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Default Extension="sldx" ContentType="application/vnd.openxmlformats-officedocument.presentationml.slide"/>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slides/slide363.xml" ContentType="application/vnd.openxmlformats-officedocument.presentationml.slide+xml"/>
  <Override PartName="/ppt/slides/slide364.xml" ContentType="application/vnd.openxmlformats-officedocument.presentationml.slide+xml"/>
  <Override PartName="/ppt/slides/slide365.xml" ContentType="application/vnd.openxmlformats-officedocument.presentationml.slide+xml"/>
  <Override PartName="/ppt/slides/slide366.xml" ContentType="application/vnd.openxmlformats-officedocument.presentationml.slide+xml"/>
  <Override PartName="/ppt/slides/slide367.xml" ContentType="application/vnd.openxmlformats-officedocument.presentationml.slide+xml"/>
  <Override PartName="/ppt/slides/slide368.xml" ContentType="application/vnd.openxmlformats-officedocument.presentationml.slide+xml"/>
  <Override PartName="/ppt/slides/slide369.xml" ContentType="application/vnd.openxmlformats-officedocument.presentationml.slide+xml"/>
  <Override PartName="/ppt/slides/slide370.xml" ContentType="application/vnd.openxmlformats-officedocument.presentationml.slide+xml"/>
  <Override PartName="/ppt/slides/slide371.xml" ContentType="application/vnd.openxmlformats-officedocument.presentationml.slide+xml"/>
  <Override PartName="/ppt/slides/slide372.xml" ContentType="application/vnd.openxmlformats-officedocument.presentationml.slide+xml"/>
  <Override PartName="/ppt/slides/slide373.xml" ContentType="application/vnd.openxmlformats-officedocument.presentationml.slide+xml"/>
  <Override PartName="/ppt/slides/slide374.xml" ContentType="application/vnd.openxmlformats-officedocument.presentationml.slide+xml"/>
  <Override PartName="/ppt/slides/slide375.xml" ContentType="application/vnd.openxmlformats-officedocument.presentationml.slide+xml"/>
  <Override PartName="/ppt/slides/slide376.xml" ContentType="application/vnd.openxmlformats-officedocument.presentationml.slide+xml"/>
  <Override PartName="/ppt/slides/slide377.xml" ContentType="application/vnd.openxmlformats-officedocument.presentationml.slide+xml"/>
  <Override PartName="/ppt/slides/slide378.xml" ContentType="application/vnd.openxmlformats-officedocument.presentationml.slide+xml"/>
  <Override PartName="/ppt/slides/slide379.xml" ContentType="application/vnd.openxmlformats-officedocument.presentationml.slide+xml"/>
  <Override PartName="/ppt/slides/slide380.xml" ContentType="application/vnd.openxmlformats-officedocument.presentationml.slide+xml"/>
  <Override PartName="/ppt/slides/slide381.xml" ContentType="application/vnd.openxmlformats-officedocument.presentationml.slide+xml"/>
  <Override PartName="/ppt/slides/slide382.xml" ContentType="application/vnd.openxmlformats-officedocument.presentationml.slide+xml"/>
  <Override PartName="/ppt/slides/slide383.xml" ContentType="application/vnd.openxmlformats-officedocument.presentationml.slide+xml"/>
  <Override PartName="/ppt/slides/slide384.xml" ContentType="application/vnd.openxmlformats-officedocument.presentationml.slide+xml"/>
  <Override PartName="/ppt/slides/slide385.xml" ContentType="application/vnd.openxmlformats-officedocument.presentationml.slide+xml"/>
  <Override PartName="/ppt/slides/slide386.xml" ContentType="application/vnd.openxmlformats-officedocument.presentationml.slide+xml"/>
  <Override PartName="/ppt/slides/slide387.xml" ContentType="application/vnd.openxmlformats-officedocument.presentationml.slide+xml"/>
  <Override PartName="/ppt/slides/slide388.xml" ContentType="application/vnd.openxmlformats-officedocument.presentationml.slide+xml"/>
  <Override PartName="/ppt/slides/slide389.xml" ContentType="application/vnd.openxmlformats-officedocument.presentationml.slide+xml"/>
  <Override PartName="/ppt/slides/slide390.xml" ContentType="application/vnd.openxmlformats-officedocument.presentationml.slide+xml"/>
  <Override PartName="/ppt/slides/slide391.xml" ContentType="application/vnd.openxmlformats-officedocument.presentationml.slide+xml"/>
  <Override PartName="/ppt/slides/slide392.xml" ContentType="application/vnd.openxmlformats-officedocument.presentationml.slide+xml"/>
  <Override PartName="/ppt/slides/slide393.xml" ContentType="application/vnd.openxmlformats-officedocument.presentationml.slide+xml"/>
  <Override PartName="/ppt/slides/slide394.xml" ContentType="application/vnd.openxmlformats-officedocument.presentationml.slide+xml"/>
  <Override PartName="/ppt/slides/slide395.xml" ContentType="application/vnd.openxmlformats-officedocument.presentationml.slide+xml"/>
  <Override PartName="/ppt/slides/slide396.xml" ContentType="application/vnd.openxmlformats-officedocument.presentationml.slide+xml"/>
  <Override PartName="/ppt/slides/slide397.xml" ContentType="application/vnd.openxmlformats-officedocument.presentationml.slide+xml"/>
  <Override PartName="/ppt/slides/slide398.xml" ContentType="application/vnd.openxmlformats-officedocument.presentationml.slide+xml"/>
  <Override PartName="/ppt/slides/slide399.xml" ContentType="application/vnd.openxmlformats-officedocument.presentationml.slide+xml"/>
  <Override PartName="/ppt/slides/slide400.xml" ContentType="application/vnd.openxmlformats-officedocument.presentationml.slide+xml"/>
  <Override PartName="/ppt/slides/slide401.xml" ContentType="application/vnd.openxmlformats-officedocument.presentationml.slide+xml"/>
  <Override PartName="/ppt/slides/slide402.xml" ContentType="application/vnd.openxmlformats-officedocument.presentationml.slide+xml"/>
  <Override PartName="/ppt/slides/slide403.xml" ContentType="application/vnd.openxmlformats-officedocument.presentationml.slide+xml"/>
  <Override PartName="/ppt/slides/slide404.xml" ContentType="application/vnd.openxmlformats-officedocument.presentationml.slide+xml"/>
  <Override PartName="/ppt/slides/slide405.xml" ContentType="application/vnd.openxmlformats-officedocument.presentationml.slide+xml"/>
  <Override PartName="/ppt/slides/slide406.xml" ContentType="application/vnd.openxmlformats-officedocument.presentationml.slide+xml"/>
  <Override PartName="/ppt/slides/slide407.xml" ContentType="application/vnd.openxmlformats-officedocument.presentationml.slide+xml"/>
  <Override PartName="/ppt/slides/slide408.xml" ContentType="application/vnd.openxmlformats-officedocument.presentationml.slide+xml"/>
  <Override PartName="/ppt/slides/slide409.xml" ContentType="application/vnd.openxmlformats-officedocument.presentationml.slide+xml"/>
  <Override PartName="/ppt/slides/slide410.xml" ContentType="application/vnd.openxmlformats-officedocument.presentationml.slide+xml"/>
  <Override PartName="/ppt/slides/slide411.xml" ContentType="application/vnd.openxmlformats-officedocument.presentationml.slide+xml"/>
  <Override PartName="/ppt/slides/slide412.xml" ContentType="application/vnd.openxmlformats-officedocument.presentationml.slide+xml"/>
  <Override PartName="/ppt/slides/slide413.xml" ContentType="application/vnd.openxmlformats-officedocument.presentationml.slide+xml"/>
  <Override PartName="/ppt/slides/slide414.xml" ContentType="application/vnd.openxmlformats-officedocument.presentationml.slide+xml"/>
  <Override PartName="/ppt/slides/slide415.xml" ContentType="application/vnd.openxmlformats-officedocument.presentationml.slide+xml"/>
  <Override PartName="/ppt/slides/slide416.xml" ContentType="application/vnd.openxmlformats-officedocument.presentationml.slide+xml"/>
  <Override PartName="/ppt/slides/slide417.xml" ContentType="application/vnd.openxmlformats-officedocument.presentationml.slide+xml"/>
  <Override PartName="/ppt/slides/slide418.xml" ContentType="application/vnd.openxmlformats-officedocument.presentationml.slide+xml"/>
  <Override PartName="/ppt/slides/slide419.xml" ContentType="application/vnd.openxmlformats-officedocument.presentationml.slide+xml"/>
  <Override PartName="/ppt/slides/slide420.xml" ContentType="application/vnd.openxmlformats-officedocument.presentationml.slide+xml"/>
  <Override PartName="/ppt/slides/slide421.xml" ContentType="application/vnd.openxmlformats-officedocument.presentationml.slide+xml"/>
  <Override PartName="/ppt/slides/slide422.xml" ContentType="application/vnd.openxmlformats-officedocument.presentationml.slide+xml"/>
  <Override PartName="/ppt/slides/slide423.xml" ContentType="application/vnd.openxmlformats-officedocument.presentationml.slide+xml"/>
  <Override PartName="/ppt/slides/slide424.xml" ContentType="application/vnd.openxmlformats-officedocument.presentationml.slide+xml"/>
  <Override PartName="/ppt/slides/slide425.xml" ContentType="application/vnd.openxmlformats-officedocument.presentationml.slide+xml"/>
  <Override PartName="/ppt/slides/slide426.xml" ContentType="application/vnd.openxmlformats-officedocument.presentationml.slide+xml"/>
  <Override PartName="/ppt/slides/slide427.xml" ContentType="application/vnd.openxmlformats-officedocument.presentationml.slide+xml"/>
  <Override PartName="/ppt/slides/slide428.xml" ContentType="application/vnd.openxmlformats-officedocument.presentationml.slide+xml"/>
  <Override PartName="/ppt/slides/slide429.xml" ContentType="application/vnd.openxmlformats-officedocument.presentationml.slide+xml"/>
  <Override PartName="/ppt/slides/slide430.xml" ContentType="application/vnd.openxmlformats-officedocument.presentationml.slide+xml"/>
  <Override PartName="/ppt/slides/slide431.xml" ContentType="application/vnd.openxmlformats-officedocument.presentationml.slide+xml"/>
  <Override PartName="/ppt/slides/slide432.xml" ContentType="application/vnd.openxmlformats-officedocument.presentationml.slide+xml"/>
  <Override PartName="/ppt/slides/slide433.xml" ContentType="application/vnd.openxmlformats-officedocument.presentationml.slide+xml"/>
  <Override PartName="/ppt/slides/slide434.xml" ContentType="application/vnd.openxmlformats-officedocument.presentationml.slide+xml"/>
  <Override PartName="/ppt/slides/slide435.xml" ContentType="application/vnd.openxmlformats-officedocument.presentationml.slide+xml"/>
  <Override PartName="/ppt/slides/slide436.xml" ContentType="application/vnd.openxmlformats-officedocument.presentationml.slide+xml"/>
  <Override PartName="/ppt/slides/slide437.xml" ContentType="application/vnd.openxmlformats-officedocument.presentationml.slide+xml"/>
  <Override PartName="/ppt/slides/slide438.xml" ContentType="application/vnd.openxmlformats-officedocument.presentationml.slide+xml"/>
  <Override PartName="/ppt/slides/slide439.xml" ContentType="application/vnd.openxmlformats-officedocument.presentationml.slide+xml"/>
  <Override PartName="/ppt/slides/slide440.xml" ContentType="application/vnd.openxmlformats-officedocument.presentationml.slide+xml"/>
  <Override PartName="/ppt/slides/slide441.xml" ContentType="application/vnd.openxmlformats-officedocument.presentationml.slide+xml"/>
  <Override PartName="/ppt/slides/slide442.xml" ContentType="application/vnd.openxmlformats-officedocument.presentationml.slide+xml"/>
  <Override PartName="/ppt/slides/slide443.xml" ContentType="application/vnd.openxmlformats-officedocument.presentationml.slide+xml"/>
  <Override PartName="/ppt/slides/slide444.xml" ContentType="application/vnd.openxmlformats-officedocument.presentationml.slide+xml"/>
  <Override PartName="/ppt/slides/slide445.xml" ContentType="application/vnd.openxmlformats-officedocument.presentationml.slide+xml"/>
  <Override PartName="/ppt/slides/slide446.xml" ContentType="application/vnd.openxmlformats-officedocument.presentationml.slide+xml"/>
  <Override PartName="/ppt/slides/slide447.xml" ContentType="application/vnd.openxmlformats-officedocument.presentationml.slide+xml"/>
  <Override PartName="/ppt/slides/slide448.xml" ContentType="application/vnd.openxmlformats-officedocument.presentationml.slide+xml"/>
  <Override PartName="/ppt/slides/slide449.xml" ContentType="application/vnd.openxmlformats-officedocument.presentationml.slide+xml"/>
  <Override PartName="/ppt/slides/slide450.xml" ContentType="application/vnd.openxmlformats-officedocument.presentationml.slide+xml"/>
  <Override PartName="/ppt/slides/slide451.xml" ContentType="application/vnd.openxmlformats-officedocument.presentationml.slide+xml"/>
  <Override PartName="/ppt/slides/slide452.xml" ContentType="application/vnd.openxmlformats-officedocument.presentationml.slide+xml"/>
  <Override PartName="/ppt/slides/slide453.xml" ContentType="application/vnd.openxmlformats-officedocument.presentationml.slide+xml"/>
  <Override PartName="/ppt/slides/slide454.xml" ContentType="application/vnd.openxmlformats-officedocument.presentationml.slide+xml"/>
  <Override PartName="/ppt/slides/slide455.xml" ContentType="application/vnd.openxmlformats-officedocument.presentationml.slide+xml"/>
  <Override PartName="/ppt/slides/slide456.xml" ContentType="application/vnd.openxmlformats-officedocument.presentationml.slide+xml"/>
  <Override PartName="/ppt/slides/slide457.xml" ContentType="application/vnd.openxmlformats-officedocument.presentationml.slide+xml"/>
  <Override PartName="/ppt/slides/slide458.xml" ContentType="application/vnd.openxmlformats-officedocument.presentationml.slide+xml"/>
  <Override PartName="/ppt/slides/slide459.xml" ContentType="application/vnd.openxmlformats-officedocument.presentationml.slide+xml"/>
  <Override PartName="/ppt/slides/slide460.xml" ContentType="application/vnd.openxmlformats-officedocument.presentationml.slide+xml"/>
  <Override PartName="/ppt/slides/slide461.xml" ContentType="application/vnd.openxmlformats-officedocument.presentationml.slide+xml"/>
  <Override PartName="/ppt/slides/slide462.xml" ContentType="application/vnd.openxmlformats-officedocument.presentationml.slide+xml"/>
  <Override PartName="/ppt/slides/slide463.xml" ContentType="application/vnd.openxmlformats-officedocument.presentationml.slide+xml"/>
  <Override PartName="/ppt/slides/slide464.xml" ContentType="application/vnd.openxmlformats-officedocument.presentationml.slide+xml"/>
  <Override PartName="/ppt/slides/slide465.xml" ContentType="application/vnd.openxmlformats-officedocument.presentationml.slide+xml"/>
  <Override PartName="/ppt/slides/slide466.xml" ContentType="application/vnd.openxmlformats-officedocument.presentationml.slide+xml"/>
  <Override PartName="/ppt/slides/slide467.xml" ContentType="application/vnd.openxmlformats-officedocument.presentationml.slide+xml"/>
  <Override PartName="/ppt/slides/slide468.xml" ContentType="application/vnd.openxmlformats-officedocument.presentationml.slide+xml"/>
  <Override PartName="/ppt/slides/slide469.xml" ContentType="application/vnd.openxmlformats-officedocument.presentationml.slide+xml"/>
  <Override PartName="/ppt/slides/slide470.xml" ContentType="application/vnd.openxmlformats-officedocument.presentationml.slide+xml"/>
  <Override PartName="/ppt/slides/slide471.xml" ContentType="application/vnd.openxmlformats-officedocument.presentationml.slide+xml"/>
  <Override PartName="/ppt/slides/slide472.xml" ContentType="application/vnd.openxmlformats-officedocument.presentationml.slide+xml"/>
  <Override PartName="/ppt/slides/slide473.xml" ContentType="application/vnd.openxmlformats-officedocument.presentationml.slide+xml"/>
  <Override PartName="/ppt/slides/slide474.xml" ContentType="application/vnd.openxmlformats-officedocument.presentationml.slide+xml"/>
  <Override PartName="/ppt/slides/slide475.xml" ContentType="application/vnd.openxmlformats-officedocument.presentationml.slide+xml"/>
  <Override PartName="/ppt/slides/slide476.xml" ContentType="application/vnd.openxmlformats-officedocument.presentationml.slide+xml"/>
  <Override PartName="/ppt/slides/slide477.xml" ContentType="application/vnd.openxmlformats-officedocument.presentationml.slide+xml"/>
  <Override PartName="/ppt/slides/slide478.xml" ContentType="application/vnd.openxmlformats-officedocument.presentationml.slide+xml"/>
  <Override PartName="/ppt/slides/slide479.xml" ContentType="application/vnd.openxmlformats-officedocument.presentationml.slide+xml"/>
  <Override PartName="/ppt/slides/slide480.xml" ContentType="application/vnd.openxmlformats-officedocument.presentationml.slide+xml"/>
  <Override PartName="/ppt/slides/slide481.xml" ContentType="application/vnd.openxmlformats-officedocument.presentationml.slide+xml"/>
  <Override PartName="/ppt/slides/slide482.xml" ContentType="application/vnd.openxmlformats-officedocument.presentationml.slide+xml"/>
  <Override PartName="/ppt/slides/slide483.xml" ContentType="application/vnd.openxmlformats-officedocument.presentationml.slide+xml"/>
  <Override PartName="/ppt/slides/slide484.xml" ContentType="application/vnd.openxmlformats-officedocument.presentationml.slide+xml"/>
  <Override PartName="/ppt/slides/slide485.xml" ContentType="application/vnd.openxmlformats-officedocument.presentationml.slide+xml"/>
  <Override PartName="/ppt/slides/slide486.xml" ContentType="application/vnd.openxmlformats-officedocument.presentationml.slide+xml"/>
  <Override PartName="/ppt/slides/slide487.xml" ContentType="application/vnd.openxmlformats-officedocument.presentationml.slide+xml"/>
  <Override PartName="/ppt/slides/slide488.xml" ContentType="application/vnd.openxmlformats-officedocument.presentationml.slide+xml"/>
  <Override PartName="/ppt/slides/slide489.xml" ContentType="application/vnd.openxmlformats-officedocument.presentationml.slide+xml"/>
  <Override PartName="/ppt/slides/slide490.xml" ContentType="application/vnd.openxmlformats-officedocument.presentationml.slide+xml"/>
  <Override PartName="/ppt/slides/slide491.xml" ContentType="application/vnd.openxmlformats-officedocument.presentationml.slide+xml"/>
  <Override PartName="/ppt/slides/slide492.xml" ContentType="application/vnd.openxmlformats-officedocument.presentationml.slide+xml"/>
  <Override PartName="/ppt/slides/slide493.xml" ContentType="application/vnd.openxmlformats-officedocument.presentationml.slide+xml"/>
  <Override PartName="/ppt/slides/slide494.xml" ContentType="application/vnd.openxmlformats-officedocument.presentationml.slide+xml"/>
  <Override PartName="/ppt/slides/slide495.xml" ContentType="application/vnd.openxmlformats-officedocument.presentationml.slide+xml"/>
  <Override PartName="/ppt/slides/slide496.xml" ContentType="application/vnd.openxmlformats-officedocument.presentationml.slide+xml"/>
  <Override PartName="/ppt/slides/slide497.xml" ContentType="application/vnd.openxmlformats-officedocument.presentationml.slide+xml"/>
  <Override PartName="/ppt/slides/slide498.xml" ContentType="application/vnd.openxmlformats-officedocument.presentationml.slide+xml"/>
  <Override PartName="/ppt/slides/slide499.xml" ContentType="application/vnd.openxmlformats-officedocument.presentationml.slide+xml"/>
  <Override PartName="/ppt/slides/slide500.xml" ContentType="application/vnd.openxmlformats-officedocument.presentationml.slide+xml"/>
  <Override PartName="/ppt/slides/slide501.xml" ContentType="application/vnd.openxmlformats-officedocument.presentationml.slide+xml"/>
  <Override PartName="/ppt/slides/slide502.xml" ContentType="application/vnd.openxmlformats-officedocument.presentationml.slide+xml"/>
  <Override PartName="/ppt/slides/slide503.xml" ContentType="application/vnd.openxmlformats-officedocument.presentationml.slide+xml"/>
  <Override PartName="/ppt/slides/slide504.xml" ContentType="application/vnd.openxmlformats-officedocument.presentationml.slide+xml"/>
  <Override PartName="/ppt/slides/slide505.xml" ContentType="application/vnd.openxmlformats-officedocument.presentationml.slide+xml"/>
  <Override PartName="/ppt/slides/slide506.xml" ContentType="application/vnd.openxmlformats-officedocument.presentationml.slide+xml"/>
  <Override PartName="/ppt/slides/slide507.xml" ContentType="application/vnd.openxmlformats-officedocument.presentationml.slide+xml"/>
  <Override PartName="/ppt/slides/slide50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tags/tag1.xml" ContentType="application/vnd.openxmlformats-officedocument.presentationml.tag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2.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32.xml" ContentType="application/vnd.openxmlformats-officedocument.presentationml.notesSlide+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notesSlides/notesSlide33.xml" ContentType="application/vnd.openxmlformats-officedocument.presentationml.notesSlide+xml"/>
  <Override PartName="/ppt/ink/ink44.xml" ContentType="application/inkml+xml"/>
  <Override PartName="/ppt/ink/ink45.xml" ContentType="application/inkml+xml"/>
  <Override PartName="/ppt/ink/ink46.xml" ContentType="application/inkml+xml"/>
  <Override PartName="/ppt/ink/ink47.xml" ContentType="application/inkml+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ink/ink48.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300" r:id="rId1"/>
  </p:sldMasterIdLst>
  <p:notesMasterIdLst>
    <p:notesMasterId r:id="rId510"/>
  </p:notesMasterIdLst>
  <p:sldIdLst>
    <p:sldId id="256" r:id="rId2"/>
    <p:sldId id="559" r:id="rId3"/>
    <p:sldId id="576" r:id="rId4"/>
    <p:sldId id="577" r:id="rId5"/>
    <p:sldId id="578" r:id="rId6"/>
    <p:sldId id="579" r:id="rId7"/>
    <p:sldId id="595" r:id="rId8"/>
    <p:sldId id="1181" r:id="rId9"/>
    <p:sldId id="596" r:id="rId10"/>
    <p:sldId id="597" r:id="rId11"/>
    <p:sldId id="598" r:id="rId12"/>
    <p:sldId id="599" r:id="rId13"/>
    <p:sldId id="600" r:id="rId14"/>
    <p:sldId id="601" r:id="rId15"/>
    <p:sldId id="638" r:id="rId16"/>
    <p:sldId id="639" r:id="rId17"/>
    <p:sldId id="640" r:id="rId18"/>
    <p:sldId id="641" r:id="rId19"/>
    <p:sldId id="642" r:id="rId20"/>
    <p:sldId id="643" r:id="rId21"/>
    <p:sldId id="644" r:id="rId22"/>
    <p:sldId id="645" r:id="rId23"/>
    <p:sldId id="646" r:id="rId24"/>
    <p:sldId id="647" r:id="rId25"/>
    <p:sldId id="648" r:id="rId26"/>
    <p:sldId id="649" r:id="rId27"/>
    <p:sldId id="650" r:id="rId28"/>
    <p:sldId id="651" r:id="rId29"/>
    <p:sldId id="652" r:id="rId30"/>
    <p:sldId id="602" r:id="rId31"/>
    <p:sldId id="603" r:id="rId32"/>
    <p:sldId id="560" r:id="rId33"/>
    <p:sldId id="561" r:id="rId34"/>
    <p:sldId id="562" r:id="rId35"/>
    <p:sldId id="563" r:id="rId36"/>
    <p:sldId id="564" r:id="rId37"/>
    <p:sldId id="565" r:id="rId38"/>
    <p:sldId id="566" r:id="rId39"/>
    <p:sldId id="567" r:id="rId40"/>
    <p:sldId id="571" r:id="rId41"/>
    <p:sldId id="572" r:id="rId42"/>
    <p:sldId id="573" r:id="rId43"/>
    <p:sldId id="604" r:id="rId44"/>
    <p:sldId id="607" r:id="rId45"/>
    <p:sldId id="870" r:id="rId46"/>
    <p:sldId id="608" r:id="rId47"/>
    <p:sldId id="605" r:id="rId48"/>
    <p:sldId id="609" r:id="rId49"/>
    <p:sldId id="610" r:id="rId50"/>
    <p:sldId id="611" r:id="rId51"/>
    <p:sldId id="612" r:id="rId52"/>
    <p:sldId id="613" r:id="rId53"/>
    <p:sldId id="614" r:id="rId54"/>
    <p:sldId id="615" r:id="rId55"/>
    <p:sldId id="616" r:id="rId56"/>
    <p:sldId id="620" r:id="rId57"/>
    <p:sldId id="617" r:id="rId58"/>
    <p:sldId id="618" r:id="rId59"/>
    <p:sldId id="619" r:id="rId60"/>
    <p:sldId id="621" r:id="rId61"/>
    <p:sldId id="622" r:id="rId62"/>
    <p:sldId id="623" r:id="rId63"/>
    <p:sldId id="625" r:id="rId64"/>
    <p:sldId id="624" r:id="rId65"/>
    <p:sldId id="627" r:id="rId66"/>
    <p:sldId id="626" r:id="rId67"/>
    <p:sldId id="628" r:id="rId68"/>
    <p:sldId id="629" r:id="rId69"/>
    <p:sldId id="630" r:id="rId70"/>
    <p:sldId id="631" r:id="rId71"/>
    <p:sldId id="632" r:id="rId72"/>
    <p:sldId id="633" r:id="rId73"/>
    <p:sldId id="634" r:id="rId74"/>
    <p:sldId id="635" r:id="rId75"/>
    <p:sldId id="636" r:id="rId76"/>
    <p:sldId id="637" r:id="rId77"/>
    <p:sldId id="653" r:id="rId78"/>
    <p:sldId id="654" r:id="rId79"/>
    <p:sldId id="655" r:id="rId80"/>
    <p:sldId id="656" r:id="rId81"/>
    <p:sldId id="657" r:id="rId82"/>
    <p:sldId id="658" r:id="rId83"/>
    <p:sldId id="659" r:id="rId84"/>
    <p:sldId id="660" r:id="rId85"/>
    <p:sldId id="661" r:id="rId86"/>
    <p:sldId id="662" r:id="rId87"/>
    <p:sldId id="663" r:id="rId88"/>
    <p:sldId id="664" r:id="rId89"/>
    <p:sldId id="665" r:id="rId90"/>
    <p:sldId id="725" r:id="rId91"/>
    <p:sldId id="727" r:id="rId92"/>
    <p:sldId id="849" r:id="rId93"/>
    <p:sldId id="666" r:id="rId94"/>
    <p:sldId id="667" r:id="rId95"/>
    <p:sldId id="668" r:id="rId96"/>
    <p:sldId id="669" r:id="rId97"/>
    <p:sldId id="670" r:id="rId98"/>
    <p:sldId id="671" r:id="rId99"/>
    <p:sldId id="672" r:id="rId100"/>
    <p:sldId id="673" r:id="rId101"/>
    <p:sldId id="674" r:id="rId102"/>
    <p:sldId id="850" r:id="rId103"/>
    <p:sldId id="675" r:id="rId104"/>
    <p:sldId id="677" r:id="rId105"/>
    <p:sldId id="678" r:id="rId106"/>
    <p:sldId id="679" r:id="rId107"/>
    <p:sldId id="851" r:id="rId108"/>
    <p:sldId id="852" r:id="rId109"/>
    <p:sldId id="853" r:id="rId110"/>
    <p:sldId id="854" r:id="rId111"/>
    <p:sldId id="855" r:id="rId112"/>
    <p:sldId id="856" r:id="rId113"/>
    <p:sldId id="857" r:id="rId114"/>
    <p:sldId id="858" r:id="rId115"/>
    <p:sldId id="859" r:id="rId116"/>
    <p:sldId id="860" r:id="rId117"/>
    <p:sldId id="861" r:id="rId118"/>
    <p:sldId id="862" r:id="rId119"/>
    <p:sldId id="863" r:id="rId120"/>
    <p:sldId id="864" r:id="rId121"/>
    <p:sldId id="865" r:id="rId122"/>
    <p:sldId id="866" r:id="rId123"/>
    <p:sldId id="867" r:id="rId124"/>
    <p:sldId id="868" r:id="rId125"/>
    <p:sldId id="869" r:id="rId126"/>
    <p:sldId id="871" r:id="rId127"/>
    <p:sldId id="872" r:id="rId128"/>
    <p:sldId id="875" r:id="rId129"/>
    <p:sldId id="873" r:id="rId130"/>
    <p:sldId id="874" r:id="rId131"/>
    <p:sldId id="876" r:id="rId132"/>
    <p:sldId id="880" r:id="rId133"/>
    <p:sldId id="879" r:id="rId134"/>
    <p:sldId id="878" r:id="rId135"/>
    <p:sldId id="877" r:id="rId136"/>
    <p:sldId id="881" r:id="rId137"/>
    <p:sldId id="885" r:id="rId138"/>
    <p:sldId id="884" r:id="rId139"/>
    <p:sldId id="883" r:id="rId140"/>
    <p:sldId id="882" r:id="rId141"/>
    <p:sldId id="886" r:id="rId142"/>
    <p:sldId id="889" r:id="rId143"/>
    <p:sldId id="888" r:id="rId144"/>
    <p:sldId id="887" r:id="rId145"/>
    <p:sldId id="891" r:id="rId146"/>
    <p:sldId id="890" r:id="rId147"/>
    <p:sldId id="517" r:id="rId148"/>
    <p:sldId id="895" r:id="rId149"/>
    <p:sldId id="894" r:id="rId150"/>
    <p:sldId id="893" r:id="rId151"/>
    <p:sldId id="892" r:id="rId152"/>
    <p:sldId id="900" r:id="rId153"/>
    <p:sldId id="899" r:id="rId154"/>
    <p:sldId id="898" r:id="rId155"/>
    <p:sldId id="897" r:id="rId156"/>
    <p:sldId id="896" r:id="rId157"/>
    <p:sldId id="509" r:id="rId158"/>
    <p:sldId id="906" r:id="rId159"/>
    <p:sldId id="905" r:id="rId160"/>
    <p:sldId id="904" r:id="rId161"/>
    <p:sldId id="903" r:id="rId162"/>
    <p:sldId id="511" r:id="rId163"/>
    <p:sldId id="902" r:id="rId164"/>
    <p:sldId id="901" r:id="rId165"/>
    <p:sldId id="911" r:id="rId166"/>
    <p:sldId id="910" r:id="rId167"/>
    <p:sldId id="909" r:id="rId168"/>
    <p:sldId id="515" r:id="rId169"/>
    <p:sldId id="908" r:id="rId170"/>
    <p:sldId id="907" r:id="rId171"/>
    <p:sldId id="915" r:id="rId172"/>
    <p:sldId id="914" r:id="rId173"/>
    <p:sldId id="913" r:id="rId174"/>
    <p:sldId id="912" r:id="rId175"/>
    <p:sldId id="516" r:id="rId176"/>
    <p:sldId id="921" r:id="rId177"/>
    <p:sldId id="920" r:id="rId178"/>
    <p:sldId id="919" r:id="rId179"/>
    <p:sldId id="918" r:id="rId180"/>
    <p:sldId id="917" r:id="rId181"/>
    <p:sldId id="513" r:id="rId182"/>
    <p:sldId id="916" r:id="rId183"/>
    <p:sldId id="922" r:id="rId184"/>
    <p:sldId id="923" r:id="rId185"/>
    <p:sldId id="924" r:id="rId186"/>
    <p:sldId id="925" r:id="rId187"/>
    <p:sldId id="926" r:id="rId188"/>
    <p:sldId id="927" r:id="rId189"/>
    <p:sldId id="928" r:id="rId190"/>
    <p:sldId id="929" r:id="rId191"/>
    <p:sldId id="930" r:id="rId192"/>
    <p:sldId id="1182" r:id="rId193"/>
    <p:sldId id="932" r:id="rId194"/>
    <p:sldId id="933" r:id="rId195"/>
    <p:sldId id="934" r:id="rId196"/>
    <p:sldId id="520" r:id="rId197"/>
    <p:sldId id="937" r:id="rId198"/>
    <p:sldId id="936" r:id="rId199"/>
    <p:sldId id="935" r:id="rId200"/>
    <p:sldId id="939" r:id="rId201"/>
    <p:sldId id="942" r:id="rId202"/>
    <p:sldId id="941" r:id="rId203"/>
    <p:sldId id="940" r:id="rId204"/>
    <p:sldId id="938" r:id="rId205"/>
    <p:sldId id="943" r:id="rId206"/>
    <p:sldId id="944" r:id="rId207"/>
    <p:sldId id="947" r:id="rId208"/>
    <p:sldId id="946" r:id="rId209"/>
    <p:sldId id="945" r:id="rId210"/>
    <p:sldId id="950" r:id="rId211"/>
    <p:sldId id="949" r:id="rId212"/>
    <p:sldId id="948" r:id="rId213"/>
    <p:sldId id="953" r:id="rId214"/>
    <p:sldId id="952" r:id="rId215"/>
    <p:sldId id="951" r:id="rId216"/>
    <p:sldId id="957" r:id="rId217"/>
    <p:sldId id="956" r:id="rId218"/>
    <p:sldId id="955" r:id="rId219"/>
    <p:sldId id="954" r:id="rId220"/>
    <p:sldId id="961" r:id="rId221"/>
    <p:sldId id="960" r:id="rId222"/>
    <p:sldId id="959" r:id="rId223"/>
    <p:sldId id="958" r:id="rId224"/>
    <p:sldId id="964" r:id="rId225"/>
    <p:sldId id="521" r:id="rId226"/>
    <p:sldId id="963" r:id="rId227"/>
    <p:sldId id="962" r:id="rId228"/>
    <p:sldId id="966" r:id="rId229"/>
    <p:sldId id="967" r:id="rId230"/>
    <p:sldId id="965" r:id="rId231"/>
    <p:sldId id="969" r:id="rId232"/>
    <p:sldId id="968" r:id="rId233"/>
    <p:sldId id="971" r:id="rId234"/>
    <p:sldId id="970" r:id="rId235"/>
    <p:sldId id="972" r:id="rId236"/>
    <p:sldId id="977" r:id="rId237"/>
    <p:sldId id="976" r:id="rId238"/>
    <p:sldId id="975" r:id="rId239"/>
    <p:sldId id="974" r:id="rId240"/>
    <p:sldId id="973" r:id="rId241"/>
    <p:sldId id="979" r:id="rId242"/>
    <p:sldId id="978" r:id="rId243"/>
    <p:sldId id="983" r:id="rId244"/>
    <p:sldId id="982" r:id="rId245"/>
    <p:sldId id="981" r:id="rId246"/>
    <p:sldId id="1184" r:id="rId247"/>
    <p:sldId id="1185" r:id="rId248"/>
    <p:sldId id="1186" r:id="rId249"/>
    <p:sldId id="1187" r:id="rId250"/>
    <p:sldId id="1188" r:id="rId251"/>
    <p:sldId id="1189" r:id="rId252"/>
    <p:sldId id="1190" r:id="rId253"/>
    <p:sldId id="1191" r:id="rId254"/>
    <p:sldId id="1192" r:id="rId255"/>
    <p:sldId id="1193" r:id="rId256"/>
    <p:sldId id="1194" r:id="rId257"/>
    <p:sldId id="1195" r:id="rId258"/>
    <p:sldId id="1196" r:id="rId259"/>
    <p:sldId id="1197" r:id="rId260"/>
    <p:sldId id="1198" r:id="rId261"/>
    <p:sldId id="1199" r:id="rId262"/>
    <p:sldId id="992" r:id="rId263"/>
    <p:sldId id="1036" r:id="rId264"/>
    <p:sldId id="1037" r:id="rId265"/>
    <p:sldId id="1038" r:id="rId266"/>
    <p:sldId id="1039" r:id="rId267"/>
    <p:sldId id="1040" r:id="rId268"/>
    <p:sldId id="1041" r:id="rId269"/>
    <p:sldId id="1042" r:id="rId270"/>
    <p:sldId id="1043" r:id="rId271"/>
    <p:sldId id="1044" r:id="rId272"/>
    <p:sldId id="1045" r:id="rId273"/>
    <p:sldId id="1046" r:id="rId274"/>
    <p:sldId id="1047" r:id="rId275"/>
    <p:sldId id="1048" r:id="rId276"/>
    <p:sldId id="1049" r:id="rId277"/>
    <p:sldId id="1050" r:id="rId278"/>
    <p:sldId id="1051" r:id="rId279"/>
    <p:sldId id="1052" r:id="rId280"/>
    <p:sldId id="1053" r:id="rId281"/>
    <p:sldId id="1054" r:id="rId282"/>
    <p:sldId id="1055" r:id="rId283"/>
    <p:sldId id="1056" r:id="rId284"/>
    <p:sldId id="1057" r:id="rId285"/>
    <p:sldId id="1058" r:id="rId286"/>
    <p:sldId id="1059" r:id="rId287"/>
    <p:sldId id="1060" r:id="rId288"/>
    <p:sldId id="1061" r:id="rId289"/>
    <p:sldId id="1062" r:id="rId290"/>
    <p:sldId id="1063" r:id="rId291"/>
    <p:sldId id="1064" r:id="rId292"/>
    <p:sldId id="1065" r:id="rId293"/>
    <p:sldId id="1066" r:id="rId294"/>
    <p:sldId id="676" r:id="rId295"/>
    <p:sldId id="1067" r:id="rId296"/>
    <p:sldId id="680" r:id="rId297"/>
    <p:sldId id="682" r:id="rId298"/>
    <p:sldId id="681" r:id="rId299"/>
    <p:sldId id="683" r:id="rId300"/>
    <p:sldId id="684" r:id="rId301"/>
    <p:sldId id="685" r:id="rId302"/>
    <p:sldId id="686" r:id="rId303"/>
    <p:sldId id="688" r:id="rId304"/>
    <p:sldId id="689" r:id="rId305"/>
    <p:sldId id="690" r:id="rId306"/>
    <p:sldId id="691" r:id="rId307"/>
    <p:sldId id="692" r:id="rId308"/>
    <p:sldId id="694" r:id="rId309"/>
    <p:sldId id="695" r:id="rId310"/>
    <p:sldId id="696" r:id="rId311"/>
    <p:sldId id="697" r:id="rId312"/>
    <p:sldId id="698" r:id="rId313"/>
    <p:sldId id="699" r:id="rId314"/>
    <p:sldId id="1068" r:id="rId315"/>
    <p:sldId id="700" r:id="rId316"/>
    <p:sldId id="701" r:id="rId317"/>
    <p:sldId id="702" r:id="rId318"/>
    <p:sldId id="703" r:id="rId319"/>
    <p:sldId id="705" r:id="rId320"/>
    <p:sldId id="706" r:id="rId321"/>
    <p:sldId id="707" r:id="rId322"/>
    <p:sldId id="708" r:id="rId323"/>
    <p:sldId id="709" r:id="rId324"/>
    <p:sldId id="710" r:id="rId325"/>
    <p:sldId id="711" r:id="rId326"/>
    <p:sldId id="986" r:id="rId327"/>
    <p:sldId id="997" r:id="rId328"/>
    <p:sldId id="996" r:id="rId329"/>
    <p:sldId id="995" r:id="rId330"/>
    <p:sldId id="994" r:id="rId331"/>
    <p:sldId id="1000" r:id="rId332"/>
    <p:sldId id="999" r:id="rId333"/>
    <p:sldId id="998" r:id="rId334"/>
    <p:sldId id="1003" r:id="rId335"/>
    <p:sldId id="1002" r:id="rId336"/>
    <p:sldId id="523" r:id="rId337"/>
    <p:sldId id="1001" r:id="rId338"/>
    <p:sldId id="993" r:id="rId339"/>
    <p:sldId id="1006" r:id="rId340"/>
    <p:sldId id="1009" r:id="rId341"/>
    <p:sldId id="1008" r:id="rId342"/>
    <p:sldId id="1007" r:id="rId343"/>
    <p:sldId id="1005" r:id="rId344"/>
    <p:sldId id="1004" r:id="rId345"/>
    <p:sldId id="1012" r:id="rId346"/>
    <p:sldId id="1011" r:id="rId347"/>
    <p:sldId id="1010" r:id="rId348"/>
    <p:sldId id="1015" r:id="rId349"/>
    <p:sldId id="1014" r:id="rId350"/>
    <p:sldId id="1017" r:id="rId351"/>
    <p:sldId id="1016" r:id="rId352"/>
    <p:sldId id="1020" r:id="rId353"/>
    <p:sldId id="1019" r:id="rId354"/>
    <p:sldId id="1018" r:id="rId355"/>
    <p:sldId id="1013" r:id="rId356"/>
    <p:sldId id="1024" r:id="rId357"/>
    <p:sldId id="1023" r:id="rId358"/>
    <p:sldId id="1022" r:id="rId359"/>
    <p:sldId id="1021" r:id="rId360"/>
    <p:sldId id="1029" r:id="rId361"/>
    <p:sldId id="1028" r:id="rId362"/>
    <p:sldId id="1027" r:id="rId363"/>
    <p:sldId id="1026" r:id="rId364"/>
    <p:sldId id="1031" r:id="rId365"/>
    <p:sldId id="1030" r:id="rId366"/>
    <p:sldId id="1025" r:id="rId367"/>
    <p:sldId id="1034" r:id="rId368"/>
    <p:sldId id="1033" r:id="rId369"/>
    <p:sldId id="830" r:id="rId370"/>
    <p:sldId id="831" r:id="rId371"/>
    <p:sldId id="832" r:id="rId372"/>
    <p:sldId id="833" r:id="rId373"/>
    <p:sldId id="834" r:id="rId374"/>
    <p:sldId id="835" r:id="rId375"/>
    <p:sldId id="836" r:id="rId376"/>
    <p:sldId id="837" r:id="rId377"/>
    <p:sldId id="838" r:id="rId378"/>
    <p:sldId id="839" r:id="rId379"/>
    <p:sldId id="840" r:id="rId380"/>
    <p:sldId id="841" r:id="rId381"/>
    <p:sldId id="842" r:id="rId382"/>
    <p:sldId id="843" r:id="rId383"/>
    <p:sldId id="844" r:id="rId384"/>
    <p:sldId id="845" r:id="rId385"/>
    <p:sldId id="846" r:id="rId386"/>
    <p:sldId id="847" r:id="rId387"/>
    <p:sldId id="848" r:id="rId388"/>
    <p:sldId id="1069" r:id="rId389"/>
    <p:sldId id="1070" r:id="rId390"/>
    <p:sldId id="1071" r:id="rId391"/>
    <p:sldId id="1072" r:id="rId392"/>
    <p:sldId id="1073" r:id="rId393"/>
    <p:sldId id="1074" r:id="rId394"/>
    <p:sldId id="1075" r:id="rId395"/>
    <p:sldId id="1076" r:id="rId396"/>
    <p:sldId id="1077" r:id="rId397"/>
    <p:sldId id="1078" r:id="rId398"/>
    <p:sldId id="1079" r:id="rId399"/>
    <p:sldId id="1080" r:id="rId400"/>
    <p:sldId id="1081" r:id="rId401"/>
    <p:sldId id="1082" r:id="rId402"/>
    <p:sldId id="1083" r:id="rId403"/>
    <p:sldId id="1084" r:id="rId404"/>
    <p:sldId id="1085" r:id="rId405"/>
    <p:sldId id="1086" r:id="rId406"/>
    <p:sldId id="1087" r:id="rId407"/>
    <p:sldId id="1088" r:id="rId408"/>
    <p:sldId id="1089" r:id="rId409"/>
    <p:sldId id="1090" r:id="rId410"/>
    <p:sldId id="1091" r:id="rId411"/>
    <p:sldId id="1092" r:id="rId412"/>
    <p:sldId id="1093" r:id="rId413"/>
    <p:sldId id="1094" r:id="rId414"/>
    <p:sldId id="1095" r:id="rId415"/>
    <p:sldId id="1096" r:id="rId416"/>
    <p:sldId id="1097" r:id="rId417"/>
    <p:sldId id="1098" r:id="rId418"/>
    <p:sldId id="1099" r:id="rId419"/>
    <p:sldId id="1100" r:id="rId420"/>
    <p:sldId id="1101" r:id="rId421"/>
    <p:sldId id="1102" r:id="rId422"/>
    <p:sldId id="1103" r:id="rId423"/>
    <p:sldId id="1104" r:id="rId424"/>
    <p:sldId id="1105" r:id="rId425"/>
    <p:sldId id="1106" r:id="rId426"/>
    <p:sldId id="1107" r:id="rId427"/>
    <p:sldId id="1108" r:id="rId428"/>
    <p:sldId id="1109" r:id="rId429"/>
    <p:sldId id="1110" r:id="rId430"/>
    <p:sldId id="1111" r:id="rId431"/>
    <p:sldId id="1112" r:id="rId432"/>
    <p:sldId id="1113" r:id="rId433"/>
    <p:sldId id="1114" r:id="rId434"/>
    <p:sldId id="1115" r:id="rId435"/>
    <p:sldId id="1116" r:id="rId436"/>
    <p:sldId id="1117" r:id="rId437"/>
    <p:sldId id="1118" r:id="rId438"/>
    <p:sldId id="1119" r:id="rId439"/>
    <p:sldId id="1120" r:id="rId440"/>
    <p:sldId id="1121" r:id="rId441"/>
    <p:sldId id="1122" r:id="rId442"/>
    <p:sldId id="1123" r:id="rId443"/>
    <p:sldId id="1124" r:id="rId444"/>
    <p:sldId id="1125" r:id="rId445"/>
    <p:sldId id="1126" r:id="rId446"/>
    <p:sldId id="1127" r:id="rId447"/>
    <p:sldId id="1128" r:id="rId448"/>
    <p:sldId id="1129" r:id="rId449"/>
    <p:sldId id="1130" r:id="rId450"/>
    <p:sldId id="985" r:id="rId451"/>
    <p:sldId id="984" r:id="rId452"/>
    <p:sldId id="989" r:id="rId453"/>
    <p:sldId id="988" r:id="rId454"/>
    <p:sldId id="987" r:id="rId455"/>
    <p:sldId id="991" r:id="rId456"/>
    <p:sldId id="1200" r:id="rId457"/>
    <p:sldId id="990" r:id="rId458"/>
    <p:sldId id="1131" r:id="rId459"/>
    <p:sldId id="1132" r:id="rId460"/>
    <p:sldId id="1133" r:id="rId461"/>
    <p:sldId id="1134" r:id="rId462"/>
    <p:sldId id="1135" r:id="rId463"/>
    <p:sldId id="1136" r:id="rId464"/>
    <p:sldId id="1137" r:id="rId465"/>
    <p:sldId id="1138" r:id="rId466"/>
    <p:sldId id="1139" r:id="rId467"/>
    <p:sldId id="1140" r:id="rId468"/>
    <p:sldId id="1141" r:id="rId469"/>
    <p:sldId id="1142" r:id="rId470"/>
    <p:sldId id="1143" r:id="rId471"/>
    <p:sldId id="1144" r:id="rId472"/>
    <p:sldId id="1145" r:id="rId473"/>
    <p:sldId id="1146" r:id="rId474"/>
    <p:sldId id="1147" r:id="rId475"/>
    <p:sldId id="1148" r:id="rId476"/>
    <p:sldId id="1149" r:id="rId477"/>
    <p:sldId id="1150" r:id="rId478"/>
    <p:sldId id="1151" r:id="rId479"/>
    <p:sldId id="1035" r:id="rId480"/>
    <p:sldId id="1152" r:id="rId481"/>
    <p:sldId id="1153" r:id="rId482"/>
    <p:sldId id="1154" r:id="rId483"/>
    <p:sldId id="1155" r:id="rId484"/>
    <p:sldId id="1156" r:id="rId485"/>
    <p:sldId id="1157" r:id="rId486"/>
    <p:sldId id="1158" r:id="rId487"/>
    <p:sldId id="1159" r:id="rId488"/>
    <p:sldId id="1160" r:id="rId489"/>
    <p:sldId id="1161" r:id="rId490"/>
    <p:sldId id="1162" r:id="rId491"/>
    <p:sldId id="1163" r:id="rId492"/>
    <p:sldId id="1164" r:id="rId493"/>
    <p:sldId id="1165" r:id="rId494"/>
    <p:sldId id="1166" r:id="rId495"/>
    <p:sldId id="1167" r:id="rId496"/>
    <p:sldId id="1168" r:id="rId497"/>
    <p:sldId id="1169" r:id="rId498"/>
    <p:sldId id="1170" r:id="rId499"/>
    <p:sldId id="1171" r:id="rId500"/>
    <p:sldId id="1172" r:id="rId501"/>
    <p:sldId id="1173" r:id="rId502"/>
    <p:sldId id="1174" r:id="rId503"/>
    <p:sldId id="1175" r:id="rId504"/>
    <p:sldId id="1176" r:id="rId505"/>
    <p:sldId id="1177" r:id="rId506"/>
    <p:sldId id="1178" r:id="rId507"/>
    <p:sldId id="1179" r:id="rId508"/>
    <p:sldId id="1180" r:id="rId50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FF2CBEF9-B071-46C3-B2BC-FD50CCE87DBB}">
          <p14:sldIdLst>
            <p14:sldId id="256"/>
            <p14:sldId id="559"/>
            <p14:sldId id="576"/>
            <p14:sldId id="577"/>
            <p14:sldId id="578"/>
            <p14:sldId id="579"/>
            <p14:sldId id="595"/>
            <p14:sldId id="1181"/>
            <p14:sldId id="596"/>
            <p14:sldId id="597"/>
            <p14:sldId id="598"/>
            <p14:sldId id="599"/>
            <p14:sldId id="600"/>
            <p14:sldId id="601"/>
            <p14:sldId id="638"/>
            <p14:sldId id="639"/>
            <p14:sldId id="640"/>
            <p14:sldId id="641"/>
            <p14:sldId id="642"/>
            <p14:sldId id="643"/>
            <p14:sldId id="644"/>
            <p14:sldId id="645"/>
            <p14:sldId id="646"/>
            <p14:sldId id="647"/>
            <p14:sldId id="648"/>
            <p14:sldId id="649"/>
            <p14:sldId id="650"/>
            <p14:sldId id="651"/>
            <p14:sldId id="652"/>
            <p14:sldId id="602"/>
            <p14:sldId id="603"/>
            <p14:sldId id="560"/>
            <p14:sldId id="561"/>
            <p14:sldId id="562"/>
            <p14:sldId id="563"/>
            <p14:sldId id="564"/>
            <p14:sldId id="565"/>
            <p14:sldId id="566"/>
            <p14:sldId id="567"/>
            <p14:sldId id="571"/>
            <p14:sldId id="572"/>
            <p14:sldId id="573"/>
            <p14:sldId id="604"/>
            <p14:sldId id="607"/>
            <p14:sldId id="870"/>
            <p14:sldId id="608"/>
            <p14:sldId id="605"/>
            <p14:sldId id="609"/>
            <p14:sldId id="610"/>
            <p14:sldId id="611"/>
            <p14:sldId id="612"/>
            <p14:sldId id="613"/>
            <p14:sldId id="614"/>
            <p14:sldId id="615"/>
            <p14:sldId id="616"/>
            <p14:sldId id="620"/>
            <p14:sldId id="617"/>
            <p14:sldId id="618"/>
            <p14:sldId id="619"/>
            <p14:sldId id="621"/>
            <p14:sldId id="622"/>
            <p14:sldId id="623"/>
            <p14:sldId id="625"/>
            <p14:sldId id="624"/>
            <p14:sldId id="627"/>
            <p14:sldId id="626"/>
            <p14:sldId id="628"/>
            <p14:sldId id="629"/>
            <p14:sldId id="630"/>
            <p14:sldId id="631"/>
            <p14:sldId id="632"/>
            <p14:sldId id="633"/>
            <p14:sldId id="634"/>
            <p14:sldId id="635"/>
            <p14:sldId id="636"/>
            <p14:sldId id="637"/>
            <p14:sldId id="653"/>
            <p14:sldId id="654"/>
            <p14:sldId id="655"/>
            <p14:sldId id="656"/>
            <p14:sldId id="657"/>
            <p14:sldId id="658"/>
            <p14:sldId id="659"/>
            <p14:sldId id="660"/>
            <p14:sldId id="661"/>
            <p14:sldId id="662"/>
            <p14:sldId id="663"/>
            <p14:sldId id="664"/>
            <p14:sldId id="665"/>
            <p14:sldId id="725"/>
            <p14:sldId id="727"/>
            <p14:sldId id="849"/>
            <p14:sldId id="666"/>
            <p14:sldId id="667"/>
            <p14:sldId id="668"/>
            <p14:sldId id="669"/>
            <p14:sldId id="670"/>
            <p14:sldId id="671"/>
            <p14:sldId id="672"/>
            <p14:sldId id="673"/>
            <p14:sldId id="674"/>
            <p14:sldId id="850"/>
            <p14:sldId id="675"/>
            <p14:sldId id="677"/>
            <p14:sldId id="678"/>
            <p14:sldId id="679"/>
            <p14:sldId id="851"/>
            <p14:sldId id="852"/>
            <p14:sldId id="853"/>
            <p14:sldId id="854"/>
            <p14:sldId id="855"/>
            <p14:sldId id="856"/>
            <p14:sldId id="857"/>
            <p14:sldId id="858"/>
            <p14:sldId id="859"/>
            <p14:sldId id="860"/>
            <p14:sldId id="861"/>
            <p14:sldId id="862"/>
            <p14:sldId id="863"/>
            <p14:sldId id="864"/>
            <p14:sldId id="865"/>
            <p14:sldId id="866"/>
            <p14:sldId id="867"/>
            <p14:sldId id="868"/>
            <p14:sldId id="869"/>
            <p14:sldId id="871"/>
            <p14:sldId id="872"/>
            <p14:sldId id="875"/>
            <p14:sldId id="873"/>
            <p14:sldId id="874"/>
            <p14:sldId id="876"/>
            <p14:sldId id="880"/>
            <p14:sldId id="879"/>
            <p14:sldId id="878"/>
            <p14:sldId id="877"/>
            <p14:sldId id="881"/>
            <p14:sldId id="885"/>
            <p14:sldId id="884"/>
            <p14:sldId id="883"/>
            <p14:sldId id="882"/>
            <p14:sldId id="886"/>
            <p14:sldId id="889"/>
            <p14:sldId id="888"/>
            <p14:sldId id="887"/>
            <p14:sldId id="891"/>
            <p14:sldId id="890"/>
            <p14:sldId id="517"/>
            <p14:sldId id="895"/>
            <p14:sldId id="894"/>
            <p14:sldId id="893"/>
            <p14:sldId id="892"/>
            <p14:sldId id="900"/>
            <p14:sldId id="899"/>
            <p14:sldId id="898"/>
            <p14:sldId id="897"/>
            <p14:sldId id="896"/>
            <p14:sldId id="509"/>
            <p14:sldId id="906"/>
            <p14:sldId id="905"/>
            <p14:sldId id="904"/>
            <p14:sldId id="903"/>
            <p14:sldId id="511"/>
            <p14:sldId id="902"/>
            <p14:sldId id="901"/>
            <p14:sldId id="911"/>
            <p14:sldId id="910"/>
            <p14:sldId id="909"/>
            <p14:sldId id="515"/>
            <p14:sldId id="908"/>
            <p14:sldId id="907"/>
            <p14:sldId id="915"/>
            <p14:sldId id="914"/>
            <p14:sldId id="913"/>
            <p14:sldId id="912"/>
            <p14:sldId id="516"/>
            <p14:sldId id="921"/>
            <p14:sldId id="920"/>
            <p14:sldId id="919"/>
            <p14:sldId id="918"/>
            <p14:sldId id="917"/>
            <p14:sldId id="513"/>
            <p14:sldId id="916"/>
            <p14:sldId id="922"/>
            <p14:sldId id="923"/>
            <p14:sldId id="924"/>
            <p14:sldId id="925"/>
            <p14:sldId id="926"/>
            <p14:sldId id="927"/>
            <p14:sldId id="928"/>
            <p14:sldId id="929"/>
            <p14:sldId id="930"/>
            <p14:sldId id="1182"/>
            <p14:sldId id="932"/>
            <p14:sldId id="933"/>
            <p14:sldId id="934"/>
            <p14:sldId id="520"/>
            <p14:sldId id="937"/>
            <p14:sldId id="936"/>
            <p14:sldId id="935"/>
            <p14:sldId id="939"/>
            <p14:sldId id="942"/>
            <p14:sldId id="941"/>
            <p14:sldId id="940"/>
            <p14:sldId id="938"/>
            <p14:sldId id="943"/>
            <p14:sldId id="944"/>
            <p14:sldId id="947"/>
            <p14:sldId id="946"/>
            <p14:sldId id="945"/>
            <p14:sldId id="950"/>
            <p14:sldId id="949"/>
            <p14:sldId id="948"/>
            <p14:sldId id="953"/>
            <p14:sldId id="952"/>
            <p14:sldId id="951"/>
            <p14:sldId id="957"/>
            <p14:sldId id="956"/>
            <p14:sldId id="955"/>
            <p14:sldId id="954"/>
            <p14:sldId id="961"/>
            <p14:sldId id="960"/>
            <p14:sldId id="959"/>
            <p14:sldId id="958"/>
            <p14:sldId id="964"/>
            <p14:sldId id="521"/>
            <p14:sldId id="963"/>
            <p14:sldId id="962"/>
            <p14:sldId id="966"/>
            <p14:sldId id="967"/>
            <p14:sldId id="965"/>
            <p14:sldId id="969"/>
            <p14:sldId id="968"/>
            <p14:sldId id="971"/>
            <p14:sldId id="970"/>
            <p14:sldId id="972"/>
            <p14:sldId id="977"/>
            <p14:sldId id="976"/>
            <p14:sldId id="975"/>
            <p14:sldId id="974"/>
            <p14:sldId id="973"/>
            <p14:sldId id="979"/>
            <p14:sldId id="978"/>
            <p14:sldId id="983"/>
            <p14:sldId id="982"/>
            <p14:sldId id="981"/>
            <p14:sldId id="1184"/>
            <p14:sldId id="1185"/>
            <p14:sldId id="1186"/>
            <p14:sldId id="1187"/>
            <p14:sldId id="1188"/>
            <p14:sldId id="1189"/>
            <p14:sldId id="1190"/>
            <p14:sldId id="1191"/>
            <p14:sldId id="1192"/>
            <p14:sldId id="1193"/>
            <p14:sldId id="1194"/>
            <p14:sldId id="1195"/>
            <p14:sldId id="1196"/>
            <p14:sldId id="1197"/>
            <p14:sldId id="1198"/>
            <p14:sldId id="1199"/>
            <p14:sldId id="992"/>
            <p14:sldId id="1036"/>
            <p14:sldId id="1037"/>
            <p14:sldId id="1038"/>
            <p14:sldId id="1039"/>
            <p14:sldId id="1040"/>
            <p14:sldId id="1041"/>
            <p14:sldId id="1042"/>
            <p14:sldId id="1043"/>
            <p14:sldId id="1044"/>
            <p14:sldId id="1045"/>
            <p14:sldId id="1046"/>
            <p14:sldId id="1047"/>
            <p14:sldId id="1048"/>
            <p14:sldId id="1049"/>
            <p14:sldId id="1050"/>
            <p14:sldId id="1051"/>
            <p14:sldId id="1052"/>
            <p14:sldId id="1053"/>
            <p14:sldId id="1054"/>
            <p14:sldId id="1055"/>
            <p14:sldId id="1056"/>
            <p14:sldId id="1057"/>
            <p14:sldId id="1058"/>
            <p14:sldId id="1059"/>
            <p14:sldId id="1060"/>
            <p14:sldId id="1061"/>
            <p14:sldId id="1062"/>
            <p14:sldId id="1063"/>
            <p14:sldId id="1064"/>
            <p14:sldId id="1065"/>
            <p14:sldId id="1066"/>
            <p14:sldId id="676"/>
            <p14:sldId id="1067"/>
            <p14:sldId id="680"/>
            <p14:sldId id="682"/>
            <p14:sldId id="681"/>
            <p14:sldId id="683"/>
            <p14:sldId id="684"/>
            <p14:sldId id="685"/>
            <p14:sldId id="686"/>
            <p14:sldId id="688"/>
            <p14:sldId id="689"/>
            <p14:sldId id="690"/>
            <p14:sldId id="691"/>
            <p14:sldId id="692"/>
            <p14:sldId id="694"/>
            <p14:sldId id="695"/>
            <p14:sldId id="696"/>
            <p14:sldId id="697"/>
            <p14:sldId id="698"/>
            <p14:sldId id="699"/>
            <p14:sldId id="1068"/>
            <p14:sldId id="700"/>
            <p14:sldId id="701"/>
            <p14:sldId id="702"/>
            <p14:sldId id="703"/>
            <p14:sldId id="705"/>
            <p14:sldId id="706"/>
            <p14:sldId id="707"/>
            <p14:sldId id="708"/>
            <p14:sldId id="709"/>
            <p14:sldId id="710"/>
            <p14:sldId id="711"/>
            <p14:sldId id="986"/>
            <p14:sldId id="997"/>
            <p14:sldId id="996"/>
            <p14:sldId id="995"/>
            <p14:sldId id="994"/>
            <p14:sldId id="1000"/>
            <p14:sldId id="999"/>
            <p14:sldId id="998"/>
            <p14:sldId id="1003"/>
            <p14:sldId id="1002"/>
            <p14:sldId id="523"/>
            <p14:sldId id="1001"/>
            <p14:sldId id="993"/>
            <p14:sldId id="1006"/>
            <p14:sldId id="1009"/>
            <p14:sldId id="1008"/>
            <p14:sldId id="1007"/>
            <p14:sldId id="1005"/>
            <p14:sldId id="1004"/>
            <p14:sldId id="1012"/>
            <p14:sldId id="1011"/>
            <p14:sldId id="1010"/>
            <p14:sldId id="1015"/>
            <p14:sldId id="1014"/>
            <p14:sldId id="1017"/>
            <p14:sldId id="1016"/>
            <p14:sldId id="1020"/>
            <p14:sldId id="1019"/>
            <p14:sldId id="1018"/>
            <p14:sldId id="1013"/>
            <p14:sldId id="1024"/>
            <p14:sldId id="1023"/>
            <p14:sldId id="1022"/>
            <p14:sldId id="1021"/>
            <p14:sldId id="1029"/>
            <p14:sldId id="1028"/>
            <p14:sldId id="1027"/>
            <p14:sldId id="1026"/>
            <p14:sldId id="1031"/>
            <p14:sldId id="1030"/>
            <p14:sldId id="1025"/>
            <p14:sldId id="1034"/>
            <p14:sldId id="1033"/>
            <p14:sldId id="830"/>
            <p14:sldId id="831"/>
            <p14:sldId id="832"/>
            <p14:sldId id="833"/>
            <p14:sldId id="834"/>
            <p14:sldId id="835"/>
            <p14:sldId id="836"/>
            <p14:sldId id="837"/>
            <p14:sldId id="838"/>
            <p14:sldId id="839"/>
            <p14:sldId id="840"/>
            <p14:sldId id="841"/>
            <p14:sldId id="842"/>
            <p14:sldId id="843"/>
            <p14:sldId id="844"/>
            <p14:sldId id="845"/>
            <p14:sldId id="846"/>
            <p14:sldId id="847"/>
            <p14:sldId id="848"/>
            <p14:sldId id="1069"/>
            <p14:sldId id="1070"/>
            <p14:sldId id="1071"/>
            <p14:sldId id="1072"/>
            <p14:sldId id="1073"/>
            <p14:sldId id="1074"/>
            <p14:sldId id="1075"/>
            <p14:sldId id="1076"/>
            <p14:sldId id="1077"/>
            <p14:sldId id="1078"/>
            <p14:sldId id="1079"/>
            <p14:sldId id="1080"/>
            <p14:sldId id="1081"/>
            <p14:sldId id="1082"/>
            <p14:sldId id="1083"/>
            <p14:sldId id="1084"/>
            <p14:sldId id="1085"/>
            <p14:sldId id="1086"/>
            <p14:sldId id="1087"/>
            <p14:sldId id="1088"/>
            <p14:sldId id="1089"/>
            <p14:sldId id="1090"/>
            <p14:sldId id="1091"/>
            <p14:sldId id="1092"/>
            <p14:sldId id="1093"/>
            <p14:sldId id="1094"/>
            <p14:sldId id="1095"/>
            <p14:sldId id="1096"/>
            <p14:sldId id="1097"/>
            <p14:sldId id="1098"/>
            <p14:sldId id="1099"/>
            <p14:sldId id="1100"/>
            <p14:sldId id="1101"/>
            <p14:sldId id="1102"/>
            <p14:sldId id="1103"/>
            <p14:sldId id="1104"/>
            <p14:sldId id="1105"/>
            <p14:sldId id="1106"/>
            <p14:sldId id="1107"/>
            <p14:sldId id="1108"/>
            <p14:sldId id="1109"/>
            <p14:sldId id="1110"/>
            <p14:sldId id="1111"/>
            <p14:sldId id="1112"/>
            <p14:sldId id="1113"/>
            <p14:sldId id="1114"/>
            <p14:sldId id="1115"/>
            <p14:sldId id="1116"/>
            <p14:sldId id="1117"/>
            <p14:sldId id="1118"/>
            <p14:sldId id="1119"/>
            <p14:sldId id="1120"/>
            <p14:sldId id="1121"/>
            <p14:sldId id="1122"/>
            <p14:sldId id="1123"/>
            <p14:sldId id="1124"/>
            <p14:sldId id="1125"/>
            <p14:sldId id="1126"/>
            <p14:sldId id="1127"/>
            <p14:sldId id="1128"/>
            <p14:sldId id="1129"/>
            <p14:sldId id="1130"/>
            <p14:sldId id="985"/>
            <p14:sldId id="984"/>
            <p14:sldId id="989"/>
            <p14:sldId id="988"/>
            <p14:sldId id="987"/>
            <p14:sldId id="991"/>
            <p14:sldId id="1200"/>
            <p14:sldId id="990"/>
            <p14:sldId id="1131"/>
            <p14:sldId id="1132"/>
            <p14:sldId id="1133"/>
            <p14:sldId id="1134"/>
            <p14:sldId id="1135"/>
            <p14:sldId id="1136"/>
            <p14:sldId id="1137"/>
            <p14:sldId id="1138"/>
            <p14:sldId id="1139"/>
            <p14:sldId id="1140"/>
            <p14:sldId id="1141"/>
            <p14:sldId id="1142"/>
            <p14:sldId id="1143"/>
            <p14:sldId id="1144"/>
            <p14:sldId id="1145"/>
            <p14:sldId id="1146"/>
            <p14:sldId id="1147"/>
            <p14:sldId id="1148"/>
            <p14:sldId id="1149"/>
            <p14:sldId id="1150"/>
            <p14:sldId id="1151"/>
            <p14:sldId id="1035"/>
            <p14:sldId id="1152"/>
            <p14:sldId id="1153"/>
            <p14:sldId id="1154"/>
            <p14:sldId id="1155"/>
            <p14:sldId id="1156"/>
            <p14:sldId id="1157"/>
            <p14:sldId id="1158"/>
            <p14:sldId id="1159"/>
            <p14:sldId id="1160"/>
            <p14:sldId id="1161"/>
            <p14:sldId id="1162"/>
            <p14:sldId id="1163"/>
            <p14:sldId id="1164"/>
            <p14:sldId id="1165"/>
            <p14:sldId id="1166"/>
            <p14:sldId id="1167"/>
            <p14:sldId id="1168"/>
            <p14:sldId id="1169"/>
            <p14:sldId id="1170"/>
            <p14:sldId id="1171"/>
            <p14:sldId id="1172"/>
            <p14:sldId id="1173"/>
            <p14:sldId id="1174"/>
            <p14:sldId id="1175"/>
            <p14:sldId id="1176"/>
            <p14:sldId id="1177"/>
            <p14:sldId id="1178"/>
            <p14:sldId id="1179"/>
            <p14:sldId id="1180"/>
          </p14:sldIdLst>
        </p14:section>
        <p14:section name="Section sans titre" id="{D26CD5A7-1EA8-4B36-92B2-60A4A182FC59}">
          <p14:sldIdLst/>
        </p14:section>
        <p14:section name="Section sans titre" id="{F510C3E1-FF6F-4E66-94F2-7812EC329CEA}">
          <p14:sldIdLst/>
        </p14:section>
        <p14:section name="Section sans titre" id="{D593C17F-3332-401C-8CC7-E84B90461BC9}">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ON.PC" initials="M"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1" d="100"/>
          <a:sy n="81" d="100"/>
        </p:scale>
        <p:origin x="706" y="91"/>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63" Type="http://schemas.openxmlformats.org/officeDocument/2006/relationships/slide" Target="slides/slide62.xml"/><Relationship Id="rId159" Type="http://schemas.openxmlformats.org/officeDocument/2006/relationships/slide" Target="slides/slide158.xml"/><Relationship Id="rId324" Type="http://schemas.openxmlformats.org/officeDocument/2006/relationships/slide" Target="slides/slide323.xml"/><Relationship Id="rId366" Type="http://schemas.openxmlformats.org/officeDocument/2006/relationships/slide" Target="slides/slide365.xml"/><Relationship Id="rId170" Type="http://schemas.openxmlformats.org/officeDocument/2006/relationships/slide" Target="slides/slide169.xml"/><Relationship Id="rId226" Type="http://schemas.openxmlformats.org/officeDocument/2006/relationships/slide" Target="slides/slide225.xml"/><Relationship Id="rId433" Type="http://schemas.openxmlformats.org/officeDocument/2006/relationships/slide" Target="slides/slide432.xml"/><Relationship Id="rId268" Type="http://schemas.openxmlformats.org/officeDocument/2006/relationships/slide" Target="slides/slide267.xml"/><Relationship Id="rId475" Type="http://schemas.openxmlformats.org/officeDocument/2006/relationships/slide" Target="slides/slide474.xml"/><Relationship Id="rId32" Type="http://schemas.openxmlformats.org/officeDocument/2006/relationships/slide" Target="slides/slide31.xml"/><Relationship Id="rId74" Type="http://schemas.openxmlformats.org/officeDocument/2006/relationships/slide" Target="slides/slide73.xml"/><Relationship Id="rId128" Type="http://schemas.openxmlformats.org/officeDocument/2006/relationships/slide" Target="slides/slide127.xml"/><Relationship Id="rId335" Type="http://schemas.openxmlformats.org/officeDocument/2006/relationships/slide" Target="slides/slide334.xml"/><Relationship Id="rId377" Type="http://schemas.openxmlformats.org/officeDocument/2006/relationships/slide" Target="slides/slide376.xml"/><Relationship Id="rId500" Type="http://schemas.openxmlformats.org/officeDocument/2006/relationships/slide" Target="slides/slide499.xml"/><Relationship Id="rId5" Type="http://schemas.openxmlformats.org/officeDocument/2006/relationships/slide" Target="slides/slide4.xml"/><Relationship Id="rId181" Type="http://schemas.openxmlformats.org/officeDocument/2006/relationships/slide" Target="slides/slide180.xml"/><Relationship Id="rId237" Type="http://schemas.openxmlformats.org/officeDocument/2006/relationships/slide" Target="slides/slide236.xml"/><Relationship Id="rId402" Type="http://schemas.openxmlformats.org/officeDocument/2006/relationships/slide" Target="slides/slide401.xml"/><Relationship Id="rId279" Type="http://schemas.openxmlformats.org/officeDocument/2006/relationships/slide" Target="slides/slide278.xml"/><Relationship Id="rId444" Type="http://schemas.openxmlformats.org/officeDocument/2006/relationships/slide" Target="slides/slide443.xml"/><Relationship Id="rId486" Type="http://schemas.openxmlformats.org/officeDocument/2006/relationships/slide" Target="slides/slide485.xml"/><Relationship Id="rId43" Type="http://schemas.openxmlformats.org/officeDocument/2006/relationships/slide" Target="slides/slide42.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346" Type="http://schemas.openxmlformats.org/officeDocument/2006/relationships/slide" Target="slides/slide345.xml"/><Relationship Id="rId388" Type="http://schemas.openxmlformats.org/officeDocument/2006/relationships/slide" Target="slides/slide387.xml"/><Relationship Id="rId511" Type="http://schemas.openxmlformats.org/officeDocument/2006/relationships/commentAuthors" Target="commentAuthors.xml"/><Relationship Id="rId85" Type="http://schemas.openxmlformats.org/officeDocument/2006/relationships/slide" Target="slides/slide84.xml"/><Relationship Id="rId150" Type="http://schemas.openxmlformats.org/officeDocument/2006/relationships/slide" Target="slides/slide149.xml"/><Relationship Id="rId192" Type="http://schemas.openxmlformats.org/officeDocument/2006/relationships/slide" Target="slides/slide191.xml"/><Relationship Id="rId206" Type="http://schemas.openxmlformats.org/officeDocument/2006/relationships/slide" Target="slides/slide205.xml"/><Relationship Id="rId413" Type="http://schemas.openxmlformats.org/officeDocument/2006/relationships/slide" Target="slides/slide412.xml"/><Relationship Id="rId248" Type="http://schemas.openxmlformats.org/officeDocument/2006/relationships/slide" Target="slides/slide247.xml"/><Relationship Id="rId455" Type="http://schemas.openxmlformats.org/officeDocument/2006/relationships/slide" Target="slides/slide454.xml"/><Relationship Id="rId497" Type="http://schemas.openxmlformats.org/officeDocument/2006/relationships/slide" Target="slides/slide496.xml"/><Relationship Id="rId12" Type="http://schemas.openxmlformats.org/officeDocument/2006/relationships/slide" Target="slides/slide11.xml"/><Relationship Id="rId108" Type="http://schemas.openxmlformats.org/officeDocument/2006/relationships/slide" Target="slides/slide107.xml"/><Relationship Id="rId315" Type="http://schemas.openxmlformats.org/officeDocument/2006/relationships/slide" Target="slides/slide314.xml"/><Relationship Id="rId357" Type="http://schemas.openxmlformats.org/officeDocument/2006/relationships/slide" Target="slides/slide356.xml"/><Relationship Id="rId54" Type="http://schemas.openxmlformats.org/officeDocument/2006/relationships/slide" Target="slides/slide53.xml"/><Relationship Id="rId96" Type="http://schemas.openxmlformats.org/officeDocument/2006/relationships/slide" Target="slides/slide95.xml"/><Relationship Id="rId161" Type="http://schemas.openxmlformats.org/officeDocument/2006/relationships/slide" Target="slides/slide160.xml"/><Relationship Id="rId217" Type="http://schemas.openxmlformats.org/officeDocument/2006/relationships/slide" Target="slides/slide216.xml"/><Relationship Id="rId399" Type="http://schemas.openxmlformats.org/officeDocument/2006/relationships/slide" Target="slides/slide398.xml"/><Relationship Id="rId259" Type="http://schemas.openxmlformats.org/officeDocument/2006/relationships/slide" Target="slides/slide258.xml"/><Relationship Id="rId424" Type="http://schemas.openxmlformats.org/officeDocument/2006/relationships/slide" Target="slides/slide423.xml"/><Relationship Id="rId466" Type="http://schemas.openxmlformats.org/officeDocument/2006/relationships/slide" Target="slides/slide465.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326" Type="http://schemas.openxmlformats.org/officeDocument/2006/relationships/slide" Target="slides/slide325.xml"/><Relationship Id="rId65" Type="http://schemas.openxmlformats.org/officeDocument/2006/relationships/slide" Target="slides/slide64.xml"/><Relationship Id="rId130" Type="http://schemas.openxmlformats.org/officeDocument/2006/relationships/slide" Target="slides/slide129.xml"/><Relationship Id="rId368" Type="http://schemas.openxmlformats.org/officeDocument/2006/relationships/slide" Target="slides/slide367.xml"/><Relationship Id="rId172" Type="http://schemas.openxmlformats.org/officeDocument/2006/relationships/slide" Target="slides/slide171.xml"/><Relationship Id="rId228" Type="http://schemas.openxmlformats.org/officeDocument/2006/relationships/slide" Target="slides/slide227.xml"/><Relationship Id="rId435" Type="http://schemas.openxmlformats.org/officeDocument/2006/relationships/slide" Target="slides/slide434.xml"/><Relationship Id="rId477" Type="http://schemas.openxmlformats.org/officeDocument/2006/relationships/slide" Target="slides/slide476.xml"/><Relationship Id="rId281" Type="http://schemas.openxmlformats.org/officeDocument/2006/relationships/slide" Target="slides/slide280.xml"/><Relationship Id="rId337" Type="http://schemas.openxmlformats.org/officeDocument/2006/relationships/slide" Target="slides/slide336.xml"/><Relationship Id="rId502" Type="http://schemas.openxmlformats.org/officeDocument/2006/relationships/slide" Target="slides/slide501.xml"/><Relationship Id="rId34" Type="http://schemas.openxmlformats.org/officeDocument/2006/relationships/slide" Target="slides/slide33.xml"/><Relationship Id="rId76" Type="http://schemas.openxmlformats.org/officeDocument/2006/relationships/slide" Target="slides/slide75.xml"/><Relationship Id="rId141" Type="http://schemas.openxmlformats.org/officeDocument/2006/relationships/slide" Target="slides/slide140.xml"/><Relationship Id="rId379" Type="http://schemas.openxmlformats.org/officeDocument/2006/relationships/slide" Target="slides/slide378.xml"/><Relationship Id="rId7" Type="http://schemas.openxmlformats.org/officeDocument/2006/relationships/slide" Target="slides/slide6.xml"/><Relationship Id="rId183" Type="http://schemas.openxmlformats.org/officeDocument/2006/relationships/slide" Target="slides/slide182.xml"/><Relationship Id="rId239" Type="http://schemas.openxmlformats.org/officeDocument/2006/relationships/slide" Target="slides/slide238.xml"/><Relationship Id="rId390" Type="http://schemas.openxmlformats.org/officeDocument/2006/relationships/slide" Target="slides/slide389.xml"/><Relationship Id="rId404" Type="http://schemas.openxmlformats.org/officeDocument/2006/relationships/slide" Target="slides/slide403.xml"/><Relationship Id="rId446" Type="http://schemas.openxmlformats.org/officeDocument/2006/relationships/slide" Target="slides/slide445.xml"/><Relationship Id="rId250" Type="http://schemas.openxmlformats.org/officeDocument/2006/relationships/slide" Target="slides/slide249.xml"/><Relationship Id="rId292" Type="http://schemas.openxmlformats.org/officeDocument/2006/relationships/slide" Target="slides/slide291.xml"/><Relationship Id="rId306" Type="http://schemas.openxmlformats.org/officeDocument/2006/relationships/slide" Target="slides/slide305.xml"/><Relationship Id="rId488" Type="http://schemas.openxmlformats.org/officeDocument/2006/relationships/slide" Target="slides/slide487.xml"/><Relationship Id="rId45" Type="http://schemas.openxmlformats.org/officeDocument/2006/relationships/slide" Target="slides/slide44.xml"/><Relationship Id="rId87" Type="http://schemas.openxmlformats.org/officeDocument/2006/relationships/slide" Target="slides/slide86.xml"/><Relationship Id="rId110" Type="http://schemas.openxmlformats.org/officeDocument/2006/relationships/slide" Target="slides/slide109.xml"/><Relationship Id="rId348" Type="http://schemas.openxmlformats.org/officeDocument/2006/relationships/slide" Target="slides/slide347.xml"/><Relationship Id="rId513" Type="http://schemas.openxmlformats.org/officeDocument/2006/relationships/viewProps" Target="viewProps.xml"/><Relationship Id="rId152" Type="http://schemas.openxmlformats.org/officeDocument/2006/relationships/slide" Target="slides/slide151.xml"/><Relationship Id="rId194" Type="http://schemas.openxmlformats.org/officeDocument/2006/relationships/slide" Target="slides/slide193.xml"/><Relationship Id="rId208" Type="http://schemas.openxmlformats.org/officeDocument/2006/relationships/slide" Target="slides/slide207.xml"/><Relationship Id="rId415" Type="http://schemas.openxmlformats.org/officeDocument/2006/relationships/slide" Target="slides/slide414.xml"/><Relationship Id="rId457" Type="http://schemas.openxmlformats.org/officeDocument/2006/relationships/slide" Target="slides/slide456.xml"/><Relationship Id="rId261" Type="http://schemas.openxmlformats.org/officeDocument/2006/relationships/slide" Target="slides/slide260.xml"/><Relationship Id="rId499" Type="http://schemas.openxmlformats.org/officeDocument/2006/relationships/slide" Target="slides/slide498.xml"/><Relationship Id="rId14" Type="http://schemas.openxmlformats.org/officeDocument/2006/relationships/slide" Target="slides/slide13.xml"/><Relationship Id="rId56" Type="http://schemas.openxmlformats.org/officeDocument/2006/relationships/slide" Target="slides/slide55.xml"/><Relationship Id="rId317" Type="http://schemas.openxmlformats.org/officeDocument/2006/relationships/slide" Target="slides/slide316.xml"/><Relationship Id="rId359" Type="http://schemas.openxmlformats.org/officeDocument/2006/relationships/slide" Target="slides/slide358.xml"/><Relationship Id="rId98" Type="http://schemas.openxmlformats.org/officeDocument/2006/relationships/slide" Target="slides/slide97.xml"/><Relationship Id="rId121" Type="http://schemas.openxmlformats.org/officeDocument/2006/relationships/slide" Target="slides/slide120.xml"/><Relationship Id="rId163" Type="http://schemas.openxmlformats.org/officeDocument/2006/relationships/slide" Target="slides/slide162.xml"/><Relationship Id="rId219" Type="http://schemas.openxmlformats.org/officeDocument/2006/relationships/slide" Target="slides/slide218.xml"/><Relationship Id="rId370" Type="http://schemas.openxmlformats.org/officeDocument/2006/relationships/slide" Target="slides/slide369.xml"/><Relationship Id="rId426" Type="http://schemas.openxmlformats.org/officeDocument/2006/relationships/slide" Target="slides/slide425.xml"/><Relationship Id="rId230" Type="http://schemas.openxmlformats.org/officeDocument/2006/relationships/slide" Target="slides/slide229.xml"/><Relationship Id="rId468" Type="http://schemas.openxmlformats.org/officeDocument/2006/relationships/slide" Target="slides/slide467.xml"/><Relationship Id="rId25" Type="http://schemas.openxmlformats.org/officeDocument/2006/relationships/slide" Target="slides/slide24.xml"/><Relationship Id="rId67" Type="http://schemas.openxmlformats.org/officeDocument/2006/relationships/slide" Target="slides/slide66.xml"/><Relationship Id="rId272" Type="http://schemas.openxmlformats.org/officeDocument/2006/relationships/slide" Target="slides/slide271.xml"/><Relationship Id="rId328" Type="http://schemas.openxmlformats.org/officeDocument/2006/relationships/slide" Target="slides/slide327.xml"/><Relationship Id="rId132" Type="http://schemas.openxmlformats.org/officeDocument/2006/relationships/slide" Target="slides/slide131.xml"/><Relationship Id="rId174" Type="http://schemas.openxmlformats.org/officeDocument/2006/relationships/slide" Target="slides/slide173.xml"/><Relationship Id="rId381" Type="http://schemas.openxmlformats.org/officeDocument/2006/relationships/slide" Target="slides/slide380.xml"/><Relationship Id="rId241" Type="http://schemas.openxmlformats.org/officeDocument/2006/relationships/slide" Target="slides/slide240.xml"/><Relationship Id="rId437" Type="http://schemas.openxmlformats.org/officeDocument/2006/relationships/slide" Target="slides/slide436.xml"/><Relationship Id="rId479" Type="http://schemas.openxmlformats.org/officeDocument/2006/relationships/slide" Target="slides/slide478.xml"/><Relationship Id="rId36" Type="http://schemas.openxmlformats.org/officeDocument/2006/relationships/slide" Target="slides/slide35.xml"/><Relationship Id="rId283" Type="http://schemas.openxmlformats.org/officeDocument/2006/relationships/slide" Target="slides/slide282.xml"/><Relationship Id="rId339" Type="http://schemas.openxmlformats.org/officeDocument/2006/relationships/slide" Target="slides/slide338.xml"/><Relationship Id="rId490" Type="http://schemas.openxmlformats.org/officeDocument/2006/relationships/slide" Target="slides/slide489.xml"/><Relationship Id="rId504" Type="http://schemas.openxmlformats.org/officeDocument/2006/relationships/slide" Target="slides/slide503.xml"/><Relationship Id="rId78" Type="http://schemas.openxmlformats.org/officeDocument/2006/relationships/slide" Target="slides/slide77.xml"/><Relationship Id="rId101" Type="http://schemas.openxmlformats.org/officeDocument/2006/relationships/slide" Target="slides/slide100.xml"/><Relationship Id="rId143" Type="http://schemas.openxmlformats.org/officeDocument/2006/relationships/slide" Target="slides/slide142.xml"/><Relationship Id="rId185" Type="http://schemas.openxmlformats.org/officeDocument/2006/relationships/slide" Target="slides/slide184.xml"/><Relationship Id="rId350" Type="http://schemas.openxmlformats.org/officeDocument/2006/relationships/slide" Target="slides/slide349.xml"/><Relationship Id="rId406" Type="http://schemas.openxmlformats.org/officeDocument/2006/relationships/slide" Target="slides/slide405.xml"/><Relationship Id="rId9" Type="http://schemas.openxmlformats.org/officeDocument/2006/relationships/slide" Target="slides/slide8.xml"/><Relationship Id="rId210" Type="http://schemas.openxmlformats.org/officeDocument/2006/relationships/slide" Target="slides/slide209.xml"/><Relationship Id="rId392" Type="http://schemas.openxmlformats.org/officeDocument/2006/relationships/slide" Target="slides/slide391.xml"/><Relationship Id="rId448" Type="http://schemas.openxmlformats.org/officeDocument/2006/relationships/slide" Target="slides/slide447.xml"/><Relationship Id="rId252" Type="http://schemas.openxmlformats.org/officeDocument/2006/relationships/slide" Target="slides/slide251.xml"/><Relationship Id="rId294" Type="http://schemas.openxmlformats.org/officeDocument/2006/relationships/slide" Target="slides/slide293.xml"/><Relationship Id="rId308" Type="http://schemas.openxmlformats.org/officeDocument/2006/relationships/slide" Target="slides/slide307.xml"/><Relationship Id="rId515" Type="http://schemas.openxmlformats.org/officeDocument/2006/relationships/tableStyles" Target="tableStyles.xml"/><Relationship Id="rId47" Type="http://schemas.openxmlformats.org/officeDocument/2006/relationships/slide" Target="slides/slide46.xml"/><Relationship Id="rId89" Type="http://schemas.openxmlformats.org/officeDocument/2006/relationships/slide" Target="slides/slide88.xml"/><Relationship Id="rId112" Type="http://schemas.openxmlformats.org/officeDocument/2006/relationships/slide" Target="slides/slide111.xml"/><Relationship Id="rId154" Type="http://schemas.openxmlformats.org/officeDocument/2006/relationships/slide" Target="slides/slide153.xml"/><Relationship Id="rId361" Type="http://schemas.openxmlformats.org/officeDocument/2006/relationships/slide" Target="slides/slide360.xml"/><Relationship Id="rId196" Type="http://schemas.openxmlformats.org/officeDocument/2006/relationships/slide" Target="slides/slide195.xml"/><Relationship Id="rId417" Type="http://schemas.openxmlformats.org/officeDocument/2006/relationships/slide" Target="slides/slide416.xml"/><Relationship Id="rId459" Type="http://schemas.openxmlformats.org/officeDocument/2006/relationships/slide" Target="slides/slide458.xml"/><Relationship Id="rId16" Type="http://schemas.openxmlformats.org/officeDocument/2006/relationships/slide" Target="slides/slide15.xml"/><Relationship Id="rId221" Type="http://schemas.openxmlformats.org/officeDocument/2006/relationships/slide" Target="slides/slide220.xml"/><Relationship Id="rId263" Type="http://schemas.openxmlformats.org/officeDocument/2006/relationships/slide" Target="slides/slide262.xml"/><Relationship Id="rId319" Type="http://schemas.openxmlformats.org/officeDocument/2006/relationships/slide" Target="slides/slide318.xml"/><Relationship Id="rId470" Type="http://schemas.openxmlformats.org/officeDocument/2006/relationships/slide" Target="slides/slide469.xml"/><Relationship Id="rId58" Type="http://schemas.openxmlformats.org/officeDocument/2006/relationships/slide" Target="slides/slide57.xml"/><Relationship Id="rId123" Type="http://schemas.openxmlformats.org/officeDocument/2006/relationships/slide" Target="slides/slide122.xml"/><Relationship Id="rId330" Type="http://schemas.openxmlformats.org/officeDocument/2006/relationships/slide" Target="slides/slide329.xml"/><Relationship Id="rId165" Type="http://schemas.openxmlformats.org/officeDocument/2006/relationships/slide" Target="slides/slide164.xml"/><Relationship Id="rId372" Type="http://schemas.openxmlformats.org/officeDocument/2006/relationships/slide" Target="slides/slide371.xml"/><Relationship Id="rId428" Type="http://schemas.openxmlformats.org/officeDocument/2006/relationships/slide" Target="slides/slide427.xml"/><Relationship Id="rId232" Type="http://schemas.openxmlformats.org/officeDocument/2006/relationships/slide" Target="slides/slide231.xml"/><Relationship Id="rId274" Type="http://schemas.openxmlformats.org/officeDocument/2006/relationships/slide" Target="slides/slide273.xml"/><Relationship Id="rId481" Type="http://schemas.openxmlformats.org/officeDocument/2006/relationships/slide" Target="slides/slide480.xml"/><Relationship Id="rId27" Type="http://schemas.openxmlformats.org/officeDocument/2006/relationships/slide" Target="slides/slide26.xml"/><Relationship Id="rId69" Type="http://schemas.openxmlformats.org/officeDocument/2006/relationships/slide" Target="slides/slide68.xml"/><Relationship Id="rId134" Type="http://schemas.openxmlformats.org/officeDocument/2006/relationships/slide" Target="slides/slide133.xml"/><Relationship Id="rId80" Type="http://schemas.openxmlformats.org/officeDocument/2006/relationships/slide" Target="slides/slide79.xml"/><Relationship Id="rId176" Type="http://schemas.openxmlformats.org/officeDocument/2006/relationships/slide" Target="slides/slide175.xml"/><Relationship Id="rId341" Type="http://schemas.openxmlformats.org/officeDocument/2006/relationships/slide" Target="slides/slide340.xml"/><Relationship Id="rId383" Type="http://schemas.openxmlformats.org/officeDocument/2006/relationships/slide" Target="slides/slide382.xml"/><Relationship Id="rId439" Type="http://schemas.openxmlformats.org/officeDocument/2006/relationships/slide" Target="slides/slide438.xml"/><Relationship Id="rId201" Type="http://schemas.openxmlformats.org/officeDocument/2006/relationships/slide" Target="slides/slide200.xml"/><Relationship Id="rId243" Type="http://schemas.openxmlformats.org/officeDocument/2006/relationships/slide" Target="slides/slide242.xml"/><Relationship Id="rId285" Type="http://schemas.openxmlformats.org/officeDocument/2006/relationships/slide" Target="slides/slide284.xml"/><Relationship Id="rId450" Type="http://schemas.openxmlformats.org/officeDocument/2006/relationships/slide" Target="slides/slide449.xml"/><Relationship Id="rId506" Type="http://schemas.openxmlformats.org/officeDocument/2006/relationships/slide" Target="slides/slide505.xml"/><Relationship Id="rId38" Type="http://schemas.openxmlformats.org/officeDocument/2006/relationships/slide" Target="slides/slide37.xml"/><Relationship Id="rId103" Type="http://schemas.openxmlformats.org/officeDocument/2006/relationships/slide" Target="slides/slide102.xml"/><Relationship Id="rId310" Type="http://schemas.openxmlformats.org/officeDocument/2006/relationships/slide" Target="slides/slide309.xml"/><Relationship Id="rId492" Type="http://schemas.openxmlformats.org/officeDocument/2006/relationships/slide" Target="slides/slide491.xml"/><Relationship Id="rId91" Type="http://schemas.openxmlformats.org/officeDocument/2006/relationships/slide" Target="slides/slide90.xml"/><Relationship Id="rId145" Type="http://schemas.openxmlformats.org/officeDocument/2006/relationships/slide" Target="slides/slide144.xml"/><Relationship Id="rId187" Type="http://schemas.openxmlformats.org/officeDocument/2006/relationships/slide" Target="slides/slide186.xml"/><Relationship Id="rId352" Type="http://schemas.openxmlformats.org/officeDocument/2006/relationships/slide" Target="slides/slide351.xml"/><Relationship Id="rId394" Type="http://schemas.openxmlformats.org/officeDocument/2006/relationships/slide" Target="slides/slide393.xml"/><Relationship Id="rId408" Type="http://schemas.openxmlformats.org/officeDocument/2006/relationships/slide" Target="slides/slide407.xml"/><Relationship Id="rId212" Type="http://schemas.openxmlformats.org/officeDocument/2006/relationships/slide" Target="slides/slide211.xml"/><Relationship Id="rId254" Type="http://schemas.openxmlformats.org/officeDocument/2006/relationships/slide" Target="slides/slide253.xml"/><Relationship Id="rId49" Type="http://schemas.openxmlformats.org/officeDocument/2006/relationships/slide" Target="slides/slide48.xml"/><Relationship Id="rId114" Type="http://schemas.openxmlformats.org/officeDocument/2006/relationships/slide" Target="slides/slide113.xml"/><Relationship Id="rId296" Type="http://schemas.openxmlformats.org/officeDocument/2006/relationships/slide" Target="slides/slide295.xml"/><Relationship Id="rId461" Type="http://schemas.openxmlformats.org/officeDocument/2006/relationships/slide" Target="slides/slide460.xml"/><Relationship Id="rId60" Type="http://schemas.openxmlformats.org/officeDocument/2006/relationships/slide" Target="slides/slide59.xml"/><Relationship Id="rId156" Type="http://schemas.openxmlformats.org/officeDocument/2006/relationships/slide" Target="slides/slide155.xml"/><Relationship Id="rId198" Type="http://schemas.openxmlformats.org/officeDocument/2006/relationships/slide" Target="slides/slide197.xml"/><Relationship Id="rId321" Type="http://schemas.openxmlformats.org/officeDocument/2006/relationships/slide" Target="slides/slide320.xml"/><Relationship Id="rId363" Type="http://schemas.openxmlformats.org/officeDocument/2006/relationships/slide" Target="slides/slide362.xml"/><Relationship Id="rId419" Type="http://schemas.openxmlformats.org/officeDocument/2006/relationships/slide" Target="slides/slide418.xml"/><Relationship Id="rId223" Type="http://schemas.openxmlformats.org/officeDocument/2006/relationships/slide" Target="slides/slide222.xml"/><Relationship Id="rId430" Type="http://schemas.openxmlformats.org/officeDocument/2006/relationships/slide" Target="slides/slide429.xml"/><Relationship Id="rId18" Type="http://schemas.openxmlformats.org/officeDocument/2006/relationships/slide" Target="slides/slide17.xml"/><Relationship Id="rId265" Type="http://schemas.openxmlformats.org/officeDocument/2006/relationships/slide" Target="slides/slide264.xml"/><Relationship Id="rId472" Type="http://schemas.openxmlformats.org/officeDocument/2006/relationships/slide" Target="slides/slide471.xml"/><Relationship Id="rId125" Type="http://schemas.openxmlformats.org/officeDocument/2006/relationships/slide" Target="slides/slide124.xml"/><Relationship Id="rId167" Type="http://schemas.openxmlformats.org/officeDocument/2006/relationships/slide" Target="slides/slide166.xml"/><Relationship Id="rId332" Type="http://schemas.openxmlformats.org/officeDocument/2006/relationships/slide" Target="slides/slide331.xml"/><Relationship Id="rId374" Type="http://schemas.openxmlformats.org/officeDocument/2006/relationships/slide" Target="slides/slide373.xml"/><Relationship Id="rId71" Type="http://schemas.openxmlformats.org/officeDocument/2006/relationships/slide" Target="slides/slide70.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76" Type="http://schemas.openxmlformats.org/officeDocument/2006/relationships/slide" Target="slides/slide275.xml"/><Relationship Id="rId441" Type="http://schemas.openxmlformats.org/officeDocument/2006/relationships/slide" Target="slides/slide440.xml"/><Relationship Id="rId483" Type="http://schemas.openxmlformats.org/officeDocument/2006/relationships/slide" Target="slides/slide482.xml"/><Relationship Id="rId40" Type="http://schemas.openxmlformats.org/officeDocument/2006/relationships/slide" Target="slides/slide39.xml"/><Relationship Id="rId136" Type="http://schemas.openxmlformats.org/officeDocument/2006/relationships/slide" Target="slides/slide135.xml"/><Relationship Id="rId178" Type="http://schemas.openxmlformats.org/officeDocument/2006/relationships/slide" Target="slides/slide177.xml"/><Relationship Id="rId301" Type="http://schemas.openxmlformats.org/officeDocument/2006/relationships/slide" Target="slides/slide300.xml"/><Relationship Id="rId343" Type="http://schemas.openxmlformats.org/officeDocument/2006/relationships/slide" Target="slides/slide342.xml"/><Relationship Id="rId82" Type="http://schemas.openxmlformats.org/officeDocument/2006/relationships/slide" Target="slides/slide81.xml"/><Relationship Id="rId203" Type="http://schemas.openxmlformats.org/officeDocument/2006/relationships/slide" Target="slides/slide202.xml"/><Relationship Id="rId385" Type="http://schemas.openxmlformats.org/officeDocument/2006/relationships/slide" Target="slides/slide384.xml"/><Relationship Id="rId245" Type="http://schemas.openxmlformats.org/officeDocument/2006/relationships/slide" Target="slides/slide244.xml"/><Relationship Id="rId287" Type="http://schemas.openxmlformats.org/officeDocument/2006/relationships/slide" Target="slides/slide286.xml"/><Relationship Id="rId410" Type="http://schemas.openxmlformats.org/officeDocument/2006/relationships/slide" Target="slides/slide409.xml"/><Relationship Id="rId452" Type="http://schemas.openxmlformats.org/officeDocument/2006/relationships/slide" Target="slides/slide451.xml"/><Relationship Id="rId494" Type="http://schemas.openxmlformats.org/officeDocument/2006/relationships/slide" Target="slides/slide493.xml"/><Relationship Id="rId508" Type="http://schemas.openxmlformats.org/officeDocument/2006/relationships/slide" Target="slides/slide507.xml"/><Relationship Id="rId105" Type="http://schemas.openxmlformats.org/officeDocument/2006/relationships/slide" Target="slides/slide104.xml"/><Relationship Id="rId147" Type="http://schemas.openxmlformats.org/officeDocument/2006/relationships/slide" Target="slides/slide146.xml"/><Relationship Id="rId312" Type="http://schemas.openxmlformats.org/officeDocument/2006/relationships/slide" Target="slides/slide311.xml"/><Relationship Id="rId354" Type="http://schemas.openxmlformats.org/officeDocument/2006/relationships/slide" Target="slides/slide353.xml"/><Relationship Id="rId51" Type="http://schemas.openxmlformats.org/officeDocument/2006/relationships/slide" Target="slides/slide50.xml"/><Relationship Id="rId93" Type="http://schemas.openxmlformats.org/officeDocument/2006/relationships/slide" Target="slides/slide92.xml"/><Relationship Id="rId189" Type="http://schemas.openxmlformats.org/officeDocument/2006/relationships/slide" Target="slides/slide188.xml"/><Relationship Id="rId396" Type="http://schemas.openxmlformats.org/officeDocument/2006/relationships/slide" Target="slides/slide395.xml"/><Relationship Id="rId214" Type="http://schemas.openxmlformats.org/officeDocument/2006/relationships/slide" Target="slides/slide213.xml"/><Relationship Id="rId256" Type="http://schemas.openxmlformats.org/officeDocument/2006/relationships/slide" Target="slides/slide255.xml"/><Relationship Id="rId298" Type="http://schemas.openxmlformats.org/officeDocument/2006/relationships/slide" Target="slides/slide297.xml"/><Relationship Id="rId421" Type="http://schemas.openxmlformats.org/officeDocument/2006/relationships/slide" Target="slides/slide420.xml"/><Relationship Id="rId463" Type="http://schemas.openxmlformats.org/officeDocument/2006/relationships/slide" Target="slides/slide462.xml"/><Relationship Id="rId116" Type="http://schemas.openxmlformats.org/officeDocument/2006/relationships/slide" Target="slides/slide115.xml"/><Relationship Id="rId158" Type="http://schemas.openxmlformats.org/officeDocument/2006/relationships/slide" Target="slides/slide157.xml"/><Relationship Id="rId323" Type="http://schemas.openxmlformats.org/officeDocument/2006/relationships/slide" Target="slides/slide322.xml"/><Relationship Id="rId20" Type="http://schemas.openxmlformats.org/officeDocument/2006/relationships/slide" Target="slides/slide19.xml"/><Relationship Id="rId62" Type="http://schemas.openxmlformats.org/officeDocument/2006/relationships/slide" Target="slides/slide61.xml"/><Relationship Id="rId365" Type="http://schemas.openxmlformats.org/officeDocument/2006/relationships/slide" Target="slides/slide364.xml"/><Relationship Id="rId225" Type="http://schemas.openxmlformats.org/officeDocument/2006/relationships/slide" Target="slides/slide224.xml"/><Relationship Id="rId267" Type="http://schemas.openxmlformats.org/officeDocument/2006/relationships/slide" Target="slides/slide266.xml"/><Relationship Id="rId432" Type="http://schemas.openxmlformats.org/officeDocument/2006/relationships/slide" Target="slides/slide431.xml"/><Relationship Id="rId474" Type="http://schemas.openxmlformats.org/officeDocument/2006/relationships/slide" Target="slides/slide473.xml"/><Relationship Id="rId127" Type="http://schemas.openxmlformats.org/officeDocument/2006/relationships/slide" Target="slides/slide126.xml"/><Relationship Id="rId31" Type="http://schemas.openxmlformats.org/officeDocument/2006/relationships/slide" Target="slides/slide30.xml"/><Relationship Id="rId73" Type="http://schemas.openxmlformats.org/officeDocument/2006/relationships/slide" Target="slides/slide72.xml"/><Relationship Id="rId169" Type="http://schemas.openxmlformats.org/officeDocument/2006/relationships/slide" Target="slides/slide168.xml"/><Relationship Id="rId334" Type="http://schemas.openxmlformats.org/officeDocument/2006/relationships/slide" Target="slides/slide333.xml"/><Relationship Id="rId376" Type="http://schemas.openxmlformats.org/officeDocument/2006/relationships/slide" Target="slides/slide375.xml"/><Relationship Id="rId4" Type="http://schemas.openxmlformats.org/officeDocument/2006/relationships/slide" Target="slides/slide3.xml"/><Relationship Id="rId180" Type="http://schemas.openxmlformats.org/officeDocument/2006/relationships/slide" Target="slides/slide179.xml"/><Relationship Id="rId236" Type="http://schemas.openxmlformats.org/officeDocument/2006/relationships/slide" Target="slides/slide235.xml"/><Relationship Id="rId278" Type="http://schemas.openxmlformats.org/officeDocument/2006/relationships/slide" Target="slides/slide277.xml"/><Relationship Id="rId401" Type="http://schemas.openxmlformats.org/officeDocument/2006/relationships/slide" Target="slides/slide400.xml"/><Relationship Id="rId443" Type="http://schemas.openxmlformats.org/officeDocument/2006/relationships/slide" Target="slides/slide442.xml"/><Relationship Id="rId303" Type="http://schemas.openxmlformats.org/officeDocument/2006/relationships/slide" Target="slides/slide302.xml"/><Relationship Id="rId485" Type="http://schemas.openxmlformats.org/officeDocument/2006/relationships/slide" Target="slides/slide484.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345" Type="http://schemas.openxmlformats.org/officeDocument/2006/relationships/slide" Target="slides/slide344.xml"/><Relationship Id="rId387" Type="http://schemas.openxmlformats.org/officeDocument/2006/relationships/slide" Target="slides/slide386.xml"/><Relationship Id="rId510" Type="http://schemas.openxmlformats.org/officeDocument/2006/relationships/notesMaster" Target="notesMasters/notesMaster1.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 Id="rId412" Type="http://schemas.openxmlformats.org/officeDocument/2006/relationships/slide" Target="slides/slide411.xml"/><Relationship Id="rId107" Type="http://schemas.openxmlformats.org/officeDocument/2006/relationships/slide" Target="slides/slide106.xml"/><Relationship Id="rId289" Type="http://schemas.openxmlformats.org/officeDocument/2006/relationships/slide" Target="slides/slide288.xml"/><Relationship Id="rId454" Type="http://schemas.openxmlformats.org/officeDocument/2006/relationships/slide" Target="slides/slide453.xml"/><Relationship Id="rId496" Type="http://schemas.openxmlformats.org/officeDocument/2006/relationships/slide" Target="slides/slide495.xml"/><Relationship Id="rId11" Type="http://schemas.openxmlformats.org/officeDocument/2006/relationships/slide" Target="slides/slide10.xml"/><Relationship Id="rId53" Type="http://schemas.openxmlformats.org/officeDocument/2006/relationships/slide" Target="slides/slide52.xml"/><Relationship Id="rId149" Type="http://schemas.openxmlformats.org/officeDocument/2006/relationships/slide" Target="slides/slide148.xml"/><Relationship Id="rId314" Type="http://schemas.openxmlformats.org/officeDocument/2006/relationships/slide" Target="slides/slide313.xml"/><Relationship Id="rId356" Type="http://schemas.openxmlformats.org/officeDocument/2006/relationships/slide" Target="slides/slide355.xml"/><Relationship Id="rId398" Type="http://schemas.openxmlformats.org/officeDocument/2006/relationships/slide" Target="slides/slide397.xml"/><Relationship Id="rId95" Type="http://schemas.openxmlformats.org/officeDocument/2006/relationships/slide" Target="slides/slide94.xml"/><Relationship Id="rId160" Type="http://schemas.openxmlformats.org/officeDocument/2006/relationships/slide" Target="slides/slide159.xml"/><Relationship Id="rId216" Type="http://schemas.openxmlformats.org/officeDocument/2006/relationships/slide" Target="slides/slide215.xml"/><Relationship Id="rId423" Type="http://schemas.openxmlformats.org/officeDocument/2006/relationships/slide" Target="slides/slide422.xml"/><Relationship Id="rId258" Type="http://schemas.openxmlformats.org/officeDocument/2006/relationships/slide" Target="slides/slide257.xml"/><Relationship Id="rId465" Type="http://schemas.openxmlformats.org/officeDocument/2006/relationships/slide" Target="slides/slide464.xml"/><Relationship Id="rId22" Type="http://schemas.openxmlformats.org/officeDocument/2006/relationships/slide" Target="slides/slide21.xml"/><Relationship Id="rId64" Type="http://schemas.openxmlformats.org/officeDocument/2006/relationships/slide" Target="slides/slide63.xml"/><Relationship Id="rId118" Type="http://schemas.openxmlformats.org/officeDocument/2006/relationships/slide" Target="slides/slide117.xml"/><Relationship Id="rId325" Type="http://schemas.openxmlformats.org/officeDocument/2006/relationships/slide" Target="slides/slide324.xml"/><Relationship Id="rId367" Type="http://schemas.openxmlformats.org/officeDocument/2006/relationships/slide" Target="slides/slide366.xml"/><Relationship Id="rId171" Type="http://schemas.openxmlformats.org/officeDocument/2006/relationships/slide" Target="slides/slide170.xml"/><Relationship Id="rId227" Type="http://schemas.openxmlformats.org/officeDocument/2006/relationships/slide" Target="slides/slide226.xml"/><Relationship Id="rId269" Type="http://schemas.openxmlformats.org/officeDocument/2006/relationships/slide" Target="slides/slide268.xml"/><Relationship Id="rId434" Type="http://schemas.openxmlformats.org/officeDocument/2006/relationships/slide" Target="slides/slide433.xml"/><Relationship Id="rId476" Type="http://schemas.openxmlformats.org/officeDocument/2006/relationships/slide" Target="slides/slide475.xml"/><Relationship Id="rId33" Type="http://schemas.openxmlformats.org/officeDocument/2006/relationships/slide" Target="slides/slide32.xml"/><Relationship Id="rId129" Type="http://schemas.openxmlformats.org/officeDocument/2006/relationships/slide" Target="slides/slide128.xml"/><Relationship Id="rId280" Type="http://schemas.openxmlformats.org/officeDocument/2006/relationships/slide" Target="slides/slide279.xml"/><Relationship Id="rId336" Type="http://schemas.openxmlformats.org/officeDocument/2006/relationships/slide" Target="slides/slide335.xml"/><Relationship Id="rId501" Type="http://schemas.openxmlformats.org/officeDocument/2006/relationships/slide" Target="slides/slide500.xml"/><Relationship Id="rId75" Type="http://schemas.openxmlformats.org/officeDocument/2006/relationships/slide" Target="slides/slide74.xml"/><Relationship Id="rId140" Type="http://schemas.openxmlformats.org/officeDocument/2006/relationships/slide" Target="slides/slide139.xml"/><Relationship Id="rId182" Type="http://schemas.openxmlformats.org/officeDocument/2006/relationships/slide" Target="slides/slide181.xml"/><Relationship Id="rId378" Type="http://schemas.openxmlformats.org/officeDocument/2006/relationships/slide" Target="slides/slide377.xml"/><Relationship Id="rId403" Type="http://schemas.openxmlformats.org/officeDocument/2006/relationships/slide" Target="slides/slide402.xml"/><Relationship Id="rId6" Type="http://schemas.openxmlformats.org/officeDocument/2006/relationships/slide" Target="slides/slide5.xml"/><Relationship Id="rId238" Type="http://schemas.openxmlformats.org/officeDocument/2006/relationships/slide" Target="slides/slide237.xml"/><Relationship Id="rId445" Type="http://schemas.openxmlformats.org/officeDocument/2006/relationships/slide" Target="slides/slide444.xml"/><Relationship Id="rId487" Type="http://schemas.openxmlformats.org/officeDocument/2006/relationships/slide" Target="slides/slide486.xml"/><Relationship Id="rId291" Type="http://schemas.openxmlformats.org/officeDocument/2006/relationships/slide" Target="slides/slide290.xml"/><Relationship Id="rId305" Type="http://schemas.openxmlformats.org/officeDocument/2006/relationships/slide" Target="slides/slide304.xml"/><Relationship Id="rId347" Type="http://schemas.openxmlformats.org/officeDocument/2006/relationships/slide" Target="slides/slide346.xml"/><Relationship Id="rId512" Type="http://schemas.openxmlformats.org/officeDocument/2006/relationships/presProps" Target="presProps.xml"/><Relationship Id="rId44" Type="http://schemas.openxmlformats.org/officeDocument/2006/relationships/slide" Target="slides/slide43.xml"/><Relationship Id="rId86" Type="http://schemas.openxmlformats.org/officeDocument/2006/relationships/slide" Target="slides/slide85.xml"/><Relationship Id="rId151" Type="http://schemas.openxmlformats.org/officeDocument/2006/relationships/slide" Target="slides/slide150.xml"/><Relationship Id="rId389" Type="http://schemas.openxmlformats.org/officeDocument/2006/relationships/slide" Target="slides/slide388.xml"/><Relationship Id="rId193" Type="http://schemas.openxmlformats.org/officeDocument/2006/relationships/slide" Target="slides/slide192.xml"/><Relationship Id="rId207" Type="http://schemas.openxmlformats.org/officeDocument/2006/relationships/slide" Target="slides/slide206.xml"/><Relationship Id="rId249" Type="http://schemas.openxmlformats.org/officeDocument/2006/relationships/slide" Target="slides/slide248.xml"/><Relationship Id="rId414" Type="http://schemas.openxmlformats.org/officeDocument/2006/relationships/slide" Target="slides/slide413.xml"/><Relationship Id="rId456" Type="http://schemas.openxmlformats.org/officeDocument/2006/relationships/slide" Target="slides/slide455.xml"/><Relationship Id="rId498" Type="http://schemas.openxmlformats.org/officeDocument/2006/relationships/slide" Target="slides/slide497.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316" Type="http://schemas.openxmlformats.org/officeDocument/2006/relationships/slide" Target="slides/slide315.xml"/><Relationship Id="rId55" Type="http://schemas.openxmlformats.org/officeDocument/2006/relationships/slide" Target="slides/slide54.xml"/><Relationship Id="rId97" Type="http://schemas.openxmlformats.org/officeDocument/2006/relationships/slide" Target="slides/slide96.xml"/><Relationship Id="rId120" Type="http://schemas.openxmlformats.org/officeDocument/2006/relationships/slide" Target="slides/slide119.xml"/><Relationship Id="rId358" Type="http://schemas.openxmlformats.org/officeDocument/2006/relationships/slide" Target="slides/slide357.xml"/><Relationship Id="rId162" Type="http://schemas.openxmlformats.org/officeDocument/2006/relationships/slide" Target="slides/slide161.xml"/><Relationship Id="rId218" Type="http://schemas.openxmlformats.org/officeDocument/2006/relationships/slide" Target="slides/slide217.xml"/><Relationship Id="rId425" Type="http://schemas.openxmlformats.org/officeDocument/2006/relationships/slide" Target="slides/slide424.xml"/><Relationship Id="rId467" Type="http://schemas.openxmlformats.org/officeDocument/2006/relationships/slide" Target="slides/slide466.xml"/><Relationship Id="rId271" Type="http://schemas.openxmlformats.org/officeDocument/2006/relationships/slide" Target="slides/slide270.xml"/><Relationship Id="rId24" Type="http://schemas.openxmlformats.org/officeDocument/2006/relationships/slide" Target="slides/slide23.xml"/><Relationship Id="rId66" Type="http://schemas.openxmlformats.org/officeDocument/2006/relationships/slide" Target="slides/slide65.xml"/><Relationship Id="rId131" Type="http://schemas.openxmlformats.org/officeDocument/2006/relationships/slide" Target="slides/slide130.xml"/><Relationship Id="rId327" Type="http://schemas.openxmlformats.org/officeDocument/2006/relationships/slide" Target="slides/slide326.xml"/><Relationship Id="rId369" Type="http://schemas.openxmlformats.org/officeDocument/2006/relationships/slide" Target="slides/slide368.xml"/><Relationship Id="rId173" Type="http://schemas.openxmlformats.org/officeDocument/2006/relationships/slide" Target="slides/slide172.xml"/><Relationship Id="rId229" Type="http://schemas.openxmlformats.org/officeDocument/2006/relationships/slide" Target="slides/slide228.xml"/><Relationship Id="rId380" Type="http://schemas.openxmlformats.org/officeDocument/2006/relationships/slide" Target="slides/slide379.xml"/><Relationship Id="rId436" Type="http://schemas.openxmlformats.org/officeDocument/2006/relationships/slide" Target="slides/slide435.xml"/><Relationship Id="rId240" Type="http://schemas.openxmlformats.org/officeDocument/2006/relationships/slide" Target="slides/slide239.xml"/><Relationship Id="rId478" Type="http://schemas.openxmlformats.org/officeDocument/2006/relationships/slide" Target="slides/slide477.xml"/><Relationship Id="rId35" Type="http://schemas.openxmlformats.org/officeDocument/2006/relationships/slide" Target="slides/slide34.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38" Type="http://schemas.openxmlformats.org/officeDocument/2006/relationships/slide" Target="slides/slide337.xml"/><Relationship Id="rId503" Type="http://schemas.openxmlformats.org/officeDocument/2006/relationships/slide" Target="slides/slide502.xml"/><Relationship Id="rId8" Type="http://schemas.openxmlformats.org/officeDocument/2006/relationships/slide" Target="slides/slide7.xml"/><Relationship Id="rId142" Type="http://schemas.openxmlformats.org/officeDocument/2006/relationships/slide" Target="slides/slide141.xml"/><Relationship Id="rId184" Type="http://schemas.openxmlformats.org/officeDocument/2006/relationships/slide" Target="slides/slide183.xml"/><Relationship Id="rId391" Type="http://schemas.openxmlformats.org/officeDocument/2006/relationships/slide" Target="slides/slide390.xml"/><Relationship Id="rId405" Type="http://schemas.openxmlformats.org/officeDocument/2006/relationships/slide" Target="slides/slide404.xml"/><Relationship Id="rId447" Type="http://schemas.openxmlformats.org/officeDocument/2006/relationships/slide" Target="slides/slide446.xml"/><Relationship Id="rId251" Type="http://schemas.openxmlformats.org/officeDocument/2006/relationships/slide" Target="slides/slide250.xml"/><Relationship Id="rId489" Type="http://schemas.openxmlformats.org/officeDocument/2006/relationships/slide" Target="slides/slide488.xml"/><Relationship Id="rId46" Type="http://schemas.openxmlformats.org/officeDocument/2006/relationships/slide" Target="slides/slide45.xml"/><Relationship Id="rId293" Type="http://schemas.openxmlformats.org/officeDocument/2006/relationships/slide" Target="slides/slide292.xml"/><Relationship Id="rId307" Type="http://schemas.openxmlformats.org/officeDocument/2006/relationships/slide" Target="slides/slide306.xml"/><Relationship Id="rId349" Type="http://schemas.openxmlformats.org/officeDocument/2006/relationships/slide" Target="slides/slide348.xml"/><Relationship Id="rId514" Type="http://schemas.openxmlformats.org/officeDocument/2006/relationships/theme" Target="theme/theme1.xml"/><Relationship Id="rId88" Type="http://schemas.openxmlformats.org/officeDocument/2006/relationships/slide" Target="slides/slide87.xml"/><Relationship Id="rId111" Type="http://schemas.openxmlformats.org/officeDocument/2006/relationships/slide" Target="slides/slide110.xml"/><Relationship Id="rId153" Type="http://schemas.openxmlformats.org/officeDocument/2006/relationships/slide" Target="slides/slide152.xml"/><Relationship Id="rId195" Type="http://schemas.openxmlformats.org/officeDocument/2006/relationships/slide" Target="slides/slide194.xml"/><Relationship Id="rId209" Type="http://schemas.openxmlformats.org/officeDocument/2006/relationships/slide" Target="slides/slide208.xml"/><Relationship Id="rId360" Type="http://schemas.openxmlformats.org/officeDocument/2006/relationships/slide" Target="slides/slide359.xml"/><Relationship Id="rId416" Type="http://schemas.openxmlformats.org/officeDocument/2006/relationships/slide" Target="slides/slide415.xml"/><Relationship Id="rId220" Type="http://schemas.openxmlformats.org/officeDocument/2006/relationships/slide" Target="slides/slide219.xml"/><Relationship Id="rId458" Type="http://schemas.openxmlformats.org/officeDocument/2006/relationships/slide" Target="slides/slide457.xml"/><Relationship Id="rId15" Type="http://schemas.openxmlformats.org/officeDocument/2006/relationships/slide" Target="slides/slide14.xml"/><Relationship Id="rId57" Type="http://schemas.openxmlformats.org/officeDocument/2006/relationships/slide" Target="slides/slide56.xml"/><Relationship Id="rId262" Type="http://schemas.openxmlformats.org/officeDocument/2006/relationships/slide" Target="slides/slide261.xml"/><Relationship Id="rId318" Type="http://schemas.openxmlformats.org/officeDocument/2006/relationships/slide" Target="slides/slide317.xml"/><Relationship Id="rId99" Type="http://schemas.openxmlformats.org/officeDocument/2006/relationships/slide" Target="slides/slide98.xml"/><Relationship Id="rId122" Type="http://schemas.openxmlformats.org/officeDocument/2006/relationships/slide" Target="slides/slide121.xml"/><Relationship Id="rId164" Type="http://schemas.openxmlformats.org/officeDocument/2006/relationships/slide" Target="slides/slide163.xml"/><Relationship Id="rId371" Type="http://schemas.openxmlformats.org/officeDocument/2006/relationships/slide" Target="slides/slide370.xml"/><Relationship Id="rId427" Type="http://schemas.openxmlformats.org/officeDocument/2006/relationships/slide" Target="slides/slide426.xml"/><Relationship Id="rId469" Type="http://schemas.openxmlformats.org/officeDocument/2006/relationships/slide" Target="slides/slide468.xml"/><Relationship Id="rId26" Type="http://schemas.openxmlformats.org/officeDocument/2006/relationships/slide" Target="slides/slide25.xml"/><Relationship Id="rId231" Type="http://schemas.openxmlformats.org/officeDocument/2006/relationships/slide" Target="slides/slide230.xml"/><Relationship Id="rId273" Type="http://schemas.openxmlformats.org/officeDocument/2006/relationships/slide" Target="slides/slide272.xml"/><Relationship Id="rId329" Type="http://schemas.openxmlformats.org/officeDocument/2006/relationships/slide" Target="slides/slide328.xml"/><Relationship Id="rId480" Type="http://schemas.openxmlformats.org/officeDocument/2006/relationships/slide" Target="slides/slide479.xml"/><Relationship Id="rId68" Type="http://schemas.openxmlformats.org/officeDocument/2006/relationships/slide" Target="slides/slide67.xml"/><Relationship Id="rId133" Type="http://schemas.openxmlformats.org/officeDocument/2006/relationships/slide" Target="slides/slide132.xml"/><Relationship Id="rId175" Type="http://schemas.openxmlformats.org/officeDocument/2006/relationships/slide" Target="slides/slide174.xml"/><Relationship Id="rId340" Type="http://schemas.openxmlformats.org/officeDocument/2006/relationships/slide" Target="slides/slide339.xml"/><Relationship Id="rId200" Type="http://schemas.openxmlformats.org/officeDocument/2006/relationships/slide" Target="slides/slide199.xml"/><Relationship Id="rId382" Type="http://schemas.openxmlformats.org/officeDocument/2006/relationships/slide" Target="slides/slide381.xml"/><Relationship Id="rId438" Type="http://schemas.openxmlformats.org/officeDocument/2006/relationships/slide" Target="slides/slide437.xml"/><Relationship Id="rId242" Type="http://schemas.openxmlformats.org/officeDocument/2006/relationships/slide" Target="slides/slide241.xml"/><Relationship Id="rId284" Type="http://schemas.openxmlformats.org/officeDocument/2006/relationships/slide" Target="slides/slide283.xml"/><Relationship Id="rId491" Type="http://schemas.openxmlformats.org/officeDocument/2006/relationships/slide" Target="slides/slide490.xml"/><Relationship Id="rId505" Type="http://schemas.openxmlformats.org/officeDocument/2006/relationships/slide" Target="slides/slide504.xml"/><Relationship Id="rId37" Type="http://schemas.openxmlformats.org/officeDocument/2006/relationships/slide" Target="slides/slide36.xml"/><Relationship Id="rId79" Type="http://schemas.openxmlformats.org/officeDocument/2006/relationships/slide" Target="slides/slide78.xml"/><Relationship Id="rId102" Type="http://schemas.openxmlformats.org/officeDocument/2006/relationships/slide" Target="slides/slide101.xml"/><Relationship Id="rId144" Type="http://schemas.openxmlformats.org/officeDocument/2006/relationships/slide" Target="slides/slide143.xml"/><Relationship Id="rId90" Type="http://schemas.openxmlformats.org/officeDocument/2006/relationships/slide" Target="slides/slide89.xml"/><Relationship Id="rId186" Type="http://schemas.openxmlformats.org/officeDocument/2006/relationships/slide" Target="slides/slide185.xml"/><Relationship Id="rId351" Type="http://schemas.openxmlformats.org/officeDocument/2006/relationships/slide" Target="slides/slide350.xml"/><Relationship Id="rId393" Type="http://schemas.openxmlformats.org/officeDocument/2006/relationships/slide" Target="slides/slide392.xml"/><Relationship Id="rId407" Type="http://schemas.openxmlformats.org/officeDocument/2006/relationships/slide" Target="slides/slide406.xml"/><Relationship Id="rId449" Type="http://schemas.openxmlformats.org/officeDocument/2006/relationships/slide" Target="slides/slide448.xml"/><Relationship Id="rId211" Type="http://schemas.openxmlformats.org/officeDocument/2006/relationships/slide" Target="slides/slide210.xml"/><Relationship Id="rId253" Type="http://schemas.openxmlformats.org/officeDocument/2006/relationships/slide" Target="slides/slide252.xml"/><Relationship Id="rId295" Type="http://schemas.openxmlformats.org/officeDocument/2006/relationships/slide" Target="slides/slide294.xml"/><Relationship Id="rId309" Type="http://schemas.openxmlformats.org/officeDocument/2006/relationships/slide" Target="slides/slide308.xml"/><Relationship Id="rId460" Type="http://schemas.openxmlformats.org/officeDocument/2006/relationships/slide" Target="slides/slide459.xml"/><Relationship Id="rId48" Type="http://schemas.openxmlformats.org/officeDocument/2006/relationships/slide" Target="slides/slide47.xml"/><Relationship Id="rId113" Type="http://schemas.openxmlformats.org/officeDocument/2006/relationships/slide" Target="slides/slide112.xml"/><Relationship Id="rId320" Type="http://schemas.openxmlformats.org/officeDocument/2006/relationships/slide" Target="slides/slide319.xml"/><Relationship Id="rId155" Type="http://schemas.openxmlformats.org/officeDocument/2006/relationships/slide" Target="slides/slide154.xml"/><Relationship Id="rId197" Type="http://schemas.openxmlformats.org/officeDocument/2006/relationships/slide" Target="slides/slide196.xml"/><Relationship Id="rId362" Type="http://schemas.openxmlformats.org/officeDocument/2006/relationships/slide" Target="slides/slide361.xml"/><Relationship Id="rId418" Type="http://schemas.openxmlformats.org/officeDocument/2006/relationships/slide" Target="slides/slide417.xml"/><Relationship Id="rId222" Type="http://schemas.openxmlformats.org/officeDocument/2006/relationships/slide" Target="slides/slide221.xml"/><Relationship Id="rId264" Type="http://schemas.openxmlformats.org/officeDocument/2006/relationships/slide" Target="slides/slide263.xml"/><Relationship Id="rId471" Type="http://schemas.openxmlformats.org/officeDocument/2006/relationships/slide" Target="slides/slide470.xml"/><Relationship Id="rId17" Type="http://schemas.openxmlformats.org/officeDocument/2006/relationships/slide" Target="slides/slide16.xml"/><Relationship Id="rId59" Type="http://schemas.openxmlformats.org/officeDocument/2006/relationships/slide" Target="slides/slide58.xml"/><Relationship Id="rId124" Type="http://schemas.openxmlformats.org/officeDocument/2006/relationships/slide" Target="slides/slide123.xml"/><Relationship Id="rId70" Type="http://schemas.openxmlformats.org/officeDocument/2006/relationships/slide" Target="slides/slide69.xml"/><Relationship Id="rId166" Type="http://schemas.openxmlformats.org/officeDocument/2006/relationships/slide" Target="slides/slide165.xml"/><Relationship Id="rId331" Type="http://schemas.openxmlformats.org/officeDocument/2006/relationships/slide" Target="slides/slide330.xml"/><Relationship Id="rId373" Type="http://schemas.openxmlformats.org/officeDocument/2006/relationships/slide" Target="slides/slide372.xml"/><Relationship Id="rId429" Type="http://schemas.openxmlformats.org/officeDocument/2006/relationships/slide" Target="slides/slide428.xml"/><Relationship Id="rId1" Type="http://schemas.openxmlformats.org/officeDocument/2006/relationships/slideMaster" Target="slideMasters/slideMaster1.xml"/><Relationship Id="rId233" Type="http://schemas.openxmlformats.org/officeDocument/2006/relationships/slide" Target="slides/slide232.xml"/><Relationship Id="rId440" Type="http://schemas.openxmlformats.org/officeDocument/2006/relationships/slide" Target="slides/slide439.xml"/><Relationship Id="rId28" Type="http://schemas.openxmlformats.org/officeDocument/2006/relationships/slide" Target="slides/slide27.xml"/><Relationship Id="rId275" Type="http://schemas.openxmlformats.org/officeDocument/2006/relationships/slide" Target="slides/slide274.xml"/><Relationship Id="rId300" Type="http://schemas.openxmlformats.org/officeDocument/2006/relationships/slide" Target="slides/slide299.xml"/><Relationship Id="rId482" Type="http://schemas.openxmlformats.org/officeDocument/2006/relationships/slide" Target="slides/slide481.xml"/><Relationship Id="rId81" Type="http://schemas.openxmlformats.org/officeDocument/2006/relationships/slide" Target="slides/slide80.xml"/><Relationship Id="rId135" Type="http://schemas.openxmlformats.org/officeDocument/2006/relationships/slide" Target="slides/slide134.xml"/><Relationship Id="rId177" Type="http://schemas.openxmlformats.org/officeDocument/2006/relationships/slide" Target="slides/slide176.xml"/><Relationship Id="rId342" Type="http://schemas.openxmlformats.org/officeDocument/2006/relationships/slide" Target="slides/slide341.xml"/><Relationship Id="rId384" Type="http://schemas.openxmlformats.org/officeDocument/2006/relationships/slide" Target="slides/slide383.xml"/><Relationship Id="rId202" Type="http://schemas.openxmlformats.org/officeDocument/2006/relationships/slide" Target="slides/slide201.xml"/><Relationship Id="rId244" Type="http://schemas.openxmlformats.org/officeDocument/2006/relationships/slide" Target="slides/slide243.xml"/><Relationship Id="rId39" Type="http://schemas.openxmlformats.org/officeDocument/2006/relationships/slide" Target="slides/slide38.xml"/><Relationship Id="rId286" Type="http://schemas.openxmlformats.org/officeDocument/2006/relationships/slide" Target="slides/slide285.xml"/><Relationship Id="rId451" Type="http://schemas.openxmlformats.org/officeDocument/2006/relationships/slide" Target="slides/slide450.xml"/><Relationship Id="rId493" Type="http://schemas.openxmlformats.org/officeDocument/2006/relationships/slide" Target="slides/slide492.xml"/><Relationship Id="rId507" Type="http://schemas.openxmlformats.org/officeDocument/2006/relationships/slide" Target="slides/slide506.xml"/><Relationship Id="rId50" Type="http://schemas.openxmlformats.org/officeDocument/2006/relationships/slide" Target="slides/slide49.xml"/><Relationship Id="rId104" Type="http://schemas.openxmlformats.org/officeDocument/2006/relationships/slide" Target="slides/slide103.xml"/><Relationship Id="rId146" Type="http://schemas.openxmlformats.org/officeDocument/2006/relationships/slide" Target="slides/slide145.xml"/><Relationship Id="rId188" Type="http://schemas.openxmlformats.org/officeDocument/2006/relationships/slide" Target="slides/slide187.xml"/><Relationship Id="rId311" Type="http://schemas.openxmlformats.org/officeDocument/2006/relationships/slide" Target="slides/slide310.xml"/><Relationship Id="rId353" Type="http://schemas.openxmlformats.org/officeDocument/2006/relationships/slide" Target="slides/slide352.xml"/><Relationship Id="rId395" Type="http://schemas.openxmlformats.org/officeDocument/2006/relationships/slide" Target="slides/slide394.xml"/><Relationship Id="rId409" Type="http://schemas.openxmlformats.org/officeDocument/2006/relationships/slide" Target="slides/slide408.xml"/><Relationship Id="rId92" Type="http://schemas.openxmlformats.org/officeDocument/2006/relationships/slide" Target="slides/slide91.xml"/><Relationship Id="rId213" Type="http://schemas.openxmlformats.org/officeDocument/2006/relationships/slide" Target="slides/slide212.xml"/><Relationship Id="rId420" Type="http://schemas.openxmlformats.org/officeDocument/2006/relationships/slide" Target="slides/slide419.xml"/><Relationship Id="rId255" Type="http://schemas.openxmlformats.org/officeDocument/2006/relationships/slide" Target="slides/slide254.xml"/><Relationship Id="rId297" Type="http://schemas.openxmlformats.org/officeDocument/2006/relationships/slide" Target="slides/slide296.xml"/><Relationship Id="rId462" Type="http://schemas.openxmlformats.org/officeDocument/2006/relationships/slide" Target="slides/slide461.xml"/><Relationship Id="rId115" Type="http://schemas.openxmlformats.org/officeDocument/2006/relationships/slide" Target="slides/slide114.xml"/><Relationship Id="rId157" Type="http://schemas.openxmlformats.org/officeDocument/2006/relationships/slide" Target="slides/slide156.xml"/><Relationship Id="rId322" Type="http://schemas.openxmlformats.org/officeDocument/2006/relationships/slide" Target="slides/slide321.xml"/><Relationship Id="rId364" Type="http://schemas.openxmlformats.org/officeDocument/2006/relationships/slide" Target="slides/slide363.xml"/><Relationship Id="rId61" Type="http://schemas.openxmlformats.org/officeDocument/2006/relationships/slide" Target="slides/slide60.xml"/><Relationship Id="rId199" Type="http://schemas.openxmlformats.org/officeDocument/2006/relationships/slide" Target="slides/slide198.xml"/><Relationship Id="rId19" Type="http://schemas.openxmlformats.org/officeDocument/2006/relationships/slide" Target="slides/slide18.xml"/><Relationship Id="rId224" Type="http://schemas.openxmlformats.org/officeDocument/2006/relationships/slide" Target="slides/slide223.xml"/><Relationship Id="rId266" Type="http://schemas.openxmlformats.org/officeDocument/2006/relationships/slide" Target="slides/slide265.xml"/><Relationship Id="rId431" Type="http://schemas.openxmlformats.org/officeDocument/2006/relationships/slide" Target="slides/slide430.xml"/><Relationship Id="rId473" Type="http://schemas.openxmlformats.org/officeDocument/2006/relationships/slide" Target="slides/slide472.xml"/><Relationship Id="rId30" Type="http://schemas.openxmlformats.org/officeDocument/2006/relationships/slide" Target="slides/slide29.xml"/><Relationship Id="rId126" Type="http://schemas.openxmlformats.org/officeDocument/2006/relationships/slide" Target="slides/slide125.xml"/><Relationship Id="rId168" Type="http://schemas.openxmlformats.org/officeDocument/2006/relationships/slide" Target="slides/slide167.xml"/><Relationship Id="rId333" Type="http://schemas.openxmlformats.org/officeDocument/2006/relationships/slide" Target="slides/slide332.xml"/><Relationship Id="rId72" Type="http://schemas.openxmlformats.org/officeDocument/2006/relationships/slide" Target="slides/slide71.xml"/><Relationship Id="rId375" Type="http://schemas.openxmlformats.org/officeDocument/2006/relationships/slide" Target="slides/slide374.xml"/><Relationship Id="rId3" Type="http://schemas.openxmlformats.org/officeDocument/2006/relationships/slide" Target="slides/slide2.xml"/><Relationship Id="rId235" Type="http://schemas.openxmlformats.org/officeDocument/2006/relationships/slide" Target="slides/slide234.xml"/><Relationship Id="rId277" Type="http://schemas.openxmlformats.org/officeDocument/2006/relationships/slide" Target="slides/slide276.xml"/><Relationship Id="rId400" Type="http://schemas.openxmlformats.org/officeDocument/2006/relationships/slide" Target="slides/slide399.xml"/><Relationship Id="rId442" Type="http://schemas.openxmlformats.org/officeDocument/2006/relationships/slide" Target="slides/slide441.xml"/><Relationship Id="rId484" Type="http://schemas.openxmlformats.org/officeDocument/2006/relationships/slide" Target="slides/slide483.xml"/><Relationship Id="rId137" Type="http://schemas.openxmlformats.org/officeDocument/2006/relationships/slide" Target="slides/slide136.xml"/><Relationship Id="rId302" Type="http://schemas.openxmlformats.org/officeDocument/2006/relationships/slide" Target="slides/slide301.xml"/><Relationship Id="rId344" Type="http://schemas.openxmlformats.org/officeDocument/2006/relationships/slide" Target="slides/slide343.xml"/><Relationship Id="rId41" Type="http://schemas.openxmlformats.org/officeDocument/2006/relationships/slide" Target="slides/slide40.xml"/><Relationship Id="rId83" Type="http://schemas.openxmlformats.org/officeDocument/2006/relationships/slide" Target="slides/slide82.xml"/><Relationship Id="rId179" Type="http://schemas.openxmlformats.org/officeDocument/2006/relationships/slide" Target="slides/slide178.xml"/><Relationship Id="rId386" Type="http://schemas.openxmlformats.org/officeDocument/2006/relationships/slide" Target="slides/slide385.xml"/><Relationship Id="rId190" Type="http://schemas.openxmlformats.org/officeDocument/2006/relationships/slide" Target="slides/slide189.xml"/><Relationship Id="rId204" Type="http://schemas.openxmlformats.org/officeDocument/2006/relationships/slide" Target="slides/slide203.xml"/><Relationship Id="rId246" Type="http://schemas.openxmlformats.org/officeDocument/2006/relationships/slide" Target="slides/slide245.xml"/><Relationship Id="rId288" Type="http://schemas.openxmlformats.org/officeDocument/2006/relationships/slide" Target="slides/slide287.xml"/><Relationship Id="rId411" Type="http://schemas.openxmlformats.org/officeDocument/2006/relationships/slide" Target="slides/slide410.xml"/><Relationship Id="rId453" Type="http://schemas.openxmlformats.org/officeDocument/2006/relationships/slide" Target="slides/slide452.xml"/><Relationship Id="rId509" Type="http://schemas.openxmlformats.org/officeDocument/2006/relationships/slide" Target="slides/slide508.xml"/><Relationship Id="rId106" Type="http://schemas.openxmlformats.org/officeDocument/2006/relationships/slide" Target="slides/slide105.xml"/><Relationship Id="rId313" Type="http://schemas.openxmlformats.org/officeDocument/2006/relationships/slide" Target="slides/slide312.xml"/><Relationship Id="rId495" Type="http://schemas.openxmlformats.org/officeDocument/2006/relationships/slide" Target="slides/slide494.xml"/><Relationship Id="rId10" Type="http://schemas.openxmlformats.org/officeDocument/2006/relationships/slide" Target="slides/slide9.xml"/><Relationship Id="rId52" Type="http://schemas.openxmlformats.org/officeDocument/2006/relationships/slide" Target="slides/slide51.xml"/><Relationship Id="rId94" Type="http://schemas.openxmlformats.org/officeDocument/2006/relationships/slide" Target="slides/slide93.xml"/><Relationship Id="rId148" Type="http://schemas.openxmlformats.org/officeDocument/2006/relationships/slide" Target="slides/slide147.xml"/><Relationship Id="rId355" Type="http://schemas.openxmlformats.org/officeDocument/2006/relationships/slide" Target="slides/slide354.xml"/><Relationship Id="rId397" Type="http://schemas.openxmlformats.org/officeDocument/2006/relationships/slide" Target="slides/slide396.xml"/><Relationship Id="rId215" Type="http://schemas.openxmlformats.org/officeDocument/2006/relationships/slide" Target="slides/slide214.xml"/><Relationship Id="rId257" Type="http://schemas.openxmlformats.org/officeDocument/2006/relationships/slide" Target="slides/slide256.xml"/><Relationship Id="rId422" Type="http://schemas.openxmlformats.org/officeDocument/2006/relationships/slide" Target="slides/slide421.xml"/><Relationship Id="rId464" Type="http://schemas.openxmlformats.org/officeDocument/2006/relationships/slide" Target="slides/slide463.xml"/><Relationship Id="rId299" Type="http://schemas.openxmlformats.org/officeDocument/2006/relationships/slide" Target="slides/slide298.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053C8D-B493-4CD6-B6E2-E9E71E1FADB5}" type="doc">
      <dgm:prSet loTypeId="urn:microsoft.com/office/officeart/2005/8/layout/pyramid1" loCatId="pyramid" qsTypeId="urn:microsoft.com/office/officeart/2005/8/quickstyle/3d1" qsCatId="3D" csTypeId="urn:microsoft.com/office/officeart/2005/8/colors/colorful5" csCatId="colorful" phldr="1"/>
      <dgm:spPr/>
    </dgm:pt>
    <dgm:pt modelId="{501464D1-829D-4402-95B5-2CDC73BCE07E}">
      <dgm:prSet phldrT="[Texte]" custT="1"/>
      <dgm:spPr/>
      <dgm:t>
        <a:bodyPr/>
        <a:lstStyle/>
        <a:p>
          <a:r>
            <a:rPr lang="fr-FR" sz="3200" dirty="0"/>
            <a:t>PS</a:t>
          </a:r>
          <a:endParaRPr lang="fr-FR" sz="4800" dirty="0"/>
        </a:p>
      </dgm:t>
    </dgm:pt>
    <dgm:pt modelId="{87F08637-B591-4D40-B785-1DC37B2B046A}" type="parTrans" cxnId="{24615ED3-4E9E-45AC-A029-5F1ED7EBE73D}">
      <dgm:prSet/>
      <dgm:spPr/>
      <dgm:t>
        <a:bodyPr/>
        <a:lstStyle/>
        <a:p>
          <a:endParaRPr lang="fr-FR"/>
        </a:p>
      </dgm:t>
    </dgm:pt>
    <dgm:pt modelId="{9FAF8AA6-47AD-42F8-BAD9-1DC323394B77}" type="sibTrans" cxnId="{24615ED3-4E9E-45AC-A029-5F1ED7EBE73D}">
      <dgm:prSet/>
      <dgm:spPr/>
      <dgm:t>
        <a:bodyPr/>
        <a:lstStyle/>
        <a:p>
          <a:endParaRPr lang="fr-FR"/>
        </a:p>
      </dgm:t>
    </dgm:pt>
    <dgm:pt modelId="{27DAA043-4EA9-4A4A-A1F7-B97BF7AE235E}">
      <dgm:prSet phldrT="[Texte]"/>
      <dgm:spPr/>
      <dgm:t>
        <a:bodyPr/>
        <a:lstStyle/>
        <a:p>
          <a:r>
            <a:rPr lang="fr-FR" dirty="0"/>
            <a:t>PIC</a:t>
          </a:r>
        </a:p>
      </dgm:t>
    </dgm:pt>
    <dgm:pt modelId="{99B1BFED-D1AE-4322-9119-401629BED992}" type="parTrans" cxnId="{404752F8-35E5-44DE-B917-6D290F53A6A0}">
      <dgm:prSet/>
      <dgm:spPr/>
      <dgm:t>
        <a:bodyPr/>
        <a:lstStyle/>
        <a:p>
          <a:endParaRPr lang="fr-FR"/>
        </a:p>
      </dgm:t>
    </dgm:pt>
    <dgm:pt modelId="{EABBE9E3-32E8-4A00-AEFE-62C925FF2382}" type="sibTrans" cxnId="{404752F8-35E5-44DE-B917-6D290F53A6A0}">
      <dgm:prSet/>
      <dgm:spPr/>
      <dgm:t>
        <a:bodyPr/>
        <a:lstStyle/>
        <a:p>
          <a:endParaRPr lang="fr-FR"/>
        </a:p>
      </dgm:t>
    </dgm:pt>
    <dgm:pt modelId="{B4E97399-5D52-447C-91EC-77BDECB62BA6}">
      <dgm:prSet/>
      <dgm:spPr/>
      <dgm:t>
        <a:bodyPr/>
        <a:lstStyle/>
        <a:p>
          <a:r>
            <a:rPr lang="fr-FR" dirty="0"/>
            <a:t>POD</a:t>
          </a:r>
        </a:p>
      </dgm:t>
    </dgm:pt>
    <dgm:pt modelId="{71235578-D849-4B5B-BFB1-F487406CCEA7}" type="parTrans" cxnId="{78775397-3821-42C7-A07C-618ED93850E6}">
      <dgm:prSet/>
      <dgm:spPr/>
      <dgm:t>
        <a:bodyPr/>
        <a:lstStyle/>
        <a:p>
          <a:endParaRPr lang="fr-FR"/>
        </a:p>
      </dgm:t>
    </dgm:pt>
    <dgm:pt modelId="{9440860C-0608-4B4E-A343-460EDDE040AE}" type="sibTrans" cxnId="{78775397-3821-42C7-A07C-618ED93850E6}">
      <dgm:prSet/>
      <dgm:spPr/>
      <dgm:t>
        <a:bodyPr/>
        <a:lstStyle/>
        <a:p>
          <a:endParaRPr lang="fr-FR"/>
        </a:p>
      </dgm:t>
    </dgm:pt>
    <dgm:pt modelId="{1AE7AAA9-826B-494D-969B-FE32EFA8BCD0}">
      <dgm:prSet/>
      <dgm:spPr/>
      <dgm:t>
        <a:bodyPr/>
        <a:lstStyle/>
        <a:p>
          <a:r>
            <a:rPr lang="fr-FR" dirty="0"/>
            <a:t>PDP</a:t>
          </a:r>
        </a:p>
      </dgm:t>
    </dgm:pt>
    <dgm:pt modelId="{BE2752E2-41BB-4CC2-B5BF-724ABF9BEE81}" type="parTrans" cxnId="{EE04A694-DBAB-42E7-9026-BD72BBB39C9C}">
      <dgm:prSet/>
      <dgm:spPr/>
      <dgm:t>
        <a:bodyPr/>
        <a:lstStyle/>
        <a:p>
          <a:endParaRPr lang="fr-FR"/>
        </a:p>
      </dgm:t>
    </dgm:pt>
    <dgm:pt modelId="{462F9927-2ACB-484F-8368-2F423C646F16}" type="sibTrans" cxnId="{EE04A694-DBAB-42E7-9026-BD72BBB39C9C}">
      <dgm:prSet/>
      <dgm:spPr/>
      <dgm:t>
        <a:bodyPr/>
        <a:lstStyle/>
        <a:p>
          <a:endParaRPr lang="fr-FR"/>
        </a:p>
      </dgm:t>
    </dgm:pt>
    <dgm:pt modelId="{D8CAD95C-1FF9-4A0B-9900-8FCDF7B5E9FF}">
      <dgm:prSet/>
      <dgm:spPr/>
      <dgm:t>
        <a:bodyPr/>
        <a:lstStyle/>
        <a:p>
          <a:r>
            <a:rPr lang="fr-FR" dirty="0"/>
            <a:t>PLAN STRATEGIQUE</a:t>
          </a:r>
        </a:p>
      </dgm:t>
    </dgm:pt>
    <dgm:pt modelId="{C963B2D3-0D93-4FD9-AD69-9D73868D432B}" type="parTrans" cxnId="{8ECCE73F-19FD-41F5-85F9-6431592070D4}">
      <dgm:prSet/>
      <dgm:spPr/>
      <dgm:t>
        <a:bodyPr/>
        <a:lstStyle/>
        <a:p>
          <a:endParaRPr lang="fr-FR"/>
        </a:p>
      </dgm:t>
    </dgm:pt>
    <dgm:pt modelId="{3F3B0496-8345-4F6D-9FC3-F61AE51D88A5}" type="sibTrans" cxnId="{8ECCE73F-19FD-41F5-85F9-6431592070D4}">
      <dgm:prSet/>
      <dgm:spPr/>
      <dgm:t>
        <a:bodyPr/>
        <a:lstStyle/>
        <a:p>
          <a:endParaRPr lang="fr-FR"/>
        </a:p>
      </dgm:t>
    </dgm:pt>
    <dgm:pt modelId="{3E9EB76E-F77E-43B3-B470-FB252D18E2AB}">
      <dgm:prSet/>
      <dgm:spPr/>
      <dgm:t>
        <a:bodyPr/>
        <a:lstStyle/>
        <a:p>
          <a:r>
            <a:rPr lang="fr-FR" dirty="0"/>
            <a:t>1 – 5 ANS</a:t>
          </a:r>
        </a:p>
      </dgm:t>
    </dgm:pt>
    <dgm:pt modelId="{79241E59-9265-4F06-BD4B-39B61F948974}" type="parTrans" cxnId="{A63C35AD-E628-4ECA-82CE-90E245935A28}">
      <dgm:prSet/>
      <dgm:spPr/>
      <dgm:t>
        <a:bodyPr/>
        <a:lstStyle/>
        <a:p>
          <a:endParaRPr lang="fr-FR"/>
        </a:p>
      </dgm:t>
    </dgm:pt>
    <dgm:pt modelId="{B20FAC63-BDD4-4F08-B5DE-CCF40BC79C58}" type="sibTrans" cxnId="{A63C35AD-E628-4ECA-82CE-90E245935A28}">
      <dgm:prSet/>
      <dgm:spPr/>
      <dgm:t>
        <a:bodyPr/>
        <a:lstStyle/>
        <a:p>
          <a:endParaRPr lang="fr-FR"/>
        </a:p>
      </dgm:t>
    </dgm:pt>
    <dgm:pt modelId="{B6A3CBD5-BCE6-401D-86E6-6993463C54CF}">
      <dgm:prSet/>
      <dgm:spPr/>
      <dgm:t>
        <a:bodyPr/>
        <a:lstStyle/>
        <a:p>
          <a:r>
            <a:rPr lang="fr-FR" dirty="0"/>
            <a:t>PLAN INDUSTRIEL COMMERCIAL</a:t>
          </a:r>
        </a:p>
      </dgm:t>
    </dgm:pt>
    <dgm:pt modelId="{5D86F0FF-3B90-473A-AEE2-A0AFED81B369}" type="parTrans" cxnId="{58C8F5E1-6A20-4784-B3D0-C20B1BEAF6BA}">
      <dgm:prSet/>
      <dgm:spPr/>
      <dgm:t>
        <a:bodyPr/>
        <a:lstStyle/>
        <a:p>
          <a:endParaRPr lang="fr-FR"/>
        </a:p>
      </dgm:t>
    </dgm:pt>
    <dgm:pt modelId="{E8299E7D-C11B-406F-A96D-1E46F3C41323}" type="sibTrans" cxnId="{58C8F5E1-6A20-4784-B3D0-C20B1BEAF6BA}">
      <dgm:prSet/>
      <dgm:spPr/>
      <dgm:t>
        <a:bodyPr/>
        <a:lstStyle/>
        <a:p>
          <a:endParaRPr lang="fr-FR"/>
        </a:p>
      </dgm:t>
    </dgm:pt>
    <dgm:pt modelId="{CC3EF1A8-1FE1-4C38-B6FE-F6F5727B01D4}">
      <dgm:prSet/>
      <dgm:spPr/>
      <dgm:t>
        <a:bodyPr/>
        <a:lstStyle/>
        <a:p>
          <a:r>
            <a:rPr lang="fr-FR" dirty="0"/>
            <a:t>6 mois – 2 ans</a:t>
          </a:r>
        </a:p>
      </dgm:t>
    </dgm:pt>
    <dgm:pt modelId="{74B9CEB1-5313-48F8-8CFD-AA081D6FA491}" type="parTrans" cxnId="{15DE1526-C9E7-46E5-9A10-1A4E0A0948EE}">
      <dgm:prSet/>
      <dgm:spPr/>
      <dgm:t>
        <a:bodyPr/>
        <a:lstStyle/>
        <a:p>
          <a:endParaRPr lang="fr-FR"/>
        </a:p>
      </dgm:t>
    </dgm:pt>
    <dgm:pt modelId="{2C9D7B1C-8B27-4F89-815C-B87A707A49FC}" type="sibTrans" cxnId="{15DE1526-C9E7-46E5-9A10-1A4E0A0948EE}">
      <dgm:prSet/>
      <dgm:spPr/>
      <dgm:t>
        <a:bodyPr/>
        <a:lstStyle/>
        <a:p>
          <a:endParaRPr lang="fr-FR"/>
        </a:p>
      </dgm:t>
    </dgm:pt>
    <dgm:pt modelId="{FEFC5B9D-88A4-4B0A-9FE5-6DB618D4A418}">
      <dgm:prSet/>
      <dgm:spPr/>
      <dgm:t>
        <a:bodyPr/>
        <a:lstStyle/>
        <a:p>
          <a:r>
            <a:rPr lang="fr-FR" dirty="0"/>
            <a:t>PLAN DIRECTEUR PRODUCTION</a:t>
          </a:r>
        </a:p>
      </dgm:t>
    </dgm:pt>
    <dgm:pt modelId="{EC202B66-919F-428D-B3FD-9C1FB720480A}" type="parTrans" cxnId="{A2A301BA-C56C-4989-8FDD-A0259D2E5019}">
      <dgm:prSet/>
      <dgm:spPr/>
      <dgm:t>
        <a:bodyPr/>
        <a:lstStyle/>
        <a:p>
          <a:endParaRPr lang="fr-FR"/>
        </a:p>
      </dgm:t>
    </dgm:pt>
    <dgm:pt modelId="{B0FFBF78-79A7-4E29-BD23-E6798BA79D71}" type="sibTrans" cxnId="{A2A301BA-C56C-4989-8FDD-A0259D2E5019}">
      <dgm:prSet/>
      <dgm:spPr/>
      <dgm:t>
        <a:bodyPr/>
        <a:lstStyle/>
        <a:p>
          <a:endParaRPr lang="fr-FR"/>
        </a:p>
      </dgm:t>
    </dgm:pt>
    <dgm:pt modelId="{9F8F5A63-22A4-46C0-ABEE-4B70FAC9A4E2}">
      <dgm:prSet/>
      <dgm:spPr/>
      <dgm:t>
        <a:bodyPr/>
        <a:lstStyle/>
        <a:p>
          <a:r>
            <a:rPr lang="fr-FR" dirty="0"/>
            <a:t>1 – 6 mois</a:t>
          </a:r>
        </a:p>
      </dgm:t>
    </dgm:pt>
    <dgm:pt modelId="{AEFFD0F2-C577-46A3-A75B-39DACE5F9A87}" type="parTrans" cxnId="{D3E7D062-6236-48C7-8ADE-13B3814C3A30}">
      <dgm:prSet/>
      <dgm:spPr/>
      <dgm:t>
        <a:bodyPr/>
        <a:lstStyle/>
        <a:p>
          <a:endParaRPr lang="fr-FR"/>
        </a:p>
      </dgm:t>
    </dgm:pt>
    <dgm:pt modelId="{672B0F57-0600-409F-9EF4-ACC1A46BE78E}" type="sibTrans" cxnId="{D3E7D062-6236-48C7-8ADE-13B3814C3A30}">
      <dgm:prSet/>
      <dgm:spPr/>
      <dgm:t>
        <a:bodyPr/>
        <a:lstStyle/>
        <a:p>
          <a:endParaRPr lang="fr-FR"/>
        </a:p>
      </dgm:t>
    </dgm:pt>
    <dgm:pt modelId="{1E802946-4153-4EB0-9879-F817A6344A7B}">
      <dgm:prSet/>
      <dgm:spPr/>
      <dgm:t>
        <a:bodyPr/>
        <a:lstStyle/>
        <a:p>
          <a:r>
            <a:rPr lang="fr-FR" dirty="0"/>
            <a:t>PLAN ORDONNANCEMENT</a:t>
          </a:r>
        </a:p>
      </dgm:t>
    </dgm:pt>
    <dgm:pt modelId="{5A51DAC3-7FBD-4B69-AA2B-7BE7FBE57CB2}" type="parTrans" cxnId="{5A92CA9C-60A7-4D8D-9E3F-5508F4224573}">
      <dgm:prSet/>
      <dgm:spPr/>
      <dgm:t>
        <a:bodyPr/>
        <a:lstStyle/>
        <a:p>
          <a:endParaRPr lang="fr-FR"/>
        </a:p>
      </dgm:t>
    </dgm:pt>
    <dgm:pt modelId="{B81F40BD-ECC8-4BF2-91E4-FD8079F39FD5}" type="sibTrans" cxnId="{5A92CA9C-60A7-4D8D-9E3F-5508F4224573}">
      <dgm:prSet/>
      <dgm:spPr/>
      <dgm:t>
        <a:bodyPr/>
        <a:lstStyle/>
        <a:p>
          <a:endParaRPr lang="fr-FR"/>
        </a:p>
      </dgm:t>
    </dgm:pt>
    <dgm:pt modelId="{1CB20222-1192-4643-AEF7-1D132BE8F405}">
      <dgm:prSet/>
      <dgm:spPr/>
      <dgm:t>
        <a:bodyPr/>
        <a:lstStyle/>
        <a:p>
          <a:r>
            <a:rPr lang="fr-FR" dirty="0"/>
            <a:t>1 semaine – 2 mois</a:t>
          </a:r>
        </a:p>
      </dgm:t>
    </dgm:pt>
    <dgm:pt modelId="{A248B010-ECB0-4250-92AB-C0EA7C85555B}" type="parTrans" cxnId="{454D727C-8221-4269-83DA-B6FFD04C06F0}">
      <dgm:prSet/>
      <dgm:spPr/>
      <dgm:t>
        <a:bodyPr/>
        <a:lstStyle/>
        <a:p>
          <a:endParaRPr lang="fr-FR"/>
        </a:p>
      </dgm:t>
    </dgm:pt>
    <dgm:pt modelId="{49074816-26F9-46FE-B719-C05CF7B73244}" type="sibTrans" cxnId="{454D727C-8221-4269-83DA-B6FFD04C06F0}">
      <dgm:prSet/>
      <dgm:spPr/>
      <dgm:t>
        <a:bodyPr/>
        <a:lstStyle/>
        <a:p>
          <a:endParaRPr lang="fr-FR"/>
        </a:p>
      </dgm:t>
    </dgm:pt>
    <dgm:pt modelId="{1AF027AF-2A49-44AC-8B55-3D694BDD5DF1}" type="pres">
      <dgm:prSet presAssocID="{1B053C8D-B493-4CD6-B6E2-E9E71E1FADB5}" presName="Name0" presStyleCnt="0">
        <dgm:presLayoutVars>
          <dgm:dir/>
          <dgm:animLvl val="lvl"/>
          <dgm:resizeHandles val="exact"/>
        </dgm:presLayoutVars>
      </dgm:prSet>
      <dgm:spPr/>
    </dgm:pt>
    <dgm:pt modelId="{DB7DEE61-2D55-4F93-BD36-05241AC1889E}" type="pres">
      <dgm:prSet presAssocID="{501464D1-829D-4402-95B5-2CDC73BCE07E}" presName="Name8" presStyleCnt="0"/>
      <dgm:spPr/>
    </dgm:pt>
    <dgm:pt modelId="{CD80F62D-2B66-4A8D-9CCA-FE88763732F3}" type="pres">
      <dgm:prSet presAssocID="{501464D1-829D-4402-95B5-2CDC73BCE07E}" presName="acctBkgd" presStyleLbl="alignAcc1" presStyleIdx="0" presStyleCnt="4"/>
      <dgm:spPr/>
    </dgm:pt>
    <dgm:pt modelId="{A17D2409-47C6-49A2-8EDE-2EBE08C936E4}" type="pres">
      <dgm:prSet presAssocID="{501464D1-829D-4402-95B5-2CDC73BCE07E}" presName="acctTx" presStyleLbl="alignAcc1" presStyleIdx="0" presStyleCnt="4">
        <dgm:presLayoutVars>
          <dgm:bulletEnabled val="1"/>
        </dgm:presLayoutVars>
      </dgm:prSet>
      <dgm:spPr/>
    </dgm:pt>
    <dgm:pt modelId="{5492269B-7037-4EEC-9D2D-042B2FFC96C5}" type="pres">
      <dgm:prSet presAssocID="{501464D1-829D-4402-95B5-2CDC73BCE07E}" presName="level" presStyleLbl="node1" presStyleIdx="0" presStyleCnt="4">
        <dgm:presLayoutVars>
          <dgm:chMax val="1"/>
          <dgm:bulletEnabled val="1"/>
        </dgm:presLayoutVars>
      </dgm:prSet>
      <dgm:spPr/>
    </dgm:pt>
    <dgm:pt modelId="{D1840522-C73B-4B9E-8C62-04061C10434A}" type="pres">
      <dgm:prSet presAssocID="{501464D1-829D-4402-95B5-2CDC73BCE07E}" presName="levelTx" presStyleLbl="revTx" presStyleIdx="0" presStyleCnt="0">
        <dgm:presLayoutVars>
          <dgm:chMax val="1"/>
          <dgm:bulletEnabled val="1"/>
        </dgm:presLayoutVars>
      </dgm:prSet>
      <dgm:spPr/>
    </dgm:pt>
    <dgm:pt modelId="{1B404EC8-80D9-4799-BB2D-B87CEC2E1513}" type="pres">
      <dgm:prSet presAssocID="{27DAA043-4EA9-4A4A-A1F7-B97BF7AE235E}" presName="Name8" presStyleCnt="0"/>
      <dgm:spPr/>
    </dgm:pt>
    <dgm:pt modelId="{2E4156B4-FE1F-43C9-A6DB-4247DAC97703}" type="pres">
      <dgm:prSet presAssocID="{27DAA043-4EA9-4A4A-A1F7-B97BF7AE235E}" presName="acctBkgd" presStyleLbl="alignAcc1" presStyleIdx="1" presStyleCnt="4"/>
      <dgm:spPr/>
    </dgm:pt>
    <dgm:pt modelId="{FB6E6E5B-3145-4377-909B-7B2F4917CAF0}" type="pres">
      <dgm:prSet presAssocID="{27DAA043-4EA9-4A4A-A1F7-B97BF7AE235E}" presName="acctTx" presStyleLbl="alignAcc1" presStyleIdx="1" presStyleCnt="4">
        <dgm:presLayoutVars>
          <dgm:bulletEnabled val="1"/>
        </dgm:presLayoutVars>
      </dgm:prSet>
      <dgm:spPr/>
    </dgm:pt>
    <dgm:pt modelId="{A9BB778E-718F-4011-9B86-3566520063B6}" type="pres">
      <dgm:prSet presAssocID="{27DAA043-4EA9-4A4A-A1F7-B97BF7AE235E}" presName="level" presStyleLbl="node1" presStyleIdx="1" presStyleCnt="4">
        <dgm:presLayoutVars>
          <dgm:chMax val="1"/>
          <dgm:bulletEnabled val="1"/>
        </dgm:presLayoutVars>
      </dgm:prSet>
      <dgm:spPr/>
    </dgm:pt>
    <dgm:pt modelId="{67CDEFF6-AB3C-4F02-8FE3-474750316A35}" type="pres">
      <dgm:prSet presAssocID="{27DAA043-4EA9-4A4A-A1F7-B97BF7AE235E}" presName="levelTx" presStyleLbl="revTx" presStyleIdx="0" presStyleCnt="0">
        <dgm:presLayoutVars>
          <dgm:chMax val="1"/>
          <dgm:bulletEnabled val="1"/>
        </dgm:presLayoutVars>
      </dgm:prSet>
      <dgm:spPr/>
    </dgm:pt>
    <dgm:pt modelId="{C0C13AAF-22FB-4899-A71A-1DD16C50542D}" type="pres">
      <dgm:prSet presAssocID="{1AE7AAA9-826B-494D-969B-FE32EFA8BCD0}" presName="Name8" presStyleCnt="0"/>
      <dgm:spPr/>
    </dgm:pt>
    <dgm:pt modelId="{95847040-6B2C-427E-8396-AC55F8C9AFC4}" type="pres">
      <dgm:prSet presAssocID="{1AE7AAA9-826B-494D-969B-FE32EFA8BCD0}" presName="acctBkgd" presStyleLbl="alignAcc1" presStyleIdx="2" presStyleCnt="4"/>
      <dgm:spPr/>
    </dgm:pt>
    <dgm:pt modelId="{2779D9C2-9442-4CEE-BC32-F639357E288D}" type="pres">
      <dgm:prSet presAssocID="{1AE7AAA9-826B-494D-969B-FE32EFA8BCD0}" presName="acctTx" presStyleLbl="alignAcc1" presStyleIdx="2" presStyleCnt="4">
        <dgm:presLayoutVars>
          <dgm:bulletEnabled val="1"/>
        </dgm:presLayoutVars>
      </dgm:prSet>
      <dgm:spPr/>
    </dgm:pt>
    <dgm:pt modelId="{0BFD48E6-F790-48C9-AA82-229E67000865}" type="pres">
      <dgm:prSet presAssocID="{1AE7AAA9-826B-494D-969B-FE32EFA8BCD0}" presName="level" presStyleLbl="node1" presStyleIdx="2" presStyleCnt="4">
        <dgm:presLayoutVars>
          <dgm:chMax val="1"/>
          <dgm:bulletEnabled val="1"/>
        </dgm:presLayoutVars>
      </dgm:prSet>
      <dgm:spPr/>
    </dgm:pt>
    <dgm:pt modelId="{645E6986-FD23-4235-9C4A-BC74410F32A3}" type="pres">
      <dgm:prSet presAssocID="{1AE7AAA9-826B-494D-969B-FE32EFA8BCD0}" presName="levelTx" presStyleLbl="revTx" presStyleIdx="0" presStyleCnt="0">
        <dgm:presLayoutVars>
          <dgm:chMax val="1"/>
          <dgm:bulletEnabled val="1"/>
        </dgm:presLayoutVars>
      </dgm:prSet>
      <dgm:spPr/>
    </dgm:pt>
    <dgm:pt modelId="{E9658343-4FDE-4FF7-B3EC-10C55F9803C8}" type="pres">
      <dgm:prSet presAssocID="{B4E97399-5D52-447C-91EC-77BDECB62BA6}" presName="Name8" presStyleCnt="0"/>
      <dgm:spPr/>
    </dgm:pt>
    <dgm:pt modelId="{21BEDE55-47A4-45DB-93D3-A3EE34CA06A4}" type="pres">
      <dgm:prSet presAssocID="{B4E97399-5D52-447C-91EC-77BDECB62BA6}" presName="acctBkgd" presStyleLbl="alignAcc1" presStyleIdx="3" presStyleCnt="4"/>
      <dgm:spPr/>
    </dgm:pt>
    <dgm:pt modelId="{2758D4D9-7B1B-4CFC-B76C-E72227CFE7E0}" type="pres">
      <dgm:prSet presAssocID="{B4E97399-5D52-447C-91EC-77BDECB62BA6}" presName="acctTx" presStyleLbl="alignAcc1" presStyleIdx="3" presStyleCnt="4">
        <dgm:presLayoutVars>
          <dgm:bulletEnabled val="1"/>
        </dgm:presLayoutVars>
      </dgm:prSet>
      <dgm:spPr/>
    </dgm:pt>
    <dgm:pt modelId="{3241024A-FF86-46CE-951A-6B0E346C28FC}" type="pres">
      <dgm:prSet presAssocID="{B4E97399-5D52-447C-91EC-77BDECB62BA6}" presName="level" presStyleLbl="node1" presStyleIdx="3" presStyleCnt="4">
        <dgm:presLayoutVars>
          <dgm:chMax val="1"/>
          <dgm:bulletEnabled val="1"/>
        </dgm:presLayoutVars>
      </dgm:prSet>
      <dgm:spPr/>
    </dgm:pt>
    <dgm:pt modelId="{A3C226B2-23A3-4D0B-8A8D-346CD4AA1E3D}" type="pres">
      <dgm:prSet presAssocID="{B4E97399-5D52-447C-91EC-77BDECB62BA6}" presName="levelTx" presStyleLbl="revTx" presStyleIdx="0" presStyleCnt="0">
        <dgm:presLayoutVars>
          <dgm:chMax val="1"/>
          <dgm:bulletEnabled val="1"/>
        </dgm:presLayoutVars>
      </dgm:prSet>
      <dgm:spPr/>
    </dgm:pt>
  </dgm:ptLst>
  <dgm:cxnLst>
    <dgm:cxn modelId="{30575E00-2827-4B99-A256-49FC20738C34}" type="presOf" srcId="{1CB20222-1192-4643-AEF7-1D132BE8F405}" destId="{2758D4D9-7B1B-4CFC-B76C-E72227CFE7E0}" srcOrd="1" destOrd="1" presId="urn:microsoft.com/office/officeart/2005/8/layout/pyramid1"/>
    <dgm:cxn modelId="{E3D9940D-700B-4523-A8E4-19FE41DD1C8A}" type="presOf" srcId="{1AE7AAA9-826B-494D-969B-FE32EFA8BCD0}" destId="{0BFD48E6-F790-48C9-AA82-229E67000865}" srcOrd="0" destOrd="0" presId="urn:microsoft.com/office/officeart/2005/8/layout/pyramid1"/>
    <dgm:cxn modelId="{15DE1526-C9E7-46E5-9A10-1A4E0A0948EE}" srcId="{27DAA043-4EA9-4A4A-A1F7-B97BF7AE235E}" destId="{CC3EF1A8-1FE1-4C38-B6FE-F6F5727B01D4}" srcOrd="1" destOrd="0" parTransId="{74B9CEB1-5313-48F8-8CFD-AA081D6FA491}" sibTransId="{2C9D7B1C-8B27-4F89-815C-B87A707A49FC}"/>
    <dgm:cxn modelId="{8ECCE73F-19FD-41F5-85F9-6431592070D4}" srcId="{501464D1-829D-4402-95B5-2CDC73BCE07E}" destId="{D8CAD95C-1FF9-4A0B-9900-8FCDF7B5E9FF}" srcOrd="0" destOrd="0" parTransId="{C963B2D3-0D93-4FD9-AD69-9D73868D432B}" sibTransId="{3F3B0496-8345-4F6D-9FC3-F61AE51D88A5}"/>
    <dgm:cxn modelId="{73E8195D-3278-4F18-B11B-B241B66F10AE}" type="presOf" srcId="{9F8F5A63-22A4-46C0-ABEE-4B70FAC9A4E2}" destId="{2779D9C2-9442-4CEE-BC32-F639357E288D}" srcOrd="1" destOrd="1" presId="urn:microsoft.com/office/officeart/2005/8/layout/pyramid1"/>
    <dgm:cxn modelId="{D3E7D062-6236-48C7-8ADE-13B3814C3A30}" srcId="{1AE7AAA9-826B-494D-969B-FE32EFA8BCD0}" destId="{9F8F5A63-22A4-46C0-ABEE-4B70FAC9A4E2}" srcOrd="1" destOrd="0" parTransId="{AEFFD0F2-C577-46A3-A75B-39DACE5F9A87}" sibTransId="{672B0F57-0600-409F-9EF4-ACC1A46BE78E}"/>
    <dgm:cxn modelId="{4D52A465-8F54-43CF-817E-A2C68E52B6E8}" type="presOf" srcId="{9F8F5A63-22A4-46C0-ABEE-4B70FAC9A4E2}" destId="{95847040-6B2C-427E-8396-AC55F8C9AFC4}" srcOrd="0" destOrd="1" presId="urn:microsoft.com/office/officeart/2005/8/layout/pyramid1"/>
    <dgm:cxn modelId="{4B86A867-A4CF-4CAC-B0AD-3AF911CEB288}" type="presOf" srcId="{1E802946-4153-4EB0-9879-F817A6344A7B}" destId="{21BEDE55-47A4-45DB-93D3-A3EE34CA06A4}" srcOrd="0" destOrd="0" presId="urn:microsoft.com/office/officeart/2005/8/layout/pyramid1"/>
    <dgm:cxn modelId="{B2D2336B-C378-46AF-B9F0-DF3EF409915E}" type="presOf" srcId="{B6A3CBD5-BCE6-401D-86E6-6993463C54CF}" destId="{FB6E6E5B-3145-4377-909B-7B2F4917CAF0}" srcOrd="1" destOrd="0" presId="urn:microsoft.com/office/officeart/2005/8/layout/pyramid1"/>
    <dgm:cxn modelId="{04E89B4B-EF51-4121-B720-C5DA981CB7F9}" type="presOf" srcId="{501464D1-829D-4402-95B5-2CDC73BCE07E}" destId="{5492269B-7037-4EEC-9D2D-042B2FFC96C5}" srcOrd="0" destOrd="0" presId="urn:microsoft.com/office/officeart/2005/8/layout/pyramid1"/>
    <dgm:cxn modelId="{AA1B0A6C-3B32-4B8C-B7DA-8BB577C944FF}" type="presOf" srcId="{1CB20222-1192-4643-AEF7-1D132BE8F405}" destId="{21BEDE55-47A4-45DB-93D3-A3EE34CA06A4}" srcOrd="0" destOrd="1" presId="urn:microsoft.com/office/officeart/2005/8/layout/pyramid1"/>
    <dgm:cxn modelId="{DE1EA875-F6C0-44E6-B5D6-B55DA8C07F77}" type="presOf" srcId="{CC3EF1A8-1FE1-4C38-B6FE-F6F5727B01D4}" destId="{2E4156B4-FE1F-43C9-A6DB-4247DAC97703}" srcOrd="0" destOrd="1" presId="urn:microsoft.com/office/officeart/2005/8/layout/pyramid1"/>
    <dgm:cxn modelId="{2854AA59-CD1D-49DB-92F3-F537E8A0B74F}" type="presOf" srcId="{27DAA043-4EA9-4A4A-A1F7-B97BF7AE235E}" destId="{67CDEFF6-AB3C-4F02-8FE3-474750316A35}" srcOrd="1" destOrd="0" presId="urn:microsoft.com/office/officeart/2005/8/layout/pyramid1"/>
    <dgm:cxn modelId="{5893785A-8FD1-4C3E-8F68-0C92BE551019}" type="presOf" srcId="{1E802946-4153-4EB0-9879-F817A6344A7B}" destId="{2758D4D9-7B1B-4CFC-B76C-E72227CFE7E0}" srcOrd="1" destOrd="0" presId="urn:microsoft.com/office/officeart/2005/8/layout/pyramid1"/>
    <dgm:cxn modelId="{454D727C-8221-4269-83DA-B6FFD04C06F0}" srcId="{B4E97399-5D52-447C-91EC-77BDECB62BA6}" destId="{1CB20222-1192-4643-AEF7-1D132BE8F405}" srcOrd="1" destOrd="0" parTransId="{A248B010-ECB0-4250-92AB-C0EA7C85555B}" sibTransId="{49074816-26F9-46FE-B719-C05CF7B73244}"/>
    <dgm:cxn modelId="{0BDA9888-88E9-4467-BE68-D608A59BDF9D}" type="presOf" srcId="{CC3EF1A8-1FE1-4C38-B6FE-F6F5727B01D4}" destId="{FB6E6E5B-3145-4377-909B-7B2F4917CAF0}" srcOrd="1" destOrd="1" presId="urn:microsoft.com/office/officeart/2005/8/layout/pyramid1"/>
    <dgm:cxn modelId="{EE04A694-DBAB-42E7-9026-BD72BBB39C9C}" srcId="{1B053C8D-B493-4CD6-B6E2-E9E71E1FADB5}" destId="{1AE7AAA9-826B-494D-969B-FE32EFA8BCD0}" srcOrd="2" destOrd="0" parTransId="{BE2752E2-41BB-4CC2-B5BF-724ABF9BEE81}" sibTransId="{462F9927-2ACB-484F-8368-2F423C646F16}"/>
    <dgm:cxn modelId="{78775397-3821-42C7-A07C-618ED93850E6}" srcId="{1B053C8D-B493-4CD6-B6E2-E9E71E1FADB5}" destId="{B4E97399-5D52-447C-91EC-77BDECB62BA6}" srcOrd="3" destOrd="0" parTransId="{71235578-D849-4B5B-BFB1-F487406CCEA7}" sibTransId="{9440860C-0608-4B4E-A343-460EDDE040AE}"/>
    <dgm:cxn modelId="{5A92CA9C-60A7-4D8D-9E3F-5508F4224573}" srcId="{B4E97399-5D52-447C-91EC-77BDECB62BA6}" destId="{1E802946-4153-4EB0-9879-F817A6344A7B}" srcOrd="0" destOrd="0" parTransId="{5A51DAC3-7FBD-4B69-AA2B-7BE7FBE57CB2}" sibTransId="{B81F40BD-ECC8-4BF2-91E4-FD8079F39FD5}"/>
    <dgm:cxn modelId="{AC6F8EA6-2C73-4159-B6DC-39BF19E01605}" type="presOf" srcId="{FEFC5B9D-88A4-4B0A-9FE5-6DB618D4A418}" destId="{95847040-6B2C-427E-8396-AC55F8C9AFC4}" srcOrd="0" destOrd="0" presId="urn:microsoft.com/office/officeart/2005/8/layout/pyramid1"/>
    <dgm:cxn modelId="{6B34D3AC-09E6-4EAA-833C-2D6FF6A24DA2}" type="presOf" srcId="{D8CAD95C-1FF9-4A0B-9900-8FCDF7B5E9FF}" destId="{CD80F62D-2B66-4A8D-9CCA-FE88763732F3}" srcOrd="0" destOrd="0" presId="urn:microsoft.com/office/officeart/2005/8/layout/pyramid1"/>
    <dgm:cxn modelId="{A63C35AD-E628-4ECA-82CE-90E245935A28}" srcId="{501464D1-829D-4402-95B5-2CDC73BCE07E}" destId="{3E9EB76E-F77E-43B3-B470-FB252D18E2AB}" srcOrd="1" destOrd="0" parTransId="{79241E59-9265-4F06-BD4B-39B61F948974}" sibTransId="{B20FAC63-BDD4-4F08-B5DE-CCF40BC79C58}"/>
    <dgm:cxn modelId="{AF136AAD-9007-4D7A-BD69-3950DD13A4A7}" type="presOf" srcId="{1B053C8D-B493-4CD6-B6E2-E9E71E1FADB5}" destId="{1AF027AF-2A49-44AC-8B55-3D694BDD5DF1}" srcOrd="0" destOrd="0" presId="urn:microsoft.com/office/officeart/2005/8/layout/pyramid1"/>
    <dgm:cxn modelId="{A2A301BA-C56C-4989-8FDD-A0259D2E5019}" srcId="{1AE7AAA9-826B-494D-969B-FE32EFA8BCD0}" destId="{FEFC5B9D-88A4-4B0A-9FE5-6DB618D4A418}" srcOrd="0" destOrd="0" parTransId="{EC202B66-919F-428D-B3FD-9C1FB720480A}" sibTransId="{B0FFBF78-79A7-4E29-BD23-E6798BA79D71}"/>
    <dgm:cxn modelId="{54AA09C4-D39D-492D-A247-E08F710F5E1A}" type="presOf" srcId="{1AE7AAA9-826B-494D-969B-FE32EFA8BCD0}" destId="{645E6986-FD23-4235-9C4A-BC74410F32A3}" srcOrd="1" destOrd="0" presId="urn:microsoft.com/office/officeart/2005/8/layout/pyramid1"/>
    <dgm:cxn modelId="{6AA67CCE-A51C-4252-A290-BFB16E67CE2D}" type="presOf" srcId="{B4E97399-5D52-447C-91EC-77BDECB62BA6}" destId="{A3C226B2-23A3-4D0B-8A8D-346CD4AA1E3D}" srcOrd="1" destOrd="0" presId="urn:microsoft.com/office/officeart/2005/8/layout/pyramid1"/>
    <dgm:cxn modelId="{7A625BCF-C654-4380-A476-7C8D8FDBA76D}" type="presOf" srcId="{3E9EB76E-F77E-43B3-B470-FB252D18E2AB}" destId="{A17D2409-47C6-49A2-8EDE-2EBE08C936E4}" srcOrd="1" destOrd="1" presId="urn:microsoft.com/office/officeart/2005/8/layout/pyramid1"/>
    <dgm:cxn modelId="{A1A0C5CF-8510-4A40-AA66-6AB1FA771B07}" type="presOf" srcId="{B4E97399-5D52-447C-91EC-77BDECB62BA6}" destId="{3241024A-FF86-46CE-951A-6B0E346C28FC}" srcOrd="0" destOrd="0" presId="urn:microsoft.com/office/officeart/2005/8/layout/pyramid1"/>
    <dgm:cxn modelId="{24615ED3-4E9E-45AC-A029-5F1ED7EBE73D}" srcId="{1B053C8D-B493-4CD6-B6E2-E9E71E1FADB5}" destId="{501464D1-829D-4402-95B5-2CDC73BCE07E}" srcOrd="0" destOrd="0" parTransId="{87F08637-B591-4D40-B785-1DC37B2B046A}" sibTransId="{9FAF8AA6-47AD-42F8-BAD9-1DC323394B77}"/>
    <dgm:cxn modelId="{ECD174D7-247F-4069-BD1A-5DEAAC12E3E4}" type="presOf" srcId="{3E9EB76E-F77E-43B3-B470-FB252D18E2AB}" destId="{CD80F62D-2B66-4A8D-9CCA-FE88763732F3}" srcOrd="0" destOrd="1" presId="urn:microsoft.com/office/officeart/2005/8/layout/pyramid1"/>
    <dgm:cxn modelId="{96DC09DA-24F8-487D-95AC-EAB54C64EFD8}" type="presOf" srcId="{FEFC5B9D-88A4-4B0A-9FE5-6DB618D4A418}" destId="{2779D9C2-9442-4CEE-BC32-F639357E288D}" srcOrd="1" destOrd="0" presId="urn:microsoft.com/office/officeart/2005/8/layout/pyramid1"/>
    <dgm:cxn modelId="{58C8F5E1-6A20-4784-B3D0-C20B1BEAF6BA}" srcId="{27DAA043-4EA9-4A4A-A1F7-B97BF7AE235E}" destId="{B6A3CBD5-BCE6-401D-86E6-6993463C54CF}" srcOrd="0" destOrd="0" parTransId="{5D86F0FF-3B90-473A-AEE2-A0AFED81B369}" sibTransId="{E8299E7D-C11B-406F-A96D-1E46F3C41323}"/>
    <dgm:cxn modelId="{65FE7DE7-23E1-45C3-9EE3-C1DEACF1CC3D}" type="presOf" srcId="{27DAA043-4EA9-4A4A-A1F7-B97BF7AE235E}" destId="{A9BB778E-718F-4011-9B86-3566520063B6}" srcOrd="0" destOrd="0" presId="urn:microsoft.com/office/officeart/2005/8/layout/pyramid1"/>
    <dgm:cxn modelId="{4EDD72F2-A7E5-4D7D-ACFD-B45EF6B01800}" type="presOf" srcId="{D8CAD95C-1FF9-4A0B-9900-8FCDF7B5E9FF}" destId="{A17D2409-47C6-49A2-8EDE-2EBE08C936E4}" srcOrd="1" destOrd="0" presId="urn:microsoft.com/office/officeart/2005/8/layout/pyramid1"/>
    <dgm:cxn modelId="{74A0C4F4-5CA2-4D85-AF02-F86C71D2F283}" type="presOf" srcId="{501464D1-829D-4402-95B5-2CDC73BCE07E}" destId="{D1840522-C73B-4B9E-8C62-04061C10434A}" srcOrd="1" destOrd="0" presId="urn:microsoft.com/office/officeart/2005/8/layout/pyramid1"/>
    <dgm:cxn modelId="{404752F8-35E5-44DE-B917-6D290F53A6A0}" srcId="{1B053C8D-B493-4CD6-B6E2-E9E71E1FADB5}" destId="{27DAA043-4EA9-4A4A-A1F7-B97BF7AE235E}" srcOrd="1" destOrd="0" parTransId="{99B1BFED-D1AE-4322-9119-401629BED992}" sibTransId="{EABBE9E3-32E8-4A00-AEFE-62C925FF2382}"/>
    <dgm:cxn modelId="{F5694DFD-865A-4C78-992A-88345C992655}" type="presOf" srcId="{B6A3CBD5-BCE6-401D-86E6-6993463C54CF}" destId="{2E4156B4-FE1F-43C9-A6DB-4247DAC97703}" srcOrd="0" destOrd="0" presId="urn:microsoft.com/office/officeart/2005/8/layout/pyramid1"/>
    <dgm:cxn modelId="{B42EF418-E0F8-48EB-AF90-B1B2DC01504E}" type="presParOf" srcId="{1AF027AF-2A49-44AC-8B55-3D694BDD5DF1}" destId="{DB7DEE61-2D55-4F93-BD36-05241AC1889E}" srcOrd="0" destOrd="0" presId="urn:microsoft.com/office/officeart/2005/8/layout/pyramid1"/>
    <dgm:cxn modelId="{E29B627A-9790-4912-A5AA-983C529B2D5F}" type="presParOf" srcId="{DB7DEE61-2D55-4F93-BD36-05241AC1889E}" destId="{CD80F62D-2B66-4A8D-9CCA-FE88763732F3}" srcOrd="0" destOrd="0" presId="urn:microsoft.com/office/officeart/2005/8/layout/pyramid1"/>
    <dgm:cxn modelId="{7D88B4A6-680E-48F7-84D4-8B106AF22203}" type="presParOf" srcId="{DB7DEE61-2D55-4F93-BD36-05241AC1889E}" destId="{A17D2409-47C6-49A2-8EDE-2EBE08C936E4}" srcOrd="1" destOrd="0" presId="urn:microsoft.com/office/officeart/2005/8/layout/pyramid1"/>
    <dgm:cxn modelId="{AB6B4457-CAE4-4414-8B9F-4A4FD6F38578}" type="presParOf" srcId="{DB7DEE61-2D55-4F93-BD36-05241AC1889E}" destId="{5492269B-7037-4EEC-9D2D-042B2FFC96C5}" srcOrd="2" destOrd="0" presId="urn:microsoft.com/office/officeart/2005/8/layout/pyramid1"/>
    <dgm:cxn modelId="{F8EF776E-68A4-4ECB-A5EE-0FC95A7888D1}" type="presParOf" srcId="{DB7DEE61-2D55-4F93-BD36-05241AC1889E}" destId="{D1840522-C73B-4B9E-8C62-04061C10434A}" srcOrd="3" destOrd="0" presId="urn:microsoft.com/office/officeart/2005/8/layout/pyramid1"/>
    <dgm:cxn modelId="{72DC9A94-9488-47F0-B605-87AFB0EA64ED}" type="presParOf" srcId="{1AF027AF-2A49-44AC-8B55-3D694BDD5DF1}" destId="{1B404EC8-80D9-4799-BB2D-B87CEC2E1513}" srcOrd="1" destOrd="0" presId="urn:microsoft.com/office/officeart/2005/8/layout/pyramid1"/>
    <dgm:cxn modelId="{ACCB5C9B-0D41-467F-B7A7-A7358B3C701D}" type="presParOf" srcId="{1B404EC8-80D9-4799-BB2D-B87CEC2E1513}" destId="{2E4156B4-FE1F-43C9-A6DB-4247DAC97703}" srcOrd="0" destOrd="0" presId="urn:microsoft.com/office/officeart/2005/8/layout/pyramid1"/>
    <dgm:cxn modelId="{942A0E53-7928-4282-9313-67A00D1FA912}" type="presParOf" srcId="{1B404EC8-80D9-4799-BB2D-B87CEC2E1513}" destId="{FB6E6E5B-3145-4377-909B-7B2F4917CAF0}" srcOrd="1" destOrd="0" presId="urn:microsoft.com/office/officeart/2005/8/layout/pyramid1"/>
    <dgm:cxn modelId="{E80DA3CD-0BFA-4512-893F-CF3E7C3AA770}" type="presParOf" srcId="{1B404EC8-80D9-4799-BB2D-B87CEC2E1513}" destId="{A9BB778E-718F-4011-9B86-3566520063B6}" srcOrd="2" destOrd="0" presId="urn:microsoft.com/office/officeart/2005/8/layout/pyramid1"/>
    <dgm:cxn modelId="{644048DD-17BF-4C55-965E-431CDD449643}" type="presParOf" srcId="{1B404EC8-80D9-4799-BB2D-B87CEC2E1513}" destId="{67CDEFF6-AB3C-4F02-8FE3-474750316A35}" srcOrd="3" destOrd="0" presId="urn:microsoft.com/office/officeart/2005/8/layout/pyramid1"/>
    <dgm:cxn modelId="{C2E9B534-1E74-4AA4-98FB-71D896F3FF5F}" type="presParOf" srcId="{1AF027AF-2A49-44AC-8B55-3D694BDD5DF1}" destId="{C0C13AAF-22FB-4899-A71A-1DD16C50542D}" srcOrd="2" destOrd="0" presId="urn:microsoft.com/office/officeart/2005/8/layout/pyramid1"/>
    <dgm:cxn modelId="{07A2300C-02A2-4509-B8F8-C41F6E2F22E3}" type="presParOf" srcId="{C0C13AAF-22FB-4899-A71A-1DD16C50542D}" destId="{95847040-6B2C-427E-8396-AC55F8C9AFC4}" srcOrd="0" destOrd="0" presId="urn:microsoft.com/office/officeart/2005/8/layout/pyramid1"/>
    <dgm:cxn modelId="{7C787D2E-E3AF-417F-8D9C-AF1B197A0681}" type="presParOf" srcId="{C0C13AAF-22FB-4899-A71A-1DD16C50542D}" destId="{2779D9C2-9442-4CEE-BC32-F639357E288D}" srcOrd="1" destOrd="0" presId="urn:microsoft.com/office/officeart/2005/8/layout/pyramid1"/>
    <dgm:cxn modelId="{CC6B8D4D-2000-4E9F-8E14-B83282D303AB}" type="presParOf" srcId="{C0C13AAF-22FB-4899-A71A-1DD16C50542D}" destId="{0BFD48E6-F790-48C9-AA82-229E67000865}" srcOrd="2" destOrd="0" presId="urn:microsoft.com/office/officeart/2005/8/layout/pyramid1"/>
    <dgm:cxn modelId="{3D482624-AF87-487F-BD16-5DC77A6B74AD}" type="presParOf" srcId="{C0C13AAF-22FB-4899-A71A-1DD16C50542D}" destId="{645E6986-FD23-4235-9C4A-BC74410F32A3}" srcOrd="3" destOrd="0" presId="urn:microsoft.com/office/officeart/2005/8/layout/pyramid1"/>
    <dgm:cxn modelId="{F7D7430D-1AC4-4529-A2AB-D0A0BC37B44B}" type="presParOf" srcId="{1AF027AF-2A49-44AC-8B55-3D694BDD5DF1}" destId="{E9658343-4FDE-4FF7-B3EC-10C55F9803C8}" srcOrd="3" destOrd="0" presId="urn:microsoft.com/office/officeart/2005/8/layout/pyramid1"/>
    <dgm:cxn modelId="{BCCFCC45-BAE4-4321-96E1-5BFA64B678BF}" type="presParOf" srcId="{E9658343-4FDE-4FF7-B3EC-10C55F9803C8}" destId="{21BEDE55-47A4-45DB-93D3-A3EE34CA06A4}" srcOrd="0" destOrd="0" presId="urn:microsoft.com/office/officeart/2005/8/layout/pyramid1"/>
    <dgm:cxn modelId="{51EC0616-1492-46BF-BBE5-170C1456EF8A}" type="presParOf" srcId="{E9658343-4FDE-4FF7-B3EC-10C55F9803C8}" destId="{2758D4D9-7B1B-4CFC-B76C-E72227CFE7E0}" srcOrd="1" destOrd="0" presId="urn:microsoft.com/office/officeart/2005/8/layout/pyramid1"/>
    <dgm:cxn modelId="{4FB8BDF4-20C3-4484-977B-B85F1DEF487F}" type="presParOf" srcId="{E9658343-4FDE-4FF7-B3EC-10C55F9803C8}" destId="{3241024A-FF86-46CE-951A-6B0E346C28FC}" srcOrd="2" destOrd="0" presId="urn:microsoft.com/office/officeart/2005/8/layout/pyramid1"/>
    <dgm:cxn modelId="{747E7DE7-46E3-4F70-9C32-F2B45D1EB3EE}" type="presParOf" srcId="{E9658343-4FDE-4FF7-B3EC-10C55F9803C8}" destId="{A3C226B2-23A3-4D0B-8A8D-346CD4AA1E3D}" srcOrd="3"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2F5156E-0AD8-445C-8F77-D9215DDB5787}" type="doc">
      <dgm:prSet loTypeId="urn:microsoft.com/office/officeart/2005/8/layout/chevron2" loCatId="list" qsTypeId="urn:microsoft.com/office/officeart/2005/8/quickstyle/3d1" qsCatId="3D" csTypeId="urn:microsoft.com/office/officeart/2005/8/colors/accent1_2" csCatId="accent1" phldr="1"/>
      <dgm:spPr/>
      <dgm:t>
        <a:bodyPr/>
        <a:lstStyle/>
        <a:p>
          <a:endParaRPr lang="fr-FR"/>
        </a:p>
      </dgm:t>
    </dgm:pt>
    <dgm:pt modelId="{02B18EAD-34AC-48CD-9E36-7FD95765FEEB}">
      <dgm:prSet phldrT="[Texte]"/>
      <dgm:spPr/>
      <dgm:t>
        <a:bodyPr/>
        <a:lstStyle/>
        <a:p>
          <a:r>
            <a:rPr lang="fr-FR" dirty="0"/>
            <a:t>Ecrire</a:t>
          </a:r>
        </a:p>
      </dgm:t>
    </dgm:pt>
    <dgm:pt modelId="{063C8687-0752-451B-9003-915F00EBCB7F}" type="parTrans" cxnId="{A0FB2915-911A-44CA-AF6D-E567B53A2E72}">
      <dgm:prSet/>
      <dgm:spPr/>
      <dgm:t>
        <a:bodyPr/>
        <a:lstStyle/>
        <a:p>
          <a:endParaRPr lang="fr-FR"/>
        </a:p>
      </dgm:t>
    </dgm:pt>
    <dgm:pt modelId="{C41C71DC-FD68-47FD-8342-8DCC3596EF19}" type="sibTrans" cxnId="{A0FB2915-911A-44CA-AF6D-E567B53A2E72}">
      <dgm:prSet/>
      <dgm:spPr/>
      <dgm:t>
        <a:bodyPr/>
        <a:lstStyle/>
        <a:p>
          <a:endParaRPr lang="fr-FR"/>
        </a:p>
      </dgm:t>
    </dgm:pt>
    <dgm:pt modelId="{A0907506-3F38-4C00-8FBE-01F2D9E013A0}">
      <dgm:prSet phldrT="[Texte]"/>
      <dgm:spPr/>
      <dgm:t>
        <a:bodyPr/>
        <a:lstStyle/>
        <a:p>
          <a:r>
            <a:rPr lang="fr-FR" dirty="0"/>
            <a:t>Vérifier</a:t>
          </a:r>
        </a:p>
      </dgm:t>
    </dgm:pt>
    <dgm:pt modelId="{AC85A701-D119-4DE2-8756-963487E73FFC}" type="parTrans" cxnId="{B3038FE2-BFFE-4EDE-B82F-7B0B07C0FD82}">
      <dgm:prSet/>
      <dgm:spPr/>
      <dgm:t>
        <a:bodyPr/>
        <a:lstStyle/>
        <a:p>
          <a:endParaRPr lang="fr-FR"/>
        </a:p>
      </dgm:t>
    </dgm:pt>
    <dgm:pt modelId="{D7B9D64B-1C08-4760-BCF2-7D0A8591EB60}" type="sibTrans" cxnId="{B3038FE2-BFFE-4EDE-B82F-7B0B07C0FD82}">
      <dgm:prSet/>
      <dgm:spPr/>
      <dgm:t>
        <a:bodyPr/>
        <a:lstStyle/>
        <a:p>
          <a:endParaRPr lang="fr-FR"/>
        </a:p>
      </dgm:t>
    </dgm:pt>
    <dgm:pt modelId="{3E82F418-450E-420F-9466-9C630ECB0E79}">
      <dgm:prSet phldrT="[Texte]"/>
      <dgm:spPr/>
      <dgm:t>
        <a:bodyPr/>
        <a:lstStyle/>
        <a:p>
          <a:r>
            <a:rPr lang="fr-FR" dirty="0"/>
            <a:t>Modifier </a:t>
          </a:r>
        </a:p>
      </dgm:t>
    </dgm:pt>
    <dgm:pt modelId="{DCF111F5-BBAB-4D46-B3F4-92BEE315E6CA}" type="parTrans" cxnId="{6847675B-086B-4AF1-9C1A-AE56FCC871E4}">
      <dgm:prSet/>
      <dgm:spPr/>
      <dgm:t>
        <a:bodyPr/>
        <a:lstStyle/>
        <a:p>
          <a:endParaRPr lang="fr-FR"/>
        </a:p>
      </dgm:t>
    </dgm:pt>
    <dgm:pt modelId="{82B47D17-18A0-42EA-9D19-E219FB4AEF71}" type="sibTrans" cxnId="{6847675B-086B-4AF1-9C1A-AE56FCC871E4}">
      <dgm:prSet/>
      <dgm:spPr/>
      <dgm:t>
        <a:bodyPr/>
        <a:lstStyle/>
        <a:p>
          <a:endParaRPr lang="fr-FR"/>
        </a:p>
      </dgm:t>
    </dgm:pt>
    <dgm:pt modelId="{49FFA158-60BA-46C7-9DE9-4CFE66616D73}">
      <dgm:prSet phldrT="[Texte]"/>
      <dgm:spPr/>
      <dgm:t>
        <a:bodyPr/>
        <a:lstStyle/>
        <a:p>
          <a:r>
            <a:rPr lang="fr-FR" dirty="0"/>
            <a:t>Ce qui est fait / Ecrit ( produits, les écrits….)</a:t>
          </a:r>
        </a:p>
      </dgm:t>
    </dgm:pt>
    <dgm:pt modelId="{C1603B92-7123-489E-958F-1740E714CFB1}" type="parTrans" cxnId="{BF4A0AD0-819A-4A4D-97D5-68CE3EEC5C58}">
      <dgm:prSet/>
      <dgm:spPr/>
      <dgm:t>
        <a:bodyPr/>
        <a:lstStyle/>
        <a:p>
          <a:endParaRPr lang="fr-FR"/>
        </a:p>
      </dgm:t>
    </dgm:pt>
    <dgm:pt modelId="{A1ADC507-7CD3-46F9-A9AA-29221D2D0EFF}" type="sibTrans" cxnId="{BF4A0AD0-819A-4A4D-97D5-68CE3EEC5C58}">
      <dgm:prSet/>
      <dgm:spPr/>
      <dgm:t>
        <a:bodyPr/>
        <a:lstStyle/>
        <a:p>
          <a:endParaRPr lang="fr-FR"/>
        </a:p>
      </dgm:t>
    </dgm:pt>
    <dgm:pt modelId="{86AC79AE-03C2-4CBE-A725-E68E7D829B9E}">
      <dgm:prSet/>
      <dgm:spPr/>
      <dgm:t>
        <a:bodyPr/>
        <a:lstStyle/>
        <a:p>
          <a:r>
            <a:rPr lang="fr-FR" dirty="0"/>
            <a:t>Faire</a:t>
          </a:r>
        </a:p>
      </dgm:t>
    </dgm:pt>
    <dgm:pt modelId="{3E7D15D4-A582-45BE-A3B1-AD7EF99B8857}" type="parTrans" cxnId="{87F16F44-B085-4FB2-AE0A-277D9AB2AB15}">
      <dgm:prSet/>
      <dgm:spPr/>
      <dgm:t>
        <a:bodyPr/>
        <a:lstStyle/>
        <a:p>
          <a:endParaRPr lang="fr-FR"/>
        </a:p>
      </dgm:t>
    </dgm:pt>
    <dgm:pt modelId="{FB105AF5-1319-4754-8DBB-9BE1783B417C}" type="sibTrans" cxnId="{87F16F44-B085-4FB2-AE0A-277D9AB2AB15}">
      <dgm:prSet/>
      <dgm:spPr/>
      <dgm:t>
        <a:bodyPr/>
        <a:lstStyle/>
        <a:p>
          <a:endParaRPr lang="fr-FR"/>
        </a:p>
      </dgm:t>
    </dgm:pt>
    <dgm:pt modelId="{5DCC464C-4EFB-43DF-B40A-77D6C70D0536}">
      <dgm:prSet/>
      <dgm:spPr/>
      <dgm:t>
        <a:bodyPr/>
        <a:lstStyle/>
        <a:p>
          <a:r>
            <a:rPr lang="fr-FR" dirty="0"/>
            <a:t>ce qui est écrit ( enregistrements…)</a:t>
          </a:r>
        </a:p>
      </dgm:t>
    </dgm:pt>
    <dgm:pt modelId="{AF57A145-19AE-493E-89D2-D588AC250AF0}" type="parTrans" cxnId="{7F24B187-AE37-467B-BC1B-1F996E8FEEE7}">
      <dgm:prSet/>
      <dgm:spPr/>
      <dgm:t>
        <a:bodyPr/>
        <a:lstStyle/>
        <a:p>
          <a:endParaRPr lang="fr-FR"/>
        </a:p>
      </dgm:t>
    </dgm:pt>
    <dgm:pt modelId="{DD83CA4B-435A-4B55-A48E-7324C65515F4}" type="sibTrans" cxnId="{7F24B187-AE37-467B-BC1B-1F996E8FEEE7}">
      <dgm:prSet/>
      <dgm:spPr/>
      <dgm:t>
        <a:bodyPr/>
        <a:lstStyle/>
        <a:p>
          <a:endParaRPr lang="fr-FR"/>
        </a:p>
      </dgm:t>
    </dgm:pt>
    <dgm:pt modelId="{8D03EFD3-D3CF-49D1-BCFB-F6DBA5007F19}">
      <dgm:prSet phldrT="[Texte]"/>
      <dgm:spPr/>
      <dgm:t>
        <a:bodyPr/>
        <a:lstStyle/>
        <a:p>
          <a:r>
            <a:rPr lang="fr-FR" dirty="0"/>
            <a:t> ce que l ’on doit faire (Documents ,procédure…)</a:t>
          </a:r>
        </a:p>
      </dgm:t>
    </dgm:pt>
    <dgm:pt modelId="{CB58D7F6-0B96-417E-A4CF-D3BE437D631D}" type="parTrans" cxnId="{900C9227-1960-45CA-8F05-12CA4FCD9E32}">
      <dgm:prSet/>
      <dgm:spPr/>
      <dgm:t>
        <a:bodyPr/>
        <a:lstStyle/>
        <a:p>
          <a:endParaRPr lang="fr-FR"/>
        </a:p>
      </dgm:t>
    </dgm:pt>
    <dgm:pt modelId="{C8DFFB92-E3C5-4431-95A1-91752BB99389}" type="sibTrans" cxnId="{900C9227-1960-45CA-8F05-12CA4FCD9E32}">
      <dgm:prSet/>
      <dgm:spPr/>
      <dgm:t>
        <a:bodyPr/>
        <a:lstStyle/>
        <a:p>
          <a:endParaRPr lang="fr-FR"/>
        </a:p>
      </dgm:t>
    </dgm:pt>
    <dgm:pt modelId="{A3FA7496-B405-4737-8424-E0D7D89E2997}">
      <dgm:prSet phldrT="[Texte]"/>
      <dgm:spPr/>
      <dgm:t>
        <a:bodyPr/>
        <a:lstStyle/>
        <a:p>
          <a:r>
            <a:rPr lang="fr-FR" dirty="0"/>
            <a:t>Ce qui est appliqué ( autocontrôle, audits …)</a:t>
          </a:r>
        </a:p>
      </dgm:t>
    </dgm:pt>
    <dgm:pt modelId="{9268650B-F5B7-46DE-9C2F-16B78637D1A6}" type="parTrans" cxnId="{06F8E80F-A201-4853-A48C-DEFDC4D5C879}">
      <dgm:prSet/>
      <dgm:spPr/>
      <dgm:t>
        <a:bodyPr/>
        <a:lstStyle/>
        <a:p>
          <a:endParaRPr lang="fr-FR"/>
        </a:p>
      </dgm:t>
    </dgm:pt>
    <dgm:pt modelId="{43D958DD-A96E-4E67-88CD-43A94F1740D4}" type="sibTrans" cxnId="{06F8E80F-A201-4853-A48C-DEFDC4D5C879}">
      <dgm:prSet/>
      <dgm:spPr/>
      <dgm:t>
        <a:bodyPr/>
        <a:lstStyle/>
        <a:p>
          <a:endParaRPr lang="fr-FR"/>
        </a:p>
      </dgm:t>
    </dgm:pt>
    <dgm:pt modelId="{28F88710-59C5-4D7B-B50E-C4066701A97E}" type="pres">
      <dgm:prSet presAssocID="{22F5156E-0AD8-445C-8F77-D9215DDB5787}" presName="linearFlow" presStyleCnt="0">
        <dgm:presLayoutVars>
          <dgm:dir/>
          <dgm:animLvl val="lvl"/>
          <dgm:resizeHandles val="exact"/>
        </dgm:presLayoutVars>
      </dgm:prSet>
      <dgm:spPr/>
    </dgm:pt>
    <dgm:pt modelId="{4937B5AD-C0DD-45E0-819B-E1AC01B3BC03}" type="pres">
      <dgm:prSet presAssocID="{02B18EAD-34AC-48CD-9E36-7FD95765FEEB}" presName="composite" presStyleCnt="0"/>
      <dgm:spPr/>
    </dgm:pt>
    <dgm:pt modelId="{5CD93C10-822A-423A-A78F-90A1C30049AF}" type="pres">
      <dgm:prSet presAssocID="{02B18EAD-34AC-48CD-9E36-7FD95765FEEB}" presName="parentText" presStyleLbl="alignNode1" presStyleIdx="0" presStyleCnt="4">
        <dgm:presLayoutVars>
          <dgm:chMax val="1"/>
          <dgm:bulletEnabled val="1"/>
        </dgm:presLayoutVars>
      </dgm:prSet>
      <dgm:spPr/>
    </dgm:pt>
    <dgm:pt modelId="{CBA4F57F-27A4-494D-8E27-E04E2985F115}" type="pres">
      <dgm:prSet presAssocID="{02B18EAD-34AC-48CD-9E36-7FD95765FEEB}" presName="descendantText" presStyleLbl="alignAcc1" presStyleIdx="0" presStyleCnt="4">
        <dgm:presLayoutVars>
          <dgm:bulletEnabled val="1"/>
        </dgm:presLayoutVars>
      </dgm:prSet>
      <dgm:spPr/>
    </dgm:pt>
    <dgm:pt modelId="{02D2B633-D6A7-45E5-99A3-8978A03A805E}" type="pres">
      <dgm:prSet presAssocID="{C41C71DC-FD68-47FD-8342-8DCC3596EF19}" presName="sp" presStyleCnt="0"/>
      <dgm:spPr/>
    </dgm:pt>
    <dgm:pt modelId="{42FE8680-3439-48FF-A15B-55B72BB04043}" type="pres">
      <dgm:prSet presAssocID="{86AC79AE-03C2-4CBE-A725-E68E7D829B9E}" presName="composite" presStyleCnt="0"/>
      <dgm:spPr/>
    </dgm:pt>
    <dgm:pt modelId="{8D8A01DF-5E68-4144-9005-E7AAF80DA590}" type="pres">
      <dgm:prSet presAssocID="{86AC79AE-03C2-4CBE-A725-E68E7D829B9E}" presName="parentText" presStyleLbl="alignNode1" presStyleIdx="1" presStyleCnt="4">
        <dgm:presLayoutVars>
          <dgm:chMax val="1"/>
          <dgm:bulletEnabled val="1"/>
        </dgm:presLayoutVars>
      </dgm:prSet>
      <dgm:spPr/>
    </dgm:pt>
    <dgm:pt modelId="{282DE045-C124-4BE8-BA0D-89517C745F5A}" type="pres">
      <dgm:prSet presAssocID="{86AC79AE-03C2-4CBE-A725-E68E7D829B9E}" presName="descendantText" presStyleLbl="alignAcc1" presStyleIdx="1" presStyleCnt="4" custLinFactNeighborX="213" custLinFactNeighborY="601">
        <dgm:presLayoutVars>
          <dgm:bulletEnabled val="1"/>
        </dgm:presLayoutVars>
      </dgm:prSet>
      <dgm:spPr/>
    </dgm:pt>
    <dgm:pt modelId="{F5D9F810-6F23-4F4A-AE76-906945156C03}" type="pres">
      <dgm:prSet presAssocID="{FB105AF5-1319-4754-8DBB-9BE1783B417C}" presName="sp" presStyleCnt="0"/>
      <dgm:spPr/>
    </dgm:pt>
    <dgm:pt modelId="{62723B99-0266-4358-A5B7-7C03444A88A2}" type="pres">
      <dgm:prSet presAssocID="{A0907506-3F38-4C00-8FBE-01F2D9E013A0}" presName="composite" presStyleCnt="0"/>
      <dgm:spPr/>
    </dgm:pt>
    <dgm:pt modelId="{C3C2EF87-CA47-40AA-A5C9-705BB815932E}" type="pres">
      <dgm:prSet presAssocID="{A0907506-3F38-4C00-8FBE-01F2D9E013A0}" presName="parentText" presStyleLbl="alignNode1" presStyleIdx="2" presStyleCnt="4">
        <dgm:presLayoutVars>
          <dgm:chMax val="1"/>
          <dgm:bulletEnabled val="1"/>
        </dgm:presLayoutVars>
      </dgm:prSet>
      <dgm:spPr/>
    </dgm:pt>
    <dgm:pt modelId="{3677C0C0-F21D-4C6A-B42E-57C28DB8DB0C}" type="pres">
      <dgm:prSet presAssocID="{A0907506-3F38-4C00-8FBE-01F2D9E013A0}" presName="descendantText" presStyleLbl="alignAcc1" presStyleIdx="2" presStyleCnt="4">
        <dgm:presLayoutVars>
          <dgm:bulletEnabled val="1"/>
        </dgm:presLayoutVars>
      </dgm:prSet>
      <dgm:spPr/>
    </dgm:pt>
    <dgm:pt modelId="{858E68B0-BF95-4691-A45F-A7994A9444C0}" type="pres">
      <dgm:prSet presAssocID="{D7B9D64B-1C08-4760-BCF2-7D0A8591EB60}" presName="sp" presStyleCnt="0"/>
      <dgm:spPr/>
    </dgm:pt>
    <dgm:pt modelId="{2ABEDAF6-1A77-4074-8D4A-70578FB2A074}" type="pres">
      <dgm:prSet presAssocID="{3E82F418-450E-420F-9466-9C630ECB0E79}" presName="composite" presStyleCnt="0"/>
      <dgm:spPr/>
    </dgm:pt>
    <dgm:pt modelId="{0B7A7223-D0DF-478A-BE78-1B46BFA517DE}" type="pres">
      <dgm:prSet presAssocID="{3E82F418-450E-420F-9466-9C630ECB0E79}" presName="parentText" presStyleLbl="alignNode1" presStyleIdx="3" presStyleCnt="4">
        <dgm:presLayoutVars>
          <dgm:chMax val="1"/>
          <dgm:bulletEnabled val="1"/>
        </dgm:presLayoutVars>
      </dgm:prSet>
      <dgm:spPr/>
    </dgm:pt>
    <dgm:pt modelId="{AF71AD43-99CE-49AD-BC02-B4F1BB7CE535}" type="pres">
      <dgm:prSet presAssocID="{3E82F418-450E-420F-9466-9C630ECB0E79}" presName="descendantText" presStyleLbl="alignAcc1" presStyleIdx="3" presStyleCnt="4">
        <dgm:presLayoutVars>
          <dgm:bulletEnabled val="1"/>
        </dgm:presLayoutVars>
      </dgm:prSet>
      <dgm:spPr/>
    </dgm:pt>
  </dgm:ptLst>
  <dgm:cxnLst>
    <dgm:cxn modelId="{E1623206-007A-495B-8FBF-0CAD66BB04BB}" type="presOf" srcId="{86AC79AE-03C2-4CBE-A725-E68E7D829B9E}" destId="{8D8A01DF-5E68-4144-9005-E7AAF80DA590}" srcOrd="0" destOrd="0" presId="urn:microsoft.com/office/officeart/2005/8/layout/chevron2"/>
    <dgm:cxn modelId="{06F8E80F-A201-4853-A48C-DEFDC4D5C879}" srcId="{A0907506-3F38-4C00-8FBE-01F2D9E013A0}" destId="{A3FA7496-B405-4737-8424-E0D7D89E2997}" srcOrd="0" destOrd="0" parTransId="{9268650B-F5B7-46DE-9C2F-16B78637D1A6}" sibTransId="{43D958DD-A96E-4E67-88CD-43A94F1740D4}"/>
    <dgm:cxn modelId="{A0FB2915-911A-44CA-AF6D-E567B53A2E72}" srcId="{22F5156E-0AD8-445C-8F77-D9215DDB5787}" destId="{02B18EAD-34AC-48CD-9E36-7FD95765FEEB}" srcOrd="0" destOrd="0" parTransId="{063C8687-0752-451B-9003-915F00EBCB7F}" sibTransId="{C41C71DC-FD68-47FD-8342-8DCC3596EF19}"/>
    <dgm:cxn modelId="{9003D725-D8D4-4032-A34D-CF46B9207F3C}" type="presOf" srcId="{02B18EAD-34AC-48CD-9E36-7FD95765FEEB}" destId="{5CD93C10-822A-423A-A78F-90A1C30049AF}" srcOrd="0" destOrd="0" presId="urn:microsoft.com/office/officeart/2005/8/layout/chevron2"/>
    <dgm:cxn modelId="{2906D526-B49D-40EA-BC77-DCF0ADD60B5E}" type="presOf" srcId="{22F5156E-0AD8-445C-8F77-D9215DDB5787}" destId="{28F88710-59C5-4D7B-B50E-C4066701A97E}" srcOrd="0" destOrd="0" presId="urn:microsoft.com/office/officeart/2005/8/layout/chevron2"/>
    <dgm:cxn modelId="{900C9227-1960-45CA-8F05-12CA4FCD9E32}" srcId="{02B18EAD-34AC-48CD-9E36-7FD95765FEEB}" destId="{8D03EFD3-D3CF-49D1-BCFB-F6DBA5007F19}" srcOrd="0" destOrd="0" parTransId="{CB58D7F6-0B96-417E-A4CF-D3BE437D631D}" sibTransId="{C8DFFB92-E3C5-4431-95A1-91752BB99389}"/>
    <dgm:cxn modelId="{1188982C-B314-4475-A6A5-7C165C5695FE}" type="presOf" srcId="{49FFA158-60BA-46C7-9DE9-4CFE66616D73}" destId="{AF71AD43-99CE-49AD-BC02-B4F1BB7CE535}" srcOrd="0" destOrd="0" presId="urn:microsoft.com/office/officeart/2005/8/layout/chevron2"/>
    <dgm:cxn modelId="{D0CECF2D-EBA7-4167-9227-D1D5123D79DF}" type="presOf" srcId="{5DCC464C-4EFB-43DF-B40A-77D6C70D0536}" destId="{282DE045-C124-4BE8-BA0D-89517C745F5A}" srcOrd="0" destOrd="0" presId="urn:microsoft.com/office/officeart/2005/8/layout/chevron2"/>
    <dgm:cxn modelId="{6847675B-086B-4AF1-9C1A-AE56FCC871E4}" srcId="{22F5156E-0AD8-445C-8F77-D9215DDB5787}" destId="{3E82F418-450E-420F-9466-9C630ECB0E79}" srcOrd="3" destOrd="0" parTransId="{DCF111F5-BBAB-4D46-B3F4-92BEE315E6CA}" sibTransId="{82B47D17-18A0-42EA-9D19-E219FB4AEF71}"/>
    <dgm:cxn modelId="{21AA9B61-048E-4032-B8F1-D176EDF4A9C4}" type="presOf" srcId="{A3FA7496-B405-4737-8424-E0D7D89E2997}" destId="{3677C0C0-F21D-4C6A-B42E-57C28DB8DB0C}" srcOrd="0" destOrd="0" presId="urn:microsoft.com/office/officeart/2005/8/layout/chevron2"/>
    <dgm:cxn modelId="{87F16F44-B085-4FB2-AE0A-277D9AB2AB15}" srcId="{22F5156E-0AD8-445C-8F77-D9215DDB5787}" destId="{86AC79AE-03C2-4CBE-A725-E68E7D829B9E}" srcOrd="1" destOrd="0" parTransId="{3E7D15D4-A582-45BE-A3B1-AD7EF99B8857}" sibTransId="{FB105AF5-1319-4754-8DBB-9BE1783B417C}"/>
    <dgm:cxn modelId="{8B272151-9D7C-4858-8DE8-9D2DD4C6F425}" type="presOf" srcId="{A0907506-3F38-4C00-8FBE-01F2D9E013A0}" destId="{C3C2EF87-CA47-40AA-A5C9-705BB815932E}" srcOrd="0" destOrd="0" presId="urn:microsoft.com/office/officeart/2005/8/layout/chevron2"/>
    <dgm:cxn modelId="{7F24B187-AE37-467B-BC1B-1F996E8FEEE7}" srcId="{86AC79AE-03C2-4CBE-A725-E68E7D829B9E}" destId="{5DCC464C-4EFB-43DF-B40A-77D6C70D0536}" srcOrd="0" destOrd="0" parTransId="{AF57A145-19AE-493E-89D2-D588AC250AF0}" sibTransId="{DD83CA4B-435A-4B55-A48E-7324C65515F4}"/>
    <dgm:cxn modelId="{BF4A0AD0-819A-4A4D-97D5-68CE3EEC5C58}" srcId="{3E82F418-450E-420F-9466-9C630ECB0E79}" destId="{49FFA158-60BA-46C7-9DE9-4CFE66616D73}" srcOrd="0" destOrd="0" parTransId="{C1603B92-7123-489E-958F-1740E714CFB1}" sibTransId="{A1ADC507-7CD3-46F9-A9AA-29221D2D0EFF}"/>
    <dgm:cxn modelId="{8B9FB1E1-504A-4707-93A0-777BB5AADC64}" type="presOf" srcId="{3E82F418-450E-420F-9466-9C630ECB0E79}" destId="{0B7A7223-D0DF-478A-BE78-1B46BFA517DE}" srcOrd="0" destOrd="0" presId="urn:microsoft.com/office/officeart/2005/8/layout/chevron2"/>
    <dgm:cxn modelId="{B3038FE2-BFFE-4EDE-B82F-7B0B07C0FD82}" srcId="{22F5156E-0AD8-445C-8F77-D9215DDB5787}" destId="{A0907506-3F38-4C00-8FBE-01F2D9E013A0}" srcOrd="2" destOrd="0" parTransId="{AC85A701-D119-4DE2-8756-963487E73FFC}" sibTransId="{D7B9D64B-1C08-4760-BCF2-7D0A8591EB60}"/>
    <dgm:cxn modelId="{084234F2-CEFF-467F-92C5-28076350A362}" type="presOf" srcId="{8D03EFD3-D3CF-49D1-BCFB-F6DBA5007F19}" destId="{CBA4F57F-27A4-494D-8E27-E04E2985F115}" srcOrd="0" destOrd="0" presId="urn:microsoft.com/office/officeart/2005/8/layout/chevron2"/>
    <dgm:cxn modelId="{E2FC3D3D-3C48-42C0-8A69-0369181ADD1F}" type="presParOf" srcId="{28F88710-59C5-4D7B-B50E-C4066701A97E}" destId="{4937B5AD-C0DD-45E0-819B-E1AC01B3BC03}" srcOrd="0" destOrd="0" presId="urn:microsoft.com/office/officeart/2005/8/layout/chevron2"/>
    <dgm:cxn modelId="{CED96F3A-1660-42CE-9D32-4A1CD7981C4F}" type="presParOf" srcId="{4937B5AD-C0DD-45E0-819B-E1AC01B3BC03}" destId="{5CD93C10-822A-423A-A78F-90A1C30049AF}" srcOrd="0" destOrd="0" presId="urn:microsoft.com/office/officeart/2005/8/layout/chevron2"/>
    <dgm:cxn modelId="{CE483726-B3C2-4A35-9B49-128B7199ED95}" type="presParOf" srcId="{4937B5AD-C0DD-45E0-819B-E1AC01B3BC03}" destId="{CBA4F57F-27A4-494D-8E27-E04E2985F115}" srcOrd="1" destOrd="0" presId="urn:microsoft.com/office/officeart/2005/8/layout/chevron2"/>
    <dgm:cxn modelId="{ED7E3E7E-54C2-495A-96CE-FAE2179A3912}" type="presParOf" srcId="{28F88710-59C5-4D7B-B50E-C4066701A97E}" destId="{02D2B633-D6A7-45E5-99A3-8978A03A805E}" srcOrd="1" destOrd="0" presId="urn:microsoft.com/office/officeart/2005/8/layout/chevron2"/>
    <dgm:cxn modelId="{A228A1E2-5561-4981-96C1-05CC0269EDC9}" type="presParOf" srcId="{28F88710-59C5-4D7B-B50E-C4066701A97E}" destId="{42FE8680-3439-48FF-A15B-55B72BB04043}" srcOrd="2" destOrd="0" presId="urn:microsoft.com/office/officeart/2005/8/layout/chevron2"/>
    <dgm:cxn modelId="{849CEFFA-258D-41C3-9563-027403150FF4}" type="presParOf" srcId="{42FE8680-3439-48FF-A15B-55B72BB04043}" destId="{8D8A01DF-5E68-4144-9005-E7AAF80DA590}" srcOrd="0" destOrd="0" presId="urn:microsoft.com/office/officeart/2005/8/layout/chevron2"/>
    <dgm:cxn modelId="{9614E043-284C-48E7-B7F1-7E7C36EEF2DF}" type="presParOf" srcId="{42FE8680-3439-48FF-A15B-55B72BB04043}" destId="{282DE045-C124-4BE8-BA0D-89517C745F5A}" srcOrd="1" destOrd="0" presId="urn:microsoft.com/office/officeart/2005/8/layout/chevron2"/>
    <dgm:cxn modelId="{ED132A9C-08CE-46E0-A975-FD45EC498BC5}" type="presParOf" srcId="{28F88710-59C5-4D7B-B50E-C4066701A97E}" destId="{F5D9F810-6F23-4F4A-AE76-906945156C03}" srcOrd="3" destOrd="0" presId="urn:microsoft.com/office/officeart/2005/8/layout/chevron2"/>
    <dgm:cxn modelId="{317192BB-6701-41B0-B0F7-603A6AC688E3}" type="presParOf" srcId="{28F88710-59C5-4D7B-B50E-C4066701A97E}" destId="{62723B99-0266-4358-A5B7-7C03444A88A2}" srcOrd="4" destOrd="0" presId="urn:microsoft.com/office/officeart/2005/8/layout/chevron2"/>
    <dgm:cxn modelId="{4F49D0B4-B256-46EF-A50D-4534A59A6B5B}" type="presParOf" srcId="{62723B99-0266-4358-A5B7-7C03444A88A2}" destId="{C3C2EF87-CA47-40AA-A5C9-705BB815932E}" srcOrd="0" destOrd="0" presId="urn:microsoft.com/office/officeart/2005/8/layout/chevron2"/>
    <dgm:cxn modelId="{7C8CFBDF-159D-4E0C-BC5C-DB89E63EBEB7}" type="presParOf" srcId="{62723B99-0266-4358-A5B7-7C03444A88A2}" destId="{3677C0C0-F21D-4C6A-B42E-57C28DB8DB0C}" srcOrd="1" destOrd="0" presId="urn:microsoft.com/office/officeart/2005/8/layout/chevron2"/>
    <dgm:cxn modelId="{9B706AD1-BC9D-4137-94A5-F1CA2966D0C2}" type="presParOf" srcId="{28F88710-59C5-4D7B-B50E-C4066701A97E}" destId="{858E68B0-BF95-4691-A45F-A7994A9444C0}" srcOrd="5" destOrd="0" presId="urn:microsoft.com/office/officeart/2005/8/layout/chevron2"/>
    <dgm:cxn modelId="{382B9953-A2DB-49AE-80F0-6B4989CA7BAE}" type="presParOf" srcId="{28F88710-59C5-4D7B-B50E-C4066701A97E}" destId="{2ABEDAF6-1A77-4074-8D4A-70578FB2A074}" srcOrd="6" destOrd="0" presId="urn:microsoft.com/office/officeart/2005/8/layout/chevron2"/>
    <dgm:cxn modelId="{67D090F2-AA81-4C57-97ED-4FFC3FBE99AE}" type="presParOf" srcId="{2ABEDAF6-1A77-4074-8D4A-70578FB2A074}" destId="{0B7A7223-D0DF-478A-BE78-1B46BFA517DE}" srcOrd="0" destOrd="0" presId="urn:microsoft.com/office/officeart/2005/8/layout/chevron2"/>
    <dgm:cxn modelId="{19D6D375-40BD-4C27-B654-D37B21A5BE7C}" type="presParOf" srcId="{2ABEDAF6-1A77-4074-8D4A-70578FB2A074}" destId="{AF71AD43-99CE-49AD-BC02-B4F1BB7CE535}"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B9F158-D364-42AA-BE16-A40254B37347}" type="doc">
      <dgm:prSet loTypeId="urn:microsoft.com/office/officeart/2005/8/layout/orgChart1" loCatId="hierarchy" qsTypeId="urn:microsoft.com/office/officeart/2005/8/quickstyle/simple1" qsCatId="simple" csTypeId="urn:microsoft.com/office/officeart/2005/8/colors/accent1_2" csCatId="accent1"/>
      <dgm:spPr/>
    </dgm:pt>
    <dgm:pt modelId="{914F3CF2-6C12-42A0-9C14-5A4D75AA5605}">
      <dgm:prSet/>
      <dgm:spPr/>
      <dgm:t>
        <a:bodyPr/>
        <a:lstStyle/>
        <a:p>
          <a:pPr marL="0" marR="0" lvl="0" indent="0" algn="ctr" defTabSz="914400" rtl="0" eaLnBrk="0" fontAlgn="base" latinLnBrk="0" hangingPunct="0">
            <a:lnSpc>
              <a:spcPct val="100000"/>
            </a:lnSpc>
            <a:spcBef>
              <a:spcPct val="0"/>
            </a:spcBef>
            <a:spcAft>
              <a:spcPct val="0"/>
            </a:spcAft>
            <a:buClrTx/>
            <a:buSzTx/>
            <a:buFontTx/>
            <a:buChar char="•"/>
            <a:tabLst/>
          </a:pPr>
          <a:r>
            <a:rPr kumimoji="0" lang="fr-FR" altLang="fr-FR" b="1" i="0" u="none" strike="noStrike" cap="none" normalizeH="0" baseline="0" dirty="0">
              <a:ln>
                <a:noFill/>
              </a:ln>
              <a:solidFill>
                <a:srgbClr val="800080"/>
              </a:solidFill>
              <a:effectLst/>
              <a:latin typeface="Times New Roman" panose="02020603050405020304" pitchFamily="18" charset="0"/>
            </a:rPr>
            <a:t>SYSTEME S</a:t>
          </a:r>
          <a:endParaRPr kumimoji="0" lang="fr-FR" altLang="fr-FR" b="0" i="0" u="none" strike="noStrike" cap="none" normalizeH="0" baseline="0" dirty="0">
            <a:ln>
              <a:noFill/>
            </a:ln>
            <a:solidFill>
              <a:srgbClr val="FF0000"/>
            </a:solidFill>
            <a:effectLst/>
            <a:latin typeface="Times New Roman" panose="02020603050405020304" pitchFamily="18" charset="0"/>
          </a:endParaRPr>
        </a:p>
      </dgm:t>
    </dgm:pt>
    <dgm:pt modelId="{D1520B41-C8C4-4C92-B549-C60AB1B47AE3}" type="parTrans" cxnId="{6526BFF6-15A6-4F46-957C-AA7397B50E0D}">
      <dgm:prSet/>
      <dgm:spPr/>
      <dgm:t>
        <a:bodyPr/>
        <a:lstStyle/>
        <a:p>
          <a:endParaRPr lang="fr-FR"/>
        </a:p>
      </dgm:t>
    </dgm:pt>
    <dgm:pt modelId="{D4B69EE6-161D-4AA8-989E-B4743AC0FE85}" type="sibTrans" cxnId="{6526BFF6-15A6-4F46-957C-AA7397B50E0D}">
      <dgm:prSet/>
      <dgm:spPr/>
      <dgm:t>
        <a:bodyPr/>
        <a:lstStyle/>
        <a:p>
          <a:endParaRPr lang="fr-FR"/>
        </a:p>
      </dgm:t>
    </dgm:pt>
    <dgm:pt modelId="{2E62276E-71DB-46B4-A1DE-24F6C4D158F0}">
      <dgm:prSet/>
      <dgm:spPr/>
      <dgm:t>
        <a:bodyPr/>
        <a:lstStyle/>
        <a:p>
          <a:pPr marL="0" marR="0" lvl="0" indent="0" algn="ctr" defTabSz="914400" rtl="0" eaLnBrk="0" fontAlgn="base" latinLnBrk="0" hangingPunct="0">
            <a:lnSpc>
              <a:spcPct val="100000"/>
            </a:lnSpc>
            <a:spcBef>
              <a:spcPct val="0"/>
            </a:spcBef>
            <a:spcAft>
              <a:spcPct val="0"/>
            </a:spcAft>
            <a:buClrTx/>
            <a:buSzTx/>
            <a:buFontTx/>
            <a:buChar char="•"/>
            <a:tabLst/>
          </a:pPr>
          <a:r>
            <a:rPr kumimoji="0" lang="fr-FR" altLang="fr-FR" b="1" i="0" u="none" strike="noStrike" cap="none" normalizeH="0" baseline="0" dirty="0">
              <a:ln>
                <a:noFill/>
              </a:ln>
              <a:solidFill>
                <a:srgbClr val="0000FF"/>
              </a:solidFill>
              <a:effectLst/>
              <a:latin typeface="Times New Roman" panose="02020603050405020304" pitchFamily="18" charset="0"/>
            </a:rPr>
            <a:t>UNITE FONCTIONNELLE A</a:t>
          </a:r>
          <a:endParaRPr kumimoji="0" lang="fr-FR" altLang="fr-FR" b="0" i="0" u="none" strike="noStrike" cap="none" normalizeH="0" baseline="0" dirty="0">
            <a:ln>
              <a:noFill/>
            </a:ln>
            <a:solidFill>
              <a:srgbClr val="FF0000"/>
            </a:solidFill>
            <a:effectLst/>
            <a:latin typeface="Times New Roman" panose="02020603050405020304" pitchFamily="18" charset="0"/>
          </a:endParaRPr>
        </a:p>
      </dgm:t>
    </dgm:pt>
    <dgm:pt modelId="{FEA708BE-19C0-4754-AFD1-1179B3DF36A2}" type="parTrans" cxnId="{7AEDC509-F675-4270-8B9C-ADAD282889A8}">
      <dgm:prSet/>
      <dgm:spPr/>
      <dgm:t>
        <a:bodyPr/>
        <a:lstStyle/>
        <a:p>
          <a:endParaRPr lang="fr-FR"/>
        </a:p>
      </dgm:t>
    </dgm:pt>
    <dgm:pt modelId="{65F09A03-CDC7-478B-A5EF-7769FBDD6F3C}" type="sibTrans" cxnId="{7AEDC509-F675-4270-8B9C-ADAD282889A8}">
      <dgm:prSet/>
      <dgm:spPr/>
      <dgm:t>
        <a:bodyPr/>
        <a:lstStyle/>
        <a:p>
          <a:endParaRPr lang="fr-FR"/>
        </a:p>
      </dgm:t>
    </dgm:pt>
    <dgm:pt modelId="{3E998B0A-FDDD-41EC-B2D9-1048C8CE058D}">
      <dgm:prSet/>
      <dgm:spPr/>
      <dgm:t>
        <a:bodyPr/>
        <a:lstStyle/>
        <a:p>
          <a:pPr marL="0" marR="0" lvl="0" indent="0" algn="ctr" defTabSz="914400" rtl="0" eaLnBrk="0" fontAlgn="base" latinLnBrk="0" hangingPunct="0">
            <a:lnSpc>
              <a:spcPct val="100000"/>
            </a:lnSpc>
            <a:spcBef>
              <a:spcPct val="0"/>
            </a:spcBef>
            <a:spcAft>
              <a:spcPct val="0"/>
            </a:spcAft>
            <a:buClrTx/>
            <a:buSzTx/>
            <a:buFontTx/>
            <a:buChar char="•"/>
            <a:tabLst/>
          </a:pPr>
          <a:r>
            <a:rPr kumimoji="0" lang="fr-FR" altLang="fr-FR" b="1" i="0" u="none" strike="noStrike" cap="none" normalizeH="0" baseline="0" dirty="0">
              <a:ln>
                <a:noFill/>
              </a:ln>
              <a:solidFill>
                <a:srgbClr val="0000FF"/>
              </a:solidFill>
              <a:effectLst/>
              <a:latin typeface="Times New Roman" panose="02020603050405020304" pitchFamily="18" charset="0"/>
            </a:rPr>
            <a:t>SOUS ENSEMBLE AA</a:t>
          </a:r>
          <a:endParaRPr kumimoji="0" lang="fr-FR" altLang="fr-FR" b="0" i="0" u="none" strike="noStrike" cap="none" normalizeH="0" baseline="0" dirty="0">
            <a:ln>
              <a:noFill/>
            </a:ln>
            <a:solidFill>
              <a:srgbClr val="FF0000"/>
            </a:solidFill>
            <a:effectLst/>
            <a:latin typeface="Times New Roman" panose="02020603050405020304" pitchFamily="18" charset="0"/>
          </a:endParaRPr>
        </a:p>
      </dgm:t>
    </dgm:pt>
    <dgm:pt modelId="{16F5B866-160C-41FD-A391-04A86316C948}" type="parTrans" cxnId="{7C3D21B7-66C7-4C7C-B227-696D04FD3215}">
      <dgm:prSet/>
      <dgm:spPr/>
      <dgm:t>
        <a:bodyPr/>
        <a:lstStyle/>
        <a:p>
          <a:endParaRPr lang="fr-FR"/>
        </a:p>
      </dgm:t>
    </dgm:pt>
    <dgm:pt modelId="{B095BE1A-5BE4-4D8A-96AE-88A5905C90F3}" type="sibTrans" cxnId="{7C3D21B7-66C7-4C7C-B227-696D04FD3215}">
      <dgm:prSet/>
      <dgm:spPr/>
      <dgm:t>
        <a:bodyPr/>
        <a:lstStyle/>
        <a:p>
          <a:endParaRPr lang="fr-FR"/>
        </a:p>
      </dgm:t>
    </dgm:pt>
    <dgm:pt modelId="{CAA3EB84-B679-42F8-A2A1-D7AA7288B1CF}">
      <dgm:prSet/>
      <dgm:spPr/>
      <dgm:t>
        <a:bodyPr/>
        <a:lstStyle/>
        <a:p>
          <a:pPr marL="0" marR="0" lvl="0" indent="0" algn="ctr" defTabSz="914400" rtl="0" eaLnBrk="0" fontAlgn="base" latinLnBrk="0" hangingPunct="0">
            <a:lnSpc>
              <a:spcPct val="100000"/>
            </a:lnSpc>
            <a:spcBef>
              <a:spcPct val="0"/>
            </a:spcBef>
            <a:spcAft>
              <a:spcPct val="0"/>
            </a:spcAft>
            <a:buClrTx/>
            <a:buSzTx/>
            <a:buFontTx/>
            <a:buChar char="•"/>
            <a:tabLst/>
          </a:pPr>
          <a:r>
            <a:rPr kumimoji="0" lang="fr-FR" altLang="fr-FR" b="1" i="0" u="none" strike="noStrike" cap="none" normalizeH="0" baseline="0" dirty="0">
              <a:ln>
                <a:noFill/>
              </a:ln>
              <a:solidFill>
                <a:srgbClr val="0000FF"/>
              </a:solidFill>
              <a:effectLst/>
              <a:latin typeface="Times New Roman" panose="02020603050405020304" pitchFamily="18" charset="0"/>
            </a:rPr>
            <a:t>EQUIPEMENT AA1</a:t>
          </a:r>
          <a:endParaRPr kumimoji="0" lang="fr-FR" altLang="fr-FR" b="0" i="0" u="none" strike="noStrike" cap="none" normalizeH="0" baseline="0" dirty="0">
            <a:ln>
              <a:noFill/>
            </a:ln>
            <a:solidFill>
              <a:srgbClr val="FF0000"/>
            </a:solidFill>
            <a:effectLst/>
            <a:latin typeface="Times New Roman" panose="02020603050405020304" pitchFamily="18" charset="0"/>
          </a:endParaRPr>
        </a:p>
      </dgm:t>
    </dgm:pt>
    <dgm:pt modelId="{D8DB3F4F-17F6-40C7-88C9-80C9477AB4FA}" type="parTrans" cxnId="{1D460EED-57F6-477D-A886-0235E027AF0E}">
      <dgm:prSet/>
      <dgm:spPr/>
      <dgm:t>
        <a:bodyPr/>
        <a:lstStyle/>
        <a:p>
          <a:endParaRPr lang="fr-FR"/>
        </a:p>
      </dgm:t>
    </dgm:pt>
    <dgm:pt modelId="{80591B6E-417A-485E-AAB7-7342246ED11E}" type="sibTrans" cxnId="{1D460EED-57F6-477D-A886-0235E027AF0E}">
      <dgm:prSet/>
      <dgm:spPr/>
      <dgm:t>
        <a:bodyPr/>
        <a:lstStyle/>
        <a:p>
          <a:endParaRPr lang="fr-FR"/>
        </a:p>
      </dgm:t>
    </dgm:pt>
    <dgm:pt modelId="{970DFE0F-66FA-49CF-9C62-586337BC9C98}">
      <dgm:prSet/>
      <dgm:spPr/>
      <dgm:t>
        <a:bodyPr/>
        <a:lstStyle/>
        <a:p>
          <a:pPr marL="0" marR="0" lvl="0" indent="0" algn="ctr" defTabSz="914400" rtl="0" eaLnBrk="0" fontAlgn="base" latinLnBrk="0" hangingPunct="0">
            <a:lnSpc>
              <a:spcPct val="100000"/>
            </a:lnSpc>
            <a:spcBef>
              <a:spcPct val="0"/>
            </a:spcBef>
            <a:spcAft>
              <a:spcPct val="0"/>
            </a:spcAft>
            <a:buClrTx/>
            <a:buSzTx/>
            <a:buFontTx/>
            <a:buChar char="•"/>
            <a:tabLst/>
          </a:pPr>
          <a:r>
            <a:rPr kumimoji="0" lang="fr-FR" altLang="fr-FR" b="1" i="0" u="none" strike="noStrike" cap="none" normalizeH="0" baseline="0" dirty="0">
              <a:ln>
                <a:noFill/>
              </a:ln>
              <a:solidFill>
                <a:srgbClr val="0000FF"/>
              </a:solidFill>
              <a:effectLst/>
              <a:latin typeface="Times New Roman" panose="02020603050405020304" pitchFamily="18" charset="0"/>
            </a:rPr>
            <a:t>COMPOSANT AA 1.1</a:t>
          </a:r>
          <a:endParaRPr kumimoji="0" lang="fr-FR" altLang="fr-FR" b="0" i="0" u="none" strike="noStrike" cap="none" normalizeH="0" baseline="0" dirty="0">
            <a:ln>
              <a:noFill/>
            </a:ln>
            <a:solidFill>
              <a:srgbClr val="FF0000"/>
            </a:solidFill>
            <a:effectLst/>
            <a:latin typeface="Times New Roman" panose="02020603050405020304" pitchFamily="18" charset="0"/>
          </a:endParaRPr>
        </a:p>
      </dgm:t>
    </dgm:pt>
    <dgm:pt modelId="{B506A3AC-03EC-4D07-B298-0168A2AC444D}" type="parTrans" cxnId="{C00121B2-82B9-4A98-B4D2-343C603FF5FC}">
      <dgm:prSet/>
      <dgm:spPr/>
      <dgm:t>
        <a:bodyPr/>
        <a:lstStyle/>
        <a:p>
          <a:endParaRPr lang="fr-FR"/>
        </a:p>
      </dgm:t>
    </dgm:pt>
    <dgm:pt modelId="{DC5677FA-D9A7-467B-AA69-B348D5557058}" type="sibTrans" cxnId="{C00121B2-82B9-4A98-B4D2-343C603FF5FC}">
      <dgm:prSet/>
      <dgm:spPr/>
      <dgm:t>
        <a:bodyPr/>
        <a:lstStyle/>
        <a:p>
          <a:endParaRPr lang="fr-FR"/>
        </a:p>
      </dgm:t>
    </dgm:pt>
    <dgm:pt modelId="{2403F2B2-F7A5-4C8E-9458-BDEEFA2473FE}">
      <dgm:prSet/>
      <dgm:spPr/>
      <dgm:t>
        <a:bodyPr/>
        <a:lstStyle/>
        <a:p>
          <a:pPr marL="0" marR="0" lvl="0" indent="0" algn="ctr" defTabSz="914400" rtl="0" eaLnBrk="0" fontAlgn="base" latinLnBrk="0" hangingPunct="0">
            <a:lnSpc>
              <a:spcPct val="100000"/>
            </a:lnSpc>
            <a:spcBef>
              <a:spcPct val="0"/>
            </a:spcBef>
            <a:spcAft>
              <a:spcPct val="0"/>
            </a:spcAft>
            <a:buClrTx/>
            <a:buSzTx/>
            <a:buFontTx/>
            <a:buChar char="•"/>
            <a:tabLst/>
          </a:pPr>
          <a:r>
            <a:rPr kumimoji="0" lang="fr-FR" altLang="fr-FR" b="1" i="0" u="none" strike="noStrike" cap="none" normalizeH="0" baseline="0" dirty="0">
              <a:ln>
                <a:noFill/>
              </a:ln>
              <a:solidFill>
                <a:srgbClr val="0000FF"/>
              </a:solidFill>
              <a:effectLst/>
              <a:latin typeface="Times New Roman" panose="02020603050405020304" pitchFamily="18" charset="0"/>
            </a:rPr>
            <a:t>COMPOSANT AA1.2</a:t>
          </a:r>
          <a:endParaRPr kumimoji="0" lang="fr-FR" altLang="fr-FR" b="0" i="0" u="none" strike="noStrike" cap="none" normalizeH="0" baseline="0" dirty="0">
            <a:ln>
              <a:noFill/>
            </a:ln>
            <a:solidFill>
              <a:srgbClr val="FF0000"/>
            </a:solidFill>
            <a:effectLst/>
            <a:latin typeface="Times New Roman" panose="02020603050405020304" pitchFamily="18" charset="0"/>
          </a:endParaRPr>
        </a:p>
      </dgm:t>
    </dgm:pt>
    <dgm:pt modelId="{C6498271-16E0-4624-BA56-4B8F0AEC85C0}" type="parTrans" cxnId="{889AF3C8-2BAE-4D2E-AFB2-60ECFC3B5B5E}">
      <dgm:prSet/>
      <dgm:spPr/>
      <dgm:t>
        <a:bodyPr/>
        <a:lstStyle/>
        <a:p>
          <a:endParaRPr lang="fr-FR"/>
        </a:p>
      </dgm:t>
    </dgm:pt>
    <dgm:pt modelId="{6A097604-0257-43A8-8041-55D4A9400F94}" type="sibTrans" cxnId="{889AF3C8-2BAE-4D2E-AFB2-60ECFC3B5B5E}">
      <dgm:prSet/>
      <dgm:spPr/>
      <dgm:t>
        <a:bodyPr/>
        <a:lstStyle/>
        <a:p>
          <a:endParaRPr lang="fr-FR"/>
        </a:p>
      </dgm:t>
    </dgm:pt>
    <dgm:pt modelId="{F8EEECEF-4B08-4A60-B612-D0599B0D280C}">
      <dgm:prSet/>
      <dgm:spPr/>
      <dgm:t>
        <a:bodyPr/>
        <a:lstStyle/>
        <a:p>
          <a:pPr marL="0" marR="0" lvl="0" indent="0" algn="ctr" defTabSz="914400" rtl="0" eaLnBrk="0" fontAlgn="base" latinLnBrk="0" hangingPunct="0">
            <a:lnSpc>
              <a:spcPct val="100000"/>
            </a:lnSpc>
            <a:spcBef>
              <a:spcPct val="0"/>
            </a:spcBef>
            <a:spcAft>
              <a:spcPct val="0"/>
            </a:spcAft>
            <a:buClrTx/>
            <a:buSzTx/>
            <a:buFontTx/>
            <a:buChar char="•"/>
            <a:tabLst/>
          </a:pPr>
          <a:r>
            <a:rPr kumimoji="0" lang="fr-FR" altLang="fr-FR" b="1" i="0" u="none" strike="noStrike" cap="none" normalizeH="0" baseline="0" dirty="0">
              <a:ln>
                <a:noFill/>
              </a:ln>
              <a:solidFill>
                <a:srgbClr val="0000FF"/>
              </a:solidFill>
              <a:effectLst/>
              <a:latin typeface="Times New Roman" panose="02020603050405020304" pitchFamily="18" charset="0"/>
            </a:rPr>
            <a:t>EQUIPEMENT AA2</a:t>
          </a:r>
          <a:endParaRPr kumimoji="0" lang="fr-FR" altLang="fr-FR" b="0" i="0" u="none" strike="noStrike" cap="none" normalizeH="0" baseline="0" dirty="0">
            <a:ln>
              <a:noFill/>
            </a:ln>
            <a:solidFill>
              <a:srgbClr val="FF0000"/>
            </a:solidFill>
            <a:effectLst/>
            <a:latin typeface="Times New Roman" panose="02020603050405020304" pitchFamily="18" charset="0"/>
          </a:endParaRPr>
        </a:p>
      </dgm:t>
    </dgm:pt>
    <dgm:pt modelId="{4831A87B-87DF-4AB2-ABD8-53B5BBCE293B}" type="parTrans" cxnId="{3A42E70C-FA4B-49B9-B130-949791013B52}">
      <dgm:prSet/>
      <dgm:spPr/>
      <dgm:t>
        <a:bodyPr/>
        <a:lstStyle/>
        <a:p>
          <a:endParaRPr lang="fr-FR"/>
        </a:p>
      </dgm:t>
    </dgm:pt>
    <dgm:pt modelId="{CB5DA502-87D1-410D-A569-FD080F043DF0}" type="sibTrans" cxnId="{3A42E70C-FA4B-49B9-B130-949791013B52}">
      <dgm:prSet/>
      <dgm:spPr/>
      <dgm:t>
        <a:bodyPr/>
        <a:lstStyle/>
        <a:p>
          <a:endParaRPr lang="fr-FR"/>
        </a:p>
      </dgm:t>
    </dgm:pt>
    <dgm:pt modelId="{2CF618F8-31E0-412E-88F5-6FB900E6E2CF}">
      <dgm:prSet/>
      <dgm:spPr/>
      <dgm:t>
        <a:bodyPr/>
        <a:lstStyle/>
        <a:p>
          <a:pPr marL="0" marR="0" lvl="0" indent="0" algn="ctr" defTabSz="914400" rtl="0" eaLnBrk="0" fontAlgn="base" latinLnBrk="0" hangingPunct="0">
            <a:lnSpc>
              <a:spcPct val="100000"/>
            </a:lnSpc>
            <a:spcBef>
              <a:spcPct val="0"/>
            </a:spcBef>
            <a:spcAft>
              <a:spcPct val="0"/>
            </a:spcAft>
            <a:buClrTx/>
            <a:buSzTx/>
            <a:buFontTx/>
            <a:buChar char="•"/>
            <a:tabLst/>
          </a:pPr>
          <a:r>
            <a:rPr kumimoji="0" lang="fr-FR" altLang="fr-FR" b="1" i="0" u="none" strike="noStrike" cap="none" normalizeH="0" baseline="0" dirty="0">
              <a:ln>
                <a:noFill/>
              </a:ln>
              <a:solidFill>
                <a:srgbClr val="0000FF"/>
              </a:solidFill>
              <a:effectLst/>
              <a:latin typeface="Times New Roman" panose="02020603050405020304" pitchFamily="18" charset="0"/>
            </a:rPr>
            <a:t>SOUS ENSEMBLE AB</a:t>
          </a:r>
          <a:endParaRPr kumimoji="0" lang="fr-FR" altLang="fr-FR" b="0" i="0" u="none" strike="noStrike" cap="none" normalizeH="0" baseline="0" dirty="0">
            <a:ln>
              <a:noFill/>
            </a:ln>
            <a:solidFill>
              <a:srgbClr val="FF0000"/>
            </a:solidFill>
            <a:effectLst/>
            <a:latin typeface="Times New Roman" panose="02020603050405020304" pitchFamily="18" charset="0"/>
          </a:endParaRPr>
        </a:p>
      </dgm:t>
    </dgm:pt>
    <dgm:pt modelId="{B8882D56-586A-46FE-AC7A-46286D4960D7}" type="parTrans" cxnId="{2F0F42A7-E3A4-4FEF-A413-70ECDD78541B}">
      <dgm:prSet/>
      <dgm:spPr/>
      <dgm:t>
        <a:bodyPr/>
        <a:lstStyle/>
        <a:p>
          <a:endParaRPr lang="fr-FR"/>
        </a:p>
      </dgm:t>
    </dgm:pt>
    <dgm:pt modelId="{9952C149-1981-4468-9378-B3018512AD1D}" type="sibTrans" cxnId="{2F0F42A7-E3A4-4FEF-A413-70ECDD78541B}">
      <dgm:prSet/>
      <dgm:spPr/>
      <dgm:t>
        <a:bodyPr/>
        <a:lstStyle/>
        <a:p>
          <a:endParaRPr lang="fr-FR"/>
        </a:p>
      </dgm:t>
    </dgm:pt>
    <dgm:pt modelId="{ADC0F2B6-D5A8-48FE-A32F-22B799F2F139}">
      <dgm:prSet/>
      <dgm:spPr/>
      <dgm:t>
        <a:bodyPr/>
        <a:lstStyle/>
        <a:p>
          <a:pPr marL="0" marR="0" lvl="0" indent="0" algn="ctr" defTabSz="914400" rtl="0" eaLnBrk="0" fontAlgn="base" latinLnBrk="0" hangingPunct="0">
            <a:lnSpc>
              <a:spcPct val="100000"/>
            </a:lnSpc>
            <a:spcBef>
              <a:spcPct val="0"/>
            </a:spcBef>
            <a:spcAft>
              <a:spcPct val="0"/>
            </a:spcAft>
            <a:buClrTx/>
            <a:buSzTx/>
            <a:buFontTx/>
            <a:buChar char="•"/>
            <a:tabLst/>
          </a:pPr>
          <a:r>
            <a:rPr kumimoji="0" lang="fr-FR" altLang="fr-FR" b="1" i="0" u="none" strike="noStrike" cap="none" normalizeH="0" baseline="0" dirty="0">
              <a:ln>
                <a:noFill/>
              </a:ln>
              <a:solidFill>
                <a:srgbClr val="0000FF"/>
              </a:solidFill>
              <a:effectLst/>
              <a:latin typeface="Times New Roman" panose="02020603050405020304" pitchFamily="18" charset="0"/>
            </a:rPr>
            <a:t>UNITE FONCTIONNELLE B</a:t>
          </a:r>
          <a:endParaRPr kumimoji="0" lang="fr-FR" altLang="fr-FR" b="0" i="0" u="none" strike="noStrike" cap="none" normalizeH="0" baseline="0" dirty="0">
            <a:ln>
              <a:noFill/>
            </a:ln>
            <a:solidFill>
              <a:srgbClr val="FF0000"/>
            </a:solidFill>
            <a:effectLst/>
            <a:latin typeface="Times New Roman" panose="02020603050405020304" pitchFamily="18" charset="0"/>
          </a:endParaRPr>
        </a:p>
      </dgm:t>
    </dgm:pt>
    <dgm:pt modelId="{2AAC7B82-1AF5-416F-A201-CFD28495A4EE}" type="parTrans" cxnId="{EBFB17FF-1D23-4AFE-8CA7-8E0CE6A34CD0}">
      <dgm:prSet/>
      <dgm:spPr/>
      <dgm:t>
        <a:bodyPr/>
        <a:lstStyle/>
        <a:p>
          <a:endParaRPr lang="fr-FR"/>
        </a:p>
      </dgm:t>
    </dgm:pt>
    <dgm:pt modelId="{5C676289-FDB1-45AE-8375-A9FD51709754}" type="sibTrans" cxnId="{EBFB17FF-1D23-4AFE-8CA7-8E0CE6A34CD0}">
      <dgm:prSet/>
      <dgm:spPr/>
      <dgm:t>
        <a:bodyPr/>
        <a:lstStyle/>
        <a:p>
          <a:endParaRPr lang="fr-FR"/>
        </a:p>
      </dgm:t>
    </dgm:pt>
    <dgm:pt modelId="{84720C68-AFFC-40BD-B0D0-D8E6FA0A40B5}">
      <dgm:prSet/>
      <dgm:spPr/>
      <dgm:t>
        <a:bodyPr/>
        <a:lstStyle/>
        <a:p>
          <a:pPr marL="0" marR="0" lvl="0" indent="0" algn="ctr" defTabSz="914400" rtl="0" eaLnBrk="0" fontAlgn="base" latinLnBrk="0" hangingPunct="0">
            <a:lnSpc>
              <a:spcPct val="100000"/>
            </a:lnSpc>
            <a:spcBef>
              <a:spcPct val="0"/>
            </a:spcBef>
            <a:spcAft>
              <a:spcPct val="0"/>
            </a:spcAft>
            <a:buClrTx/>
            <a:buSzTx/>
            <a:buFontTx/>
            <a:buChar char="•"/>
            <a:tabLst/>
          </a:pPr>
          <a:r>
            <a:rPr kumimoji="0" lang="fr-FR" altLang="fr-FR" b="1" i="0" u="none" strike="noStrike" cap="none" normalizeH="0" baseline="0" dirty="0">
              <a:ln>
                <a:noFill/>
              </a:ln>
              <a:solidFill>
                <a:srgbClr val="0000FF"/>
              </a:solidFill>
              <a:effectLst/>
              <a:latin typeface="Times New Roman" panose="02020603050405020304" pitchFamily="18" charset="0"/>
            </a:rPr>
            <a:t>UNITE FONCTIONNELLE C</a:t>
          </a:r>
          <a:endParaRPr kumimoji="0" lang="fr-FR" altLang="fr-FR" b="0" i="0" u="none" strike="noStrike" cap="none" normalizeH="0" baseline="0" dirty="0">
            <a:ln>
              <a:noFill/>
            </a:ln>
            <a:solidFill>
              <a:srgbClr val="FF0000"/>
            </a:solidFill>
            <a:effectLst/>
            <a:latin typeface="Times New Roman" panose="02020603050405020304" pitchFamily="18" charset="0"/>
          </a:endParaRPr>
        </a:p>
      </dgm:t>
    </dgm:pt>
    <dgm:pt modelId="{769F7519-525A-44F5-B515-B667E36672CB}" type="parTrans" cxnId="{CDDB2222-D3FD-4F11-9191-6C4E6B3627AE}">
      <dgm:prSet/>
      <dgm:spPr/>
      <dgm:t>
        <a:bodyPr/>
        <a:lstStyle/>
        <a:p>
          <a:endParaRPr lang="fr-FR"/>
        </a:p>
      </dgm:t>
    </dgm:pt>
    <dgm:pt modelId="{A92F9AFC-2BC4-4591-9176-BC39C6FA1C2A}" type="sibTrans" cxnId="{CDDB2222-D3FD-4F11-9191-6C4E6B3627AE}">
      <dgm:prSet/>
      <dgm:spPr/>
      <dgm:t>
        <a:bodyPr/>
        <a:lstStyle/>
        <a:p>
          <a:endParaRPr lang="fr-FR"/>
        </a:p>
      </dgm:t>
    </dgm:pt>
    <dgm:pt modelId="{CAD9D82B-1F65-4BE7-80B9-595AF8C24CCA}" type="pres">
      <dgm:prSet presAssocID="{49B9F158-D364-42AA-BE16-A40254B37347}" presName="hierChild1" presStyleCnt="0">
        <dgm:presLayoutVars>
          <dgm:orgChart val="1"/>
          <dgm:chPref val="1"/>
          <dgm:dir/>
          <dgm:animOne val="branch"/>
          <dgm:animLvl val="lvl"/>
          <dgm:resizeHandles/>
        </dgm:presLayoutVars>
      </dgm:prSet>
      <dgm:spPr/>
    </dgm:pt>
    <dgm:pt modelId="{AC49FBB5-B053-4B8D-B103-28924C7E3583}" type="pres">
      <dgm:prSet presAssocID="{914F3CF2-6C12-42A0-9C14-5A4D75AA5605}" presName="hierRoot1" presStyleCnt="0">
        <dgm:presLayoutVars>
          <dgm:hierBranch/>
        </dgm:presLayoutVars>
      </dgm:prSet>
      <dgm:spPr/>
    </dgm:pt>
    <dgm:pt modelId="{9B1C80C6-E8DB-45B7-9882-A0F3B431D449}" type="pres">
      <dgm:prSet presAssocID="{914F3CF2-6C12-42A0-9C14-5A4D75AA5605}" presName="rootComposite1" presStyleCnt="0"/>
      <dgm:spPr/>
    </dgm:pt>
    <dgm:pt modelId="{A794BC5D-8E34-4C87-A443-01796769D9EF}" type="pres">
      <dgm:prSet presAssocID="{914F3CF2-6C12-42A0-9C14-5A4D75AA5605}" presName="rootText1" presStyleLbl="node0" presStyleIdx="0" presStyleCnt="1">
        <dgm:presLayoutVars>
          <dgm:chPref val="3"/>
        </dgm:presLayoutVars>
      </dgm:prSet>
      <dgm:spPr/>
    </dgm:pt>
    <dgm:pt modelId="{95FCF6BA-1C6B-47A7-9A24-0D9E12958971}" type="pres">
      <dgm:prSet presAssocID="{914F3CF2-6C12-42A0-9C14-5A4D75AA5605}" presName="rootConnector1" presStyleLbl="node1" presStyleIdx="0" presStyleCnt="0"/>
      <dgm:spPr/>
    </dgm:pt>
    <dgm:pt modelId="{50262E0F-273F-4E8D-BE42-7B03884AFCFE}" type="pres">
      <dgm:prSet presAssocID="{914F3CF2-6C12-42A0-9C14-5A4D75AA5605}" presName="hierChild2" presStyleCnt="0"/>
      <dgm:spPr/>
    </dgm:pt>
    <dgm:pt modelId="{89CB77DB-ACFE-44DA-94ED-756F7FE931A7}" type="pres">
      <dgm:prSet presAssocID="{FEA708BE-19C0-4754-AFD1-1179B3DF36A2}" presName="Name35" presStyleLbl="parChTrans1D2" presStyleIdx="0" presStyleCnt="3"/>
      <dgm:spPr/>
    </dgm:pt>
    <dgm:pt modelId="{4FA340CC-F6B9-4CB9-88B1-1511F9B79534}" type="pres">
      <dgm:prSet presAssocID="{2E62276E-71DB-46B4-A1DE-24F6C4D158F0}" presName="hierRoot2" presStyleCnt="0">
        <dgm:presLayoutVars>
          <dgm:hierBranch/>
        </dgm:presLayoutVars>
      </dgm:prSet>
      <dgm:spPr/>
    </dgm:pt>
    <dgm:pt modelId="{A52A3945-A360-4621-BAED-F9B7D712444E}" type="pres">
      <dgm:prSet presAssocID="{2E62276E-71DB-46B4-A1DE-24F6C4D158F0}" presName="rootComposite" presStyleCnt="0"/>
      <dgm:spPr/>
    </dgm:pt>
    <dgm:pt modelId="{A63C3893-FB34-4F9E-8D3D-084A4287B6BF}" type="pres">
      <dgm:prSet presAssocID="{2E62276E-71DB-46B4-A1DE-24F6C4D158F0}" presName="rootText" presStyleLbl="node2" presStyleIdx="0" presStyleCnt="3">
        <dgm:presLayoutVars>
          <dgm:chPref val="3"/>
        </dgm:presLayoutVars>
      </dgm:prSet>
      <dgm:spPr/>
    </dgm:pt>
    <dgm:pt modelId="{E6F2EC9E-3575-4A8C-9601-C0E487A7F4F5}" type="pres">
      <dgm:prSet presAssocID="{2E62276E-71DB-46B4-A1DE-24F6C4D158F0}" presName="rootConnector" presStyleLbl="node2" presStyleIdx="0" presStyleCnt="3"/>
      <dgm:spPr/>
    </dgm:pt>
    <dgm:pt modelId="{529F27AB-DC88-434B-905A-7EAC2F0B280B}" type="pres">
      <dgm:prSet presAssocID="{2E62276E-71DB-46B4-A1DE-24F6C4D158F0}" presName="hierChild4" presStyleCnt="0"/>
      <dgm:spPr/>
    </dgm:pt>
    <dgm:pt modelId="{55071845-A9EB-4B36-ADB0-DED25CE3DE3A}" type="pres">
      <dgm:prSet presAssocID="{16F5B866-160C-41FD-A391-04A86316C948}" presName="Name35" presStyleLbl="parChTrans1D3" presStyleIdx="0" presStyleCnt="2"/>
      <dgm:spPr/>
    </dgm:pt>
    <dgm:pt modelId="{99969753-C8B0-4279-A528-9CD8BD693AB2}" type="pres">
      <dgm:prSet presAssocID="{3E998B0A-FDDD-41EC-B2D9-1048C8CE058D}" presName="hierRoot2" presStyleCnt="0">
        <dgm:presLayoutVars>
          <dgm:hierBranch/>
        </dgm:presLayoutVars>
      </dgm:prSet>
      <dgm:spPr/>
    </dgm:pt>
    <dgm:pt modelId="{00D8A644-6E84-4E2B-B79D-D51C74F636A8}" type="pres">
      <dgm:prSet presAssocID="{3E998B0A-FDDD-41EC-B2D9-1048C8CE058D}" presName="rootComposite" presStyleCnt="0"/>
      <dgm:spPr/>
    </dgm:pt>
    <dgm:pt modelId="{050C3796-7844-4712-AA5D-6FC3A567A832}" type="pres">
      <dgm:prSet presAssocID="{3E998B0A-FDDD-41EC-B2D9-1048C8CE058D}" presName="rootText" presStyleLbl="node3" presStyleIdx="0" presStyleCnt="2">
        <dgm:presLayoutVars>
          <dgm:chPref val="3"/>
        </dgm:presLayoutVars>
      </dgm:prSet>
      <dgm:spPr/>
    </dgm:pt>
    <dgm:pt modelId="{A870FC35-EFE0-4FF9-A9A2-E681827DECE2}" type="pres">
      <dgm:prSet presAssocID="{3E998B0A-FDDD-41EC-B2D9-1048C8CE058D}" presName="rootConnector" presStyleLbl="node3" presStyleIdx="0" presStyleCnt="2"/>
      <dgm:spPr/>
    </dgm:pt>
    <dgm:pt modelId="{DC4D2139-4353-4635-8846-E3B92ACB01AA}" type="pres">
      <dgm:prSet presAssocID="{3E998B0A-FDDD-41EC-B2D9-1048C8CE058D}" presName="hierChild4" presStyleCnt="0"/>
      <dgm:spPr/>
    </dgm:pt>
    <dgm:pt modelId="{3C84C482-887D-4812-8C5F-17D401834915}" type="pres">
      <dgm:prSet presAssocID="{D8DB3F4F-17F6-40C7-88C9-80C9477AB4FA}" presName="Name35" presStyleLbl="parChTrans1D4" presStyleIdx="0" presStyleCnt="4"/>
      <dgm:spPr/>
    </dgm:pt>
    <dgm:pt modelId="{62EFB801-B2C4-4DAA-8D6B-D725EAFD06DB}" type="pres">
      <dgm:prSet presAssocID="{CAA3EB84-B679-42F8-A2A1-D7AA7288B1CF}" presName="hierRoot2" presStyleCnt="0">
        <dgm:presLayoutVars>
          <dgm:hierBranch/>
        </dgm:presLayoutVars>
      </dgm:prSet>
      <dgm:spPr/>
    </dgm:pt>
    <dgm:pt modelId="{C16C27BA-B2A4-4D9D-94B2-AB3621661167}" type="pres">
      <dgm:prSet presAssocID="{CAA3EB84-B679-42F8-A2A1-D7AA7288B1CF}" presName="rootComposite" presStyleCnt="0"/>
      <dgm:spPr/>
    </dgm:pt>
    <dgm:pt modelId="{4107C090-BA44-4B7B-942D-F95F0D4ACF05}" type="pres">
      <dgm:prSet presAssocID="{CAA3EB84-B679-42F8-A2A1-D7AA7288B1CF}" presName="rootText" presStyleLbl="node4" presStyleIdx="0" presStyleCnt="4">
        <dgm:presLayoutVars>
          <dgm:chPref val="3"/>
        </dgm:presLayoutVars>
      </dgm:prSet>
      <dgm:spPr/>
    </dgm:pt>
    <dgm:pt modelId="{9CD89A97-D21D-4528-A542-088A07951A53}" type="pres">
      <dgm:prSet presAssocID="{CAA3EB84-B679-42F8-A2A1-D7AA7288B1CF}" presName="rootConnector" presStyleLbl="node4" presStyleIdx="0" presStyleCnt="4"/>
      <dgm:spPr/>
    </dgm:pt>
    <dgm:pt modelId="{E094DC36-B5DA-41CE-8BDD-DB858D4D570D}" type="pres">
      <dgm:prSet presAssocID="{CAA3EB84-B679-42F8-A2A1-D7AA7288B1CF}" presName="hierChild4" presStyleCnt="0"/>
      <dgm:spPr/>
    </dgm:pt>
    <dgm:pt modelId="{39BE3F80-DA95-45C7-ABE5-1EDB82FBFA8F}" type="pres">
      <dgm:prSet presAssocID="{B506A3AC-03EC-4D07-B298-0168A2AC444D}" presName="Name35" presStyleLbl="parChTrans1D4" presStyleIdx="1" presStyleCnt="4"/>
      <dgm:spPr/>
    </dgm:pt>
    <dgm:pt modelId="{C41BD72F-8686-4EDB-94FF-67BEE5FA5C6F}" type="pres">
      <dgm:prSet presAssocID="{970DFE0F-66FA-49CF-9C62-586337BC9C98}" presName="hierRoot2" presStyleCnt="0">
        <dgm:presLayoutVars>
          <dgm:hierBranch val="r"/>
        </dgm:presLayoutVars>
      </dgm:prSet>
      <dgm:spPr/>
    </dgm:pt>
    <dgm:pt modelId="{1E396ED2-ACC5-46B7-98DB-B0B855622239}" type="pres">
      <dgm:prSet presAssocID="{970DFE0F-66FA-49CF-9C62-586337BC9C98}" presName="rootComposite" presStyleCnt="0"/>
      <dgm:spPr/>
    </dgm:pt>
    <dgm:pt modelId="{7A56E7BB-4783-4A3C-9896-967C9D53BAAD}" type="pres">
      <dgm:prSet presAssocID="{970DFE0F-66FA-49CF-9C62-586337BC9C98}" presName="rootText" presStyleLbl="node4" presStyleIdx="1" presStyleCnt="4">
        <dgm:presLayoutVars>
          <dgm:chPref val="3"/>
        </dgm:presLayoutVars>
      </dgm:prSet>
      <dgm:spPr/>
    </dgm:pt>
    <dgm:pt modelId="{E4E5479D-9625-45CF-8DAA-9F4B36E7D08A}" type="pres">
      <dgm:prSet presAssocID="{970DFE0F-66FA-49CF-9C62-586337BC9C98}" presName="rootConnector" presStyleLbl="node4" presStyleIdx="1" presStyleCnt="4"/>
      <dgm:spPr/>
    </dgm:pt>
    <dgm:pt modelId="{E2F525EC-CC40-40FB-A7F6-6C81D83DD64D}" type="pres">
      <dgm:prSet presAssocID="{970DFE0F-66FA-49CF-9C62-586337BC9C98}" presName="hierChild4" presStyleCnt="0"/>
      <dgm:spPr/>
    </dgm:pt>
    <dgm:pt modelId="{52BFB3EB-6D61-4A76-9308-43325D9DC93A}" type="pres">
      <dgm:prSet presAssocID="{970DFE0F-66FA-49CF-9C62-586337BC9C98}" presName="hierChild5" presStyleCnt="0"/>
      <dgm:spPr/>
    </dgm:pt>
    <dgm:pt modelId="{E2A9351B-0772-4D1A-AC1F-564CA2FA2790}" type="pres">
      <dgm:prSet presAssocID="{C6498271-16E0-4624-BA56-4B8F0AEC85C0}" presName="Name35" presStyleLbl="parChTrans1D4" presStyleIdx="2" presStyleCnt="4"/>
      <dgm:spPr/>
    </dgm:pt>
    <dgm:pt modelId="{8406B243-B104-4CF5-A7DA-ACF7474A13DC}" type="pres">
      <dgm:prSet presAssocID="{2403F2B2-F7A5-4C8E-9458-BDEEFA2473FE}" presName="hierRoot2" presStyleCnt="0">
        <dgm:presLayoutVars>
          <dgm:hierBranch val="r"/>
        </dgm:presLayoutVars>
      </dgm:prSet>
      <dgm:spPr/>
    </dgm:pt>
    <dgm:pt modelId="{93E7687C-F443-4B88-B94B-C8D7CAE66A93}" type="pres">
      <dgm:prSet presAssocID="{2403F2B2-F7A5-4C8E-9458-BDEEFA2473FE}" presName="rootComposite" presStyleCnt="0"/>
      <dgm:spPr/>
    </dgm:pt>
    <dgm:pt modelId="{EBFBC51A-4547-4416-8563-C69E0E8C2F92}" type="pres">
      <dgm:prSet presAssocID="{2403F2B2-F7A5-4C8E-9458-BDEEFA2473FE}" presName="rootText" presStyleLbl="node4" presStyleIdx="2" presStyleCnt="4">
        <dgm:presLayoutVars>
          <dgm:chPref val="3"/>
        </dgm:presLayoutVars>
      </dgm:prSet>
      <dgm:spPr/>
    </dgm:pt>
    <dgm:pt modelId="{71477AA6-A149-47DD-9F0B-6620C529041A}" type="pres">
      <dgm:prSet presAssocID="{2403F2B2-F7A5-4C8E-9458-BDEEFA2473FE}" presName="rootConnector" presStyleLbl="node4" presStyleIdx="2" presStyleCnt="4"/>
      <dgm:spPr/>
    </dgm:pt>
    <dgm:pt modelId="{357C105E-CED0-4470-9C26-E2DA25EFBE37}" type="pres">
      <dgm:prSet presAssocID="{2403F2B2-F7A5-4C8E-9458-BDEEFA2473FE}" presName="hierChild4" presStyleCnt="0"/>
      <dgm:spPr/>
    </dgm:pt>
    <dgm:pt modelId="{485370BA-7E21-4CC9-A666-DEE3001FAFF2}" type="pres">
      <dgm:prSet presAssocID="{2403F2B2-F7A5-4C8E-9458-BDEEFA2473FE}" presName="hierChild5" presStyleCnt="0"/>
      <dgm:spPr/>
    </dgm:pt>
    <dgm:pt modelId="{7F34F977-8A84-41B7-BDE2-5102FED36DBB}" type="pres">
      <dgm:prSet presAssocID="{CAA3EB84-B679-42F8-A2A1-D7AA7288B1CF}" presName="hierChild5" presStyleCnt="0"/>
      <dgm:spPr/>
    </dgm:pt>
    <dgm:pt modelId="{B2D8E11A-A415-47A7-B59F-E14C7C17A183}" type="pres">
      <dgm:prSet presAssocID="{4831A87B-87DF-4AB2-ABD8-53B5BBCE293B}" presName="Name35" presStyleLbl="parChTrans1D4" presStyleIdx="3" presStyleCnt="4"/>
      <dgm:spPr/>
    </dgm:pt>
    <dgm:pt modelId="{6D567A1E-6146-4C7C-8A15-28EC2A3B427C}" type="pres">
      <dgm:prSet presAssocID="{F8EEECEF-4B08-4A60-B612-D0599B0D280C}" presName="hierRoot2" presStyleCnt="0">
        <dgm:presLayoutVars>
          <dgm:hierBranch val="r"/>
        </dgm:presLayoutVars>
      </dgm:prSet>
      <dgm:spPr/>
    </dgm:pt>
    <dgm:pt modelId="{A0BAE468-7529-430D-89A9-D0D4D5698A2D}" type="pres">
      <dgm:prSet presAssocID="{F8EEECEF-4B08-4A60-B612-D0599B0D280C}" presName="rootComposite" presStyleCnt="0"/>
      <dgm:spPr/>
    </dgm:pt>
    <dgm:pt modelId="{420FAA7A-AD84-4807-BCEA-7E5D20AF10E5}" type="pres">
      <dgm:prSet presAssocID="{F8EEECEF-4B08-4A60-B612-D0599B0D280C}" presName="rootText" presStyleLbl="node4" presStyleIdx="3" presStyleCnt="4">
        <dgm:presLayoutVars>
          <dgm:chPref val="3"/>
        </dgm:presLayoutVars>
      </dgm:prSet>
      <dgm:spPr/>
    </dgm:pt>
    <dgm:pt modelId="{BF018881-8418-459E-98C0-F7868327AF47}" type="pres">
      <dgm:prSet presAssocID="{F8EEECEF-4B08-4A60-B612-D0599B0D280C}" presName="rootConnector" presStyleLbl="node4" presStyleIdx="3" presStyleCnt="4"/>
      <dgm:spPr/>
    </dgm:pt>
    <dgm:pt modelId="{7F44C0DA-8148-43E7-B8BE-8F9DA3DE2C12}" type="pres">
      <dgm:prSet presAssocID="{F8EEECEF-4B08-4A60-B612-D0599B0D280C}" presName="hierChild4" presStyleCnt="0"/>
      <dgm:spPr/>
    </dgm:pt>
    <dgm:pt modelId="{D0DF7732-4BA6-4CE5-A084-DCE94E045101}" type="pres">
      <dgm:prSet presAssocID="{F8EEECEF-4B08-4A60-B612-D0599B0D280C}" presName="hierChild5" presStyleCnt="0"/>
      <dgm:spPr/>
    </dgm:pt>
    <dgm:pt modelId="{3202278F-6F3F-4628-89C0-E197406A3F70}" type="pres">
      <dgm:prSet presAssocID="{3E998B0A-FDDD-41EC-B2D9-1048C8CE058D}" presName="hierChild5" presStyleCnt="0"/>
      <dgm:spPr/>
    </dgm:pt>
    <dgm:pt modelId="{9DB0F8C6-9579-482C-9390-FFF9A6A55EA8}" type="pres">
      <dgm:prSet presAssocID="{B8882D56-586A-46FE-AC7A-46286D4960D7}" presName="Name35" presStyleLbl="parChTrans1D3" presStyleIdx="1" presStyleCnt="2"/>
      <dgm:spPr/>
    </dgm:pt>
    <dgm:pt modelId="{35C4C189-431C-450A-9AB1-30D3A67E606B}" type="pres">
      <dgm:prSet presAssocID="{2CF618F8-31E0-412E-88F5-6FB900E6E2CF}" presName="hierRoot2" presStyleCnt="0">
        <dgm:presLayoutVars>
          <dgm:hierBranch val="r"/>
        </dgm:presLayoutVars>
      </dgm:prSet>
      <dgm:spPr/>
    </dgm:pt>
    <dgm:pt modelId="{DB789344-5CE2-4586-95D4-D16BBC0E0985}" type="pres">
      <dgm:prSet presAssocID="{2CF618F8-31E0-412E-88F5-6FB900E6E2CF}" presName="rootComposite" presStyleCnt="0"/>
      <dgm:spPr/>
    </dgm:pt>
    <dgm:pt modelId="{4BE4B1DB-CC98-4C18-9619-EAAD93671887}" type="pres">
      <dgm:prSet presAssocID="{2CF618F8-31E0-412E-88F5-6FB900E6E2CF}" presName="rootText" presStyleLbl="node3" presStyleIdx="1" presStyleCnt="2">
        <dgm:presLayoutVars>
          <dgm:chPref val="3"/>
        </dgm:presLayoutVars>
      </dgm:prSet>
      <dgm:spPr/>
    </dgm:pt>
    <dgm:pt modelId="{0CA7A52D-795E-4B1A-A3DD-7F91CD457D97}" type="pres">
      <dgm:prSet presAssocID="{2CF618F8-31E0-412E-88F5-6FB900E6E2CF}" presName="rootConnector" presStyleLbl="node3" presStyleIdx="1" presStyleCnt="2"/>
      <dgm:spPr/>
    </dgm:pt>
    <dgm:pt modelId="{CC954841-E1F2-4E5D-B645-03001C2AAB37}" type="pres">
      <dgm:prSet presAssocID="{2CF618F8-31E0-412E-88F5-6FB900E6E2CF}" presName="hierChild4" presStyleCnt="0"/>
      <dgm:spPr/>
    </dgm:pt>
    <dgm:pt modelId="{8260CE27-6FFA-4091-B27D-90F95FF0695D}" type="pres">
      <dgm:prSet presAssocID="{2CF618F8-31E0-412E-88F5-6FB900E6E2CF}" presName="hierChild5" presStyleCnt="0"/>
      <dgm:spPr/>
    </dgm:pt>
    <dgm:pt modelId="{6E8A0423-7E90-416F-BFD3-8D7BFF3442C2}" type="pres">
      <dgm:prSet presAssocID="{2E62276E-71DB-46B4-A1DE-24F6C4D158F0}" presName="hierChild5" presStyleCnt="0"/>
      <dgm:spPr/>
    </dgm:pt>
    <dgm:pt modelId="{1169F513-5650-427E-9626-7BAB1A30584B}" type="pres">
      <dgm:prSet presAssocID="{2AAC7B82-1AF5-416F-A201-CFD28495A4EE}" presName="Name35" presStyleLbl="parChTrans1D2" presStyleIdx="1" presStyleCnt="3"/>
      <dgm:spPr/>
    </dgm:pt>
    <dgm:pt modelId="{45BB4425-71F9-415C-B2DF-8E632579F189}" type="pres">
      <dgm:prSet presAssocID="{ADC0F2B6-D5A8-48FE-A32F-22B799F2F139}" presName="hierRoot2" presStyleCnt="0">
        <dgm:presLayoutVars>
          <dgm:hierBranch/>
        </dgm:presLayoutVars>
      </dgm:prSet>
      <dgm:spPr/>
    </dgm:pt>
    <dgm:pt modelId="{3C2A5AF6-DF04-4381-AAEE-5DE3A98F47AB}" type="pres">
      <dgm:prSet presAssocID="{ADC0F2B6-D5A8-48FE-A32F-22B799F2F139}" presName="rootComposite" presStyleCnt="0"/>
      <dgm:spPr/>
    </dgm:pt>
    <dgm:pt modelId="{01CE470E-B362-40B6-9A26-CC54352FBCA8}" type="pres">
      <dgm:prSet presAssocID="{ADC0F2B6-D5A8-48FE-A32F-22B799F2F139}" presName="rootText" presStyleLbl="node2" presStyleIdx="1" presStyleCnt="3">
        <dgm:presLayoutVars>
          <dgm:chPref val="3"/>
        </dgm:presLayoutVars>
      </dgm:prSet>
      <dgm:spPr/>
    </dgm:pt>
    <dgm:pt modelId="{D3BEF18B-89D5-4450-8746-72E10C4B08D4}" type="pres">
      <dgm:prSet presAssocID="{ADC0F2B6-D5A8-48FE-A32F-22B799F2F139}" presName="rootConnector" presStyleLbl="node2" presStyleIdx="1" presStyleCnt="3"/>
      <dgm:spPr/>
    </dgm:pt>
    <dgm:pt modelId="{C842D7B1-5909-4753-96BA-3F4181147380}" type="pres">
      <dgm:prSet presAssocID="{ADC0F2B6-D5A8-48FE-A32F-22B799F2F139}" presName="hierChild4" presStyleCnt="0"/>
      <dgm:spPr/>
    </dgm:pt>
    <dgm:pt modelId="{E538589B-E2E6-4966-9EC7-C0B840179E11}" type="pres">
      <dgm:prSet presAssocID="{ADC0F2B6-D5A8-48FE-A32F-22B799F2F139}" presName="hierChild5" presStyleCnt="0"/>
      <dgm:spPr/>
    </dgm:pt>
    <dgm:pt modelId="{72796C95-607F-4FC9-8896-2AB6F7956B2A}" type="pres">
      <dgm:prSet presAssocID="{769F7519-525A-44F5-B515-B667E36672CB}" presName="Name35" presStyleLbl="parChTrans1D2" presStyleIdx="2" presStyleCnt="3"/>
      <dgm:spPr/>
    </dgm:pt>
    <dgm:pt modelId="{E920ECCE-6019-4CF4-9137-48E31894B682}" type="pres">
      <dgm:prSet presAssocID="{84720C68-AFFC-40BD-B0D0-D8E6FA0A40B5}" presName="hierRoot2" presStyleCnt="0">
        <dgm:presLayoutVars>
          <dgm:hierBranch/>
        </dgm:presLayoutVars>
      </dgm:prSet>
      <dgm:spPr/>
    </dgm:pt>
    <dgm:pt modelId="{F67AFEFE-3319-42A3-9225-BAFE27887EDD}" type="pres">
      <dgm:prSet presAssocID="{84720C68-AFFC-40BD-B0D0-D8E6FA0A40B5}" presName="rootComposite" presStyleCnt="0"/>
      <dgm:spPr/>
    </dgm:pt>
    <dgm:pt modelId="{370FDC3D-DCBB-4EE1-803B-F092F963890F}" type="pres">
      <dgm:prSet presAssocID="{84720C68-AFFC-40BD-B0D0-D8E6FA0A40B5}" presName="rootText" presStyleLbl="node2" presStyleIdx="2" presStyleCnt="3">
        <dgm:presLayoutVars>
          <dgm:chPref val="3"/>
        </dgm:presLayoutVars>
      </dgm:prSet>
      <dgm:spPr/>
    </dgm:pt>
    <dgm:pt modelId="{730A459C-D657-4FCC-8C5F-0256D45DBAF0}" type="pres">
      <dgm:prSet presAssocID="{84720C68-AFFC-40BD-B0D0-D8E6FA0A40B5}" presName="rootConnector" presStyleLbl="node2" presStyleIdx="2" presStyleCnt="3"/>
      <dgm:spPr/>
    </dgm:pt>
    <dgm:pt modelId="{473BF88C-37D6-42C7-9843-C1C6B7323A4A}" type="pres">
      <dgm:prSet presAssocID="{84720C68-AFFC-40BD-B0D0-D8E6FA0A40B5}" presName="hierChild4" presStyleCnt="0"/>
      <dgm:spPr/>
    </dgm:pt>
    <dgm:pt modelId="{1C6D411F-8782-4BBD-98A8-00DF5B77ECFB}" type="pres">
      <dgm:prSet presAssocID="{84720C68-AFFC-40BD-B0D0-D8E6FA0A40B5}" presName="hierChild5" presStyleCnt="0"/>
      <dgm:spPr/>
    </dgm:pt>
    <dgm:pt modelId="{2ECAC766-101F-43F2-B239-CA2E093B08E7}" type="pres">
      <dgm:prSet presAssocID="{914F3CF2-6C12-42A0-9C14-5A4D75AA5605}" presName="hierChild3" presStyleCnt="0"/>
      <dgm:spPr/>
    </dgm:pt>
  </dgm:ptLst>
  <dgm:cxnLst>
    <dgm:cxn modelId="{2BE68807-8B43-432A-962F-81C8A701285C}" type="presOf" srcId="{3E998B0A-FDDD-41EC-B2D9-1048C8CE058D}" destId="{050C3796-7844-4712-AA5D-6FC3A567A832}" srcOrd="0" destOrd="0" presId="urn:microsoft.com/office/officeart/2005/8/layout/orgChart1"/>
    <dgm:cxn modelId="{7AEDC509-F675-4270-8B9C-ADAD282889A8}" srcId="{914F3CF2-6C12-42A0-9C14-5A4D75AA5605}" destId="{2E62276E-71DB-46B4-A1DE-24F6C4D158F0}" srcOrd="0" destOrd="0" parTransId="{FEA708BE-19C0-4754-AFD1-1179B3DF36A2}" sibTransId="{65F09A03-CDC7-478B-A5EF-7769FBDD6F3C}"/>
    <dgm:cxn modelId="{62AD970C-CA86-4105-9778-2BF0EAD10F67}" type="presOf" srcId="{B8882D56-586A-46FE-AC7A-46286D4960D7}" destId="{9DB0F8C6-9579-482C-9390-FFF9A6A55EA8}" srcOrd="0" destOrd="0" presId="urn:microsoft.com/office/officeart/2005/8/layout/orgChart1"/>
    <dgm:cxn modelId="{3A42E70C-FA4B-49B9-B130-949791013B52}" srcId="{3E998B0A-FDDD-41EC-B2D9-1048C8CE058D}" destId="{F8EEECEF-4B08-4A60-B612-D0599B0D280C}" srcOrd="1" destOrd="0" parTransId="{4831A87B-87DF-4AB2-ABD8-53B5BBCE293B}" sibTransId="{CB5DA502-87D1-410D-A569-FD080F043DF0}"/>
    <dgm:cxn modelId="{0978BB14-47C2-4E44-A223-1202BAECE6B1}" type="presOf" srcId="{914F3CF2-6C12-42A0-9C14-5A4D75AA5605}" destId="{A794BC5D-8E34-4C87-A443-01796769D9EF}" srcOrd="0" destOrd="0" presId="urn:microsoft.com/office/officeart/2005/8/layout/orgChart1"/>
    <dgm:cxn modelId="{6DDC3019-CD8A-45AD-B9B4-37AE973AD665}" type="presOf" srcId="{84720C68-AFFC-40BD-B0D0-D8E6FA0A40B5}" destId="{370FDC3D-DCBB-4EE1-803B-F092F963890F}" srcOrd="0" destOrd="0" presId="urn:microsoft.com/office/officeart/2005/8/layout/orgChart1"/>
    <dgm:cxn modelId="{CDDB2222-D3FD-4F11-9191-6C4E6B3627AE}" srcId="{914F3CF2-6C12-42A0-9C14-5A4D75AA5605}" destId="{84720C68-AFFC-40BD-B0D0-D8E6FA0A40B5}" srcOrd="2" destOrd="0" parTransId="{769F7519-525A-44F5-B515-B667E36672CB}" sibTransId="{A92F9AFC-2BC4-4591-9176-BC39C6FA1C2A}"/>
    <dgm:cxn modelId="{7C2AE528-E659-44AD-B144-10BE79F96526}" type="presOf" srcId="{49B9F158-D364-42AA-BE16-A40254B37347}" destId="{CAD9D82B-1F65-4BE7-80B9-595AF8C24CCA}" srcOrd="0" destOrd="0" presId="urn:microsoft.com/office/officeart/2005/8/layout/orgChart1"/>
    <dgm:cxn modelId="{68238332-5A26-4DA5-B6FE-DD3791ADDCA0}" type="presOf" srcId="{84720C68-AFFC-40BD-B0D0-D8E6FA0A40B5}" destId="{730A459C-D657-4FCC-8C5F-0256D45DBAF0}" srcOrd="1" destOrd="0" presId="urn:microsoft.com/office/officeart/2005/8/layout/orgChart1"/>
    <dgm:cxn modelId="{433B0F3F-C562-4184-B5B6-0701988254F4}" type="presOf" srcId="{2CF618F8-31E0-412E-88F5-6FB900E6E2CF}" destId="{0CA7A52D-795E-4B1A-A3DD-7F91CD457D97}" srcOrd="1" destOrd="0" presId="urn:microsoft.com/office/officeart/2005/8/layout/orgChart1"/>
    <dgm:cxn modelId="{F44EF15E-4428-4163-9501-CDA01A6C196D}" type="presOf" srcId="{C6498271-16E0-4624-BA56-4B8F0AEC85C0}" destId="{E2A9351B-0772-4D1A-AC1F-564CA2FA2790}" srcOrd="0" destOrd="0" presId="urn:microsoft.com/office/officeart/2005/8/layout/orgChart1"/>
    <dgm:cxn modelId="{433A9C62-0241-4E17-AD3C-B60773F62AE8}" type="presOf" srcId="{2403F2B2-F7A5-4C8E-9458-BDEEFA2473FE}" destId="{71477AA6-A149-47DD-9F0B-6620C529041A}" srcOrd="1" destOrd="0" presId="urn:microsoft.com/office/officeart/2005/8/layout/orgChart1"/>
    <dgm:cxn modelId="{710F174C-D4C5-483F-BC00-B9338A8CD250}" type="presOf" srcId="{CAA3EB84-B679-42F8-A2A1-D7AA7288B1CF}" destId="{4107C090-BA44-4B7B-942D-F95F0D4ACF05}" srcOrd="0" destOrd="0" presId="urn:microsoft.com/office/officeart/2005/8/layout/orgChart1"/>
    <dgm:cxn modelId="{A0BFA54C-D963-479D-976F-EF2B5E61769C}" type="presOf" srcId="{16F5B866-160C-41FD-A391-04A86316C948}" destId="{55071845-A9EB-4B36-ADB0-DED25CE3DE3A}" srcOrd="0" destOrd="0" presId="urn:microsoft.com/office/officeart/2005/8/layout/orgChart1"/>
    <dgm:cxn modelId="{FA644154-BBC6-4C26-ACB1-D8B8514C36FC}" type="presOf" srcId="{2E62276E-71DB-46B4-A1DE-24F6C4D158F0}" destId="{E6F2EC9E-3575-4A8C-9601-C0E487A7F4F5}" srcOrd="1" destOrd="0" presId="urn:microsoft.com/office/officeart/2005/8/layout/orgChart1"/>
    <dgm:cxn modelId="{11E66180-5CC3-4B21-8ED3-7FB515E306F3}" type="presOf" srcId="{4831A87B-87DF-4AB2-ABD8-53B5BBCE293B}" destId="{B2D8E11A-A415-47A7-B59F-E14C7C17A183}" srcOrd="0" destOrd="0" presId="urn:microsoft.com/office/officeart/2005/8/layout/orgChart1"/>
    <dgm:cxn modelId="{52A39E86-D8F4-40F4-A626-12383777FE5E}" type="presOf" srcId="{F8EEECEF-4B08-4A60-B612-D0599B0D280C}" destId="{BF018881-8418-459E-98C0-F7868327AF47}" srcOrd="1" destOrd="0" presId="urn:microsoft.com/office/officeart/2005/8/layout/orgChart1"/>
    <dgm:cxn modelId="{F9F9EA88-B798-4667-8557-C846DB6C5038}" type="presOf" srcId="{ADC0F2B6-D5A8-48FE-A32F-22B799F2F139}" destId="{01CE470E-B362-40B6-9A26-CC54352FBCA8}" srcOrd="0" destOrd="0" presId="urn:microsoft.com/office/officeart/2005/8/layout/orgChart1"/>
    <dgm:cxn modelId="{2F0F42A7-E3A4-4FEF-A413-70ECDD78541B}" srcId="{2E62276E-71DB-46B4-A1DE-24F6C4D158F0}" destId="{2CF618F8-31E0-412E-88F5-6FB900E6E2CF}" srcOrd="1" destOrd="0" parTransId="{B8882D56-586A-46FE-AC7A-46286D4960D7}" sibTransId="{9952C149-1981-4468-9378-B3018512AD1D}"/>
    <dgm:cxn modelId="{687A76A8-BDD7-4D04-9ECC-C90F277535A2}" type="presOf" srcId="{2E62276E-71DB-46B4-A1DE-24F6C4D158F0}" destId="{A63C3893-FB34-4F9E-8D3D-084A4287B6BF}" srcOrd="0" destOrd="0" presId="urn:microsoft.com/office/officeart/2005/8/layout/orgChart1"/>
    <dgm:cxn modelId="{C90DF3AB-86E6-4A13-89AF-8BC79369A7A4}" type="presOf" srcId="{ADC0F2B6-D5A8-48FE-A32F-22B799F2F139}" destId="{D3BEF18B-89D5-4450-8746-72E10C4B08D4}" srcOrd="1" destOrd="0" presId="urn:microsoft.com/office/officeart/2005/8/layout/orgChart1"/>
    <dgm:cxn modelId="{A3643AB0-7719-4CE8-800C-7F8B3B3839A3}" type="presOf" srcId="{970DFE0F-66FA-49CF-9C62-586337BC9C98}" destId="{E4E5479D-9625-45CF-8DAA-9F4B36E7D08A}" srcOrd="1" destOrd="0" presId="urn:microsoft.com/office/officeart/2005/8/layout/orgChart1"/>
    <dgm:cxn modelId="{C00121B2-82B9-4A98-B4D2-343C603FF5FC}" srcId="{CAA3EB84-B679-42F8-A2A1-D7AA7288B1CF}" destId="{970DFE0F-66FA-49CF-9C62-586337BC9C98}" srcOrd="0" destOrd="0" parTransId="{B506A3AC-03EC-4D07-B298-0168A2AC444D}" sibTransId="{DC5677FA-D9A7-467B-AA69-B348D5557058}"/>
    <dgm:cxn modelId="{B54EFAB2-F1A1-4419-B607-83FF258EBB1B}" type="presOf" srcId="{2403F2B2-F7A5-4C8E-9458-BDEEFA2473FE}" destId="{EBFBC51A-4547-4416-8563-C69E0E8C2F92}" srcOrd="0" destOrd="0" presId="urn:microsoft.com/office/officeart/2005/8/layout/orgChart1"/>
    <dgm:cxn modelId="{7C3D21B7-66C7-4C7C-B227-696D04FD3215}" srcId="{2E62276E-71DB-46B4-A1DE-24F6C4D158F0}" destId="{3E998B0A-FDDD-41EC-B2D9-1048C8CE058D}" srcOrd="0" destOrd="0" parTransId="{16F5B866-160C-41FD-A391-04A86316C948}" sibTransId="{B095BE1A-5BE4-4D8A-96AE-88A5905C90F3}"/>
    <dgm:cxn modelId="{0E437CBA-36B1-4ED9-A097-D745F7A43478}" type="presOf" srcId="{FEA708BE-19C0-4754-AFD1-1179B3DF36A2}" destId="{89CB77DB-ACFE-44DA-94ED-756F7FE931A7}" srcOrd="0" destOrd="0" presId="urn:microsoft.com/office/officeart/2005/8/layout/orgChart1"/>
    <dgm:cxn modelId="{41AA32BF-E157-445E-BECD-14E033AFC593}" type="presOf" srcId="{B506A3AC-03EC-4D07-B298-0168A2AC444D}" destId="{39BE3F80-DA95-45C7-ABE5-1EDB82FBFA8F}" srcOrd="0" destOrd="0" presId="urn:microsoft.com/office/officeart/2005/8/layout/orgChart1"/>
    <dgm:cxn modelId="{9FFB1BC5-864F-4554-B5F5-998ABF758394}" type="presOf" srcId="{3E998B0A-FDDD-41EC-B2D9-1048C8CE058D}" destId="{A870FC35-EFE0-4FF9-A9A2-E681827DECE2}" srcOrd="1" destOrd="0" presId="urn:microsoft.com/office/officeart/2005/8/layout/orgChart1"/>
    <dgm:cxn modelId="{889AF3C8-2BAE-4D2E-AFB2-60ECFC3B5B5E}" srcId="{CAA3EB84-B679-42F8-A2A1-D7AA7288B1CF}" destId="{2403F2B2-F7A5-4C8E-9458-BDEEFA2473FE}" srcOrd="1" destOrd="0" parTransId="{C6498271-16E0-4624-BA56-4B8F0AEC85C0}" sibTransId="{6A097604-0257-43A8-8041-55D4A9400F94}"/>
    <dgm:cxn modelId="{72B8E0D0-BF01-44A4-BF40-E906454B4B55}" type="presOf" srcId="{769F7519-525A-44F5-B515-B667E36672CB}" destId="{72796C95-607F-4FC9-8896-2AB6F7956B2A}" srcOrd="0" destOrd="0" presId="urn:microsoft.com/office/officeart/2005/8/layout/orgChart1"/>
    <dgm:cxn modelId="{CF3D13D7-1D22-434E-A154-7D976A302850}" type="presOf" srcId="{D8DB3F4F-17F6-40C7-88C9-80C9477AB4FA}" destId="{3C84C482-887D-4812-8C5F-17D401834915}" srcOrd="0" destOrd="0" presId="urn:microsoft.com/office/officeart/2005/8/layout/orgChart1"/>
    <dgm:cxn modelId="{70B3DEDF-546F-4754-8110-6EB13EF13B39}" type="presOf" srcId="{914F3CF2-6C12-42A0-9C14-5A4D75AA5605}" destId="{95FCF6BA-1C6B-47A7-9A24-0D9E12958971}" srcOrd="1" destOrd="0" presId="urn:microsoft.com/office/officeart/2005/8/layout/orgChart1"/>
    <dgm:cxn modelId="{20D1EBE2-2947-42E9-8C9A-243BE1C9BFB8}" type="presOf" srcId="{2CF618F8-31E0-412E-88F5-6FB900E6E2CF}" destId="{4BE4B1DB-CC98-4C18-9619-EAAD93671887}" srcOrd="0" destOrd="0" presId="urn:microsoft.com/office/officeart/2005/8/layout/orgChart1"/>
    <dgm:cxn modelId="{0C40E5E8-ABD6-48F2-9F0C-3BB9B1006BB5}" type="presOf" srcId="{CAA3EB84-B679-42F8-A2A1-D7AA7288B1CF}" destId="{9CD89A97-D21D-4528-A542-088A07951A53}" srcOrd="1" destOrd="0" presId="urn:microsoft.com/office/officeart/2005/8/layout/orgChart1"/>
    <dgm:cxn modelId="{1D460EED-57F6-477D-A886-0235E027AF0E}" srcId="{3E998B0A-FDDD-41EC-B2D9-1048C8CE058D}" destId="{CAA3EB84-B679-42F8-A2A1-D7AA7288B1CF}" srcOrd="0" destOrd="0" parTransId="{D8DB3F4F-17F6-40C7-88C9-80C9477AB4FA}" sibTransId="{80591B6E-417A-485E-AAB7-7342246ED11E}"/>
    <dgm:cxn modelId="{6526BFF6-15A6-4F46-957C-AA7397B50E0D}" srcId="{49B9F158-D364-42AA-BE16-A40254B37347}" destId="{914F3CF2-6C12-42A0-9C14-5A4D75AA5605}" srcOrd="0" destOrd="0" parTransId="{D1520B41-C8C4-4C92-B549-C60AB1B47AE3}" sibTransId="{D4B69EE6-161D-4AA8-989E-B4743AC0FE85}"/>
    <dgm:cxn modelId="{6142DCF6-6908-464F-A2C5-D7B10CBD355A}" type="presOf" srcId="{970DFE0F-66FA-49CF-9C62-586337BC9C98}" destId="{7A56E7BB-4783-4A3C-9896-967C9D53BAAD}" srcOrd="0" destOrd="0" presId="urn:microsoft.com/office/officeart/2005/8/layout/orgChart1"/>
    <dgm:cxn modelId="{29EF55F9-BD22-48E6-9E5F-8F16ED63395D}" type="presOf" srcId="{F8EEECEF-4B08-4A60-B612-D0599B0D280C}" destId="{420FAA7A-AD84-4807-BCEA-7E5D20AF10E5}" srcOrd="0" destOrd="0" presId="urn:microsoft.com/office/officeart/2005/8/layout/orgChart1"/>
    <dgm:cxn modelId="{3AB204FF-5806-45F4-A651-409DB608FCBD}" type="presOf" srcId="{2AAC7B82-1AF5-416F-A201-CFD28495A4EE}" destId="{1169F513-5650-427E-9626-7BAB1A30584B}" srcOrd="0" destOrd="0" presId="urn:microsoft.com/office/officeart/2005/8/layout/orgChart1"/>
    <dgm:cxn modelId="{EBFB17FF-1D23-4AFE-8CA7-8E0CE6A34CD0}" srcId="{914F3CF2-6C12-42A0-9C14-5A4D75AA5605}" destId="{ADC0F2B6-D5A8-48FE-A32F-22B799F2F139}" srcOrd="1" destOrd="0" parTransId="{2AAC7B82-1AF5-416F-A201-CFD28495A4EE}" sibTransId="{5C676289-FDB1-45AE-8375-A9FD51709754}"/>
    <dgm:cxn modelId="{B52873A2-8D35-4504-8318-26C0F76FB7B3}" type="presParOf" srcId="{CAD9D82B-1F65-4BE7-80B9-595AF8C24CCA}" destId="{AC49FBB5-B053-4B8D-B103-28924C7E3583}" srcOrd="0" destOrd="0" presId="urn:microsoft.com/office/officeart/2005/8/layout/orgChart1"/>
    <dgm:cxn modelId="{1FD6EDA0-2A78-4EDC-8451-F4238A11AA6A}" type="presParOf" srcId="{AC49FBB5-B053-4B8D-B103-28924C7E3583}" destId="{9B1C80C6-E8DB-45B7-9882-A0F3B431D449}" srcOrd="0" destOrd="0" presId="urn:microsoft.com/office/officeart/2005/8/layout/orgChart1"/>
    <dgm:cxn modelId="{9388CA10-8465-40A9-841D-515749F73290}" type="presParOf" srcId="{9B1C80C6-E8DB-45B7-9882-A0F3B431D449}" destId="{A794BC5D-8E34-4C87-A443-01796769D9EF}" srcOrd="0" destOrd="0" presId="urn:microsoft.com/office/officeart/2005/8/layout/orgChart1"/>
    <dgm:cxn modelId="{F6EF875D-130A-4131-B1E3-683EAD4FA115}" type="presParOf" srcId="{9B1C80C6-E8DB-45B7-9882-A0F3B431D449}" destId="{95FCF6BA-1C6B-47A7-9A24-0D9E12958971}" srcOrd="1" destOrd="0" presId="urn:microsoft.com/office/officeart/2005/8/layout/orgChart1"/>
    <dgm:cxn modelId="{414EB2B6-6970-4D92-96E8-236270411450}" type="presParOf" srcId="{AC49FBB5-B053-4B8D-B103-28924C7E3583}" destId="{50262E0F-273F-4E8D-BE42-7B03884AFCFE}" srcOrd="1" destOrd="0" presId="urn:microsoft.com/office/officeart/2005/8/layout/orgChart1"/>
    <dgm:cxn modelId="{092DA547-87E7-4EBF-9B16-3CD7FD5EFDA6}" type="presParOf" srcId="{50262E0F-273F-4E8D-BE42-7B03884AFCFE}" destId="{89CB77DB-ACFE-44DA-94ED-756F7FE931A7}" srcOrd="0" destOrd="0" presId="urn:microsoft.com/office/officeart/2005/8/layout/orgChart1"/>
    <dgm:cxn modelId="{5EAD1237-F224-40AB-85F5-A72E71CA4619}" type="presParOf" srcId="{50262E0F-273F-4E8D-BE42-7B03884AFCFE}" destId="{4FA340CC-F6B9-4CB9-88B1-1511F9B79534}" srcOrd="1" destOrd="0" presId="urn:microsoft.com/office/officeart/2005/8/layout/orgChart1"/>
    <dgm:cxn modelId="{0E2A213A-8068-4C0E-A9CF-853923D61D10}" type="presParOf" srcId="{4FA340CC-F6B9-4CB9-88B1-1511F9B79534}" destId="{A52A3945-A360-4621-BAED-F9B7D712444E}" srcOrd="0" destOrd="0" presId="urn:microsoft.com/office/officeart/2005/8/layout/orgChart1"/>
    <dgm:cxn modelId="{61DA347E-6427-4A3B-8A9E-E64A48C0797B}" type="presParOf" srcId="{A52A3945-A360-4621-BAED-F9B7D712444E}" destId="{A63C3893-FB34-4F9E-8D3D-084A4287B6BF}" srcOrd="0" destOrd="0" presId="urn:microsoft.com/office/officeart/2005/8/layout/orgChart1"/>
    <dgm:cxn modelId="{E115E2E2-7C18-4350-86B6-6638E6351791}" type="presParOf" srcId="{A52A3945-A360-4621-BAED-F9B7D712444E}" destId="{E6F2EC9E-3575-4A8C-9601-C0E487A7F4F5}" srcOrd="1" destOrd="0" presId="urn:microsoft.com/office/officeart/2005/8/layout/orgChart1"/>
    <dgm:cxn modelId="{6DD2B35E-6F1B-458F-8114-81A9FB272086}" type="presParOf" srcId="{4FA340CC-F6B9-4CB9-88B1-1511F9B79534}" destId="{529F27AB-DC88-434B-905A-7EAC2F0B280B}" srcOrd="1" destOrd="0" presId="urn:microsoft.com/office/officeart/2005/8/layout/orgChart1"/>
    <dgm:cxn modelId="{03A2C7F1-6AC7-4B99-B13E-CBA742266E48}" type="presParOf" srcId="{529F27AB-DC88-434B-905A-7EAC2F0B280B}" destId="{55071845-A9EB-4B36-ADB0-DED25CE3DE3A}" srcOrd="0" destOrd="0" presId="urn:microsoft.com/office/officeart/2005/8/layout/orgChart1"/>
    <dgm:cxn modelId="{C5123A04-92C7-447F-91EB-271D51814B91}" type="presParOf" srcId="{529F27AB-DC88-434B-905A-7EAC2F0B280B}" destId="{99969753-C8B0-4279-A528-9CD8BD693AB2}" srcOrd="1" destOrd="0" presId="urn:microsoft.com/office/officeart/2005/8/layout/orgChart1"/>
    <dgm:cxn modelId="{6371109C-5038-4821-9FDF-8E4DC4ACB0D4}" type="presParOf" srcId="{99969753-C8B0-4279-A528-9CD8BD693AB2}" destId="{00D8A644-6E84-4E2B-B79D-D51C74F636A8}" srcOrd="0" destOrd="0" presId="urn:microsoft.com/office/officeart/2005/8/layout/orgChart1"/>
    <dgm:cxn modelId="{E5878D43-3C94-4A35-A08E-915AB2B59325}" type="presParOf" srcId="{00D8A644-6E84-4E2B-B79D-D51C74F636A8}" destId="{050C3796-7844-4712-AA5D-6FC3A567A832}" srcOrd="0" destOrd="0" presId="urn:microsoft.com/office/officeart/2005/8/layout/orgChart1"/>
    <dgm:cxn modelId="{C95C2113-0813-453E-AFC2-6356D9BE957A}" type="presParOf" srcId="{00D8A644-6E84-4E2B-B79D-D51C74F636A8}" destId="{A870FC35-EFE0-4FF9-A9A2-E681827DECE2}" srcOrd="1" destOrd="0" presId="urn:microsoft.com/office/officeart/2005/8/layout/orgChart1"/>
    <dgm:cxn modelId="{1D4275EA-82C4-42E0-9D4C-B0ABEAC76A85}" type="presParOf" srcId="{99969753-C8B0-4279-A528-9CD8BD693AB2}" destId="{DC4D2139-4353-4635-8846-E3B92ACB01AA}" srcOrd="1" destOrd="0" presId="urn:microsoft.com/office/officeart/2005/8/layout/orgChart1"/>
    <dgm:cxn modelId="{12AD7D0C-845F-442D-B27A-32DB28ADBD87}" type="presParOf" srcId="{DC4D2139-4353-4635-8846-E3B92ACB01AA}" destId="{3C84C482-887D-4812-8C5F-17D401834915}" srcOrd="0" destOrd="0" presId="urn:microsoft.com/office/officeart/2005/8/layout/orgChart1"/>
    <dgm:cxn modelId="{9B6F96F5-A17D-43C6-B1BF-A6D6431E9798}" type="presParOf" srcId="{DC4D2139-4353-4635-8846-E3B92ACB01AA}" destId="{62EFB801-B2C4-4DAA-8D6B-D725EAFD06DB}" srcOrd="1" destOrd="0" presId="urn:microsoft.com/office/officeart/2005/8/layout/orgChart1"/>
    <dgm:cxn modelId="{E21B2346-2FC0-497D-A417-8CCACC5BFA2F}" type="presParOf" srcId="{62EFB801-B2C4-4DAA-8D6B-D725EAFD06DB}" destId="{C16C27BA-B2A4-4D9D-94B2-AB3621661167}" srcOrd="0" destOrd="0" presId="urn:microsoft.com/office/officeart/2005/8/layout/orgChart1"/>
    <dgm:cxn modelId="{202DEB8B-26F2-4594-9DD3-9A21D2A43608}" type="presParOf" srcId="{C16C27BA-B2A4-4D9D-94B2-AB3621661167}" destId="{4107C090-BA44-4B7B-942D-F95F0D4ACF05}" srcOrd="0" destOrd="0" presId="urn:microsoft.com/office/officeart/2005/8/layout/orgChart1"/>
    <dgm:cxn modelId="{F1D5D332-C830-41AE-96EF-A0A4B661D4FE}" type="presParOf" srcId="{C16C27BA-B2A4-4D9D-94B2-AB3621661167}" destId="{9CD89A97-D21D-4528-A542-088A07951A53}" srcOrd="1" destOrd="0" presId="urn:microsoft.com/office/officeart/2005/8/layout/orgChart1"/>
    <dgm:cxn modelId="{6A3B71E6-E854-4DCC-8114-6D96BC6FE513}" type="presParOf" srcId="{62EFB801-B2C4-4DAA-8D6B-D725EAFD06DB}" destId="{E094DC36-B5DA-41CE-8BDD-DB858D4D570D}" srcOrd="1" destOrd="0" presId="urn:microsoft.com/office/officeart/2005/8/layout/orgChart1"/>
    <dgm:cxn modelId="{95E239F2-339F-4DD7-8525-03342B07F5D8}" type="presParOf" srcId="{E094DC36-B5DA-41CE-8BDD-DB858D4D570D}" destId="{39BE3F80-DA95-45C7-ABE5-1EDB82FBFA8F}" srcOrd="0" destOrd="0" presId="urn:microsoft.com/office/officeart/2005/8/layout/orgChart1"/>
    <dgm:cxn modelId="{93B3CA3E-0167-4AA5-8DE4-D40D7F6187CF}" type="presParOf" srcId="{E094DC36-B5DA-41CE-8BDD-DB858D4D570D}" destId="{C41BD72F-8686-4EDB-94FF-67BEE5FA5C6F}" srcOrd="1" destOrd="0" presId="urn:microsoft.com/office/officeart/2005/8/layout/orgChart1"/>
    <dgm:cxn modelId="{4420D2A2-CA8B-4388-A4F9-6E413450C4A9}" type="presParOf" srcId="{C41BD72F-8686-4EDB-94FF-67BEE5FA5C6F}" destId="{1E396ED2-ACC5-46B7-98DB-B0B855622239}" srcOrd="0" destOrd="0" presId="urn:microsoft.com/office/officeart/2005/8/layout/orgChart1"/>
    <dgm:cxn modelId="{DBC45130-0608-40EA-9D97-E4850D07BC88}" type="presParOf" srcId="{1E396ED2-ACC5-46B7-98DB-B0B855622239}" destId="{7A56E7BB-4783-4A3C-9896-967C9D53BAAD}" srcOrd="0" destOrd="0" presId="urn:microsoft.com/office/officeart/2005/8/layout/orgChart1"/>
    <dgm:cxn modelId="{30AAF1CD-A821-44F9-B496-6A758C9DAD63}" type="presParOf" srcId="{1E396ED2-ACC5-46B7-98DB-B0B855622239}" destId="{E4E5479D-9625-45CF-8DAA-9F4B36E7D08A}" srcOrd="1" destOrd="0" presId="urn:microsoft.com/office/officeart/2005/8/layout/orgChart1"/>
    <dgm:cxn modelId="{BEC7EC9B-17D9-4D29-9FFB-A02B37088200}" type="presParOf" srcId="{C41BD72F-8686-4EDB-94FF-67BEE5FA5C6F}" destId="{E2F525EC-CC40-40FB-A7F6-6C81D83DD64D}" srcOrd="1" destOrd="0" presId="urn:microsoft.com/office/officeart/2005/8/layout/orgChart1"/>
    <dgm:cxn modelId="{A9A4FC30-A676-4BFA-A70B-8F35C1346F93}" type="presParOf" srcId="{C41BD72F-8686-4EDB-94FF-67BEE5FA5C6F}" destId="{52BFB3EB-6D61-4A76-9308-43325D9DC93A}" srcOrd="2" destOrd="0" presId="urn:microsoft.com/office/officeart/2005/8/layout/orgChart1"/>
    <dgm:cxn modelId="{FD487864-B464-42CE-95FD-554CDFF86667}" type="presParOf" srcId="{E094DC36-B5DA-41CE-8BDD-DB858D4D570D}" destId="{E2A9351B-0772-4D1A-AC1F-564CA2FA2790}" srcOrd="2" destOrd="0" presId="urn:microsoft.com/office/officeart/2005/8/layout/orgChart1"/>
    <dgm:cxn modelId="{E424FBC9-EBD5-4910-AB19-13D5F980AE21}" type="presParOf" srcId="{E094DC36-B5DA-41CE-8BDD-DB858D4D570D}" destId="{8406B243-B104-4CF5-A7DA-ACF7474A13DC}" srcOrd="3" destOrd="0" presId="urn:microsoft.com/office/officeart/2005/8/layout/orgChart1"/>
    <dgm:cxn modelId="{95C3549C-2974-4A67-8543-86201DFF507E}" type="presParOf" srcId="{8406B243-B104-4CF5-A7DA-ACF7474A13DC}" destId="{93E7687C-F443-4B88-B94B-C8D7CAE66A93}" srcOrd="0" destOrd="0" presId="urn:microsoft.com/office/officeart/2005/8/layout/orgChart1"/>
    <dgm:cxn modelId="{0D86C540-B202-4E71-8CC0-6BAF6E579C41}" type="presParOf" srcId="{93E7687C-F443-4B88-B94B-C8D7CAE66A93}" destId="{EBFBC51A-4547-4416-8563-C69E0E8C2F92}" srcOrd="0" destOrd="0" presId="urn:microsoft.com/office/officeart/2005/8/layout/orgChart1"/>
    <dgm:cxn modelId="{93803109-3B16-4758-B219-85E677AA7719}" type="presParOf" srcId="{93E7687C-F443-4B88-B94B-C8D7CAE66A93}" destId="{71477AA6-A149-47DD-9F0B-6620C529041A}" srcOrd="1" destOrd="0" presId="urn:microsoft.com/office/officeart/2005/8/layout/orgChart1"/>
    <dgm:cxn modelId="{9FFB9A06-B0E5-4DE1-8AA6-1A43A8168029}" type="presParOf" srcId="{8406B243-B104-4CF5-A7DA-ACF7474A13DC}" destId="{357C105E-CED0-4470-9C26-E2DA25EFBE37}" srcOrd="1" destOrd="0" presId="urn:microsoft.com/office/officeart/2005/8/layout/orgChart1"/>
    <dgm:cxn modelId="{6B9AEFC1-8CDF-4843-A014-E8CCB57314EF}" type="presParOf" srcId="{8406B243-B104-4CF5-A7DA-ACF7474A13DC}" destId="{485370BA-7E21-4CC9-A666-DEE3001FAFF2}" srcOrd="2" destOrd="0" presId="urn:microsoft.com/office/officeart/2005/8/layout/orgChart1"/>
    <dgm:cxn modelId="{43AEECB1-34E6-4FFC-8856-6E2F412F6F74}" type="presParOf" srcId="{62EFB801-B2C4-4DAA-8D6B-D725EAFD06DB}" destId="{7F34F977-8A84-41B7-BDE2-5102FED36DBB}" srcOrd="2" destOrd="0" presId="urn:microsoft.com/office/officeart/2005/8/layout/orgChart1"/>
    <dgm:cxn modelId="{878D29DF-D244-48CA-BF6E-810C4B9AE1C9}" type="presParOf" srcId="{DC4D2139-4353-4635-8846-E3B92ACB01AA}" destId="{B2D8E11A-A415-47A7-B59F-E14C7C17A183}" srcOrd="2" destOrd="0" presId="urn:microsoft.com/office/officeart/2005/8/layout/orgChart1"/>
    <dgm:cxn modelId="{71A3DF5F-1E6A-43A5-8312-6FC3E3742F6F}" type="presParOf" srcId="{DC4D2139-4353-4635-8846-E3B92ACB01AA}" destId="{6D567A1E-6146-4C7C-8A15-28EC2A3B427C}" srcOrd="3" destOrd="0" presId="urn:microsoft.com/office/officeart/2005/8/layout/orgChart1"/>
    <dgm:cxn modelId="{CA6A3B2D-942F-4AE4-A291-B929375A3637}" type="presParOf" srcId="{6D567A1E-6146-4C7C-8A15-28EC2A3B427C}" destId="{A0BAE468-7529-430D-89A9-D0D4D5698A2D}" srcOrd="0" destOrd="0" presId="urn:microsoft.com/office/officeart/2005/8/layout/orgChart1"/>
    <dgm:cxn modelId="{C845A1D8-7ACE-4C35-BFF2-E21DC3A26E51}" type="presParOf" srcId="{A0BAE468-7529-430D-89A9-D0D4D5698A2D}" destId="{420FAA7A-AD84-4807-BCEA-7E5D20AF10E5}" srcOrd="0" destOrd="0" presId="urn:microsoft.com/office/officeart/2005/8/layout/orgChart1"/>
    <dgm:cxn modelId="{25231444-D9E6-4625-80AE-0DD6A4F2B812}" type="presParOf" srcId="{A0BAE468-7529-430D-89A9-D0D4D5698A2D}" destId="{BF018881-8418-459E-98C0-F7868327AF47}" srcOrd="1" destOrd="0" presId="urn:microsoft.com/office/officeart/2005/8/layout/orgChart1"/>
    <dgm:cxn modelId="{CD997774-2F0D-4B62-A178-6134A654E957}" type="presParOf" srcId="{6D567A1E-6146-4C7C-8A15-28EC2A3B427C}" destId="{7F44C0DA-8148-43E7-B8BE-8F9DA3DE2C12}" srcOrd="1" destOrd="0" presId="urn:microsoft.com/office/officeart/2005/8/layout/orgChart1"/>
    <dgm:cxn modelId="{B53BD6CB-2B13-4B45-9E2E-793C13D5B4D8}" type="presParOf" srcId="{6D567A1E-6146-4C7C-8A15-28EC2A3B427C}" destId="{D0DF7732-4BA6-4CE5-A084-DCE94E045101}" srcOrd="2" destOrd="0" presId="urn:microsoft.com/office/officeart/2005/8/layout/orgChart1"/>
    <dgm:cxn modelId="{0C22F030-08F1-4756-AE93-55DC64791D9E}" type="presParOf" srcId="{99969753-C8B0-4279-A528-9CD8BD693AB2}" destId="{3202278F-6F3F-4628-89C0-E197406A3F70}" srcOrd="2" destOrd="0" presId="urn:microsoft.com/office/officeart/2005/8/layout/orgChart1"/>
    <dgm:cxn modelId="{1887D41C-CEED-4B1E-844D-5BA67C0EFD8E}" type="presParOf" srcId="{529F27AB-DC88-434B-905A-7EAC2F0B280B}" destId="{9DB0F8C6-9579-482C-9390-FFF9A6A55EA8}" srcOrd="2" destOrd="0" presId="urn:microsoft.com/office/officeart/2005/8/layout/orgChart1"/>
    <dgm:cxn modelId="{5A95A013-2DC7-41C6-A2C9-29B5BD6DCD6B}" type="presParOf" srcId="{529F27AB-DC88-434B-905A-7EAC2F0B280B}" destId="{35C4C189-431C-450A-9AB1-30D3A67E606B}" srcOrd="3" destOrd="0" presId="urn:microsoft.com/office/officeart/2005/8/layout/orgChart1"/>
    <dgm:cxn modelId="{C54D4B1C-8749-4265-9E5F-B45DFF920B93}" type="presParOf" srcId="{35C4C189-431C-450A-9AB1-30D3A67E606B}" destId="{DB789344-5CE2-4586-95D4-D16BBC0E0985}" srcOrd="0" destOrd="0" presId="urn:microsoft.com/office/officeart/2005/8/layout/orgChart1"/>
    <dgm:cxn modelId="{578AE661-5424-44FD-920D-33DE8D0CBBC0}" type="presParOf" srcId="{DB789344-5CE2-4586-95D4-D16BBC0E0985}" destId="{4BE4B1DB-CC98-4C18-9619-EAAD93671887}" srcOrd="0" destOrd="0" presId="urn:microsoft.com/office/officeart/2005/8/layout/orgChart1"/>
    <dgm:cxn modelId="{4FA2CDD4-DCE0-43C9-A395-BA0081D73818}" type="presParOf" srcId="{DB789344-5CE2-4586-95D4-D16BBC0E0985}" destId="{0CA7A52D-795E-4B1A-A3DD-7F91CD457D97}" srcOrd="1" destOrd="0" presId="urn:microsoft.com/office/officeart/2005/8/layout/orgChart1"/>
    <dgm:cxn modelId="{7D70C4B4-D9D9-4A6F-B446-65DB4F03BC6C}" type="presParOf" srcId="{35C4C189-431C-450A-9AB1-30D3A67E606B}" destId="{CC954841-E1F2-4E5D-B645-03001C2AAB37}" srcOrd="1" destOrd="0" presId="urn:microsoft.com/office/officeart/2005/8/layout/orgChart1"/>
    <dgm:cxn modelId="{7853BF56-64A5-44EE-AC4F-7490FBAAE0FD}" type="presParOf" srcId="{35C4C189-431C-450A-9AB1-30D3A67E606B}" destId="{8260CE27-6FFA-4091-B27D-90F95FF0695D}" srcOrd="2" destOrd="0" presId="urn:microsoft.com/office/officeart/2005/8/layout/orgChart1"/>
    <dgm:cxn modelId="{F732BE29-6174-444D-8D4F-F54E373DC66F}" type="presParOf" srcId="{4FA340CC-F6B9-4CB9-88B1-1511F9B79534}" destId="{6E8A0423-7E90-416F-BFD3-8D7BFF3442C2}" srcOrd="2" destOrd="0" presId="urn:microsoft.com/office/officeart/2005/8/layout/orgChart1"/>
    <dgm:cxn modelId="{B9167265-B668-457A-B8B3-181463F67E06}" type="presParOf" srcId="{50262E0F-273F-4E8D-BE42-7B03884AFCFE}" destId="{1169F513-5650-427E-9626-7BAB1A30584B}" srcOrd="2" destOrd="0" presId="urn:microsoft.com/office/officeart/2005/8/layout/orgChart1"/>
    <dgm:cxn modelId="{DA207E75-1978-45D7-AE3C-336DA6A017DD}" type="presParOf" srcId="{50262E0F-273F-4E8D-BE42-7B03884AFCFE}" destId="{45BB4425-71F9-415C-B2DF-8E632579F189}" srcOrd="3" destOrd="0" presId="urn:microsoft.com/office/officeart/2005/8/layout/orgChart1"/>
    <dgm:cxn modelId="{A5B258C4-B082-4EC5-AE58-E95349457CDE}" type="presParOf" srcId="{45BB4425-71F9-415C-B2DF-8E632579F189}" destId="{3C2A5AF6-DF04-4381-AAEE-5DE3A98F47AB}" srcOrd="0" destOrd="0" presId="urn:microsoft.com/office/officeart/2005/8/layout/orgChart1"/>
    <dgm:cxn modelId="{5A5F4586-4FCA-4DCA-8C94-51766D06C676}" type="presParOf" srcId="{3C2A5AF6-DF04-4381-AAEE-5DE3A98F47AB}" destId="{01CE470E-B362-40B6-9A26-CC54352FBCA8}" srcOrd="0" destOrd="0" presId="urn:microsoft.com/office/officeart/2005/8/layout/orgChart1"/>
    <dgm:cxn modelId="{33022DE9-4B35-45B8-868C-56530F777A6D}" type="presParOf" srcId="{3C2A5AF6-DF04-4381-AAEE-5DE3A98F47AB}" destId="{D3BEF18B-89D5-4450-8746-72E10C4B08D4}" srcOrd="1" destOrd="0" presId="urn:microsoft.com/office/officeart/2005/8/layout/orgChart1"/>
    <dgm:cxn modelId="{62014B66-D2E9-4292-8D5F-E16865900AED}" type="presParOf" srcId="{45BB4425-71F9-415C-B2DF-8E632579F189}" destId="{C842D7B1-5909-4753-96BA-3F4181147380}" srcOrd="1" destOrd="0" presId="urn:microsoft.com/office/officeart/2005/8/layout/orgChart1"/>
    <dgm:cxn modelId="{043CDE70-0EE8-4329-8179-CB10CFB7418D}" type="presParOf" srcId="{45BB4425-71F9-415C-B2DF-8E632579F189}" destId="{E538589B-E2E6-4966-9EC7-C0B840179E11}" srcOrd="2" destOrd="0" presId="urn:microsoft.com/office/officeart/2005/8/layout/orgChart1"/>
    <dgm:cxn modelId="{33A285B5-F660-422B-98B0-13FD811C1F26}" type="presParOf" srcId="{50262E0F-273F-4E8D-BE42-7B03884AFCFE}" destId="{72796C95-607F-4FC9-8896-2AB6F7956B2A}" srcOrd="4" destOrd="0" presId="urn:microsoft.com/office/officeart/2005/8/layout/orgChart1"/>
    <dgm:cxn modelId="{36A4666B-6CB6-410B-A576-6049504BDA4A}" type="presParOf" srcId="{50262E0F-273F-4E8D-BE42-7B03884AFCFE}" destId="{E920ECCE-6019-4CF4-9137-48E31894B682}" srcOrd="5" destOrd="0" presId="urn:microsoft.com/office/officeart/2005/8/layout/orgChart1"/>
    <dgm:cxn modelId="{4E837975-AA7D-424E-9CD2-18FA6D7F2056}" type="presParOf" srcId="{E920ECCE-6019-4CF4-9137-48E31894B682}" destId="{F67AFEFE-3319-42A3-9225-BAFE27887EDD}" srcOrd="0" destOrd="0" presId="urn:microsoft.com/office/officeart/2005/8/layout/orgChart1"/>
    <dgm:cxn modelId="{661CA6FA-450D-4E1E-A479-0F6B6A474EAB}" type="presParOf" srcId="{F67AFEFE-3319-42A3-9225-BAFE27887EDD}" destId="{370FDC3D-DCBB-4EE1-803B-F092F963890F}" srcOrd="0" destOrd="0" presId="urn:microsoft.com/office/officeart/2005/8/layout/orgChart1"/>
    <dgm:cxn modelId="{2DB27463-9BD5-421B-9689-F5CE044F671E}" type="presParOf" srcId="{F67AFEFE-3319-42A3-9225-BAFE27887EDD}" destId="{730A459C-D657-4FCC-8C5F-0256D45DBAF0}" srcOrd="1" destOrd="0" presId="urn:microsoft.com/office/officeart/2005/8/layout/orgChart1"/>
    <dgm:cxn modelId="{8969698C-49F0-4938-A48C-15E12052B217}" type="presParOf" srcId="{E920ECCE-6019-4CF4-9137-48E31894B682}" destId="{473BF88C-37D6-42C7-9843-C1C6B7323A4A}" srcOrd="1" destOrd="0" presId="urn:microsoft.com/office/officeart/2005/8/layout/orgChart1"/>
    <dgm:cxn modelId="{6D709293-647A-45BF-BCB4-AA1FC4DC932A}" type="presParOf" srcId="{E920ECCE-6019-4CF4-9137-48E31894B682}" destId="{1C6D411F-8782-4BBD-98A8-00DF5B77ECFB}" srcOrd="2" destOrd="0" presId="urn:microsoft.com/office/officeart/2005/8/layout/orgChart1"/>
    <dgm:cxn modelId="{180D8D6E-6CBB-436C-A2A7-DF74C14F9556}" type="presParOf" srcId="{AC49FBB5-B053-4B8D-B103-28924C7E3583}" destId="{2ECAC766-101F-43F2-B239-CA2E093B08E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C429535-621B-4E69-BC19-E6E57E373E5A}" type="doc">
      <dgm:prSet loTypeId="urn:microsoft.com/office/officeart/2005/8/layout/process1" loCatId="process" qsTypeId="urn:microsoft.com/office/officeart/2005/8/quickstyle/simple1" qsCatId="simple" csTypeId="urn:microsoft.com/office/officeart/2005/8/colors/accent1_2" csCatId="accent1" phldr="1"/>
      <dgm:spPr/>
    </dgm:pt>
    <dgm:pt modelId="{12419B56-4DEB-4060-AF35-E16CFBB5890A}">
      <dgm:prSet phldrT="[Texte]"/>
      <dgm:spPr/>
      <dgm:t>
        <a:bodyPr/>
        <a:lstStyle/>
        <a:p>
          <a:r>
            <a:rPr lang="fr-FR" dirty="0"/>
            <a:t>Structure</a:t>
          </a:r>
        </a:p>
      </dgm:t>
    </dgm:pt>
    <dgm:pt modelId="{439A3A48-ED70-4B84-B912-E130A0DA5386}" type="parTrans" cxnId="{110A931A-C935-47AC-934A-9055CEA0A6CC}">
      <dgm:prSet/>
      <dgm:spPr/>
      <dgm:t>
        <a:bodyPr/>
        <a:lstStyle/>
        <a:p>
          <a:endParaRPr lang="fr-FR"/>
        </a:p>
      </dgm:t>
    </dgm:pt>
    <dgm:pt modelId="{DA15D6C9-241A-4D45-9193-82B2912C2138}" type="sibTrans" cxnId="{110A931A-C935-47AC-934A-9055CEA0A6CC}">
      <dgm:prSet/>
      <dgm:spPr/>
      <dgm:t>
        <a:bodyPr/>
        <a:lstStyle/>
        <a:p>
          <a:endParaRPr lang="fr-FR"/>
        </a:p>
      </dgm:t>
    </dgm:pt>
    <dgm:pt modelId="{72B76BF4-E6BD-48EC-9D47-2860448A532E}">
      <dgm:prSet phldrT="[Texte]"/>
      <dgm:spPr/>
      <dgm:t>
        <a:bodyPr/>
        <a:lstStyle/>
        <a:p>
          <a:r>
            <a:rPr lang="fr-FR" dirty="0"/>
            <a:t>Mesure</a:t>
          </a:r>
        </a:p>
      </dgm:t>
    </dgm:pt>
    <dgm:pt modelId="{457655A8-05F4-4F9F-8F1B-88DAE13760AE}" type="parTrans" cxnId="{9BB5BEB5-2287-4C8D-96AE-E9D04A0BF50D}">
      <dgm:prSet/>
      <dgm:spPr/>
      <dgm:t>
        <a:bodyPr/>
        <a:lstStyle/>
        <a:p>
          <a:endParaRPr lang="fr-FR"/>
        </a:p>
      </dgm:t>
    </dgm:pt>
    <dgm:pt modelId="{0463F006-D71A-4C0F-86B1-1EE2E32D4F93}" type="sibTrans" cxnId="{9BB5BEB5-2287-4C8D-96AE-E9D04A0BF50D}">
      <dgm:prSet/>
      <dgm:spPr/>
      <dgm:t>
        <a:bodyPr/>
        <a:lstStyle/>
        <a:p>
          <a:endParaRPr lang="fr-FR"/>
        </a:p>
      </dgm:t>
    </dgm:pt>
    <dgm:pt modelId="{B18A9C90-2A14-4BA3-944F-FBE325C86417}">
      <dgm:prSet phldrT="[Texte]"/>
      <dgm:spPr/>
      <dgm:t>
        <a:bodyPr/>
        <a:lstStyle/>
        <a:p>
          <a:r>
            <a:rPr lang="fr-FR" dirty="0"/>
            <a:t>Master</a:t>
          </a:r>
        </a:p>
      </dgm:t>
    </dgm:pt>
    <dgm:pt modelId="{227D53CC-BFD1-44E7-9E15-85974404D0D0}" type="parTrans" cxnId="{2A9E6990-3955-49ED-B486-05F2DFFEB1BD}">
      <dgm:prSet/>
      <dgm:spPr/>
      <dgm:t>
        <a:bodyPr/>
        <a:lstStyle/>
        <a:p>
          <a:endParaRPr lang="fr-FR"/>
        </a:p>
      </dgm:t>
    </dgm:pt>
    <dgm:pt modelId="{CA2B1C1D-FE8B-4692-8900-DE6B841AA50A}" type="sibTrans" cxnId="{2A9E6990-3955-49ED-B486-05F2DFFEB1BD}">
      <dgm:prSet/>
      <dgm:spPr/>
      <dgm:t>
        <a:bodyPr/>
        <a:lstStyle/>
        <a:p>
          <a:endParaRPr lang="fr-FR"/>
        </a:p>
      </dgm:t>
    </dgm:pt>
    <dgm:pt modelId="{3404F1A7-0453-4F7D-BD12-3C6878CC1C1B}">
      <dgm:prSet/>
      <dgm:spPr/>
      <dgm:t>
        <a:bodyPr/>
        <a:lstStyle/>
        <a:p>
          <a:r>
            <a:rPr lang="fr-FR" dirty="0" err="1"/>
            <a:t>Improve</a:t>
          </a:r>
          <a:endParaRPr lang="fr-FR" dirty="0"/>
        </a:p>
      </dgm:t>
    </dgm:pt>
    <dgm:pt modelId="{A6F33448-33B5-4951-B41C-549DEEBDED1C}" type="parTrans" cxnId="{C5C734FA-573F-43D1-819F-B3421645031C}">
      <dgm:prSet/>
      <dgm:spPr/>
      <dgm:t>
        <a:bodyPr/>
        <a:lstStyle/>
        <a:p>
          <a:endParaRPr lang="fr-FR"/>
        </a:p>
      </dgm:t>
    </dgm:pt>
    <dgm:pt modelId="{FCE1F797-8B3E-487A-A477-FF0FCF9FE0C2}" type="sibTrans" cxnId="{C5C734FA-573F-43D1-819F-B3421645031C}">
      <dgm:prSet/>
      <dgm:spPr/>
      <dgm:t>
        <a:bodyPr/>
        <a:lstStyle/>
        <a:p>
          <a:endParaRPr lang="fr-FR"/>
        </a:p>
      </dgm:t>
    </dgm:pt>
    <dgm:pt modelId="{8EDD72EE-D7F5-4224-B08E-279DA7D25708}" type="pres">
      <dgm:prSet presAssocID="{7C429535-621B-4E69-BC19-E6E57E373E5A}" presName="Name0" presStyleCnt="0">
        <dgm:presLayoutVars>
          <dgm:dir/>
          <dgm:resizeHandles val="exact"/>
        </dgm:presLayoutVars>
      </dgm:prSet>
      <dgm:spPr/>
    </dgm:pt>
    <dgm:pt modelId="{D41A9FAD-230F-47B8-B487-445959D2A831}" type="pres">
      <dgm:prSet presAssocID="{12419B56-4DEB-4060-AF35-E16CFBB5890A}" presName="node" presStyleLbl="node1" presStyleIdx="0" presStyleCnt="4">
        <dgm:presLayoutVars>
          <dgm:bulletEnabled val="1"/>
        </dgm:presLayoutVars>
      </dgm:prSet>
      <dgm:spPr/>
    </dgm:pt>
    <dgm:pt modelId="{2ACEB7D1-173F-4B1E-80E4-70A86EF296E6}" type="pres">
      <dgm:prSet presAssocID="{DA15D6C9-241A-4D45-9193-82B2912C2138}" presName="sibTrans" presStyleLbl="sibTrans2D1" presStyleIdx="0" presStyleCnt="3"/>
      <dgm:spPr/>
    </dgm:pt>
    <dgm:pt modelId="{C41A8D1B-0576-4878-A524-85F1C9DFB9DF}" type="pres">
      <dgm:prSet presAssocID="{DA15D6C9-241A-4D45-9193-82B2912C2138}" presName="connectorText" presStyleLbl="sibTrans2D1" presStyleIdx="0" presStyleCnt="3"/>
      <dgm:spPr/>
    </dgm:pt>
    <dgm:pt modelId="{C5A97B83-183B-4F5C-81F8-2074C4FA0675}" type="pres">
      <dgm:prSet presAssocID="{72B76BF4-E6BD-48EC-9D47-2860448A532E}" presName="node" presStyleLbl="node1" presStyleIdx="1" presStyleCnt="4">
        <dgm:presLayoutVars>
          <dgm:bulletEnabled val="1"/>
        </dgm:presLayoutVars>
      </dgm:prSet>
      <dgm:spPr/>
    </dgm:pt>
    <dgm:pt modelId="{D7A5AC01-A26D-4814-8D3C-73347D1CF58B}" type="pres">
      <dgm:prSet presAssocID="{0463F006-D71A-4C0F-86B1-1EE2E32D4F93}" presName="sibTrans" presStyleLbl="sibTrans2D1" presStyleIdx="1" presStyleCnt="3"/>
      <dgm:spPr/>
    </dgm:pt>
    <dgm:pt modelId="{0BDBD185-5344-4947-BCB0-46774DEC8975}" type="pres">
      <dgm:prSet presAssocID="{0463F006-D71A-4C0F-86B1-1EE2E32D4F93}" presName="connectorText" presStyleLbl="sibTrans2D1" presStyleIdx="1" presStyleCnt="3"/>
      <dgm:spPr/>
    </dgm:pt>
    <dgm:pt modelId="{419384D3-89A3-427B-B54E-7194E5770DE5}" type="pres">
      <dgm:prSet presAssocID="{B18A9C90-2A14-4BA3-944F-FBE325C86417}" presName="node" presStyleLbl="node1" presStyleIdx="2" presStyleCnt="4">
        <dgm:presLayoutVars>
          <dgm:bulletEnabled val="1"/>
        </dgm:presLayoutVars>
      </dgm:prSet>
      <dgm:spPr/>
    </dgm:pt>
    <dgm:pt modelId="{A53A491D-5FC6-473C-BB57-969CC65F4F1C}" type="pres">
      <dgm:prSet presAssocID="{CA2B1C1D-FE8B-4692-8900-DE6B841AA50A}" presName="sibTrans" presStyleLbl="sibTrans2D1" presStyleIdx="2" presStyleCnt="3"/>
      <dgm:spPr/>
    </dgm:pt>
    <dgm:pt modelId="{9594C16D-00E4-49A3-ACD0-62710BCF329C}" type="pres">
      <dgm:prSet presAssocID="{CA2B1C1D-FE8B-4692-8900-DE6B841AA50A}" presName="connectorText" presStyleLbl="sibTrans2D1" presStyleIdx="2" presStyleCnt="3"/>
      <dgm:spPr/>
    </dgm:pt>
    <dgm:pt modelId="{44F231E0-37E1-4B0B-9D3A-7B152A84AC6C}" type="pres">
      <dgm:prSet presAssocID="{3404F1A7-0453-4F7D-BD12-3C6878CC1C1B}" presName="node" presStyleLbl="node1" presStyleIdx="3" presStyleCnt="4">
        <dgm:presLayoutVars>
          <dgm:bulletEnabled val="1"/>
        </dgm:presLayoutVars>
      </dgm:prSet>
      <dgm:spPr/>
    </dgm:pt>
  </dgm:ptLst>
  <dgm:cxnLst>
    <dgm:cxn modelId="{7F285600-E0DE-4B67-B9CA-B9529CEBDA44}" type="presOf" srcId="{DA15D6C9-241A-4D45-9193-82B2912C2138}" destId="{C41A8D1B-0576-4878-A524-85F1C9DFB9DF}" srcOrd="1" destOrd="0" presId="urn:microsoft.com/office/officeart/2005/8/layout/process1"/>
    <dgm:cxn modelId="{EC1AC818-B039-45D3-B020-B8ADF1F649D1}" type="presOf" srcId="{CA2B1C1D-FE8B-4692-8900-DE6B841AA50A}" destId="{A53A491D-5FC6-473C-BB57-969CC65F4F1C}" srcOrd="0" destOrd="0" presId="urn:microsoft.com/office/officeart/2005/8/layout/process1"/>
    <dgm:cxn modelId="{110A931A-C935-47AC-934A-9055CEA0A6CC}" srcId="{7C429535-621B-4E69-BC19-E6E57E373E5A}" destId="{12419B56-4DEB-4060-AF35-E16CFBB5890A}" srcOrd="0" destOrd="0" parTransId="{439A3A48-ED70-4B84-B912-E130A0DA5386}" sibTransId="{DA15D6C9-241A-4D45-9193-82B2912C2138}"/>
    <dgm:cxn modelId="{821DBD60-AB88-43B5-B309-625DE09AEFD6}" type="presOf" srcId="{0463F006-D71A-4C0F-86B1-1EE2E32D4F93}" destId="{0BDBD185-5344-4947-BCB0-46774DEC8975}" srcOrd="1" destOrd="0" presId="urn:microsoft.com/office/officeart/2005/8/layout/process1"/>
    <dgm:cxn modelId="{3DC96868-ADEF-4C1A-83F7-33053731243C}" type="presOf" srcId="{CA2B1C1D-FE8B-4692-8900-DE6B841AA50A}" destId="{9594C16D-00E4-49A3-ACD0-62710BCF329C}" srcOrd="1" destOrd="0" presId="urn:microsoft.com/office/officeart/2005/8/layout/process1"/>
    <dgm:cxn modelId="{63835E77-2E3B-4513-833E-850BB88CD191}" type="presOf" srcId="{DA15D6C9-241A-4D45-9193-82B2912C2138}" destId="{2ACEB7D1-173F-4B1E-80E4-70A86EF296E6}" srcOrd="0" destOrd="0" presId="urn:microsoft.com/office/officeart/2005/8/layout/process1"/>
    <dgm:cxn modelId="{E47AFF8E-BEFA-492B-8CDE-AEF1C9C507CA}" type="presOf" srcId="{12419B56-4DEB-4060-AF35-E16CFBB5890A}" destId="{D41A9FAD-230F-47B8-B487-445959D2A831}" srcOrd="0" destOrd="0" presId="urn:microsoft.com/office/officeart/2005/8/layout/process1"/>
    <dgm:cxn modelId="{2A9E6990-3955-49ED-B486-05F2DFFEB1BD}" srcId="{7C429535-621B-4E69-BC19-E6E57E373E5A}" destId="{B18A9C90-2A14-4BA3-944F-FBE325C86417}" srcOrd="2" destOrd="0" parTransId="{227D53CC-BFD1-44E7-9E15-85974404D0D0}" sibTransId="{CA2B1C1D-FE8B-4692-8900-DE6B841AA50A}"/>
    <dgm:cxn modelId="{E5A2AEA2-5C6F-474E-995F-C92B44D0B93C}" type="presOf" srcId="{72B76BF4-E6BD-48EC-9D47-2860448A532E}" destId="{C5A97B83-183B-4F5C-81F8-2074C4FA0675}" srcOrd="0" destOrd="0" presId="urn:microsoft.com/office/officeart/2005/8/layout/process1"/>
    <dgm:cxn modelId="{9BB5BEB5-2287-4C8D-96AE-E9D04A0BF50D}" srcId="{7C429535-621B-4E69-BC19-E6E57E373E5A}" destId="{72B76BF4-E6BD-48EC-9D47-2860448A532E}" srcOrd="1" destOrd="0" parTransId="{457655A8-05F4-4F9F-8F1B-88DAE13760AE}" sibTransId="{0463F006-D71A-4C0F-86B1-1EE2E32D4F93}"/>
    <dgm:cxn modelId="{D9732EC9-6856-40F9-AF98-1956649549B6}" type="presOf" srcId="{7C429535-621B-4E69-BC19-E6E57E373E5A}" destId="{8EDD72EE-D7F5-4224-B08E-279DA7D25708}" srcOrd="0" destOrd="0" presId="urn:microsoft.com/office/officeart/2005/8/layout/process1"/>
    <dgm:cxn modelId="{AB645FD7-1DF7-499A-842C-DD03D35603D8}" type="presOf" srcId="{0463F006-D71A-4C0F-86B1-1EE2E32D4F93}" destId="{D7A5AC01-A26D-4814-8D3C-73347D1CF58B}" srcOrd="0" destOrd="0" presId="urn:microsoft.com/office/officeart/2005/8/layout/process1"/>
    <dgm:cxn modelId="{ED1E8BE6-6B89-4CDC-B1C9-F3A0AAD379DA}" type="presOf" srcId="{3404F1A7-0453-4F7D-BD12-3C6878CC1C1B}" destId="{44F231E0-37E1-4B0B-9D3A-7B152A84AC6C}" srcOrd="0" destOrd="0" presId="urn:microsoft.com/office/officeart/2005/8/layout/process1"/>
    <dgm:cxn modelId="{0878C1E8-9962-4117-87BB-D9AB5DCF78F5}" type="presOf" srcId="{B18A9C90-2A14-4BA3-944F-FBE325C86417}" destId="{419384D3-89A3-427B-B54E-7194E5770DE5}" srcOrd="0" destOrd="0" presId="urn:microsoft.com/office/officeart/2005/8/layout/process1"/>
    <dgm:cxn modelId="{C5C734FA-573F-43D1-819F-B3421645031C}" srcId="{7C429535-621B-4E69-BC19-E6E57E373E5A}" destId="{3404F1A7-0453-4F7D-BD12-3C6878CC1C1B}" srcOrd="3" destOrd="0" parTransId="{A6F33448-33B5-4951-B41C-549DEEBDED1C}" sibTransId="{FCE1F797-8B3E-487A-A477-FF0FCF9FE0C2}"/>
    <dgm:cxn modelId="{6C95537C-9072-45F1-99BE-C7B15D4B2819}" type="presParOf" srcId="{8EDD72EE-D7F5-4224-B08E-279DA7D25708}" destId="{D41A9FAD-230F-47B8-B487-445959D2A831}" srcOrd="0" destOrd="0" presId="urn:microsoft.com/office/officeart/2005/8/layout/process1"/>
    <dgm:cxn modelId="{5A44C50A-64F6-498E-B69B-A0BECFD9EFF3}" type="presParOf" srcId="{8EDD72EE-D7F5-4224-B08E-279DA7D25708}" destId="{2ACEB7D1-173F-4B1E-80E4-70A86EF296E6}" srcOrd="1" destOrd="0" presId="urn:microsoft.com/office/officeart/2005/8/layout/process1"/>
    <dgm:cxn modelId="{F11DB815-7394-43AB-8B17-60888FE3302F}" type="presParOf" srcId="{2ACEB7D1-173F-4B1E-80E4-70A86EF296E6}" destId="{C41A8D1B-0576-4878-A524-85F1C9DFB9DF}" srcOrd="0" destOrd="0" presId="urn:microsoft.com/office/officeart/2005/8/layout/process1"/>
    <dgm:cxn modelId="{487976A7-F7D7-462C-8272-9DB82E8E8126}" type="presParOf" srcId="{8EDD72EE-D7F5-4224-B08E-279DA7D25708}" destId="{C5A97B83-183B-4F5C-81F8-2074C4FA0675}" srcOrd="2" destOrd="0" presId="urn:microsoft.com/office/officeart/2005/8/layout/process1"/>
    <dgm:cxn modelId="{FE4D3F12-837F-4C27-8B7E-D73B79BF1BCB}" type="presParOf" srcId="{8EDD72EE-D7F5-4224-B08E-279DA7D25708}" destId="{D7A5AC01-A26D-4814-8D3C-73347D1CF58B}" srcOrd="3" destOrd="0" presId="urn:microsoft.com/office/officeart/2005/8/layout/process1"/>
    <dgm:cxn modelId="{6928C003-CAF6-429B-B6C8-055E2F3C1B3B}" type="presParOf" srcId="{D7A5AC01-A26D-4814-8D3C-73347D1CF58B}" destId="{0BDBD185-5344-4947-BCB0-46774DEC8975}" srcOrd="0" destOrd="0" presId="urn:microsoft.com/office/officeart/2005/8/layout/process1"/>
    <dgm:cxn modelId="{59736D82-75C8-4101-909C-6992B90A9FD6}" type="presParOf" srcId="{8EDD72EE-D7F5-4224-B08E-279DA7D25708}" destId="{419384D3-89A3-427B-B54E-7194E5770DE5}" srcOrd="4" destOrd="0" presId="urn:microsoft.com/office/officeart/2005/8/layout/process1"/>
    <dgm:cxn modelId="{80169FF4-6414-45B8-A82E-9C3AB99DDD5E}" type="presParOf" srcId="{8EDD72EE-D7F5-4224-B08E-279DA7D25708}" destId="{A53A491D-5FC6-473C-BB57-969CC65F4F1C}" srcOrd="5" destOrd="0" presId="urn:microsoft.com/office/officeart/2005/8/layout/process1"/>
    <dgm:cxn modelId="{85726D62-8BF6-4D7D-9EDC-ECC80A364297}" type="presParOf" srcId="{A53A491D-5FC6-473C-BB57-969CC65F4F1C}" destId="{9594C16D-00E4-49A3-ACD0-62710BCF329C}" srcOrd="0" destOrd="0" presId="urn:microsoft.com/office/officeart/2005/8/layout/process1"/>
    <dgm:cxn modelId="{1F5CD11C-765C-4C67-B287-03C8FAD4A123}" type="presParOf" srcId="{8EDD72EE-D7F5-4224-B08E-279DA7D25708}" destId="{44F231E0-37E1-4B0B-9D3A-7B152A84AC6C}"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80F62D-2B66-4A8D-9CCA-FE88763732F3}">
      <dsp:nvSpPr>
        <dsp:cNvPr id="0" name=""/>
        <dsp:cNvSpPr/>
      </dsp:nvSpPr>
      <dsp:spPr>
        <a:xfrm rot="10800000">
          <a:off x="3730752" y="0"/>
          <a:ext cx="7242048" cy="1200943"/>
        </a:xfrm>
        <a:prstGeom prst="nonIsoscelesTrapezoid">
          <a:avLst>
            <a:gd name="adj1" fmla="val 0"/>
            <a:gd name="adj2" fmla="val 77663"/>
          </a:avLst>
        </a:prstGeom>
        <a:solidFill>
          <a:schemeClr val="lt1">
            <a:alpha val="90000"/>
            <a:hueOff val="0"/>
            <a:satOff val="0"/>
            <a:lumOff val="0"/>
            <a:alphaOff val="0"/>
          </a:schemeClr>
        </a:solidFill>
        <a:ln w="12000" cap="flat" cmpd="sng" algn="ctr">
          <a:solidFill>
            <a:schemeClr val="accent5">
              <a:hueOff val="0"/>
              <a:satOff val="0"/>
              <a:lumOff val="0"/>
              <a:alphaOff val="0"/>
            </a:schemeClr>
          </a:solidFill>
          <a:prstDash val="solid"/>
        </a:ln>
        <a:effectLst>
          <a:glow rad="63500">
            <a:schemeClr val="lt1">
              <a:alpha val="90000"/>
              <a:hueOff val="0"/>
              <a:satOff val="0"/>
              <a:lumOff val="0"/>
              <a:alphaOff val="0"/>
              <a:alpha val="45000"/>
              <a:satMod val="120000"/>
            </a:schemeClr>
          </a:glo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7630" tIns="87630" rIns="87630" bIns="87630" numCol="1" spcCol="1270" anchor="ctr" anchorCtr="0">
          <a:noAutofit/>
        </a:bodyPr>
        <a:lstStyle/>
        <a:p>
          <a:pPr marL="228600" lvl="1" indent="-228600" algn="l" defTabSz="1022350">
            <a:lnSpc>
              <a:spcPct val="90000"/>
            </a:lnSpc>
            <a:spcBef>
              <a:spcPct val="0"/>
            </a:spcBef>
            <a:spcAft>
              <a:spcPct val="15000"/>
            </a:spcAft>
            <a:buChar char="•"/>
          </a:pPr>
          <a:r>
            <a:rPr lang="fr-FR" sz="2300" kern="1200" dirty="0"/>
            <a:t>PLAN STRATEGIQUE</a:t>
          </a:r>
        </a:p>
        <a:p>
          <a:pPr marL="228600" lvl="1" indent="-228600" algn="l" defTabSz="1022350">
            <a:lnSpc>
              <a:spcPct val="90000"/>
            </a:lnSpc>
            <a:spcBef>
              <a:spcPct val="0"/>
            </a:spcBef>
            <a:spcAft>
              <a:spcPct val="15000"/>
            </a:spcAft>
            <a:buChar char="•"/>
          </a:pPr>
          <a:r>
            <a:rPr lang="fr-FR" sz="2300" kern="1200" dirty="0"/>
            <a:t>1 – 5 ANS</a:t>
          </a:r>
        </a:p>
      </dsp:txBody>
      <dsp:txXfrm rot="10800000">
        <a:off x="4663440" y="0"/>
        <a:ext cx="6309360" cy="1200943"/>
      </dsp:txXfrm>
    </dsp:sp>
    <dsp:sp modelId="{5492269B-7037-4EEC-9D2D-042B2FFC96C5}">
      <dsp:nvSpPr>
        <dsp:cNvPr id="0" name=""/>
        <dsp:cNvSpPr/>
      </dsp:nvSpPr>
      <dsp:spPr>
        <a:xfrm>
          <a:off x="2798064" y="0"/>
          <a:ext cx="1865376" cy="1200943"/>
        </a:xfrm>
        <a:prstGeom prst="trapezoid">
          <a:avLst>
            <a:gd name="adj" fmla="val 77663"/>
          </a:avLst>
        </a:prstGeom>
        <a:gradFill rotWithShape="0">
          <a:gsLst>
            <a:gs pos="0">
              <a:schemeClr val="accent5">
                <a:hueOff val="0"/>
                <a:satOff val="0"/>
                <a:lumOff val="0"/>
                <a:alphaOff val="0"/>
                <a:tint val="48000"/>
                <a:satMod val="138000"/>
              </a:schemeClr>
            </a:gs>
            <a:gs pos="25000">
              <a:schemeClr val="accent5">
                <a:hueOff val="0"/>
                <a:satOff val="0"/>
                <a:lumOff val="0"/>
                <a:alphaOff val="0"/>
                <a:tint val="85000"/>
              </a:schemeClr>
            </a:gs>
            <a:gs pos="40000">
              <a:schemeClr val="accent5">
                <a:hueOff val="0"/>
                <a:satOff val="0"/>
                <a:lumOff val="0"/>
                <a:alphaOff val="0"/>
                <a:tint val="92000"/>
              </a:schemeClr>
            </a:gs>
            <a:gs pos="50000">
              <a:schemeClr val="accent5">
                <a:hueOff val="0"/>
                <a:satOff val="0"/>
                <a:lumOff val="0"/>
                <a:alphaOff val="0"/>
                <a:tint val="93000"/>
              </a:schemeClr>
            </a:gs>
            <a:gs pos="60000">
              <a:schemeClr val="accent5">
                <a:hueOff val="0"/>
                <a:satOff val="0"/>
                <a:lumOff val="0"/>
                <a:alphaOff val="0"/>
                <a:tint val="92000"/>
              </a:schemeClr>
            </a:gs>
            <a:gs pos="75000">
              <a:schemeClr val="accent5">
                <a:hueOff val="0"/>
                <a:satOff val="0"/>
                <a:lumOff val="0"/>
                <a:alphaOff val="0"/>
                <a:tint val="83000"/>
                <a:satMod val="108000"/>
              </a:schemeClr>
            </a:gs>
            <a:gs pos="100000">
              <a:schemeClr val="accent5">
                <a:hueOff val="0"/>
                <a:satOff val="0"/>
                <a:lumOff val="0"/>
                <a:alphaOff val="0"/>
                <a:tint val="48000"/>
                <a:satMod val="150000"/>
              </a:schemeClr>
            </a:gs>
          </a:gsLst>
          <a:lin ang="5400000" scaled="0"/>
        </a:gradFill>
        <a:ln>
          <a:noFill/>
        </a:ln>
        <a:effectLst>
          <a:glow rad="63500">
            <a:schemeClr val="accent5">
              <a:hueOff val="0"/>
              <a:satOff val="0"/>
              <a:lumOff val="0"/>
              <a:alphaOff val="0"/>
              <a:alpha val="45000"/>
              <a:satMod val="120000"/>
            </a:schemeClr>
          </a:glo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fr-FR" sz="3200" kern="1200" dirty="0"/>
            <a:t>PS</a:t>
          </a:r>
          <a:endParaRPr lang="fr-FR" sz="4800" kern="1200" dirty="0"/>
        </a:p>
      </dsp:txBody>
      <dsp:txXfrm>
        <a:off x="2798064" y="0"/>
        <a:ext cx="1865376" cy="1200943"/>
      </dsp:txXfrm>
    </dsp:sp>
    <dsp:sp modelId="{2E4156B4-FE1F-43C9-A6DB-4247DAC97703}">
      <dsp:nvSpPr>
        <dsp:cNvPr id="0" name=""/>
        <dsp:cNvSpPr/>
      </dsp:nvSpPr>
      <dsp:spPr>
        <a:xfrm rot="10800000">
          <a:off x="4663440" y="1200943"/>
          <a:ext cx="6309360" cy="1200943"/>
        </a:xfrm>
        <a:prstGeom prst="nonIsoscelesTrapezoid">
          <a:avLst>
            <a:gd name="adj1" fmla="val 0"/>
            <a:gd name="adj2" fmla="val 77663"/>
          </a:avLst>
        </a:prstGeom>
        <a:solidFill>
          <a:schemeClr val="lt1">
            <a:alpha val="90000"/>
            <a:hueOff val="0"/>
            <a:satOff val="0"/>
            <a:lumOff val="0"/>
            <a:alphaOff val="0"/>
          </a:schemeClr>
        </a:solidFill>
        <a:ln w="12000" cap="flat" cmpd="sng" algn="ctr">
          <a:solidFill>
            <a:schemeClr val="accent5">
              <a:hueOff val="-1673522"/>
              <a:satOff val="13698"/>
              <a:lumOff val="-2222"/>
              <a:alphaOff val="0"/>
            </a:schemeClr>
          </a:solidFill>
          <a:prstDash val="solid"/>
        </a:ln>
        <a:effectLst>
          <a:glow rad="63500">
            <a:schemeClr val="lt1">
              <a:alpha val="90000"/>
              <a:hueOff val="0"/>
              <a:satOff val="0"/>
              <a:lumOff val="0"/>
              <a:alphaOff val="0"/>
              <a:alpha val="45000"/>
              <a:satMod val="120000"/>
            </a:schemeClr>
          </a:glo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7630" tIns="87630" rIns="87630" bIns="87630" numCol="1" spcCol="1270" anchor="ctr" anchorCtr="0">
          <a:noAutofit/>
        </a:bodyPr>
        <a:lstStyle/>
        <a:p>
          <a:pPr marL="228600" lvl="1" indent="-228600" algn="l" defTabSz="1022350">
            <a:lnSpc>
              <a:spcPct val="90000"/>
            </a:lnSpc>
            <a:spcBef>
              <a:spcPct val="0"/>
            </a:spcBef>
            <a:spcAft>
              <a:spcPct val="15000"/>
            </a:spcAft>
            <a:buChar char="•"/>
          </a:pPr>
          <a:r>
            <a:rPr lang="fr-FR" sz="2300" kern="1200" dirty="0"/>
            <a:t>PLAN INDUSTRIEL COMMERCIAL</a:t>
          </a:r>
        </a:p>
        <a:p>
          <a:pPr marL="228600" lvl="1" indent="-228600" algn="l" defTabSz="1022350">
            <a:lnSpc>
              <a:spcPct val="90000"/>
            </a:lnSpc>
            <a:spcBef>
              <a:spcPct val="0"/>
            </a:spcBef>
            <a:spcAft>
              <a:spcPct val="15000"/>
            </a:spcAft>
            <a:buChar char="•"/>
          </a:pPr>
          <a:r>
            <a:rPr lang="fr-FR" sz="2300" kern="1200" dirty="0"/>
            <a:t>6 mois – 2 ans</a:t>
          </a:r>
        </a:p>
      </dsp:txBody>
      <dsp:txXfrm rot="10800000">
        <a:off x="5596128" y="1200943"/>
        <a:ext cx="5376671" cy="1200943"/>
      </dsp:txXfrm>
    </dsp:sp>
    <dsp:sp modelId="{A9BB778E-718F-4011-9B86-3566520063B6}">
      <dsp:nvSpPr>
        <dsp:cNvPr id="0" name=""/>
        <dsp:cNvSpPr/>
      </dsp:nvSpPr>
      <dsp:spPr>
        <a:xfrm>
          <a:off x="1865376" y="1200943"/>
          <a:ext cx="3730752" cy="1200943"/>
        </a:xfrm>
        <a:prstGeom prst="trapezoid">
          <a:avLst>
            <a:gd name="adj" fmla="val 77663"/>
          </a:avLst>
        </a:prstGeom>
        <a:gradFill rotWithShape="0">
          <a:gsLst>
            <a:gs pos="0">
              <a:schemeClr val="accent5">
                <a:hueOff val="-1673522"/>
                <a:satOff val="13698"/>
                <a:lumOff val="-2222"/>
                <a:alphaOff val="0"/>
                <a:tint val="48000"/>
                <a:satMod val="138000"/>
              </a:schemeClr>
            </a:gs>
            <a:gs pos="25000">
              <a:schemeClr val="accent5">
                <a:hueOff val="-1673522"/>
                <a:satOff val="13698"/>
                <a:lumOff val="-2222"/>
                <a:alphaOff val="0"/>
                <a:tint val="85000"/>
              </a:schemeClr>
            </a:gs>
            <a:gs pos="40000">
              <a:schemeClr val="accent5">
                <a:hueOff val="-1673522"/>
                <a:satOff val="13698"/>
                <a:lumOff val="-2222"/>
                <a:alphaOff val="0"/>
                <a:tint val="92000"/>
              </a:schemeClr>
            </a:gs>
            <a:gs pos="50000">
              <a:schemeClr val="accent5">
                <a:hueOff val="-1673522"/>
                <a:satOff val="13698"/>
                <a:lumOff val="-2222"/>
                <a:alphaOff val="0"/>
                <a:tint val="93000"/>
              </a:schemeClr>
            </a:gs>
            <a:gs pos="60000">
              <a:schemeClr val="accent5">
                <a:hueOff val="-1673522"/>
                <a:satOff val="13698"/>
                <a:lumOff val="-2222"/>
                <a:alphaOff val="0"/>
                <a:tint val="92000"/>
              </a:schemeClr>
            </a:gs>
            <a:gs pos="75000">
              <a:schemeClr val="accent5">
                <a:hueOff val="-1673522"/>
                <a:satOff val="13698"/>
                <a:lumOff val="-2222"/>
                <a:alphaOff val="0"/>
                <a:tint val="83000"/>
                <a:satMod val="108000"/>
              </a:schemeClr>
            </a:gs>
            <a:gs pos="100000">
              <a:schemeClr val="accent5">
                <a:hueOff val="-1673522"/>
                <a:satOff val="13698"/>
                <a:lumOff val="-2222"/>
                <a:alphaOff val="0"/>
                <a:tint val="48000"/>
                <a:satMod val="150000"/>
              </a:schemeClr>
            </a:gs>
          </a:gsLst>
          <a:lin ang="5400000" scaled="0"/>
        </a:gradFill>
        <a:ln>
          <a:noFill/>
        </a:ln>
        <a:effectLst>
          <a:glow rad="63500">
            <a:schemeClr val="accent5">
              <a:hueOff val="-1673522"/>
              <a:satOff val="13698"/>
              <a:lumOff val="-2222"/>
              <a:alphaOff val="0"/>
              <a:alpha val="45000"/>
              <a:satMod val="120000"/>
            </a:schemeClr>
          </a:glo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fr-FR" sz="6500" kern="1200" dirty="0"/>
            <a:t>PIC</a:t>
          </a:r>
        </a:p>
      </dsp:txBody>
      <dsp:txXfrm>
        <a:off x="2518257" y="1200943"/>
        <a:ext cx="2424988" cy="1200943"/>
      </dsp:txXfrm>
    </dsp:sp>
    <dsp:sp modelId="{95847040-6B2C-427E-8396-AC55F8C9AFC4}">
      <dsp:nvSpPr>
        <dsp:cNvPr id="0" name=""/>
        <dsp:cNvSpPr/>
      </dsp:nvSpPr>
      <dsp:spPr>
        <a:xfrm rot="10800000">
          <a:off x="5596127" y="2401887"/>
          <a:ext cx="5376672" cy="1200943"/>
        </a:xfrm>
        <a:prstGeom prst="nonIsoscelesTrapezoid">
          <a:avLst>
            <a:gd name="adj1" fmla="val 0"/>
            <a:gd name="adj2" fmla="val 77663"/>
          </a:avLst>
        </a:prstGeom>
        <a:solidFill>
          <a:schemeClr val="lt1">
            <a:alpha val="90000"/>
            <a:hueOff val="0"/>
            <a:satOff val="0"/>
            <a:lumOff val="0"/>
            <a:alphaOff val="0"/>
          </a:schemeClr>
        </a:solidFill>
        <a:ln w="12000" cap="flat" cmpd="sng" algn="ctr">
          <a:solidFill>
            <a:schemeClr val="accent5">
              <a:hueOff val="-3347044"/>
              <a:satOff val="27395"/>
              <a:lumOff val="-4444"/>
              <a:alphaOff val="0"/>
            </a:schemeClr>
          </a:solidFill>
          <a:prstDash val="solid"/>
        </a:ln>
        <a:effectLst>
          <a:glow rad="63500">
            <a:schemeClr val="lt1">
              <a:alpha val="90000"/>
              <a:hueOff val="0"/>
              <a:satOff val="0"/>
              <a:lumOff val="0"/>
              <a:alphaOff val="0"/>
              <a:alpha val="45000"/>
              <a:satMod val="120000"/>
            </a:schemeClr>
          </a:glo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7630" tIns="87630" rIns="87630" bIns="87630" numCol="1" spcCol="1270" anchor="ctr" anchorCtr="0">
          <a:noAutofit/>
        </a:bodyPr>
        <a:lstStyle/>
        <a:p>
          <a:pPr marL="228600" lvl="1" indent="-228600" algn="l" defTabSz="1022350">
            <a:lnSpc>
              <a:spcPct val="90000"/>
            </a:lnSpc>
            <a:spcBef>
              <a:spcPct val="0"/>
            </a:spcBef>
            <a:spcAft>
              <a:spcPct val="15000"/>
            </a:spcAft>
            <a:buChar char="•"/>
          </a:pPr>
          <a:r>
            <a:rPr lang="fr-FR" sz="2300" kern="1200" dirty="0"/>
            <a:t>PLAN DIRECTEUR PRODUCTION</a:t>
          </a:r>
        </a:p>
        <a:p>
          <a:pPr marL="228600" lvl="1" indent="-228600" algn="l" defTabSz="1022350">
            <a:lnSpc>
              <a:spcPct val="90000"/>
            </a:lnSpc>
            <a:spcBef>
              <a:spcPct val="0"/>
            </a:spcBef>
            <a:spcAft>
              <a:spcPct val="15000"/>
            </a:spcAft>
            <a:buChar char="•"/>
          </a:pPr>
          <a:r>
            <a:rPr lang="fr-FR" sz="2300" kern="1200" dirty="0"/>
            <a:t>1 – 6 mois</a:t>
          </a:r>
        </a:p>
      </dsp:txBody>
      <dsp:txXfrm rot="10800000">
        <a:off x="6528816" y="2401887"/>
        <a:ext cx="4443984" cy="1200943"/>
      </dsp:txXfrm>
    </dsp:sp>
    <dsp:sp modelId="{0BFD48E6-F790-48C9-AA82-229E67000865}">
      <dsp:nvSpPr>
        <dsp:cNvPr id="0" name=""/>
        <dsp:cNvSpPr/>
      </dsp:nvSpPr>
      <dsp:spPr>
        <a:xfrm>
          <a:off x="932688" y="2401887"/>
          <a:ext cx="5596128" cy="1200943"/>
        </a:xfrm>
        <a:prstGeom prst="trapezoid">
          <a:avLst>
            <a:gd name="adj" fmla="val 77663"/>
          </a:avLst>
        </a:prstGeom>
        <a:gradFill rotWithShape="0">
          <a:gsLst>
            <a:gs pos="0">
              <a:schemeClr val="accent5">
                <a:hueOff val="-3347044"/>
                <a:satOff val="27395"/>
                <a:lumOff val="-4444"/>
                <a:alphaOff val="0"/>
                <a:tint val="48000"/>
                <a:satMod val="138000"/>
              </a:schemeClr>
            </a:gs>
            <a:gs pos="25000">
              <a:schemeClr val="accent5">
                <a:hueOff val="-3347044"/>
                <a:satOff val="27395"/>
                <a:lumOff val="-4444"/>
                <a:alphaOff val="0"/>
                <a:tint val="85000"/>
              </a:schemeClr>
            </a:gs>
            <a:gs pos="40000">
              <a:schemeClr val="accent5">
                <a:hueOff val="-3347044"/>
                <a:satOff val="27395"/>
                <a:lumOff val="-4444"/>
                <a:alphaOff val="0"/>
                <a:tint val="92000"/>
              </a:schemeClr>
            </a:gs>
            <a:gs pos="50000">
              <a:schemeClr val="accent5">
                <a:hueOff val="-3347044"/>
                <a:satOff val="27395"/>
                <a:lumOff val="-4444"/>
                <a:alphaOff val="0"/>
                <a:tint val="93000"/>
              </a:schemeClr>
            </a:gs>
            <a:gs pos="60000">
              <a:schemeClr val="accent5">
                <a:hueOff val="-3347044"/>
                <a:satOff val="27395"/>
                <a:lumOff val="-4444"/>
                <a:alphaOff val="0"/>
                <a:tint val="92000"/>
              </a:schemeClr>
            </a:gs>
            <a:gs pos="75000">
              <a:schemeClr val="accent5">
                <a:hueOff val="-3347044"/>
                <a:satOff val="27395"/>
                <a:lumOff val="-4444"/>
                <a:alphaOff val="0"/>
                <a:tint val="83000"/>
                <a:satMod val="108000"/>
              </a:schemeClr>
            </a:gs>
            <a:gs pos="100000">
              <a:schemeClr val="accent5">
                <a:hueOff val="-3347044"/>
                <a:satOff val="27395"/>
                <a:lumOff val="-4444"/>
                <a:alphaOff val="0"/>
                <a:tint val="48000"/>
                <a:satMod val="150000"/>
              </a:schemeClr>
            </a:gs>
          </a:gsLst>
          <a:lin ang="5400000" scaled="0"/>
        </a:gradFill>
        <a:ln>
          <a:noFill/>
        </a:ln>
        <a:effectLst>
          <a:glow rad="63500">
            <a:schemeClr val="accent5">
              <a:hueOff val="-3347044"/>
              <a:satOff val="27395"/>
              <a:lumOff val="-4444"/>
              <a:alphaOff val="0"/>
              <a:alpha val="45000"/>
              <a:satMod val="120000"/>
            </a:schemeClr>
          </a:glo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fr-FR" sz="6500" kern="1200" dirty="0"/>
            <a:t>PDP</a:t>
          </a:r>
        </a:p>
      </dsp:txBody>
      <dsp:txXfrm>
        <a:off x="1912010" y="2401887"/>
        <a:ext cx="3637483" cy="1200943"/>
      </dsp:txXfrm>
    </dsp:sp>
    <dsp:sp modelId="{21BEDE55-47A4-45DB-93D3-A3EE34CA06A4}">
      <dsp:nvSpPr>
        <dsp:cNvPr id="0" name=""/>
        <dsp:cNvSpPr/>
      </dsp:nvSpPr>
      <dsp:spPr>
        <a:xfrm rot="10800000">
          <a:off x="6528816" y="3602831"/>
          <a:ext cx="4443984" cy="1200943"/>
        </a:xfrm>
        <a:prstGeom prst="nonIsoscelesTrapezoid">
          <a:avLst>
            <a:gd name="adj1" fmla="val 0"/>
            <a:gd name="adj2" fmla="val 77663"/>
          </a:avLst>
        </a:prstGeom>
        <a:solidFill>
          <a:schemeClr val="lt1">
            <a:alpha val="90000"/>
            <a:hueOff val="0"/>
            <a:satOff val="0"/>
            <a:lumOff val="0"/>
            <a:alphaOff val="0"/>
          </a:schemeClr>
        </a:solidFill>
        <a:ln w="12000" cap="flat" cmpd="sng" algn="ctr">
          <a:solidFill>
            <a:schemeClr val="accent5">
              <a:hueOff val="-5020566"/>
              <a:satOff val="41093"/>
              <a:lumOff val="-6666"/>
              <a:alphaOff val="0"/>
            </a:schemeClr>
          </a:solidFill>
          <a:prstDash val="solid"/>
        </a:ln>
        <a:effectLst>
          <a:glow rad="63500">
            <a:schemeClr val="lt1">
              <a:alpha val="90000"/>
              <a:hueOff val="0"/>
              <a:satOff val="0"/>
              <a:lumOff val="0"/>
              <a:alphaOff val="0"/>
              <a:alpha val="45000"/>
              <a:satMod val="120000"/>
            </a:schemeClr>
          </a:glo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7630" tIns="87630" rIns="87630" bIns="87630" numCol="1" spcCol="1270" anchor="ctr" anchorCtr="0">
          <a:noAutofit/>
        </a:bodyPr>
        <a:lstStyle/>
        <a:p>
          <a:pPr marL="228600" lvl="1" indent="-228600" algn="l" defTabSz="1022350">
            <a:lnSpc>
              <a:spcPct val="90000"/>
            </a:lnSpc>
            <a:spcBef>
              <a:spcPct val="0"/>
            </a:spcBef>
            <a:spcAft>
              <a:spcPct val="15000"/>
            </a:spcAft>
            <a:buChar char="•"/>
          </a:pPr>
          <a:r>
            <a:rPr lang="fr-FR" sz="2300" kern="1200" dirty="0"/>
            <a:t>PLAN ORDONNANCEMENT</a:t>
          </a:r>
        </a:p>
        <a:p>
          <a:pPr marL="228600" lvl="1" indent="-228600" algn="l" defTabSz="1022350">
            <a:lnSpc>
              <a:spcPct val="90000"/>
            </a:lnSpc>
            <a:spcBef>
              <a:spcPct val="0"/>
            </a:spcBef>
            <a:spcAft>
              <a:spcPct val="15000"/>
            </a:spcAft>
            <a:buChar char="•"/>
          </a:pPr>
          <a:r>
            <a:rPr lang="fr-FR" sz="2300" kern="1200" dirty="0"/>
            <a:t>1 semaine – 2 mois</a:t>
          </a:r>
        </a:p>
      </dsp:txBody>
      <dsp:txXfrm rot="10800000">
        <a:off x="7461504" y="3602831"/>
        <a:ext cx="3511296" cy="1200943"/>
      </dsp:txXfrm>
    </dsp:sp>
    <dsp:sp modelId="{3241024A-FF86-46CE-951A-6B0E346C28FC}">
      <dsp:nvSpPr>
        <dsp:cNvPr id="0" name=""/>
        <dsp:cNvSpPr/>
      </dsp:nvSpPr>
      <dsp:spPr>
        <a:xfrm>
          <a:off x="0" y="3602831"/>
          <a:ext cx="7461504" cy="1200943"/>
        </a:xfrm>
        <a:prstGeom prst="trapezoid">
          <a:avLst>
            <a:gd name="adj" fmla="val 77663"/>
          </a:avLst>
        </a:prstGeom>
        <a:gradFill rotWithShape="0">
          <a:gsLst>
            <a:gs pos="0">
              <a:schemeClr val="accent5">
                <a:hueOff val="-5020566"/>
                <a:satOff val="41093"/>
                <a:lumOff val="-6666"/>
                <a:alphaOff val="0"/>
                <a:tint val="48000"/>
                <a:satMod val="138000"/>
              </a:schemeClr>
            </a:gs>
            <a:gs pos="25000">
              <a:schemeClr val="accent5">
                <a:hueOff val="-5020566"/>
                <a:satOff val="41093"/>
                <a:lumOff val="-6666"/>
                <a:alphaOff val="0"/>
                <a:tint val="85000"/>
              </a:schemeClr>
            </a:gs>
            <a:gs pos="40000">
              <a:schemeClr val="accent5">
                <a:hueOff val="-5020566"/>
                <a:satOff val="41093"/>
                <a:lumOff val="-6666"/>
                <a:alphaOff val="0"/>
                <a:tint val="92000"/>
              </a:schemeClr>
            </a:gs>
            <a:gs pos="50000">
              <a:schemeClr val="accent5">
                <a:hueOff val="-5020566"/>
                <a:satOff val="41093"/>
                <a:lumOff val="-6666"/>
                <a:alphaOff val="0"/>
                <a:tint val="93000"/>
              </a:schemeClr>
            </a:gs>
            <a:gs pos="60000">
              <a:schemeClr val="accent5">
                <a:hueOff val="-5020566"/>
                <a:satOff val="41093"/>
                <a:lumOff val="-6666"/>
                <a:alphaOff val="0"/>
                <a:tint val="92000"/>
              </a:schemeClr>
            </a:gs>
            <a:gs pos="75000">
              <a:schemeClr val="accent5">
                <a:hueOff val="-5020566"/>
                <a:satOff val="41093"/>
                <a:lumOff val="-6666"/>
                <a:alphaOff val="0"/>
                <a:tint val="83000"/>
                <a:satMod val="108000"/>
              </a:schemeClr>
            </a:gs>
            <a:gs pos="100000">
              <a:schemeClr val="accent5">
                <a:hueOff val="-5020566"/>
                <a:satOff val="41093"/>
                <a:lumOff val="-6666"/>
                <a:alphaOff val="0"/>
                <a:tint val="48000"/>
                <a:satMod val="150000"/>
              </a:schemeClr>
            </a:gs>
          </a:gsLst>
          <a:lin ang="5400000" scaled="0"/>
        </a:gradFill>
        <a:ln>
          <a:noFill/>
        </a:ln>
        <a:effectLst>
          <a:glow rad="63500">
            <a:schemeClr val="accent5">
              <a:hueOff val="-5020566"/>
              <a:satOff val="41093"/>
              <a:lumOff val="-6666"/>
              <a:alphaOff val="0"/>
              <a:alpha val="45000"/>
              <a:satMod val="120000"/>
            </a:schemeClr>
          </a:glo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fr-FR" sz="6500" kern="1200" dirty="0"/>
            <a:t>POD</a:t>
          </a:r>
        </a:p>
      </dsp:txBody>
      <dsp:txXfrm>
        <a:off x="1305763" y="3602831"/>
        <a:ext cx="4849977" cy="12009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D93C10-822A-423A-A78F-90A1C30049AF}">
      <dsp:nvSpPr>
        <dsp:cNvPr id="0" name=""/>
        <dsp:cNvSpPr/>
      </dsp:nvSpPr>
      <dsp:spPr>
        <a:xfrm rot="5400000">
          <a:off x="-150614" y="150770"/>
          <a:ext cx="1004096" cy="702867"/>
        </a:xfrm>
        <a:prstGeom prst="chevron">
          <a:avLst/>
        </a:prstGeom>
        <a:gradFill rotWithShape="0">
          <a:gsLst>
            <a:gs pos="0">
              <a:schemeClr val="accent1">
                <a:hueOff val="0"/>
                <a:satOff val="0"/>
                <a:lumOff val="0"/>
                <a:alphaOff val="0"/>
                <a:tint val="48000"/>
                <a:satMod val="138000"/>
              </a:schemeClr>
            </a:gs>
            <a:gs pos="25000">
              <a:schemeClr val="accent1">
                <a:hueOff val="0"/>
                <a:satOff val="0"/>
                <a:lumOff val="0"/>
                <a:alphaOff val="0"/>
                <a:tint val="85000"/>
              </a:schemeClr>
            </a:gs>
            <a:gs pos="40000">
              <a:schemeClr val="accent1">
                <a:hueOff val="0"/>
                <a:satOff val="0"/>
                <a:lumOff val="0"/>
                <a:alphaOff val="0"/>
                <a:tint val="92000"/>
              </a:schemeClr>
            </a:gs>
            <a:gs pos="50000">
              <a:schemeClr val="accent1">
                <a:hueOff val="0"/>
                <a:satOff val="0"/>
                <a:lumOff val="0"/>
                <a:alphaOff val="0"/>
                <a:tint val="93000"/>
              </a:schemeClr>
            </a:gs>
            <a:gs pos="60000">
              <a:schemeClr val="accent1">
                <a:hueOff val="0"/>
                <a:satOff val="0"/>
                <a:lumOff val="0"/>
                <a:alphaOff val="0"/>
                <a:tint val="92000"/>
              </a:schemeClr>
            </a:gs>
            <a:gs pos="75000">
              <a:schemeClr val="accent1">
                <a:hueOff val="0"/>
                <a:satOff val="0"/>
                <a:lumOff val="0"/>
                <a:alphaOff val="0"/>
                <a:tint val="83000"/>
                <a:satMod val="108000"/>
              </a:schemeClr>
            </a:gs>
            <a:gs pos="100000">
              <a:schemeClr val="accent1">
                <a:hueOff val="0"/>
                <a:satOff val="0"/>
                <a:lumOff val="0"/>
                <a:alphaOff val="0"/>
                <a:tint val="48000"/>
                <a:satMod val="150000"/>
              </a:schemeClr>
            </a:gs>
          </a:gsLst>
          <a:lin ang="5400000" scaled="0"/>
        </a:gradFill>
        <a:ln w="12000" cap="flat" cmpd="sng" algn="ctr">
          <a:solidFill>
            <a:schemeClr val="accent1">
              <a:hueOff val="0"/>
              <a:satOff val="0"/>
              <a:lumOff val="0"/>
              <a:alphaOff val="0"/>
            </a:schemeClr>
          </a:solidFill>
          <a:prstDash val="solid"/>
        </a:ln>
        <a:effectLst>
          <a:glow rad="63500">
            <a:schemeClr val="accent1">
              <a:hueOff val="0"/>
              <a:satOff val="0"/>
              <a:lumOff val="0"/>
              <a:alphaOff val="0"/>
              <a:alpha val="45000"/>
              <a:satMod val="120000"/>
            </a:schemeClr>
          </a:glo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fr-FR" sz="1300" kern="1200" dirty="0"/>
            <a:t>Ecrire</a:t>
          </a:r>
        </a:p>
      </dsp:txBody>
      <dsp:txXfrm rot="-5400000">
        <a:off x="1" y="351590"/>
        <a:ext cx="702867" cy="301229"/>
      </dsp:txXfrm>
    </dsp:sp>
    <dsp:sp modelId="{CBA4F57F-27A4-494D-8E27-E04E2985F115}">
      <dsp:nvSpPr>
        <dsp:cNvPr id="0" name=""/>
        <dsp:cNvSpPr/>
      </dsp:nvSpPr>
      <dsp:spPr>
        <a:xfrm rot="5400000">
          <a:off x="4089102" y="-3386078"/>
          <a:ext cx="652662" cy="7425132"/>
        </a:xfrm>
        <a:prstGeom prst="round2SameRect">
          <a:avLst/>
        </a:prstGeom>
        <a:solidFill>
          <a:schemeClr val="lt1">
            <a:alpha val="90000"/>
            <a:hueOff val="0"/>
            <a:satOff val="0"/>
            <a:lumOff val="0"/>
            <a:alphaOff val="0"/>
          </a:schemeClr>
        </a:solidFill>
        <a:ln w="12000" cap="flat" cmpd="sng" algn="ctr">
          <a:solidFill>
            <a:schemeClr val="accent1">
              <a:hueOff val="0"/>
              <a:satOff val="0"/>
              <a:lumOff val="0"/>
              <a:alphaOff val="0"/>
            </a:schemeClr>
          </a:solidFill>
          <a:prstDash val="solid"/>
        </a:ln>
        <a:effectLst>
          <a:glow rad="63500">
            <a:schemeClr val="lt1">
              <a:alpha val="90000"/>
              <a:hueOff val="0"/>
              <a:satOff val="0"/>
              <a:lumOff val="0"/>
              <a:alphaOff val="0"/>
              <a:alpha val="45000"/>
              <a:satMod val="120000"/>
            </a:schemeClr>
          </a:glo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lang="fr-FR" sz="2200" kern="1200" dirty="0"/>
            <a:t> ce que l ’on doit faire (Documents ,procédure…)</a:t>
          </a:r>
        </a:p>
      </dsp:txBody>
      <dsp:txXfrm rot="-5400000">
        <a:off x="702867" y="32017"/>
        <a:ext cx="7393272" cy="588942"/>
      </dsp:txXfrm>
    </dsp:sp>
    <dsp:sp modelId="{8D8A01DF-5E68-4144-9005-E7AAF80DA590}">
      <dsp:nvSpPr>
        <dsp:cNvPr id="0" name=""/>
        <dsp:cNvSpPr/>
      </dsp:nvSpPr>
      <dsp:spPr>
        <a:xfrm rot="5400000">
          <a:off x="-150614" y="1003945"/>
          <a:ext cx="1004096" cy="702867"/>
        </a:xfrm>
        <a:prstGeom prst="chevron">
          <a:avLst/>
        </a:prstGeom>
        <a:gradFill rotWithShape="0">
          <a:gsLst>
            <a:gs pos="0">
              <a:schemeClr val="accent1">
                <a:hueOff val="0"/>
                <a:satOff val="0"/>
                <a:lumOff val="0"/>
                <a:alphaOff val="0"/>
                <a:tint val="48000"/>
                <a:satMod val="138000"/>
              </a:schemeClr>
            </a:gs>
            <a:gs pos="25000">
              <a:schemeClr val="accent1">
                <a:hueOff val="0"/>
                <a:satOff val="0"/>
                <a:lumOff val="0"/>
                <a:alphaOff val="0"/>
                <a:tint val="85000"/>
              </a:schemeClr>
            </a:gs>
            <a:gs pos="40000">
              <a:schemeClr val="accent1">
                <a:hueOff val="0"/>
                <a:satOff val="0"/>
                <a:lumOff val="0"/>
                <a:alphaOff val="0"/>
                <a:tint val="92000"/>
              </a:schemeClr>
            </a:gs>
            <a:gs pos="50000">
              <a:schemeClr val="accent1">
                <a:hueOff val="0"/>
                <a:satOff val="0"/>
                <a:lumOff val="0"/>
                <a:alphaOff val="0"/>
                <a:tint val="93000"/>
              </a:schemeClr>
            </a:gs>
            <a:gs pos="60000">
              <a:schemeClr val="accent1">
                <a:hueOff val="0"/>
                <a:satOff val="0"/>
                <a:lumOff val="0"/>
                <a:alphaOff val="0"/>
                <a:tint val="92000"/>
              </a:schemeClr>
            </a:gs>
            <a:gs pos="75000">
              <a:schemeClr val="accent1">
                <a:hueOff val="0"/>
                <a:satOff val="0"/>
                <a:lumOff val="0"/>
                <a:alphaOff val="0"/>
                <a:tint val="83000"/>
                <a:satMod val="108000"/>
              </a:schemeClr>
            </a:gs>
            <a:gs pos="100000">
              <a:schemeClr val="accent1">
                <a:hueOff val="0"/>
                <a:satOff val="0"/>
                <a:lumOff val="0"/>
                <a:alphaOff val="0"/>
                <a:tint val="48000"/>
                <a:satMod val="150000"/>
              </a:schemeClr>
            </a:gs>
          </a:gsLst>
          <a:lin ang="5400000" scaled="0"/>
        </a:gradFill>
        <a:ln w="12000" cap="flat" cmpd="sng" algn="ctr">
          <a:solidFill>
            <a:schemeClr val="accent1">
              <a:hueOff val="0"/>
              <a:satOff val="0"/>
              <a:lumOff val="0"/>
              <a:alphaOff val="0"/>
            </a:schemeClr>
          </a:solidFill>
          <a:prstDash val="solid"/>
        </a:ln>
        <a:effectLst>
          <a:glow rad="63500">
            <a:schemeClr val="accent1">
              <a:hueOff val="0"/>
              <a:satOff val="0"/>
              <a:lumOff val="0"/>
              <a:alphaOff val="0"/>
              <a:alpha val="45000"/>
              <a:satMod val="120000"/>
            </a:schemeClr>
          </a:glo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fr-FR" sz="1300" kern="1200" dirty="0"/>
            <a:t>Faire</a:t>
          </a:r>
        </a:p>
      </dsp:txBody>
      <dsp:txXfrm rot="-5400000">
        <a:off x="1" y="1204765"/>
        <a:ext cx="702867" cy="301229"/>
      </dsp:txXfrm>
    </dsp:sp>
    <dsp:sp modelId="{282DE045-C124-4BE8-BA0D-89517C745F5A}">
      <dsp:nvSpPr>
        <dsp:cNvPr id="0" name=""/>
        <dsp:cNvSpPr/>
      </dsp:nvSpPr>
      <dsp:spPr>
        <a:xfrm rot="5400000">
          <a:off x="4089102" y="-2528981"/>
          <a:ext cx="652662" cy="7425132"/>
        </a:xfrm>
        <a:prstGeom prst="round2SameRect">
          <a:avLst/>
        </a:prstGeom>
        <a:solidFill>
          <a:schemeClr val="lt1">
            <a:alpha val="90000"/>
            <a:hueOff val="0"/>
            <a:satOff val="0"/>
            <a:lumOff val="0"/>
            <a:alphaOff val="0"/>
          </a:schemeClr>
        </a:solidFill>
        <a:ln w="12000" cap="flat" cmpd="sng" algn="ctr">
          <a:solidFill>
            <a:schemeClr val="accent1">
              <a:hueOff val="0"/>
              <a:satOff val="0"/>
              <a:lumOff val="0"/>
              <a:alphaOff val="0"/>
            </a:schemeClr>
          </a:solidFill>
          <a:prstDash val="solid"/>
        </a:ln>
        <a:effectLst>
          <a:glow rad="63500">
            <a:schemeClr val="lt1">
              <a:alpha val="90000"/>
              <a:hueOff val="0"/>
              <a:satOff val="0"/>
              <a:lumOff val="0"/>
              <a:alphaOff val="0"/>
              <a:alpha val="45000"/>
              <a:satMod val="120000"/>
            </a:schemeClr>
          </a:glo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lang="fr-FR" sz="2200" kern="1200" dirty="0"/>
            <a:t>ce qui est écrit ( enregistrements…)</a:t>
          </a:r>
        </a:p>
      </dsp:txBody>
      <dsp:txXfrm rot="-5400000">
        <a:off x="702867" y="889114"/>
        <a:ext cx="7393272" cy="588942"/>
      </dsp:txXfrm>
    </dsp:sp>
    <dsp:sp modelId="{C3C2EF87-CA47-40AA-A5C9-705BB815932E}">
      <dsp:nvSpPr>
        <dsp:cNvPr id="0" name=""/>
        <dsp:cNvSpPr/>
      </dsp:nvSpPr>
      <dsp:spPr>
        <a:xfrm rot="5400000">
          <a:off x="-150614" y="1857120"/>
          <a:ext cx="1004096" cy="702867"/>
        </a:xfrm>
        <a:prstGeom prst="chevron">
          <a:avLst/>
        </a:prstGeom>
        <a:gradFill rotWithShape="0">
          <a:gsLst>
            <a:gs pos="0">
              <a:schemeClr val="accent1">
                <a:hueOff val="0"/>
                <a:satOff val="0"/>
                <a:lumOff val="0"/>
                <a:alphaOff val="0"/>
                <a:tint val="48000"/>
                <a:satMod val="138000"/>
              </a:schemeClr>
            </a:gs>
            <a:gs pos="25000">
              <a:schemeClr val="accent1">
                <a:hueOff val="0"/>
                <a:satOff val="0"/>
                <a:lumOff val="0"/>
                <a:alphaOff val="0"/>
                <a:tint val="85000"/>
              </a:schemeClr>
            </a:gs>
            <a:gs pos="40000">
              <a:schemeClr val="accent1">
                <a:hueOff val="0"/>
                <a:satOff val="0"/>
                <a:lumOff val="0"/>
                <a:alphaOff val="0"/>
                <a:tint val="92000"/>
              </a:schemeClr>
            </a:gs>
            <a:gs pos="50000">
              <a:schemeClr val="accent1">
                <a:hueOff val="0"/>
                <a:satOff val="0"/>
                <a:lumOff val="0"/>
                <a:alphaOff val="0"/>
                <a:tint val="93000"/>
              </a:schemeClr>
            </a:gs>
            <a:gs pos="60000">
              <a:schemeClr val="accent1">
                <a:hueOff val="0"/>
                <a:satOff val="0"/>
                <a:lumOff val="0"/>
                <a:alphaOff val="0"/>
                <a:tint val="92000"/>
              </a:schemeClr>
            </a:gs>
            <a:gs pos="75000">
              <a:schemeClr val="accent1">
                <a:hueOff val="0"/>
                <a:satOff val="0"/>
                <a:lumOff val="0"/>
                <a:alphaOff val="0"/>
                <a:tint val="83000"/>
                <a:satMod val="108000"/>
              </a:schemeClr>
            </a:gs>
            <a:gs pos="100000">
              <a:schemeClr val="accent1">
                <a:hueOff val="0"/>
                <a:satOff val="0"/>
                <a:lumOff val="0"/>
                <a:alphaOff val="0"/>
                <a:tint val="48000"/>
                <a:satMod val="150000"/>
              </a:schemeClr>
            </a:gs>
          </a:gsLst>
          <a:lin ang="5400000" scaled="0"/>
        </a:gradFill>
        <a:ln w="12000" cap="flat" cmpd="sng" algn="ctr">
          <a:solidFill>
            <a:schemeClr val="accent1">
              <a:hueOff val="0"/>
              <a:satOff val="0"/>
              <a:lumOff val="0"/>
              <a:alphaOff val="0"/>
            </a:schemeClr>
          </a:solidFill>
          <a:prstDash val="solid"/>
        </a:ln>
        <a:effectLst>
          <a:glow rad="63500">
            <a:schemeClr val="accent1">
              <a:hueOff val="0"/>
              <a:satOff val="0"/>
              <a:lumOff val="0"/>
              <a:alphaOff val="0"/>
              <a:alpha val="45000"/>
              <a:satMod val="120000"/>
            </a:schemeClr>
          </a:glo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fr-FR" sz="1300" kern="1200" dirty="0"/>
            <a:t>Vérifier</a:t>
          </a:r>
        </a:p>
      </dsp:txBody>
      <dsp:txXfrm rot="-5400000">
        <a:off x="1" y="2057940"/>
        <a:ext cx="702867" cy="301229"/>
      </dsp:txXfrm>
    </dsp:sp>
    <dsp:sp modelId="{3677C0C0-F21D-4C6A-B42E-57C28DB8DB0C}">
      <dsp:nvSpPr>
        <dsp:cNvPr id="0" name=""/>
        <dsp:cNvSpPr/>
      </dsp:nvSpPr>
      <dsp:spPr>
        <a:xfrm rot="5400000">
          <a:off x="4089102" y="-1679728"/>
          <a:ext cx="652662" cy="7425132"/>
        </a:xfrm>
        <a:prstGeom prst="round2SameRect">
          <a:avLst/>
        </a:prstGeom>
        <a:solidFill>
          <a:schemeClr val="lt1">
            <a:alpha val="90000"/>
            <a:hueOff val="0"/>
            <a:satOff val="0"/>
            <a:lumOff val="0"/>
            <a:alphaOff val="0"/>
          </a:schemeClr>
        </a:solidFill>
        <a:ln w="12000" cap="flat" cmpd="sng" algn="ctr">
          <a:solidFill>
            <a:schemeClr val="accent1">
              <a:hueOff val="0"/>
              <a:satOff val="0"/>
              <a:lumOff val="0"/>
              <a:alphaOff val="0"/>
            </a:schemeClr>
          </a:solidFill>
          <a:prstDash val="solid"/>
        </a:ln>
        <a:effectLst>
          <a:glow rad="63500">
            <a:schemeClr val="lt1">
              <a:alpha val="90000"/>
              <a:hueOff val="0"/>
              <a:satOff val="0"/>
              <a:lumOff val="0"/>
              <a:alphaOff val="0"/>
              <a:alpha val="45000"/>
              <a:satMod val="120000"/>
            </a:schemeClr>
          </a:glo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lang="fr-FR" sz="2200" kern="1200" dirty="0"/>
            <a:t>Ce qui est appliqué ( autocontrôle, audits …)</a:t>
          </a:r>
        </a:p>
      </dsp:txBody>
      <dsp:txXfrm rot="-5400000">
        <a:off x="702867" y="1738367"/>
        <a:ext cx="7393272" cy="588942"/>
      </dsp:txXfrm>
    </dsp:sp>
    <dsp:sp modelId="{0B7A7223-D0DF-478A-BE78-1B46BFA517DE}">
      <dsp:nvSpPr>
        <dsp:cNvPr id="0" name=""/>
        <dsp:cNvSpPr/>
      </dsp:nvSpPr>
      <dsp:spPr>
        <a:xfrm rot="5400000">
          <a:off x="-150614" y="2710295"/>
          <a:ext cx="1004096" cy="702867"/>
        </a:xfrm>
        <a:prstGeom prst="chevron">
          <a:avLst/>
        </a:prstGeom>
        <a:gradFill rotWithShape="0">
          <a:gsLst>
            <a:gs pos="0">
              <a:schemeClr val="accent1">
                <a:hueOff val="0"/>
                <a:satOff val="0"/>
                <a:lumOff val="0"/>
                <a:alphaOff val="0"/>
                <a:tint val="48000"/>
                <a:satMod val="138000"/>
              </a:schemeClr>
            </a:gs>
            <a:gs pos="25000">
              <a:schemeClr val="accent1">
                <a:hueOff val="0"/>
                <a:satOff val="0"/>
                <a:lumOff val="0"/>
                <a:alphaOff val="0"/>
                <a:tint val="85000"/>
              </a:schemeClr>
            </a:gs>
            <a:gs pos="40000">
              <a:schemeClr val="accent1">
                <a:hueOff val="0"/>
                <a:satOff val="0"/>
                <a:lumOff val="0"/>
                <a:alphaOff val="0"/>
                <a:tint val="92000"/>
              </a:schemeClr>
            </a:gs>
            <a:gs pos="50000">
              <a:schemeClr val="accent1">
                <a:hueOff val="0"/>
                <a:satOff val="0"/>
                <a:lumOff val="0"/>
                <a:alphaOff val="0"/>
                <a:tint val="93000"/>
              </a:schemeClr>
            </a:gs>
            <a:gs pos="60000">
              <a:schemeClr val="accent1">
                <a:hueOff val="0"/>
                <a:satOff val="0"/>
                <a:lumOff val="0"/>
                <a:alphaOff val="0"/>
                <a:tint val="92000"/>
              </a:schemeClr>
            </a:gs>
            <a:gs pos="75000">
              <a:schemeClr val="accent1">
                <a:hueOff val="0"/>
                <a:satOff val="0"/>
                <a:lumOff val="0"/>
                <a:alphaOff val="0"/>
                <a:tint val="83000"/>
                <a:satMod val="108000"/>
              </a:schemeClr>
            </a:gs>
            <a:gs pos="100000">
              <a:schemeClr val="accent1">
                <a:hueOff val="0"/>
                <a:satOff val="0"/>
                <a:lumOff val="0"/>
                <a:alphaOff val="0"/>
                <a:tint val="48000"/>
                <a:satMod val="150000"/>
              </a:schemeClr>
            </a:gs>
          </a:gsLst>
          <a:lin ang="5400000" scaled="0"/>
        </a:gradFill>
        <a:ln w="12000" cap="flat" cmpd="sng" algn="ctr">
          <a:solidFill>
            <a:schemeClr val="accent1">
              <a:hueOff val="0"/>
              <a:satOff val="0"/>
              <a:lumOff val="0"/>
              <a:alphaOff val="0"/>
            </a:schemeClr>
          </a:solidFill>
          <a:prstDash val="solid"/>
        </a:ln>
        <a:effectLst>
          <a:glow rad="63500">
            <a:schemeClr val="accent1">
              <a:hueOff val="0"/>
              <a:satOff val="0"/>
              <a:lumOff val="0"/>
              <a:alphaOff val="0"/>
              <a:alpha val="45000"/>
              <a:satMod val="120000"/>
            </a:schemeClr>
          </a:glo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fr-FR" sz="1300" kern="1200" dirty="0"/>
            <a:t>Modifier </a:t>
          </a:r>
        </a:p>
      </dsp:txBody>
      <dsp:txXfrm rot="-5400000">
        <a:off x="1" y="2911115"/>
        <a:ext cx="702867" cy="301229"/>
      </dsp:txXfrm>
    </dsp:sp>
    <dsp:sp modelId="{AF71AD43-99CE-49AD-BC02-B4F1BB7CE535}">
      <dsp:nvSpPr>
        <dsp:cNvPr id="0" name=""/>
        <dsp:cNvSpPr/>
      </dsp:nvSpPr>
      <dsp:spPr>
        <a:xfrm rot="5400000">
          <a:off x="4089102" y="-826553"/>
          <a:ext cx="652662" cy="7425132"/>
        </a:xfrm>
        <a:prstGeom prst="round2SameRect">
          <a:avLst/>
        </a:prstGeom>
        <a:solidFill>
          <a:schemeClr val="lt1">
            <a:alpha val="90000"/>
            <a:hueOff val="0"/>
            <a:satOff val="0"/>
            <a:lumOff val="0"/>
            <a:alphaOff val="0"/>
          </a:schemeClr>
        </a:solidFill>
        <a:ln w="12000" cap="flat" cmpd="sng" algn="ctr">
          <a:solidFill>
            <a:schemeClr val="accent1">
              <a:hueOff val="0"/>
              <a:satOff val="0"/>
              <a:lumOff val="0"/>
              <a:alphaOff val="0"/>
            </a:schemeClr>
          </a:solidFill>
          <a:prstDash val="solid"/>
        </a:ln>
        <a:effectLst>
          <a:glow rad="63500">
            <a:schemeClr val="lt1">
              <a:alpha val="90000"/>
              <a:hueOff val="0"/>
              <a:satOff val="0"/>
              <a:lumOff val="0"/>
              <a:alphaOff val="0"/>
              <a:alpha val="45000"/>
              <a:satMod val="120000"/>
            </a:schemeClr>
          </a:glo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lang="fr-FR" sz="2200" kern="1200" dirty="0"/>
            <a:t>Ce qui est fait / Ecrit ( produits, les écrits….)</a:t>
          </a:r>
        </a:p>
      </dsp:txBody>
      <dsp:txXfrm rot="-5400000">
        <a:off x="702867" y="2591542"/>
        <a:ext cx="7393272" cy="5889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796C95-607F-4FC9-8896-2AB6F7956B2A}">
      <dsp:nvSpPr>
        <dsp:cNvPr id="0" name=""/>
        <dsp:cNvSpPr/>
      </dsp:nvSpPr>
      <dsp:spPr>
        <a:xfrm>
          <a:off x="5064326" y="658979"/>
          <a:ext cx="1589885" cy="275930"/>
        </a:xfrm>
        <a:custGeom>
          <a:avLst/>
          <a:gdLst/>
          <a:ahLst/>
          <a:cxnLst/>
          <a:rect l="0" t="0" r="0" b="0"/>
          <a:pathLst>
            <a:path>
              <a:moveTo>
                <a:pt x="0" y="0"/>
              </a:moveTo>
              <a:lnTo>
                <a:pt x="0" y="137965"/>
              </a:lnTo>
              <a:lnTo>
                <a:pt x="1589885" y="137965"/>
              </a:lnTo>
              <a:lnTo>
                <a:pt x="1589885" y="275930"/>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169F513-5650-427E-9626-7BAB1A30584B}">
      <dsp:nvSpPr>
        <dsp:cNvPr id="0" name=""/>
        <dsp:cNvSpPr/>
      </dsp:nvSpPr>
      <dsp:spPr>
        <a:xfrm>
          <a:off x="5018606" y="658979"/>
          <a:ext cx="91440" cy="275930"/>
        </a:xfrm>
        <a:custGeom>
          <a:avLst/>
          <a:gdLst/>
          <a:ahLst/>
          <a:cxnLst/>
          <a:rect l="0" t="0" r="0" b="0"/>
          <a:pathLst>
            <a:path>
              <a:moveTo>
                <a:pt x="45720" y="0"/>
              </a:moveTo>
              <a:lnTo>
                <a:pt x="45720" y="275930"/>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DB0F8C6-9579-482C-9390-FFF9A6A55EA8}">
      <dsp:nvSpPr>
        <dsp:cNvPr id="0" name=""/>
        <dsp:cNvSpPr/>
      </dsp:nvSpPr>
      <dsp:spPr>
        <a:xfrm>
          <a:off x="3474441" y="1591886"/>
          <a:ext cx="794942" cy="275930"/>
        </a:xfrm>
        <a:custGeom>
          <a:avLst/>
          <a:gdLst/>
          <a:ahLst/>
          <a:cxnLst/>
          <a:rect l="0" t="0" r="0" b="0"/>
          <a:pathLst>
            <a:path>
              <a:moveTo>
                <a:pt x="0" y="0"/>
              </a:moveTo>
              <a:lnTo>
                <a:pt x="0" y="137965"/>
              </a:lnTo>
              <a:lnTo>
                <a:pt x="794942" y="137965"/>
              </a:lnTo>
              <a:lnTo>
                <a:pt x="794942" y="275930"/>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2D8E11A-A415-47A7-B59F-E14C7C17A183}">
      <dsp:nvSpPr>
        <dsp:cNvPr id="0" name=""/>
        <dsp:cNvSpPr/>
      </dsp:nvSpPr>
      <dsp:spPr>
        <a:xfrm>
          <a:off x="2679498" y="2524794"/>
          <a:ext cx="794942" cy="275930"/>
        </a:xfrm>
        <a:custGeom>
          <a:avLst/>
          <a:gdLst/>
          <a:ahLst/>
          <a:cxnLst/>
          <a:rect l="0" t="0" r="0" b="0"/>
          <a:pathLst>
            <a:path>
              <a:moveTo>
                <a:pt x="0" y="0"/>
              </a:moveTo>
              <a:lnTo>
                <a:pt x="0" y="137965"/>
              </a:lnTo>
              <a:lnTo>
                <a:pt x="794942" y="137965"/>
              </a:lnTo>
              <a:lnTo>
                <a:pt x="794942" y="275930"/>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2A9351B-0772-4D1A-AC1F-564CA2FA2790}">
      <dsp:nvSpPr>
        <dsp:cNvPr id="0" name=""/>
        <dsp:cNvSpPr/>
      </dsp:nvSpPr>
      <dsp:spPr>
        <a:xfrm>
          <a:off x="1884556" y="3457702"/>
          <a:ext cx="794942" cy="275930"/>
        </a:xfrm>
        <a:custGeom>
          <a:avLst/>
          <a:gdLst/>
          <a:ahLst/>
          <a:cxnLst/>
          <a:rect l="0" t="0" r="0" b="0"/>
          <a:pathLst>
            <a:path>
              <a:moveTo>
                <a:pt x="0" y="0"/>
              </a:moveTo>
              <a:lnTo>
                <a:pt x="0" y="137965"/>
              </a:lnTo>
              <a:lnTo>
                <a:pt x="794942" y="137965"/>
              </a:lnTo>
              <a:lnTo>
                <a:pt x="794942" y="275930"/>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9BE3F80-DA95-45C7-ABE5-1EDB82FBFA8F}">
      <dsp:nvSpPr>
        <dsp:cNvPr id="0" name=""/>
        <dsp:cNvSpPr/>
      </dsp:nvSpPr>
      <dsp:spPr>
        <a:xfrm>
          <a:off x="1089613" y="3457702"/>
          <a:ext cx="794942" cy="275930"/>
        </a:xfrm>
        <a:custGeom>
          <a:avLst/>
          <a:gdLst/>
          <a:ahLst/>
          <a:cxnLst/>
          <a:rect l="0" t="0" r="0" b="0"/>
          <a:pathLst>
            <a:path>
              <a:moveTo>
                <a:pt x="794942" y="0"/>
              </a:moveTo>
              <a:lnTo>
                <a:pt x="794942" y="137965"/>
              </a:lnTo>
              <a:lnTo>
                <a:pt x="0" y="137965"/>
              </a:lnTo>
              <a:lnTo>
                <a:pt x="0" y="275930"/>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C84C482-887D-4812-8C5F-17D401834915}">
      <dsp:nvSpPr>
        <dsp:cNvPr id="0" name=""/>
        <dsp:cNvSpPr/>
      </dsp:nvSpPr>
      <dsp:spPr>
        <a:xfrm>
          <a:off x="1884556" y="2524794"/>
          <a:ext cx="794942" cy="275930"/>
        </a:xfrm>
        <a:custGeom>
          <a:avLst/>
          <a:gdLst/>
          <a:ahLst/>
          <a:cxnLst/>
          <a:rect l="0" t="0" r="0" b="0"/>
          <a:pathLst>
            <a:path>
              <a:moveTo>
                <a:pt x="794942" y="0"/>
              </a:moveTo>
              <a:lnTo>
                <a:pt x="794942" y="137965"/>
              </a:lnTo>
              <a:lnTo>
                <a:pt x="0" y="137965"/>
              </a:lnTo>
              <a:lnTo>
                <a:pt x="0" y="275930"/>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5071845-A9EB-4B36-ADB0-DED25CE3DE3A}">
      <dsp:nvSpPr>
        <dsp:cNvPr id="0" name=""/>
        <dsp:cNvSpPr/>
      </dsp:nvSpPr>
      <dsp:spPr>
        <a:xfrm>
          <a:off x="2679498" y="1591886"/>
          <a:ext cx="794942" cy="275930"/>
        </a:xfrm>
        <a:custGeom>
          <a:avLst/>
          <a:gdLst/>
          <a:ahLst/>
          <a:cxnLst/>
          <a:rect l="0" t="0" r="0" b="0"/>
          <a:pathLst>
            <a:path>
              <a:moveTo>
                <a:pt x="794942" y="0"/>
              </a:moveTo>
              <a:lnTo>
                <a:pt x="794942" y="137965"/>
              </a:lnTo>
              <a:lnTo>
                <a:pt x="0" y="137965"/>
              </a:lnTo>
              <a:lnTo>
                <a:pt x="0" y="275930"/>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9CB77DB-ACFE-44DA-94ED-756F7FE931A7}">
      <dsp:nvSpPr>
        <dsp:cNvPr id="0" name=""/>
        <dsp:cNvSpPr/>
      </dsp:nvSpPr>
      <dsp:spPr>
        <a:xfrm>
          <a:off x="3474441" y="658979"/>
          <a:ext cx="1589885" cy="275930"/>
        </a:xfrm>
        <a:custGeom>
          <a:avLst/>
          <a:gdLst/>
          <a:ahLst/>
          <a:cxnLst/>
          <a:rect l="0" t="0" r="0" b="0"/>
          <a:pathLst>
            <a:path>
              <a:moveTo>
                <a:pt x="1589885" y="0"/>
              </a:moveTo>
              <a:lnTo>
                <a:pt x="1589885" y="137965"/>
              </a:lnTo>
              <a:lnTo>
                <a:pt x="0" y="137965"/>
              </a:lnTo>
              <a:lnTo>
                <a:pt x="0" y="275930"/>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794BC5D-8E34-4C87-A443-01796769D9EF}">
      <dsp:nvSpPr>
        <dsp:cNvPr id="0" name=""/>
        <dsp:cNvSpPr/>
      </dsp:nvSpPr>
      <dsp:spPr>
        <a:xfrm>
          <a:off x="4407349" y="2001"/>
          <a:ext cx="1313954" cy="65697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kern="1200" cap="none" normalizeH="0" baseline="0" dirty="0">
              <a:ln>
                <a:noFill/>
              </a:ln>
              <a:solidFill>
                <a:srgbClr val="800080"/>
              </a:solidFill>
              <a:effectLst/>
              <a:latin typeface="Times New Roman" panose="02020603050405020304" pitchFamily="18" charset="0"/>
            </a:rPr>
            <a:t>SYSTEME S</a:t>
          </a:r>
          <a:endParaRPr kumimoji="0" lang="fr-FR" altLang="fr-FR" sz="1100" b="0" i="0" u="none" strike="noStrike" kern="1200" cap="none" normalizeH="0" baseline="0" dirty="0">
            <a:ln>
              <a:noFill/>
            </a:ln>
            <a:solidFill>
              <a:srgbClr val="FF0000"/>
            </a:solidFill>
            <a:effectLst/>
            <a:latin typeface="Times New Roman" panose="02020603050405020304" pitchFamily="18" charset="0"/>
          </a:endParaRPr>
        </a:p>
      </dsp:txBody>
      <dsp:txXfrm>
        <a:off x="4407349" y="2001"/>
        <a:ext cx="1313954" cy="656977"/>
      </dsp:txXfrm>
    </dsp:sp>
    <dsp:sp modelId="{A63C3893-FB34-4F9E-8D3D-084A4287B6BF}">
      <dsp:nvSpPr>
        <dsp:cNvPr id="0" name=""/>
        <dsp:cNvSpPr/>
      </dsp:nvSpPr>
      <dsp:spPr>
        <a:xfrm>
          <a:off x="2817463" y="934909"/>
          <a:ext cx="1313954" cy="65697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kern="1200" cap="none" normalizeH="0" baseline="0" dirty="0">
              <a:ln>
                <a:noFill/>
              </a:ln>
              <a:solidFill>
                <a:srgbClr val="0000FF"/>
              </a:solidFill>
              <a:effectLst/>
              <a:latin typeface="Times New Roman" panose="02020603050405020304" pitchFamily="18" charset="0"/>
            </a:rPr>
            <a:t>UNITE FONCTIONNELLE A</a:t>
          </a:r>
          <a:endParaRPr kumimoji="0" lang="fr-FR" altLang="fr-FR" sz="1100" b="0" i="0" u="none" strike="noStrike" kern="1200" cap="none" normalizeH="0" baseline="0" dirty="0">
            <a:ln>
              <a:noFill/>
            </a:ln>
            <a:solidFill>
              <a:srgbClr val="FF0000"/>
            </a:solidFill>
            <a:effectLst/>
            <a:latin typeface="Times New Roman" panose="02020603050405020304" pitchFamily="18" charset="0"/>
          </a:endParaRPr>
        </a:p>
      </dsp:txBody>
      <dsp:txXfrm>
        <a:off x="2817463" y="934909"/>
        <a:ext cx="1313954" cy="656977"/>
      </dsp:txXfrm>
    </dsp:sp>
    <dsp:sp modelId="{050C3796-7844-4712-AA5D-6FC3A567A832}">
      <dsp:nvSpPr>
        <dsp:cNvPr id="0" name=""/>
        <dsp:cNvSpPr/>
      </dsp:nvSpPr>
      <dsp:spPr>
        <a:xfrm>
          <a:off x="2022521" y="1867817"/>
          <a:ext cx="1313954" cy="65697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kern="1200" cap="none" normalizeH="0" baseline="0" dirty="0">
              <a:ln>
                <a:noFill/>
              </a:ln>
              <a:solidFill>
                <a:srgbClr val="0000FF"/>
              </a:solidFill>
              <a:effectLst/>
              <a:latin typeface="Times New Roman" panose="02020603050405020304" pitchFamily="18" charset="0"/>
            </a:rPr>
            <a:t>SOUS ENSEMBLE AA</a:t>
          </a:r>
          <a:endParaRPr kumimoji="0" lang="fr-FR" altLang="fr-FR" sz="1100" b="0" i="0" u="none" strike="noStrike" kern="1200" cap="none" normalizeH="0" baseline="0" dirty="0">
            <a:ln>
              <a:noFill/>
            </a:ln>
            <a:solidFill>
              <a:srgbClr val="FF0000"/>
            </a:solidFill>
            <a:effectLst/>
            <a:latin typeface="Times New Roman" panose="02020603050405020304" pitchFamily="18" charset="0"/>
          </a:endParaRPr>
        </a:p>
      </dsp:txBody>
      <dsp:txXfrm>
        <a:off x="2022521" y="1867817"/>
        <a:ext cx="1313954" cy="656977"/>
      </dsp:txXfrm>
    </dsp:sp>
    <dsp:sp modelId="{4107C090-BA44-4B7B-942D-F95F0D4ACF05}">
      <dsp:nvSpPr>
        <dsp:cNvPr id="0" name=""/>
        <dsp:cNvSpPr/>
      </dsp:nvSpPr>
      <dsp:spPr>
        <a:xfrm>
          <a:off x="1227578" y="2800725"/>
          <a:ext cx="1313954" cy="65697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kern="1200" cap="none" normalizeH="0" baseline="0" dirty="0">
              <a:ln>
                <a:noFill/>
              </a:ln>
              <a:solidFill>
                <a:srgbClr val="0000FF"/>
              </a:solidFill>
              <a:effectLst/>
              <a:latin typeface="Times New Roman" panose="02020603050405020304" pitchFamily="18" charset="0"/>
            </a:rPr>
            <a:t>EQUIPEMENT AA1</a:t>
          </a:r>
          <a:endParaRPr kumimoji="0" lang="fr-FR" altLang="fr-FR" sz="1100" b="0" i="0" u="none" strike="noStrike" kern="1200" cap="none" normalizeH="0" baseline="0" dirty="0">
            <a:ln>
              <a:noFill/>
            </a:ln>
            <a:solidFill>
              <a:srgbClr val="FF0000"/>
            </a:solidFill>
            <a:effectLst/>
            <a:latin typeface="Times New Roman" panose="02020603050405020304" pitchFamily="18" charset="0"/>
          </a:endParaRPr>
        </a:p>
      </dsp:txBody>
      <dsp:txXfrm>
        <a:off x="1227578" y="2800725"/>
        <a:ext cx="1313954" cy="656977"/>
      </dsp:txXfrm>
    </dsp:sp>
    <dsp:sp modelId="{7A56E7BB-4783-4A3C-9896-967C9D53BAAD}">
      <dsp:nvSpPr>
        <dsp:cNvPr id="0" name=""/>
        <dsp:cNvSpPr/>
      </dsp:nvSpPr>
      <dsp:spPr>
        <a:xfrm>
          <a:off x="432636" y="3733632"/>
          <a:ext cx="1313954" cy="65697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kern="1200" cap="none" normalizeH="0" baseline="0" dirty="0">
              <a:ln>
                <a:noFill/>
              </a:ln>
              <a:solidFill>
                <a:srgbClr val="0000FF"/>
              </a:solidFill>
              <a:effectLst/>
              <a:latin typeface="Times New Roman" panose="02020603050405020304" pitchFamily="18" charset="0"/>
            </a:rPr>
            <a:t>COMPOSANT AA 1.1</a:t>
          </a:r>
          <a:endParaRPr kumimoji="0" lang="fr-FR" altLang="fr-FR" sz="1100" b="0" i="0" u="none" strike="noStrike" kern="1200" cap="none" normalizeH="0" baseline="0" dirty="0">
            <a:ln>
              <a:noFill/>
            </a:ln>
            <a:solidFill>
              <a:srgbClr val="FF0000"/>
            </a:solidFill>
            <a:effectLst/>
            <a:latin typeface="Times New Roman" panose="02020603050405020304" pitchFamily="18" charset="0"/>
          </a:endParaRPr>
        </a:p>
      </dsp:txBody>
      <dsp:txXfrm>
        <a:off x="432636" y="3733632"/>
        <a:ext cx="1313954" cy="656977"/>
      </dsp:txXfrm>
    </dsp:sp>
    <dsp:sp modelId="{EBFBC51A-4547-4416-8563-C69E0E8C2F92}">
      <dsp:nvSpPr>
        <dsp:cNvPr id="0" name=""/>
        <dsp:cNvSpPr/>
      </dsp:nvSpPr>
      <dsp:spPr>
        <a:xfrm>
          <a:off x="2022521" y="3733632"/>
          <a:ext cx="1313954" cy="65697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kern="1200" cap="none" normalizeH="0" baseline="0" dirty="0">
              <a:ln>
                <a:noFill/>
              </a:ln>
              <a:solidFill>
                <a:srgbClr val="0000FF"/>
              </a:solidFill>
              <a:effectLst/>
              <a:latin typeface="Times New Roman" panose="02020603050405020304" pitchFamily="18" charset="0"/>
            </a:rPr>
            <a:t>COMPOSANT AA1.2</a:t>
          </a:r>
          <a:endParaRPr kumimoji="0" lang="fr-FR" altLang="fr-FR" sz="1100" b="0" i="0" u="none" strike="noStrike" kern="1200" cap="none" normalizeH="0" baseline="0" dirty="0">
            <a:ln>
              <a:noFill/>
            </a:ln>
            <a:solidFill>
              <a:srgbClr val="FF0000"/>
            </a:solidFill>
            <a:effectLst/>
            <a:latin typeface="Times New Roman" panose="02020603050405020304" pitchFamily="18" charset="0"/>
          </a:endParaRPr>
        </a:p>
      </dsp:txBody>
      <dsp:txXfrm>
        <a:off x="2022521" y="3733632"/>
        <a:ext cx="1313954" cy="656977"/>
      </dsp:txXfrm>
    </dsp:sp>
    <dsp:sp modelId="{420FAA7A-AD84-4807-BCEA-7E5D20AF10E5}">
      <dsp:nvSpPr>
        <dsp:cNvPr id="0" name=""/>
        <dsp:cNvSpPr/>
      </dsp:nvSpPr>
      <dsp:spPr>
        <a:xfrm>
          <a:off x="2817463" y="2800725"/>
          <a:ext cx="1313954" cy="65697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kern="1200" cap="none" normalizeH="0" baseline="0" dirty="0">
              <a:ln>
                <a:noFill/>
              </a:ln>
              <a:solidFill>
                <a:srgbClr val="0000FF"/>
              </a:solidFill>
              <a:effectLst/>
              <a:latin typeface="Times New Roman" panose="02020603050405020304" pitchFamily="18" charset="0"/>
            </a:rPr>
            <a:t>EQUIPEMENT AA2</a:t>
          </a:r>
          <a:endParaRPr kumimoji="0" lang="fr-FR" altLang="fr-FR" sz="1100" b="0" i="0" u="none" strike="noStrike" kern="1200" cap="none" normalizeH="0" baseline="0" dirty="0">
            <a:ln>
              <a:noFill/>
            </a:ln>
            <a:solidFill>
              <a:srgbClr val="FF0000"/>
            </a:solidFill>
            <a:effectLst/>
            <a:latin typeface="Times New Roman" panose="02020603050405020304" pitchFamily="18" charset="0"/>
          </a:endParaRPr>
        </a:p>
      </dsp:txBody>
      <dsp:txXfrm>
        <a:off x="2817463" y="2800725"/>
        <a:ext cx="1313954" cy="656977"/>
      </dsp:txXfrm>
    </dsp:sp>
    <dsp:sp modelId="{4BE4B1DB-CC98-4C18-9619-EAAD93671887}">
      <dsp:nvSpPr>
        <dsp:cNvPr id="0" name=""/>
        <dsp:cNvSpPr/>
      </dsp:nvSpPr>
      <dsp:spPr>
        <a:xfrm>
          <a:off x="3612406" y="1867817"/>
          <a:ext cx="1313954" cy="65697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kern="1200" cap="none" normalizeH="0" baseline="0" dirty="0">
              <a:ln>
                <a:noFill/>
              </a:ln>
              <a:solidFill>
                <a:srgbClr val="0000FF"/>
              </a:solidFill>
              <a:effectLst/>
              <a:latin typeface="Times New Roman" panose="02020603050405020304" pitchFamily="18" charset="0"/>
            </a:rPr>
            <a:t>SOUS ENSEMBLE AB</a:t>
          </a:r>
          <a:endParaRPr kumimoji="0" lang="fr-FR" altLang="fr-FR" sz="1100" b="0" i="0" u="none" strike="noStrike" kern="1200" cap="none" normalizeH="0" baseline="0" dirty="0">
            <a:ln>
              <a:noFill/>
            </a:ln>
            <a:solidFill>
              <a:srgbClr val="FF0000"/>
            </a:solidFill>
            <a:effectLst/>
            <a:latin typeface="Times New Roman" panose="02020603050405020304" pitchFamily="18" charset="0"/>
          </a:endParaRPr>
        </a:p>
      </dsp:txBody>
      <dsp:txXfrm>
        <a:off x="3612406" y="1867817"/>
        <a:ext cx="1313954" cy="656977"/>
      </dsp:txXfrm>
    </dsp:sp>
    <dsp:sp modelId="{01CE470E-B362-40B6-9A26-CC54352FBCA8}">
      <dsp:nvSpPr>
        <dsp:cNvPr id="0" name=""/>
        <dsp:cNvSpPr/>
      </dsp:nvSpPr>
      <dsp:spPr>
        <a:xfrm>
          <a:off x="4407349" y="934909"/>
          <a:ext cx="1313954" cy="65697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kern="1200" cap="none" normalizeH="0" baseline="0" dirty="0">
              <a:ln>
                <a:noFill/>
              </a:ln>
              <a:solidFill>
                <a:srgbClr val="0000FF"/>
              </a:solidFill>
              <a:effectLst/>
              <a:latin typeface="Times New Roman" panose="02020603050405020304" pitchFamily="18" charset="0"/>
            </a:rPr>
            <a:t>UNITE FONCTIONNELLE B</a:t>
          </a:r>
          <a:endParaRPr kumimoji="0" lang="fr-FR" altLang="fr-FR" sz="1100" b="0" i="0" u="none" strike="noStrike" kern="1200" cap="none" normalizeH="0" baseline="0" dirty="0">
            <a:ln>
              <a:noFill/>
            </a:ln>
            <a:solidFill>
              <a:srgbClr val="FF0000"/>
            </a:solidFill>
            <a:effectLst/>
            <a:latin typeface="Times New Roman" panose="02020603050405020304" pitchFamily="18" charset="0"/>
          </a:endParaRPr>
        </a:p>
      </dsp:txBody>
      <dsp:txXfrm>
        <a:off x="4407349" y="934909"/>
        <a:ext cx="1313954" cy="656977"/>
      </dsp:txXfrm>
    </dsp:sp>
    <dsp:sp modelId="{370FDC3D-DCBB-4EE1-803B-F092F963890F}">
      <dsp:nvSpPr>
        <dsp:cNvPr id="0" name=""/>
        <dsp:cNvSpPr/>
      </dsp:nvSpPr>
      <dsp:spPr>
        <a:xfrm>
          <a:off x="5997234" y="934909"/>
          <a:ext cx="1313954" cy="65697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kern="1200" cap="none" normalizeH="0" baseline="0" dirty="0">
              <a:ln>
                <a:noFill/>
              </a:ln>
              <a:solidFill>
                <a:srgbClr val="0000FF"/>
              </a:solidFill>
              <a:effectLst/>
              <a:latin typeface="Times New Roman" panose="02020603050405020304" pitchFamily="18" charset="0"/>
            </a:rPr>
            <a:t>UNITE FONCTIONNELLE C</a:t>
          </a:r>
          <a:endParaRPr kumimoji="0" lang="fr-FR" altLang="fr-FR" sz="1100" b="0" i="0" u="none" strike="noStrike" kern="1200" cap="none" normalizeH="0" baseline="0" dirty="0">
            <a:ln>
              <a:noFill/>
            </a:ln>
            <a:solidFill>
              <a:srgbClr val="FF0000"/>
            </a:solidFill>
            <a:effectLst/>
            <a:latin typeface="Times New Roman" panose="02020603050405020304" pitchFamily="18" charset="0"/>
          </a:endParaRPr>
        </a:p>
      </dsp:txBody>
      <dsp:txXfrm>
        <a:off x="5997234" y="934909"/>
        <a:ext cx="1313954" cy="65697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1A9FAD-230F-47B8-B487-445959D2A831}">
      <dsp:nvSpPr>
        <dsp:cNvPr id="0" name=""/>
        <dsp:cNvSpPr/>
      </dsp:nvSpPr>
      <dsp:spPr>
        <a:xfrm>
          <a:off x="4513" y="1272800"/>
          <a:ext cx="1973277" cy="118396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fr-FR" sz="3000" kern="1200" dirty="0"/>
            <a:t>Structure</a:t>
          </a:r>
        </a:p>
      </dsp:txBody>
      <dsp:txXfrm>
        <a:off x="39190" y="1307477"/>
        <a:ext cx="1903923" cy="1114612"/>
      </dsp:txXfrm>
    </dsp:sp>
    <dsp:sp modelId="{2ACEB7D1-173F-4B1E-80E4-70A86EF296E6}">
      <dsp:nvSpPr>
        <dsp:cNvPr id="0" name=""/>
        <dsp:cNvSpPr/>
      </dsp:nvSpPr>
      <dsp:spPr>
        <a:xfrm>
          <a:off x="2175117" y="1620097"/>
          <a:ext cx="418334" cy="48937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a:off x="2175117" y="1717971"/>
        <a:ext cx="292834" cy="293624"/>
      </dsp:txXfrm>
    </dsp:sp>
    <dsp:sp modelId="{C5A97B83-183B-4F5C-81F8-2074C4FA0675}">
      <dsp:nvSpPr>
        <dsp:cNvPr id="0" name=""/>
        <dsp:cNvSpPr/>
      </dsp:nvSpPr>
      <dsp:spPr>
        <a:xfrm>
          <a:off x="2767101" y="1272800"/>
          <a:ext cx="1973277" cy="118396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fr-FR" sz="3000" kern="1200" dirty="0"/>
            <a:t>Mesure</a:t>
          </a:r>
        </a:p>
      </dsp:txBody>
      <dsp:txXfrm>
        <a:off x="2801778" y="1307477"/>
        <a:ext cx="1903923" cy="1114612"/>
      </dsp:txXfrm>
    </dsp:sp>
    <dsp:sp modelId="{D7A5AC01-A26D-4814-8D3C-73347D1CF58B}">
      <dsp:nvSpPr>
        <dsp:cNvPr id="0" name=""/>
        <dsp:cNvSpPr/>
      </dsp:nvSpPr>
      <dsp:spPr>
        <a:xfrm>
          <a:off x="4937705" y="1620097"/>
          <a:ext cx="418334" cy="48937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a:off x="4937705" y="1717971"/>
        <a:ext cx="292834" cy="293624"/>
      </dsp:txXfrm>
    </dsp:sp>
    <dsp:sp modelId="{419384D3-89A3-427B-B54E-7194E5770DE5}">
      <dsp:nvSpPr>
        <dsp:cNvPr id="0" name=""/>
        <dsp:cNvSpPr/>
      </dsp:nvSpPr>
      <dsp:spPr>
        <a:xfrm>
          <a:off x="5529688" y="1272800"/>
          <a:ext cx="1973277" cy="118396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fr-FR" sz="3000" kern="1200" dirty="0"/>
            <a:t>Master</a:t>
          </a:r>
        </a:p>
      </dsp:txBody>
      <dsp:txXfrm>
        <a:off x="5564365" y="1307477"/>
        <a:ext cx="1903923" cy="1114612"/>
      </dsp:txXfrm>
    </dsp:sp>
    <dsp:sp modelId="{A53A491D-5FC6-473C-BB57-969CC65F4F1C}">
      <dsp:nvSpPr>
        <dsp:cNvPr id="0" name=""/>
        <dsp:cNvSpPr/>
      </dsp:nvSpPr>
      <dsp:spPr>
        <a:xfrm>
          <a:off x="7700293" y="1620097"/>
          <a:ext cx="418334" cy="48937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a:off x="7700293" y="1717971"/>
        <a:ext cx="292834" cy="293624"/>
      </dsp:txXfrm>
    </dsp:sp>
    <dsp:sp modelId="{44F231E0-37E1-4B0B-9D3A-7B152A84AC6C}">
      <dsp:nvSpPr>
        <dsp:cNvPr id="0" name=""/>
        <dsp:cNvSpPr/>
      </dsp:nvSpPr>
      <dsp:spPr>
        <a:xfrm>
          <a:off x="8292276" y="1272800"/>
          <a:ext cx="1973277" cy="118396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fr-FR" sz="3000" kern="1200" dirty="0" err="1"/>
            <a:t>Improve</a:t>
          </a:r>
          <a:endParaRPr lang="fr-FR" sz="3000" kern="1200" dirty="0"/>
        </a:p>
      </dsp:txBody>
      <dsp:txXfrm>
        <a:off x="8326953" y="1307477"/>
        <a:ext cx="1903923" cy="1114612"/>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0.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2.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44.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45.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48.emf"/></Relationships>
</file>

<file path=ppt/ink/ink1.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28:53.421"/>
    </inkml:context>
    <inkml:brush xml:id="br0">
      <inkml:brushProperty name="width" value="0.05292" units="cm"/>
      <inkml:brushProperty name="height" value="0.05292" units="cm"/>
      <inkml:brushProperty name="color" value="#C0504D"/>
      <inkml:brushProperty name="fitToCurve" value="1"/>
    </inkml:brush>
  </inkml:definitions>
  <inkml:trace contextRef="#ctx0" brushRef="#br0">112 98 37,'-8'-17'16,"8"17"1,-3-12-2,3 12-2,0 0-3,0 0-3,0 0-2,0 0-2,0 0-2,0 0 0,0 0 0,3 12-1,4 3 1,-4 0 1,5 6 0,-3 1 0,5 7 0,-4 1 1,6 1-1,-2 3 0,2 4 0,-3-2 0,3 2 0,-4 0-1,2-2 0,0-2 0,-1-2 0,1-4 0,-3-4 0,-2-6 0,1 0-1,-1-7 1,-5-11-1,5 16-1,-5-16-1,0 0-5,0 0-10,0 0-10,0 0-6,-6-27 1,6 27 0</inkml:trace>
  <inkml:trace contextRef="#ctx0" brushRef="#br0" timeOffset="547">0 85 21,'0'0'15,"0"0"-2,0 0-2,3-17-2,-3 17-2,22-7-1,-9 4 1,7 1-2,4-1 1,3 3-1,4-2 0,1 7-1,4-3 0,1 5 0,-1 3-1,1 1 0,-4 1-1,2 5 0,-5 1 0,2 3-1,-7 0 1,0 3-1,-6 3 0,1-1 0,-4 2 0,-3-1 0,-5 1 0,-1 1 0,-6-1 1,-1-2-1,-4-1 1,0 1 0,-4-5 0,0 0 0,-4-3 0,0 1 1,-5-5-1,2 2 0,-6-5 0,1 2 0,-5-1 0,-1 1-1,-1-4 0,-5 2 0,2-4-1,1 2 0,0-4 0,4-1-1,3 2-3,4-9-6,7 0-13,11 3-11,-8-19 0,17 5-1</inkml:trace>
  <inkml:trace contextRef="#ctx0" brushRef="#br0" timeOffset="1282">728 92 25,'0'0'25,"0"0"-8,0 0-2,18-5-1,-3 1-3,4 3-2,2-5-1,13 4-1,-3-5 0,15 4-1,-5-5 0,9 5 0,-3-7-2,4 5-1,-5-1-1,-3 1 0,-5-2-1,-3 4 1,-6-3-2,-6 4-2,-6-1-1,-17 3-6,23 0-5,-23 0-9,0 0-10,0 0-2,-27 14 2</inkml:trace>
  <inkml:trace contextRef="#ctx0" brushRef="#br0" timeOffset="1610">1055 93 29,'0'0'12,"0"0"1,-7 12 0,7-12 1,5 18-1,-5-18-1,2 29 0,-2-11 0,9 7-1,-8-1-1,10 9-2,-3-4-1,5 6-1,-1-5-1,2 6-1,1-4-2,-2 0 1,-1-6-2,2 0 1,-6-5-2,-1-3 1,-1 0-1,-2-4-1,2-2-3,-6-12-6,6 19-15,-6-19-12,0 0 1,14 13-1</inkml:trace>
  <inkml:trace contextRef="#ctx0" brushRef="#br0" timeOffset="2188">1802 151 31,'0'0'10,"0"0"0,-19 6-2,19-6 0,-14 20-1,6-4-1,-3 4 3,2 4-1,-3 5-1,1 1 1,5 5-1,-2-2-2,4 3 0,1-3-1,6 2-1,1-6 0,7 1 0,-1-6-1,6-1 1,-2-8 0,7 1-1,0-7 1,1 1-1,0-6 0,3-1 0,0-5-1,-2 2 0,3-4 0,-2-1-1,-1-3 1,1-1 0,-2-2-1,-3 0 1,-1-1 0,-4-1-1,0-1 2,-3 1-2,-1-1 0,-5 0 1,1 0-1,-1 2 0,-2-2 1,0 0-1,-2 0 1,4-1-1,-5 1 1,0-3 0,0 1 0,-2-1-1,-3-2 2,2 1-1,-5-3 0,-2 2-1,-1-2 1,-7 2-1,-4-1 0,-3 4 0,-3 3 0,-5 2 0,0 4-1,-5 3 1,-4 4-1,3 3 1,4 3-1,-6 2 0,9 4-4,-5-5-10,8-3-17,4 10-3,-3-7 0,16 6 0</inkml:trace>
</inkml:ink>
</file>

<file path=ppt/ink/ink10.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09.343"/>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30 0 12,'0'0'25,"-19"9"1,19-9-14,0 0-2,-10 16-3,10-16-3,-5 13-5,5-13-6,0 0-7,7 27-10,-7-27-2</inkml:trace>
</inkml:ink>
</file>

<file path=ppt/ink/ink11.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09.625"/>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4 0 10,'2'34'19,"-8"-11"-13,6 6-1,0-4-3,0 0-6,8 5-8,-12-14-6</inkml:trace>
</inkml:ink>
</file>

<file path=ppt/ink/ink12.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09.828"/>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11 0 30,'-7'26'9,"7"3"-3,-1-3-4,-1-1-7,7 7-10,-11-19-4</inkml:trace>
</inkml:ink>
</file>

<file path=ppt/ink/ink13.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0"/>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23 0 30,'-13'26'15,"12"2"-3,-3-5-5,2 1-6,4 1-12,-12-13-9,17 13-2</inkml:trace>
</inkml:ink>
</file>

<file path=ppt/ink/ink14.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0.187"/>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5 0 35,'4'38'16,"-13"-11"-5,11 7-3,-4-3-2,4-4-7,1 2-7,-5-11-11,12 13-4,-10-19 0</inkml:trace>
</inkml:ink>
</file>

<file path=ppt/ink/ink15.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0.390"/>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13 0 41,'-6'29'18,"5"5"-3,-5-5-2,6-2-6,0-3-7,3-4-9,7 6-16,-10-26 0,13 32-1</inkml:trace>
</inkml:ink>
</file>

<file path=ppt/ink/ink16.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0.562"/>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15 0 16,'2'51'24,"-15"-16"-1,13 3-13,-4-3-5,5-5-6,3 4-10,-9-18-10,19 13-3</inkml:trace>
</inkml:ink>
</file>

<file path=ppt/ink/ink17.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0.734"/>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28 0 33,'-11'20'27,"6"10"-8,-1-8-3,1 3-5,5-7-6,-2 3-7,4-6-10,-2-15-11,9 21-3,-9-21-2</inkml:trace>
</inkml:ink>
</file>

<file path=ppt/ink/ink18.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0.921"/>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13 0 38,'-11'31'18,"12"8"-4,-4-10-4,3 3-5,3-4-11,-3-10-12,14 8-5,-14-26-2</inkml:trace>
</inkml:ink>
</file>

<file path=ppt/ink/ink19.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1.093"/>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13 0 19,'4'40'26,"-16"-17"-1,12 5-10,-5-2-7,5-1-4,5-4-8,-5-9-8,9 11-9,-9-23-4,11 20-1</inkml:trace>
  <inkml:trace contextRef="#ctx0" brushRef="#br0" timeOffset="188">54 505 16,'7'38'24,"-22"-11"-3,14-1-7,-3-5-6,5-2-8,0-1-14,-1-18-9,3 12-1</inkml:trace>
  <inkml:trace contextRef="#ctx0" brushRef="#br0" timeOffset="344">46 904 15,'6'35'24,"-19"-20"-1,13 9-13,-1-8-9,1-16-12,14 31-10,-14-31-3</inkml:trace>
</inkml:ink>
</file>

<file path=ppt/ink/ink2.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28:56.734"/>
    </inkml:context>
    <inkml:brush xml:id="br0">
      <inkml:brushProperty name="width" value="0.05292" units="cm"/>
      <inkml:brushProperty name="height" value="0.05292" units="cm"/>
      <inkml:brushProperty name="color" value="#C0504D"/>
      <inkml:brushProperty name="fitToCurve" value="1"/>
    </inkml:brush>
  </inkml:definitions>
  <inkml:trace contextRef="#ctx0" brushRef="#br0">233 130 23,'0'0'26,"0"0"-8,0 0-4,0 0-3,0 0-3,0 0-1,-4 20-2,8 1 0,-1 3 0,5 7 0,0 2 1,3 7-1,-1-1-1,4 2-1,-2-3-1,2-2-1,-1-3 0,-2-3-1,1-5-2,-5-6-4,4-2-6,-5-3-11,-6-14-9,0 0 1,0 0 0</inkml:trace>
  <inkml:trace contextRef="#ctx0" brushRef="#br0" timeOffset="312">5 151 1,'0'0'25,"-15"-25"0,15 25 2,15-16-17,-15 16 0,32-16-2,-10 11 0,10 2-2,-2 2 0,12 5-1,-7 1 0,10 7-1,-1 0 0,3 6-1,-4 0 0,3 8 0,-5-2-1,-1 3 0,-3 2 0,-1 3 0,-8 0 0,-4 3 1,-5-5-1,-2 2 1,-6 0 0,-3-2-1,-8-4 1,-3 1 1,-4-7-1,-5 1 0,-9-2-1,-1-2 1,-9-3-1,-3 0 0,-6-5-1,-2 0 0,1-2-1,2-5-1,6 2-2,1-9-4,13 4-4,4-13-14,9-6-12,14 2-1,3-11 1</inkml:trace>
  <inkml:trace contextRef="#ctx0" brushRef="#br0" timeOffset="812">869 148 19,'0'0'30,"0"0"1,0 0 2,22-4-17,3 4-5,-1-7-2,14 6-1,-2-7 0,13 4-2,-1-5-2,5 2-1,-6-1-1,1 2 0,-6-2-2,-4 3 0,-3 0-2,-9 0-4,-4 5-7,-22 0-6,17-6-12,-17 6-4,0 0-1,-12 13 2</inkml:trace>
  <inkml:trace contextRef="#ctx0" brushRef="#br0" timeOffset="1109">1103 183 21,'1'14'30,"-1"-14"1,-2 21 3,8-3-21,-6-3-2,9 12 0,-8-3-1,7 10 0,-3-5-5,4 5-1,-2-4-1,1 2-2,1-6-2,-4-2-4,4 1-11,-5-1-19,-7-10-1,9 6 0,-6-20 0</inkml:trace>
  <inkml:trace contextRef="#ctx0" brushRef="#br0" timeOffset="1500">1803 118 10,'0'0'26,"7"12"1,-2 9-15,-2 11 2,-6 8-1,2 8 1,-6 2-1,1 7-4,-8-5-2,5 0-1,-6-9-3,6-6 0,0-12-1,3-5-1,1-7 0,5-13 1,0 0-1,0 0 1,0 0-1,9-19 0,0-2 1,0-10-1,2-7-1,2-8 0,2-8 0,2-4 0,-2-1 0,0 1-1,-1 4 1,0 7 0,-3 5 0,-2 9 0,0 8 0,-1 10-2,-8 15 2,15-17 0,-15 17 0,21-1 0,-7 6 0,4 5 2,1 2-1,6 5 0,3 5 0,6 6 1,-1 1-1,3 3 1,-1 4-1,1-2 0,0 4 0,-3-1 0,-5-3-1,-1-2 0,-5-4 0,-2-6 0,-5 0-1,-4-8-1,-1 0-4,-10-14-9,0 0-14,0 0-7,-13 0 0,13 0 1</inkml:trace>
  <inkml:trace contextRef="#ctx0" brushRef="#br0" timeOffset="2094">1879 368 30,'0'0'30,"-24"0"3,24 0-2,0 0-21,21-3-1,3 6 0,-1-11-2,12 8-1,2-7 0,10 2-1,-4-4-1,4 5-2,-6-4 0,-5 2-3,-1 5-4,-13-6-15,-10 0-15,2 7-1,-14 0 0,0 0 0</inkml:trace>
</inkml:ink>
</file>

<file path=ppt/ink/ink20.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2.187"/>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193 76 39,'-1'-20'17,"1"20"-2,-10-17 0,10 17-3,-14-7-1,14 7-3,-18-3-1,6 3-2,12 0-1,-25 11-1,12 5-1,-2-3 0,1 7 0,0 1 0,1 5 0,0 3 0,4 5 0,0-3 0,2 9 0,2-4 0,5 3 0,0-5-1,4 2 1,-1-3 0,5 0-1,-2-2 1,3-5-1,1-2 0,0-2 2,-1-4-2,5-3-1,-3-3 1,3 0 0,-2-4 0,2-1-1,0-5 1,3-2 0,-2-2-1,3-1 1,-2-3 0,1 0-1,0-6 1,1 3-1,-2-2 0,1-2 1,-3 1-1,-1-2 0,1 2 0,-1-5 1,-2 2-1,0 0 0,0-3 1,-1 0-1,-2 1 0,0-1 0,1 1 1,-4-1-1,2 0 0,-3-1 0,0-2 1,-1 2-1,0-2 0,-3-4 0,-4 0 0,1 1 0,-5-1 0,2 0 0,-4 1 1,2 1-1,-6 1 0,3 0 0,-1 2 0,-1 4 0,-2 0 0,-2 4 0,1 2 0,1-1 0,-5 7 0,-2 1 0,1 3-1,-1 3 0,3 4-1,-6-3-4,10 9-7,-5-1-16,3-8-7,17-4 0,-14 10 0</inkml:trace>
</inkml:ink>
</file>

<file path=ppt/ink/ink21.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4.687"/>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6 0 21,'0'0'13,"-6"27"-3,6-27-4,-1 19-5,2-6-7,-1-13-11,7 16-3</inkml:trace>
</inkml:ink>
</file>

<file path=ppt/ink/ink22.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4.859"/>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14 0 37,'-1'28'15,"-8"-10"-4,7 4-6,0-4-9,2-18-15,4 29-3,-4-29 0</inkml:trace>
</inkml:ink>
</file>

<file path=ppt/ink/ink23.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5.031"/>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17 0 13,'-12'16'21,"14"5"-7,-9-7-10,7 4-7,3 4-11,-3-22-5</inkml:trace>
</inkml:ink>
</file>

<file path=ppt/ink/ink24.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5.187"/>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5 0 10,'-9'15'21,"15"7"-5,-9-7-8,5 2-5,-1-2-6,-1-15-9,4 27-8,-4-27-1</inkml:trace>
</inkml:ink>
</file>

<file path=ppt/ink/ink25.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5.359"/>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1 0 18,'-3'13'13,"6"5"-4,-3-18-7,1 18-6,8-4-12,-9-14-3</inkml:trace>
</inkml:ink>
</file>

<file path=ppt/ink/ink26.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5.515"/>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2 0 22,'-3'13'10,"4"2"-7,-1-1-8,0-14-11</inkml:trace>
</inkml:ink>
</file>

<file path=ppt/ink/ink27.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5.812"/>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0 0 11,'0'25'20,"0"-25"-10,0 16-5,0-3-9,0-13-11,0 16-4</inkml:trace>
</inkml:ink>
</file>

<file path=ppt/ink/ink28.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6.437"/>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0 66 46,'0'0'18,"0"0"-2,0 0-2,0 0-5,0 0-3,0 0-1,9-14-1,-9 14-1,13-12 0,-13 12-1,24-17 1,-6 10-1,-4 0 0,1 3 0,3 1-1,-6 2 0,1 2 0,1 3 0,-14-4 0,18 14 0,-18-14 1,15 20-1,-15-20 1,14 24-1,-9-8 1,1 0 0,-5 2-1,2 2 0,-3-1 0,-3-1 0,0 3 0,-4-1 0,-1-3 0,-2 1-1,1-3 0,-1-1 1,10-14-1,-12 18 0,12-18 1,-11 12-1,11-12-1,0 0 1,0 0-1,0 0 0,0 0 1,0 0-1,0 0 1,0 0-1,16 6 1,-16-6 0,22 1 1,-11-1-1,2 0 0,1 2 0,-2 1 0,3-2 0,-15-1 0,21 10 0,-21-10 0,19 15 0,-19-15 0,16 21 0,-12-8 1,-1 1-1,-2 3 1,-1 1 0,-3 0-1,0 2 1,-5-2 0,0 5 1,-5-7 0,4 4 0,-9-4 1,2 2-1,-1-4-1,-1 1 1,-5-1 0,3-4-2,-4 1-1,2-4-3,4 4-7,0 0-23,-3-17-1,21 6-1,-23-14 1</inkml:trace>
</inkml:ink>
</file>

<file path=ppt/ink/ink29.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7.984"/>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0 0 38,'0'0'15,"1"18"-2,-1-18-1,3 23-3,-2-9-3,2-1-3,1-1-6,-4-12-8,13 26-7,-13-26-7,11 27 0</inkml:trace>
</inkml:ink>
</file>

<file path=ppt/ink/ink3.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28:59.984"/>
    </inkml:context>
    <inkml:brush xml:id="br0">
      <inkml:brushProperty name="width" value="0.05292" units="cm"/>
      <inkml:brushProperty name="height" value="0.05292" units="cm"/>
      <inkml:brushProperty name="color" value="#C0504D"/>
      <inkml:brushProperty name="fitToCurve" value="1"/>
    </inkml:brush>
  </inkml:definitions>
  <inkml:trace contextRef="#ctx0" brushRef="#br0">108 173 31,'-6'-22'19,"6"22"-3,-7-14-1,7 14-3,0 0-3,0 0-4,0 0-1,0 0-1,7 23 0,0-6 1,4 8 1,-3 4 0,5 5 0,2 2 0,2 2 0,-4 0-1,7-2-1,-2-1-1,-4-6-1,-1-3 0,0-2 0,-5-6 0,2-4-1,-10-14-1,8 16-2,-8-16-2,0 0-8,0 0-11,0 0-10,1-16 2,-1 16 0</inkml:trace>
  <inkml:trace contextRef="#ctx0" brushRef="#br0" timeOffset="437">0 88 42,'0'0'20,"0"0"-5,0 0 0,0 0-4,27-1-1,-9-2-2,9 0-1,3-2 0,10 4 0,3-8-1,5 7-1,2-8 0,4 2-1,-7-2-1,0 2 0,-8-1 0,-6 2-2,-8 2 0,-3 1-1,-9 1-2,-13 3-3,11 0-2,-11 0-7,0 0-7,-10 16-13,-4-10-1,4 9 2</inkml:trace>
  <inkml:trace contextRef="#ctx0" brushRef="#br0" timeOffset="781">59 380 13,'0'0'29,"24"10"3,-13-18 1,12 1-16,9 4-5,1-10 1,10 12-3,0-9-2,4 6-2,-6-3-2,6 2-2,-6 2-2,-5-7-6,1 9-12,-3 4-17,-11-14 1,4 11-2,-7-11 1</inkml:trace>
  <inkml:trace contextRef="#ctx0" brushRef="#br0" timeOffset="1109">928 115 28,'0'0'29,"0"0"1,0 0-8,25 0-10,4-2-2,1-6-1,11 2-1,0-3-1,12 0-1,-3-3-2,4 4 1,-5-3-3,-1 1 0,-4 0-1,-6 2-2,-8 2-1,-6 0-6,-5 6-6,-19 0-11,0 0-9,0 0-1,-17 2 1</inkml:trace>
  <inkml:trace contextRef="#ctx0" brushRef="#br0" timeOffset="1391">1168 137 14,'-1'15'28,"1"-15"3,4 19 1,4-3-19,-2 0-2,4 9 0,-6-1-1,9 5-2,-3-3-2,1 3-2,0-3 0,3 0-3,-3-2-1,-1-6-3,2 4-5,-5-7-10,-7-15-15,21 22-2,-21-22 1,19 10 0</inkml:trace>
  <inkml:trace contextRef="#ctx0" brushRef="#br0" timeOffset="1719">1720 164 0,'11'-6'24,"-11"6"2,0 0 2,0 0-13,11 18-3,-4-1-1,-4 1 0,5 12-1,-1-4 0,7 6-3,-6-2-1,9 2-1,1-9 0,3 6-2,-1-9 0,9-2 0,-1-6-1,4-1 0,1-4 0,3-3-1,-3-4 1,3-1-1,-3-5 0,-4-1 0,-1-1 0,-6-2 0,-1-2-1,-7 1 1,-2-4 0,-5 1-1,-3-3 1,0-3 0,-4 2-1,-4-3 1,0-3-1,-2 2 0,-2-3 0,-3 3 1,-1-3-2,-10 6 1,-2-3 0,-6 7 0,-12 1-1,-8 4 1,-6 6-1,-2 1 0,-5 9-1,-2-1-2,6 8-4,-1-2-12,5 1-16,15 8-1,-2-8 1,13 9-1</inkml:trace>
</inkml:ink>
</file>

<file path=ppt/ink/ink30.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8.187"/>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9 0 32,'-7'20'17,"8"8"-2,-5-4-5,7 0-5,3-1-8,-5-10-11,14 16-10,-16-13 1</inkml:trace>
</inkml:ink>
</file>

<file path=ppt/ink/ink31.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8.343"/>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23 0 19,'-14'28'25,"14"9"-10,-7-5-3,8 0-4,-5-3-6,7-4-9,5 7-11,-15-17-6,21 14 1</inkml:trace>
</inkml:ink>
</file>

<file path=ppt/ink/ink32.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8.531"/>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12 0 36,'-11'29'15,"12"10"-4,-5-10-3,7 3-8,-2 1-9,-7-13-13,17 15 0</inkml:trace>
</inkml:ink>
</file>

<file path=ppt/ink/ink33.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8.703"/>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27 0 16,'-1'47'21,"-14"-15"-8,10 5-7,0-6-7,1-8-11,16 13-8,-20-19-1</inkml:trace>
</inkml:ink>
</file>

<file path=ppt/ink/ink34.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8.875"/>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32 0 14,'1'51'24,"-14"-20"0,6 10-12,3-3-5,-2-5-5,7 0-11,-6-14-12,12 14-3,-13-16 0</inkml:trace>
</inkml:ink>
</file>

<file path=ppt/ink/ink35.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9.046"/>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33 0 22,'-15'33'24,"15"7"-5,-8-6-8,1 0-2,4-6-6,0-6-9,8 3-9,-5-25-9,9 33 0</inkml:trace>
</inkml:ink>
</file>

<file path=ppt/ink/ink36.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9.218"/>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10 0 23,'-10'24'15,"12"6"-4,-5-8-4,4 3-5,1-1-10,-2-24-12,11 38-1</inkml:trace>
</inkml:ink>
</file>

<file path=ppt/ink/ink37.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9.390"/>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9 0 16,'5'36'12,"-12"-7"-6,6-1-5,1 2-12,-6-17-6</inkml:trace>
</inkml:ink>
</file>

<file path=ppt/ink/ink38.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9.578"/>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0 0 0,'0'22'6</inkml:trace>
</inkml:ink>
</file>

<file path=ppt/ink/ink39.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19.718"/>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30 0 15,'-14'18'20,"9"4"-12,-2-1-7,3-6-6,9 10-12,-5-25-2</inkml:trace>
</inkml:ink>
</file>

<file path=ppt/ink/ink4.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29:02.718"/>
    </inkml:context>
    <inkml:brush xml:id="br0">
      <inkml:brushProperty name="width" value="0.05292" units="cm"/>
      <inkml:brushProperty name="height" value="0.05292" units="cm"/>
      <inkml:brushProperty name="color" value="#C0504D"/>
      <inkml:brushProperty name="fitToCurve" value="1"/>
    </inkml:brush>
  </inkml:definitions>
  <inkml:trace contextRef="#ctx0" brushRef="#br0">57 283 19,'0'0'22,"0"0"-8,0 0-1,0 0-1,13 24 0,-3-2-1,-6 0-2,6 11 1,-5-3-1,9 9-1,-5-1-2,4 2-2,-7-6-1,4-2-1,-5-4 0,5-5-2,-5-3 0,-1-5-1,-4-15-3,3 14-4,-3-14-11,0 0-13,0 0-1,0 0 1</inkml:trace>
  <inkml:trace contextRef="#ctx0" brushRef="#br0" timeOffset="407">4 141 14,'0'0'28,"0"0"0,-11-6-7,11 6-7,0 0-2,12-8-1,6 4-3,0-3-1,11 4-2,5-7 0,11 3 0,5-4 0,8 3-1,-7 0 1,5-1-3,-5-3 0,0 7-1,-14-4 0,-4 2-1,-8 5-1,-8-1-2,-3 3-4,-14 0-4,0 0-6,0 0-7,-18 15-11,5 2 1,-7-11 0</inkml:trace>
  <inkml:trace contextRef="#ctx0" brushRef="#br0" timeOffset="735">39 403 22,'-3'16'30,"3"-16"3,0 0-13,0 0-3,22 1-3,4 2-1,-2-9-2,13 5-4,-2-5-1,6 2-3,-4-3-1,4 2-2,-1 1-3,-6-6-8,5 4-10,1 4-14,-9-11-1,9 8 1</inkml:trace>
  <inkml:trace contextRef="#ctx0" brushRef="#br0" timeOffset="1063">926 130 25,'0'0'30,"0"0"2,16-5-10,2 5-7,-2-4-2,15 4-2,-2-7-1,15 5-1,-1-8-1,8 3-3,-3-4 0,6 3-2,-4-5-1,4 1 0,-7-2-1,-4 4-1,-7 2-1,-8 0-4,-4 6-3,-24 2-10,23-11-13,-23 11-5,-17 3-2,2 7 2</inkml:trace>
  <inkml:trace contextRef="#ctx0" brushRef="#br0" timeOffset="1344">1203 150 22,'1'22'32,"-8"-5"1,10 8 1,-3 3-20,-5-2-2,6 13-1,-9-10-3,8 9 0,-6-6-4,4 4-1,-4-7-1,5 0-1,-2 0-2,-1-11-4,5 6-6,-5-9-11,4-15-14,7 21 0,-7-21 0</inkml:trace>
  <inkml:trace contextRef="#ctx0" brushRef="#br0" timeOffset="1688">1903 34 19,'0'0'27,"0"0"1,0 0 3,11 18-20,-15 0-3,5 15 2,-9 2-1,6 15 1,-9-3-1,6 14 0,-10-9-4,4 5-1,-5-5-1,4 0-2,-2-11 0,3-6-1,1-8 1,3-6-1,5-4 0,2-17-1,-3 12 0,3-12 0,4-15-1,-1-2 0,4-2-2,-2-9 1,6-2-2,-2-12 1,4-2 1,-2-6 0,6-1 1,-4 1 0,0 3 2,3 2 0,-4 6 1,3 7 0,-2 6 0,-1 9 0,-12 17 1,22-18 0,-8 16 0,0 6 0,1-3 0,3 9 2,1 2-2,6 8 1,-1 0 0,5 9-1,-3 0 1,6 3-1,0 4 0,1-1-1,0-1 0,3-1 0,-4-2 0,-2-3 0,-2-5-1,-6 1 0,-1-8 0,-6-2-1,-4-3-1,-11-11-2,13 15-3,-13-15-11,0 0-8,-13-3-11,-2-5 0,15 8 1</inkml:trace>
  <inkml:trace contextRef="#ctx0" brushRef="#br0" timeOffset="2328">1875 449 11,'0'0'29,"-14"6"3,14-6 1,22 2-14,-6-9-7,14 6 0,-2-7-2,15 5-1,-5-5-1,11 5-4,-5-5 0,2 6-2,-5-3 0,-2-1-2,-6 6-4,-8-7-9,-4-1-22,-3 9-1,-18-1-1,12-4 0</inkml:trace>
</inkml:ink>
</file>

<file path=ppt/ink/ink40.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20.234"/>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0 0 29,'0'0'18,"0"0"-1,0 0-2,0 0-2,0 0-3,0 0-2,0 0-1,0 0-1,3 20 0,0-2-1,-4-2-1,3 9 1,-2 2-1,4 5-1,-5-2 0,4 5-1,-3-3 1,1 2-1,2 2 0,0 0-1,-3-1 0,3-3 1,-2 1-2,2-1 1,-2-5 0,2 0-1,0-8 2,-2-1-2,2-6 0,-3-12-2,4 17-1,-4-17-3,0 0-6,0 0-11,7-14-11,-7 14-1,9-33 1</inkml:trace>
  <inkml:trace contextRef="#ctx0" brushRef="#br0" timeOffset="469">263 217 27,'0'0'10,"0"0"0,7 14-2,-7-14 0,3 20 0,0-4 0,-2 0 1,3 6-2,-1-1-1,1 1 0,-3 0 0,2 3-1,-1-3 0,3 2 0,-1-3-2,2-1 1,-1 0-1,2-2-1,3-2 0,0-1 0,-10-15-1,23 21 1,-23-21-1,24 13 1,-24-13 0,27 2-1,-16-7 1,6-1-1,-17 6 0,25-18 0,-13 6 1,-1-5-2,-1-3 1,2-4 0,-2 1-1,-3-1 0,1 1 1,1-4-1,-4 4 1,1-1-1,-4 4 0,1 0 1,-3 1-1,-1-1 1,-1 2-1,-2 1 1,0-1-2,0 0 2,-3-2-1,0 2 1,-4 0-1,0 4 2,-1-1-1,-2 4 0,-3 3 0,-2 1 0,-2 4 0,-1 3-1,-2 3 0,0 0-1,-1 4-1,-2-2-4,9 9-8,0 4-18,-4-14-2,22-4-2,-20 11 2</inkml:trace>
</inkml:ink>
</file>

<file path=ppt/ink/ink41.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22.531"/>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47 0 18,'-10'24'11,"10"-24"-3,-7 21-5,10-8-10,-3-13-10</inkml:trace>
  <inkml:trace contextRef="#ctx0" brushRef="#br0" timeOffset="187">65 343 5,'0'27'21,"-17"-23"0,13 10-19,1-2-8,3-12-9,2 15-5</inkml:trace>
  <inkml:trace contextRef="#ctx0" brushRef="#br0" timeOffset="359">18 674 18,'1'22'21,"-18"-14"-11,17-8-13,-2 20-8,2-20-9</inkml:trace>
</inkml:ink>
</file>

<file path=ppt/ink/ink42.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4:24.109"/>
    </inkml:context>
    <inkml:brush xml:id="br0">
      <inkml:brushProperty name="width" value="0.05292" units="cm"/>
      <inkml:brushProperty name="height" value="0.05292" units="cm"/>
      <inkml:brushProperty name="color" value="#EA700D"/>
      <inkml:brushProperty name="fitToCurve" value="1"/>
    </inkml:brush>
  </inkml:definitions>
  <inkml:trace contextRef="#ctx0" brushRef="#br0">0 381 32,'0'0'13,"0"0"1,0 0-1,0 0-2,0 0 0,11-12-3,-11 12-1,14-26-1,-2 12-1,-4-8-2,5-2 0,-5-3-1,5-7 0,-4 0-1,1 2 0,-3 0 1,1 5 0,-5-1-1,4 9 1,-4 1-1,-3 18 1,2-16-1,-2 16 0,0 0 0,0 0-1,0 0-1,0 0 1,0 0 0,0 0-1,0 0 1,0 0 0,16 18 0,-11-5 1,-1 2 0,3 4 0,-3 2 1,5 5 0,-7-1 1,5 4-1,-3 0 1,2 3 0,-6-1 0,6 2 0,-9-1 0,7-1-1,-4 0 0,1-4-1,-1-2 0,0-3 0,0-5-1,0-3 1,0-14-2,0 15 0,0-15-2,0 0-4,0 0-5,0 0-11,13-23-13,2 10 0,-11-13 1</inkml:trace>
  <inkml:trace contextRef="#ctx0" brushRef="#br0" timeOffset="609">484 115 34,'0'0'11,"0"0"-2,0 0 1,0 0-1,0 20-2,-3-9 0,-1 5-1,2-1-1,1-1 0,1 4-2,1-7 0,2 4-1,-3-15 1,14 18 0,-14-18 1,22 12-1,-5-9 1,2 3-1,1-5 0,3 3 0,-2-1-1,0 0-1,-3 2 0,-2 1 0,-3 1-1,-13-7 1,19 15 0,-19-15 1,8 21 0,-8-8 1,-1 0-1,-3 2 1,-6-1 0,4 4 0,-7-4-1,0 2 0,1 1 0,-3-3 0,-1-2-1,2 2 0,-1-7-1,3 1 0,1-2-1,11-6-3,-18 5-2,18-5-7,-15-8-10,15 8-11,-6-15-2,6 15 1</inkml:trace>
  <inkml:trace contextRef="#ctx0" brushRef="#br0" timeOffset="1219">485 133 29,'0'0'18,"0"0"0,0 0 0,0 0-2,0 0-2,17-10-2,-17 10-1,29-8 0,-11-5 0,11 10-1,-2-12-2,8 10-1,-3-11-3,5 7 0,-8-4-1,3 5-1,-6-3 0,-2 4-1,-9 0 0,-15 7 0,22-8-1,-22 8 0,0 0 0,0 0 0,0 0 0,0 0 0,0 0 0,0 0-1,0 0 0,0 0-1,0 0-2,0 0-3,0 0-5,0 0-13,0 0-13,0 0-1,0 0 2</inkml:trace>
</inkml:ink>
</file>

<file path=ppt/ink/ink43.xml><?xml version="1.0" encoding="utf-8"?>
<inkml:ink xmlns:inkml="http://www.w3.org/2003/InkML">
  <inkml:definitions>
    <inkml:context xml:id="ctx0">
      <inkml:inkSource xml:id="inkSrc0">
        <inkml:traceFormat>
          <inkml:channel name="X" type="integer" max="1400" units="cm"/>
          <inkml:channel name="Y" type="integer" max="1050" units="cm"/>
        </inkml:traceFormat>
        <inkml:channelProperties>
          <inkml:channelProperty channel="X" name="resolution" value="48" units="1/cm"/>
          <inkml:channelProperty channel="Y" name="resolution" value="50" units="1/cm"/>
        </inkml:channelProperties>
      </inkml:inkSource>
      <inkml:timestamp xml:id="ts0" timeString="2007-12-16T09:05:13.734"/>
    </inkml:context>
    <inkml:brush xml:id="br0">
      <inkml:brushProperty name="width" value="0.05292" units="cm"/>
      <inkml:brushProperty name="height" value="0.05292" units="cm"/>
      <inkml:brushProperty name="color" value="#C00000"/>
      <inkml:brushProperty name="fitToCurve" value="1"/>
    </inkml:brush>
  </inkml:definitions>
  <inkml:trace contextRef="#ctx0" brushRef="#br0">145 0,'-145'0</inkml:trace>
</inkml:ink>
</file>

<file path=ppt/ink/ink44.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01-31T20:56:28.781"/>
    </inkml:context>
    <inkml:brush xml:id="br0">
      <inkml:brushProperty name="width" value="0.05292" units="cm"/>
      <inkml:brushProperty name="height" value="0.21167" units="cm"/>
      <inkml:brushProperty name="color" value="#FFFF00"/>
      <inkml:brushProperty name="transparency" value="170"/>
      <inkml:brushProperty name="tip" value="rectangle"/>
      <inkml:brushProperty name="rasterOp" value="maskPen"/>
      <inkml:brushProperty name="fitToCurve" value="1"/>
      <inkml:brushProperty name="ignorePressure" value="1"/>
    </inkml:brush>
  </inkml:definitions>
  <inkml:trace contextRef="#ctx0" brushRef="#br0">0 61 29,'0'0'9,"0"0"1,0 0-2,0 0 0,0 0-1,0 0 0,0 0 0,0 0-2,0 0 0,0 0-1,19-11 0,-19 11 0,23-6 0,-7 1 0,1-1 0,2-1 0,2 1 0,1 1 0,0-1-1,-2 3 0,4 1-1,-4-2 0,2 4-1,-1 0 0,3 0 0,-6 0 0,4 0 0,-1 0-1,-2 0 1,1 3 0,2-3-1,-4 0 1,1 0 0,-2 0-1,3 1 1,-5-1-1,4 0 1,-4-1-1,1 1 0,-16 0 1,24 0-1,-24 0 0,23-3 0,-23 3 0,21 0 1,-21 0-1,19 0 0,-19 0 0,17 3 0,-17-3 0,0 0 0,19 1 0,-19-1 0,0 0 0,17 0 1,-17 0-2,0 0 1,16 5 0,-16-5 0,16 5 1,-16-5-2,14 4 1,-14-4 0,19 5 0,-19-5-1,12 0 0,-12 0-1,0 0-5,0 0-8,0 0-12,19-3-6,-28-11 2,9 14-1</inkml:trace>
</inkml:ink>
</file>

<file path=ppt/ink/ink45.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01-31T20:56:43.468"/>
    </inkml:context>
    <inkml:brush xml:id="br0">
      <inkml:brushProperty name="width" value="0.05292" units="cm"/>
      <inkml:brushProperty name="height" value="0.21167" units="cm"/>
      <inkml:brushProperty name="color" value="#FFFF00"/>
      <inkml:brushProperty name="transparency" value="170"/>
      <inkml:brushProperty name="tip" value="rectangle"/>
      <inkml:brushProperty name="rasterOp" value="maskPen"/>
      <inkml:brushProperty name="fitToCurve" value="1"/>
      <inkml:brushProperty name="ignorePressure" value="1"/>
    </inkml:brush>
  </inkml:definitions>
  <inkml:trace contextRef="#ctx0" brushRef="#br0">97 251 31,'0'0'11,"0"0"0,10 14 0,9-13 0,15 1 0,11 0-2,11-2 0,15 1-1,6-2-2,8 1-2,5-2-1,2 2-1,-10 0 0,-7 3-1,-12-1 1,-9 1-1,-13-3 0,-10 3 1,-12-3 1,-19 0-1,0 0 0,0 0 0,-22-13-1,-6 1 1,-8 4-1,-7-8-1,-9 5 0,-8-5-1,-6-3 0,-8-1 1,-5 0-1,-4-1 0,1 2 1,-3 2-1,4-4 0,9 6 1,7 0 0,16 8 0,8-1 0,18 3 0,23 5-1,0 0 1,27-10 0,13 9 0,22-1 0,12 1 0,14-1 0,10 4 0,9-2 0,-1 3 1,-10 2-1,-8 1 0,-12 0 0,-15 1-1,-17 0 1,-11 3 0,-19-1 0,-14-9 0,-11 22 0,-15-11 0,-15 4 1,-8-4-1,-13 4 1,-20-4-1,-1 2 1,-5-2-1,-1-3 0,3 0 0,5 0 0,11-2 0,11 0-1,15 1 1,16 0 0,14 3-1,14-10 1,31 9-1,13-4 1,18 1 0,12-2 0,11-3 0,8 2 0,8-1 1,-12 1-1,-2 3 0,-15-1 0,-10 1 0,-15 1 0,-12-1-1,-15 3 1,-20-9 0,7 19 0,-20-6 0,-14-1 0,-9 4 1,-16 3-1,-8-3 0,-11 4 0,-9-2 0,-5 1 0,-5-4 0,2 0 0,7-4 0,12-4 0,8 0 0,13-1 0,14-4 0,18-2 0,16 0 0,25-13 0,18 4 1,18-6-1,15 1 0,18-2 0,12-1 0,4 0 0,2 1 0,-2 5 1,-7 3-1,-12 0 0,-9 5 0,-19 2 0,-13 1-1,-9 0 1,-15 0 0,-26 0 0,0 0 0,1 14 0,-23-10 1,-9 1-1,-10 0 0,-8-2 0,-6-3 0,-5-3 0,0 0 0,-3-8 0,0-2 1,5 2-1,9-5 0,5 2 1,12-2-1,5 2 0,15-3 1,10 1-1,15-1 0,15 1 0,10 0 0,12 4 0,13-4 0,15 6 0,4 4 0,4 5 0,-1 1 0,-4 0 0,-10 3 0,-10 1 0,-17 1 0,-16 3 0,-28-8-1,0 22 1,-28-8 0,-21-6 0,-15 8 0,-15-10 1,-16 4-2,-13-6 2,-6-5-1,-2-4 0,2-4 0,7 1 0,14-5 1,16 4-1,17-2 0,22 1 0,24 1 0,14 9 0,44-14 0,10 7 0,15 1 0,18 1 0,15 4 0,4 1 0,2 4 0,-7 4 0,-6 5-1,-15 0 1,-12 1 0,-24-2 0,-17 6 0,-16-4 0,-22 5-1,-14-5 1,-13 2 1,-10-2-1,-4 2 0,-6-5 0,-2-2 0,7-1 0,7-2-1,11-3 0,13 1 1,22-4-1,0 0 1,16 0-1,19-4 1,12 4 0,7 0 0,4 0 0,2 2 0,-7 0-1,-9 1 1,-6 3 0,-17 2 0,-21-8 0,-5 17 0,-25-7 1,-9 2-1,-10 1 0,-8-2 0,-11-2 1,8-1-1,1-1 0,11-4 0,7-2-1,11-5 0,16-3 0,14 7-1,10-27 1,12 7 0,11-4 0,5-6 0,6-3 1,3-3 1,-3-5-1,-3 6 1,-13-1 0,-9 0 1,-12 6-2,-15 3 2,-14 10-2,-19 4 0,-16 10 0,-6 3 0,-8 13-1,0-4-6,10 5-11,17 10-14,3-18 1,38 9 0</inkml:trace>
</inkml:ink>
</file>

<file path=ppt/ink/ink46.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01-31T20:56:46.343"/>
    </inkml:context>
    <inkml:brush xml:id="br0">
      <inkml:brushProperty name="width" value="0.05292" units="cm"/>
      <inkml:brushProperty name="height" value="0.21167" units="cm"/>
      <inkml:brushProperty name="color" value="#FFFF00"/>
      <inkml:brushProperty name="transparency" value="170"/>
      <inkml:brushProperty name="tip" value="rectangle"/>
      <inkml:brushProperty name="rasterOp" value="maskPen"/>
      <inkml:brushProperty name="fitToCurve" value="1"/>
      <inkml:brushProperty name="ignorePressure" value="1"/>
    </inkml:brush>
  </inkml:definitions>
  <inkml:trace contextRef="#ctx0" brushRef="#br0">357 338 10,'-34'1'21,"34"-1"-6,0 0-7,0 0-2,7-19 2,15 13-2,12-2 1,11-4 0,13 2-1,13-1 0,15 2 0,9-2-2,11 4 0,2-2-2,4 3 0,-3 1-1,-5 2 0,-13-2-1,-10 2 1,-22 1 0,-5-1 1,-26 3-1,-28 0 1,0 0 0,-30 14-1,-20-7 1,-19 2-1,-15 0 0,-21-1-1,-14-1 1,-7-1-1,-8-3 1,1 0 0,0-6 0,9 6 1,10-6-1,15 3 1,16-3 0,12 3 0,16-6 0,20 3-1,6-4-1,29 7 0,0 0-1,10-14 1,25 5 0,15 4-1,18-3 0,12 2 1,15-2 0,9 2 0,4-2 1,6-2-1,-4 2 0,-1-4 0,-8 4 0,-5 2 0,-5-6 0,-7 6 0,-15 0 0,-12 1 0,-10 0 1,-14 2 0,-16-1-1,-17 4 1,-19-10-1,-15 5 1,-20 1-1,-17-3 0,-22-1 0,-12 2 0,-20 0 0,-5 3-1,-6 0 1,2 1 0,7-1 0,10 1 0,19-1 0,18 3 1,18 0-2,20-1 1,20-1 0,22 2 0,0 0 0,47-16-1,13 11 1,17-1 0,19 1 0,18-1 0,12 5 0,11 1 0,1 3 0,0 1 0,-3 6 0,-7 1 0,-9 3 0,-8-1 0,-9 2 0,-17 0 0,-9-1 0,-15-2 0,-13-1 0,-12-3 0,-14-1 0,-22-7 0,0 0 0,-19 19 1,-19-15-1,-20 3 0,-18 0 0,-17 1 0,-15 8 1,-9-3-1,-6 2 1,-5 7-2,6-1 2,7 3-2,12-4 2,13 1-2,21-7 1,12 2-1,26-9 1,31-7-1,0 0 1,31 2 0,28-10-1,22-5 1,23-1 1,15-3-1,13-2 0,7 0 0,1 2-1,-2-1 2,-10 6-2,-14 4 1,-20 2 0,-14 6 0,-20 4 0,-17 4 1,-16 5-1,-18 4 0,-15 2 1,-15 2-1,-12 1 0,-9 1 0,-13-2 0,-12 2 0,-11-4 0,-14-4 0,-9 2 0,-7-8 0,-6 2 0,-6-4 1,4-3-1,7-2 0,11-2 0,13-2 0,19-2 0,17 0 0,18-2 0,31 6 0,0-19 0,27 7 0,25-1-1,19-4 1,20 1 0,19-4 0,15 2 0,9 1 0,3 4 0,1-1 0,-12 5 0,-12 1 1,-18 5-1,-20-1 0,-21 6 0,-22 3 0,-33-5 0,-13 20 0,-31-9 0,-24 2 0,-22 1 0,-21 5 0,-22-5-1,-12 3 1,-7-1 0,0-2 0,4-3 0,3 2 0,13 0 0,17-4 0,17 1 0,19-6 1,18 1-1,14-2-1,17-4 1,30 1 0,0 0 0,16-8-1,26 3 1,15-1-1,20-2 1,13 0 0,14 0 0,9-3 0,12 2 0,-1-1 0,2 2 0,-5-4 0,-10 5 0,-9-4 0,-12 5 1,-13 0-1,-19 1 0,-17-1 1,-18-1-1,-23 7 1,0 0-1,-46-20 1,-12 14-1,-21-4 0,-21 4 0,-10-2 0,-14 5 0,-9 0 0,1 3 0,-2 0 0,11 3 0,11-3 0,16 3 0,13-3 0,20 3-3,11-3-4,20 0-8,32 0-14,0 0-4,32 0 1,4-19 0</inkml:trace>
</inkml:ink>
</file>

<file path=ppt/ink/ink47.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01-31T20:56:48.625"/>
    </inkml:context>
    <inkml:brush xml:id="br0">
      <inkml:brushProperty name="width" value="0.05292" units="cm"/>
      <inkml:brushProperty name="height" value="0.21167" units="cm"/>
      <inkml:brushProperty name="color" value="#FFFF00"/>
      <inkml:brushProperty name="transparency" value="170"/>
      <inkml:brushProperty name="tip" value="rectangle"/>
      <inkml:brushProperty name="rasterOp" value="maskPen"/>
      <inkml:brushProperty name="fitToCurve" value="1"/>
      <inkml:brushProperty name="ignorePressure" value="1"/>
    </inkml:brush>
  </inkml:definitions>
  <inkml:trace contextRef="#ctx0" brushRef="#br0">435 326 35,'-30'-8'15,"8"4"-3,7 0-2,15 4-2,-15-2 0,15 2-2,17 0 0,8-3-1,13 0 0,14-3 0,16 1-1,15-6 1,15 6 0,14-9-2,14 8 0,6-7 0,10 5 0,3-4-1,5 4 0,-2-5-1,1 5 0,-8-1 0,-9 1-1,-4 3 0,-10 2 1,-11 3-1,-11 2 0,-16 1 0,-12 0 0,-13 2 0,-12 2 0,-12 0-1,-10-3 1,-21-4 1,0 0-1,-3 15 0,-18-11 1,-9 1-1,-11-2 1,-12 0-1,-13-1 0,-20-2 0,-11-2 0,-18-1 0,-14 0-1,-13 2 1,-13-1 0,-5 2-1,-4 0 1,-8 5 0,8-2 0,4 3 0,0 2 0,19-2 0,5 2 0,15 2 0,11-4 0,13-1 0,17-1 0,15 0-1,21-1 1,13 0 0,17 0-1,14-3 1,25 8 0,17-5 0,17-1 0,23-2 0,20-2 0,21-4 0,23-2 0,15-5 0,14 1 0,19-6 0,9 1 0,8 3 0,-3-2 0,6 2 0,-2 1 0,-14 5 0,-7 1 0,-20 3 0,-16 4 0,-21 4 0,-22 0 0,-26 4-1,-23 2 1,-20 1 0,-23 3 0,-21-2 0,-29 3 0,-17 3 1,-23 1-1,-16 0 1,-23-1-1,-17 2 1,-14 1-1,-13 1 0,-6 0 0,-7-5 0,-6 4 0,-6-3 0,15 3 0,3-4 0,9-1 0,14 0 0,16-2 0,18-5 0,25-2 0,21-1 0,19-3-1,24-3 1,14 0 0,50-9 0,15 1 0,23-3 0,24-2 0,25-1 0,21-2 0,17-1 0,9 3 0,14-2 0,-2-1 1,5 4-1,-10-1 0,-7 4 0,-12-1 1,-16 7-1,-16-3 0,-23 7 0,-23 0 0,-20 2 0,-25-1 0,-20 4 0,-29-5 0,-14 10 0,-31-1 0,-21-4 0,-14 6 1,-26-3-1,-13 3-1,-23-2 1,-14 1 1,-5-1-1,-4 1 0,-5 1 0,-1-2 0,6 1 0,7 2 0,10-4 0,21-2 0,18 4 0,22-7 0,20 2-1,18-2 1,25-3 0,24 0 0,24 0-1,26 0 1,23-3 0,16 3 0,25-5 0,17 5 0,15-6 0,12 2 0,9 1 0,-3-1 0,-1-1 0,-3 0 0,-12 0 0,-10 2 0,-18 2 0,-22-1 0,-23 2 0,-20 0 0,-25 2 0,-30-2 0,-20 11 0,-29-5 0,-28 2 0,-24 1 1,-27 2-2,-15 0 1,-21 0 0,-11 2 0,-4-4 0,-7 2 0,1-1 0,6-4 0,9-1 0,9-3 0,16-2 0,11-4 0,21 0 0,18-3 1,23-2-1,17-1-1,20-1 1,35 11 0,-5-26 0,33 11-1,21 0 1,18-1-1,13 0 1,14 2-1,14-2 1,0 5 0,1-1 0,-2 4 0,-14 5 0,-11-4 0,-21 7 0,-10-3-1,-21 6 1,-30-3 0,0 0 0,-44 10-1,-19-2 1,-21-5 0,-17 6 0,-22-2 0,-11-3 0,-12 3 0,-7 2-1,2-4 1,4 3 0,9-2 0,10 2 0,13-2 0,11-1 0,14 0 0,18-4 1,14 1-1,17-1 0,9-2 0,16-2-1,16 3 1,16-10 0,17 4 0,14-4 0,18 1-1,12-4 1,18 1 0,12-1 0,8-4 0,0 4 0,1-3 1,-10 5-1,-5-1 0,-21 4 0,-9-2 1,-24 4-1,-15 3 0,-32 3 0,0 0 1,-47-2-1,-13 4 0,-21 1-1,-16 0 1,-17 4 0,-10-4 0,-1 1 0,1 1 0,6-3 0,9-1 0,18-2 0,17-1 0,15-1 1,17-3-1,18-5 0,24 11 0,-9-27 0,9 27 0,37-30-1,-11 16 1,5-3-1,2 1 1,0 5-1,7 3 1,-1-2 0,7 3-1,3 0 1,11 4 0,7 0 0,11 0 0,11 3 0,3 0 0,12 3 0,-3 0 0,-1 0 0,-8 4 0,-9-4 0,-12 1 0,-16-4 0,-12 4 1,-23-4-1,-20 0 0,-15 0 0,-26 0 0,-16 0 0,-20-2 0,-23 2-1,-15-2 1,-11 2-1,-3-3 1,0 3 0,3 0-1,12 0 1,14 0 0,22-3 0,20 3 0,20-5-1,23-1 1,15 6 0,45-16 0,14 8 0,19-4 0,22 1 0,18-2 1,13 4-1,12-2 0,2 1 1,8 4-1,4-2 1,-1 2-1,-1 1 0,-7 0 1,-5 2-1,-1 2 0,-5-3 0,-11 3 0,-5-1 0,-7 2 1,-7-1-1,-5-1 0,-7-3 0,-7 4 0,-3-2 0,-8-2 0,-6-1 1,-6 1-1,-8 0 0,-7-4 1,-6 2-1,-3 3 0,-14-4 1,0 3-1,-12 0 0,-15 5 1,19-4-1,-19 4 0,0 0 0,0 0 0,-20 8 0,-1-2 0,-4 2 0,-16 0 0,-9 1 0,-12 2-1,-17 2 1,-10-2-1,-17 0 1,-10 0 0,-6-2-1,-5 2 1,-4-4-1,-5 0 1,4-2 0,0 0 0,-2-4 0,5-2 0,-1-2 0,0-4 0,-1 0 1,3-3-1,7-1 0,4-2 0,5-1 0,10 3 0,7 0 0,10 3 0,11 0 0,11 4-1,10 1 1,13-1 0,12 4 0,9 0-1,5 0 0,14 0 1,0 0-1,0 0 1,0 0-1,5 16 1,-5-16 0,0 0 0,0 0 0,15 14 0,-15-14 1,0 0-1,0 0 1,0 0-1,0 0 1,0 0-1,-17 4 1,17-4-1,-24 0 0,24 0 0,-26 3-1,26-3 1,-18 3-1,18-3 1,0 0 0,0 0-1,33 17 1,-1-14 0,15 4 0,8-1 1,18 0-1,13-1 0,11-5 1,8 0-1,13 0 0,4-3 0,7 0 0,6-2 0,1 0 0,2-1 0,4 0 1,-5 1-1,-4 0 0,-6 0 0,-5 2 0,-4 2 0,-13 1 0,-7 0 0,-11 1 0,-4-2 0,-15 4 0,-10-2 0,-9 3 0,-10-3 0,-12 2 0,-6-1 0,-7-1 0,-14-1 0,0 0-1,0 0 0,0 0-5,0 0-10,0 0-14,-16 11-2,-6-20 1</inkml:trace>
</inkml:ink>
</file>

<file path=ppt/ink/ink48.xml><?xml version="1.0" encoding="utf-8"?>
<inkml:ink xmlns:inkml="http://www.w3.org/2003/InkML">
  <inkml:definitions>
    <inkml:context xml:id="ctx0">
      <inkml:inkSource xml:id="inkSrc0">
        <inkml:traceFormat>
          <inkml:channel name="X" type="integer" max="1400" units="cm"/>
          <inkml:channel name="Y" type="integer" max="1050" units="cm"/>
        </inkml:traceFormat>
        <inkml:channelProperties>
          <inkml:channelProperty channel="X" name="resolution" value="48" units="1/cm"/>
          <inkml:channelProperty channel="Y" name="resolution" value="50" units="1/cm"/>
        </inkml:channelProperties>
      </inkml:inkSource>
      <inkml:timestamp xml:id="ts0" timeString="2007-12-16T10:20:19.953"/>
    </inkml:context>
    <inkml:brush xml:id="br0">
      <inkml:brushProperty name="width" value="0.05292" units="cm"/>
      <inkml:brushProperty name="height" value="0.05292" units="cm"/>
      <inkml:brushProperty name="color" value="#C00000"/>
      <inkml:brushProperty name="fitToCurve" value="1"/>
    </inkml:brush>
  </inkml:definitions>
  <inkml:trace contextRef="#ctx0" brushRef="#br0">18 19</inkml:trace>
  <inkml:trace contextRef="#ctx0" brushRef="#br0" timeOffset="953">0 0</inkml:trace>
  <inkml:trace contextRef="#ctx0" brushRef="#br0" timeOffset="2015">0 0</inkml:trace>
</inkml:ink>
</file>

<file path=ppt/ink/ink5.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2:45.718"/>
    </inkml:context>
    <inkml:brush xml:id="br0">
      <inkml:brushProperty name="width" value="0.05292" units="cm"/>
      <inkml:brushProperty name="height" value="0.05292" units="cm"/>
      <inkml:brushProperty name="color" value="#FFFF00"/>
      <inkml:brushProperty name="fitToCurve" value="1"/>
    </inkml:brush>
  </inkml:definitions>
  <inkml:trace contextRef="#ctx0" brushRef="#br0">499 0 19,'0'0'23,"0"0"-10,0 0-1,0 0-2,0 0 0,0 0-4,0 0 0,0 0-1,0 0-1,0 14 1,0-14 0,-10 27 0,9-7 0,-10 4 1,4 5-1,-8 3 0,4 6 0,-7 2-1,5 7 0,-6-2-1,1 4 0,-2 5-1,1 2 1,-4 0 0,2 0-1,-1-1-1,-2 2 1,2-5 0,-1 1-1,0-3 1,1-1-1,-1-3 1,5 1-1,-2-3 1,7-1-1,-5-1 0,2-4 0,3-4 0,3-7-1,3-2 0,-1-7 0,2-3 0,6-15-1,-5 17-2,5-17-4,0 0-7,0 0-13,1-18-9,7 3-1,-5-13 1</inkml:trace>
  <inkml:trace contextRef="#ctx0" brushRef="#br0" timeOffset="688">415 177 39,'0'0'15,"0"0"-1,0 0-3,0 0-1,0 0-3,0 0-1,15 0-1,-15 0 0,14 17 0,-14-17 1,26 30 1,-10-14 0,4 7-2,-2 1 0,3 7-1,-1 0-1,5 5 0,-8 0-1,8 3 0,-3 1-1,0 1 0,1 1 0,5-1 0,-2-2 0,3 0 0,2-2-1,-2 0 1,4-2-1,-1-2 2,1 0-1,-4 0 0,0-4 0,-1-2-1,-5-4 1,1-4-1,-6-2 1,-4-3-1,-1-4 0,-13-10 0,13 11-2,-13-11-3,0 0-7,0 0-17,0 0-6,0 0 1,-22-21-1</inkml:trace>
  <inkml:trace contextRef="#ctx0" brushRef="#br0" timeOffset="1469">186 786 17,'22'-3'27,"-5"-2"-7,9-1-4,6-1 1,11-1 0,7 1-2,-2-4-3,10 5-2,-5-5-2,-1 6-1,-5-4-1,-2 5-3,-11 0 0,-3 0-1,-9 1-1,-4 2 0,-18 1 0,18 0-1,-18 0 1,0 0-2,0 0 0,0 0-3,0 0-6,0 0-11,0 0-14,0 0-2,0 0 2</inkml:trace>
  <inkml:trace contextRef="#ctx0" brushRef="#br0" timeOffset="2672">1699 170 27,'0'0'12,"0"0"-2,0 0-1,0 0-1,0 0-1,-11 17 0,11-17 1,-14 19-2,6-5-1,0 1 1,-5 2-1,5 4 0,-2 0-1,1 1 0,-4 0 0,6 1-1,-1 2 0,0 0 0,1-1 0,3-1 0,-2 2-1,3 1 1,2-1-1,-2 1 0,0-1 0,5 2 0,-4-2-1,5 2 1,0-2-1,0 0 1,0-2-1,1 1 0,0-2-1,0 2 1,1-4 0,2 4-1,-1-6 1,1 4 0,0-1 0,2-1-1,-2 1 2,3 0-1,0-3 0,-2 3-1,0-2 1,1-1 0,0 0-1,1 0 0,1-1 0,-1 1 1,1-3-1,-2 1 0,4 0 1,-2-1-1,-1 1 0,1-3 1,-3 2-1,0-4 1,2 1-1,-10-12 0,19 23 1,-19-23-1,21 15 0,-21-15 1,18 12-1,-18-12 0,21 11-2,-21-11-4,18 9-11,-18-9-17,16 1-1,-2-1-1,-11-15 1</inkml:trace>
  <inkml:trace contextRef="#ctx0" brushRef="#br0" timeOffset="3610">2239 884 1,'0'0'23,"0"15"3,0-15-12,0 0-2,15-7 3,-15 7-3,22-19 0,-11 2-3,6-1-1,-5-6-3,6-3-1,-6-5-1,5-2-1,-3-2 0,-3-1 0,-1-2 0,-1-1-1,-2 4 1,0 1 0,-3 6 0,0 6 0,-2 2 0,-1 6 0,-1 15-1,3-14 1,-3 14 0,0 0-2,0 0 0,0 0-2,0 0 2,0 0-1,6 14 1,-4-2 0,4 2 0,-1 1 1,2 6-1,2 5 3,0 1-2,2 2 0,-1 0 0,2 1 1,-2 3-1,3 2 0,-4-3 0,2-1 0,0-2 0,-1-1 0,0-2 0,-3-2-1,1-3 1,-3-2-1,0-4 1,0-2-1,-5-13 1,3 19-2,-3-19 1,3 15-4,-3-15-1,0 0-11,0 0-13,14 6-7,-12-20-1,12 4 2</inkml:trace>
  <inkml:trace contextRef="#ctx0" brushRef="#br0" timeOffset="4266">2911 603 42,'0'0'14,"0"0"-1,0 0-2,0 0-1,0 0-3,0 13-2,0-13 0,-4 26-1,-1-8 1,4 6 0,-2-1 1,5 3-1,-5-2-1,7-1 0,-3-2-2,6 3 1,-1-8-1,4-1 0,-1 1 0,5-5 0,0-3-1,1 2 1,2-8-1,3 4 0,-2-6 1,3-3-1,-1 0 0,2-2 0,-3-1 0,2-1 0,-2-1 1,-2 0-1,-2-2 1,-3 0 0,-12 10-1,20-20 1,-16 7-1,0 1 0,-4-2 1,-1 0-1,-2-2 0,-4-1 0,-4-1-1,0 0 1,-4 0-1,-5 0 0,-2 1 1,-6 1-2,-5 2 1,0 3 0,-3 3-1,-3 1 1,2 1-1,3 6 1,2 0-1,4 2 0,11 3-4,-1-5-5,18 0-8,-1 18-17,1-18-1,25 6 2,-8-10-1</inkml:trace>
  <inkml:trace contextRef="#ctx0" brushRef="#br0" timeOffset="4938">3400 229 11,'0'0'24,"0"0"0,0 0-10,0 0-4,0 0 0,0 0-2,13 12 1,-2 0-1,-2 1 0,8 6-1,0 2 0,3 7-1,-2 1-1,7 5-1,-4 2 0,3 3-1,-4 2-1,2 4 0,-4-1 0,-1 3 0,0-1-1,-6-1 0,-3 2 0,-3-1 0,-5 1 0,-5 0 0,-3-4 0,-3-3 0,-3-4 1,0-4-1,-1-5 1,0-3-1,-1-8 0,4-2-1,-1-4 1,13-10 0,-16 11-2,16-11-1,0 0-5,-15 5-14,15-5-15,0 0 1,-7-22-1,7 22 0</inkml:trace>
</inkml:ink>
</file>

<file path=ppt/ink/ink6.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2:52.390"/>
    </inkml:context>
    <inkml:brush xml:id="br0">
      <inkml:brushProperty name="width" value="0.05292" units="cm"/>
      <inkml:brushProperty name="height" value="0.05292" units="cm"/>
      <inkml:brushProperty name="color" value="#FFFF00"/>
      <inkml:brushProperty name="fitToCurve" value="1"/>
    </inkml:brush>
  </inkml:definitions>
  <inkml:trace contextRef="#ctx0" brushRef="#br0">133 309 30,'-13'-20'17,"13"20"-2,-14-24-1,14 24-1,-11-17-2,11 17-3,0 0-3,0 0-2,0 0-1,0 0-1,0 0 0,2 24 0,6-5 1,0 8 1,3 3 0,-2 2 1,2 5 0,-3-1-1,2-1 1,-2 1-2,-1-3 1,-2-4-2,2 0 0,-1-6 0,-2 1 0,-1-5 0,0-1-1,1 0-1,-4-7-2,2 4-4,-2-15-8,-2 14-9,2-14-8,0 0 0,0 0 1</inkml:trace>
  <inkml:trace contextRef="#ctx0" brushRef="#br0" timeOffset="485">29 242 28,'-22'-9'22,"22"9"-6,0 0-2,0 0-2,-7-15-2,7 15-2,14-12-3,2 3-2,2 1-1,4-2-1,7 2 1,3 0-1,3 1 1,-2 1 0,6 3 1,-3 3-1,-2 3 0,-1 1-1,-2 3 1,-5 0-1,0 4 0,-6 0 0,-2 3-1,-7 0 1,-3 4 0,-4 0 0,-2 1 0,-7 3 0,-6 2 0,-5 2 1,-5 3-1,-5 0 0,-5-2 0,0-1 0,-4 0 0,-1-5 0,7 0 0,1-10-1,9-2 1,1-3 0,7-1-1,11-5 1,0 0-1,0 0 1,0 0-1,0 0 0,15-11 0,-1 4 0,5 2 0,5-3 0,4 1 0,5 0 0,-1 3 0,5 1 0,-3 0 0,4 3 0,0 3 0,-4 1 0,-1 4 0,-4 1 0,-3 2 0,-4 1 0,-2 2 0,-5 1 0,-4 2 1,-4 1 0,-6 1-1,-2 3 1,-5 0 1,-2 2-1,-4 2 1,-8-4 0,-2 2 0,-4-1 0,-2-2 0,-6 0 0,-1-1-1,-5-6 1,4 2-1,-1-4 0,3 2 0,5-10-1,3 1 0,5 1-1,5-12-5,16 6-8,-13-8-15,9-10-7,18 2 0,-7-15 1</inkml:trace>
  <inkml:trace contextRef="#ctx0" brushRef="#br0" timeOffset="1625">1221 0 25,'0'0'15,"0"0"-4,0 0-3,0 0 0,0 0-1,0 0-2,-15 16 1,9-2-2,-2 4 0,1 5 1,-3 4 0,1 7 0,-2-1 1,2 6-1,1-1 0,1 3 0,-1-2 0,4 5-1,-2-3 0,6 2-1,-1-1 0,2-1 0,-1-1 0,4-1-2,2 0 1,1-2 0,-2-1 0,5 1 0,0-3-1,1-3 1,1 3 0,5-5 1,1-3-1,2 0 0,3-5-1,0 1 1,-1-7-1,0 1 0,-1-5 0,-2-2 0,-1-2-1,-1 0-1,-2-1-4,-15-6-10,21-6-19,-6 5-1,-9-12-1,12 4 1</inkml:trace>
  <inkml:trace contextRef="#ctx0" brushRef="#br0" timeOffset="2641">1679 290 37,'0'0'14,"-9"-13"-1,9 13-2,0 0-3,0 0-1,11-13-2,-11 13-1,16-13-2,-16 13 1,22-15-1,-8 7 0,4 2 0,2 1 0,1-2-1,3 4 0,-2 0 0,-1 3-1,-1 3 1,-2 4-1,-3 0 0,-15-7 1,20 23-1,-15-8 1,-2 1-1,-3 2 1,-3 5 1,-2 1-1,-5-2 0,-4 3 1,-1-2-2,0-1 1,-4-1 0,-2-6 0,4 0-1,2-3 0,15-12 1,-22 12-1,22-12 1,0 0 0,0 0 0,-13 3 0,13-3 0,0 0 0,0 0-1,20-6 1,-20 6-1,25-5 0,-7 1 0,2 1 0,4 3 0,1-3 0,1 3 1,-1 3-1,3 0 0,-5 1 0,-1 0 1,-2 3-1,-2 1 0,-3 0 1,-3 2 0,-12-10 1,15 24 0,-13-12 0,-1 2 1,-5 2 0,0 2 0,-6 0 0,1 0 0,-5 0-1,0 3 1,-4-4-2,0 3 2,0-4-2,-1 2 0,-1-5 0,-2 0 0,1-2-1,1 0 0,2-4 0,-2-2-1,8 1-5,-5-7-5,17 1-10,0 0-13,-15-18-1,22 4 1</inkml:trace>
  <inkml:trace contextRef="#ctx0" brushRef="#br0" timeOffset="3578">2231 17 27,'-10'-13'10,"10"13"-2,0 0 0,0 0-2,10 12 1,-10-12-1,18 19 1,-6-6 2,2 5-1,2 0 1,2 5-1,0-2 0,3 5-2,-3-3 0,1 6-1,-2-5-1,2 5-1,-3-2 0,-1 3 0,-6 3 0,4 2-2,-6 0 1,0 0 0,-4 3-1,1 1 0,-6-1 0,0 1 0,-3 0-1,-4-3 1,2 1 0,-6-4 0,-2 4-1,0-6 1,-4 1 0,-1-3 1,1-3-1,-3-1 0,0-3-1,4 0 1,-2-5 0,4-2-1,0 0 1,4-4 0,12-11-1,-19 20 0,19-20 1,-14 12-1,14-12 0,-13 8 0,13-8 1,0 0-1,-12 4 0,12-4 0,0 0-1,0 0-3,0 0-4,0 0-10,0 0-16,-8-12-1,3-2 0,5 14 1</inkml:trace>
</inkml:ink>
</file>

<file path=ppt/ink/ink7.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2:58.609"/>
    </inkml:context>
    <inkml:brush xml:id="br0">
      <inkml:brushProperty name="width" value="0.05292" units="cm"/>
      <inkml:brushProperty name="height" value="0.05292" units="cm"/>
      <inkml:brushProperty name="color" value="#FFFF00"/>
      <inkml:brushProperty name="fitToCurve" value="1"/>
    </inkml:brush>
  </inkml:definitions>
  <inkml:trace contextRef="#ctx0" brushRef="#br0">446 104 25,'0'0'13,"0"0"-1,0 0 0,0 0-2,0 0 0,0 0-1,0 0-2,-7-14-1,7 14-1,-13-9-2,13 9-1,-21-6 0,7 3 0,0 0-1,-1 2 0,-4 1-1,2 0 1,-2 4-1,1-1 0,-2 1 0,0 1 0,0 4 0,1-3 0,5 3 1,-3-1-1,4 3 0,-1-1 0,1 2 1,13-12-1,-22 27 1,11-14 0,2 3 1,-3-1-1,3 3 0,-2-4 1,2 4-1,0 0 1,0-2 0,1 2 0,3-3-1,-2 5 1,1-2 0,1 0 0,2 0-1,0 0 1,2 1 0,1-7 0,0 9-1,1-7 1,3 1 0,-1 0 0,4 2 0,-2-2 0,7 2 1,-4-5-1,4 6 1,1-3 0,2 2-1,0-3 1,4 0-1,-1-2 0,2 1 0,2-4 1,6 0-1,-3-1-1,1-3 1,-1 0-1,0-1 0,-2-2 0,1 0-1,-5-2 1,-1 1-1,0-1 0,-3 0-1,0 0 0,-15 0-4,29 3-5,-29-3-17,16-7-10,2 7-1,-18 0 1</inkml:trace>
  <inkml:trace contextRef="#ctx0" brushRef="#br0" timeOffset="1094">1130 0 27,'0'0'11,"0"0"-1,0 0-1,-14 10-1,14-10 0,-17 22 0,5-11 1,2 7-2,-2-2 0,2 5-1,-5-2-1,5 5-1,-1-2 0,1 4 0,-2-2 0,4 5-1,-2-3 0,2 2 1,-1-2-1,6 3 0,-3-1 0,3-1 0,-3 0-1,5-1 1,-2-4-1,0 3 0,2-4-1,1 2 1,0-3 0,0 2 1,0-2-2,1 3 0,2-3 1,0 2-1,0 2 0,-2-2 0,5-3 0,-4 4 0,5-4 0,0 3 0,-3-3-1,6 4 1,-2-4 0,1 0-1,0 3 1,2-4-1,-1 0 1,4-1-1,0-2 1,1 0 0,0-1-1,6-3 1,-2 0-1,1-1 1,2-2-1,-3-1 0,-1-1 1,-1-2-1,-5 1-1,-12-5 0,19 6-1,-19-6-5,16 4-8,-16-4-18,0 0-3,13-5-2,-11-8 3</inkml:trace>
  <inkml:trace contextRef="#ctx0" brushRef="#br0" timeOffset="4875">1520 409 30,'-3'-22'14,"4"7"0,-5-6-1,1 0-1,2 5-1,-1-2-3,1 5-1,0 0-2,1 13 0,-4-18-2,4 18 0,0 0-2,0 0 0,0 0 0,0 0 0,0 0-1,0 26 0,2-5 0,0-1 0,0 9 1,1 3-1,-3-1 1,6 0 0,-6-2 0,3 0-1,1-2 1,1-2 0,-3-6 0,5-4 0,-2-1 1,-5-14-1,14 18 1,-14-18 0,11 10 0,-11-10 0,14 2 0,-14-2 0,0 0 0,0 0-1,12 0 0,-12 0 0,0 0 0,0 0-1,0 0 1,0 0-1,0 0 0,0 0 0,0 0 0,0 0 1,0 0-1,0 0 0,0 0 1,0 0-1,0 0 1,0 0-1,0 0 1,0 0-1,0 0 0,0 0 1,0 0-1,0 0 0,0 0 0,0 0 0,0 0 0,0 0 0,0 0 0,0 0 0,0 0 0,0 0 1,0 0-2,0 0 2,0 0-1,0 0-1,0 0 1,0 0 0,0 0 0,0 0 0,0 0 0,11-9 0,-11 9 0,0 0 0,0 0 0,0 0 0,0 0 0,0 0-1,0 0 1,17-6 0,-17 6 0,15-5 0,-15 5 0,19-3 0,-19 3 0,24-6 0,-9 5-1,0 0 1,1 1 0,0 0 0,-1 1 0,2 2 0,0 1 0,-5 1 0,2 1 1,-2 2-1,-12-8 0,18 22 1,-11-9-1,-3-1 1,-2 2 0,2 1 0,-7 1 0,3-1 1,0-15 0,-11 25-1,11-25 0,-19 20 1,19-20-1,-22 18 0,6-12 0,0-2 0,1 0-1,-3 0-1,1-1-1,-1-4-2,18 1-6,-29-7-6,29 7-11,0 0-8,-19-24-1,19 24 2</inkml:trace>
  <inkml:trace contextRef="#ctx0" brushRef="#br0" timeOffset="6109">1470 336 38,'0'0'19,"0"0"-2,14-13 1,-14 13-3,31-6-2,-11-1-2,10 4-1,-2-5 0,12 5-2,-7-7-1,9 9-1,-6-6-2,2 3-1,-9-2-2,5 2 1,-11 1-2,-1-1 0,-5 3-3,-3-3-6,-1 5-9,-13-1-16,16 4-2,-16-4 0,12 6 1</inkml:trace>
  <inkml:trace contextRef="#ctx0" brushRef="#br0" timeOffset="6500">2127 145 22,'15'-1'25,"-15"1"-11,19 11-3,-1 0 3,0 1-1,4 6 1,2 0-3,2 7 0,-2 1-2,3 10-1,-2-4-1,-1 10-1,-8-1 1,1 9-3,-13 0 0,-3 5 0,-10-2-1,-4 3 1,-14 0-2,-1-1 1,-9-1-1,1-4-1,-3-6 1,2-4-2,3-4 1,0-7-1,6-3-2,1-8-3,13 3-6,-7-9-21,7-7-6,14-5-1,-12 1 1</inkml:trace>
</inkml:ink>
</file>

<file path=ppt/ink/ink8.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3:14.375"/>
    </inkml:context>
    <inkml:brush xml:id="br0">
      <inkml:brushProperty name="width" value="0.05292" units="cm"/>
      <inkml:brushProperty name="height" value="0.05292" units="cm"/>
      <inkml:brushProperty name="color" value="#C0504D"/>
      <inkml:brushProperty name="fitToCurve" value="1"/>
    </inkml:brush>
  </inkml:definitions>
  <inkml:trace contextRef="#ctx0" brushRef="#br0">499 5 31,'0'0'13,"-15"-2"1,15 2-2,0 0 0,0 0-1,0 0-2,-12-3-2,12 3-1,0 0-1,0 0-2,0 0 0,0 0-1,0 0-1,0 0 1,13 7 0,-13-7 1,18 4-1,-2 0 2,-4-1-1,6 2 0,1-2 0,2 1-1,-2 1 0,4 1 0,-1-1-1,0 3 0,1-1 0,1 1 0,-1 0 0,1-1-1,-1 4 1,1-1-1,-1-2 1,1 6-1,-2-4 0,0 4 0,-1-3 1,-2 1-1,-1 6 1,0-3-1,-3 5 1,3-2-1,-2 2 1,0-2 1,-1 5-1,1-1-1,-1-3 0,-1 3 1,1 0-1,-3 2 1,-1-1-1,-2 1 0,0 2 1,1-1-1,-2 3 0,1-1 1,-1 5-1,-1 0 1,0-2-1,0 5 0,0-3 1,0 1-1,-5 1 0,1 2 1,1-1-1,-2-3 0,-1 1 1,0 0-1,-1-1 1,2 3-1,-4-1 1,1 2-1,1-1 1,-4 3-1,0-3 1,0 4-1,-3 2 0,0-5 1,-2 4-1,3 0 0,-3 2 0,0 1 1,-1 2-1,-3 2 0,2-2 0,-5 2 0,-1-3 0,-1 3 1,-1-2-1,1 0 0,-3 0 1,3 1-1,-3 0 1,5-1-1,-4 0 0,2-1 1,-1 3-1,-2 3 0,2-6 0,-3 0 1,0 4-2,-3-2 2,1 4-1,-1-2 0,1-1 0,-3-1 0,2 1 0,0-3 0,2 2 0,-2-1 0,-1 0 1,2-2-1,1-1 0,-2 1 0,3-1 0,0-1 0,-2-3 0,6-1 0,-1 2 0,-1-3 0,2 1 0,2 0 0,1-1 0,-1 0 0,0 2 0,5-3 0,-3 0 0,0 1 0,0-1 0,-2-2 0,3-1 0,-2-1 0,-2 1 0,5-1 0,-3 0 1,2 3-1,-1-3 0,3 1 0,0 0 0,0 1 0,4-1 1,-4 0-1,0-2 0,2 2 0,-1-2 0,2 5 0,-2-6 0,2 1 0,-1 2 0,4 0 0,-1-1 0,-1-2 1,2-3-1,1 1 0,1 1 0,-1-2 0,1-2 0,2-1 1,-1 0-1,2-3 0,0 0 0,2-2 0,-1 0 0,0-2 0,4-1 0,-1-1 1,0-1-1,0 2 0,-4-15 0,10 23 0,-3-9 1,-7-14-1,12 24 0,-6-10 0,-1-2 1,3 0-1,-1 2 0,3-1 0,-10-13 0,15 23 0,-15-23 0,22 20 1,-22-20-1,21 20 0,-4-10 0,-5-2 0,5 1 1,-3-2-1,1 1 0,-1-3 0,1 2 0,1-1 1,-16-6-1,24 14 0,-24-14 0,25 9 0,-14 0 0,1-4 0,2 1 0,-3 1 0,2-2 0,0 3 0,-2-2 0,2 1 1,2-2-1,-2-2 0,2 1 0,-3 2 0,3-2 0,-3 0 0,0 0 0,2 0 0,-14-4 0,21 7 0,-21-7 0,19 6 0,-19-6 0,11 5 0,-11-5 0,0 0 0,0 0 1,14 5-1,-14-5 0,0 0 0,0 0 0,0 0 0,0 0 0,0 0 0,0 0 0,0 0 0,0 0 0,0 0 0,0 0 0,0 0 0,0 0 0,0 0 0,0 0 0,0 0 0,0 0 0,0 0 0,0 0 0,0 0-1,0 0 1,0 0 0,0 0 0,0 0 0,0 0 0,12 11 0,-12-11 0,0 0 0,0 0 0,0 0 0,10 12 0,-10-12 1,0 0-1,0 0 0,0 0 0,0 0 0,0 0 0,0 0 0,0 0 0,0 0 1,0 0-1,-13-8 0,0 2-1,0-2 1,-3-2 0,-2-2 0,-2-2-1,1-3 1,2-1 0,3 0-1,3-1 1,-1 1 0,5 3-1,0 0 1,2 4 0,5 11 0,-3-17 0,3 17-1,0 0 1,0 0-1,0 0 0,0 0 1,0 0-1,0 0 0,18 4 1,-18-4 0,18 13 0,-7-4 0,-11-9 0,22 16 1,-8-8-1,-2 1 0,2 1 0,-1 0 0,2 1 1,-1-1-1,-2-1 0,3 2 0,-2 0 0,1-1 1,-3 1-1,-11-11 0,20 20 0,-20-20 0,17 19 0,-17-19 0,10 16 1,-10-16-1,0 13 0,0-13 0,-3 15 1,3-15-1,-14 17 0,14-17 0,-14 15 0,14-15 1,-16 15-1,16-15 0,-27 18 0,15-10 0,-5 2 0,-1-2 1,-1 2-1,1 0 0,1-2 0,4-2 0,-3-1 1,16-5-1,-19 4 0,19-4 0,0 0 0,0 0 1,-12 0-1,12 0 0,0 0 0,4-20 0,-4 20 0,5-24 0,-5 10 0,2-1 0,-1-4 0,-1-1 0,-1-1 1,-2 1-1,-3 3 0,1-4 0,-2 6-1,-1 1-1,8 14-2,-18-18-11,18 18-24,0 0 2,-17-11-3,17 11 3</inkml:trace>
</inkml:ink>
</file>

<file path=ppt/ink/ink9.xml><?xml version="1.0" encoding="utf-8"?>
<inkml:ink xmlns:inkml="http://www.w3.org/2003/InkML">
  <inkml:definitions>
    <inkml:context xml:id="ctx0">
      <inkml:inkSource xml:id="inkSrc0">
        <inkml:traceFormat>
          <inkml:channel name="X" type="integer" max="28570" units="in"/>
          <inkml:channel name="Y" type="integer" max="21430" units="in"/>
          <inkml:channel name="F" type="integer" max="255" units="dev"/>
        </inkml:traceFormat>
        <inkml:channelProperties>
          <inkml:channelProperty channel="X" name="resolution" value="3463.03027" units="1/in"/>
          <inkml:channelProperty channel="Y" name="resolution" value="3463.15454" units="1/in"/>
          <inkml:channelProperty channel="F" name="resolution" value="INF" units="1/dev"/>
        </inkml:channelProperties>
      </inkml:inkSource>
      <inkml:timestamp xml:id="ts0" timeString="2007-11-30T21:33:18.109"/>
    </inkml:context>
    <inkml:brush xml:id="br0">
      <inkml:brushProperty name="width" value="0.05292" units="cm"/>
      <inkml:brushProperty name="height" value="0.05292" units="cm"/>
      <inkml:brushProperty name="color" value="#C0504D"/>
      <inkml:brushProperty name="fitToCurve" value="1"/>
    </inkml:brush>
  </inkml:definitions>
  <inkml:trace contextRef="#ctx0" brushRef="#br0">0 5 31,'0'0'10,"0"0"0,0 0-2,0 0-1,0 0 0,16-6-1,-16 6 1,15-2-1,-15 2-1,24-4 1,-12 1-1,5 0 0,-1 3-1,4 0 0,-4 0-1,7 1 0,-1-1 0,4 3-1,2 0 0,1 2 1,0 0-1,1 3 0,3-1 1,-2 3-1,-1-2 0,5 4 0,-5-1-1,5 3 1,1-1 0,-3 3-1,1-2 0,4 4 1,-2-1-1,-2 1 0,0 5 1,-1 1-1,0-1 0,0 2 0,-1 1 1,-3 2-2,-1 1 3,-1 0-3,-2-1 1,-1 1 0,-4 3-1,1-1 1,3 0 0,-5 1 0,2 3 0,-2 3 0,1-2-1,-1 4 1,0-4-1,1 5 1,-4-3 0,-1 3-1,2-4 1,-2-1 0,2-1 0,-2 2 0,0-1 0,-1 0 0,1-1 0,2 1-1,-3-3 1,0 0 0,1 0 0,-1-1-1,1-1 0,0-2 0,2 1 0,-5 0 0,3-1 0,-2 1 1,3-1-2,-2 1 2,3-1-1,-2 0 0,2 0 0,-1-1 0,2 1 0,1-2 0,1 0 0,-1-2 0,1 0 0,-1-1 0,0-1 0,1-1 1,0-2-1,1 3 0,-2-3 0,4 0 0,-3 3 1,4-1-2,-2 0 2,0 2-1,4-2 0,-1 0 0,0 0 1,1 0-1,1-2-1,2-1 2,-2 0-1,2 2 0,-1 0 0,3 0 0,-2-2 0,2 5 0,1-4 0,-1 1 0,2 0 0,0 0 0,2-3 0,-4-2 1,4 2-1,-2-3 0,0 1 0,2-3 0,-3 0 0,-3-1 0,0 3 0,0-1 0,0-1 0,-1-1 0,3 1 0,1-2 1,-3 0-1,2-2 0,2 1 0,-1 1 0,2-3 0,1-2 0,-2 1 0,3 1 0,0-2 1,3 1-1,-1-2 0,1-2 0,0 2 0,5 1 0,-4-3 0,3 1 0,-4-1 0,-1-1 0,1 1 0,-1 0 0,-3-2 1,-1 1-1,2-2 0,-2 1 0,-1-1 0,2 0 0,-3 0 0,1 0 0,-3-1 0,4 1 0,-8 0 0,4 0 0,-1-3 0,-1 3 1,1-3-1,-3 3 0,-1-3 0,1 3 0,-2-1 0,2 0 0,-1-1 0,-3 2 0,3-1 0,-4 0 0,1 1 0,3-2 0,-6 2 0,1-3 0,0 1 0,0 2 0,-2-2 0,1 1 0,3-2 0,-2 2 0,-1-1 0,0 0 0,1-1 0,-1 1 1,2 0-1,-2 2 0,5-3 0,-4 0 0,0 3 0,2-1 0,0-1 0,-1 1 0,-1 1 0,1-3 0,-1 3 0,-2-3 0,0 1 0,0 2 0,1 0 0,2-3 0,2 2 0,-3 1 0,0 0 0,2 0 0,2 0 0,-1 0 0,0-2 0,-8 2 0,3 0 0,-2 0 0,-2 2 0,-14-2 0,22 0 0,-22 0 0,0 0 0,18 0 0,-18 0 0,0 0 0,0 0 0,0 0 0,0 0 1,11 1-1,-11-1 0,0 0 0,0 0 1,0 0-1,0 0 0,0 0 1,0 0-1,0 0 0,0 0 0,0 0 0,0 0 1,0 0-1,0 0 0,-14-6 0,14 6 0,0 0 0,-15-16 0,15 16 0,-18-18-1,18 18 1,-16-24 0,5 9 0,0 1 0,1-2 0,-7-1 0,2 2-1,1 1 1,-2 0 0,-2 2 0,4 1 0,-3 1 0,5 0 0,-2 3 0,14 7-1,-21-11 1,21 11 0,0 0 0,-15-11-1,15 11 1,0 0-2,0 0 1,0 0 0,0 0 0,0 0 0,7 15 1,-7-15-1,12 12 1,-12-12 0,23 15 0,-10-7 0,3 3 0,2-3 0,1 2 0,0 0 0,-1 2 0,2-3 0,-2 3 1,1-1-1,-5-1 0,1-1 0,-15-9 0,19 18 0,-19-18 0,17 16 0,-17-16 0,7 12 0,-7-12 0,0 0 0,4 17 0,-4-17 0,-1 12 1,1-12-1,-10 14 0,10-14 1,-18 22-1,6-8 0,-2 0 0,1 1 1,-5 1-1,0 1 0,-1 1 0,-3 1 0,1-1 0,0 0 1,1 0-1,0-2 0,1-1 0,4-1 0,2-5 0,13-9 0,-16 15 0,16-15 0,0 0 0,0 0 0,0 0 0,0 0 0,0 0 0,0 0 0,0 0 1,0 0-1,0 0 1,0 0-1,0 0 1,2-12-1,-2 12 1,7-18-1,-7 18 0,7-23 0,-5 7 1,0 0-1,0-2 0,0-6 0,-2-2 0,-4-3 0,2-1 0,0-2 0,-3-3 0,0 3 0,0 3 1,1 4-2,-3 5 2,6 6-2,1 14 1,-5-18 0,5 18-1,0 0 1,0 0-1,0 0-1,0 0-1,0 0-4,14 23-6,-12-7-18,2-3-6,3 8-2,-3-6 2</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F61B25-5D06-409E-B31F-3A811FABEFA7}" type="datetimeFigureOut">
              <a:rPr lang="fr-FR" smtClean="0"/>
              <a:pPr/>
              <a:t>26/08/2025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459699-3BDF-4A92-82D9-EB78380E4641}" type="slidenum">
              <a:rPr lang="fr-FR" smtClean="0"/>
              <a:pPr/>
              <a:t>‹N°›</a:t>
            </a:fld>
            <a:endParaRPr lang="fr-FR"/>
          </a:p>
        </p:txBody>
      </p:sp>
    </p:spTree>
    <p:extLst>
      <p:ext uri="{BB962C8B-B14F-4D97-AF65-F5344CB8AC3E}">
        <p14:creationId xmlns:p14="http://schemas.microsoft.com/office/powerpoint/2010/main" val="21365137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8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6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6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6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6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9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59395"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fr-FR"/>
          </a:p>
        </p:txBody>
      </p:sp>
      <p:sp>
        <p:nvSpPr>
          <p:cNvPr id="59396"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90348B9-AE49-4A7F-811B-A99352467B38}" type="slidenum">
              <a:rPr lang="fr-FR"/>
              <a:pPr fontAlgn="base">
                <a:spcBef>
                  <a:spcPct val="0"/>
                </a:spcBef>
                <a:spcAft>
                  <a:spcPct val="0"/>
                </a:spcAft>
              </a:pPr>
              <a:t>385</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68611"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fr-FR"/>
          </a:p>
        </p:txBody>
      </p:sp>
      <p:sp>
        <p:nvSpPr>
          <p:cNvPr id="68612"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452EB8B-1C8F-4E7D-A8BD-7D53AE38607F}" type="slidenum">
              <a:rPr lang="fr-FR"/>
              <a:pPr fontAlgn="base">
                <a:spcBef>
                  <a:spcPct val="0"/>
                </a:spcBef>
                <a:spcAft>
                  <a:spcPct val="0"/>
                </a:spcAft>
              </a:pPr>
              <a:t>400</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96259"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fr-FR"/>
          </a:p>
        </p:txBody>
      </p:sp>
      <p:sp>
        <p:nvSpPr>
          <p:cNvPr id="96260" name="Espace réservé du pied de page 4"/>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endParaRPr lang="fr-FR"/>
          </a:p>
        </p:txBody>
      </p:sp>
      <p:sp>
        <p:nvSpPr>
          <p:cNvPr id="96261" name="Espace réservé de la date 5"/>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r>
              <a:rPr lang="fr-FR"/>
              <a:t>Sureté de fonctionnement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97283"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fr-FR"/>
          </a:p>
        </p:txBody>
      </p:sp>
      <p:sp>
        <p:nvSpPr>
          <p:cNvPr id="97284" name="Espace réservé du pied de page 4"/>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endParaRPr lang="fr-FR"/>
          </a:p>
        </p:txBody>
      </p:sp>
      <p:sp>
        <p:nvSpPr>
          <p:cNvPr id="97285" name="Espace réservé de la date 5"/>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r>
              <a:rPr lang="fr-FR"/>
              <a:t>Sureté de fonctionnement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98307"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fr-FR"/>
          </a:p>
        </p:txBody>
      </p:sp>
      <p:sp>
        <p:nvSpPr>
          <p:cNvPr id="98308" name="Espace réservé du pied de page 4"/>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endParaRPr lang="fr-FR"/>
          </a:p>
        </p:txBody>
      </p:sp>
      <p:sp>
        <p:nvSpPr>
          <p:cNvPr id="98309" name="Espace réservé de la date 5"/>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r>
              <a:rPr lang="fr-FR"/>
              <a:t>Sureté de fonctionnement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99331"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fr-FR"/>
          </a:p>
        </p:txBody>
      </p:sp>
      <p:sp>
        <p:nvSpPr>
          <p:cNvPr id="99332" name="Espace réservé du pied de page 4"/>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endParaRPr lang="fr-FR"/>
          </a:p>
        </p:txBody>
      </p:sp>
      <p:sp>
        <p:nvSpPr>
          <p:cNvPr id="99333" name="Espace réservé de la date 5"/>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r>
              <a:rPr lang="fr-FR"/>
              <a:t>Sureté de fonctionnement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00355"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fr-FR"/>
          </a:p>
        </p:txBody>
      </p:sp>
      <p:sp>
        <p:nvSpPr>
          <p:cNvPr id="100356" name="Espace réservé du pied de page 4"/>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endParaRPr lang="fr-FR"/>
          </a:p>
        </p:txBody>
      </p:sp>
      <p:sp>
        <p:nvSpPr>
          <p:cNvPr id="100357" name="Espace réservé de la date 5"/>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r>
              <a:rPr lang="fr-FR"/>
              <a:t>Sureté de fonctionnement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Espace réservé de l'image des diapositives 1"/>
          <p:cNvSpPr>
            <a:spLocks noGrp="1" noRot="1" noChangeAspect="1" noTextEdit="1"/>
          </p:cNvSpPr>
          <p:nvPr>
            <p:ph type="sldImg"/>
          </p:nvPr>
        </p:nvSpPr>
        <p:spPr>
          <a:ln/>
        </p:spPr>
      </p:sp>
      <p:sp>
        <p:nvSpPr>
          <p:cNvPr id="90115" name="Espace réservé des commentaires 2"/>
          <p:cNvSpPr>
            <a:spLocks noGrp="1"/>
          </p:cNvSpPr>
          <p:nvPr>
            <p:ph type="body" idx="1"/>
          </p:nvPr>
        </p:nvSpPr>
        <p:spPr>
          <a:noFill/>
          <a:ln/>
        </p:spPr>
        <p:txBody>
          <a:bodyPr/>
          <a:lstStyle/>
          <a:p>
            <a:endParaRPr lang="fr-FR" dirty="0"/>
          </a:p>
        </p:txBody>
      </p:sp>
      <p:sp>
        <p:nvSpPr>
          <p:cNvPr id="90116" name="Espace réservé du numéro de diapositive 3"/>
          <p:cNvSpPr>
            <a:spLocks noGrp="1"/>
          </p:cNvSpPr>
          <p:nvPr>
            <p:ph type="sldNum" sz="quarter" idx="5"/>
          </p:nvPr>
        </p:nvSpPr>
        <p:spPr>
          <a:noFill/>
        </p:spPr>
        <p:txBody>
          <a:bodyPr/>
          <a:lstStyle/>
          <a:p>
            <a:fld id="{93C86735-5034-4A3B-A008-531C776BE53F}" type="slidenum">
              <a:rPr lang="fr-FR" smtClean="0"/>
              <a:pPr/>
              <a:t>458</a:t>
            </a:fld>
            <a:endParaRPr lang="fr-F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Espace réservé de l'image des diapositives 1"/>
          <p:cNvSpPr>
            <a:spLocks noGrp="1" noRot="1" noChangeAspect="1" noTextEdit="1"/>
          </p:cNvSpPr>
          <p:nvPr>
            <p:ph type="sldImg"/>
          </p:nvPr>
        </p:nvSpPr>
        <p:spPr>
          <a:ln/>
        </p:spPr>
      </p:sp>
      <p:sp>
        <p:nvSpPr>
          <p:cNvPr id="95235" name="Espace réservé des commentaires 2"/>
          <p:cNvSpPr>
            <a:spLocks noGrp="1"/>
          </p:cNvSpPr>
          <p:nvPr>
            <p:ph type="body" idx="1"/>
          </p:nvPr>
        </p:nvSpPr>
        <p:spPr>
          <a:noFill/>
          <a:ln/>
        </p:spPr>
        <p:txBody>
          <a:bodyPr/>
          <a:lstStyle/>
          <a:p>
            <a:endParaRPr lang="fr-FR" dirty="0"/>
          </a:p>
        </p:txBody>
      </p:sp>
      <p:sp>
        <p:nvSpPr>
          <p:cNvPr id="95236" name="Espace réservé du numéro de diapositive 3"/>
          <p:cNvSpPr>
            <a:spLocks noGrp="1"/>
          </p:cNvSpPr>
          <p:nvPr>
            <p:ph type="sldNum" sz="quarter" idx="5"/>
          </p:nvPr>
        </p:nvSpPr>
        <p:spPr>
          <a:noFill/>
        </p:spPr>
        <p:txBody>
          <a:bodyPr/>
          <a:lstStyle/>
          <a:p>
            <a:fld id="{26531C86-ED35-4294-8653-F4C09A415F94}" type="slidenum">
              <a:rPr lang="fr-FR" smtClean="0"/>
              <a:pPr/>
              <a:t>460</a:t>
            </a:fld>
            <a:endParaRPr lang="fr-F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B1DE7E3F-AE0A-4457-9D34-5D9283A3F380}" type="slidenum">
              <a:rPr lang="fr-FR" smtClean="0"/>
              <a:pPr/>
              <a:t>461</a:t>
            </a:fld>
            <a:endParaRPr lang="fr-FR" dirty="0"/>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p:spPr>
        <p:txBody>
          <a:bodyPr/>
          <a:lstStyle/>
          <a:p>
            <a:pPr>
              <a:buFontTx/>
              <a:buChar char="•"/>
            </a:pPr>
            <a:r>
              <a:rPr lang="fr-FR" dirty="0">
                <a:solidFill>
                  <a:srgbClr val="000000"/>
                </a:solidFill>
                <a:cs typeface="Times New Roman" pitchFamily="18" charset="0"/>
              </a:rPr>
              <a:t>Un projet est  </a:t>
            </a:r>
            <a:r>
              <a:rPr lang="fr-FR" i="1" dirty="0">
                <a:solidFill>
                  <a:srgbClr val="000000"/>
                </a:solidFill>
                <a:cs typeface="Times New Roman" pitchFamily="18" charset="0"/>
              </a:rPr>
              <a:t>une entreprise unique et jetable ;  </a:t>
            </a:r>
            <a:r>
              <a:rPr lang="fr-FR" dirty="0">
                <a:solidFill>
                  <a:srgbClr val="000000"/>
                </a:solidFill>
                <a:cs typeface="Times New Roman" pitchFamily="18" charset="0"/>
              </a:rPr>
              <a:t>il ne sera jamais fait exactement de la même manière, par les mêmes personnes et dans le même environnement.</a:t>
            </a:r>
          </a:p>
          <a:p>
            <a:endParaRPr lang="fr-FR" dirty="0">
              <a:solidFill>
                <a:srgbClr val="000000"/>
              </a:solidFill>
              <a:cs typeface="Times New Roman" pitchFamily="18" charset="0"/>
            </a:endParaRPr>
          </a:p>
          <a:p>
            <a:pPr>
              <a:buFontTx/>
              <a:buChar char="•"/>
            </a:pPr>
            <a:r>
              <a:rPr lang="fr-FR" dirty="0">
                <a:solidFill>
                  <a:srgbClr val="000000"/>
                </a:solidFill>
                <a:latin typeface="Korinna-Regular"/>
                <a:cs typeface="Times New Roman" pitchFamily="18" charset="0"/>
              </a:rPr>
              <a:t>Il y aura toujours une certaine  </a:t>
            </a:r>
            <a:r>
              <a:rPr lang="fr-FR" i="1" dirty="0">
                <a:solidFill>
                  <a:srgbClr val="000000"/>
                </a:solidFill>
                <a:latin typeface="Korinna-KursivRegular"/>
                <a:cs typeface="Times New Roman" pitchFamily="18" charset="0"/>
              </a:rPr>
              <a:t>incertitude  </a:t>
            </a:r>
            <a:r>
              <a:rPr lang="fr-FR" dirty="0">
                <a:solidFill>
                  <a:srgbClr val="000000"/>
                </a:solidFill>
                <a:latin typeface="Korinna-Regular"/>
                <a:cs typeface="Times New Roman" pitchFamily="18" charset="0"/>
              </a:rPr>
              <a:t>liée à votre projet. Cette incertitude représente  </a:t>
            </a:r>
            <a:r>
              <a:rPr lang="fr-FR" i="1" dirty="0">
                <a:solidFill>
                  <a:srgbClr val="000000"/>
                </a:solidFill>
                <a:latin typeface="Korinna-KursivRegular"/>
                <a:cs typeface="Times New Roman" pitchFamily="18" charset="0"/>
              </a:rPr>
              <a:t>le risque —</a:t>
            </a:r>
            <a:r>
              <a:rPr lang="fr-FR" dirty="0">
                <a:solidFill>
                  <a:srgbClr val="000000"/>
                </a:solidFill>
                <a:latin typeface="Korinna-Regular"/>
                <a:cs typeface="Times New Roman" pitchFamily="18" charset="0"/>
              </a:rPr>
              <a:t>une menace toujours présente à votre capacité de faire des plans définitifs et de prévoir des résultats avec les niveaux élevés de confiance.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Espace réservé de l'image des diapositives 1"/>
          <p:cNvSpPr>
            <a:spLocks noGrp="1" noRot="1" noChangeAspect="1" noTextEdit="1"/>
          </p:cNvSpPr>
          <p:nvPr>
            <p:ph type="sldImg"/>
          </p:nvPr>
        </p:nvSpPr>
        <p:spPr>
          <a:ln/>
        </p:spPr>
      </p:sp>
      <p:sp>
        <p:nvSpPr>
          <p:cNvPr id="98307" name="Espace réservé des commentaires 2"/>
          <p:cNvSpPr>
            <a:spLocks noGrp="1"/>
          </p:cNvSpPr>
          <p:nvPr>
            <p:ph type="body" idx="1"/>
          </p:nvPr>
        </p:nvSpPr>
        <p:spPr>
          <a:noFill/>
          <a:ln/>
        </p:spPr>
        <p:txBody>
          <a:bodyPr/>
          <a:lstStyle/>
          <a:p>
            <a:endParaRPr lang="fr-FR" dirty="0"/>
          </a:p>
        </p:txBody>
      </p:sp>
      <p:sp>
        <p:nvSpPr>
          <p:cNvPr id="98308" name="Espace réservé du numéro de diapositive 3"/>
          <p:cNvSpPr>
            <a:spLocks noGrp="1"/>
          </p:cNvSpPr>
          <p:nvPr>
            <p:ph type="sldNum" sz="quarter" idx="5"/>
          </p:nvPr>
        </p:nvSpPr>
        <p:spPr>
          <a:noFill/>
        </p:spPr>
        <p:txBody>
          <a:bodyPr/>
          <a:lstStyle/>
          <a:p>
            <a:fld id="{1337FF7D-20B3-4134-B4AA-D88735832CBA}" type="slidenum">
              <a:rPr lang="fr-FR" smtClean="0"/>
              <a:pPr/>
              <a:t>462</a:t>
            </a:fld>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60419"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fr-FR"/>
          </a:p>
        </p:txBody>
      </p:sp>
      <p:sp>
        <p:nvSpPr>
          <p:cNvPr id="60420"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57A76A3-0674-419F-B832-96D138FB2177}" type="slidenum">
              <a:rPr lang="fr-FR"/>
              <a:pPr fontAlgn="base">
                <a:spcBef>
                  <a:spcPct val="0"/>
                </a:spcBef>
                <a:spcAft>
                  <a:spcPct val="0"/>
                </a:spcAft>
              </a:pPr>
              <a:t>386</a:t>
            </a:fld>
            <a:endParaRPr lang="fr-F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Espace réservé de l'image des diapositives 1"/>
          <p:cNvSpPr>
            <a:spLocks noGrp="1" noRot="1" noChangeAspect="1" noTextEdit="1"/>
          </p:cNvSpPr>
          <p:nvPr>
            <p:ph type="sldImg"/>
          </p:nvPr>
        </p:nvSpPr>
        <p:spPr>
          <a:ln/>
        </p:spPr>
      </p:sp>
      <p:sp>
        <p:nvSpPr>
          <p:cNvPr id="97283" name="Espace réservé des commentaires 2"/>
          <p:cNvSpPr>
            <a:spLocks noGrp="1"/>
          </p:cNvSpPr>
          <p:nvPr>
            <p:ph type="body" idx="1"/>
          </p:nvPr>
        </p:nvSpPr>
        <p:spPr>
          <a:noFill/>
          <a:ln/>
        </p:spPr>
        <p:txBody>
          <a:bodyPr/>
          <a:lstStyle/>
          <a:p>
            <a:endParaRPr lang="fr-FR" dirty="0"/>
          </a:p>
        </p:txBody>
      </p:sp>
      <p:sp>
        <p:nvSpPr>
          <p:cNvPr id="97284" name="Espace réservé du numéro de diapositive 3"/>
          <p:cNvSpPr>
            <a:spLocks noGrp="1"/>
          </p:cNvSpPr>
          <p:nvPr>
            <p:ph type="sldNum" sz="quarter" idx="5"/>
          </p:nvPr>
        </p:nvSpPr>
        <p:spPr>
          <a:noFill/>
        </p:spPr>
        <p:txBody>
          <a:bodyPr/>
          <a:lstStyle/>
          <a:p>
            <a:fld id="{35DD8984-5CAE-4F29-9D11-C31E1A495456}" type="slidenum">
              <a:rPr lang="fr-FR" smtClean="0"/>
              <a:pPr/>
              <a:t>463</a:t>
            </a:fld>
            <a:endParaRPr lang="fr-F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Espace réservé de l'image des diapositives 1"/>
          <p:cNvSpPr>
            <a:spLocks noGrp="1" noRot="1" noChangeAspect="1" noTextEdit="1"/>
          </p:cNvSpPr>
          <p:nvPr>
            <p:ph type="sldImg"/>
          </p:nvPr>
        </p:nvSpPr>
        <p:spPr>
          <a:ln/>
        </p:spPr>
      </p:sp>
      <p:sp>
        <p:nvSpPr>
          <p:cNvPr id="94211" name="Espace réservé des commentaires 2"/>
          <p:cNvSpPr>
            <a:spLocks noGrp="1"/>
          </p:cNvSpPr>
          <p:nvPr>
            <p:ph type="body" idx="1"/>
          </p:nvPr>
        </p:nvSpPr>
        <p:spPr>
          <a:noFill/>
          <a:ln/>
        </p:spPr>
        <p:txBody>
          <a:bodyPr/>
          <a:lstStyle/>
          <a:p>
            <a:endParaRPr lang="fr-FR" dirty="0"/>
          </a:p>
        </p:txBody>
      </p:sp>
      <p:sp>
        <p:nvSpPr>
          <p:cNvPr id="94212" name="Espace réservé du numéro de diapositive 3"/>
          <p:cNvSpPr>
            <a:spLocks noGrp="1"/>
          </p:cNvSpPr>
          <p:nvPr>
            <p:ph type="sldNum" sz="quarter" idx="5"/>
          </p:nvPr>
        </p:nvSpPr>
        <p:spPr>
          <a:noFill/>
        </p:spPr>
        <p:txBody>
          <a:bodyPr/>
          <a:lstStyle/>
          <a:p>
            <a:fld id="{5456AC17-8171-4F0B-97DE-CD4418E329A8}" type="slidenum">
              <a:rPr lang="fr-FR" smtClean="0"/>
              <a:pPr/>
              <a:t>464</a:t>
            </a:fld>
            <a:endParaRPr lang="fr-F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Espace réservé de l'image des diapositives 1"/>
          <p:cNvSpPr>
            <a:spLocks noGrp="1" noRot="1" noChangeAspect="1" noTextEdit="1"/>
          </p:cNvSpPr>
          <p:nvPr>
            <p:ph type="sldImg"/>
          </p:nvPr>
        </p:nvSpPr>
        <p:spPr>
          <a:ln/>
        </p:spPr>
      </p:sp>
      <p:sp>
        <p:nvSpPr>
          <p:cNvPr id="92163" name="Espace réservé des commentaires 2"/>
          <p:cNvSpPr>
            <a:spLocks noGrp="1"/>
          </p:cNvSpPr>
          <p:nvPr>
            <p:ph type="body" idx="1"/>
          </p:nvPr>
        </p:nvSpPr>
        <p:spPr>
          <a:noFill/>
          <a:ln/>
        </p:spPr>
        <p:txBody>
          <a:bodyPr/>
          <a:lstStyle/>
          <a:p>
            <a:r>
              <a:rPr lang="fr-FR"/>
              <a:t>Projet d’ouvrage et projet de produit</a:t>
            </a:r>
          </a:p>
        </p:txBody>
      </p:sp>
      <p:sp>
        <p:nvSpPr>
          <p:cNvPr id="92164" name="Espace réservé du numéro de diapositive 3"/>
          <p:cNvSpPr>
            <a:spLocks noGrp="1"/>
          </p:cNvSpPr>
          <p:nvPr>
            <p:ph type="sldNum" sz="quarter" idx="5"/>
          </p:nvPr>
        </p:nvSpPr>
        <p:spPr>
          <a:noFill/>
        </p:spPr>
        <p:txBody>
          <a:bodyPr/>
          <a:lstStyle/>
          <a:p>
            <a:fld id="{85BE7A63-F99B-45A9-A4A6-1C981AC374A6}" type="slidenum">
              <a:rPr lang="fr-FR" smtClean="0"/>
              <a:pPr/>
              <a:t>466</a:t>
            </a:fld>
            <a:endParaRPr lang="fr-F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Espace réservé de l'image des diapositives 1"/>
          <p:cNvSpPr>
            <a:spLocks noGrp="1" noRot="1" noChangeAspect="1" noTextEdit="1"/>
          </p:cNvSpPr>
          <p:nvPr>
            <p:ph type="sldImg"/>
          </p:nvPr>
        </p:nvSpPr>
        <p:spPr>
          <a:ln/>
        </p:spPr>
      </p:sp>
      <p:sp>
        <p:nvSpPr>
          <p:cNvPr id="99331" name="Espace réservé des commentaires 2"/>
          <p:cNvSpPr>
            <a:spLocks noGrp="1"/>
          </p:cNvSpPr>
          <p:nvPr>
            <p:ph type="body" idx="1"/>
          </p:nvPr>
        </p:nvSpPr>
        <p:spPr>
          <a:noFill/>
          <a:ln/>
        </p:spPr>
        <p:txBody>
          <a:bodyPr/>
          <a:lstStyle/>
          <a:p>
            <a:endParaRPr lang="fr-FR"/>
          </a:p>
        </p:txBody>
      </p:sp>
      <p:sp>
        <p:nvSpPr>
          <p:cNvPr id="99332" name="Espace réservé du numéro de diapositive 3"/>
          <p:cNvSpPr>
            <a:spLocks noGrp="1"/>
          </p:cNvSpPr>
          <p:nvPr>
            <p:ph type="sldNum" sz="quarter" idx="5"/>
          </p:nvPr>
        </p:nvSpPr>
        <p:spPr>
          <a:noFill/>
        </p:spPr>
        <p:txBody>
          <a:bodyPr/>
          <a:lstStyle/>
          <a:p>
            <a:fld id="{26A8AA0B-A470-4E38-B131-276DD5C255FC}" type="slidenum">
              <a:rPr lang="fr-FR" smtClean="0"/>
              <a:pPr/>
              <a:t>468</a:t>
            </a:fld>
            <a:endParaRPr lang="fr-F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Espace réservé de l'image des diapositives 1"/>
          <p:cNvSpPr>
            <a:spLocks noGrp="1" noRot="1" noChangeAspect="1" noTextEdit="1"/>
          </p:cNvSpPr>
          <p:nvPr>
            <p:ph type="sldImg"/>
          </p:nvPr>
        </p:nvSpPr>
        <p:spPr>
          <a:ln/>
        </p:spPr>
      </p:sp>
      <p:sp>
        <p:nvSpPr>
          <p:cNvPr id="100355" name="Espace réservé des commentaires 2"/>
          <p:cNvSpPr>
            <a:spLocks noGrp="1"/>
          </p:cNvSpPr>
          <p:nvPr>
            <p:ph type="body" idx="1"/>
          </p:nvPr>
        </p:nvSpPr>
        <p:spPr>
          <a:noFill/>
          <a:ln/>
        </p:spPr>
        <p:txBody>
          <a:bodyPr/>
          <a:lstStyle/>
          <a:p>
            <a:endParaRPr lang="fr-FR"/>
          </a:p>
        </p:txBody>
      </p:sp>
      <p:sp>
        <p:nvSpPr>
          <p:cNvPr id="100356" name="Espace réservé du numéro de diapositive 3"/>
          <p:cNvSpPr>
            <a:spLocks noGrp="1"/>
          </p:cNvSpPr>
          <p:nvPr>
            <p:ph type="sldNum" sz="quarter" idx="5"/>
          </p:nvPr>
        </p:nvSpPr>
        <p:spPr>
          <a:noFill/>
        </p:spPr>
        <p:txBody>
          <a:bodyPr/>
          <a:lstStyle/>
          <a:p>
            <a:fld id="{CDB02049-74F6-4117-9ECF-C3FEA23C44F2}" type="slidenum">
              <a:rPr lang="fr-FR" smtClean="0"/>
              <a:pPr/>
              <a:t>469</a:t>
            </a:fld>
            <a:endParaRPr lang="fr-F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Espace réservé de l'image des diapositives 1"/>
          <p:cNvSpPr>
            <a:spLocks noGrp="1" noRot="1" noChangeAspect="1" noTextEdit="1"/>
          </p:cNvSpPr>
          <p:nvPr>
            <p:ph type="sldImg"/>
          </p:nvPr>
        </p:nvSpPr>
        <p:spPr>
          <a:ln/>
        </p:spPr>
      </p:sp>
      <p:sp>
        <p:nvSpPr>
          <p:cNvPr id="101379" name="Espace réservé des commentaires 2"/>
          <p:cNvSpPr>
            <a:spLocks noGrp="1"/>
          </p:cNvSpPr>
          <p:nvPr>
            <p:ph type="body" idx="1"/>
          </p:nvPr>
        </p:nvSpPr>
        <p:spPr>
          <a:noFill/>
          <a:ln/>
        </p:spPr>
        <p:txBody>
          <a:bodyPr/>
          <a:lstStyle/>
          <a:p>
            <a:endParaRPr lang="fr-FR"/>
          </a:p>
        </p:txBody>
      </p:sp>
      <p:sp>
        <p:nvSpPr>
          <p:cNvPr id="101380" name="Espace réservé du numéro de diapositive 3"/>
          <p:cNvSpPr>
            <a:spLocks noGrp="1"/>
          </p:cNvSpPr>
          <p:nvPr>
            <p:ph type="sldNum" sz="quarter" idx="5"/>
          </p:nvPr>
        </p:nvSpPr>
        <p:spPr>
          <a:noFill/>
        </p:spPr>
        <p:txBody>
          <a:bodyPr/>
          <a:lstStyle/>
          <a:p>
            <a:fld id="{A94B8C2A-3D39-4CA6-9574-A5A760B1B93F}" type="slidenum">
              <a:rPr lang="fr-FR" smtClean="0"/>
              <a:pPr/>
              <a:t>470</a:t>
            </a:fld>
            <a:endParaRPr lang="fr-F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Espace réservé de l'image des diapositives 1"/>
          <p:cNvSpPr>
            <a:spLocks noGrp="1" noRot="1" noChangeAspect="1" noTextEdit="1"/>
          </p:cNvSpPr>
          <p:nvPr>
            <p:ph type="sldImg"/>
          </p:nvPr>
        </p:nvSpPr>
        <p:spPr>
          <a:ln/>
        </p:spPr>
      </p:sp>
      <p:sp>
        <p:nvSpPr>
          <p:cNvPr id="104451" name="Espace réservé des commentaires 2"/>
          <p:cNvSpPr>
            <a:spLocks noGrp="1"/>
          </p:cNvSpPr>
          <p:nvPr>
            <p:ph type="body" idx="1"/>
          </p:nvPr>
        </p:nvSpPr>
        <p:spPr>
          <a:noFill/>
          <a:ln/>
        </p:spPr>
        <p:txBody>
          <a:bodyPr/>
          <a:lstStyle/>
          <a:p>
            <a:endParaRPr lang="fr-FR" dirty="0"/>
          </a:p>
        </p:txBody>
      </p:sp>
      <p:sp>
        <p:nvSpPr>
          <p:cNvPr id="104452" name="Espace réservé du numéro de diapositive 3"/>
          <p:cNvSpPr>
            <a:spLocks noGrp="1"/>
          </p:cNvSpPr>
          <p:nvPr>
            <p:ph type="sldNum" sz="quarter" idx="5"/>
          </p:nvPr>
        </p:nvSpPr>
        <p:spPr>
          <a:noFill/>
        </p:spPr>
        <p:txBody>
          <a:bodyPr/>
          <a:lstStyle/>
          <a:p>
            <a:fld id="{5FB1B4F5-AB1D-4150-998F-CCA6E1FF938B}" type="slidenum">
              <a:rPr lang="fr-FR" smtClean="0"/>
              <a:pPr/>
              <a:t>474</a:t>
            </a:fld>
            <a:endParaRPr lang="fr-F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Espace réservé de l'image des diapositives 1"/>
          <p:cNvSpPr>
            <a:spLocks noGrp="1" noRot="1" noChangeAspect="1" noTextEdit="1"/>
          </p:cNvSpPr>
          <p:nvPr>
            <p:ph type="sldImg"/>
          </p:nvPr>
        </p:nvSpPr>
        <p:spPr>
          <a:ln/>
        </p:spPr>
      </p:sp>
      <p:sp>
        <p:nvSpPr>
          <p:cNvPr id="105475" name="Espace réservé des commentaires 2"/>
          <p:cNvSpPr>
            <a:spLocks noGrp="1"/>
          </p:cNvSpPr>
          <p:nvPr>
            <p:ph type="body" idx="1"/>
          </p:nvPr>
        </p:nvSpPr>
        <p:spPr>
          <a:noFill/>
          <a:ln/>
        </p:spPr>
        <p:txBody>
          <a:bodyPr/>
          <a:lstStyle/>
          <a:p>
            <a:endParaRPr lang="fr-FR" dirty="0"/>
          </a:p>
        </p:txBody>
      </p:sp>
      <p:sp>
        <p:nvSpPr>
          <p:cNvPr id="105476" name="Espace réservé du numéro de diapositive 3"/>
          <p:cNvSpPr>
            <a:spLocks noGrp="1"/>
          </p:cNvSpPr>
          <p:nvPr>
            <p:ph type="sldNum" sz="quarter" idx="5"/>
          </p:nvPr>
        </p:nvSpPr>
        <p:spPr>
          <a:noFill/>
        </p:spPr>
        <p:txBody>
          <a:bodyPr/>
          <a:lstStyle/>
          <a:p>
            <a:fld id="{C9102551-210F-4750-A58E-D4E2206DF429}" type="slidenum">
              <a:rPr lang="fr-FR" smtClean="0"/>
              <a:pPr/>
              <a:t>475</a:t>
            </a:fld>
            <a:endParaRPr lang="fr-F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Espace réservé de l'image des diapositives 1"/>
          <p:cNvSpPr>
            <a:spLocks noGrp="1" noRot="1" noChangeAspect="1" noTextEdit="1"/>
          </p:cNvSpPr>
          <p:nvPr>
            <p:ph type="sldImg"/>
          </p:nvPr>
        </p:nvSpPr>
        <p:spPr>
          <a:ln/>
        </p:spPr>
      </p:sp>
      <p:sp>
        <p:nvSpPr>
          <p:cNvPr id="107523" name="Espace réservé des commentaires 2"/>
          <p:cNvSpPr>
            <a:spLocks noGrp="1"/>
          </p:cNvSpPr>
          <p:nvPr>
            <p:ph type="body" idx="1"/>
          </p:nvPr>
        </p:nvSpPr>
        <p:spPr>
          <a:noFill/>
          <a:ln/>
        </p:spPr>
        <p:txBody>
          <a:bodyPr/>
          <a:lstStyle/>
          <a:p>
            <a:endParaRPr lang="fr-FR" dirty="0"/>
          </a:p>
        </p:txBody>
      </p:sp>
      <p:sp>
        <p:nvSpPr>
          <p:cNvPr id="107524" name="Espace réservé du numéro de diapositive 3"/>
          <p:cNvSpPr>
            <a:spLocks noGrp="1"/>
          </p:cNvSpPr>
          <p:nvPr>
            <p:ph type="sldNum" sz="quarter" idx="5"/>
          </p:nvPr>
        </p:nvSpPr>
        <p:spPr>
          <a:noFill/>
        </p:spPr>
        <p:txBody>
          <a:bodyPr/>
          <a:lstStyle/>
          <a:p>
            <a:fld id="{2F4D1486-9B39-4B36-8741-BA57DACFA61C}" type="slidenum">
              <a:rPr lang="fr-FR" smtClean="0"/>
              <a:pPr/>
              <a:t>476</a:t>
            </a:fld>
            <a:endParaRPr lang="fr-F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Espace réservé de l'image des diapositives 1"/>
          <p:cNvSpPr>
            <a:spLocks noGrp="1" noRot="1" noChangeAspect="1" noTextEdit="1"/>
          </p:cNvSpPr>
          <p:nvPr>
            <p:ph type="sldImg"/>
          </p:nvPr>
        </p:nvSpPr>
        <p:spPr>
          <a:ln/>
        </p:spPr>
      </p:sp>
      <p:sp>
        <p:nvSpPr>
          <p:cNvPr id="108547" name="Espace réservé des commentaires 2"/>
          <p:cNvSpPr>
            <a:spLocks noGrp="1"/>
          </p:cNvSpPr>
          <p:nvPr>
            <p:ph type="body" idx="1"/>
          </p:nvPr>
        </p:nvSpPr>
        <p:spPr>
          <a:noFill/>
          <a:ln/>
        </p:spPr>
        <p:txBody>
          <a:bodyPr/>
          <a:lstStyle/>
          <a:p>
            <a:endParaRPr lang="fr-FR"/>
          </a:p>
        </p:txBody>
      </p:sp>
      <p:sp>
        <p:nvSpPr>
          <p:cNvPr id="108548" name="Espace réservé du numéro de diapositive 3"/>
          <p:cNvSpPr>
            <a:spLocks noGrp="1"/>
          </p:cNvSpPr>
          <p:nvPr>
            <p:ph type="sldNum" sz="quarter" idx="5"/>
          </p:nvPr>
        </p:nvSpPr>
        <p:spPr>
          <a:noFill/>
        </p:spPr>
        <p:txBody>
          <a:bodyPr/>
          <a:lstStyle/>
          <a:p>
            <a:fld id="{5D356D8A-D067-405C-A3F5-BBF25C67BF98}" type="slidenum">
              <a:rPr lang="fr-FR" smtClean="0"/>
              <a:pPr/>
              <a:t>477</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61443"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fr-FR"/>
          </a:p>
        </p:txBody>
      </p:sp>
      <p:sp>
        <p:nvSpPr>
          <p:cNvPr id="61444"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CCA66C-EA80-4860-966C-0A06640B3227}" type="slidenum">
              <a:rPr lang="fr-FR"/>
              <a:pPr fontAlgn="base">
                <a:spcBef>
                  <a:spcPct val="0"/>
                </a:spcBef>
                <a:spcAft>
                  <a:spcPct val="0"/>
                </a:spcAft>
              </a:pPr>
              <a:t>389</a:t>
            </a:fld>
            <a:endParaRPr lang="fr-F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Espace réservé de l'image des diapositives 1"/>
          <p:cNvSpPr>
            <a:spLocks noGrp="1" noRot="1" noChangeAspect="1" noTextEdit="1"/>
          </p:cNvSpPr>
          <p:nvPr>
            <p:ph type="sldImg"/>
          </p:nvPr>
        </p:nvSpPr>
        <p:spPr>
          <a:ln/>
        </p:spPr>
      </p:sp>
      <p:sp>
        <p:nvSpPr>
          <p:cNvPr id="109571" name="Espace réservé des commentaires 2"/>
          <p:cNvSpPr>
            <a:spLocks noGrp="1"/>
          </p:cNvSpPr>
          <p:nvPr>
            <p:ph type="body" idx="1"/>
          </p:nvPr>
        </p:nvSpPr>
        <p:spPr>
          <a:noFill/>
          <a:ln/>
        </p:spPr>
        <p:txBody>
          <a:bodyPr/>
          <a:lstStyle/>
          <a:p>
            <a:endParaRPr lang="fr-FR"/>
          </a:p>
        </p:txBody>
      </p:sp>
      <p:sp>
        <p:nvSpPr>
          <p:cNvPr id="109572" name="Espace réservé du numéro de diapositive 3"/>
          <p:cNvSpPr>
            <a:spLocks noGrp="1"/>
          </p:cNvSpPr>
          <p:nvPr>
            <p:ph type="sldNum" sz="quarter" idx="5"/>
          </p:nvPr>
        </p:nvSpPr>
        <p:spPr>
          <a:noFill/>
        </p:spPr>
        <p:txBody>
          <a:bodyPr/>
          <a:lstStyle/>
          <a:p>
            <a:fld id="{F562D3F8-EC56-48B7-AD8A-1E082D10A6D6}" type="slidenum">
              <a:rPr lang="fr-FR" smtClean="0"/>
              <a:pPr/>
              <a:t>478</a:t>
            </a:fld>
            <a:endParaRPr lang="fr-F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Espace réservé de l'image des diapositives 1"/>
          <p:cNvSpPr>
            <a:spLocks noGrp="1" noRot="1" noChangeAspect="1" noTextEdit="1"/>
          </p:cNvSpPr>
          <p:nvPr>
            <p:ph type="sldImg"/>
          </p:nvPr>
        </p:nvSpPr>
        <p:spPr>
          <a:ln/>
        </p:spPr>
      </p:sp>
      <p:sp>
        <p:nvSpPr>
          <p:cNvPr id="122883" name="Espace réservé des commentaires 2"/>
          <p:cNvSpPr>
            <a:spLocks noGrp="1"/>
          </p:cNvSpPr>
          <p:nvPr>
            <p:ph type="body" idx="1"/>
          </p:nvPr>
        </p:nvSpPr>
        <p:spPr>
          <a:noFill/>
          <a:ln/>
        </p:spPr>
        <p:txBody>
          <a:bodyPr/>
          <a:lstStyle/>
          <a:p>
            <a:endParaRPr lang="fr-FR"/>
          </a:p>
        </p:txBody>
      </p:sp>
      <p:sp>
        <p:nvSpPr>
          <p:cNvPr id="122884" name="Espace réservé du numéro de diapositive 3"/>
          <p:cNvSpPr>
            <a:spLocks noGrp="1"/>
          </p:cNvSpPr>
          <p:nvPr>
            <p:ph type="sldNum" sz="quarter" idx="5"/>
          </p:nvPr>
        </p:nvSpPr>
        <p:spPr>
          <a:noFill/>
        </p:spPr>
        <p:txBody>
          <a:bodyPr/>
          <a:lstStyle/>
          <a:p>
            <a:fld id="{DDB04B1D-D13A-4364-80F6-FB9C76925845}" type="slidenum">
              <a:rPr lang="fr-FR" smtClean="0"/>
              <a:pPr/>
              <a:t>486</a:t>
            </a:fld>
            <a:endParaRPr lang="fr-F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Espace réservé de l'image des diapositives 1"/>
          <p:cNvSpPr>
            <a:spLocks noGrp="1" noRot="1" noChangeAspect="1" noTextEdit="1"/>
          </p:cNvSpPr>
          <p:nvPr>
            <p:ph type="sldImg"/>
          </p:nvPr>
        </p:nvSpPr>
        <p:spPr>
          <a:ln/>
        </p:spPr>
      </p:sp>
      <p:sp>
        <p:nvSpPr>
          <p:cNvPr id="123907" name="Espace réservé des commentaires 2"/>
          <p:cNvSpPr>
            <a:spLocks noGrp="1"/>
          </p:cNvSpPr>
          <p:nvPr>
            <p:ph type="body" idx="1"/>
          </p:nvPr>
        </p:nvSpPr>
        <p:spPr>
          <a:noFill/>
          <a:ln/>
        </p:spPr>
        <p:txBody>
          <a:bodyPr/>
          <a:lstStyle/>
          <a:p>
            <a:endParaRPr lang="fr-FR"/>
          </a:p>
        </p:txBody>
      </p:sp>
      <p:sp>
        <p:nvSpPr>
          <p:cNvPr id="123908" name="Espace réservé du numéro de diapositive 3"/>
          <p:cNvSpPr>
            <a:spLocks noGrp="1"/>
          </p:cNvSpPr>
          <p:nvPr>
            <p:ph type="sldNum" sz="quarter" idx="5"/>
          </p:nvPr>
        </p:nvSpPr>
        <p:spPr>
          <a:noFill/>
        </p:spPr>
        <p:txBody>
          <a:bodyPr/>
          <a:lstStyle/>
          <a:p>
            <a:fld id="{0452A0D4-BD94-44BB-959B-645F0700C9F3}" type="slidenum">
              <a:rPr lang="fr-FR" smtClean="0"/>
              <a:pPr/>
              <a:t>487</a:t>
            </a:fld>
            <a:endParaRPr lang="fr-F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Espace réservé de l'image des diapositives 1"/>
          <p:cNvSpPr>
            <a:spLocks noGrp="1" noRot="1" noChangeAspect="1" noTextEdit="1"/>
          </p:cNvSpPr>
          <p:nvPr>
            <p:ph type="sldImg"/>
          </p:nvPr>
        </p:nvSpPr>
        <p:spPr>
          <a:ln/>
        </p:spPr>
      </p:sp>
      <p:sp>
        <p:nvSpPr>
          <p:cNvPr id="129027" name="Espace réservé des commentaires 2"/>
          <p:cNvSpPr>
            <a:spLocks noGrp="1"/>
          </p:cNvSpPr>
          <p:nvPr>
            <p:ph type="body" idx="1"/>
          </p:nvPr>
        </p:nvSpPr>
        <p:spPr>
          <a:noFill/>
          <a:ln/>
        </p:spPr>
        <p:txBody>
          <a:bodyPr/>
          <a:lstStyle/>
          <a:p>
            <a:endParaRPr lang="fr-FR"/>
          </a:p>
        </p:txBody>
      </p:sp>
      <p:sp>
        <p:nvSpPr>
          <p:cNvPr id="129028" name="Espace réservé du numéro de diapositive 3"/>
          <p:cNvSpPr>
            <a:spLocks noGrp="1"/>
          </p:cNvSpPr>
          <p:nvPr>
            <p:ph type="sldNum" sz="quarter" idx="5"/>
          </p:nvPr>
        </p:nvSpPr>
        <p:spPr>
          <a:noFill/>
        </p:spPr>
        <p:txBody>
          <a:bodyPr/>
          <a:lstStyle/>
          <a:p>
            <a:fld id="{585968A3-18C0-493E-A547-3EC6A98E5EA3}" type="slidenum">
              <a:rPr lang="fr-FR" smtClean="0"/>
              <a:pPr/>
              <a:t>489</a:t>
            </a:fld>
            <a:endParaRPr lang="fr-F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Espace réservé de l'image des diapositives 1"/>
          <p:cNvSpPr>
            <a:spLocks noGrp="1" noRot="1" noChangeAspect="1" noTextEdit="1"/>
          </p:cNvSpPr>
          <p:nvPr>
            <p:ph type="sldImg"/>
          </p:nvPr>
        </p:nvSpPr>
        <p:spPr>
          <a:ln/>
        </p:spPr>
      </p:sp>
      <p:sp>
        <p:nvSpPr>
          <p:cNvPr id="130051" name="Espace réservé des commentaires 2"/>
          <p:cNvSpPr>
            <a:spLocks noGrp="1"/>
          </p:cNvSpPr>
          <p:nvPr>
            <p:ph type="body" idx="1"/>
          </p:nvPr>
        </p:nvSpPr>
        <p:spPr>
          <a:noFill/>
          <a:ln/>
        </p:spPr>
        <p:txBody>
          <a:bodyPr/>
          <a:lstStyle/>
          <a:p>
            <a:endParaRPr lang="fr-FR"/>
          </a:p>
        </p:txBody>
      </p:sp>
      <p:sp>
        <p:nvSpPr>
          <p:cNvPr id="130052" name="Espace réservé du numéro de diapositive 3"/>
          <p:cNvSpPr>
            <a:spLocks noGrp="1"/>
          </p:cNvSpPr>
          <p:nvPr>
            <p:ph type="sldNum" sz="quarter" idx="5"/>
          </p:nvPr>
        </p:nvSpPr>
        <p:spPr>
          <a:noFill/>
        </p:spPr>
        <p:txBody>
          <a:bodyPr/>
          <a:lstStyle/>
          <a:p>
            <a:fld id="{CBCD9B4B-E9D4-4939-A364-508B8266E7A6}" type="slidenum">
              <a:rPr lang="fr-FR" smtClean="0"/>
              <a:pPr/>
              <a:t>490</a:t>
            </a:fld>
            <a:endParaRPr lang="fr-F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Espace réservé de l'image des diapositives 1"/>
          <p:cNvSpPr>
            <a:spLocks noGrp="1" noRot="1" noChangeAspect="1" noTextEdit="1"/>
          </p:cNvSpPr>
          <p:nvPr>
            <p:ph type="sldImg"/>
          </p:nvPr>
        </p:nvSpPr>
        <p:spPr>
          <a:ln/>
        </p:spPr>
      </p:sp>
      <p:sp>
        <p:nvSpPr>
          <p:cNvPr id="132099" name="Espace réservé des commentaires 2"/>
          <p:cNvSpPr>
            <a:spLocks noGrp="1"/>
          </p:cNvSpPr>
          <p:nvPr>
            <p:ph type="body" idx="1"/>
          </p:nvPr>
        </p:nvSpPr>
        <p:spPr>
          <a:noFill/>
          <a:ln/>
        </p:spPr>
        <p:txBody>
          <a:bodyPr/>
          <a:lstStyle/>
          <a:p>
            <a:endParaRPr lang="fr-FR"/>
          </a:p>
        </p:txBody>
      </p:sp>
      <p:sp>
        <p:nvSpPr>
          <p:cNvPr id="132100" name="Espace réservé du numéro de diapositive 3"/>
          <p:cNvSpPr>
            <a:spLocks noGrp="1"/>
          </p:cNvSpPr>
          <p:nvPr>
            <p:ph type="sldNum" sz="quarter" idx="5"/>
          </p:nvPr>
        </p:nvSpPr>
        <p:spPr>
          <a:noFill/>
        </p:spPr>
        <p:txBody>
          <a:bodyPr/>
          <a:lstStyle/>
          <a:p>
            <a:fld id="{7D8507A3-A6A0-4EF4-9890-957F8B32FB21}" type="slidenum">
              <a:rPr lang="fr-FR" smtClean="0"/>
              <a:pPr/>
              <a:t>492</a:t>
            </a:fld>
            <a:endParaRPr lang="fr-F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Espace réservé de l'image des diapositives 1"/>
          <p:cNvSpPr>
            <a:spLocks noGrp="1" noRot="1" noChangeAspect="1" noTextEdit="1"/>
          </p:cNvSpPr>
          <p:nvPr>
            <p:ph type="sldImg"/>
          </p:nvPr>
        </p:nvSpPr>
        <p:spPr>
          <a:ln/>
        </p:spPr>
      </p:sp>
      <p:sp>
        <p:nvSpPr>
          <p:cNvPr id="134147" name="Espace réservé des commentaires 2"/>
          <p:cNvSpPr>
            <a:spLocks noGrp="1"/>
          </p:cNvSpPr>
          <p:nvPr>
            <p:ph type="body" idx="1"/>
          </p:nvPr>
        </p:nvSpPr>
        <p:spPr>
          <a:noFill/>
          <a:ln/>
        </p:spPr>
        <p:txBody>
          <a:bodyPr/>
          <a:lstStyle/>
          <a:p>
            <a:endParaRPr lang="fr-FR"/>
          </a:p>
        </p:txBody>
      </p:sp>
      <p:sp>
        <p:nvSpPr>
          <p:cNvPr id="134148" name="Espace réservé du numéro de diapositive 3"/>
          <p:cNvSpPr>
            <a:spLocks noGrp="1"/>
          </p:cNvSpPr>
          <p:nvPr>
            <p:ph type="sldNum" sz="quarter" idx="5"/>
          </p:nvPr>
        </p:nvSpPr>
        <p:spPr>
          <a:noFill/>
        </p:spPr>
        <p:txBody>
          <a:bodyPr/>
          <a:lstStyle/>
          <a:p>
            <a:fld id="{792A0001-8415-4BF2-A163-CE02A009AD47}" type="slidenum">
              <a:rPr lang="fr-FR" smtClean="0"/>
              <a:pPr/>
              <a:t>493</a:t>
            </a:fld>
            <a:endParaRPr lang="fr-F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Espace réservé de l'image des diapositives 1"/>
          <p:cNvSpPr>
            <a:spLocks noGrp="1" noRot="1" noChangeAspect="1" noTextEdit="1"/>
          </p:cNvSpPr>
          <p:nvPr>
            <p:ph type="sldImg"/>
          </p:nvPr>
        </p:nvSpPr>
        <p:spPr>
          <a:ln/>
        </p:spPr>
      </p:sp>
      <p:sp>
        <p:nvSpPr>
          <p:cNvPr id="135171" name="Espace réservé des commentaires 2"/>
          <p:cNvSpPr>
            <a:spLocks noGrp="1"/>
          </p:cNvSpPr>
          <p:nvPr>
            <p:ph type="body" idx="1"/>
          </p:nvPr>
        </p:nvSpPr>
        <p:spPr>
          <a:noFill/>
          <a:ln/>
        </p:spPr>
        <p:txBody>
          <a:bodyPr/>
          <a:lstStyle/>
          <a:p>
            <a:endParaRPr lang="fr-FR"/>
          </a:p>
        </p:txBody>
      </p:sp>
      <p:sp>
        <p:nvSpPr>
          <p:cNvPr id="135172" name="Espace réservé du numéro de diapositive 3"/>
          <p:cNvSpPr>
            <a:spLocks noGrp="1"/>
          </p:cNvSpPr>
          <p:nvPr>
            <p:ph type="sldNum" sz="quarter" idx="5"/>
          </p:nvPr>
        </p:nvSpPr>
        <p:spPr>
          <a:noFill/>
        </p:spPr>
        <p:txBody>
          <a:bodyPr/>
          <a:lstStyle/>
          <a:p>
            <a:fld id="{3847BEFD-0FDB-4046-8C4C-82B87D5994BA}" type="slidenum">
              <a:rPr lang="fr-FR" smtClean="0"/>
              <a:pPr/>
              <a:t>494</a:t>
            </a:fld>
            <a:endParaRPr lang="fr-F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Espace réservé de l'image des diapositives 1"/>
          <p:cNvSpPr>
            <a:spLocks noGrp="1" noRot="1" noChangeAspect="1" noTextEdit="1"/>
          </p:cNvSpPr>
          <p:nvPr>
            <p:ph type="sldImg"/>
          </p:nvPr>
        </p:nvSpPr>
        <p:spPr>
          <a:ln/>
        </p:spPr>
      </p:sp>
      <p:sp>
        <p:nvSpPr>
          <p:cNvPr id="136195" name="Espace réservé des commentaires 2"/>
          <p:cNvSpPr>
            <a:spLocks noGrp="1"/>
          </p:cNvSpPr>
          <p:nvPr>
            <p:ph type="body" idx="1"/>
          </p:nvPr>
        </p:nvSpPr>
        <p:spPr>
          <a:noFill/>
          <a:ln/>
        </p:spPr>
        <p:txBody>
          <a:bodyPr/>
          <a:lstStyle/>
          <a:p>
            <a:endParaRPr lang="fr-FR"/>
          </a:p>
        </p:txBody>
      </p:sp>
      <p:sp>
        <p:nvSpPr>
          <p:cNvPr id="136196" name="Espace réservé du numéro de diapositive 3"/>
          <p:cNvSpPr>
            <a:spLocks noGrp="1"/>
          </p:cNvSpPr>
          <p:nvPr>
            <p:ph type="sldNum" sz="quarter" idx="5"/>
          </p:nvPr>
        </p:nvSpPr>
        <p:spPr>
          <a:noFill/>
        </p:spPr>
        <p:txBody>
          <a:bodyPr/>
          <a:lstStyle/>
          <a:p>
            <a:fld id="{723283F1-85D4-4A5D-87EC-7296C6BD561D}" type="slidenum">
              <a:rPr lang="fr-FR" smtClean="0"/>
              <a:pPr/>
              <a:t>496</a:t>
            </a:fld>
            <a:endParaRPr lang="fr-F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Espace réservé de l'image des diapositives 1"/>
          <p:cNvSpPr>
            <a:spLocks noGrp="1" noRot="1" noChangeAspect="1" noTextEdit="1"/>
          </p:cNvSpPr>
          <p:nvPr>
            <p:ph type="sldImg"/>
          </p:nvPr>
        </p:nvSpPr>
        <p:spPr>
          <a:ln/>
        </p:spPr>
      </p:sp>
      <p:sp>
        <p:nvSpPr>
          <p:cNvPr id="137219" name="Espace réservé des commentaires 2"/>
          <p:cNvSpPr>
            <a:spLocks noGrp="1"/>
          </p:cNvSpPr>
          <p:nvPr>
            <p:ph type="body" idx="1"/>
          </p:nvPr>
        </p:nvSpPr>
        <p:spPr>
          <a:noFill/>
          <a:ln/>
        </p:spPr>
        <p:txBody>
          <a:bodyPr/>
          <a:lstStyle/>
          <a:p>
            <a:endParaRPr lang="fr-FR"/>
          </a:p>
        </p:txBody>
      </p:sp>
      <p:sp>
        <p:nvSpPr>
          <p:cNvPr id="137220" name="Espace réservé du numéro de diapositive 3"/>
          <p:cNvSpPr>
            <a:spLocks noGrp="1"/>
          </p:cNvSpPr>
          <p:nvPr>
            <p:ph type="sldNum" sz="quarter" idx="5"/>
          </p:nvPr>
        </p:nvSpPr>
        <p:spPr>
          <a:noFill/>
        </p:spPr>
        <p:txBody>
          <a:bodyPr/>
          <a:lstStyle/>
          <a:p>
            <a:fld id="{4747EDDD-C7C8-4884-AEE9-4C49B5F1F5F2}" type="slidenum">
              <a:rPr lang="fr-FR" smtClean="0"/>
              <a:pPr/>
              <a:t>497</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62467"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fr-FR"/>
          </a:p>
        </p:txBody>
      </p:sp>
      <p:sp>
        <p:nvSpPr>
          <p:cNvPr id="62468"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1798C07-99DC-4276-B8CC-3BA315BC8A47}" type="slidenum">
              <a:rPr lang="fr-FR"/>
              <a:pPr fontAlgn="base">
                <a:spcBef>
                  <a:spcPct val="0"/>
                </a:spcBef>
                <a:spcAft>
                  <a:spcPct val="0"/>
                </a:spcAft>
              </a:pPr>
              <a:t>390</a:t>
            </a:fld>
            <a:endParaRPr lang="fr-F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Espace réservé de l'image des diapositives 1"/>
          <p:cNvSpPr>
            <a:spLocks noGrp="1" noRot="1" noChangeAspect="1" noTextEdit="1"/>
          </p:cNvSpPr>
          <p:nvPr>
            <p:ph type="sldImg"/>
          </p:nvPr>
        </p:nvSpPr>
        <p:spPr>
          <a:ln/>
        </p:spPr>
      </p:sp>
      <p:sp>
        <p:nvSpPr>
          <p:cNvPr id="138243" name="Espace réservé des commentaires 2"/>
          <p:cNvSpPr>
            <a:spLocks noGrp="1"/>
          </p:cNvSpPr>
          <p:nvPr>
            <p:ph type="body" idx="1"/>
          </p:nvPr>
        </p:nvSpPr>
        <p:spPr>
          <a:noFill/>
          <a:ln/>
        </p:spPr>
        <p:txBody>
          <a:bodyPr/>
          <a:lstStyle/>
          <a:p>
            <a:endParaRPr lang="fr-FR"/>
          </a:p>
        </p:txBody>
      </p:sp>
      <p:sp>
        <p:nvSpPr>
          <p:cNvPr id="138244" name="Espace réservé du numéro de diapositive 3"/>
          <p:cNvSpPr>
            <a:spLocks noGrp="1"/>
          </p:cNvSpPr>
          <p:nvPr>
            <p:ph type="sldNum" sz="quarter" idx="5"/>
          </p:nvPr>
        </p:nvSpPr>
        <p:spPr>
          <a:noFill/>
        </p:spPr>
        <p:txBody>
          <a:bodyPr/>
          <a:lstStyle/>
          <a:p>
            <a:fld id="{CA579573-3FF7-41EA-A1B8-E3D9E423ED1E}" type="slidenum">
              <a:rPr lang="fr-FR" smtClean="0"/>
              <a:pPr/>
              <a:t>498</a:t>
            </a:fld>
            <a:endParaRPr lang="fr-F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Espace réservé de l'image des diapositives 1"/>
          <p:cNvSpPr>
            <a:spLocks noGrp="1" noRot="1" noChangeAspect="1" noTextEdit="1"/>
          </p:cNvSpPr>
          <p:nvPr>
            <p:ph type="sldImg"/>
          </p:nvPr>
        </p:nvSpPr>
        <p:spPr>
          <a:ln/>
        </p:spPr>
      </p:sp>
      <p:sp>
        <p:nvSpPr>
          <p:cNvPr id="139267" name="Espace réservé des commentaires 2"/>
          <p:cNvSpPr>
            <a:spLocks noGrp="1"/>
          </p:cNvSpPr>
          <p:nvPr>
            <p:ph type="body" idx="1"/>
          </p:nvPr>
        </p:nvSpPr>
        <p:spPr>
          <a:noFill/>
          <a:ln/>
        </p:spPr>
        <p:txBody>
          <a:bodyPr/>
          <a:lstStyle/>
          <a:p>
            <a:endParaRPr lang="fr-FR"/>
          </a:p>
        </p:txBody>
      </p:sp>
      <p:sp>
        <p:nvSpPr>
          <p:cNvPr id="139268" name="Espace réservé du numéro de diapositive 3"/>
          <p:cNvSpPr>
            <a:spLocks noGrp="1"/>
          </p:cNvSpPr>
          <p:nvPr>
            <p:ph type="sldNum" sz="quarter" idx="5"/>
          </p:nvPr>
        </p:nvSpPr>
        <p:spPr>
          <a:noFill/>
        </p:spPr>
        <p:txBody>
          <a:bodyPr/>
          <a:lstStyle/>
          <a:p>
            <a:fld id="{B4858A76-63AB-4233-9A0E-F3FAE52BEF17}" type="slidenum">
              <a:rPr lang="fr-FR" smtClean="0"/>
              <a:pPr/>
              <a:t>500</a:t>
            </a:fld>
            <a:endParaRPr lang="fr-F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Espace réservé de l'image des diapositives 1"/>
          <p:cNvSpPr>
            <a:spLocks noGrp="1" noRot="1" noChangeAspect="1" noTextEdit="1"/>
          </p:cNvSpPr>
          <p:nvPr>
            <p:ph type="sldImg"/>
          </p:nvPr>
        </p:nvSpPr>
        <p:spPr>
          <a:ln/>
        </p:spPr>
      </p:sp>
      <p:sp>
        <p:nvSpPr>
          <p:cNvPr id="140291" name="Espace réservé des commentaires 2"/>
          <p:cNvSpPr>
            <a:spLocks noGrp="1"/>
          </p:cNvSpPr>
          <p:nvPr>
            <p:ph type="body" idx="1"/>
          </p:nvPr>
        </p:nvSpPr>
        <p:spPr>
          <a:noFill/>
          <a:ln/>
        </p:spPr>
        <p:txBody>
          <a:bodyPr/>
          <a:lstStyle/>
          <a:p>
            <a:endParaRPr lang="fr-FR"/>
          </a:p>
        </p:txBody>
      </p:sp>
      <p:sp>
        <p:nvSpPr>
          <p:cNvPr id="140292" name="Espace réservé du numéro de diapositive 3"/>
          <p:cNvSpPr>
            <a:spLocks noGrp="1"/>
          </p:cNvSpPr>
          <p:nvPr>
            <p:ph type="sldNum" sz="quarter" idx="5"/>
          </p:nvPr>
        </p:nvSpPr>
        <p:spPr>
          <a:noFill/>
        </p:spPr>
        <p:txBody>
          <a:bodyPr/>
          <a:lstStyle/>
          <a:p>
            <a:fld id="{F37B1B7D-BA49-4CFE-A6AE-9C2E5CB5775C}" type="slidenum">
              <a:rPr lang="fr-FR" smtClean="0"/>
              <a:pPr/>
              <a:t>501</a:t>
            </a:fld>
            <a:endParaRPr lang="fr-F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Espace réservé de l'image des diapositives 1"/>
          <p:cNvSpPr>
            <a:spLocks noGrp="1" noRot="1" noChangeAspect="1" noTextEdit="1"/>
          </p:cNvSpPr>
          <p:nvPr>
            <p:ph type="sldImg"/>
          </p:nvPr>
        </p:nvSpPr>
        <p:spPr>
          <a:ln/>
        </p:spPr>
      </p:sp>
      <p:sp>
        <p:nvSpPr>
          <p:cNvPr id="141315" name="Espace réservé des commentaires 2"/>
          <p:cNvSpPr>
            <a:spLocks noGrp="1"/>
          </p:cNvSpPr>
          <p:nvPr>
            <p:ph type="body" idx="1"/>
          </p:nvPr>
        </p:nvSpPr>
        <p:spPr>
          <a:noFill/>
          <a:ln/>
        </p:spPr>
        <p:txBody>
          <a:bodyPr/>
          <a:lstStyle/>
          <a:p>
            <a:endParaRPr lang="fr-FR"/>
          </a:p>
        </p:txBody>
      </p:sp>
      <p:sp>
        <p:nvSpPr>
          <p:cNvPr id="141316" name="Espace réservé du numéro de diapositive 3"/>
          <p:cNvSpPr>
            <a:spLocks noGrp="1"/>
          </p:cNvSpPr>
          <p:nvPr>
            <p:ph type="sldNum" sz="quarter" idx="5"/>
          </p:nvPr>
        </p:nvSpPr>
        <p:spPr>
          <a:noFill/>
        </p:spPr>
        <p:txBody>
          <a:bodyPr/>
          <a:lstStyle/>
          <a:p>
            <a:fld id="{D5A985C0-EBB0-4DDC-9478-AC5F0F10F04F}" type="slidenum">
              <a:rPr lang="fr-FR" smtClean="0"/>
              <a:pPr/>
              <a:t>502</a:t>
            </a:fld>
            <a:endParaRPr lang="fr-F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Espace réservé de l'image des diapositives 1"/>
          <p:cNvSpPr>
            <a:spLocks noGrp="1" noRot="1" noChangeAspect="1" noTextEdit="1"/>
          </p:cNvSpPr>
          <p:nvPr>
            <p:ph type="sldImg"/>
          </p:nvPr>
        </p:nvSpPr>
        <p:spPr>
          <a:ln/>
        </p:spPr>
      </p:sp>
      <p:sp>
        <p:nvSpPr>
          <p:cNvPr id="142339" name="Espace réservé des commentaires 2"/>
          <p:cNvSpPr>
            <a:spLocks noGrp="1"/>
          </p:cNvSpPr>
          <p:nvPr>
            <p:ph type="body" idx="1"/>
          </p:nvPr>
        </p:nvSpPr>
        <p:spPr>
          <a:noFill/>
          <a:ln/>
        </p:spPr>
        <p:txBody>
          <a:bodyPr/>
          <a:lstStyle/>
          <a:p>
            <a:endParaRPr lang="fr-FR"/>
          </a:p>
        </p:txBody>
      </p:sp>
      <p:sp>
        <p:nvSpPr>
          <p:cNvPr id="142340" name="Espace réservé du numéro de diapositive 3"/>
          <p:cNvSpPr>
            <a:spLocks noGrp="1"/>
          </p:cNvSpPr>
          <p:nvPr>
            <p:ph type="sldNum" sz="quarter" idx="5"/>
          </p:nvPr>
        </p:nvSpPr>
        <p:spPr>
          <a:noFill/>
        </p:spPr>
        <p:txBody>
          <a:bodyPr/>
          <a:lstStyle/>
          <a:p>
            <a:fld id="{B8D85685-EAEB-451D-AB7E-25EEE2961052}" type="slidenum">
              <a:rPr lang="fr-FR" smtClean="0"/>
              <a:pPr/>
              <a:t>503</a:t>
            </a:fld>
            <a:endParaRPr lang="fr-F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Espace réservé de l'image des diapositives 1"/>
          <p:cNvSpPr>
            <a:spLocks noGrp="1" noRot="1" noChangeAspect="1" noTextEdit="1"/>
          </p:cNvSpPr>
          <p:nvPr>
            <p:ph type="sldImg"/>
          </p:nvPr>
        </p:nvSpPr>
        <p:spPr>
          <a:ln/>
        </p:spPr>
      </p:sp>
      <p:sp>
        <p:nvSpPr>
          <p:cNvPr id="145411" name="Espace réservé des commentaires 2"/>
          <p:cNvSpPr>
            <a:spLocks noGrp="1"/>
          </p:cNvSpPr>
          <p:nvPr>
            <p:ph type="body" idx="1"/>
          </p:nvPr>
        </p:nvSpPr>
        <p:spPr>
          <a:noFill/>
          <a:ln/>
        </p:spPr>
        <p:txBody>
          <a:bodyPr/>
          <a:lstStyle/>
          <a:p>
            <a:endParaRPr lang="fr-FR"/>
          </a:p>
        </p:txBody>
      </p:sp>
      <p:sp>
        <p:nvSpPr>
          <p:cNvPr id="145412" name="Espace réservé du numéro de diapositive 3"/>
          <p:cNvSpPr>
            <a:spLocks noGrp="1"/>
          </p:cNvSpPr>
          <p:nvPr>
            <p:ph type="sldNum" sz="quarter" idx="5"/>
          </p:nvPr>
        </p:nvSpPr>
        <p:spPr>
          <a:noFill/>
        </p:spPr>
        <p:txBody>
          <a:bodyPr/>
          <a:lstStyle/>
          <a:p>
            <a:fld id="{06DCD0EF-AD13-4B3C-AA7B-8AA0D1C05C9C}" type="slidenum">
              <a:rPr lang="fr-FR" smtClean="0"/>
              <a:pPr/>
              <a:t>504</a:t>
            </a:fld>
            <a:endParaRPr lang="fr-F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Espace réservé de l'image des diapositives 1"/>
          <p:cNvSpPr>
            <a:spLocks noGrp="1" noRot="1" noChangeAspect="1" noTextEdit="1"/>
          </p:cNvSpPr>
          <p:nvPr>
            <p:ph type="sldImg"/>
          </p:nvPr>
        </p:nvSpPr>
        <p:spPr>
          <a:ln/>
        </p:spPr>
      </p:sp>
      <p:sp>
        <p:nvSpPr>
          <p:cNvPr id="147459" name="Espace réservé des commentaires 2"/>
          <p:cNvSpPr>
            <a:spLocks noGrp="1"/>
          </p:cNvSpPr>
          <p:nvPr>
            <p:ph type="body" idx="1"/>
          </p:nvPr>
        </p:nvSpPr>
        <p:spPr>
          <a:noFill/>
          <a:ln/>
        </p:spPr>
        <p:txBody>
          <a:bodyPr/>
          <a:lstStyle/>
          <a:p>
            <a:endParaRPr lang="fr-FR"/>
          </a:p>
        </p:txBody>
      </p:sp>
      <p:sp>
        <p:nvSpPr>
          <p:cNvPr id="147460" name="Espace réservé du numéro de diapositive 3"/>
          <p:cNvSpPr>
            <a:spLocks noGrp="1"/>
          </p:cNvSpPr>
          <p:nvPr>
            <p:ph type="sldNum" sz="quarter" idx="5"/>
          </p:nvPr>
        </p:nvSpPr>
        <p:spPr>
          <a:noFill/>
        </p:spPr>
        <p:txBody>
          <a:bodyPr/>
          <a:lstStyle/>
          <a:p>
            <a:fld id="{0623976C-5BD8-4230-91B4-7A7FBE04CA85}" type="slidenum">
              <a:rPr lang="fr-FR" smtClean="0"/>
              <a:pPr/>
              <a:t>505</a:t>
            </a:fld>
            <a:endParaRPr lang="fr-F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Espace réservé de l'image des diapositives 1"/>
          <p:cNvSpPr>
            <a:spLocks noGrp="1" noRot="1" noChangeAspect="1" noTextEdit="1"/>
          </p:cNvSpPr>
          <p:nvPr>
            <p:ph type="sldImg"/>
          </p:nvPr>
        </p:nvSpPr>
        <p:spPr>
          <a:ln/>
        </p:spPr>
      </p:sp>
      <p:sp>
        <p:nvSpPr>
          <p:cNvPr id="151555" name="Espace réservé des commentaires 2"/>
          <p:cNvSpPr>
            <a:spLocks noGrp="1"/>
          </p:cNvSpPr>
          <p:nvPr>
            <p:ph type="body" idx="1"/>
          </p:nvPr>
        </p:nvSpPr>
        <p:spPr>
          <a:noFill/>
          <a:ln/>
        </p:spPr>
        <p:txBody>
          <a:bodyPr/>
          <a:lstStyle/>
          <a:p>
            <a:endParaRPr lang="fr-FR"/>
          </a:p>
        </p:txBody>
      </p:sp>
      <p:sp>
        <p:nvSpPr>
          <p:cNvPr id="151556" name="Espace réservé du numéro de diapositive 3"/>
          <p:cNvSpPr>
            <a:spLocks noGrp="1"/>
          </p:cNvSpPr>
          <p:nvPr>
            <p:ph type="sldNum" sz="quarter" idx="5"/>
          </p:nvPr>
        </p:nvSpPr>
        <p:spPr>
          <a:noFill/>
        </p:spPr>
        <p:txBody>
          <a:bodyPr/>
          <a:lstStyle/>
          <a:p>
            <a:fld id="{A64855A8-5EC8-4CD4-A0D2-1A0B39D8A7BB}" type="slidenum">
              <a:rPr lang="fr-FR" smtClean="0"/>
              <a:pPr/>
              <a:t>506</a:t>
            </a:fld>
            <a:endParaRPr lang="fr-F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Espace réservé de l'image des diapositives 1"/>
          <p:cNvSpPr>
            <a:spLocks noGrp="1" noRot="1" noChangeAspect="1" noTextEdit="1"/>
          </p:cNvSpPr>
          <p:nvPr>
            <p:ph type="sldImg"/>
          </p:nvPr>
        </p:nvSpPr>
        <p:spPr>
          <a:ln/>
        </p:spPr>
      </p:sp>
      <p:sp>
        <p:nvSpPr>
          <p:cNvPr id="152579" name="Espace réservé des commentaires 2"/>
          <p:cNvSpPr>
            <a:spLocks noGrp="1"/>
          </p:cNvSpPr>
          <p:nvPr>
            <p:ph type="body" idx="1"/>
          </p:nvPr>
        </p:nvSpPr>
        <p:spPr>
          <a:noFill/>
          <a:ln/>
        </p:spPr>
        <p:txBody>
          <a:bodyPr/>
          <a:lstStyle/>
          <a:p>
            <a:endParaRPr lang="fr-FR"/>
          </a:p>
        </p:txBody>
      </p:sp>
      <p:sp>
        <p:nvSpPr>
          <p:cNvPr id="152580" name="Espace réservé du numéro de diapositive 3"/>
          <p:cNvSpPr>
            <a:spLocks noGrp="1"/>
          </p:cNvSpPr>
          <p:nvPr>
            <p:ph type="sldNum" sz="quarter" idx="5"/>
          </p:nvPr>
        </p:nvSpPr>
        <p:spPr>
          <a:noFill/>
        </p:spPr>
        <p:txBody>
          <a:bodyPr/>
          <a:lstStyle/>
          <a:p>
            <a:fld id="{E9FB645C-41B5-4509-92BA-CDF78276F4AE}" type="slidenum">
              <a:rPr lang="fr-FR" smtClean="0"/>
              <a:pPr/>
              <a:t>507</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63491"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fr-FR"/>
          </a:p>
        </p:txBody>
      </p:sp>
      <p:sp>
        <p:nvSpPr>
          <p:cNvPr id="63492"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DDBBD54-8854-42D4-90E8-619DB254CEB7}" type="slidenum">
              <a:rPr lang="fr-FR"/>
              <a:pPr fontAlgn="base">
                <a:spcBef>
                  <a:spcPct val="0"/>
                </a:spcBef>
                <a:spcAft>
                  <a:spcPct val="0"/>
                </a:spcAft>
              </a:pPr>
              <a:t>393</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64515"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fr-FR"/>
          </a:p>
        </p:txBody>
      </p:sp>
      <p:sp>
        <p:nvSpPr>
          <p:cNvPr id="64516"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8DAECF8-D058-4B16-B2B4-CADC798B1F00}" type="slidenum">
              <a:rPr lang="fr-FR"/>
              <a:pPr fontAlgn="base">
                <a:spcBef>
                  <a:spcPct val="0"/>
                </a:spcBef>
                <a:spcAft>
                  <a:spcPct val="0"/>
                </a:spcAft>
              </a:pPr>
              <a:t>394</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65539"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fr-FR"/>
          </a:p>
        </p:txBody>
      </p:sp>
      <p:sp>
        <p:nvSpPr>
          <p:cNvPr id="65540"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FD374BA-CD2D-44F9-AFC9-249F6B9E5426}" type="slidenum">
              <a:rPr lang="fr-FR"/>
              <a:pPr fontAlgn="base">
                <a:spcBef>
                  <a:spcPct val="0"/>
                </a:spcBef>
                <a:spcAft>
                  <a:spcPct val="0"/>
                </a:spcAft>
              </a:pPr>
              <a:t>395</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66563"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fr-FR"/>
          </a:p>
        </p:txBody>
      </p:sp>
      <p:sp>
        <p:nvSpPr>
          <p:cNvPr id="66564"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AD011E0-1E84-499E-8326-50246D0F41BC}" type="slidenum">
              <a:rPr lang="fr-FR"/>
              <a:pPr fontAlgn="base">
                <a:spcBef>
                  <a:spcPct val="0"/>
                </a:spcBef>
                <a:spcAft>
                  <a:spcPct val="0"/>
                </a:spcAft>
              </a:pPr>
              <a:t>396</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67587"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fr-FR"/>
          </a:p>
        </p:txBody>
      </p:sp>
      <p:sp>
        <p:nvSpPr>
          <p:cNvPr id="67588"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F9FDBC8-2621-4087-A0D5-F5733627690A}" type="slidenum">
              <a:rPr lang="fr-FR"/>
              <a:pPr fontAlgn="base">
                <a:spcBef>
                  <a:spcPct val="0"/>
                </a:spcBef>
                <a:spcAft>
                  <a:spcPct val="0"/>
                </a:spcAft>
              </a:pPr>
              <a:t>397</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8/26/2025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881681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8/26/2025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232435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8/26/2025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5833116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r-FR"/>
              <a:t>Modifiez le style du titre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fr-FR"/>
              <a:t>Cliquez pour modifier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8/26/2025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9261737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8/26/2025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7939858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8A87A34-81AB-432B-8DAE-1953F412C126}" type="datetimeFigureOut">
              <a:rPr lang="en-US" smtClean="0"/>
              <a:pPr/>
              <a:t>8/26/2025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41681973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8A87A34-81AB-432B-8DAE-1953F412C126}" type="datetimeFigureOut">
              <a:rPr lang="en-US" smtClean="0"/>
              <a:pPr/>
              <a:t>8/26/2025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7530558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8/26/2025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5026179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8/26/2025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8928616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ClipArt">
  <p:cSld name="Titre. Texte et image de la bibliothèque">
    <p:spTree>
      <p:nvGrpSpPr>
        <p:cNvPr id="1" name=""/>
        <p:cNvGrpSpPr/>
        <p:nvPr/>
      </p:nvGrpSpPr>
      <p:grpSpPr>
        <a:xfrm>
          <a:off x="0" y="0"/>
          <a:ext cx="0" cy="0"/>
          <a:chOff x="0" y="0"/>
          <a:chExt cx="0" cy="0"/>
        </a:xfrm>
      </p:grpSpPr>
      <p:sp>
        <p:nvSpPr>
          <p:cNvPr id="2" name="Titre 1"/>
          <p:cNvSpPr>
            <a:spLocks noGrp="1"/>
          </p:cNvSpPr>
          <p:nvPr>
            <p:ph type="title"/>
          </p:nvPr>
        </p:nvSpPr>
        <p:spPr>
          <a:xfrm>
            <a:off x="1625600" y="419100"/>
            <a:ext cx="10363200" cy="1143000"/>
          </a:xfrm>
        </p:spPr>
        <p:txBody>
          <a:bodyPr/>
          <a:lstStyle/>
          <a:p>
            <a:r>
              <a:rPr lang="fr-FR"/>
              <a:t>Modifiez le style du titre</a:t>
            </a:r>
          </a:p>
        </p:txBody>
      </p:sp>
      <p:sp>
        <p:nvSpPr>
          <p:cNvPr id="3" name="Espace réservé du texte 2"/>
          <p:cNvSpPr>
            <a:spLocks noGrp="1"/>
          </p:cNvSpPr>
          <p:nvPr>
            <p:ph type="body" sz="half" idx="1"/>
          </p:nvPr>
        </p:nvSpPr>
        <p:spPr>
          <a:xfrm>
            <a:off x="1625600" y="2044700"/>
            <a:ext cx="5080000" cy="41148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image en ligne 3"/>
          <p:cNvSpPr>
            <a:spLocks noGrp="1"/>
          </p:cNvSpPr>
          <p:nvPr>
            <p:ph type="clipArt" sz="half" idx="2"/>
          </p:nvPr>
        </p:nvSpPr>
        <p:spPr>
          <a:xfrm>
            <a:off x="6908800" y="2044700"/>
            <a:ext cx="5080000" cy="4114800"/>
          </a:xfrm>
        </p:spPr>
        <p:txBody>
          <a:bodyPr/>
          <a:lstStyle/>
          <a:p>
            <a:pPr lvl="0"/>
            <a:endParaRPr lang="fr-FR" noProof="0"/>
          </a:p>
        </p:txBody>
      </p:sp>
      <p:sp>
        <p:nvSpPr>
          <p:cNvPr id="5" name="Rectangle 4">
            <a:extLst>
              <a:ext uri="{FF2B5EF4-FFF2-40B4-BE49-F238E27FC236}">
                <a16:creationId xmlns:a16="http://schemas.microsoft.com/office/drawing/2014/main" id="{9A3B81ED-71C4-4C6B-82DA-6B0574B49CA2}"/>
              </a:ext>
            </a:extLst>
          </p:cNvPr>
          <p:cNvSpPr>
            <a:spLocks noGrp="1" noChangeArrowheads="1"/>
          </p:cNvSpPr>
          <p:nvPr>
            <p:ph type="dt" sz="half" idx="10"/>
          </p:nvPr>
        </p:nvSpPr>
        <p:spPr>
          <a:ln/>
        </p:spPr>
        <p:txBody>
          <a:bodyPr/>
          <a:lstStyle>
            <a:lvl1pPr>
              <a:defRPr/>
            </a:lvl1pPr>
          </a:lstStyle>
          <a:p>
            <a:pPr>
              <a:defRPr/>
            </a:pPr>
            <a:endParaRPr lang="fr-FR" altLang="fr-FR"/>
          </a:p>
        </p:txBody>
      </p:sp>
      <p:sp>
        <p:nvSpPr>
          <p:cNvPr id="6" name="Rectangle 5">
            <a:extLst>
              <a:ext uri="{FF2B5EF4-FFF2-40B4-BE49-F238E27FC236}">
                <a16:creationId xmlns:a16="http://schemas.microsoft.com/office/drawing/2014/main" id="{E048426D-FFCB-42EA-9319-5453EAEB9FE4}"/>
              </a:ext>
            </a:extLst>
          </p:cNvPr>
          <p:cNvSpPr>
            <a:spLocks noGrp="1" noChangeArrowheads="1"/>
          </p:cNvSpPr>
          <p:nvPr>
            <p:ph type="ftr" sz="quarter" idx="11"/>
          </p:nvPr>
        </p:nvSpPr>
        <p:spPr>
          <a:ln/>
        </p:spPr>
        <p:txBody>
          <a:bodyPr/>
          <a:lstStyle>
            <a:lvl1pPr>
              <a:defRPr/>
            </a:lvl1pPr>
          </a:lstStyle>
          <a:p>
            <a:pPr>
              <a:defRPr/>
            </a:pPr>
            <a:endParaRPr lang="fr-FR" altLang="fr-FR"/>
          </a:p>
        </p:txBody>
      </p:sp>
      <p:sp>
        <p:nvSpPr>
          <p:cNvPr id="7" name="Rectangle 6">
            <a:extLst>
              <a:ext uri="{FF2B5EF4-FFF2-40B4-BE49-F238E27FC236}">
                <a16:creationId xmlns:a16="http://schemas.microsoft.com/office/drawing/2014/main" id="{E2A8E932-7466-4D7A-8FCA-2B935DB328A4}"/>
              </a:ext>
            </a:extLst>
          </p:cNvPr>
          <p:cNvSpPr>
            <a:spLocks noGrp="1" noChangeArrowheads="1"/>
          </p:cNvSpPr>
          <p:nvPr>
            <p:ph type="sldNum" sz="quarter" idx="12"/>
          </p:nvPr>
        </p:nvSpPr>
        <p:spPr>
          <a:ln/>
        </p:spPr>
        <p:txBody>
          <a:bodyPr/>
          <a:lstStyle>
            <a:lvl1pPr>
              <a:defRPr/>
            </a:lvl1pPr>
          </a:lstStyle>
          <a:p>
            <a:pPr>
              <a:defRPr/>
            </a:pPr>
            <a:fld id="{7A3EB43E-2E87-46C7-9449-E82A0554B8E5}" type="slidenum">
              <a:rPr lang="fr-FR" altLang="fr-FR"/>
              <a:pPr>
                <a:defRPr/>
              </a:pPr>
              <a:t>‹N°›</a:t>
            </a:fld>
            <a:endParaRPr lang="fr-FR" altLang="fr-FR"/>
          </a:p>
        </p:txBody>
      </p:sp>
    </p:spTree>
    <p:extLst>
      <p:ext uri="{BB962C8B-B14F-4D97-AF65-F5344CB8AC3E}">
        <p14:creationId xmlns:p14="http://schemas.microsoft.com/office/powerpoint/2010/main" val="284255799"/>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dgm">
  <p:cSld name="Titre et diagramme ou organigramme">
    <p:spTree>
      <p:nvGrpSpPr>
        <p:cNvPr id="1" name=""/>
        <p:cNvGrpSpPr/>
        <p:nvPr/>
      </p:nvGrpSpPr>
      <p:grpSpPr>
        <a:xfrm>
          <a:off x="0" y="0"/>
          <a:ext cx="0" cy="0"/>
          <a:chOff x="0" y="0"/>
          <a:chExt cx="0" cy="0"/>
        </a:xfrm>
      </p:grpSpPr>
      <p:sp>
        <p:nvSpPr>
          <p:cNvPr id="2" name="Titre 1"/>
          <p:cNvSpPr>
            <a:spLocks noGrp="1"/>
          </p:cNvSpPr>
          <p:nvPr>
            <p:ph type="title"/>
          </p:nvPr>
        </p:nvSpPr>
        <p:spPr>
          <a:xfrm>
            <a:off x="1625600" y="419100"/>
            <a:ext cx="10363200" cy="1143000"/>
          </a:xfrm>
        </p:spPr>
        <p:txBody>
          <a:bodyPr/>
          <a:lstStyle/>
          <a:p>
            <a:r>
              <a:rPr lang="fr-FR"/>
              <a:t>Modifiez le style du titre</a:t>
            </a:r>
          </a:p>
        </p:txBody>
      </p:sp>
      <p:sp>
        <p:nvSpPr>
          <p:cNvPr id="3" name="Espace réservé du graphique SmartArt 2"/>
          <p:cNvSpPr>
            <a:spLocks noGrp="1"/>
          </p:cNvSpPr>
          <p:nvPr>
            <p:ph type="dgm" idx="1"/>
          </p:nvPr>
        </p:nvSpPr>
        <p:spPr>
          <a:xfrm>
            <a:off x="1625600" y="2044700"/>
            <a:ext cx="10363200" cy="4114800"/>
          </a:xfrm>
        </p:spPr>
        <p:txBody>
          <a:bodyPr/>
          <a:lstStyle/>
          <a:p>
            <a:pPr lvl="0"/>
            <a:endParaRPr lang="fr-FR" noProof="0"/>
          </a:p>
        </p:txBody>
      </p:sp>
      <p:sp>
        <p:nvSpPr>
          <p:cNvPr id="4" name="Rectangle 4">
            <a:extLst>
              <a:ext uri="{FF2B5EF4-FFF2-40B4-BE49-F238E27FC236}">
                <a16:creationId xmlns:a16="http://schemas.microsoft.com/office/drawing/2014/main" id="{0037F18D-D449-403C-90A4-BFBFA7766830}"/>
              </a:ext>
            </a:extLst>
          </p:cNvPr>
          <p:cNvSpPr>
            <a:spLocks noGrp="1" noChangeArrowheads="1"/>
          </p:cNvSpPr>
          <p:nvPr>
            <p:ph type="dt" sz="half" idx="10"/>
          </p:nvPr>
        </p:nvSpPr>
        <p:spPr>
          <a:ln/>
        </p:spPr>
        <p:txBody>
          <a:bodyPr/>
          <a:lstStyle>
            <a:lvl1pPr>
              <a:defRPr/>
            </a:lvl1pPr>
          </a:lstStyle>
          <a:p>
            <a:pPr>
              <a:defRPr/>
            </a:pPr>
            <a:endParaRPr lang="fr-FR" altLang="fr-FR"/>
          </a:p>
        </p:txBody>
      </p:sp>
      <p:sp>
        <p:nvSpPr>
          <p:cNvPr id="5" name="Rectangle 5">
            <a:extLst>
              <a:ext uri="{FF2B5EF4-FFF2-40B4-BE49-F238E27FC236}">
                <a16:creationId xmlns:a16="http://schemas.microsoft.com/office/drawing/2014/main" id="{03BDB517-8615-46EA-91B0-FC1C082A4AF8}"/>
              </a:ext>
            </a:extLst>
          </p:cNvPr>
          <p:cNvSpPr>
            <a:spLocks noGrp="1" noChangeArrowheads="1"/>
          </p:cNvSpPr>
          <p:nvPr>
            <p:ph type="ftr" sz="quarter" idx="11"/>
          </p:nvPr>
        </p:nvSpPr>
        <p:spPr>
          <a:ln/>
        </p:spPr>
        <p:txBody>
          <a:bodyPr/>
          <a:lstStyle>
            <a:lvl1pPr>
              <a:defRPr/>
            </a:lvl1pPr>
          </a:lstStyle>
          <a:p>
            <a:pPr>
              <a:defRPr/>
            </a:pPr>
            <a:endParaRPr lang="fr-FR" altLang="fr-FR"/>
          </a:p>
        </p:txBody>
      </p:sp>
      <p:sp>
        <p:nvSpPr>
          <p:cNvPr id="6" name="Rectangle 6">
            <a:extLst>
              <a:ext uri="{FF2B5EF4-FFF2-40B4-BE49-F238E27FC236}">
                <a16:creationId xmlns:a16="http://schemas.microsoft.com/office/drawing/2014/main" id="{E3C29009-8255-405B-BEC4-BAECC3DE398A}"/>
              </a:ext>
            </a:extLst>
          </p:cNvPr>
          <p:cNvSpPr>
            <a:spLocks noGrp="1" noChangeArrowheads="1"/>
          </p:cNvSpPr>
          <p:nvPr>
            <p:ph type="sldNum" sz="quarter" idx="12"/>
          </p:nvPr>
        </p:nvSpPr>
        <p:spPr>
          <a:ln/>
        </p:spPr>
        <p:txBody>
          <a:bodyPr/>
          <a:lstStyle>
            <a:lvl1pPr>
              <a:defRPr/>
            </a:lvl1pPr>
          </a:lstStyle>
          <a:p>
            <a:pPr>
              <a:defRPr/>
            </a:pPr>
            <a:fld id="{5F862C30-94BF-45EF-916F-311ED4B43514}" type="slidenum">
              <a:rPr lang="fr-FR" altLang="fr-FR"/>
              <a:pPr>
                <a:defRPr/>
              </a:pPr>
              <a:t>‹N°›</a:t>
            </a:fld>
            <a:endParaRPr lang="fr-FR" altLang="fr-FR"/>
          </a:p>
        </p:txBody>
      </p:sp>
    </p:spTree>
    <p:extLst>
      <p:ext uri="{BB962C8B-B14F-4D97-AF65-F5344CB8AC3E}">
        <p14:creationId xmlns:p14="http://schemas.microsoft.com/office/powerpoint/2010/main" val="140194414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3"/>
          <p:cNvSpPr>
            <a:spLocks noGrp="1"/>
          </p:cNvSpPr>
          <p:nvPr>
            <p:ph type="dt" sz="half" idx="10"/>
          </p:nvPr>
        </p:nvSpPr>
        <p:spPr/>
        <p:txBody>
          <a:bodyPr/>
          <a:lstStyle/>
          <a:p>
            <a:fld id="{48A87A34-81AB-432B-8DAE-1953F412C126}" type="datetimeFigureOut">
              <a:rPr lang="en-US" smtClean="0"/>
              <a:pPr/>
              <a:t>8/26/2025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5614097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fourObj">
  <p:cSld name="Titre et 4 contenus">
    <p:spTree>
      <p:nvGrpSpPr>
        <p:cNvPr id="1" name=""/>
        <p:cNvGrpSpPr/>
        <p:nvPr/>
      </p:nvGrpSpPr>
      <p:grpSpPr>
        <a:xfrm>
          <a:off x="0" y="0"/>
          <a:ext cx="0" cy="0"/>
          <a:chOff x="0" y="0"/>
          <a:chExt cx="0" cy="0"/>
        </a:xfrm>
      </p:grpSpPr>
      <p:sp>
        <p:nvSpPr>
          <p:cNvPr id="2" name="Titre 1"/>
          <p:cNvSpPr>
            <a:spLocks noGrp="1"/>
          </p:cNvSpPr>
          <p:nvPr>
            <p:ph type="title" sz="quarter"/>
          </p:nvPr>
        </p:nvSpPr>
        <p:spPr>
          <a:xfrm>
            <a:off x="142633" y="846138"/>
            <a:ext cx="11148647" cy="792162"/>
          </a:xfrm>
        </p:spPr>
        <p:txBody>
          <a:bodyPr/>
          <a:lstStyle/>
          <a:p>
            <a:r>
              <a:rPr lang="fr-FR"/>
              <a:t>Cliquez pour modifier le style du titre</a:t>
            </a:r>
          </a:p>
        </p:txBody>
      </p:sp>
      <p:sp>
        <p:nvSpPr>
          <p:cNvPr id="3" name="Espace réservé du contenu 2"/>
          <p:cNvSpPr>
            <a:spLocks noGrp="1"/>
          </p:cNvSpPr>
          <p:nvPr>
            <p:ph sz="quarter" idx="1"/>
          </p:nvPr>
        </p:nvSpPr>
        <p:spPr>
          <a:xfrm>
            <a:off x="914400" y="1981200"/>
            <a:ext cx="5087816" cy="19812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quarter" idx="2"/>
          </p:nvPr>
        </p:nvSpPr>
        <p:spPr>
          <a:xfrm>
            <a:off x="6189784" y="1981200"/>
            <a:ext cx="5087816" cy="19812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contenu 4"/>
          <p:cNvSpPr>
            <a:spLocks noGrp="1"/>
          </p:cNvSpPr>
          <p:nvPr>
            <p:ph sz="quarter" idx="3"/>
          </p:nvPr>
        </p:nvSpPr>
        <p:spPr>
          <a:xfrm>
            <a:off x="914400" y="4114800"/>
            <a:ext cx="5087816" cy="19812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contenu 5"/>
          <p:cNvSpPr>
            <a:spLocks noGrp="1"/>
          </p:cNvSpPr>
          <p:nvPr>
            <p:ph sz="quarter" idx="4"/>
          </p:nvPr>
        </p:nvSpPr>
        <p:spPr>
          <a:xfrm>
            <a:off x="6189784" y="4114800"/>
            <a:ext cx="5087816" cy="19812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1674601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8/26/2025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228120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8/26/2025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1716341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8/26/2025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2859927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7" name="Date Placeholder 2"/>
          <p:cNvSpPr>
            <a:spLocks noGrp="1"/>
          </p:cNvSpPr>
          <p:nvPr>
            <p:ph type="dt" sz="half" idx="10"/>
          </p:nvPr>
        </p:nvSpPr>
        <p:spPr/>
        <p:txBody>
          <a:bodyPr/>
          <a:lstStyle/>
          <a:p>
            <a:fld id="{48A87A34-81AB-432B-8DAE-1953F412C126}" type="datetimeFigureOut">
              <a:rPr lang="en-US" smtClean="0"/>
              <a:pPr/>
              <a:t>8/26/2025</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342608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8A87A34-81AB-432B-8DAE-1953F412C126}" type="datetimeFigureOut">
              <a:rPr lang="en-US" smtClean="0"/>
              <a:pPr/>
              <a:t>8/26/2025</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654477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7" name="Date Placeholder 4"/>
          <p:cNvSpPr>
            <a:spLocks noGrp="1"/>
          </p:cNvSpPr>
          <p:nvPr>
            <p:ph type="dt" sz="half" idx="10"/>
          </p:nvPr>
        </p:nvSpPr>
        <p:spPr/>
        <p:txBody>
          <a:bodyPr/>
          <a:lstStyle/>
          <a:p>
            <a:fld id="{48A87A34-81AB-432B-8DAE-1953F412C126}" type="datetimeFigureOut">
              <a:rPr lang="en-US" smtClean="0"/>
              <a:pPr/>
              <a:t>8/26/2025</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112019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8/26/2025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535501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6.png"/><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4.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2"/>
          <a:srcRect/>
          <a:tile tx="0" ty="0" sx="100000" sy="100000" flip="none" algn="tl"/>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8A87A34-81AB-432B-8DAE-1953F412C126}" type="datetimeFigureOut">
              <a:rPr lang="en-US" smtClean="0"/>
              <a:pPr/>
              <a:t>8/26/2025</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306343715"/>
      </p:ext>
    </p:extLst>
  </p:cSld>
  <p:clrMap bg1="dk1" tx1="lt1" bg2="dk2" tx2="lt2" accent1="accent1" accent2="accent2" accent3="accent3" accent4="accent4" accent5="accent5" accent6="accent6" hlink="hlink" folHlink="folHlink"/>
  <p:sldLayoutIdLst>
    <p:sldLayoutId id="2147484301" r:id="rId1"/>
    <p:sldLayoutId id="2147484302" r:id="rId2"/>
    <p:sldLayoutId id="2147484303" r:id="rId3"/>
    <p:sldLayoutId id="2147484304" r:id="rId4"/>
    <p:sldLayoutId id="2147484305" r:id="rId5"/>
    <p:sldLayoutId id="2147484306" r:id="rId6"/>
    <p:sldLayoutId id="2147484307" r:id="rId7"/>
    <p:sldLayoutId id="2147484308" r:id="rId8"/>
    <p:sldLayoutId id="2147484309" r:id="rId9"/>
    <p:sldLayoutId id="2147484310" r:id="rId10"/>
    <p:sldLayoutId id="2147484311" r:id="rId11"/>
    <p:sldLayoutId id="2147484312" r:id="rId12"/>
    <p:sldLayoutId id="2147484313" r:id="rId13"/>
    <p:sldLayoutId id="2147484314" r:id="rId14"/>
    <p:sldLayoutId id="2147484315" r:id="rId15"/>
    <p:sldLayoutId id="2147484316" r:id="rId16"/>
    <p:sldLayoutId id="2147484317" r:id="rId17"/>
    <p:sldLayoutId id="2147484318" r:id="rId18"/>
    <p:sldLayoutId id="2147484319" r:id="rId19"/>
    <p:sldLayoutId id="2147484320" r:id="rId20"/>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package" Target="../embeddings/Microsoft_PowerPoint_Slide.sld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8.emf"/></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package" Target="../embeddings/Microsoft_PowerPoint_Slide1.sldx"/><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9.emf"/></Relationships>
</file>

<file path=ppt/slides/_rels/slide1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package" Target="../embeddings/Microsoft_PowerPoint_Slide2.sldx"/><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14.emf"/></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3" Type="http://schemas.openxmlformats.org/officeDocument/2006/relationships/package" Target="../embeddings/Microsoft_PowerPoint_Slide3.sldx"/><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15.emf"/></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2" Type="http://schemas.openxmlformats.org/officeDocument/2006/relationships/hyperlink" Target="https://fr.wikipedia.org/wiki/Entreposage" TargetMode="External"/><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2" Type="http://schemas.openxmlformats.org/officeDocument/2006/relationships/hyperlink" Target="https://www.mecalux.fr/blog/planification-logistique" TargetMode="External"/><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3" Type="http://schemas.openxmlformats.org/officeDocument/2006/relationships/hyperlink" Target="https://www.mecalux.fr/blog/rotation-stocks-entrepot" TargetMode="External"/><Relationship Id="rId2" Type="http://schemas.openxmlformats.org/officeDocument/2006/relationships/hyperlink" Target="https://www.mecalux.fr/blog/stock-optimal" TargetMode="External"/><Relationship Id="rId1" Type="http://schemas.openxmlformats.org/officeDocument/2006/relationships/slideLayout" Target="../slideLayouts/slideLayout2.xml"/><Relationship Id="rId4" Type="http://schemas.openxmlformats.org/officeDocument/2006/relationships/hyperlink" Target="https://www.mecalux.fr/blog/methode-abc-classification-entrepot"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2" Type="http://schemas.openxmlformats.org/officeDocument/2006/relationships/hyperlink" Target="https://www.mecalux.fr/blog/duree-de-stockage" TargetMode="External"/><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2" Type="http://schemas.openxmlformats.org/officeDocument/2006/relationships/hyperlink" Target="http://www.creer-gerer-entreprendre.fr/6-la-gestion-de-lentreprise/6-1-la-gestion-comptable/le-cump-cout-unitaire-moyen-pondere/" TargetMode="External"/><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3" Type="http://schemas.openxmlformats.org/officeDocument/2006/relationships/hyperlink" Target="https://www.creer-gerer-entreprendre.fr/6-la-gestion-de-lentreprise/6-1-la-gestion-comptable/les-normes-ias-ifrs/" TargetMode="External"/><Relationship Id="rId2" Type="http://schemas.openxmlformats.org/officeDocument/2006/relationships/hyperlink" Target="http://www.creer-gerer-entreprendre.fr/6-la-gestion-de-lentreprise/6-8-le-pilotage-de-lentreprise/lifo-ou-fifo/" TargetMode="External"/><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0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0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wmf"/><Relationship Id="rId1" Type="http://schemas.openxmlformats.org/officeDocument/2006/relationships/slideLayout" Target="../slideLayouts/slideLayout2.xml"/></Relationships>
</file>

<file path=ppt/slides/_rels/slide3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3.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3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7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8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8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8.x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image" Target="../media/image29.wmf"/><Relationship Id="rId1" Type="http://schemas.openxmlformats.org/officeDocument/2006/relationships/slideLayout" Target="../slideLayouts/slideLayout2.xml"/></Relationships>
</file>

<file path=ppt/slides/_rels/slide38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9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9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9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9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9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0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7.x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image" Target="../media/image38.wmf"/><Relationship Id="rId1" Type="http://schemas.openxmlformats.org/officeDocument/2006/relationships/slideLayout" Target="../slideLayouts/slideLayout18.xml"/></Relationships>
</file>

<file path=ppt/slides/_rels/slide4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0.xml.rels><?xml version="1.0" encoding="UTF-8" standalone="yes"?>
<Relationships xmlns="http://schemas.openxmlformats.org/package/2006/relationships"><Relationship Id="rId3" Type="http://schemas.openxmlformats.org/officeDocument/2006/relationships/image" Target="../media/image41.wmf"/><Relationship Id="rId2" Type="http://schemas.openxmlformats.org/officeDocument/2006/relationships/slideLayout" Target="../slideLayouts/slideLayout18.xml"/><Relationship Id="rId1" Type="http://schemas.openxmlformats.org/officeDocument/2006/relationships/vmlDrawing" Target="../drawings/vmlDrawing5.vml"/><Relationship Id="rId5" Type="http://schemas.openxmlformats.org/officeDocument/2006/relationships/image" Target="../media/image40.wmf"/><Relationship Id="rId4" Type="http://schemas.openxmlformats.org/officeDocument/2006/relationships/oleObject" Target="../embeddings/oleObject1.bin"/></Relationships>
</file>

<file path=ppt/slides/_rels/slide42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8.xml"/><Relationship Id="rId1" Type="http://schemas.openxmlformats.org/officeDocument/2006/relationships/vmlDrawing" Target="../drawings/vmlDrawing6.vml"/><Relationship Id="rId4" Type="http://schemas.openxmlformats.org/officeDocument/2006/relationships/image" Target="../media/image42.wmf"/></Relationships>
</file>

<file path=ppt/slides/_rels/slide422.xml.rels><?xml version="1.0" encoding="UTF-8" standalone="yes"?>
<Relationships xmlns="http://schemas.openxmlformats.org/package/2006/relationships"><Relationship Id="rId2" Type="http://schemas.openxmlformats.org/officeDocument/2006/relationships/image" Target="../media/image43.wmf"/><Relationship Id="rId1" Type="http://schemas.openxmlformats.org/officeDocument/2006/relationships/slideLayout" Target="../slideLayouts/slideLayout18.xml"/></Relationships>
</file>

<file path=ppt/slides/_rels/slide423.xml.rels><?xml version="1.0" encoding="UTF-8" standalone="yes"?>
<Relationships xmlns="http://schemas.openxmlformats.org/package/2006/relationships"><Relationship Id="rId3" Type="http://schemas.openxmlformats.org/officeDocument/2006/relationships/slide" Target="slide55.xml"/><Relationship Id="rId2" Type="http://schemas.openxmlformats.org/officeDocument/2006/relationships/slideLayout" Target="../slideLayouts/slideLayout18.xml"/><Relationship Id="rId1" Type="http://schemas.openxmlformats.org/officeDocument/2006/relationships/vmlDrawing" Target="../drawings/vmlDrawing7.vml"/><Relationship Id="rId5" Type="http://schemas.openxmlformats.org/officeDocument/2006/relationships/image" Target="../media/image44.wmf"/><Relationship Id="rId4" Type="http://schemas.openxmlformats.org/officeDocument/2006/relationships/oleObject" Target="../embeddings/oleObject3.bin"/></Relationships>
</file>

<file path=ppt/slides/_rels/slide42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8.xml"/><Relationship Id="rId1" Type="http://schemas.openxmlformats.org/officeDocument/2006/relationships/vmlDrawing" Target="../drawings/vmlDrawing8.vml"/><Relationship Id="rId4" Type="http://schemas.openxmlformats.org/officeDocument/2006/relationships/image" Target="../media/image45.wmf"/></Relationships>
</file>

<file path=ppt/slides/_rels/slide42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8.xml"/></Relationships>
</file>

<file path=ppt/slides/_rels/slide426.xml.rels><?xml version="1.0" encoding="UTF-8" standalone="yes"?>
<Relationships xmlns="http://schemas.openxmlformats.org/package/2006/relationships"><Relationship Id="rId3" Type="http://schemas.openxmlformats.org/officeDocument/2006/relationships/slide" Target="slide51.xml"/><Relationship Id="rId2" Type="http://schemas.openxmlformats.org/officeDocument/2006/relationships/slide" Target="slide48.xml"/><Relationship Id="rId1" Type="http://schemas.openxmlformats.org/officeDocument/2006/relationships/slideLayout" Target="../slideLayouts/slideLayout2.xml"/></Relationships>
</file>

<file path=ppt/slides/_rels/slide427.x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slide" Target="slide58.xml"/><Relationship Id="rId1" Type="http://schemas.openxmlformats.org/officeDocument/2006/relationships/slideLayout" Target="../slideLayouts/slideLayout2.xml"/></Relationships>
</file>

<file path=ppt/slides/_rels/slide4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9.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31.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48.emf"/></Relationships>
</file>

<file path=ppt/slides/_rels/slide4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3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xml"/></Relationships>
</file>

<file path=ppt/slides/_rels/slide43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4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3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3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3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4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4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6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6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6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46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6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7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47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7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47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7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6.xml.rels><?xml version="1.0" encoding="UTF-8" standalone="yes"?>
<Relationships xmlns="http://schemas.openxmlformats.org/package/2006/relationships"><Relationship Id="rId8" Type="http://schemas.openxmlformats.org/officeDocument/2006/relationships/customXml" Target="../ink/ink3.xml"/><Relationship Id="rId3" Type="http://schemas.openxmlformats.org/officeDocument/2006/relationships/image" Target="../media/image54.png"/><Relationship Id="rId7" Type="http://schemas.openxmlformats.org/officeDocument/2006/relationships/image" Target="../media/image56.png"/><Relationship Id="rId2" Type="http://schemas.openxmlformats.org/officeDocument/2006/relationships/notesSlide" Target="../notesSlides/notesSlide31.xml"/><Relationship Id="rId1" Type="http://schemas.openxmlformats.org/officeDocument/2006/relationships/slideLayout" Target="../slideLayouts/slideLayout6.xml"/><Relationship Id="rId6" Type="http://schemas.openxmlformats.org/officeDocument/2006/relationships/customXml" Target="../ink/ink2.xml"/><Relationship Id="rId11" Type="http://schemas.openxmlformats.org/officeDocument/2006/relationships/image" Target="../media/image58.png"/><Relationship Id="rId5" Type="http://schemas.openxmlformats.org/officeDocument/2006/relationships/image" Target="../media/image55.png"/><Relationship Id="rId10" Type="http://schemas.openxmlformats.org/officeDocument/2006/relationships/customXml" Target="../ink/ink4.xml"/><Relationship Id="rId4" Type="http://schemas.openxmlformats.org/officeDocument/2006/relationships/customXml" Target="../ink/ink1.xml"/><Relationship Id="rId9" Type="http://schemas.openxmlformats.org/officeDocument/2006/relationships/image" Target="../media/image57.png"/></Relationships>
</file>

<file path=ppt/slides/_rels/slide487.xml.rels><?xml version="1.0" encoding="UTF-8" standalone="yes"?>
<Relationships xmlns="http://schemas.openxmlformats.org/package/2006/relationships"><Relationship Id="rId26" Type="http://schemas.openxmlformats.org/officeDocument/2006/relationships/image" Target="../media/image70.png"/><Relationship Id="rId21" Type="http://schemas.openxmlformats.org/officeDocument/2006/relationships/customXml" Target="../ink/ink14.xml"/><Relationship Id="rId42" Type="http://schemas.openxmlformats.org/officeDocument/2006/relationships/image" Target="../media/image78.png"/><Relationship Id="rId47" Type="http://schemas.openxmlformats.org/officeDocument/2006/relationships/customXml" Target="../ink/ink27.xml"/><Relationship Id="rId63" Type="http://schemas.openxmlformats.org/officeDocument/2006/relationships/customXml" Target="../ink/ink35.xml"/><Relationship Id="rId68" Type="http://schemas.openxmlformats.org/officeDocument/2006/relationships/image" Target="../media/image91.png"/><Relationship Id="rId16" Type="http://schemas.openxmlformats.org/officeDocument/2006/relationships/image" Target="../media/image65.png"/><Relationship Id="rId11" Type="http://schemas.openxmlformats.org/officeDocument/2006/relationships/customXml" Target="../ink/ink9.xml"/><Relationship Id="rId24" Type="http://schemas.openxmlformats.org/officeDocument/2006/relationships/image" Target="../media/image69.png"/><Relationship Id="rId32" Type="http://schemas.openxmlformats.org/officeDocument/2006/relationships/image" Target="../media/image73.png"/><Relationship Id="rId37" Type="http://schemas.openxmlformats.org/officeDocument/2006/relationships/customXml" Target="../ink/ink22.xml"/><Relationship Id="rId40" Type="http://schemas.openxmlformats.org/officeDocument/2006/relationships/image" Target="../media/image77.png"/><Relationship Id="rId45" Type="http://schemas.openxmlformats.org/officeDocument/2006/relationships/customXml" Target="../ink/ink26.xml"/><Relationship Id="rId53" Type="http://schemas.openxmlformats.org/officeDocument/2006/relationships/customXml" Target="../ink/ink30.xml"/><Relationship Id="rId58" Type="http://schemas.openxmlformats.org/officeDocument/2006/relationships/image" Target="../media/image86.png"/><Relationship Id="rId66" Type="http://schemas.openxmlformats.org/officeDocument/2006/relationships/image" Target="../media/image90.png"/><Relationship Id="rId74" Type="http://schemas.openxmlformats.org/officeDocument/2006/relationships/image" Target="../media/image94.png"/><Relationship Id="rId79" Type="http://schemas.openxmlformats.org/officeDocument/2006/relationships/customXml" Target="../ink/ink43.xml"/><Relationship Id="rId5" Type="http://schemas.openxmlformats.org/officeDocument/2006/relationships/customXml" Target="../ink/ink6.xml"/><Relationship Id="rId61" Type="http://schemas.openxmlformats.org/officeDocument/2006/relationships/customXml" Target="../ink/ink34.xml"/><Relationship Id="rId19" Type="http://schemas.openxmlformats.org/officeDocument/2006/relationships/customXml" Target="../ink/ink13.xml"/><Relationship Id="rId14" Type="http://schemas.openxmlformats.org/officeDocument/2006/relationships/image" Target="../media/image64.png"/><Relationship Id="rId22" Type="http://schemas.openxmlformats.org/officeDocument/2006/relationships/image" Target="../media/image68.png"/><Relationship Id="rId27" Type="http://schemas.openxmlformats.org/officeDocument/2006/relationships/customXml" Target="../ink/ink17.xml"/><Relationship Id="rId30" Type="http://schemas.openxmlformats.org/officeDocument/2006/relationships/image" Target="../media/image72.png"/><Relationship Id="rId35" Type="http://schemas.openxmlformats.org/officeDocument/2006/relationships/customXml" Target="../ink/ink21.xml"/><Relationship Id="rId43" Type="http://schemas.openxmlformats.org/officeDocument/2006/relationships/customXml" Target="../ink/ink25.xml"/><Relationship Id="rId48" Type="http://schemas.openxmlformats.org/officeDocument/2006/relationships/image" Target="../media/image81.png"/><Relationship Id="rId56" Type="http://schemas.openxmlformats.org/officeDocument/2006/relationships/image" Target="../media/image85.png"/><Relationship Id="rId64" Type="http://schemas.openxmlformats.org/officeDocument/2006/relationships/image" Target="../media/image89.png"/><Relationship Id="rId69" Type="http://schemas.openxmlformats.org/officeDocument/2006/relationships/customXml" Target="../ink/ink38.xml"/><Relationship Id="rId77" Type="http://schemas.openxmlformats.org/officeDocument/2006/relationships/customXml" Target="../ink/ink42.xml"/><Relationship Id="rId8" Type="http://schemas.openxmlformats.org/officeDocument/2006/relationships/image" Target="../media/image61.png"/><Relationship Id="rId51" Type="http://schemas.openxmlformats.org/officeDocument/2006/relationships/customXml" Target="../ink/ink29.xml"/><Relationship Id="rId72" Type="http://schemas.openxmlformats.org/officeDocument/2006/relationships/image" Target="../media/image93.png"/><Relationship Id="rId80" Type="http://schemas.openxmlformats.org/officeDocument/2006/relationships/image" Target="../media/image97.png"/><Relationship Id="rId3" Type="http://schemas.openxmlformats.org/officeDocument/2006/relationships/customXml" Target="../ink/ink5.xml"/><Relationship Id="rId12" Type="http://schemas.openxmlformats.org/officeDocument/2006/relationships/image" Target="../media/image63.png"/><Relationship Id="rId17" Type="http://schemas.openxmlformats.org/officeDocument/2006/relationships/customXml" Target="../ink/ink12.xml"/><Relationship Id="rId25" Type="http://schemas.openxmlformats.org/officeDocument/2006/relationships/customXml" Target="../ink/ink16.xml"/><Relationship Id="rId33" Type="http://schemas.openxmlformats.org/officeDocument/2006/relationships/customXml" Target="../ink/ink20.xml"/><Relationship Id="rId38" Type="http://schemas.openxmlformats.org/officeDocument/2006/relationships/image" Target="../media/image76.png"/><Relationship Id="rId46" Type="http://schemas.openxmlformats.org/officeDocument/2006/relationships/image" Target="../media/image80.png"/><Relationship Id="rId59" Type="http://schemas.openxmlformats.org/officeDocument/2006/relationships/customXml" Target="../ink/ink33.xml"/><Relationship Id="rId67" Type="http://schemas.openxmlformats.org/officeDocument/2006/relationships/customXml" Target="../ink/ink37.xml"/><Relationship Id="rId20" Type="http://schemas.openxmlformats.org/officeDocument/2006/relationships/image" Target="../media/image67.png"/><Relationship Id="rId41" Type="http://schemas.openxmlformats.org/officeDocument/2006/relationships/customXml" Target="../ink/ink24.xml"/><Relationship Id="rId54" Type="http://schemas.openxmlformats.org/officeDocument/2006/relationships/image" Target="../media/image84.png"/><Relationship Id="rId62" Type="http://schemas.openxmlformats.org/officeDocument/2006/relationships/image" Target="../media/image88.png"/><Relationship Id="rId70" Type="http://schemas.openxmlformats.org/officeDocument/2006/relationships/image" Target="../media/image92.png"/><Relationship Id="rId75" Type="http://schemas.openxmlformats.org/officeDocument/2006/relationships/customXml" Target="../ink/ink41.xml"/><Relationship Id="rId1" Type="http://schemas.openxmlformats.org/officeDocument/2006/relationships/slideLayout" Target="../slideLayouts/slideLayout6.xml"/><Relationship Id="rId6" Type="http://schemas.openxmlformats.org/officeDocument/2006/relationships/image" Target="../media/image60.png"/><Relationship Id="rId15" Type="http://schemas.openxmlformats.org/officeDocument/2006/relationships/customXml" Target="../ink/ink11.xml"/><Relationship Id="rId23" Type="http://schemas.openxmlformats.org/officeDocument/2006/relationships/customXml" Target="../ink/ink15.xml"/><Relationship Id="rId28" Type="http://schemas.openxmlformats.org/officeDocument/2006/relationships/image" Target="../media/image71.png"/><Relationship Id="rId36" Type="http://schemas.openxmlformats.org/officeDocument/2006/relationships/image" Target="../media/image75.png"/><Relationship Id="rId49" Type="http://schemas.openxmlformats.org/officeDocument/2006/relationships/customXml" Target="../ink/ink28.xml"/><Relationship Id="rId57" Type="http://schemas.openxmlformats.org/officeDocument/2006/relationships/customXml" Target="../ink/ink32.xml"/><Relationship Id="rId10" Type="http://schemas.openxmlformats.org/officeDocument/2006/relationships/image" Target="../media/image62.png"/><Relationship Id="rId31" Type="http://schemas.openxmlformats.org/officeDocument/2006/relationships/customXml" Target="../ink/ink19.xml"/><Relationship Id="rId44" Type="http://schemas.openxmlformats.org/officeDocument/2006/relationships/image" Target="../media/image79.png"/><Relationship Id="rId52" Type="http://schemas.openxmlformats.org/officeDocument/2006/relationships/image" Target="../media/image83.png"/><Relationship Id="rId60" Type="http://schemas.openxmlformats.org/officeDocument/2006/relationships/image" Target="../media/image87.png"/><Relationship Id="rId65" Type="http://schemas.openxmlformats.org/officeDocument/2006/relationships/customXml" Target="../ink/ink36.xml"/><Relationship Id="rId73" Type="http://schemas.openxmlformats.org/officeDocument/2006/relationships/customXml" Target="../ink/ink40.xml"/><Relationship Id="rId78" Type="http://schemas.openxmlformats.org/officeDocument/2006/relationships/image" Target="../media/image96.png"/><Relationship Id="rId4" Type="http://schemas.openxmlformats.org/officeDocument/2006/relationships/image" Target="../media/image59.png"/><Relationship Id="rId9" Type="http://schemas.openxmlformats.org/officeDocument/2006/relationships/customXml" Target="../ink/ink8.xml"/><Relationship Id="rId13" Type="http://schemas.openxmlformats.org/officeDocument/2006/relationships/customXml" Target="../ink/ink10.xml"/><Relationship Id="rId18" Type="http://schemas.openxmlformats.org/officeDocument/2006/relationships/image" Target="../media/image66.png"/><Relationship Id="rId39" Type="http://schemas.openxmlformats.org/officeDocument/2006/relationships/customXml" Target="../ink/ink23.xml"/><Relationship Id="rId34" Type="http://schemas.openxmlformats.org/officeDocument/2006/relationships/image" Target="../media/image74.png"/><Relationship Id="rId50" Type="http://schemas.openxmlformats.org/officeDocument/2006/relationships/image" Target="../media/image82.png"/><Relationship Id="rId55" Type="http://schemas.openxmlformats.org/officeDocument/2006/relationships/customXml" Target="../ink/ink31.xml"/><Relationship Id="rId76" Type="http://schemas.openxmlformats.org/officeDocument/2006/relationships/image" Target="../media/image95.png"/><Relationship Id="rId7" Type="http://schemas.openxmlformats.org/officeDocument/2006/relationships/customXml" Target="../ink/ink7.xml"/><Relationship Id="rId71" Type="http://schemas.openxmlformats.org/officeDocument/2006/relationships/customXml" Target="../ink/ink39.xml"/><Relationship Id="rId2" Type="http://schemas.openxmlformats.org/officeDocument/2006/relationships/notesSlide" Target="../notesSlides/notesSlide32.xml"/><Relationship Id="rId29" Type="http://schemas.openxmlformats.org/officeDocument/2006/relationships/customXml" Target="../ink/ink18.xml"/></Relationships>
</file>

<file path=ppt/slides/_rels/slide4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9.xml.rels><?xml version="1.0" encoding="UTF-8" standalone="yes"?>
<Relationships xmlns="http://schemas.openxmlformats.org/package/2006/relationships"><Relationship Id="rId8" Type="http://schemas.openxmlformats.org/officeDocument/2006/relationships/customXml" Target="../ink/ink46.xml"/><Relationship Id="rId3" Type="http://schemas.openxmlformats.org/officeDocument/2006/relationships/image" Target="../media/image98.png"/><Relationship Id="rId7" Type="http://schemas.openxmlformats.org/officeDocument/2006/relationships/image" Target="../media/image100.png"/><Relationship Id="rId2" Type="http://schemas.openxmlformats.org/officeDocument/2006/relationships/notesSlide" Target="../notesSlides/notesSlide33.xml"/><Relationship Id="rId1" Type="http://schemas.openxmlformats.org/officeDocument/2006/relationships/slideLayout" Target="../slideLayouts/slideLayout6.xml"/><Relationship Id="rId6" Type="http://schemas.openxmlformats.org/officeDocument/2006/relationships/customXml" Target="../ink/ink45.xml"/><Relationship Id="rId11" Type="http://schemas.openxmlformats.org/officeDocument/2006/relationships/image" Target="../media/image102.png"/><Relationship Id="rId5" Type="http://schemas.openxmlformats.org/officeDocument/2006/relationships/image" Target="../media/image99.png"/><Relationship Id="rId10" Type="http://schemas.openxmlformats.org/officeDocument/2006/relationships/customXml" Target="../ink/ink47.xml"/><Relationship Id="rId4" Type="http://schemas.openxmlformats.org/officeDocument/2006/relationships/customXml" Target="../ink/ink44.xml"/><Relationship Id="rId9" Type="http://schemas.openxmlformats.org/officeDocument/2006/relationships/image" Target="../media/image101.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0.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491.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6.xml"/></Relationships>
</file>

<file path=ppt/slides/_rels/slide492.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9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9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9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0.xml"/></Relationships>
</file>

<file path=ppt/slides/_rels/slide496.xml.rels><?xml version="1.0" encoding="UTF-8" standalone="yes"?>
<Relationships xmlns="http://schemas.openxmlformats.org/package/2006/relationships"><Relationship Id="rId3" Type="http://schemas.openxmlformats.org/officeDocument/2006/relationships/image" Target="../media/image106.wmf"/><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9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9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0.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501.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502.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503.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504.xml.rels><?xml version="1.0" encoding="UTF-8" standalone="yes"?>
<Relationships xmlns="http://schemas.openxmlformats.org/package/2006/relationships"><Relationship Id="rId3" Type="http://schemas.openxmlformats.org/officeDocument/2006/relationships/image" Target="../media/image111.wmf"/><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505.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06.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07.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image" Target="../media/image113.png"/><Relationship Id="rId4" Type="http://schemas.openxmlformats.org/officeDocument/2006/relationships/customXml" Target="../ink/ink48.xml"/></Relationships>
</file>

<file path=ppt/slides/_rels/slide50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C886C5B2-A00E-47F1-B9DA-18A8915C00AB}"/>
              </a:ext>
            </a:extLst>
          </p:cNvPr>
          <p:cNvPicPr>
            <a:picLocks noChangeAspect="1"/>
          </p:cNvPicPr>
          <p:nvPr/>
        </p:nvPicPr>
        <p:blipFill>
          <a:blip r:embed="rId2"/>
          <a:stretch>
            <a:fillRect/>
          </a:stretch>
        </p:blipFill>
        <p:spPr>
          <a:xfrm>
            <a:off x="28029" y="141890"/>
            <a:ext cx="12163971" cy="6613634"/>
          </a:xfrm>
          <a:prstGeom prst="rect">
            <a:avLst/>
          </a:prstGeom>
          <a:ln>
            <a:noFill/>
          </a:ln>
          <a:effectLst>
            <a:softEdge rad="112500"/>
          </a:effectLst>
        </p:spPr>
      </p:pic>
      <p:sp>
        <p:nvSpPr>
          <p:cNvPr id="2" name="Titre 1">
            <a:extLst>
              <a:ext uri="{FF2B5EF4-FFF2-40B4-BE49-F238E27FC236}">
                <a16:creationId xmlns:a16="http://schemas.microsoft.com/office/drawing/2014/main" id="{C2B35013-F187-4008-841D-F009FB98D4CE}"/>
              </a:ext>
            </a:extLst>
          </p:cNvPr>
          <p:cNvSpPr>
            <a:spLocks noGrp="1"/>
          </p:cNvSpPr>
          <p:nvPr>
            <p:ph type="ctrTitle"/>
          </p:nvPr>
        </p:nvSpPr>
        <p:spPr>
          <a:xfrm>
            <a:off x="0" y="603907"/>
            <a:ext cx="8791575" cy="2387600"/>
          </a:xfrm>
        </p:spPr>
        <p:txBody>
          <a:bodyPr/>
          <a:lstStyle/>
          <a:p>
            <a:pPr algn="ctr"/>
            <a:r>
              <a:rPr lang="fr-FR" dirty="0">
                <a:solidFill>
                  <a:schemeClr val="bg1"/>
                </a:solidFill>
              </a:rPr>
              <a:t>YOUMAR </a:t>
            </a:r>
            <a:br>
              <a:rPr lang="fr-FR" dirty="0">
                <a:solidFill>
                  <a:schemeClr val="bg1"/>
                </a:solidFill>
              </a:rPr>
            </a:br>
            <a:r>
              <a:rPr lang="fr-FR" dirty="0">
                <a:solidFill>
                  <a:schemeClr val="bg1"/>
                </a:solidFill>
              </a:rPr>
              <a:t>CONSULTING</a:t>
            </a:r>
          </a:p>
        </p:txBody>
      </p:sp>
    </p:spTree>
    <p:extLst>
      <p:ext uri="{BB962C8B-B14F-4D97-AF65-F5344CB8AC3E}">
        <p14:creationId xmlns:p14="http://schemas.microsoft.com/office/powerpoint/2010/main" val="3883417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8000" y="1054100"/>
            <a:ext cx="10858500" cy="5194299"/>
          </a:xfrm>
        </p:spPr>
        <p:txBody>
          <a:bodyPr>
            <a:normAutofit/>
          </a:bodyPr>
          <a:lstStyle/>
          <a:p>
            <a:r>
              <a:rPr lang="fr-FR" dirty="0"/>
              <a:t>La première période représente un intervalle de temps de forte croissance ,dans un marché porteur caractérisé par </a:t>
            </a:r>
            <a:r>
              <a:rPr lang="fr-FR" b="1" u="sng" dirty="0"/>
              <a:t>une offre</a:t>
            </a:r>
            <a:r>
              <a:rPr lang="fr-FR" dirty="0"/>
              <a:t> qui est </a:t>
            </a:r>
            <a:r>
              <a:rPr lang="fr-FR" b="1" u="sng" dirty="0"/>
              <a:t>inférieure</a:t>
            </a:r>
            <a:r>
              <a:rPr lang="fr-FR" dirty="0"/>
              <a:t> par rapport à </a:t>
            </a:r>
            <a:r>
              <a:rPr lang="fr-FR" b="1" u="sng" dirty="0"/>
              <a:t>la demande</a:t>
            </a:r>
            <a:r>
              <a:rPr lang="fr-FR" dirty="0"/>
              <a:t>, les principales caractéristique de cette période : </a:t>
            </a:r>
          </a:p>
          <a:p>
            <a:endParaRPr lang="fr-FR" dirty="0"/>
          </a:p>
          <a:p>
            <a:pPr lvl="0"/>
            <a:r>
              <a:rPr lang="fr-FR" dirty="0"/>
              <a:t>Marge confortable: On calculait notre coût de revient, puis on ajoute la marge souhaitée et comme ça , on détermine notre prix de vente : </a:t>
            </a:r>
          </a:p>
          <a:p>
            <a:r>
              <a:rPr lang="fr-FR" dirty="0"/>
              <a:t>Le coût de revient + </a:t>
            </a:r>
            <a:r>
              <a:rPr lang="fr-FR" b="1" dirty="0"/>
              <a:t>La marge souhaitée</a:t>
            </a:r>
            <a:r>
              <a:rPr lang="fr-FR" dirty="0"/>
              <a:t> = PRIX DE VENTE</a:t>
            </a:r>
          </a:p>
          <a:p>
            <a:pPr lvl="0"/>
            <a:r>
              <a:rPr lang="fr-FR" dirty="0"/>
              <a:t>Faible concurrence</a:t>
            </a:r>
          </a:p>
          <a:p>
            <a:pPr lvl="0"/>
            <a:r>
              <a:rPr lang="fr-FR" dirty="0"/>
              <a:t>Esprit de "produire puis vendre"</a:t>
            </a:r>
          </a:p>
          <a:p>
            <a:pPr lvl="0"/>
            <a:r>
              <a:rPr lang="fr-FR" dirty="0"/>
              <a:t>Production en série</a:t>
            </a:r>
          </a:p>
          <a:p>
            <a:pPr lvl="0"/>
            <a:r>
              <a:rPr lang="fr-FR" dirty="0"/>
              <a:t>Produire selon une quantité économique</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600" b="1" dirty="0"/>
              <a:t>C. Assurer une amélioration continue de la qualité du processus de fabrication</a:t>
            </a:r>
          </a:p>
        </p:txBody>
      </p:sp>
      <p:sp>
        <p:nvSpPr>
          <p:cNvPr id="3" name="Espace réservé du contenu 2"/>
          <p:cNvSpPr>
            <a:spLocks noGrp="1"/>
          </p:cNvSpPr>
          <p:nvPr>
            <p:ph idx="1"/>
          </p:nvPr>
        </p:nvSpPr>
        <p:spPr>
          <a:xfrm>
            <a:off x="1103312" y="2052918"/>
            <a:ext cx="10389993" cy="4195481"/>
          </a:xfrm>
        </p:spPr>
        <p:txBody>
          <a:bodyPr>
            <a:normAutofit/>
          </a:bodyPr>
          <a:lstStyle/>
          <a:p>
            <a:r>
              <a:rPr lang="fr-FR" sz="2400" dirty="0"/>
              <a:t>Cela signifie automatiquement la réduction de la non qualité générée par le processus de fabrication par l'analyse des modes de défaillances des étapes qui produisent le rebut. Ce travail se fait en collaboration avec les agents de contrôle qualité. </a:t>
            </a:r>
          </a:p>
          <a:p>
            <a:r>
              <a:rPr lang="fr-FR" sz="2400" dirty="0"/>
              <a:t>La fonction méthodes doit travailler d'une manière continue sur la conception et la mise en place des nouvelles méthodes de travail pour améliorer le processus de fabrication, et pourquoi pas , piloter des démarches d'amélioration continue tel que le LEAN MANUFACTURING, TPM,....</a:t>
            </a:r>
          </a:p>
          <a:p>
            <a:endParaRPr lang="fr-FR" sz="2400" dirty="0"/>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3">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200" b="1" dirty="0"/>
              <a:t>d. Réduire le coût de la production</a:t>
            </a:r>
          </a:p>
        </p:txBody>
      </p:sp>
      <p:sp>
        <p:nvSpPr>
          <p:cNvPr id="3" name="Espace réservé du contenu 2"/>
          <p:cNvSpPr>
            <a:spLocks noGrp="1"/>
          </p:cNvSpPr>
          <p:nvPr>
            <p:ph idx="1"/>
          </p:nvPr>
        </p:nvSpPr>
        <p:spPr>
          <a:xfrm>
            <a:off x="1103312" y="2052918"/>
            <a:ext cx="10629143" cy="4195481"/>
          </a:xfrm>
        </p:spPr>
        <p:txBody>
          <a:bodyPr>
            <a:normAutofit/>
          </a:bodyPr>
          <a:lstStyle/>
          <a:p>
            <a:r>
              <a:rPr lang="fr-FR" sz="2400" dirty="0"/>
              <a:t>La réduction du coût et le but permanent de tous les managers industriels, c'est pour ce la je l'ai défini comme un objectif séparé.les agents méthodes doivent travailler en étroite collaboration avec tous les services industriels afin de lutter contre tout dysfonctionnement peut influencer le coût de la production.</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4E8851-2557-4045-9550-52BBFA6975DA}"/>
              </a:ext>
            </a:extLst>
          </p:cNvPr>
          <p:cNvSpPr>
            <a:spLocks noGrp="1"/>
          </p:cNvSpPr>
          <p:nvPr>
            <p:ph type="title"/>
          </p:nvPr>
        </p:nvSpPr>
        <p:spPr>
          <a:xfrm>
            <a:off x="1143000" y="355601"/>
            <a:ext cx="9423400" cy="990599"/>
          </a:xfrm>
          <a:noFill/>
          <a:ln>
            <a:noFill/>
          </a:ln>
        </p:spPr>
        <p:style>
          <a:lnRef idx="2">
            <a:schemeClr val="accent6"/>
          </a:lnRef>
          <a:fillRef idx="1">
            <a:schemeClr val="lt1"/>
          </a:fillRef>
          <a:effectRef idx="0">
            <a:schemeClr val="accent6"/>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fr-F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Objectif de la fonction Méthodes</a:t>
            </a:r>
          </a:p>
        </p:txBody>
      </p:sp>
      <p:sp>
        <p:nvSpPr>
          <p:cNvPr id="3" name="Espace réservé du contenu 2">
            <a:extLst>
              <a:ext uri="{FF2B5EF4-FFF2-40B4-BE49-F238E27FC236}">
                <a16:creationId xmlns:a16="http://schemas.microsoft.com/office/drawing/2014/main" id="{BBAC1BC3-9191-48B0-878D-0DB222C81975}"/>
              </a:ext>
            </a:extLst>
          </p:cNvPr>
          <p:cNvSpPr>
            <a:spLocks noGrp="1"/>
          </p:cNvSpPr>
          <p:nvPr>
            <p:ph idx="1"/>
          </p:nvPr>
        </p:nvSpPr>
        <p:spPr>
          <a:xfrm>
            <a:off x="7505700" y="1905564"/>
            <a:ext cx="4686300" cy="3326836"/>
          </a:xfrm>
        </p:spPr>
        <p:txBody>
          <a:bodyPr>
            <a:normAutofit/>
          </a:bodyPr>
          <a:lstStyle/>
          <a:p>
            <a:pPr algn="ctr"/>
            <a:r>
              <a:rPr lang="fr-FR" b="1" u="sng" dirty="0">
                <a:solidFill>
                  <a:schemeClr val="accent6"/>
                </a:solidFill>
              </a:rPr>
              <a:t>Objectifs de la fonction production</a:t>
            </a:r>
          </a:p>
          <a:p>
            <a:r>
              <a:rPr lang="fr-FR" dirty="0"/>
              <a:t>Assurer une production conforme aux exigences du client </a:t>
            </a:r>
          </a:p>
          <a:p>
            <a:r>
              <a:rPr lang="fr-FR" dirty="0"/>
              <a:t>Respect des délais</a:t>
            </a:r>
          </a:p>
          <a:p>
            <a:r>
              <a:rPr lang="fr-FR" dirty="0"/>
              <a:t>Réduire au maximum les coûts</a:t>
            </a:r>
          </a:p>
        </p:txBody>
      </p:sp>
      <p:sp>
        <p:nvSpPr>
          <p:cNvPr id="4" name="Espace réservé du contenu 2">
            <a:extLst>
              <a:ext uri="{FF2B5EF4-FFF2-40B4-BE49-F238E27FC236}">
                <a16:creationId xmlns:a16="http://schemas.microsoft.com/office/drawing/2014/main" id="{BBAC1BC3-9191-48B0-878D-0DB222C81975}"/>
              </a:ext>
            </a:extLst>
          </p:cNvPr>
          <p:cNvSpPr txBox="1">
            <a:spLocks/>
          </p:cNvSpPr>
          <p:nvPr/>
        </p:nvSpPr>
        <p:spPr>
          <a:xfrm>
            <a:off x="0" y="1968500"/>
            <a:ext cx="4191000" cy="3632200"/>
          </a:xfrm>
          <a:prstGeom prst="rect">
            <a:avLst/>
          </a:prstGeom>
        </p:spPr>
        <p:txBody>
          <a:bodyPr vert="horz" lIns="91440" tIns="45720" rIns="91440" bIns="45720" rtlCol="0">
            <a:normAutofit fontScale="85000" lnSpcReduction="20000"/>
          </a:bodyPr>
          <a:lstStyle/>
          <a:p>
            <a:pPr marL="228600" marR="0" lvl="0" indent="-228600" algn="ctr"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fr-FR" sz="2400" b="1" i="0" u="sng" strike="noStrike" kern="1200" cap="none" spc="0" normalizeH="0" baseline="0" noProof="0" dirty="0">
                <a:ln>
                  <a:noFill/>
                </a:ln>
                <a:solidFill>
                  <a:schemeClr val="accent6"/>
                </a:solidFill>
                <a:uLnTx/>
                <a:uFillTx/>
                <a:latin typeface="+mn-lt"/>
                <a:ea typeface="+mn-ea"/>
                <a:cs typeface="+mn-cs"/>
              </a:rPr>
              <a:t>Objectifs de la </a:t>
            </a:r>
            <a:r>
              <a:rPr lang="fr-FR" sz="2400" b="1" u="sng" dirty="0">
                <a:solidFill>
                  <a:schemeClr val="accent6"/>
                </a:solidFill>
              </a:rPr>
              <a:t>F. Méthodes</a:t>
            </a:r>
          </a:p>
          <a:p>
            <a:pPr marL="228600" marR="0" lvl="0" indent="-228600" algn="ctr"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endParaRPr kumimoji="0" lang="fr-FR" sz="2000" i="0" u="none" strike="noStrike" kern="1200" cap="none" spc="0" normalizeH="0" baseline="0" noProof="0" dirty="0">
              <a:ln>
                <a:noFill/>
              </a:ln>
              <a:solidFill>
                <a:schemeClr val="tx1"/>
              </a:solidFill>
              <a:effectLst>
                <a:outerShdw blurRad="50800" dist="38100" dir="2700000" algn="tl" rotWithShape="0">
                  <a:srgbClr val="000000">
                    <a:alpha val="48000"/>
                  </a:srgbClr>
                </a:outerShdw>
              </a:effectLst>
              <a:uLnTx/>
              <a:uFillTx/>
              <a:latin typeface="+mn-lt"/>
              <a:ea typeface="+mn-ea"/>
              <a:cs typeface="+mn-cs"/>
            </a:endParaRPr>
          </a:p>
          <a:p>
            <a:pPr lvl="0"/>
            <a:r>
              <a:rPr lang="fr-FR" sz="2400" b="1" dirty="0"/>
              <a:t>a. </a:t>
            </a:r>
            <a:r>
              <a:rPr lang="fr-FR" sz="2000" dirty="0"/>
              <a:t>Structurer ,mesurer et analyser en continue chaque étape de fabrication avec la proposition des actions de correction et d'amélioration nécessaires.</a:t>
            </a:r>
          </a:p>
          <a:p>
            <a:pPr lvl="0"/>
            <a:r>
              <a:rPr lang="fr-FR" sz="2000" b="1" dirty="0"/>
              <a:t>b. </a:t>
            </a:r>
            <a:r>
              <a:rPr lang="fr-FR" sz="2000" dirty="0"/>
              <a:t>Assurer une exploitation optimale de toutes les ressources industrielles (machines, matières, main d'</a:t>
            </a:r>
            <a:r>
              <a:rPr lang="fr-FR" sz="2000" dirty="0" err="1"/>
              <a:t>oeuvre</a:t>
            </a:r>
            <a:r>
              <a:rPr lang="fr-FR" sz="2000" dirty="0"/>
              <a:t>, ...)</a:t>
            </a:r>
          </a:p>
          <a:p>
            <a:pPr lvl="0"/>
            <a:r>
              <a:rPr lang="fr-FR" sz="2000" b="1" dirty="0"/>
              <a:t>c. </a:t>
            </a:r>
            <a:r>
              <a:rPr lang="fr-FR" sz="2000" dirty="0"/>
              <a:t>Assurer une amélioration continue de la qualité du processus de fabrication</a:t>
            </a:r>
          </a:p>
          <a:p>
            <a:pPr lvl="0"/>
            <a:r>
              <a:rPr lang="fr-FR" sz="2000" b="1" dirty="0"/>
              <a:t>d. </a:t>
            </a:r>
            <a:r>
              <a:rPr lang="fr-FR" sz="2000" dirty="0"/>
              <a:t>Réduire le coût de la production</a:t>
            </a:r>
          </a:p>
          <a:p>
            <a:pPr lvl="0"/>
            <a:endParaRPr lang="fr-FR" sz="2400" dirty="0"/>
          </a:p>
        </p:txBody>
      </p:sp>
      <p:cxnSp>
        <p:nvCxnSpPr>
          <p:cNvPr id="6" name="Connecteur droit avec flèche 5"/>
          <p:cNvCxnSpPr>
            <a:endCxn id="11" idx="1"/>
          </p:cNvCxnSpPr>
          <p:nvPr/>
        </p:nvCxnSpPr>
        <p:spPr>
          <a:xfrm>
            <a:off x="4025900" y="3340100"/>
            <a:ext cx="228600" cy="260350"/>
          </a:xfrm>
          <a:prstGeom prst="straightConnector1">
            <a:avLst/>
          </a:prstGeom>
          <a:ln w="38100">
            <a:tailEnd type="arrow"/>
          </a:ln>
        </p:spPr>
        <p:style>
          <a:lnRef idx="2">
            <a:schemeClr val="accent6"/>
          </a:lnRef>
          <a:fillRef idx="1">
            <a:schemeClr val="lt1"/>
          </a:fillRef>
          <a:effectRef idx="0">
            <a:schemeClr val="accent6"/>
          </a:effectRef>
          <a:fontRef idx="minor">
            <a:schemeClr val="dk1"/>
          </a:fontRef>
        </p:style>
      </p:cxnSp>
      <p:cxnSp>
        <p:nvCxnSpPr>
          <p:cNvPr id="14" name="Connecteur droit avec flèche 13"/>
          <p:cNvCxnSpPr>
            <a:stCxn id="11" idx="3"/>
          </p:cNvCxnSpPr>
          <p:nvPr/>
        </p:nvCxnSpPr>
        <p:spPr>
          <a:xfrm flipV="1">
            <a:off x="7124700" y="3060700"/>
            <a:ext cx="469900" cy="539750"/>
          </a:xfrm>
          <a:prstGeom prst="straightConnector1">
            <a:avLst/>
          </a:prstGeom>
          <a:ln w="38100">
            <a:tailEnd type="arrow"/>
          </a:ln>
        </p:spPr>
        <p:style>
          <a:lnRef idx="2">
            <a:schemeClr val="accent6"/>
          </a:lnRef>
          <a:fillRef idx="1">
            <a:schemeClr val="lt1"/>
          </a:fillRef>
          <a:effectRef idx="0">
            <a:schemeClr val="accent6"/>
          </a:effectRef>
          <a:fontRef idx="minor">
            <a:schemeClr val="dk1"/>
          </a:fontRef>
        </p:style>
      </p:cxnSp>
      <p:sp>
        <p:nvSpPr>
          <p:cNvPr id="11" name="Rectangle à coins arrondis 10"/>
          <p:cNvSpPr/>
          <p:nvPr/>
        </p:nvSpPr>
        <p:spPr>
          <a:xfrm>
            <a:off x="4254500" y="2400300"/>
            <a:ext cx="2870200" cy="2400300"/>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b="1" dirty="0">
                <a:solidFill>
                  <a:schemeClr val="bg1"/>
                </a:solidFill>
              </a:rPr>
              <a:t>Un processus de fabrication fiable et optimisé avec une planification efficace</a:t>
            </a:r>
          </a:p>
        </p:txBody>
      </p:sp>
      <p:cxnSp>
        <p:nvCxnSpPr>
          <p:cNvPr id="17" name="Connecteur droit avec flèche 16"/>
          <p:cNvCxnSpPr>
            <a:stCxn id="11" idx="3"/>
          </p:cNvCxnSpPr>
          <p:nvPr/>
        </p:nvCxnSpPr>
        <p:spPr>
          <a:xfrm>
            <a:off x="7124700" y="3600450"/>
            <a:ext cx="419100" cy="971550"/>
          </a:xfrm>
          <a:prstGeom prst="straightConnector1">
            <a:avLst/>
          </a:prstGeom>
          <a:ln w="38100">
            <a:tailEnd type="arrow"/>
          </a:ln>
        </p:spPr>
        <p:style>
          <a:lnRef idx="2">
            <a:schemeClr val="accent6"/>
          </a:lnRef>
          <a:fillRef idx="1">
            <a:schemeClr val="lt1"/>
          </a:fillRef>
          <a:effectRef idx="0">
            <a:schemeClr val="accent6"/>
          </a:effectRef>
          <a:fontRef idx="minor">
            <a:schemeClr val="dk1"/>
          </a:fontRef>
        </p:style>
      </p:cxnSp>
      <p:cxnSp>
        <p:nvCxnSpPr>
          <p:cNvPr id="10" name="Connecteur droit avec flèche 9"/>
          <p:cNvCxnSpPr>
            <a:stCxn id="11" idx="3"/>
          </p:cNvCxnSpPr>
          <p:nvPr/>
        </p:nvCxnSpPr>
        <p:spPr>
          <a:xfrm>
            <a:off x="7124700" y="3600450"/>
            <a:ext cx="558800" cy="476250"/>
          </a:xfrm>
          <a:prstGeom prst="straightConnector1">
            <a:avLst/>
          </a:prstGeom>
          <a:ln w="38100">
            <a:tailEnd type="arrow"/>
          </a:ln>
        </p:spPr>
        <p:style>
          <a:lnRef idx="2">
            <a:schemeClr val="accent6"/>
          </a:lnRef>
          <a:fillRef idx="1">
            <a:schemeClr val="lt1"/>
          </a:fillRef>
          <a:effectRef idx="0">
            <a:schemeClr val="accent6"/>
          </a:effectRef>
          <a:fontRef idx="minor">
            <a:schemeClr val="dk1"/>
          </a:fontRef>
        </p:style>
      </p:cxnSp>
    </p:spTree>
    <p:extLst>
      <p:ext uri="{BB962C8B-B14F-4D97-AF65-F5344CB8AC3E}">
        <p14:creationId xmlns:p14="http://schemas.microsoft.com/office/powerpoint/2010/main" val="91573073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71500" y="1270000"/>
            <a:ext cx="10414000" cy="5156199"/>
          </a:xfrm>
        </p:spPr>
        <p:txBody>
          <a:bodyPr/>
          <a:lstStyle/>
          <a:p>
            <a:r>
              <a:rPr lang="fr-FR" dirty="0"/>
              <a:t>La figure 8 nous montre la relation entre les objectifs de la fonction méthodes et les objectifs du service production, alors si nous arrivons à maitriser la fonction méthodes, nous allons avoir un processus de fabrication qui est fiable (0 défaut) et optimisé (0 pertes), avec une planification efficace et bien étudiée; les choses qui vont nous aider à assurer une production conforme aux exigences client, dans les meilleures délais et avec le minimum de coût possible.</a:t>
            </a:r>
          </a:p>
          <a:p>
            <a:r>
              <a:rPr lang="fr-FR" dirty="0"/>
              <a:t>Il est bien claire que la fonction méthodes est très importante pour la réussite du manager production , alors mes chers, concentrez vous sur la structuration et la maitrise de cette fonction, sinon vous risquez d'échouer votre mission.</a:t>
            </a:r>
          </a:p>
          <a:p>
            <a:r>
              <a:rPr lang="fr-FR" dirty="0"/>
              <a:t>Dans les paragraphes qui suivent, je vous montre en détails comment maitriser cette fonction</a:t>
            </a:r>
          </a:p>
          <a:p>
            <a:endParaRPr lang="fr-FR" dirty="0"/>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60178" y="1184238"/>
            <a:ext cx="9404723" cy="1400530"/>
          </a:xfrm>
        </p:spPr>
        <p:txBody>
          <a:bodyPr/>
          <a:lstStyle/>
          <a:p>
            <a:pPr algn="ctr"/>
            <a:r>
              <a:rPr lang="fr-FR" sz="3600" b="1" dirty="0">
                <a:solidFill>
                  <a:srgbClr val="FFFF00"/>
                </a:solidFill>
              </a:rPr>
              <a:t>3.3. Maitrise des opérations de la fabrication</a:t>
            </a:r>
            <a:br>
              <a:rPr lang="fr-FR" sz="3600" dirty="0">
                <a:solidFill>
                  <a:srgbClr val="FFFF00"/>
                </a:solidFill>
              </a:rPr>
            </a:br>
            <a:endParaRPr lang="fr-FR" sz="3600" dirty="0">
              <a:solidFill>
                <a:srgbClr val="FFFF00"/>
              </a:solidFill>
            </a:endParaRPr>
          </a:p>
        </p:txBody>
      </p:sp>
      <p:sp>
        <p:nvSpPr>
          <p:cNvPr id="3" name="Espace réservé du contenu 2"/>
          <p:cNvSpPr>
            <a:spLocks noGrp="1"/>
          </p:cNvSpPr>
          <p:nvPr>
            <p:ph idx="1"/>
          </p:nvPr>
        </p:nvSpPr>
        <p:spPr>
          <a:xfrm>
            <a:off x="1319212" y="3480790"/>
            <a:ext cx="8946541" cy="791882"/>
          </a:xfrm>
        </p:spPr>
        <p:txBody>
          <a:bodyPr/>
          <a:lstStyle/>
          <a:p>
            <a:r>
              <a:rPr lang="fr-FR" b="1" dirty="0">
                <a:solidFill>
                  <a:srgbClr val="FFC000"/>
                </a:solidFill>
              </a:rPr>
              <a:t>a. Etape 1 : Compréhension du processus de fabrication</a:t>
            </a:r>
            <a:endParaRPr lang="fr-FR" dirty="0">
              <a:solidFill>
                <a:srgbClr val="FFC000"/>
              </a:solidFill>
            </a:endParaRPr>
          </a:p>
          <a:p>
            <a:endParaRPr lang="fr-FR" dirty="0">
              <a:solidFill>
                <a:srgbClr val="FFC000"/>
              </a:solidFill>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49300" y="1663700"/>
            <a:ext cx="10287000" cy="4584699"/>
          </a:xfrm>
        </p:spPr>
        <p:txBody>
          <a:bodyPr/>
          <a:lstStyle/>
          <a:p>
            <a:r>
              <a:rPr lang="fr-FR" dirty="0"/>
              <a:t>La première des choses à réaliser par les agents ou bien le responsable méthodes c'est la compréhension du procédé de fabrication, car tous simplement, nous  ne pouvons pas maitriser quelque chose que nous ne comprenons pas. A cet effet je vous propose d'élaborer le diagramme SIPOC pour mieux comprendre tout le procédé et ensuite ,établir la VSM pour que vous puissiez maitriser la totalité de votre chaine de fabrication.</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80378" y="851933"/>
            <a:ext cx="10439400" cy="4610099"/>
          </a:xfrm>
        </p:spPr>
        <p:txBody>
          <a:bodyPr>
            <a:normAutofit/>
          </a:bodyPr>
          <a:lstStyle/>
          <a:p>
            <a:r>
              <a:rPr lang="fr-FR" sz="2400" b="1" dirty="0">
                <a:solidFill>
                  <a:srgbClr val="66FF33"/>
                </a:solidFill>
              </a:rPr>
              <a:t>a.1. C'est quoi le diagramme SIPOC???</a:t>
            </a:r>
          </a:p>
          <a:p>
            <a:endParaRPr lang="fr-FR" sz="2400" dirty="0"/>
          </a:p>
          <a:p>
            <a:r>
              <a:rPr lang="fr-FR" sz="2400" dirty="0"/>
              <a:t>Le diagramme SIPOC est un outil d'analyse pour représenter les différents étapes d'un processus de production, ainsi que les interactions entre ces étapes. SIPOC est l'acronyme de Supplier (fournisseur), Input (entrée), </a:t>
            </a:r>
            <a:r>
              <a:rPr lang="fr-FR" sz="2400" dirty="0" err="1"/>
              <a:t>Process</a:t>
            </a:r>
            <a:r>
              <a:rPr lang="fr-FR" sz="2400" dirty="0"/>
              <a:t> (processus), Output (sortie) et Customer (client).Le diagramme SIPOC est un outil d'analyse des processus qui permet de visualiser les interactions entre les différents éléments d'un processus de production. Il est utile pour identifier les points forts et les points faibles du processus.</a:t>
            </a:r>
          </a:p>
          <a:p>
            <a:endParaRPr lang="fr-FR" sz="2400" dirty="0"/>
          </a:p>
        </p:txBody>
      </p:sp>
      <p:sp>
        <p:nvSpPr>
          <p:cNvPr id="4" name="ZoneTexte 3"/>
          <p:cNvSpPr txBox="1"/>
          <p:nvPr/>
        </p:nvSpPr>
        <p:spPr>
          <a:xfrm>
            <a:off x="8509000" y="5092700"/>
            <a:ext cx="1907895" cy="369332"/>
          </a:xfrm>
          <a:prstGeom prst="rect">
            <a:avLst/>
          </a:prstGeom>
          <a:noFill/>
        </p:spPr>
        <p:txBody>
          <a:bodyPr wrap="none" rtlCol="0">
            <a:spAutoFit/>
          </a:bodyPr>
          <a:lstStyle/>
          <a:p>
            <a:r>
              <a:rPr lang="fr-FR" b="1" dirty="0">
                <a:solidFill>
                  <a:srgbClr val="FFFF00"/>
                </a:solidFill>
              </a:rPr>
              <a:t>EXEMPLE SIPOC</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2400" b="1" dirty="0">
                <a:solidFill>
                  <a:srgbClr val="66FF33"/>
                </a:solidFill>
              </a:rPr>
              <a:t>a.2. C'est quoi la VALUE STREAM MAPPING VSM ??</a:t>
            </a:r>
            <a:br>
              <a:rPr lang="fr-FR" sz="2400" dirty="0">
                <a:solidFill>
                  <a:srgbClr val="66FF33"/>
                </a:solidFill>
              </a:rPr>
            </a:br>
            <a:br>
              <a:rPr lang="fr-FR" sz="2400" dirty="0">
                <a:solidFill>
                  <a:srgbClr val="66FF33"/>
                </a:solidFill>
              </a:rPr>
            </a:br>
            <a:endParaRPr lang="fr-FR" sz="2400" dirty="0">
              <a:solidFill>
                <a:srgbClr val="66FF33"/>
              </a:solidFill>
            </a:endParaRPr>
          </a:p>
        </p:txBody>
      </p:sp>
      <p:sp>
        <p:nvSpPr>
          <p:cNvPr id="3" name="Espace réservé du contenu 2"/>
          <p:cNvSpPr>
            <a:spLocks noGrp="1"/>
          </p:cNvSpPr>
          <p:nvPr>
            <p:ph idx="1"/>
          </p:nvPr>
        </p:nvSpPr>
        <p:spPr>
          <a:xfrm>
            <a:off x="622300" y="1422400"/>
            <a:ext cx="10845800" cy="4825999"/>
          </a:xfrm>
        </p:spPr>
        <p:txBody>
          <a:bodyPr>
            <a:noAutofit/>
          </a:bodyPr>
          <a:lstStyle/>
          <a:p>
            <a:r>
              <a:rPr lang="fr-FR" dirty="0"/>
              <a:t>La VALUE STREAM MAPPING ou bien la cartographie de la chaine de valeur est une méthode d'analyse des chaines de la valeur, Elle a été développée par les industriels de TOYOTA dans les années 80 et elle a été diffusée rapidement  dans le monde entier grâce à ses résultats qui ont été très impressionnantes . </a:t>
            </a:r>
          </a:p>
          <a:p>
            <a:r>
              <a:rPr lang="fr-FR" dirty="0"/>
              <a:t>C'est un outil qui schématise visuellement le détails de toute la chaine de la valeur, on peut dire qu'elle nous permet de prendre une photo du moment présent pour savoir ce qui se passe, quand ça se passe et pourquoi ça se passe.</a:t>
            </a:r>
          </a:p>
          <a:p>
            <a:r>
              <a:rPr lang="fr-FR" dirty="0"/>
              <a:t>La VSM nous permet de Visualiser et comprendre l’existant , d'identifier les opportunités d’amélioration, de construire une vision plus Lean du processus et finalement d'établir un plan d’action Lean cohérent</a:t>
            </a:r>
          </a:p>
          <a:p>
            <a:endParaRPr lang="fr-FR"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741082"/>
          </a:xfrm>
        </p:spPr>
        <p:txBody>
          <a:bodyPr/>
          <a:lstStyle/>
          <a:p>
            <a:r>
              <a:rPr lang="fr-FR" sz="3200" u="sng" dirty="0"/>
              <a:t>Où on utilise la VSM ??</a:t>
            </a:r>
            <a:br>
              <a:rPr lang="fr-FR" sz="3200" dirty="0"/>
            </a:br>
            <a:endParaRPr lang="fr-FR" sz="3200" dirty="0"/>
          </a:p>
        </p:txBody>
      </p:sp>
      <p:sp>
        <p:nvSpPr>
          <p:cNvPr id="3" name="Espace réservé du contenu 2"/>
          <p:cNvSpPr>
            <a:spLocks noGrp="1"/>
          </p:cNvSpPr>
          <p:nvPr>
            <p:ph idx="1"/>
          </p:nvPr>
        </p:nvSpPr>
        <p:spPr>
          <a:xfrm>
            <a:off x="609600" y="1473200"/>
            <a:ext cx="10375900" cy="4775199"/>
          </a:xfrm>
        </p:spPr>
        <p:txBody>
          <a:bodyPr>
            <a:normAutofit/>
          </a:bodyPr>
          <a:lstStyle/>
          <a:p>
            <a:pPr>
              <a:buNone/>
            </a:pPr>
            <a:r>
              <a:rPr lang="fr-FR" dirty="0"/>
              <a:t>      Dans l'usine on distingue trois types de flux : </a:t>
            </a:r>
          </a:p>
          <a:p>
            <a:pPr lvl="0"/>
            <a:r>
              <a:rPr lang="fr-FR" dirty="0"/>
              <a:t>Le flux de matière (flux physique) : regroupe tout le circuit à travers lequel circule la matière, depuis l'approvisionnement, le stockage de la MP, la ligne de fabrication, le stockage du PF jusqu'à  livraison au client</a:t>
            </a:r>
          </a:p>
          <a:p>
            <a:pPr lvl="0"/>
            <a:r>
              <a:rPr lang="fr-FR" dirty="0"/>
              <a:t>Le flux d'information :  c'est le circuit de passage de toutes les informations transmises dans la chaine de valeur par exemple : les bons de commandes (qui contiennent les informations de la quantité et le prix d'article à commander), Planning de production (qui contient les informations sur la quantité et la date des lancements des articles), Plan Industriel et commercial le PIC (qui contient les informations des prévisions, des stocks,..),etc.</a:t>
            </a:r>
          </a:p>
          <a:p>
            <a:pPr lvl="0"/>
            <a:r>
              <a:rPr lang="fr-FR" dirty="0"/>
              <a:t>Le flux de personnel :  représente le chemin de passage de tous le personnel d'usine .</a:t>
            </a:r>
          </a:p>
          <a:p>
            <a:r>
              <a:rPr lang="fr-FR" dirty="0"/>
              <a:t>La VSM s'intéresse au deux premier flux (de matière et d'information).</a:t>
            </a:r>
          </a:p>
          <a:p>
            <a:endParaRPr lang="fr-FR"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2800" b="1" dirty="0"/>
              <a:t>a.2.1. La notion de la valeur</a:t>
            </a:r>
            <a:br>
              <a:rPr lang="fr-FR" sz="2800" dirty="0"/>
            </a:br>
            <a:endParaRPr lang="fr-FR" sz="2800" dirty="0"/>
          </a:p>
        </p:txBody>
      </p:sp>
      <p:sp>
        <p:nvSpPr>
          <p:cNvPr id="3" name="Espace réservé du contenu 2"/>
          <p:cNvSpPr>
            <a:spLocks noGrp="1"/>
          </p:cNvSpPr>
          <p:nvPr>
            <p:ph idx="1"/>
          </p:nvPr>
        </p:nvSpPr>
        <p:spPr/>
        <p:txBody>
          <a:bodyPr/>
          <a:lstStyle/>
          <a:p>
            <a:r>
              <a:rPr lang="fr-FR" dirty="0"/>
              <a:t>Avant d'avancer dans la VSM, je vous invite à parler sur la notion de la valeur ajoutée ,c'est quoi la chaine de la valeur?? et c'est quoi une étape de valeur ajoutée??</a:t>
            </a:r>
          </a:p>
          <a:p>
            <a:r>
              <a:rPr lang="fr-FR" dirty="0"/>
              <a:t>  "Partout où il y a un produit à vendre , il y a la valeur", alors nous pouvons dire que la chaine de la valeur est la chaine qui englobe toutes les étapes par lesquelles passe un produit pour être transformé et prêt à vendre au client , et ce , depuis l'approvisionnement des matières premières jusqu'au livraison de produit fini.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79400" y="1181100"/>
            <a:ext cx="11493500" cy="5067299"/>
          </a:xfrm>
        </p:spPr>
        <p:txBody>
          <a:bodyPr>
            <a:normAutofit/>
          </a:bodyPr>
          <a:lstStyle/>
          <a:p>
            <a:r>
              <a:rPr lang="fr-FR" dirty="0"/>
              <a:t>La deuxième période a connu un développement du secteur industriel par l'apparition de nouvelles unités industrielles , la chose qui a crée un certain </a:t>
            </a:r>
            <a:r>
              <a:rPr lang="fr-FR" b="1" u="sng" dirty="0"/>
              <a:t>équilibre</a:t>
            </a:r>
            <a:r>
              <a:rPr lang="fr-FR" dirty="0"/>
              <a:t> entre </a:t>
            </a:r>
            <a:r>
              <a:rPr lang="fr-FR" b="1" u="sng" dirty="0"/>
              <a:t>l'offre</a:t>
            </a:r>
            <a:r>
              <a:rPr lang="fr-FR" dirty="0"/>
              <a:t> des producteurs et </a:t>
            </a:r>
            <a:r>
              <a:rPr lang="fr-FR" b="1" u="sng" dirty="0"/>
              <a:t>la demande</a:t>
            </a:r>
            <a:r>
              <a:rPr lang="fr-FR" dirty="0"/>
              <a:t> des clients. Ce changement a poussé les industriels à changer leurs stratégies pour pouvoir rester sur le marché, on distingue principalement :</a:t>
            </a:r>
          </a:p>
          <a:p>
            <a:pPr>
              <a:buNone/>
            </a:pPr>
            <a:r>
              <a:rPr lang="fr-FR" dirty="0"/>
              <a:t> </a:t>
            </a:r>
          </a:p>
          <a:p>
            <a:pPr lvl="0"/>
            <a:r>
              <a:rPr lang="fr-FR" dirty="0"/>
              <a:t>Limitation des prix de ventes et par la suite la limitation des marges bénéficiaires.</a:t>
            </a:r>
          </a:p>
          <a:p>
            <a:pPr lvl="0"/>
            <a:r>
              <a:rPr lang="fr-FR" dirty="0"/>
              <a:t>Changement d'esprit du "Produire puis vendre" au "Produire ce qui est vendu"</a:t>
            </a:r>
          </a:p>
          <a:p>
            <a:pPr lvl="0"/>
            <a:r>
              <a:rPr lang="fr-FR" dirty="0"/>
              <a:t>Apparition de la notions des prévisions de ventes</a:t>
            </a:r>
          </a:p>
          <a:p>
            <a:pPr lvl="0"/>
            <a:r>
              <a:rPr lang="fr-FR" dirty="0"/>
              <a:t>Obligation de la maitrise de la production</a:t>
            </a:r>
          </a:p>
          <a:p>
            <a:pPr lvl="0"/>
            <a:r>
              <a:rPr lang="fr-FR" dirty="0"/>
              <a:t>Régularisation des stocks en se basant sur les prévisions et les ventes</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3297" name="Object 1"/>
          <p:cNvGraphicFramePr>
            <a:graphicFrameLocks noChangeAspect="1"/>
          </p:cNvGraphicFramePr>
          <p:nvPr/>
        </p:nvGraphicFramePr>
        <p:xfrm>
          <a:off x="2159000" y="152400"/>
          <a:ext cx="7445183" cy="4165600"/>
        </p:xfrm>
        <a:graphic>
          <a:graphicData uri="http://schemas.openxmlformats.org/presentationml/2006/ole">
            <mc:AlternateContent xmlns:mc="http://schemas.openxmlformats.org/markup-compatibility/2006">
              <mc:Choice xmlns:v="urn:schemas-microsoft-com:vml" Requires="v">
                <p:oleObj spid="_x0000_s1047" name="Diapositive" r:id="rId3" imgW="6094535" imgH="3427323" progId="PowerPoint.Slide.12">
                  <p:embed/>
                </p:oleObj>
              </mc:Choice>
              <mc:Fallback>
                <p:oleObj name="Diapositive" r:id="rId3" imgW="6094535" imgH="3427323" progId="PowerPoint.Slide.12">
                  <p:embed/>
                  <p:pic>
                    <p:nvPicPr>
                      <p:cNvPr id="0"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59000" y="152400"/>
                        <a:ext cx="7445183" cy="4165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ZoneTexte 5"/>
          <p:cNvSpPr txBox="1"/>
          <p:nvPr/>
        </p:nvSpPr>
        <p:spPr>
          <a:xfrm>
            <a:off x="673100" y="4978400"/>
            <a:ext cx="10795000" cy="1200329"/>
          </a:xfrm>
          <a:prstGeom prst="rect">
            <a:avLst/>
          </a:prstGeom>
          <a:noFill/>
        </p:spPr>
        <p:txBody>
          <a:bodyPr wrap="square" rtlCol="0">
            <a:spAutoFit/>
          </a:bodyPr>
          <a:lstStyle/>
          <a:p>
            <a:r>
              <a:rPr lang="fr-FR" dirty="0"/>
              <a:t>Dans n'importe quel organisme, on distingue trois types d'opérations, </a:t>
            </a:r>
          </a:p>
          <a:p>
            <a:r>
              <a:rPr lang="fr-FR" dirty="0"/>
              <a:t>opération à valeur ajoutée, opération à non valeur ajoutée, </a:t>
            </a:r>
          </a:p>
          <a:p>
            <a:r>
              <a:rPr lang="fr-FR" dirty="0"/>
              <a:t>opération nécessaire mais à non valeur ajoutée.</a:t>
            </a:r>
          </a:p>
          <a:p>
            <a:endParaRPr lang="fr-FR" dirty="0"/>
          </a:p>
        </p:txBody>
      </p:sp>
      <p:sp>
        <p:nvSpPr>
          <p:cNvPr id="7" name="ZoneTexte 6"/>
          <p:cNvSpPr txBox="1"/>
          <p:nvPr/>
        </p:nvSpPr>
        <p:spPr>
          <a:xfrm>
            <a:off x="3619500" y="4457700"/>
            <a:ext cx="4477508" cy="646331"/>
          </a:xfrm>
          <a:prstGeom prst="rect">
            <a:avLst/>
          </a:prstGeom>
          <a:noFill/>
        </p:spPr>
        <p:txBody>
          <a:bodyPr wrap="none" rtlCol="0">
            <a:spAutoFit/>
          </a:bodyPr>
          <a:lstStyle/>
          <a:p>
            <a:r>
              <a:rPr lang="fr-FR" b="1" dirty="0"/>
              <a:t>Figure 9 :Exemple de la valeur ajoutée</a:t>
            </a:r>
            <a:endParaRPr lang="fr-FR" dirty="0"/>
          </a:p>
          <a:p>
            <a:endParaRPr lang="fr-FR"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200" b="1" dirty="0"/>
              <a:t>Les opérations à valeur ajoutée : </a:t>
            </a:r>
            <a:br>
              <a:rPr lang="fr-FR" sz="3200" dirty="0"/>
            </a:br>
            <a:endParaRPr lang="fr-FR" sz="3200" dirty="0"/>
          </a:p>
        </p:txBody>
      </p:sp>
      <p:sp>
        <p:nvSpPr>
          <p:cNvPr id="3" name="Espace réservé du contenu 2"/>
          <p:cNvSpPr>
            <a:spLocks noGrp="1"/>
          </p:cNvSpPr>
          <p:nvPr>
            <p:ph idx="1"/>
          </p:nvPr>
        </p:nvSpPr>
        <p:spPr>
          <a:xfrm>
            <a:off x="368300" y="2052918"/>
            <a:ext cx="10820400" cy="4195481"/>
          </a:xfrm>
        </p:spPr>
        <p:txBody>
          <a:bodyPr/>
          <a:lstStyle/>
          <a:p>
            <a:r>
              <a:rPr lang="fr-FR" b="1" dirty="0"/>
              <a:t>Nous disons une étape est de valeur ajoutée s'elle apporte un changement  de valeur sur l'état physique du produit, par exemple l'opération du broyage pour la fabrication du bois broyé (figure 9)  , on fait passer le bois dans un broyeur à marteau , cette étape se considère comme une étape de valeur ajoutée car elle a apporté un changement physique de valeur sur l'état du produit. Un autre exemple est ce lui de l'étape de l'emballage, elle est considérée comme une étape de valeur ajoutée car elle a ajouté un changement dans l'état du produit.</a:t>
            </a:r>
          </a:p>
          <a:p>
            <a:endParaRPr lang="fr-FR" b="1"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200" b="1" dirty="0"/>
              <a:t>Les opérations à non valeur ajoutée :</a:t>
            </a:r>
            <a:br>
              <a:rPr lang="fr-FR" sz="3200" dirty="0"/>
            </a:br>
            <a:endParaRPr lang="fr-FR" sz="3200" dirty="0"/>
          </a:p>
        </p:txBody>
      </p:sp>
      <p:sp>
        <p:nvSpPr>
          <p:cNvPr id="3" name="Espace réservé du contenu 2"/>
          <p:cNvSpPr>
            <a:spLocks noGrp="1"/>
          </p:cNvSpPr>
          <p:nvPr>
            <p:ph idx="1"/>
          </p:nvPr>
        </p:nvSpPr>
        <p:spPr>
          <a:xfrm>
            <a:off x="1103312" y="2052918"/>
            <a:ext cx="10542588" cy="4195481"/>
          </a:xfrm>
        </p:spPr>
        <p:txBody>
          <a:bodyPr>
            <a:normAutofit/>
          </a:bodyPr>
          <a:lstStyle/>
          <a:p>
            <a:r>
              <a:rPr lang="fr-FR" sz="2400" dirty="0"/>
              <a:t>Se sont toutes les opérations qui ne crée aucune valeur ajoutée au produit tout en augmentant les coûts, appelées MUDA (gaspillage) par les japonais, ces opérations doivent être éliminé ou réduit au maximum. La classification mondiale a défini 7 types de gaspillage (les MUDA) à éliminer ou à réduire: </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20700" y="1104900"/>
            <a:ext cx="10693400" cy="5372099"/>
          </a:xfrm>
        </p:spPr>
        <p:txBody>
          <a:bodyPr>
            <a:normAutofit lnSpcReduction="10000"/>
          </a:bodyPr>
          <a:lstStyle/>
          <a:p>
            <a:pPr lvl="0"/>
            <a:r>
              <a:rPr lang="fr-FR" dirty="0"/>
              <a:t>La surproduction : tout défaut ou mauvaise planification qui peut conduire à une surproduction</a:t>
            </a:r>
          </a:p>
          <a:p>
            <a:pPr lvl="0"/>
            <a:r>
              <a:rPr lang="fr-FR" dirty="0"/>
              <a:t>Les attentes : regroupe tous les types d'arrêts prévus et imprévus qui perturbe notre production.</a:t>
            </a:r>
          </a:p>
          <a:p>
            <a:pPr lvl="0"/>
            <a:r>
              <a:rPr lang="fr-FR" dirty="0"/>
              <a:t>Le transport : englobe toutes les opérations de transport ou transfert de matières à l'extérieur ou à l'intérieur d'usine.</a:t>
            </a:r>
          </a:p>
          <a:p>
            <a:pPr lvl="0"/>
            <a:r>
              <a:rPr lang="fr-FR" dirty="0"/>
              <a:t>Le stock : tout type de stock soit des matières premières, des encours ou des produits finis.</a:t>
            </a:r>
          </a:p>
          <a:p>
            <a:pPr lvl="0"/>
            <a:r>
              <a:rPr lang="fr-FR" dirty="0"/>
              <a:t>Le rebut : représente toutes les non conformités et les déchets générée par le étapes de la chaine de la valeur.</a:t>
            </a:r>
          </a:p>
          <a:p>
            <a:pPr lvl="0"/>
            <a:r>
              <a:rPr lang="fr-FR" dirty="0"/>
              <a:t>Les mouvements inutiles : tout mouvement de personnel qui ne crée aucune valeur ajoutée au produit se considère inutile , alors c'est un gaspillage à éliminer.</a:t>
            </a:r>
          </a:p>
          <a:p>
            <a:pPr lvl="0"/>
            <a:r>
              <a:rPr lang="fr-FR" dirty="0"/>
              <a:t>Le processus : cette catégorie regroupe tout les défauts liée au système de gestion qui génèrent directement ou indirectement des perte dans la chaine de la valeur. </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20700" y="1028700"/>
            <a:ext cx="10325100" cy="5219699"/>
          </a:xfrm>
        </p:spPr>
        <p:txBody>
          <a:bodyPr/>
          <a:lstStyle/>
          <a:p>
            <a:r>
              <a:rPr lang="fr-FR" dirty="0"/>
              <a:t>Ces catégories des MUDA sont liées entre eux, et </a:t>
            </a:r>
            <a:r>
              <a:rPr lang="fr-FR" dirty="0" err="1"/>
              <a:t>chaqu'une</a:t>
            </a:r>
            <a:r>
              <a:rPr lang="fr-FR" dirty="0"/>
              <a:t> d'autre eux peut être la cause d'apparition d'autres , par exemple le défaut de planification qui fait partie de la catégorie processus  peut causer des surproductions ou bien des stock....;Il ya d'autres experts qui ajoutent une catégorie ou deux selon leur expérience mais pour moi les grandes familles à mettre en tête sont ces 7.</a:t>
            </a:r>
          </a:p>
          <a:p>
            <a:r>
              <a:rPr lang="fr-FR" dirty="0"/>
              <a:t>Prenant l'exemple de la figure 9,  l'opération de stock de la matière première et l'opération de transport de ce stock vers la zone de broyage se considèrent comme des opérations à non valeur ajoutée. </a:t>
            </a:r>
          </a:p>
          <a:p>
            <a:endParaRPr lang="fr-FR"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200" b="1" dirty="0"/>
              <a:t>Les opérations nécessaires mais à non valeur ajoutée :</a:t>
            </a:r>
            <a:br>
              <a:rPr lang="fr-FR" sz="3200" dirty="0"/>
            </a:br>
            <a:endParaRPr lang="fr-FR" sz="3200" dirty="0"/>
          </a:p>
        </p:txBody>
      </p:sp>
      <p:sp>
        <p:nvSpPr>
          <p:cNvPr id="3" name="Espace réservé du contenu 2"/>
          <p:cNvSpPr>
            <a:spLocks noGrp="1"/>
          </p:cNvSpPr>
          <p:nvPr>
            <p:ph idx="1"/>
          </p:nvPr>
        </p:nvSpPr>
        <p:spPr/>
        <p:txBody>
          <a:bodyPr/>
          <a:lstStyle/>
          <a:p>
            <a:r>
              <a:rPr lang="fr-FR" dirty="0"/>
              <a:t>Se sont les opérations qui ne créent aucune valeur ajoutée au produit, mais nous nous pouvons pas les enlever (soit se sont des opérations exigées par la réglementation , soit des opérations qui nécessitent de grands investissements pour les enlever).</a:t>
            </a:r>
          </a:p>
          <a:p>
            <a:endParaRPr lang="fr-FR"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03312" y="4508500"/>
            <a:ext cx="8946541" cy="1739899"/>
          </a:xfrm>
        </p:spPr>
        <p:txBody>
          <a:bodyPr>
            <a:normAutofit fontScale="92500" lnSpcReduction="20000"/>
          </a:bodyPr>
          <a:lstStyle/>
          <a:p>
            <a:r>
              <a:rPr lang="fr-FR" dirty="0"/>
              <a:t>D'après la figure 10,  je voudrais que vous mettez en tête tout le temps l'objectif de la maximisation de la valeur ajoutée dans votre usine, et pour aboutir à cet objectif , vous devez réduire ou éliminer  toute opération à non valeur ajoutée que ce soit MUDA ou autres.</a:t>
            </a:r>
          </a:p>
          <a:p>
            <a:r>
              <a:rPr lang="fr-FR" dirty="0"/>
              <a:t>A la fin de cette partie , nous pouvons dire que la VSM Vise la création de valeur par la réduction de tout types de gaspillage</a:t>
            </a:r>
          </a:p>
          <a:p>
            <a:endParaRPr lang="fr-FR" dirty="0"/>
          </a:p>
        </p:txBody>
      </p:sp>
      <p:sp>
        <p:nvSpPr>
          <p:cNvPr id="29901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299009" name="Object 1"/>
          <p:cNvGraphicFramePr>
            <a:graphicFrameLocks noChangeAspect="1"/>
          </p:cNvGraphicFramePr>
          <p:nvPr/>
        </p:nvGraphicFramePr>
        <p:xfrm>
          <a:off x="1422400" y="317500"/>
          <a:ext cx="8051800" cy="4051300"/>
        </p:xfrm>
        <a:graphic>
          <a:graphicData uri="http://schemas.openxmlformats.org/presentationml/2006/ole">
            <mc:AlternateContent xmlns:mc="http://schemas.openxmlformats.org/markup-compatibility/2006">
              <mc:Choice xmlns:v="urn:schemas-microsoft-com:vml" Requires="v">
                <p:oleObj spid="_x0000_s2071" name="Diapositive" r:id="rId3" imgW="6094535" imgH="3427323" progId="PowerPoint.Slide.12">
                  <p:embed/>
                </p:oleObj>
              </mc:Choice>
              <mc:Fallback>
                <p:oleObj name="Diapositive" r:id="rId3" imgW="6094535" imgH="3427323" progId="PowerPoint.Slide.12">
                  <p:embed/>
                  <p:pic>
                    <p:nvPicPr>
                      <p:cNvPr id="0"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2400" y="317500"/>
                        <a:ext cx="8051800" cy="4051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ZoneTexte 5"/>
          <p:cNvSpPr txBox="1"/>
          <p:nvPr/>
        </p:nvSpPr>
        <p:spPr>
          <a:xfrm>
            <a:off x="9569166" y="1447800"/>
            <a:ext cx="2622834" cy="646331"/>
          </a:xfrm>
          <a:prstGeom prst="rect">
            <a:avLst/>
          </a:prstGeom>
          <a:noFill/>
        </p:spPr>
        <p:txBody>
          <a:bodyPr wrap="none" rtlCol="0">
            <a:spAutoFit/>
          </a:bodyPr>
          <a:lstStyle/>
          <a:p>
            <a:r>
              <a:rPr lang="fr-FR" b="1" dirty="0"/>
              <a:t>Figure 10 : Objectif </a:t>
            </a:r>
          </a:p>
          <a:p>
            <a:r>
              <a:rPr lang="fr-FR" b="1" dirty="0"/>
              <a:t>du manager industriel</a:t>
            </a:r>
            <a:endParaRPr lang="fr-FR"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8011" y="0"/>
            <a:ext cx="9404723" cy="1028700"/>
          </a:xfrm>
        </p:spPr>
        <p:txBody>
          <a:bodyPr/>
          <a:lstStyle/>
          <a:p>
            <a:r>
              <a:rPr lang="fr-FR" sz="3600" b="1" dirty="0"/>
              <a:t>a.2.2. Les niveaux de la VSM : </a:t>
            </a:r>
            <a:br>
              <a:rPr lang="fr-FR" sz="3600" dirty="0"/>
            </a:br>
            <a:endParaRPr lang="fr-FR" sz="3600" dirty="0"/>
          </a:p>
        </p:txBody>
      </p:sp>
      <p:sp>
        <p:nvSpPr>
          <p:cNvPr id="3" name="Espace réservé du contenu 2"/>
          <p:cNvSpPr>
            <a:spLocks noGrp="1"/>
          </p:cNvSpPr>
          <p:nvPr>
            <p:ph idx="1"/>
          </p:nvPr>
        </p:nvSpPr>
        <p:spPr>
          <a:xfrm>
            <a:off x="444500" y="2857500"/>
            <a:ext cx="10820400" cy="3759200"/>
          </a:xfrm>
        </p:spPr>
        <p:txBody>
          <a:bodyPr>
            <a:normAutofit fontScale="92500" lnSpcReduction="10000"/>
          </a:bodyPr>
          <a:lstStyle/>
          <a:p>
            <a:r>
              <a:rPr lang="fr-FR" dirty="0"/>
              <a:t>Il existe 4 niveaux de la VSM : </a:t>
            </a:r>
          </a:p>
          <a:p>
            <a:r>
              <a:rPr lang="fr-FR" u="sng" dirty="0"/>
              <a:t>Niveau de </a:t>
            </a:r>
            <a:r>
              <a:rPr lang="fr-FR" u="sng" dirty="0" err="1"/>
              <a:t>process</a:t>
            </a:r>
            <a:r>
              <a:rPr lang="fr-FR" u="sng" dirty="0"/>
              <a:t> :</a:t>
            </a:r>
            <a:r>
              <a:rPr lang="fr-FR" dirty="0"/>
              <a:t> Dans ce cas nous effectuons la VSM au niveau d'un atelier par les ateliers de fabrication existants dabs l'usine.</a:t>
            </a:r>
          </a:p>
          <a:p>
            <a:r>
              <a:rPr lang="fr-FR" dirty="0"/>
              <a:t> </a:t>
            </a:r>
            <a:r>
              <a:rPr lang="fr-FR" u="sng" dirty="0"/>
              <a:t>Niveau d'usine (porte à porte) :</a:t>
            </a:r>
            <a:r>
              <a:rPr lang="fr-FR" dirty="0"/>
              <a:t> Dans ce cas nous réalisons la VSM de tous l'ensemble d'usine de l'entrée à la sortie inclus tous les ateliers de fabrication.</a:t>
            </a:r>
          </a:p>
          <a:p>
            <a:r>
              <a:rPr lang="fr-FR" u="sng" dirty="0"/>
              <a:t>Niveau de sites multiples :</a:t>
            </a:r>
            <a:r>
              <a:rPr lang="fr-FR" dirty="0"/>
              <a:t> Nous trouvons ce type de VSM dans les sociétés qui ont plusieurs sites de fabrication réparties dans différents emplacements.</a:t>
            </a:r>
          </a:p>
          <a:p>
            <a:r>
              <a:rPr lang="fr-FR" u="sng" dirty="0"/>
              <a:t>Niveau </a:t>
            </a:r>
            <a:r>
              <a:rPr lang="fr-FR" u="sng" dirty="0" err="1"/>
              <a:t>Inter-entreprises</a:t>
            </a:r>
            <a:r>
              <a:rPr lang="fr-FR" u="sng" dirty="0"/>
              <a:t> :</a:t>
            </a:r>
            <a:r>
              <a:rPr lang="fr-FR" dirty="0"/>
              <a:t> c'est où nous élaborons la VSM dans l'ensemble de la chaîne valeur, par exemple dans le cas des grandes industries , elles peuvent réaliser la VSM depuis l'usine du fournisseur pour commencer l'optimisation de chez le </a:t>
            </a:r>
            <a:r>
              <a:rPr lang="fr-FR" dirty="0" err="1"/>
              <a:t>process</a:t>
            </a:r>
            <a:r>
              <a:rPr lang="fr-FR" dirty="0"/>
              <a:t> du fournisseur, ce type est réalisé dans les industries d'automobiles par exemple.</a:t>
            </a:r>
          </a:p>
          <a:p>
            <a:endParaRPr lang="fr-FR" dirty="0"/>
          </a:p>
        </p:txBody>
      </p:sp>
      <p:pic>
        <p:nvPicPr>
          <p:cNvPr id="4" name="Image 3">
            <a:extLst>
              <a:ext uri="{FF2B5EF4-FFF2-40B4-BE49-F238E27FC236}">
                <a16:creationId xmlns:a16="http://schemas.microsoft.com/office/drawing/2014/main" id="{79951830-A795-47C5-8A26-04E07E1BE5A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74800" y="762001"/>
            <a:ext cx="8305800" cy="1952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487082"/>
          </a:xfrm>
        </p:spPr>
        <p:txBody>
          <a:bodyPr/>
          <a:lstStyle/>
          <a:p>
            <a:r>
              <a:rPr lang="fr-FR" sz="2800" b="1" dirty="0"/>
              <a:t>a.2.3. La schématisation de la VSM</a:t>
            </a:r>
            <a:br>
              <a:rPr lang="fr-FR" sz="2800" dirty="0"/>
            </a:br>
            <a:endParaRPr lang="fr-FR" sz="2800" dirty="0"/>
          </a:p>
        </p:txBody>
      </p:sp>
      <p:sp>
        <p:nvSpPr>
          <p:cNvPr id="3" name="Espace réservé du contenu 2"/>
          <p:cNvSpPr>
            <a:spLocks noGrp="1"/>
          </p:cNvSpPr>
          <p:nvPr>
            <p:ph idx="1"/>
          </p:nvPr>
        </p:nvSpPr>
        <p:spPr>
          <a:xfrm>
            <a:off x="1103312" y="5041900"/>
            <a:ext cx="8946541" cy="1206499"/>
          </a:xfrm>
        </p:spPr>
        <p:txBody>
          <a:bodyPr/>
          <a:lstStyle/>
          <a:p>
            <a:r>
              <a:rPr lang="fr-FR" b="1" dirty="0"/>
              <a:t>Exemple icones du flux de matière  </a:t>
            </a:r>
            <a:endParaRPr lang="fr-FR" dirty="0"/>
          </a:p>
          <a:p>
            <a:endParaRPr lang="fr-FR" dirty="0"/>
          </a:p>
        </p:txBody>
      </p:sp>
      <p:pic>
        <p:nvPicPr>
          <p:cNvPr id="4" name="Image 3">
            <a:extLst>
              <a:ext uri="{FF2B5EF4-FFF2-40B4-BE49-F238E27FC236}">
                <a16:creationId xmlns:a16="http://schemas.microsoft.com/office/drawing/2014/main" id="{D863D8F2-7FF2-4BEE-8857-AAD39CC9FD52}"/>
              </a:ext>
            </a:extLst>
          </p:cNvPr>
          <p:cNvPicPr/>
          <p:nvPr/>
        </p:nvPicPr>
        <p:blipFill>
          <a:blip r:embed="rId2" cstate="print">
            <a:extLst>
              <a:ext uri="{28A0092B-C50C-407E-A947-70E740481C1C}">
                <a14:useLocalDpi xmlns:a14="http://schemas.microsoft.com/office/drawing/2010/main" val="0"/>
              </a:ext>
            </a:extLst>
          </a:blip>
          <a:srcRect/>
          <a:stretch>
            <a:fillRect/>
          </a:stretch>
        </p:blipFill>
        <p:spPr>
          <a:xfrm>
            <a:off x="1003300" y="1016000"/>
            <a:ext cx="8636000" cy="3911600"/>
          </a:xfrm>
          <a:prstGeom prst="rect">
            <a:avLst/>
          </a:prstGeom>
        </p:spPr>
      </p:pic>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03312" y="4368800"/>
            <a:ext cx="8946541" cy="1879599"/>
          </a:xfrm>
        </p:spPr>
        <p:txBody>
          <a:bodyPr/>
          <a:lstStyle/>
          <a:p>
            <a:r>
              <a:rPr lang="fr-FR" b="1" dirty="0"/>
              <a:t>Exemple icones de flux d'information  </a:t>
            </a:r>
            <a:endParaRPr lang="fr-FR" dirty="0"/>
          </a:p>
          <a:p>
            <a:endParaRPr lang="fr-FR" dirty="0"/>
          </a:p>
        </p:txBody>
      </p:sp>
      <p:pic>
        <p:nvPicPr>
          <p:cNvPr id="4" name="Image 3">
            <a:extLst>
              <a:ext uri="{FF2B5EF4-FFF2-40B4-BE49-F238E27FC236}">
                <a16:creationId xmlns:a16="http://schemas.microsoft.com/office/drawing/2014/main" id="{4014D35F-C9D5-4D51-A5B9-A64565E6253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a:xfrm>
            <a:off x="1133590" y="206993"/>
            <a:ext cx="8988309" cy="4072907"/>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68300" y="1270000"/>
            <a:ext cx="11163300" cy="5092700"/>
          </a:xfrm>
        </p:spPr>
        <p:txBody>
          <a:bodyPr>
            <a:normAutofit/>
          </a:bodyPr>
          <a:lstStyle/>
          <a:p>
            <a:r>
              <a:rPr lang="fr-FR" sz="2400" dirty="0"/>
              <a:t>La troisième période a été caractérisée par une explosion du secteur industriel, par la naissance de plusieurs usines, la chose qui a rendu </a:t>
            </a:r>
            <a:r>
              <a:rPr lang="fr-FR" sz="2400" b="1" u="sng" dirty="0"/>
              <a:t>l'offre plus élevée</a:t>
            </a:r>
            <a:r>
              <a:rPr lang="fr-FR" sz="2400" dirty="0"/>
              <a:t> par rapport à </a:t>
            </a:r>
            <a:r>
              <a:rPr lang="fr-FR" sz="2400" b="1" u="sng" dirty="0"/>
              <a:t>la demande</a:t>
            </a:r>
            <a:r>
              <a:rPr lang="fr-FR" sz="2400" dirty="0"/>
              <a:t>, et par la suite elle a crée une concurrence sévère entre les industriels devants un client qui est devenu de plus en plus exigeant .Cette période a été caractérisée par : </a:t>
            </a:r>
          </a:p>
          <a:p>
            <a:pPr lvl="0"/>
            <a:r>
              <a:rPr lang="fr-FR" sz="2400" dirty="0"/>
              <a:t>Une  guerre des prix qui engendré une limitation ou diminution des marges</a:t>
            </a:r>
          </a:p>
          <a:p>
            <a:pPr lvl="0"/>
            <a:r>
              <a:rPr lang="fr-FR" sz="2400" dirty="0"/>
              <a:t>Nouvel esprit de la production à la demande</a:t>
            </a:r>
          </a:p>
          <a:p>
            <a:pPr lvl="0"/>
            <a:r>
              <a:rPr lang="fr-FR" sz="2400" dirty="0"/>
              <a:t>Apparition de plusieurs variétés de produits</a:t>
            </a:r>
          </a:p>
          <a:p>
            <a:pPr lvl="0"/>
            <a:r>
              <a:rPr lang="fr-FR" sz="2400" dirty="0"/>
              <a:t>Apparitions des productions de petites séries</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855382"/>
          </a:xfrm>
        </p:spPr>
        <p:txBody>
          <a:bodyPr/>
          <a:lstStyle/>
          <a:p>
            <a:r>
              <a:rPr lang="fr-FR" sz="3200" b="1" dirty="0"/>
              <a:t>a.2.4. Méthodologie de la mise place</a:t>
            </a:r>
            <a:br>
              <a:rPr lang="fr-FR" sz="3200" dirty="0"/>
            </a:br>
            <a:endParaRPr lang="fr-FR" sz="3200" dirty="0"/>
          </a:p>
        </p:txBody>
      </p:sp>
      <p:sp>
        <p:nvSpPr>
          <p:cNvPr id="3" name="Espace réservé du contenu 2"/>
          <p:cNvSpPr>
            <a:spLocks noGrp="1"/>
          </p:cNvSpPr>
          <p:nvPr>
            <p:ph idx="1"/>
          </p:nvPr>
        </p:nvSpPr>
        <p:spPr>
          <a:xfrm>
            <a:off x="1103312" y="2052918"/>
            <a:ext cx="10148888" cy="4195481"/>
          </a:xfrm>
        </p:spPr>
        <p:txBody>
          <a:bodyPr>
            <a:normAutofit/>
          </a:bodyPr>
          <a:lstStyle/>
          <a:p>
            <a:r>
              <a:rPr lang="fr-FR" sz="2400" dirty="0"/>
              <a:t>Premièrement et avant d'entrer dans la méthodologie, je voudrais appeler votre attention à ce que la VSM est un outil d'analyse des </a:t>
            </a:r>
            <a:r>
              <a:rPr lang="fr-FR" sz="2400" dirty="0" err="1"/>
              <a:t>process</a:t>
            </a:r>
            <a:r>
              <a:rPr lang="fr-FR" sz="2400" dirty="0"/>
              <a:t> de fabrication et des chaines de valeur en général, elle se base sur la collecte des données , alors si nous ne garantissons pas une collecte fiable , nous risquons de fausser toute la méthode.</a:t>
            </a:r>
          </a:p>
          <a:p>
            <a:r>
              <a:rPr lang="fr-FR" sz="2400" dirty="0"/>
              <a:t>D'après mon expérience , je vous liste ci dessous les étapes à suivre pour une mise en place efficace : </a:t>
            </a:r>
          </a:p>
          <a:p>
            <a:endParaRPr lang="fr-FR" sz="2400"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03312" y="685800"/>
            <a:ext cx="8946541" cy="5562599"/>
          </a:xfrm>
        </p:spPr>
        <p:txBody>
          <a:bodyPr>
            <a:normAutofit/>
          </a:bodyPr>
          <a:lstStyle/>
          <a:p>
            <a:pPr lvl="0">
              <a:buNone/>
            </a:pPr>
            <a:r>
              <a:rPr lang="fr-FR" b="1" dirty="0"/>
              <a:t>     </a:t>
            </a:r>
            <a:r>
              <a:rPr lang="fr-FR" b="1" u="sng" dirty="0"/>
              <a:t>Détermination du niveau à analyser : usine, atelier, entreprise</a:t>
            </a:r>
            <a:r>
              <a:rPr lang="fr-FR" b="1" dirty="0"/>
              <a:t>s</a:t>
            </a:r>
          </a:p>
          <a:p>
            <a:r>
              <a:rPr lang="fr-FR" dirty="0"/>
              <a:t>La première des choses à faire c'est de choisir à quel niveau nous allons lancer la VSM, est ce que nous commençons par atelier, ou bien la totalité d'usine, ....</a:t>
            </a:r>
          </a:p>
          <a:p>
            <a:pPr lvl="0">
              <a:buNone/>
            </a:pPr>
            <a:r>
              <a:rPr lang="fr-FR" b="1" dirty="0"/>
              <a:t>     </a:t>
            </a:r>
            <a:r>
              <a:rPr lang="fr-FR" b="1" u="sng" dirty="0"/>
              <a:t> Choix d’équipe de travail</a:t>
            </a:r>
          </a:p>
          <a:p>
            <a:r>
              <a:rPr lang="fr-FR" dirty="0"/>
              <a:t>Afin d'avancer rapidement n il est préférable de choisir une équipe de travail multidisciplinaire contenant principalement des gens des méthodes, de la qualité, de la logistique ,etc. Le chef d'équipe est préférable qu'il soit du bureau de méthodes.</a:t>
            </a:r>
          </a:p>
          <a:p>
            <a:pPr lvl="0">
              <a:buNone/>
            </a:pPr>
            <a:r>
              <a:rPr lang="fr-FR" dirty="0"/>
              <a:t>     </a:t>
            </a:r>
            <a:r>
              <a:rPr lang="fr-FR" b="1" u="sng" dirty="0"/>
              <a:t>Formation d’équipe</a:t>
            </a:r>
          </a:p>
          <a:p>
            <a:r>
              <a:rPr lang="fr-FR" dirty="0"/>
              <a:t>Une fois l'équipe est choisie , le chef  doit animer une réunion de formation et sensibilisation sur la VSM pour l'ensemble des membres avec une description des étapes à suivre pour le lancement de la démarche.</a:t>
            </a:r>
          </a:p>
          <a:p>
            <a:endParaRPr lang="fr-FR"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82600" y="558800"/>
            <a:ext cx="9829800" cy="5689599"/>
          </a:xfrm>
        </p:spPr>
        <p:txBody>
          <a:bodyPr>
            <a:normAutofit lnSpcReduction="10000"/>
          </a:bodyPr>
          <a:lstStyle/>
          <a:p>
            <a:pPr lvl="0">
              <a:buNone/>
            </a:pPr>
            <a:r>
              <a:rPr lang="fr-FR" dirty="0"/>
              <a:t>     </a:t>
            </a:r>
            <a:r>
              <a:rPr lang="fr-FR" b="1" u="sng" dirty="0"/>
              <a:t>Détermination du produits à suivre</a:t>
            </a:r>
          </a:p>
          <a:p>
            <a:r>
              <a:rPr lang="fr-FR" dirty="0"/>
              <a:t>La création d'une VSM est basée sur la schématisation des flux d'une commande globale, d'un lot du produit ou seulement d'un simple batch.il faut choisir le produit qui représente le grand volume de production et suivre son passage dans toute la chaine de valeur. </a:t>
            </a:r>
          </a:p>
          <a:p>
            <a:pPr lvl="0">
              <a:buNone/>
            </a:pPr>
            <a:r>
              <a:rPr lang="fr-FR" dirty="0"/>
              <a:t>     </a:t>
            </a:r>
            <a:r>
              <a:rPr lang="fr-FR" b="1" u="sng" dirty="0"/>
              <a:t>Description du flux physique</a:t>
            </a:r>
          </a:p>
          <a:p>
            <a:r>
              <a:rPr lang="fr-FR" dirty="0"/>
              <a:t>Le flux physique ou le flux de matière englobe la totalité des opérations par lesquelles passe la matière, notre travail sera donc de collecter les données du détails de détails de </a:t>
            </a:r>
            <a:r>
              <a:rPr lang="fr-FR" dirty="0" err="1"/>
              <a:t>chaqu'une</a:t>
            </a:r>
            <a:r>
              <a:rPr lang="fr-FR" dirty="0"/>
              <a:t> de ces opérations, à savoir : la capacité,  le temps de cycle , le rendement TRS , le taux de chute, les nombres d'opérateurs , est ce que cette étape contient un contrôle qualité ou pas, etc.</a:t>
            </a:r>
          </a:p>
          <a:p>
            <a:r>
              <a:rPr lang="fr-FR" dirty="0"/>
              <a:t>Essayez de passer un bon moment dans la ligne de fabrication pour pouvoir soulevez le maximum d'information sur la réalité, utilisez les données réelles du moment et évitez les termes vagues comme « Habituellement, c’est pas comme ça …».Chronométrez toutes les opérations, vérifiez si les capacités communiquées sont fiables ou pas .</a:t>
            </a:r>
          </a:p>
          <a:p>
            <a:endParaRPr lang="fr-FR"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3700" y="749300"/>
            <a:ext cx="9656153" cy="5499099"/>
          </a:xfrm>
        </p:spPr>
        <p:txBody>
          <a:bodyPr>
            <a:normAutofit/>
          </a:bodyPr>
          <a:lstStyle/>
          <a:p>
            <a:pPr lvl="0">
              <a:buNone/>
            </a:pPr>
            <a:r>
              <a:rPr lang="fr-FR" dirty="0"/>
              <a:t>     </a:t>
            </a:r>
            <a:r>
              <a:rPr lang="fr-FR" b="1" u="sng" dirty="0"/>
              <a:t>Description du flux d’information</a:t>
            </a:r>
          </a:p>
          <a:p>
            <a:r>
              <a:rPr lang="fr-FR" dirty="0"/>
              <a:t>En parallèle avec la collecte des données du flux physique, l'équipe VSM doit rassembler toutes les informations transmises au cours du passage du produit étudié. Nous devons savoir comment l'information circule dans l'usine , comment la commande est transmise ? manuellement ou électroniquement? , comment le responsable production reçoit la demande commerciale : par calendrier mensuel ou hebdomadaire, comment le responsable production communique le planning au chefs d'équipes , comment les chefs communiquent les réalisations au responsable ? à travers quel documents nous livrons les produits finis, etc. L'essentiel c'est de détailler le passage de toutes les informations pour nous puissions visualiser clairement l'état actuel et en même temps détecter les opportunités d'amélioration . finalement vous devez citez toutes les informations transmises dans les trois parties : </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04912" y="960718"/>
            <a:ext cx="8946541" cy="4195481"/>
          </a:xfrm>
        </p:spPr>
        <p:txBody>
          <a:bodyPr>
            <a:normAutofit/>
          </a:bodyPr>
          <a:lstStyle/>
          <a:p>
            <a:pPr>
              <a:buNone/>
            </a:pPr>
            <a:r>
              <a:rPr lang="fr-FR" dirty="0"/>
              <a:t>    </a:t>
            </a:r>
          </a:p>
          <a:p>
            <a:pPr lvl="0"/>
            <a:r>
              <a:rPr lang="fr-FR" dirty="0"/>
              <a:t>Les informations circulantes entre le fournisseur et le service production</a:t>
            </a:r>
          </a:p>
          <a:p>
            <a:pPr lvl="0"/>
            <a:r>
              <a:rPr lang="fr-FR" dirty="0"/>
              <a:t>Les informations circulantes à l'intérieur du service production</a:t>
            </a:r>
          </a:p>
          <a:p>
            <a:pPr lvl="0"/>
            <a:r>
              <a:rPr lang="fr-FR" dirty="0"/>
              <a:t>Les informations circulantes entre le service production et le client</a:t>
            </a:r>
          </a:p>
          <a:p>
            <a:endParaRPr lang="fr-FR"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95300" y="596900"/>
            <a:ext cx="9829800" cy="5651499"/>
          </a:xfrm>
        </p:spPr>
        <p:txBody>
          <a:bodyPr/>
          <a:lstStyle/>
          <a:p>
            <a:pPr lvl="0">
              <a:buNone/>
            </a:pPr>
            <a:r>
              <a:rPr lang="fr-FR" dirty="0"/>
              <a:t>     </a:t>
            </a:r>
            <a:r>
              <a:rPr lang="fr-FR" b="1" u="sng" dirty="0"/>
              <a:t>Lancement de la création du VSM par crayon</a:t>
            </a:r>
          </a:p>
          <a:p>
            <a:r>
              <a:rPr lang="fr-FR" dirty="0"/>
              <a:t>Une fois les données ont été collectées  , vous commencez avec votre équipe la création de la VSM, positionnez les étapes de fabrication du flux de matière, ajouter à chaque étape les informations associées (capacités, rendements,...).ajoutez les stocks et les encours existants, tracez le circuit de circulation des informations des trois parties</a:t>
            </a:r>
          </a:p>
          <a:p>
            <a:pPr lvl="0">
              <a:buNone/>
            </a:pPr>
            <a:r>
              <a:rPr lang="fr-FR" b="1" dirty="0"/>
              <a:t>    </a:t>
            </a:r>
            <a:r>
              <a:rPr lang="fr-FR" b="1" u="sng" dirty="0"/>
              <a:t>Vérification et validation VSM Actuel</a:t>
            </a:r>
          </a:p>
          <a:p>
            <a:r>
              <a:rPr lang="fr-FR" dirty="0"/>
              <a:t>l'équipe VSM doit vérifier et validez toute les informations collectées pour une dernière fois avant de passer à la phase d'analyse et de prise de décisions.</a:t>
            </a:r>
          </a:p>
          <a:p>
            <a:endParaRPr lang="fr-FR"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F6160-5102-44AC-BBCF-8F446653E9F8}"/>
              </a:ext>
            </a:extLst>
          </p:cNvPr>
          <p:cNvSpPr>
            <a:spLocks noGrp="1"/>
          </p:cNvSpPr>
          <p:nvPr>
            <p:ph type="title"/>
          </p:nvPr>
        </p:nvSpPr>
        <p:spPr/>
        <p:txBody>
          <a:bodyPr/>
          <a:lstStyle/>
          <a:p>
            <a:r>
              <a:rPr lang="fr-FR" sz="3600" dirty="0"/>
              <a:t>Détermination des points à améliorer </a:t>
            </a:r>
            <a:br>
              <a:rPr lang="fr-MA" sz="3600" dirty="0"/>
            </a:br>
            <a:endParaRPr lang="fr-MA" sz="3600" dirty="0"/>
          </a:p>
        </p:txBody>
      </p:sp>
      <p:sp>
        <p:nvSpPr>
          <p:cNvPr id="3" name="Content Placeholder 2">
            <a:extLst>
              <a:ext uri="{FF2B5EF4-FFF2-40B4-BE49-F238E27FC236}">
                <a16:creationId xmlns:a16="http://schemas.microsoft.com/office/drawing/2014/main" id="{8B37F2FC-8288-471A-A366-9F610BC04F46}"/>
              </a:ext>
            </a:extLst>
          </p:cNvPr>
          <p:cNvSpPr>
            <a:spLocks noGrp="1"/>
          </p:cNvSpPr>
          <p:nvPr>
            <p:ph idx="1"/>
          </p:nvPr>
        </p:nvSpPr>
        <p:spPr/>
        <p:txBody>
          <a:bodyPr>
            <a:normAutofit/>
          </a:bodyPr>
          <a:lstStyle/>
          <a:p>
            <a:r>
              <a:rPr lang="fr-FR" dirty="0"/>
              <a:t>Une fois la VSM actuelle est établie, nous commençons l'analyse du poste par poste dans le flux de matière et en même temps nous diagnostiquons le flux d’information. L’objectif c'est de soulever les écarts et les dysfonctionnements qui génèrent des pertes et qui pénalisent le rendement et les coûts.</a:t>
            </a:r>
            <a:endParaRPr lang="fr-MA" dirty="0"/>
          </a:p>
          <a:p>
            <a:r>
              <a:rPr lang="fr-FR" dirty="0"/>
              <a:t>Après l'analyse et la détermination des écarts, nous commençons la détermination des chantiers de correction et d'amélioration par exemple la mise en place d'AMDEC MOYEN pour réduire le taux de pannes technique, le lancement de la méthode SMED pour réduire les temps de changement de séries, revoir les techniques de planification pour réduire améliorer les délais et limiter les stocks, etc.</a:t>
            </a:r>
            <a:endParaRPr lang="fr-MA" dirty="0"/>
          </a:p>
          <a:p>
            <a:endParaRPr lang="fr-MA" dirty="0"/>
          </a:p>
        </p:txBody>
      </p:sp>
    </p:spTree>
    <p:extLst>
      <p:ext uri="{BB962C8B-B14F-4D97-AF65-F5344CB8AC3E}">
        <p14:creationId xmlns:p14="http://schemas.microsoft.com/office/powerpoint/2010/main" val="317236275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B6150-2FCB-46AF-A59B-3F158BE8149A}"/>
              </a:ext>
            </a:extLst>
          </p:cNvPr>
          <p:cNvSpPr>
            <a:spLocks noGrp="1"/>
          </p:cNvSpPr>
          <p:nvPr>
            <p:ph type="title"/>
          </p:nvPr>
        </p:nvSpPr>
        <p:spPr/>
        <p:txBody>
          <a:bodyPr/>
          <a:lstStyle/>
          <a:p>
            <a:r>
              <a:rPr lang="fr-FR" dirty="0"/>
              <a:t>Détermination de la VSM FUTUR</a:t>
            </a:r>
            <a:br>
              <a:rPr lang="fr-MA" dirty="0"/>
            </a:br>
            <a:endParaRPr lang="fr-MA" dirty="0"/>
          </a:p>
        </p:txBody>
      </p:sp>
      <p:sp>
        <p:nvSpPr>
          <p:cNvPr id="3" name="Content Placeholder 2">
            <a:extLst>
              <a:ext uri="{FF2B5EF4-FFF2-40B4-BE49-F238E27FC236}">
                <a16:creationId xmlns:a16="http://schemas.microsoft.com/office/drawing/2014/main" id="{0973394E-A1E6-4A93-A9CF-0ADAC9736109}"/>
              </a:ext>
            </a:extLst>
          </p:cNvPr>
          <p:cNvSpPr>
            <a:spLocks noGrp="1"/>
          </p:cNvSpPr>
          <p:nvPr>
            <p:ph idx="1"/>
          </p:nvPr>
        </p:nvSpPr>
        <p:spPr/>
        <p:txBody>
          <a:bodyPr/>
          <a:lstStyle/>
          <a:p>
            <a:r>
              <a:rPr lang="fr-FR" dirty="0"/>
              <a:t>La VSM futur reflète la vision future que nous voudrons atteindre pour les deux flux, de matière et d’information. </a:t>
            </a:r>
            <a:endParaRPr lang="fr-MA" dirty="0"/>
          </a:p>
          <a:p>
            <a:r>
              <a:rPr lang="fr-FR" dirty="0"/>
              <a:t>La VSM futur est élaborée à base des objectifs fixés en ce concerne le LEAD TIME, les rendements, les nouveaux modes de gestion et de planification.</a:t>
            </a:r>
            <a:endParaRPr lang="fr-MA" dirty="0"/>
          </a:p>
          <a:p>
            <a:endParaRPr lang="fr-MA" dirty="0"/>
          </a:p>
        </p:txBody>
      </p:sp>
    </p:spTree>
    <p:extLst>
      <p:ext uri="{BB962C8B-B14F-4D97-AF65-F5344CB8AC3E}">
        <p14:creationId xmlns:p14="http://schemas.microsoft.com/office/powerpoint/2010/main" val="228193245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BCD779-5947-4D17-94A9-27A2CBC4AFB7}"/>
              </a:ext>
            </a:extLst>
          </p:cNvPr>
          <p:cNvSpPr>
            <a:spLocks noGrp="1"/>
          </p:cNvSpPr>
          <p:nvPr>
            <p:ph type="title"/>
          </p:nvPr>
        </p:nvSpPr>
        <p:spPr/>
        <p:txBody>
          <a:bodyPr/>
          <a:lstStyle/>
          <a:p>
            <a:r>
              <a:rPr lang="fr-FR" b="1" dirty="0"/>
              <a:t>Exemple VSM : VSM état actuel : </a:t>
            </a:r>
            <a:endParaRPr lang="fr-MA" dirty="0"/>
          </a:p>
        </p:txBody>
      </p:sp>
      <p:pic>
        <p:nvPicPr>
          <p:cNvPr id="4" name="Image 4">
            <a:extLst>
              <a:ext uri="{FF2B5EF4-FFF2-40B4-BE49-F238E27FC236}">
                <a16:creationId xmlns:a16="http://schemas.microsoft.com/office/drawing/2014/main" id="{B7316A5E-E588-4EA7-8570-CDAD8E184809}"/>
              </a:ext>
            </a:extLst>
          </p:cNvPr>
          <p:cNvPicPr/>
          <p:nvPr/>
        </p:nvPicPr>
        <p:blipFill>
          <a:blip r:embed="rId2" cstate="print"/>
          <a:srcRect/>
          <a:stretch>
            <a:fillRect/>
          </a:stretch>
        </p:blipFill>
        <p:spPr bwMode="auto">
          <a:xfrm>
            <a:off x="1171852" y="1517332"/>
            <a:ext cx="9712171" cy="4887950"/>
          </a:xfrm>
          <a:prstGeom prst="rect">
            <a:avLst/>
          </a:prstGeom>
          <a:noFill/>
          <a:ln w="9525">
            <a:noFill/>
            <a:miter lim="800000"/>
            <a:headEnd/>
            <a:tailEnd/>
          </a:ln>
        </p:spPr>
      </p:pic>
    </p:spTree>
    <p:extLst>
      <p:ext uri="{BB962C8B-B14F-4D97-AF65-F5344CB8AC3E}">
        <p14:creationId xmlns:p14="http://schemas.microsoft.com/office/powerpoint/2010/main" val="85222222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4E9C26-66DE-40AD-BB45-FB691C3A05D2}"/>
              </a:ext>
            </a:extLst>
          </p:cNvPr>
          <p:cNvSpPr>
            <a:spLocks noGrp="1"/>
          </p:cNvSpPr>
          <p:nvPr>
            <p:ph idx="1"/>
          </p:nvPr>
        </p:nvSpPr>
        <p:spPr>
          <a:xfrm>
            <a:off x="652738" y="489162"/>
            <a:ext cx="10333314" cy="5898386"/>
          </a:xfrm>
        </p:spPr>
        <p:txBody>
          <a:bodyPr>
            <a:normAutofit/>
          </a:bodyPr>
          <a:lstStyle/>
          <a:p>
            <a:r>
              <a:rPr lang="fr-FR" dirty="0"/>
              <a:t>L'exemple nous montre clairement le positionnement du flux de matière et l'autre d'information. Le flux de matière débute par un stock initial de la MP qui se consomme dans une durée de 5 jours, après on trouve la première étape de process de fabrication "Sciage" sur la quel le produit passe une durée de 30 secs pour être traité. Après le sciage on se retrouve devant un stock intermédiaire (Encours) avant qu'il passe dans la deuxième étape du séchage, .......</a:t>
            </a:r>
            <a:endParaRPr lang="fr-MA" dirty="0"/>
          </a:p>
          <a:p>
            <a:r>
              <a:rPr lang="fr-FR" dirty="0"/>
              <a:t>Concernant le flux d'information, la VSM nous montre que le client envoi électroniquement à l’usine des prévisions mensuelles avec des bons de commande hebdomadaire, et en même temps l'usine transmet électroniquement au fournisseur des prévisions mensuelles avec des confirmations hebdomadaires par des faxes. Aussi nous lisons que le système de planification transmet manuellement des calendriers hebdomadaires contenant le programme de fabrication aux chefs de postes de fabrication...</a:t>
            </a:r>
            <a:endParaRPr lang="fr-MA" dirty="0"/>
          </a:p>
          <a:p>
            <a:r>
              <a:rPr lang="fr-FR" dirty="0"/>
              <a:t>L'exemple nous montre aussi que le LEAD TIME est de 14,3 jr, et que le total des temps de cycles des étapes de fabrication est de 86 460 secondes.</a:t>
            </a:r>
            <a:endParaRPr lang="fr-MA" dirty="0"/>
          </a:p>
          <a:p>
            <a:endParaRPr lang="fr-MA" dirty="0"/>
          </a:p>
        </p:txBody>
      </p:sp>
    </p:spTree>
    <p:extLst>
      <p:ext uri="{BB962C8B-B14F-4D97-AF65-F5344CB8AC3E}">
        <p14:creationId xmlns:p14="http://schemas.microsoft.com/office/powerpoint/2010/main" val="35860599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66712" y="889000"/>
            <a:ext cx="10352088" cy="5346699"/>
          </a:xfrm>
        </p:spPr>
        <p:txBody>
          <a:bodyPr>
            <a:normAutofit/>
          </a:bodyPr>
          <a:lstStyle/>
          <a:p>
            <a:pPr>
              <a:buNone/>
            </a:pPr>
            <a:r>
              <a:rPr lang="fr-FR" b="1" dirty="0"/>
              <a:t>    Cette évolution a crée un environnement de compétitivité qui contraint chaque entreprise : </a:t>
            </a:r>
          </a:p>
          <a:p>
            <a:pPr>
              <a:buNone/>
            </a:pPr>
            <a:endParaRPr lang="fr-FR" b="1" dirty="0"/>
          </a:p>
          <a:p>
            <a:pPr lvl="0"/>
            <a:r>
              <a:rPr lang="fr-FR" b="1" dirty="0"/>
              <a:t>A maitriser toutes ses ressources afin de réduire au maximum les coûts.</a:t>
            </a:r>
          </a:p>
          <a:p>
            <a:pPr lvl="0"/>
            <a:r>
              <a:rPr lang="fr-FR" b="1" dirty="0"/>
              <a:t>A mettre en place un système qui garantie  une très bonne qualité de ses produits.</a:t>
            </a:r>
          </a:p>
          <a:p>
            <a:pPr lvl="0"/>
            <a:r>
              <a:rPr lang="fr-FR" b="1" dirty="0"/>
              <a:t>A réduire et fiabiliser les délais de livraison .</a:t>
            </a:r>
          </a:p>
          <a:p>
            <a:pPr lvl="0"/>
            <a:r>
              <a:rPr lang="fr-FR" b="1" dirty="0"/>
              <a:t>A rendre son outil de production plus flexible pour pouvoir répondre à la variété des produits commandés.</a:t>
            </a:r>
          </a:p>
          <a:p>
            <a:pPr lvl="0"/>
            <a:r>
              <a:rPr lang="fr-FR" b="1" dirty="0"/>
              <a:t>A installer les démarches d'optimisation et d'amélioration continue nécessaires pour éliminer les pertes et réduire les coûts de production, tel que le LEAN MANUFACTURING, le TPM,...</a:t>
            </a:r>
          </a:p>
          <a:p>
            <a:endParaRPr lang="fr-FR"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33195-AB90-4F4D-9754-2CF70FD82F81}"/>
              </a:ext>
            </a:extLst>
          </p:cNvPr>
          <p:cNvSpPr>
            <a:spLocks noGrp="1"/>
          </p:cNvSpPr>
          <p:nvPr>
            <p:ph type="title"/>
          </p:nvPr>
        </p:nvSpPr>
        <p:spPr/>
        <p:txBody>
          <a:bodyPr/>
          <a:lstStyle/>
          <a:p>
            <a:r>
              <a:rPr lang="fr-FR" b="1" dirty="0"/>
              <a:t>Remarques ; </a:t>
            </a:r>
            <a:br>
              <a:rPr lang="fr-MA" dirty="0"/>
            </a:br>
            <a:endParaRPr lang="fr-MA" dirty="0"/>
          </a:p>
        </p:txBody>
      </p:sp>
      <p:sp>
        <p:nvSpPr>
          <p:cNvPr id="3" name="Content Placeholder 2">
            <a:extLst>
              <a:ext uri="{FF2B5EF4-FFF2-40B4-BE49-F238E27FC236}">
                <a16:creationId xmlns:a16="http://schemas.microsoft.com/office/drawing/2014/main" id="{125031DB-A0C6-49CD-92CA-63801FEFD598}"/>
              </a:ext>
            </a:extLst>
          </p:cNvPr>
          <p:cNvSpPr>
            <a:spLocks noGrp="1"/>
          </p:cNvSpPr>
          <p:nvPr>
            <p:ph idx="1"/>
          </p:nvPr>
        </p:nvSpPr>
        <p:spPr/>
        <p:txBody>
          <a:bodyPr>
            <a:normAutofit/>
          </a:bodyPr>
          <a:lstStyle/>
          <a:p>
            <a:pPr marL="0" indent="0">
              <a:buNone/>
            </a:pPr>
            <a:r>
              <a:rPr lang="fr-FR" dirty="0"/>
              <a:t>      D'après la VSM de cet exemple nous concluons que : </a:t>
            </a:r>
            <a:endParaRPr lang="fr-MA" dirty="0"/>
          </a:p>
          <a:p>
            <a:pPr lvl="0"/>
            <a:r>
              <a:rPr lang="fr-FR" dirty="0"/>
              <a:t>Le processus de fabrication contient beaucoup de stocks intermédiaires ou bien des encours, qui se considèrent comme des MUDA à éliminer.</a:t>
            </a:r>
            <a:endParaRPr lang="fr-MA" dirty="0"/>
          </a:p>
          <a:p>
            <a:pPr lvl="0"/>
            <a:r>
              <a:rPr lang="fr-FR" dirty="0"/>
              <a:t>La différence entre le LEAD TIME et le temps de cycle est élevée, la chose qui montre qu'il des grandes pertes au niveau de la chaine de valeur.</a:t>
            </a:r>
            <a:endParaRPr lang="fr-MA" dirty="0"/>
          </a:p>
          <a:p>
            <a:r>
              <a:rPr lang="fr-FR" dirty="0"/>
              <a:t>En se basant sur ces remarques le responsable industriel dans cet exemple a lancé des chantiers d'amélioration pour éliminer les encours et aussi pour faciliter la circulation d'information dans les postes de fabrication et il a élaboré une VSM Future de sa vision future.</a:t>
            </a:r>
            <a:endParaRPr lang="fr-MA" dirty="0"/>
          </a:p>
          <a:p>
            <a:endParaRPr lang="fr-MA" dirty="0"/>
          </a:p>
        </p:txBody>
      </p:sp>
    </p:spTree>
    <p:extLst>
      <p:ext uri="{BB962C8B-B14F-4D97-AF65-F5344CB8AC3E}">
        <p14:creationId xmlns:p14="http://schemas.microsoft.com/office/powerpoint/2010/main" val="7935345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8DEAC-E10E-4342-95EB-86728309A0BE}"/>
              </a:ext>
            </a:extLst>
          </p:cNvPr>
          <p:cNvSpPr>
            <a:spLocks noGrp="1"/>
          </p:cNvSpPr>
          <p:nvPr>
            <p:ph type="title"/>
          </p:nvPr>
        </p:nvSpPr>
        <p:spPr/>
        <p:txBody>
          <a:bodyPr/>
          <a:lstStyle/>
          <a:p>
            <a:r>
              <a:rPr lang="fr-FR" dirty="0"/>
              <a:t>VSM FUTUR</a:t>
            </a:r>
            <a:endParaRPr lang="fr-MA" dirty="0"/>
          </a:p>
        </p:txBody>
      </p:sp>
      <p:sp>
        <p:nvSpPr>
          <p:cNvPr id="4" name="Rectangle 2">
            <a:extLst>
              <a:ext uri="{FF2B5EF4-FFF2-40B4-BE49-F238E27FC236}">
                <a16:creationId xmlns:a16="http://schemas.microsoft.com/office/drawing/2014/main" id="{8F305B8B-658B-472C-9F92-A78A5577383C}"/>
              </a:ext>
            </a:extLst>
          </p:cNvPr>
          <p:cNvSpPr>
            <a:spLocks noChangeArrowheads="1"/>
          </p:cNvSpPr>
          <p:nvPr/>
        </p:nvSpPr>
        <p:spPr bwMode="auto">
          <a:xfrm>
            <a:off x="2142147" y="215229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MA"/>
          </a:p>
        </p:txBody>
      </p:sp>
      <p:graphicFrame>
        <p:nvGraphicFramePr>
          <p:cNvPr id="5" name="Object 4">
            <a:extLst>
              <a:ext uri="{FF2B5EF4-FFF2-40B4-BE49-F238E27FC236}">
                <a16:creationId xmlns:a16="http://schemas.microsoft.com/office/drawing/2014/main" id="{D3FAAA4F-FBA8-4B49-9DB1-F68519890AB8}"/>
              </a:ext>
            </a:extLst>
          </p:cNvPr>
          <p:cNvGraphicFramePr>
            <a:graphicFrameLocks noChangeAspect="1"/>
          </p:cNvGraphicFramePr>
          <p:nvPr>
            <p:extLst>
              <p:ext uri="{D42A27DB-BD31-4B8C-83A1-F6EECF244321}">
                <p14:modId xmlns:p14="http://schemas.microsoft.com/office/powerpoint/2010/main" val="3408755819"/>
              </p:ext>
            </p:extLst>
          </p:nvPr>
        </p:nvGraphicFramePr>
        <p:xfrm>
          <a:off x="646111" y="1486772"/>
          <a:ext cx="10135620" cy="4961298"/>
        </p:xfrm>
        <a:graphic>
          <a:graphicData uri="http://schemas.openxmlformats.org/presentationml/2006/ole">
            <mc:AlternateContent xmlns:mc="http://schemas.openxmlformats.org/markup-compatibility/2006">
              <mc:Choice xmlns:v="urn:schemas-microsoft-com:vml" Requires="v">
                <p:oleObj spid="_x0000_s3095" name="Slide" r:id="rId3" imgW="4570541" imgH="3427323" progId="PowerPoint.Slide.12">
                  <p:embed/>
                </p:oleObj>
              </mc:Choice>
              <mc:Fallback>
                <p:oleObj name="Slide" r:id="rId3" imgW="4570541" imgH="3427323" progId="PowerPoint.Slide.12">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6111" y="1486772"/>
                        <a:ext cx="10135620" cy="4961298"/>
                      </a:xfrm>
                      <a:prstGeom prst="rect">
                        <a:avLst/>
                      </a:prstGeom>
                      <a:noFill/>
                    </p:spPr>
                  </p:pic>
                </p:oleObj>
              </mc:Fallback>
            </mc:AlternateContent>
          </a:graphicData>
        </a:graphic>
      </p:graphicFrame>
    </p:spTree>
    <p:extLst>
      <p:ext uri="{BB962C8B-B14F-4D97-AF65-F5344CB8AC3E}">
        <p14:creationId xmlns:p14="http://schemas.microsoft.com/office/powerpoint/2010/main" val="229396514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E1929C7-5171-44A6-AF72-5BE76217E4A4}"/>
              </a:ext>
            </a:extLst>
          </p:cNvPr>
          <p:cNvSpPr>
            <a:spLocks noGrp="1"/>
          </p:cNvSpPr>
          <p:nvPr>
            <p:ph idx="1"/>
          </p:nvPr>
        </p:nvSpPr>
        <p:spPr>
          <a:xfrm>
            <a:off x="163773" y="382138"/>
            <a:ext cx="10413241" cy="5866262"/>
          </a:xfrm>
        </p:spPr>
        <p:txBody>
          <a:bodyPr>
            <a:normAutofit/>
          </a:bodyPr>
          <a:lstStyle/>
          <a:p>
            <a:r>
              <a:rPr lang="fr-FR" sz="2400" dirty="0"/>
              <a:t>Le gestionnaire industriel prévoit une réduction DE 22% sur le LEAD TIME (de 14 jr à 11 jr), en éliminant les temps d'attente entre les étapes de fabrication...</a:t>
            </a:r>
            <a:endParaRPr lang="fr-MA" sz="2400" dirty="0"/>
          </a:p>
          <a:p>
            <a:r>
              <a:rPr lang="fr-FR" sz="2400" dirty="0"/>
              <a:t>Il y a d'autres types de VSM où nous réalisons beaucoup de changements, par exemple : la mise en place des méthodes AMDEC, SMED, 5S, Kanban, ...tout dépond des dysfonctionnements soulevés lors de la VSM état actuel.</a:t>
            </a:r>
            <a:endParaRPr lang="fr-MA" sz="2400" dirty="0"/>
          </a:p>
          <a:p>
            <a:r>
              <a:rPr lang="fr-FR" sz="2400" dirty="0"/>
              <a:t>Permettez-moi de partager avec vous les résultats classiques de la mise en place de la VSM : </a:t>
            </a:r>
            <a:endParaRPr lang="fr-MA" sz="2400" dirty="0"/>
          </a:p>
          <a:p>
            <a:pPr lvl="0">
              <a:buFont typeface="Wingdings" panose="05000000000000000000" pitchFamily="2" charset="2"/>
              <a:buChar char="§"/>
            </a:pPr>
            <a:r>
              <a:rPr lang="fr-FR" sz="2400" dirty="0"/>
              <a:t>Lead Time (et stocks) : 30 à 50% de réduction </a:t>
            </a:r>
            <a:endParaRPr lang="fr-MA" sz="2400" dirty="0"/>
          </a:p>
          <a:p>
            <a:pPr lvl="0">
              <a:buFont typeface="Wingdings" panose="05000000000000000000" pitchFamily="2" charset="2"/>
              <a:buChar char="§"/>
            </a:pPr>
            <a:r>
              <a:rPr lang="fr-FR" sz="2400" dirty="0"/>
              <a:t>Gain en productivité entre 20 à 25 % net</a:t>
            </a:r>
            <a:endParaRPr lang="fr-MA" sz="2400" dirty="0"/>
          </a:p>
          <a:p>
            <a:pPr lvl="0">
              <a:buFont typeface="Wingdings" panose="05000000000000000000" pitchFamily="2" charset="2"/>
              <a:buChar char="§"/>
            </a:pPr>
            <a:r>
              <a:rPr lang="fr-FR" sz="2400" dirty="0"/>
              <a:t>Réduction de la Surface occupée de 30 à 50 % surtout lors de limitation des stocks.</a:t>
            </a:r>
            <a:endParaRPr lang="fr-MA" sz="2400" dirty="0"/>
          </a:p>
          <a:p>
            <a:endParaRPr lang="fr-MA" sz="2400" dirty="0"/>
          </a:p>
        </p:txBody>
      </p:sp>
    </p:spTree>
    <p:extLst>
      <p:ext uri="{BB962C8B-B14F-4D97-AF65-F5344CB8AC3E}">
        <p14:creationId xmlns:p14="http://schemas.microsoft.com/office/powerpoint/2010/main" val="168442193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512C9AD-6E27-4739-9EAD-DF91D1605C9A}"/>
              </a:ext>
            </a:extLst>
          </p:cNvPr>
          <p:cNvSpPr>
            <a:spLocks noGrp="1"/>
          </p:cNvSpPr>
          <p:nvPr>
            <p:ph idx="1"/>
          </p:nvPr>
        </p:nvSpPr>
        <p:spPr>
          <a:xfrm>
            <a:off x="533468" y="197613"/>
            <a:ext cx="9882741" cy="3128683"/>
          </a:xfrm>
        </p:spPr>
        <p:txBody>
          <a:bodyPr/>
          <a:lstStyle/>
          <a:p>
            <a:pPr marL="0" indent="0">
              <a:buNone/>
            </a:pPr>
            <a:r>
              <a:rPr lang="fr-FR" dirty="0"/>
              <a:t>    Avant de finir la partie VSM, je voudrais clôturer par une citation qui m'a beaucoup aidé : </a:t>
            </a:r>
            <a:endParaRPr lang="fr-MA" dirty="0"/>
          </a:p>
          <a:p>
            <a:r>
              <a:rPr lang="fr-FR" b="1" dirty="0"/>
              <a:t>"Une vision sans action n’est qu’un rêve ;</a:t>
            </a:r>
            <a:endParaRPr lang="fr-MA" dirty="0"/>
          </a:p>
          <a:p>
            <a:r>
              <a:rPr lang="fr-FR" b="1" dirty="0"/>
              <a:t>Une action sans vision ne sert qu’à tuer le temps ;</a:t>
            </a:r>
            <a:endParaRPr lang="fr-MA" dirty="0"/>
          </a:p>
          <a:p>
            <a:r>
              <a:rPr lang="fr-FR" b="1" dirty="0"/>
              <a:t>Une vision assortie d’une action peut changer le monde."</a:t>
            </a:r>
            <a:endParaRPr lang="fr-MA" dirty="0"/>
          </a:p>
          <a:p>
            <a:pPr marL="0" indent="0">
              <a:buNone/>
            </a:pPr>
            <a:r>
              <a:rPr lang="fr-FR" b="1" dirty="0"/>
              <a:t>                                                  </a:t>
            </a:r>
            <a:r>
              <a:rPr lang="en-ZA" b="1" dirty="0"/>
              <a:t>Joel Arthur Barker</a:t>
            </a:r>
            <a:endParaRPr lang="fr-MA" dirty="0"/>
          </a:p>
          <a:p>
            <a:pPr marL="0" indent="0">
              <a:buNone/>
            </a:pPr>
            <a:r>
              <a:rPr lang="en-ZA" b="1" dirty="0"/>
              <a:t>                                                   The Power of Vision</a:t>
            </a:r>
            <a:endParaRPr lang="fr-MA" dirty="0"/>
          </a:p>
          <a:p>
            <a:endParaRPr lang="fr-MA" dirty="0"/>
          </a:p>
        </p:txBody>
      </p:sp>
      <p:sp>
        <p:nvSpPr>
          <p:cNvPr id="4" name="Content Placeholder 2">
            <a:extLst>
              <a:ext uri="{FF2B5EF4-FFF2-40B4-BE49-F238E27FC236}">
                <a16:creationId xmlns:a16="http://schemas.microsoft.com/office/drawing/2014/main" id="{5B51E4CE-E274-41A8-A2A3-2E369BB304E3}"/>
              </a:ext>
            </a:extLst>
          </p:cNvPr>
          <p:cNvSpPr txBox="1">
            <a:spLocks/>
          </p:cNvSpPr>
          <p:nvPr/>
        </p:nvSpPr>
        <p:spPr>
          <a:xfrm>
            <a:off x="414198" y="3537161"/>
            <a:ext cx="9882741" cy="312868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r>
              <a:rPr lang="fr-FR" sz="2400" dirty="0"/>
              <a:t>La VSM va nous permettre d'avoir une vision future claire, et elle va nous aider à déterminer les actions adéquates pour réaliser notre vision. Alors je vous conseille mes chers de profiter de cette méthode, et de la lancer dans vos ateliers de fabrication pour les maitriser facilement. </a:t>
            </a:r>
            <a:endParaRPr lang="fr-MA" sz="2400" dirty="0"/>
          </a:p>
          <a:p>
            <a:endParaRPr lang="fr-MA" sz="2400" dirty="0"/>
          </a:p>
        </p:txBody>
      </p:sp>
    </p:spTree>
    <p:extLst>
      <p:ext uri="{BB962C8B-B14F-4D97-AF65-F5344CB8AC3E}">
        <p14:creationId xmlns:p14="http://schemas.microsoft.com/office/powerpoint/2010/main" val="360739801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E2698-1C47-442E-8963-E154C51394F4}"/>
              </a:ext>
            </a:extLst>
          </p:cNvPr>
          <p:cNvSpPr>
            <a:spLocks noGrp="1"/>
          </p:cNvSpPr>
          <p:nvPr>
            <p:ph type="title"/>
          </p:nvPr>
        </p:nvSpPr>
        <p:spPr/>
        <p:txBody>
          <a:bodyPr/>
          <a:lstStyle/>
          <a:p>
            <a:r>
              <a:rPr lang="fr-FR" sz="3600" b="1" dirty="0"/>
              <a:t>b. Etape 2 : L'élaboration de la documentation de fabrication</a:t>
            </a:r>
            <a:br>
              <a:rPr lang="fr-MA" sz="3600" dirty="0"/>
            </a:br>
            <a:endParaRPr lang="fr-MA" sz="3600" dirty="0"/>
          </a:p>
        </p:txBody>
      </p:sp>
      <p:sp>
        <p:nvSpPr>
          <p:cNvPr id="3" name="Content Placeholder 2">
            <a:extLst>
              <a:ext uri="{FF2B5EF4-FFF2-40B4-BE49-F238E27FC236}">
                <a16:creationId xmlns:a16="http://schemas.microsoft.com/office/drawing/2014/main" id="{F6ED4EE5-84B9-426E-8A39-69E79FFAEE7E}"/>
              </a:ext>
            </a:extLst>
          </p:cNvPr>
          <p:cNvSpPr>
            <a:spLocks noGrp="1"/>
          </p:cNvSpPr>
          <p:nvPr>
            <p:ph idx="1"/>
          </p:nvPr>
        </p:nvSpPr>
        <p:spPr/>
        <p:txBody>
          <a:bodyPr/>
          <a:lstStyle/>
          <a:p>
            <a:r>
              <a:rPr lang="fr-FR" dirty="0"/>
              <a:t>Au niveau de cette étape, les agents méthodes sont amenés à concevoir ou bien à améliorer les procédures et les modes opératoires qui décrivent en détails le bon déroulement de chaque étape du processus de fabrication.</a:t>
            </a:r>
            <a:endParaRPr lang="fr-MA" dirty="0"/>
          </a:p>
          <a:p>
            <a:r>
              <a:rPr lang="fr-FR" dirty="0"/>
              <a:t> Ces documents jouent un rôle très important dans : </a:t>
            </a:r>
            <a:endParaRPr lang="fr-MA" dirty="0"/>
          </a:p>
          <a:p>
            <a:pPr lvl="0"/>
            <a:r>
              <a:rPr lang="fr-FR" b="1" u="sng" dirty="0"/>
              <a:t>La standardisation des opérations : </a:t>
            </a:r>
            <a:endParaRPr lang="fr-MA" dirty="0"/>
          </a:p>
          <a:p>
            <a:r>
              <a:rPr lang="fr-FR" dirty="0"/>
              <a:t>Dans la majorité des cas, les opérateurs réalisent leurs tâches avec des manières différentes la chose qui crée un univers chargé par plusieurs risques. Des risques qui vont ramener à une augmentation du taux d'erreur et à une instabilité des performances. </a:t>
            </a:r>
            <a:endParaRPr lang="fr-MA" dirty="0"/>
          </a:p>
          <a:p>
            <a:endParaRPr lang="fr-MA" dirty="0"/>
          </a:p>
        </p:txBody>
      </p:sp>
    </p:spTree>
    <p:extLst>
      <p:ext uri="{BB962C8B-B14F-4D97-AF65-F5344CB8AC3E}">
        <p14:creationId xmlns:p14="http://schemas.microsoft.com/office/powerpoint/2010/main" val="324444471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FF0AC0-98AB-409F-AD9D-3E5CB99B5068}"/>
              </a:ext>
            </a:extLst>
          </p:cNvPr>
          <p:cNvSpPr>
            <a:spLocks noGrp="1"/>
          </p:cNvSpPr>
          <p:nvPr>
            <p:ph idx="1"/>
          </p:nvPr>
        </p:nvSpPr>
        <p:spPr>
          <a:xfrm>
            <a:off x="1103312" y="357810"/>
            <a:ext cx="8946541" cy="5890590"/>
          </a:xfrm>
        </p:spPr>
        <p:txBody>
          <a:bodyPr/>
          <a:lstStyle/>
          <a:p>
            <a:r>
              <a:rPr lang="fr-FR" dirty="0"/>
              <a:t>La standardisation des opérations va garantir une maitrise de la qualité et elle va nous aider à bien suivre les opérateurs pour assurer une amélioration continue des performances.</a:t>
            </a:r>
            <a:endParaRPr lang="fr-MA" dirty="0"/>
          </a:p>
          <a:p>
            <a:pPr lvl="0"/>
            <a:r>
              <a:rPr lang="fr-FR" b="1" u="sng" dirty="0"/>
              <a:t>Le suivi des performances </a:t>
            </a:r>
            <a:endParaRPr lang="fr-MA" dirty="0"/>
          </a:p>
          <a:p>
            <a:r>
              <a:rPr lang="fr-FR" dirty="0"/>
              <a:t>En travaillant avec ces documents, nous allons avoir une source de données à exploiter pour mesurer et analyser les performances de toutes les ressources humaines et matériels. </a:t>
            </a:r>
            <a:endParaRPr lang="fr-MA" dirty="0"/>
          </a:p>
          <a:p>
            <a:endParaRPr lang="fr-MA" dirty="0"/>
          </a:p>
        </p:txBody>
      </p:sp>
    </p:spTree>
    <p:extLst>
      <p:ext uri="{BB962C8B-B14F-4D97-AF65-F5344CB8AC3E}">
        <p14:creationId xmlns:p14="http://schemas.microsoft.com/office/powerpoint/2010/main" val="386733049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DE23B-F647-48C0-8483-9E967670A94A}"/>
              </a:ext>
            </a:extLst>
          </p:cNvPr>
          <p:cNvSpPr>
            <a:spLocks noGrp="1"/>
          </p:cNvSpPr>
          <p:nvPr>
            <p:ph type="title"/>
          </p:nvPr>
        </p:nvSpPr>
        <p:spPr/>
        <p:txBody>
          <a:bodyPr/>
          <a:lstStyle/>
          <a:p>
            <a:r>
              <a:rPr lang="fr-FR" sz="3600" b="1" u="sng" dirty="0"/>
              <a:t>b.1. Les procédures : </a:t>
            </a:r>
            <a:br>
              <a:rPr lang="fr-MA" sz="3600" dirty="0"/>
            </a:br>
            <a:endParaRPr lang="fr-MA" sz="3600" dirty="0"/>
          </a:p>
        </p:txBody>
      </p:sp>
      <p:sp>
        <p:nvSpPr>
          <p:cNvPr id="3" name="Content Placeholder 2">
            <a:extLst>
              <a:ext uri="{FF2B5EF4-FFF2-40B4-BE49-F238E27FC236}">
                <a16:creationId xmlns:a16="http://schemas.microsoft.com/office/drawing/2014/main" id="{45FD337A-8BB6-4B5C-A81E-6026D8BE9058}"/>
              </a:ext>
            </a:extLst>
          </p:cNvPr>
          <p:cNvSpPr>
            <a:spLocks noGrp="1"/>
          </p:cNvSpPr>
          <p:nvPr>
            <p:ph idx="1"/>
          </p:nvPr>
        </p:nvSpPr>
        <p:spPr>
          <a:xfrm>
            <a:off x="516835" y="1232452"/>
            <a:ext cx="10561981" cy="5172830"/>
          </a:xfrm>
        </p:spPr>
        <p:txBody>
          <a:bodyPr>
            <a:normAutofit/>
          </a:bodyPr>
          <a:lstStyle/>
          <a:p>
            <a:r>
              <a:rPr lang="fr-FR" dirty="0"/>
              <a:t>C'est un document qui explique en détails les différentes étapes à suivre pour réaliser une mission voulue. Dans le processus de fabrication, on établit plusieurs procédures, on distingue principalement : </a:t>
            </a:r>
            <a:endParaRPr lang="fr-MA" dirty="0"/>
          </a:p>
          <a:p>
            <a:pPr lvl="0"/>
            <a:r>
              <a:rPr lang="fr-FR" dirty="0"/>
              <a:t>Procédures de lancement de fabrication</a:t>
            </a:r>
            <a:endParaRPr lang="fr-MA" dirty="0"/>
          </a:p>
          <a:p>
            <a:pPr lvl="0"/>
            <a:r>
              <a:rPr lang="fr-FR" dirty="0"/>
              <a:t>Procédure de changement de série</a:t>
            </a:r>
            <a:endParaRPr lang="fr-MA" dirty="0"/>
          </a:p>
          <a:p>
            <a:pPr lvl="0"/>
            <a:r>
              <a:rPr lang="fr-FR" dirty="0"/>
              <a:t>Procédures de nettoyage</a:t>
            </a:r>
            <a:endParaRPr lang="fr-MA" dirty="0"/>
          </a:p>
          <a:p>
            <a:pPr lvl="0"/>
            <a:r>
              <a:rPr lang="fr-FR" dirty="0"/>
              <a:t>Procédure contrôle de la qualité</a:t>
            </a:r>
            <a:endParaRPr lang="fr-MA" dirty="0"/>
          </a:p>
          <a:p>
            <a:pPr lvl="0"/>
            <a:r>
              <a:rPr lang="fr-FR" dirty="0"/>
              <a:t>..........</a:t>
            </a:r>
            <a:endParaRPr lang="fr-MA" dirty="0"/>
          </a:p>
          <a:p>
            <a:r>
              <a:rPr lang="fr-FR" dirty="0"/>
              <a:t>Ces procédures jouent un rôle très important dans l'organisation et la standardisation du travail dans la chaine de fabrication. Alors il faut les élaborer et suivre son application.</a:t>
            </a:r>
            <a:endParaRPr lang="fr-MA" dirty="0"/>
          </a:p>
          <a:p>
            <a:endParaRPr lang="fr-MA" dirty="0"/>
          </a:p>
        </p:txBody>
      </p:sp>
    </p:spTree>
    <p:extLst>
      <p:ext uri="{BB962C8B-B14F-4D97-AF65-F5344CB8AC3E}">
        <p14:creationId xmlns:p14="http://schemas.microsoft.com/office/powerpoint/2010/main" val="78996257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6FC9D-19F8-43A5-9943-3B3B97B653CC}"/>
              </a:ext>
            </a:extLst>
          </p:cNvPr>
          <p:cNvSpPr>
            <a:spLocks noGrp="1"/>
          </p:cNvSpPr>
          <p:nvPr>
            <p:ph type="title"/>
          </p:nvPr>
        </p:nvSpPr>
        <p:spPr>
          <a:xfrm>
            <a:off x="304801" y="452718"/>
            <a:ext cx="9746034" cy="1400530"/>
          </a:xfrm>
        </p:spPr>
        <p:txBody>
          <a:bodyPr/>
          <a:lstStyle/>
          <a:p>
            <a:r>
              <a:rPr lang="fr-FR" b="1" u="sng" dirty="0"/>
              <a:t>b.2. Enregistrements et check listes : </a:t>
            </a:r>
            <a:endParaRPr lang="fr-MA" dirty="0"/>
          </a:p>
        </p:txBody>
      </p:sp>
      <p:sp>
        <p:nvSpPr>
          <p:cNvPr id="3" name="Content Placeholder 2">
            <a:extLst>
              <a:ext uri="{FF2B5EF4-FFF2-40B4-BE49-F238E27FC236}">
                <a16:creationId xmlns:a16="http://schemas.microsoft.com/office/drawing/2014/main" id="{B9760F07-CFFF-4CC3-9BFB-539DAC312CF3}"/>
              </a:ext>
            </a:extLst>
          </p:cNvPr>
          <p:cNvSpPr>
            <a:spLocks noGrp="1"/>
          </p:cNvSpPr>
          <p:nvPr>
            <p:ph idx="1"/>
          </p:nvPr>
        </p:nvSpPr>
        <p:spPr/>
        <p:txBody>
          <a:bodyPr/>
          <a:lstStyle/>
          <a:p>
            <a:r>
              <a:rPr lang="fr-FR" dirty="0"/>
              <a:t>Afin de suivre la réalisation de toutes les procédures, nous utilisons des fiches sur lesquelles nous enregistrons toutes les données liées aux opérations effectuées, on distingue principalement : </a:t>
            </a:r>
            <a:endParaRPr lang="fr-MA" dirty="0"/>
          </a:p>
          <a:p>
            <a:pPr lvl="0"/>
            <a:r>
              <a:rPr lang="fr-FR" dirty="0"/>
              <a:t>Fiche de suivi de fabrication</a:t>
            </a:r>
            <a:endParaRPr lang="fr-MA" dirty="0"/>
          </a:p>
          <a:p>
            <a:pPr lvl="0"/>
            <a:r>
              <a:rPr lang="fr-FR" dirty="0"/>
              <a:t>Fiche de suivi des contrôles qualité</a:t>
            </a:r>
            <a:endParaRPr lang="fr-MA" dirty="0"/>
          </a:p>
          <a:p>
            <a:pPr lvl="0"/>
            <a:r>
              <a:rPr lang="fr-FR" dirty="0"/>
              <a:t>Check liste nettoyage</a:t>
            </a:r>
            <a:endParaRPr lang="fr-MA" dirty="0"/>
          </a:p>
          <a:p>
            <a:pPr lvl="0"/>
            <a:r>
              <a:rPr lang="fr-FR" dirty="0"/>
              <a:t>....................</a:t>
            </a:r>
            <a:endParaRPr lang="fr-MA" dirty="0"/>
          </a:p>
          <a:p>
            <a:endParaRPr lang="fr-MA" dirty="0"/>
          </a:p>
        </p:txBody>
      </p:sp>
    </p:spTree>
    <p:extLst>
      <p:ext uri="{BB962C8B-B14F-4D97-AF65-F5344CB8AC3E}">
        <p14:creationId xmlns:p14="http://schemas.microsoft.com/office/powerpoint/2010/main" val="81396434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D105F-7B57-4E46-A029-51F697F31153}"/>
              </a:ext>
            </a:extLst>
          </p:cNvPr>
          <p:cNvSpPr>
            <a:spLocks noGrp="1"/>
          </p:cNvSpPr>
          <p:nvPr>
            <p:ph type="title"/>
          </p:nvPr>
        </p:nvSpPr>
        <p:spPr/>
        <p:txBody>
          <a:bodyPr/>
          <a:lstStyle/>
          <a:p>
            <a:r>
              <a:rPr lang="fr-FR" b="1" dirty="0"/>
              <a:t>b.3. Les modes opératoires : </a:t>
            </a:r>
            <a:br>
              <a:rPr lang="fr-MA" dirty="0"/>
            </a:br>
            <a:endParaRPr lang="fr-MA" dirty="0"/>
          </a:p>
        </p:txBody>
      </p:sp>
      <p:sp>
        <p:nvSpPr>
          <p:cNvPr id="3" name="Content Placeholder 2">
            <a:extLst>
              <a:ext uri="{FF2B5EF4-FFF2-40B4-BE49-F238E27FC236}">
                <a16:creationId xmlns:a16="http://schemas.microsoft.com/office/drawing/2014/main" id="{9B142EF9-D1E1-4CCA-8124-EEAB486C69E6}"/>
              </a:ext>
            </a:extLst>
          </p:cNvPr>
          <p:cNvSpPr>
            <a:spLocks noGrp="1"/>
          </p:cNvSpPr>
          <p:nvPr>
            <p:ph idx="1"/>
          </p:nvPr>
        </p:nvSpPr>
        <p:spPr/>
        <p:txBody>
          <a:bodyPr>
            <a:normAutofit/>
          </a:bodyPr>
          <a:lstStyle/>
          <a:p>
            <a:r>
              <a:rPr lang="fr-FR" sz="2400" dirty="0"/>
              <a:t>Un mode opératoire de production (MOP) est un document décrivant les étapes précises et les instructions nécessaires pour effectuer une tâche de production ou une série de tâches dans un environnement de fabrication. Le MOP est généralement utilisé pour décrire les procédures de production, les opérations de maintenance et les contrôles qualité nécessaires pour assurer la conformité du produit fini aux spécifications requises.</a:t>
            </a:r>
            <a:endParaRPr lang="fr-MA" sz="2400" dirty="0"/>
          </a:p>
          <a:p>
            <a:endParaRPr lang="fr-MA" sz="2400" dirty="0"/>
          </a:p>
        </p:txBody>
      </p:sp>
    </p:spTree>
    <p:extLst>
      <p:ext uri="{BB962C8B-B14F-4D97-AF65-F5344CB8AC3E}">
        <p14:creationId xmlns:p14="http://schemas.microsoft.com/office/powerpoint/2010/main" val="2524096323"/>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EA43C-3357-4674-BF76-0AA92E29D01D}"/>
              </a:ext>
            </a:extLst>
          </p:cNvPr>
          <p:cNvSpPr>
            <a:spLocks noGrp="1"/>
          </p:cNvSpPr>
          <p:nvPr>
            <p:ph type="title"/>
          </p:nvPr>
        </p:nvSpPr>
        <p:spPr/>
        <p:txBody>
          <a:bodyPr/>
          <a:lstStyle/>
          <a:p>
            <a:r>
              <a:rPr lang="fr-FR" sz="3600" b="1" dirty="0"/>
              <a:t>c. Etape 3 : L'analyse des capacités</a:t>
            </a:r>
            <a:br>
              <a:rPr lang="fr-MA" sz="3600" dirty="0"/>
            </a:br>
            <a:endParaRPr lang="fr-MA" sz="3600" dirty="0"/>
          </a:p>
        </p:txBody>
      </p:sp>
      <p:sp>
        <p:nvSpPr>
          <p:cNvPr id="3" name="Content Placeholder 2">
            <a:extLst>
              <a:ext uri="{FF2B5EF4-FFF2-40B4-BE49-F238E27FC236}">
                <a16:creationId xmlns:a16="http://schemas.microsoft.com/office/drawing/2014/main" id="{6BD0658F-4B8D-41FB-A9F4-5B270AD37763}"/>
              </a:ext>
            </a:extLst>
          </p:cNvPr>
          <p:cNvSpPr>
            <a:spLocks noGrp="1"/>
          </p:cNvSpPr>
          <p:nvPr>
            <p:ph idx="1"/>
          </p:nvPr>
        </p:nvSpPr>
        <p:spPr>
          <a:xfrm>
            <a:off x="185530" y="2052918"/>
            <a:ext cx="11396870" cy="4195481"/>
          </a:xfrm>
        </p:spPr>
        <p:txBody>
          <a:bodyPr>
            <a:normAutofit/>
          </a:bodyPr>
          <a:lstStyle/>
          <a:p>
            <a:r>
              <a:rPr lang="fr-FR" dirty="0"/>
              <a:t>La capacité de production fait référence à la quantité maximale de produits qu'une ligne peut produire dans une période donnée en utilisant toutes ses ressources disponibles, comme les machines, les matières, la main-d'œuvre, etc. Cette capacité est souvent mesurée en termes de volume ou de quantité.</a:t>
            </a:r>
            <a:endParaRPr lang="fr-MA" dirty="0"/>
          </a:p>
          <a:p>
            <a:r>
              <a:rPr lang="fr-FR" dirty="0"/>
              <a:t>L'analyse capacitaire va nous permettre de connaitre réellement la capacité de notre ligne de fabrication, la chose qui va nous aider à bien planifier nos lancements de fabrication.</a:t>
            </a:r>
            <a:endParaRPr lang="fr-MA" dirty="0"/>
          </a:p>
          <a:p>
            <a:r>
              <a:rPr lang="fr-FR" dirty="0"/>
              <a:t>La capacité est normalement communiquée par le constructeur, mais après le changement d'état technique de la machine, la capacité s'améliore ou se dégrade, c'est pour cela je vous invite à mesurer à nouveau les capacités de vos machines pour avoir la capacité réelle ; </a:t>
            </a:r>
            <a:endParaRPr lang="fr-MA" dirty="0"/>
          </a:p>
          <a:p>
            <a:endParaRPr lang="fr-MA" dirty="0"/>
          </a:p>
        </p:txBody>
      </p:sp>
    </p:spTree>
    <p:extLst>
      <p:ext uri="{BB962C8B-B14F-4D97-AF65-F5344CB8AC3E}">
        <p14:creationId xmlns:p14="http://schemas.microsoft.com/office/powerpoint/2010/main" val="2363563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35000" y="952500"/>
            <a:ext cx="10096500" cy="5638800"/>
          </a:xfrm>
        </p:spPr>
        <p:txBody>
          <a:bodyPr>
            <a:normAutofit/>
          </a:bodyPr>
          <a:lstStyle/>
          <a:p>
            <a:r>
              <a:rPr lang="fr-FR" sz="3200" dirty="0"/>
              <a:t>D'après cette petite explication, je pense que la raison qui nous pousse à devenir des bons managers est bien claire, surtout dans nos jours, où la concurrence est devenue plus en plus sévère; Alors chaque manager de production est obligé d'optimiser son atelier de fabrication pour répondre à la demande du marché à moindre coût.</a:t>
            </a:r>
          </a:p>
          <a:p>
            <a:endParaRPr lang="fr-FR" sz="3200"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0B21DFD-A7C7-4760-9D8B-E1585C5C4319}"/>
              </a:ext>
            </a:extLst>
          </p:cNvPr>
          <p:cNvSpPr>
            <a:spLocks noGrp="1"/>
          </p:cNvSpPr>
          <p:nvPr>
            <p:ph idx="1"/>
          </p:nvPr>
        </p:nvSpPr>
        <p:spPr>
          <a:xfrm>
            <a:off x="225288" y="384314"/>
            <a:ext cx="9824566" cy="5864086"/>
          </a:xfrm>
        </p:spPr>
        <p:txBody>
          <a:bodyPr>
            <a:normAutofit/>
          </a:bodyPr>
          <a:lstStyle/>
          <a:p>
            <a:r>
              <a:rPr lang="fr-FR" dirty="0"/>
              <a:t>La non fiabilisation de la capacité a crée des problèmes à plusieurs responsables industriels, surtout au niveau des engagements avec le service commercial. Par exemple, un responsable industriel a confirmé au service commercial qu'il est capable de produire 100 000 pièces par mois (en se basant sur des rendements et des capacités non fiables), A la fin du premier trimestre, l'usine n'as produit que 250 000 pièces au lieu de 300 000. En cherchant les causes, nous avons trouvé que la capacité utilisée dans le calcul du responsable industriel est erronée et que la capacité réelle d'usine ne dépasse pas les 90 000 pièces par mois. Cet incident a causé plusieurs au responsable et il a montré qu'il ne maitrise pas son usine.</a:t>
            </a:r>
          </a:p>
          <a:p>
            <a:r>
              <a:rPr lang="fr-FR" dirty="0"/>
              <a:t> Ce genre de problème est fréquent et il crée des problèmes et des désaccords entre la production et le commercial, c'est pour cela j'invite chaque manager à fiabiliser les données capacitaires de son outil de production.</a:t>
            </a:r>
            <a:endParaRPr lang="fr-MA" dirty="0"/>
          </a:p>
          <a:p>
            <a:endParaRPr lang="fr-MA" dirty="0"/>
          </a:p>
        </p:txBody>
      </p:sp>
    </p:spTree>
    <p:extLst>
      <p:ext uri="{BB962C8B-B14F-4D97-AF65-F5344CB8AC3E}">
        <p14:creationId xmlns:p14="http://schemas.microsoft.com/office/powerpoint/2010/main" val="2885006630"/>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66A92-57AD-4AA0-84AF-66A0AB7D910E}"/>
              </a:ext>
            </a:extLst>
          </p:cNvPr>
          <p:cNvSpPr>
            <a:spLocks noGrp="1"/>
          </p:cNvSpPr>
          <p:nvPr>
            <p:ph type="title"/>
          </p:nvPr>
        </p:nvSpPr>
        <p:spPr/>
        <p:txBody>
          <a:bodyPr/>
          <a:lstStyle/>
          <a:p>
            <a:r>
              <a:rPr lang="fr-FR" sz="2400" b="1" dirty="0"/>
              <a:t>c.1.Méthodologie de détermination de la capacité réelle : </a:t>
            </a:r>
            <a:br>
              <a:rPr lang="fr-MA" sz="2400" dirty="0"/>
            </a:br>
            <a:endParaRPr lang="fr-MA" sz="2400" dirty="0"/>
          </a:p>
        </p:txBody>
      </p:sp>
      <p:sp>
        <p:nvSpPr>
          <p:cNvPr id="3" name="Content Placeholder 2">
            <a:extLst>
              <a:ext uri="{FF2B5EF4-FFF2-40B4-BE49-F238E27FC236}">
                <a16:creationId xmlns:a16="http://schemas.microsoft.com/office/drawing/2014/main" id="{BF8D16C4-5822-4FA0-B874-45D7109D56C5}"/>
              </a:ext>
            </a:extLst>
          </p:cNvPr>
          <p:cNvSpPr>
            <a:spLocks noGrp="1"/>
          </p:cNvSpPr>
          <p:nvPr>
            <p:ph idx="1"/>
          </p:nvPr>
        </p:nvSpPr>
        <p:spPr/>
        <p:txBody>
          <a:bodyPr>
            <a:normAutofit/>
          </a:bodyPr>
          <a:lstStyle/>
          <a:p>
            <a:r>
              <a:rPr lang="fr-FR" sz="2400" dirty="0"/>
              <a:t>La détermination de la capacité est une étape critique car c'est l'information sur laquelle nous allons se baser pour s'engager dans la réalisation des plans de la planification (PIC,PDP,PO).Je vous cite ci après les principales étapes à suivre pour définir la capacité d'une étape de fabrication : </a:t>
            </a:r>
            <a:endParaRPr lang="fr-MA" sz="2400" dirty="0"/>
          </a:p>
          <a:p>
            <a:endParaRPr lang="fr-MA" sz="2400" dirty="0"/>
          </a:p>
        </p:txBody>
      </p:sp>
    </p:spTree>
    <p:extLst>
      <p:ext uri="{BB962C8B-B14F-4D97-AF65-F5344CB8AC3E}">
        <p14:creationId xmlns:p14="http://schemas.microsoft.com/office/powerpoint/2010/main" val="3507540874"/>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00EC29-53C5-42A4-8733-E766A382EBF2}"/>
              </a:ext>
            </a:extLst>
          </p:cNvPr>
          <p:cNvSpPr>
            <a:spLocks noGrp="1"/>
          </p:cNvSpPr>
          <p:nvPr>
            <p:ph idx="1"/>
          </p:nvPr>
        </p:nvSpPr>
        <p:spPr>
          <a:xfrm>
            <a:off x="371062" y="265044"/>
            <a:ext cx="10283686" cy="5983356"/>
          </a:xfrm>
        </p:spPr>
        <p:txBody>
          <a:bodyPr>
            <a:normAutofit lnSpcReduction="10000"/>
          </a:bodyPr>
          <a:lstStyle/>
          <a:p>
            <a:pPr lvl="0"/>
            <a:r>
              <a:rPr lang="fr-FR" dirty="0"/>
              <a:t>Déterminer la nature de cette étape : Il faut savoir si l'étape ou la ligne à étudier est manuelle (opération effectuée par une ressource humaine), semi automatique ou bien automatique. car chaque nature e sa méthode et fréquence de chronométrage.</a:t>
            </a:r>
            <a:endParaRPr lang="fr-MA" dirty="0"/>
          </a:p>
          <a:p>
            <a:pPr lvl="0"/>
            <a:r>
              <a:rPr lang="fr-FR" dirty="0"/>
              <a:t>Définir la liste des produits : il existe des cas ou l'usine fabrique plusieurs produits et que ces derniers n'ont pas les mêmes formes ou emballages, dans ce cas nous devons définir la capacité par produit même s'ils passent dans la même machine car chaque produit à sa propre capacité.</a:t>
            </a:r>
            <a:endParaRPr lang="fr-MA" dirty="0"/>
          </a:p>
          <a:p>
            <a:pPr lvl="0"/>
            <a:r>
              <a:rPr lang="fr-FR" dirty="0"/>
              <a:t>Choisir le lancement standard du produit pour chaque produit à analyser, nous devons choisir le lancement qui contient les conditions normales de fabrication au niveau des matières utilisées, la main d'œuvre à exploiter, etc. Il ne faut pas étudier des cas exceptionnels, basez vous sur l'état normal de la fabrication.</a:t>
            </a:r>
            <a:endParaRPr lang="fr-MA" dirty="0"/>
          </a:p>
          <a:p>
            <a:pPr lvl="0"/>
            <a:r>
              <a:rPr lang="fr-FR" dirty="0"/>
              <a:t>Chronométrer un intervalle de temps normal : Il faut chronométrer à plusieurs fois une durée de 15 min ou bien de 30 min avec le comptage de la quantité produite durant cet intervalle (conforme et non conforme) ; </a:t>
            </a:r>
            <a:endParaRPr lang="fr-MA" dirty="0"/>
          </a:p>
          <a:p>
            <a:pPr lvl="0"/>
            <a:r>
              <a:rPr lang="fr-FR" dirty="0"/>
              <a:t>Sélectionner l'intervalle normal qui ne contient aucun type d'arrêt et aucun dysfonctionnement et qui a marqué la plus grande quantité produite et vous le prenez comme base de calcul de la capacité réelle de l'étape.</a:t>
            </a:r>
            <a:endParaRPr lang="fr-MA" dirty="0"/>
          </a:p>
          <a:p>
            <a:endParaRPr lang="fr-MA" dirty="0"/>
          </a:p>
        </p:txBody>
      </p:sp>
    </p:spTree>
    <p:extLst>
      <p:ext uri="{BB962C8B-B14F-4D97-AF65-F5344CB8AC3E}">
        <p14:creationId xmlns:p14="http://schemas.microsoft.com/office/powerpoint/2010/main" val="2469809775"/>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E204F3A-5F6D-41C5-A2C6-C680A198C911}"/>
              </a:ext>
            </a:extLst>
          </p:cNvPr>
          <p:cNvSpPr>
            <a:spLocks noGrp="1"/>
          </p:cNvSpPr>
          <p:nvPr>
            <p:ph idx="1"/>
          </p:nvPr>
        </p:nvSpPr>
        <p:spPr>
          <a:xfrm>
            <a:off x="463826" y="530088"/>
            <a:ext cx="9586027" cy="5718312"/>
          </a:xfrm>
        </p:spPr>
        <p:txBody>
          <a:bodyPr/>
          <a:lstStyle/>
          <a:p>
            <a:pPr marL="0" indent="0">
              <a:buNone/>
            </a:pPr>
            <a:r>
              <a:rPr lang="fr-FR" b="1" u="sng" dirty="0"/>
              <a:t>NB :</a:t>
            </a:r>
            <a:r>
              <a:rPr lang="fr-FR" dirty="0"/>
              <a:t> A la fin de cette étape vous devez déterminer : </a:t>
            </a:r>
            <a:endParaRPr lang="fr-MA" dirty="0"/>
          </a:p>
          <a:p>
            <a:pPr lvl="0"/>
            <a:r>
              <a:rPr lang="fr-FR" dirty="0"/>
              <a:t>La capacité de chaque étape de fabrication</a:t>
            </a:r>
            <a:endParaRPr lang="fr-MA" dirty="0"/>
          </a:p>
          <a:p>
            <a:pPr lvl="0"/>
            <a:r>
              <a:rPr lang="fr-FR" dirty="0"/>
              <a:t>La capacité globale de la ligne de fabrication</a:t>
            </a:r>
            <a:endParaRPr lang="fr-MA" dirty="0"/>
          </a:p>
          <a:p>
            <a:pPr lvl="0"/>
            <a:r>
              <a:rPr lang="fr-FR" dirty="0"/>
              <a:t>Les goulots d'étranglement : Le goulot d'étranglement (ou "</a:t>
            </a:r>
            <a:r>
              <a:rPr lang="fr-FR" dirty="0" err="1"/>
              <a:t>bottleneck</a:t>
            </a:r>
            <a:r>
              <a:rPr lang="fr-FR" dirty="0"/>
              <a:t>" en anglais) est un concept important dans la gestion de la production. Il fait référence à une étape de la ligne de fabrication qui limite la capacité globale de la ligne en raison de sa capacité de traitement qui est plus lente ou plus limitée que les autres étapes de la ligne.</a:t>
            </a:r>
            <a:endParaRPr lang="fr-MA" dirty="0"/>
          </a:p>
          <a:p>
            <a:endParaRPr lang="fr-MA" dirty="0"/>
          </a:p>
        </p:txBody>
      </p:sp>
    </p:spTree>
    <p:extLst>
      <p:ext uri="{BB962C8B-B14F-4D97-AF65-F5344CB8AC3E}">
        <p14:creationId xmlns:p14="http://schemas.microsoft.com/office/powerpoint/2010/main" val="3842770790"/>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10692-796B-468A-91D9-B34970A75A47}"/>
              </a:ext>
            </a:extLst>
          </p:cNvPr>
          <p:cNvSpPr>
            <a:spLocks noGrp="1"/>
          </p:cNvSpPr>
          <p:nvPr>
            <p:ph type="title"/>
          </p:nvPr>
        </p:nvSpPr>
        <p:spPr/>
        <p:txBody>
          <a:bodyPr/>
          <a:lstStyle/>
          <a:p>
            <a:r>
              <a:rPr lang="fr-FR" sz="3600" b="1" dirty="0"/>
              <a:t>d. Mesure et calcul des performance</a:t>
            </a:r>
            <a:br>
              <a:rPr lang="fr-MA" sz="3600" dirty="0"/>
            </a:br>
            <a:endParaRPr lang="fr-MA" sz="3600" dirty="0"/>
          </a:p>
        </p:txBody>
      </p:sp>
      <p:sp>
        <p:nvSpPr>
          <p:cNvPr id="3" name="Content Placeholder 2">
            <a:extLst>
              <a:ext uri="{FF2B5EF4-FFF2-40B4-BE49-F238E27FC236}">
                <a16:creationId xmlns:a16="http://schemas.microsoft.com/office/drawing/2014/main" id="{CC6A0565-C2D8-41F4-A7EF-7B642E860CDF}"/>
              </a:ext>
            </a:extLst>
          </p:cNvPr>
          <p:cNvSpPr>
            <a:spLocks noGrp="1"/>
          </p:cNvSpPr>
          <p:nvPr>
            <p:ph idx="1"/>
          </p:nvPr>
        </p:nvSpPr>
        <p:spPr/>
        <p:txBody>
          <a:bodyPr/>
          <a:lstStyle/>
          <a:p>
            <a:pPr marL="0" indent="0">
              <a:buNone/>
            </a:pPr>
            <a:r>
              <a:rPr lang="fr-FR" dirty="0"/>
              <a:t>Après avoir réalisé les étapes précédentes, nous devons lancer la mesure et le calcul des indicateurs de performance et les afficher sous forme d'un tableau de bord dans tous les points d'affichage existants dans la zone de fabrication, et ce doit être : </a:t>
            </a:r>
            <a:endParaRPr lang="fr-MA" dirty="0"/>
          </a:p>
          <a:p>
            <a:pPr lvl="0"/>
            <a:r>
              <a:rPr lang="fr-FR" dirty="0"/>
              <a:t>Par Ligne de fabrication</a:t>
            </a:r>
            <a:endParaRPr lang="fr-MA" dirty="0"/>
          </a:p>
          <a:p>
            <a:pPr lvl="0"/>
            <a:r>
              <a:rPr lang="fr-FR" dirty="0"/>
              <a:t>Par machine ou étape de fabrication</a:t>
            </a:r>
            <a:endParaRPr lang="fr-MA" dirty="0"/>
          </a:p>
          <a:p>
            <a:pPr lvl="0"/>
            <a:r>
              <a:rPr lang="fr-FR" dirty="0"/>
              <a:t>Par équipe de fabrication</a:t>
            </a:r>
            <a:endParaRPr lang="fr-MA" dirty="0"/>
          </a:p>
          <a:p>
            <a:r>
              <a:rPr lang="fr-FR" dirty="0"/>
              <a:t>Concernant les indicateurs à calculer et le tableau de bord à afficher, nous allons les détailler dans le chapitre du tableau de bord production.</a:t>
            </a:r>
            <a:endParaRPr lang="fr-MA" dirty="0"/>
          </a:p>
          <a:p>
            <a:endParaRPr lang="fr-MA" dirty="0"/>
          </a:p>
        </p:txBody>
      </p:sp>
    </p:spTree>
    <p:extLst>
      <p:ext uri="{BB962C8B-B14F-4D97-AF65-F5344CB8AC3E}">
        <p14:creationId xmlns:p14="http://schemas.microsoft.com/office/powerpoint/2010/main" val="1795988705"/>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DC78B-DFF1-4554-9324-584F7304896B}"/>
              </a:ext>
            </a:extLst>
          </p:cNvPr>
          <p:cNvSpPr>
            <a:spLocks noGrp="1"/>
          </p:cNvSpPr>
          <p:nvPr>
            <p:ph type="title"/>
          </p:nvPr>
        </p:nvSpPr>
        <p:spPr>
          <a:xfrm>
            <a:off x="1600267" y="2546561"/>
            <a:ext cx="9404723" cy="1400530"/>
          </a:xfrm>
        </p:spPr>
        <p:txBody>
          <a:bodyPr/>
          <a:lstStyle/>
          <a:p>
            <a:r>
              <a:rPr lang="fr-FR" b="1" dirty="0">
                <a:solidFill>
                  <a:srgbClr val="FFFF00"/>
                </a:solidFill>
              </a:rPr>
              <a:t>3.4. Amélioration des performances et réduction des coûts</a:t>
            </a:r>
            <a:br>
              <a:rPr lang="fr-MA" dirty="0">
                <a:solidFill>
                  <a:srgbClr val="FFFF00"/>
                </a:solidFill>
              </a:rPr>
            </a:br>
            <a:endParaRPr lang="fr-MA" dirty="0">
              <a:solidFill>
                <a:srgbClr val="FFFF00"/>
              </a:solidFill>
            </a:endParaRPr>
          </a:p>
        </p:txBody>
      </p:sp>
    </p:spTree>
    <p:extLst>
      <p:ext uri="{BB962C8B-B14F-4D97-AF65-F5344CB8AC3E}">
        <p14:creationId xmlns:p14="http://schemas.microsoft.com/office/powerpoint/2010/main" val="3041119213"/>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D35B0-B940-4B7A-89ED-4CF8273691E0}"/>
              </a:ext>
            </a:extLst>
          </p:cNvPr>
          <p:cNvSpPr>
            <a:spLocks noGrp="1"/>
          </p:cNvSpPr>
          <p:nvPr>
            <p:ph type="title"/>
          </p:nvPr>
        </p:nvSpPr>
        <p:spPr/>
        <p:txBody>
          <a:bodyPr/>
          <a:lstStyle/>
          <a:p>
            <a:r>
              <a:rPr lang="fr-FR" b="1" dirty="0"/>
              <a:t>a. Amélioration des performances</a:t>
            </a:r>
            <a:br>
              <a:rPr lang="fr-MA" dirty="0"/>
            </a:br>
            <a:endParaRPr lang="fr-MA" dirty="0"/>
          </a:p>
        </p:txBody>
      </p:sp>
      <p:sp>
        <p:nvSpPr>
          <p:cNvPr id="3" name="Content Placeholder 2">
            <a:extLst>
              <a:ext uri="{FF2B5EF4-FFF2-40B4-BE49-F238E27FC236}">
                <a16:creationId xmlns:a16="http://schemas.microsoft.com/office/drawing/2014/main" id="{C34D3B5A-C7BF-48E4-837B-650455049062}"/>
              </a:ext>
            </a:extLst>
          </p:cNvPr>
          <p:cNvSpPr>
            <a:spLocks noGrp="1"/>
          </p:cNvSpPr>
          <p:nvPr>
            <p:ph idx="1"/>
          </p:nvPr>
        </p:nvSpPr>
        <p:spPr/>
        <p:txBody>
          <a:bodyPr/>
          <a:lstStyle/>
          <a:p>
            <a:r>
              <a:rPr lang="fr-FR" dirty="0"/>
              <a:t>Parmi les principales missions du bureau de méthodes c'est la mesure et l'amélioration des performances des ressources, il met en place les bases nécessaires de la collecte des données pour le calcul des performances et ensuite il travaille en collaboration avec les autres services industriels pour définir les actions d'amélioration nécessaires.</a:t>
            </a:r>
            <a:endParaRPr lang="fr-MA" dirty="0"/>
          </a:p>
          <a:p>
            <a:r>
              <a:rPr lang="fr-FR" dirty="0"/>
              <a:t>Concernant la première phase de collecte de données, nous avons vu dans la partie précédente quels sont les enregistrements à lancer pour collecter les données du terrain, il nous reste maintenant de préciser les indicateurs à calculer avec les modes de présentation. </a:t>
            </a:r>
            <a:endParaRPr lang="fr-MA" dirty="0"/>
          </a:p>
          <a:p>
            <a:endParaRPr lang="fr-MA" dirty="0"/>
          </a:p>
        </p:txBody>
      </p:sp>
    </p:spTree>
    <p:extLst>
      <p:ext uri="{BB962C8B-B14F-4D97-AF65-F5344CB8AC3E}">
        <p14:creationId xmlns:p14="http://schemas.microsoft.com/office/powerpoint/2010/main" val="636488425"/>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58CAB1A2-B010-4B6C-83A2-CA5EB95CBBB3}"/>
              </a:ext>
            </a:extLst>
          </p:cNvPr>
          <p:cNvSpPr txBox="1"/>
          <p:nvPr/>
        </p:nvSpPr>
        <p:spPr>
          <a:xfrm>
            <a:off x="204318" y="315519"/>
            <a:ext cx="3851950"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457200" indent="-457200" algn="ctr"/>
            <a:r>
              <a:rPr lang="fr-FR" b="1" dirty="0">
                <a:ln w="6600">
                  <a:solidFill>
                    <a:schemeClr val="accent2"/>
                  </a:solidFill>
                  <a:prstDash val="solid"/>
                </a:ln>
                <a:solidFill>
                  <a:schemeClr val="tx1">
                    <a:lumMod val="95000"/>
                  </a:schemeClr>
                </a:solidFill>
              </a:rPr>
              <a:t>Produit de qualité réponds aux exigences du client</a:t>
            </a:r>
          </a:p>
        </p:txBody>
      </p:sp>
      <p:sp>
        <p:nvSpPr>
          <p:cNvPr id="5" name="ZoneTexte 4">
            <a:extLst>
              <a:ext uri="{FF2B5EF4-FFF2-40B4-BE49-F238E27FC236}">
                <a16:creationId xmlns:a16="http://schemas.microsoft.com/office/drawing/2014/main" id="{02748910-E3A9-443D-AE3A-12C8795EF857}"/>
              </a:ext>
            </a:extLst>
          </p:cNvPr>
          <p:cNvSpPr txBox="1"/>
          <p:nvPr/>
        </p:nvSpPr>
        <p:spPr>
          <a:xfrm>
            <a:off x="4547718" y="383436"/>
            <a:ext cx="3726661"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457200" indent="-457200" algn="ctr"/>
            <a:r>
              <a:rPr lang="fr-FR" b="1" dirty="0">
                <a:ln w="6600">
                  <a:solidFill>
                    <a:schemeClr val="accent2"/>
                  </a:solidFill>
                  <a:prstDash val="solid"/>
                </a:ln>
                <a:solidFill>
                  <a:schemeClr val="tx1">
                    <a:lumMod val="95000"/>
                  </a:schemeClr>
                </a:solidFill>
              </a:rPr>
              <a:t>Meilleure délais</a:t>
            </a:r>
          </a:p>
        </p:txBody>
      </p:sp>
      <p:sp>
        <p:nvSpPr>
          <p:cNvPr id="6" name="ZoneTexte 5">
            <a:extLst>
              <a:ext uri="{FF2B5EF4-FFF2-40B4-BE49-F238E27FC236}">
                <a16:creationId xmlns:a16="http://schemas.microsoft.com/office/drawing/2014/main" id="{77C310E8-9CFD-4091-9681-561F9BCFAA6F}"/>
              </a:ext>
            </a:extLst>
          </p:cNvPr>
          <p:cNvSpPr txBox="1"/>
          <p:nvPr/>
        </p:nvSpPr>
        <p:spPr>
          <a:xfrm>
            <a:off x="9343757" y="341457"/>
            <a:ext cx="2018501"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pPr marL="457200" indent="-457200" algn="ctr"/>
            <a:r>
              <a:rPr lang="fr-FR" b="1" dirty="0">
                <a:ln w="6600">
                  <a:solidFill>
                    <a:schemeClr val="accent2"/>
                  </a:solidFill>
                  <a:prstDash val="solid"/>
                </a:ln>
                <a:solidFill>
                  <a:schemeClr val="tx1">
                    <a:lumMod val="95000"/>
                  </a:schemeClr>
                </a:solidFill>
              </a:rPr>
              <a:t>Le minimum </a:t>
            </a:r>
          </a:p>
          <a:p>
            <a:pPr marL="457200" indent="-457200" algn="ctr"/>
            <a:r>
              <a:rPr lang="fr-FR" b="1" dirty="0">
                <a:ln w="6600">
                  <a:solidFill>
                    <a:schemeClr val="accent2"/>
                  </a:solidFill>
                  <a:prstDash val="solid"/>
                </a:ln>
                <a:solidFill>
                  <a:schemeClr val="tx1">
                    <a:lumMod val="95000"/>
                  </a:schemeClr>
                </a:solidFill>
              </a:rPr>
              <a:t>du coût possible</a:t>
            </a:r>
          </a:p>
        </p:txBody>
      </p:sp>
      <p:sp>
        <p:nvSpPr>
          <p:cNvPr id="19" name="Ellipse 18">
            <a:extLst>
              <a:ext uri="{FF2B5EF4-FFF2-40B4-BE49-F238E27FC236}">
                <a16:creationId xmlns:a16="http://schemas.microsoft.com/office/drawing/2014/main" id="{03EECB27-E8B2-4116-9CDE-604E2D5DC34A}"/>
              </a:ext>
            </a:extLst>
          </p:cNvPr>
          <p:cNvSpPr/>
          <p:nvPr/>
        </p:nvSpPr>
        <p:spPr>
          <a:xfrm>
            <a:off x="215900" y="1794125"/>
            <a:ext cx="1676071" cy="91440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sz="1600" b="1" dirty="0">
                <a:solidFill>
                  <a:schemeClr val="bg1"/>
                </a:solidFill>
              </a:rPr>
              <a:t>Machines/outils</a:t>
            </a:r>
          </a:p>
        </p:txBody>
      </p:sp>
      <p:sp>
        <p:nvSpPr>
          <p:cNvPr id="20" name="Ellipse 19">
            <a:extLst>
              <a:ext uri="{FF2B5EF4-FFF2-40B4-BE49-F238E27FC236}">
                <a16:creationId xmlns:a16="http://schemas.microsoft.com/office/drawing/2014/main" id="{6AB9FB93-8EBF-443E-900F-848B3420D8DE}"/>
              </a:ext>
            </a:extLst>
          </p:cNvPr>
          <p:cNvSpPr/>
          <p:nvPr/>
        </p:nvSpPr>
        <p:spPr>
          <a:xfrm>
            <a:off x="2489200" y="1777404"/>
            <a:ext cx="1650999"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bg1"/>
                </a:solidFill>
              </a:rPr>
              <a:t>Main d’</a:t>
            </a:r>
            <a:r>
              <a:rPr lang="fr-FR" sz="1600" b="1" dirty="0" err="1">
                <a:solidFill>
                  <a:schemeClr val="bg1"/>
                </a:solidFill>
              </a:rPr>
              <a:t>oeuvre</a:t>
            </a:r>
            <a:endParaRPr lang="fr-FR" sz="1600" b="1" dirty="0">
              <a:solidFill>
                <a:schemeClr val="bg1"/>
              </a:solidFill>
            </a:endParaRPr>
          </a:p>
        </p:txBody>
      </p:sp>
      <p:sp>
        <p:nvSpPr>
          <p:cNvPr id="22" name="Ellipse 21">
            <a:extLst>
              <a:ext uri="{FF2B5EF4-FFF2-40B4-BE49-F238E27FC236}">
                <a16:creationId xmlns:a16="http://schemas.microsoft.com/office/drawing/2014/main" id="{01C7B333-DB34-4E7A-9687-F23CDDD0D2F4}"/>
              </a:ext>
            </a:extLst>
          </p:cNvPr>
          <p:cNvSpPr/>
          <p:nvPr/>
        </p:nvSpPr>
        <p:spPr>
          <a:xfrm>
            <a:off x="4763564" y="1794107"/>
            <a:ext cx="1535635" cy="914400"/>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1400" b="1" dirty="0">
                <a:solidFill>
                  <a:schemeClr val="bg1"/>
                </a:solidFill>
              </a:rPr>
              <a:t>méthodes</a:t>
            </a:r>
          </a:p>
        </p:txBody>
      </p:sp>
      <p:sp>
        <p:nvSpPr>
          <p:cNvPr id="24" name="Ellipse 23">
            <a:extLst>
              <a:ext uri="{FF2B5EF4-FFF2-40B4-BE49-F238E27FC236}">
                <a16:creationId xmlns:a16="http://schemas.microsoft.com/office/drawing/2014/main" id="{7B824F08-BAE9-494D-95E6-810587267449}"/>
              </a:ext>
            </a:extLst>
          </p:cNvPr>
          <p:cNvSpPr/>
          <p:nvPr/>
        </p:nvSpPr>
        <p:spPr>
          <a:xfrm>
            <a:off x="9652000" y="1759448"/>
            <a:ext cx="1478017" cy="914400"/>
          </a:xfrm>
          <a:prstGeom prst="ellipse">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sz="1600" b="1" dirty="0">
                <a:solidFill>
                  <a:schemeClr val="bg1"/>
                </a:solidFill>
              </a:rPr>
              <a:t>MP – INGR</a:t>
            </a:r>
          </a:p>
        </p:txBody>
      </p:sp>
      <p:sp>
        <p:nvSpPr>
          <p:cNvPr id="25" name="Ellipse 24">
            <a:extLst>
              <a:ext uri="{FF2B5EF4-FFF2-40B4-BE49-F238E27FC236}">
                <a16:creationId xmlns:a16="http://schemas.microsoft.com/office/drawing/2014/main" id="{0D222788-18D1-45C6-8BC9-1091DD59E187}"/>
              </a:ext>
            </a:extLst>
          </p:cNvPr>
          <p:cNvSpPr/>
          <p:nvPr/>
        </p:nvSpPr>
        <p:spPr>
          <a:xfrm>
            <a:off x="7404100" y="1772680"/>
            <a:ext cx="1428175" cy="91440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b="1" dirty="0">
                <a:solidFill>
                  <a:schemeClr val="bg1"/>
                </a:solidFill>
              </a:rPr>
              <a:t>MILIEU </a:t>
            </a:r>
          </a:p>
        </p:txBody>
      </p:sp>
      <p:sp>
        <p:nvSpPr>
          <p:cNvPr id="26" name="ZoneTexte 25"/>
          <p:cNvSpPr txBox="1"/>
          <p:nvPr/>
        </p:nvSpPr>
        <p:spPr>
          <a:xfrm>
            <a:off x="1799269" y="3568700"/>
            <a:ext cx="1802096" cy="646331"/>
          </a:xfrm>
          <a:prstGeom prst="rect">
            <a:avLst/>
          </a:prstGeom>
          <a:ln/>
        </p:spPr>
        <p:style>
          <a:lnRef idx="1">
            <a:schemeClr val="accent6"/>
          </a:lnRef>
          <a:fillRef idx="2">
            <a:schemeClr val="accent6"/>
          </a:fillRef>
          <a:effectRef idx="1">
            <a:schemeClr val="accent6"/>
          </a:effectRef>
          <a:fontRef idx="minor">
            <a:schemeClr val="dk1"/>
          </a:fontRef>
        </p:style>
        <p:txBody>
          <a:bodyPr wrap="none" rtlCol="0">
            <a:spAutoFit/>
          </a:bodyPr>
          <a:lstStyle/>
          <a:p>
            <a:pPr algn="ctr"/>
            <a:r>
              <a:rPr lang="fr-FR" dirty="0">
                <a:solidFill>
                  <a:schemeClr val="bg1"/>
                </a:solidFill>
              </a:rPr>
              <a:t>T. Rendement </a:t>
            </a:r>
          </a:p>
          <a:p>
            <a:pPr algn="ctr"/>
            <a:r>
              <a:rPr lang="fr-FR" dirty="0">
                <a:solidFill>
                  <a:schemeClr val="bg1"/>
                </a:solidFill>
              </a:rPr>
              <a:t>Global – TRG- </a:t>
            </a:r>
          </a:p>
        </p:txBody>
      </p:sp>
      <p:sp>
        <p:nvSpPr>
          <p:cNvPr id="28" name="ZoneTexte 27"/>
          <p:cNvSpPr txBox="1"/>
          <p:nvPr/>
        </p:nvSpPr>
        <p:spPr>
          <a:xfrm>
            <a:off x="812800" y="4673600"/>
            <a:ext cx="1207382" cy="369332"/>
          </a:xfrm>
          <a:prstGeom prst="rect">
            <a:avLst/>
          </a:prstGeom>
          <a:ln/>
        </p:spPr>
        <p:style>
          <a:lnRef idx="1">
            <a:schemeClr val="accent6"/>
          </a:lnRef>
          <a:fillRef idx="2">
            <a:schemeClr val="accent6"/>
          </a:fillRef>
          <a:effectRef idx="1">
            <a:schemeClr val="accent6"/>
          </a:effectRef>
          <a:fontRef idx="minor">
            <a:schemeClr val="dk1"/>
          </a:fontRef>
        </p:style>
        <p:txBody>
          <a:bodyPr wrap="none" rtlCol="0">
            <a:spAutoFit/>
          </a:bodyPr>
          <a:lstStyle/>
          <a:p>
            <a:pPr algn="ctr"/>
            <a:r>
              <a:rPr lang="fr-FR" dirty="0"/>
              <a:t>T Charge</a:t>
            </a:r>
          </a:p>
        </p:txBody>
      </p:sp>
      <p:sp>
        <p:nvSpPr>
          <p:cNvPr id="29" name="ZoneTexte 28"/>
          <p:cNvSpPr txBox="1"/>
          <p:nvPr/>
        </p:nvSpPr>
        <p:spPr>
          <a:xfrm>
            <a:off x="2908300" y="4660900"/>
            <a:ext cx="2246128" cy="646331"/>
          </a:xfrm>
          <a:prstGeom prst="rect">
            <a:avLst/>
          </a:prstGeom>
          <a:ln/>
        </p:spPr>
        <p:style>
          <a:lnRef idx="1">
            <a:schemeClr val="accent6"/>
          </a:lnRef>
          <a:fillRef idx="2">
            <a:schemeClr val="accent6"/>
          </a:fillRef>
          <a:effectRef idx="1">
            <a:schemeClr val="accent6"/>
          </a:effectRef>
          <a:fontRef idx="minor">
            <a:schemeClr val="dk1"/>
          </a:fontRef>
        </p:style>
        <p:txBody>
          <a:bodyPr wrap="none" rtlCol="0">
            <a:spAutoFit/>
          </a:bodyPr>
          <a:lstStyle/>
          <a:p>
            <a:pPr algn="ctr"/>
            <a:r>
              <a:rPr lang="fr-FR" dirty="0"/>
              <a:t>T. Rendement </a:t>
            </a:r>
          </a:p>
          <a:p>
            <a:pPr algn="ctr"/>
            <a:r>
              <a:rPr lang="fr-FR" dirty="0"/>
              <a:t>Synthétique – TRS- </a:t>
            </a:r>
          </a:p>
        </p:txBody>
      </p:sp>
      <p:sp>
        <p:nvSpPr>
          <p:cNvPr id="31" name="ZoneTexte 30"/>
          <p:cNvSpPr txBox="1"/>
          <p:nvPr/>
        </p:nvSpPr>
        <p:spPr>
          <a:xfrm>
            <a:off x="482600" y="6083300"/>
            <a:ext cx="1675459" cy="369332"/>
          </a:xfrm>
          <a:prstGeom prst="rect">
            <a:avLst/>
          </a:prstGeom>
          <a:ln/>
        </p:spPr>
        <p:style>
          <a:lnRef idx="1">
            <a:schemeClr val="accent6"/>
          </a:lnRef>
          <a:fillRef idx="2">
            <a:schemeClr val="accent6"/>
          </a:fillRef>
          <a:effectRef idx="1">
            <a:schemeClr val="accent6"/>
          </a:effectRef>
          <a:fontRef idx="minor">
            <a:schemeClr val="dk1"/>
          </a:fontRef>
        </p:style>
        <p:txBody>
          <a:bodyPr wrap="none" rtlCol="0">
            <a:spAutoFit/>
          </a:bodyPr>
          <a:lstStyle/>
          <a:p>
            <a:pPr algn="ctr"/>
            <a:r>
              <a:rPr lang="fr-FR" dirty="0" err="1"/>
              <a:t>T.Disponibilité</a:t>
            </a:r>
            <a:endParaRPr lang="fr-FR" dirty="0"/>
          </a:p>
        </p:txBody>
      </p:sp>
      <p:sp>
        <p:nvSpPr>
          <p:cNvPr id="34" name="ZoneTexte 33"/>
          <p:cNvSpPr txBox="1"/>
          <p:nvPr/>
        </p:nvSpPr>
        <p:spPr>
          <a:xfrm>
            <a:off x="2374900" y="6083300"/>
            <a:ext cx="1962397" cy="369332"/>
          </a:xfrm>
          <a:prstGeom prst="rect">
            <a:avLst/>
          </a:prstGeom>
          <a:ln/>
        </p:spPr>
        <p:style>
          <a:lnRef idx="1">
            <a:schemeClr val="accent6"/>
          </a:lnRef>
          <a:fillRef idx="2">
            <a:schemeClr val="accent6"/>
          </a:fillRef>
          <a:effectRef idx="1">
            <a:schemeClr val="accent6"/>
          </a:effectRef>
          <a:fontRef idx="minor">
            <a:schemeClr val="dk1"/>
          </a:fontRef>
        </p:style>
        <p:txBody>
          <a:bodyPr wrap="none" rtlCol="0">
            <a:spAutoFit/>
          </a:bodyPr>
          <a:lstStyle/>
          <a:p>
            <a:pPr algn="ctr"/>
            <a:r>
              <a:rPr lang="fr-FR" dirty="0"/>
              <a:t>T. Performances</a:t>
            </a:r>
          </a:p>
        </p:txBody>
      </p:sp>
      <p:sp>
        <p:nvSpPr>
          <p:cNvPr id="35" name="ZoneTexte 34"/>
          <p:cNvSpPr txBox="1"/>
          <p:nvPr/>
        </p:nvSpPr>
        <p:spPr>
          <a:xfrm>
            <a:off x="4610100" y="6096000"/>
            <a:ext cx="1167307" cy="369332"/>
          </a:xfrm>
          <a:prstGeom prst="rect">
            <a:avLst/>
          </a:prstGeom>
          <a:ln/>
        </p:spPr>
        <p:style>
          <a:lnRef idx="1">
            <a:schemeClr val="accent6"/>
          </a:lnRef>
          <a:fillRef idx="2">
            <a:schemeClr val="accent6"/>
          </a:fillRef>
          <a:effectRef idx="1">
            <a:schemeClr val="accent6"/>
          </a:effectRef>
          <a:fontRef idx="minor">
            <a:schemeClr val="dk1"/>
          </a:fontRef>
        </p:style>
        <p:txBody>
          <a:bodyPr wrap="none" rtlCol="0">
            <a:spAutoFit/>
          </a:bodyPr>
          <a:lstStyle/>
          <a:p>
            <a:pPr algn="ctr"/>
            <a:r>
              <a:rPr lang="fr-FR" dirty="0" err="1"/>
              <a:t>T.Qualité</a:t>
            </a:r>
            <a:endParaRPr lang="fr-FR" dirty="0"/>
          </a:p>
        </p:txBody>
      </p:sp>
      <p:sp>
        <p:nvSpPr>
          <p:cNvPr id="37" name="ZoneTexte 36"/>
          <p:cNvSpPr txBox="1"/>
          <p:nvPr/>
        </p:nvSpPr>
        <p:spPr>
          <a:xfrm>
            <a:off x="4394200" y="3594100"/>
            <a:ext cx="1390124" cy="646331"/>
          </a:xfrm>
          <a:prstGeom prst="rect">
            <a:avLst/>
          </a:prstGeom>
          <a:ln/>
        </p:spPr>
        <p:style>
          <a:lnRef idx="1">
            <a:schemeClr val="accent6"/>
          </a:lnRef>
          <a:fillRef idx="2">
            <a:schemeClr val="accent6"/>
          </a:fillRef>
          <a:effectRef idx="1">
            <a:schemeClr val="accent6"/>
          </a:effectRef>
          <a:fontRef idx="minor">
            <a:schemeClr val="dk1"/>
          </a:fontRef>
        </p:style>
        <p:txBody>
          <a:bodyPr wrap="none" rtlCol="0">
            <a:spAutoFit/>
          </a:bodyPr>
          <a:lstStyle/>
          <a:p>
            <a:pPr algn="ctr"/>
            <a:r>
              <a:rPr lang="fr-FR" dirty="0"/>
              <a:t>T. Respect </a:t>
            </a:r>
          </a:p>
          <a:p>
            <a:pPr algn="ctr"/>
            <a:r>
              <a:rPr lang="fr-FR" dirty="0"/>
              <a:t>planning</a:t>
            </a:r>
          </a:p>
        </p:txBody>
      </p:sp>
      <p:sp>
        <p:nvSpPr>
          <p:cNvPr id="38" name="ZoneTexte 37"/>
          <p:cNvSpPr txBox="1"/>
          <p:nvPr/>
        </p:nvSpPr>
        <p:spPr>
          <a:xfrm>
            <a:off x="6337300" y="3746500"/>
            <a:ext cx="1284326" cy="369332"/>
          </a:xfrm>
          <a:prstGeom prst="rect">
            <a:avLst/>
          </a:prstGeom>
          <a:ln/>
        </p:spPr>
        <p:style>
          <a:lnRef idx="1">
            <a:schemeClr val="accent6"/>
          </a:lnRef>
          <a:fillRef idx="2">
            <a:schemeClr val="accent6"/>
          </a:fillRef>
          <a:effectRef idx="1">
            <a:schemeClr val="accent6"/>
          </a:effectRef>
          <a:fontRef idx="minor">
            <a:schemeClr val="dk1"/>
          </a:fontRef>
        </p:style>
        <p:txBody>
          <a:bodyPr wrap="none" rtlCol="0">
            <a:spAutoFit/>
          </a:bodyPr>
          <a:lstStyle/>
          <a:p>
            <a:pPr algn="ctr"/>
            <a:r>
              <a:rPr lang="fr-FR" dirty="0"/>
              <a:t>T. Service </a:t>
            </a:r>
          </a:p>
        </p:txBody>
      </p:sp>
      <p:sp>
        <p:nvSpPr>
          <p:cNvPr id="39" name="ZoneTexte 38"/>
          <p:cNvSpPr txBox="1"/>
          <p:nvPr/>
        </p:nvSpPr>
        <p:spPr>
          <a:xfrm>
            <a:off x="9969500" y="3670300"/>
            <a:ext cx="1758815" cy="646331"/>
          </a:xfrm>
          <a:prstGeom prst="rect">
            <a:avLst/>
          </a:prstGeom>
          <a:ln/>
        </p:spPr>
        <p:style>
          <a:lnRef idx="1">
            <a:schemeClr val="accent6"/>
          </a:lnRef>
          <a:fillRef idx="2">
            <a:schemeClr val="accent6"/>
          </a:fillRef>
          <a:effectRef idx="1">
            <a:schemeClr val="accent6"/>
          </a:effectRef>
          <a:fontRef idx="minor">
            <a:schemeClr val="dk1"/>
          </a:fontRef>
        </p:style>
        <p:txBody>
          <a:bodyPr wrap="none" rtlCol="0">
            <a:spAutoFit/>
          </a:bodyPr>
          <a:lstStyle/>
          <a:p>
            <a:pPr algn="ctr"/>
            <a:r>
              <a:rPr lang="fr-FR" dirty="0"/>
              <a:t>Coût de</a:t>
            </a:r>
          </a:p>
          <a:p>
            <a:pPr algn="ctr"/>
            <a:r>
              <a:rPr lang="fr-FR" dirty="0"/>
              <a:t> la production</a:t>
            </a:r>
          </a:p>
        </p:txBody>
      </p:sp>
      <p:cxnSp>
        <p:nvCxnSpPr>
          <p:cNvPr id="42" name="Connecteur droit avec flèche 41"/>
          <p:cNvCxnSpPr>
            <a:stCxn id="19" idx="0"/>
            <a:endCxn id="4" idx="2"/>
          </p:cNvCxnSpPr>
          <p:nvPr/>
        </p:nvCxnSpPr>
        <p:spPr>
          <a:xfrm rot="5400000" flipH="1" flipV="1">
            <a:off x="1175977" y="839810"/>
            <a:ext cx="832275" cy="1076357"/>
          </a:xfrm>
          <a:prstGeom prst="straightConnector1">
            <a:avLst/>
          </a:prstGeom>
          <a:ln w="38100">
            <a:tailEnd type="arrow"/>
          </a:ln>
        </p:spPr>
        <p:style>
          <a:lnRef idx="2">
            <a:schemeClr val="accent3"/>
          </a:lnRef>
          <a:fillRef idx="0">
            <a:schemeClr val="accent3"/>
          </a:fillRef>
          <a:effectRef idx="1">
            <a:schemeClr val="accent3"/>
          </a:effectRef>
          <a:fontRef idx="minor">
            <a:schemeClr val="tx1"/>
          </a:fontRef>
        </p:style>
      </p:cxnSp>
      <p:cxnSp>
        <p:nvCxnSpPr>
          <p:cNvPr id="43" name="Connecteur droit avec flèche 42"/>
          <p:cNvCxnSpPr>
            <a:stCxn id="19" idx="0"/>
            <a:endCxn id="5" idx="2"/>
          </p:cNvCxnSpPr>
          <p:nvPr/>
        </p:nvCxnSpPr>
        <p:spPr>
          <a:xfrm flipV="1">
            <a:off x="1053936" y="752768"/>
            <a:ext cx="5357113" cy="1041357"/>
          </a:xfrm>
          <a:prstGeom prst="straightConnector1">
            <a:avLst/>
          </a:prstGeom>
          <a:ln w="38100">
            <a:tailEnd type="arrow"/>
          </a:ln>
        </p:spPr>
        <p:style>
          <a:lnRef idx="2">
            <a:schemeClr val="accent3"/>
          </a:lnRef>
          <a:fillRef idx="0">
            <a:schemeClr val="accent3"/>
          </a:fillRef>
          <a:effectRef idx="1">
            <a:schemeClr val="accent3"/>
          </a:effectRef>
          <a:fontRef idx="minor">
            <a:schemeClr val="tx1"/>
          </a:fontRef>
        </p:style>
      </p:cxnSp>
      <p:cxnSp>
        <p:nvCxnSpPr>
          <p:cNvPr id="48" name="Connecteur droit avec flèche 47"/>
          <p:cNvCxnSpPr>
            <a:stCxn id="19" idx="0"/>
            <a:endCxn id="6" idx="1"/>
          </p:cNvCxnSpPr>
          <p:nvPr/>
        </p:nvCxnSpPr>
        <p:spPr>
          <a:xfrm flipV="1">
            <a:off x="1053936" y="664623"/>
            <a:ext cx="8289821" cy="1129502"/>
          </a:xfrm>
          <a:prstGeom prst="straightConnector1">
            <a:avLst/>
          </a:prstGeom>
          <a:ln w="38100">
            <a:tailEnd type="arrow"/>
          </a:ln>
        </p:spPr>
        <p:style>
          <a:lnRef idx="2">
            <a:schemeClr val="accent3"/>
          </a:lnRef>
          <a:fillRef idx="0">
            <a:schemeClr val="accent3"/>
          </a:fillRef>
          <a:effectRef idx="1">
            <a:schemeClr val="accent3"/>
          </a:effectRef>
          <a:fontRef idx="minor">
            <a:schemeClr val="tx1"/>
          </a:fontRef>
        </p:style>
      </p:cxnSp>
      <p:cxnSp>
        <p:nvCxnSpPr>
          <p:cNvPr id="52" name="Connecteur droit avec flèche 51"/>
          <p:cNvCxnSpPr>
            <a:stCxn id="20" idx="0"/>
            <a:endCxn id="4" idx="2"/>
          </p:cNvCxnSpPr>
          <p:nvPr/>
        </p:nvCxnSpPr>
        <p:spPr>
          <a:xfrm rot="16200000" flipV="1">
            <a:off x="2314720" y="777423"/>
            <a:ext cx="815554" cy="1184407"/>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55" name="Connecteur droit avec flèche 54"/>
          <p:cNvCxnSpPr>
            <a:stCxn id="20" idx="0"/>
            <a:endCxn id="5" idx="2"/>
          </p:cNvCxnSpPr>
          <p:nvPr/>
        </p:nvCxnSpPr>
        <p:spPr>
          <a:xfrm flipV="1">
            <a:off x="3314700" y="752768"/>
            <a:ext cx="3096349" cy="1024636"/>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58" name="Connecteur droit avec flèche 57"/>
          <p:cNvCxnSpPr>
            <a:stCxn id="20" idx="7"/>
            <a:endCxn id="6" idx="1"/>
          </p:cNvCxnSpPr>
          <p:nvPr/>
        </p:nvCxnSpPr>
        <p:spPr>
          <a:xfrm flipV="1">
            <a:off x="3898416" y="664623"/>
            <a:ext cx="5445341" cy="1246692"/>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61" name="Connecteur droit avec flèche 60"/>
          <p:cNvCxnSpPr>
            <a:stCxn id="22" idx="0"/>
            <a:endCxn id="5" idx="2"/>
          </p:cNvCxnSpPr>
          <p:nvPr/>
        </p:nvCxnSpPr>
        <p:spPr>
          <a:xfrm flipV="1">
            <a:off x="5531382" y="752768"/>
            <a:ext cx="879667" cy="1041339"/>
          </a:xfrm>
          <a:prstGeom prst="straightConnector1">
            <a:avLst/>
          </a:prstGeom>
          <a:ln w="38100">
            <a:solidFill>
              <a:schemeClr val="accent2"/>
            </a:solidFill>
            <a:tailEnd type="arrow"/>
          </a:ln>
        </p:spPr>
        <p:style>
          <a:lnRef idx="2">
            <a:schemeClr val="accent3"/>
          </a:lnRef>
          <a:fillRef idx="0">
            <a:schemeClr val="accent3"/>
          </a:fillRef>
          <a:effectRef idx="1">
            <a:schemeClr val="accent3"/>
          </a:effectRef>
          <a:fontRef idx="minor">
            <a:schemeClr val="tx1"/>
          </a:fontRef>
        </p:style>
      </p:cxnSp>
      <p:cxnSp>
        <p:nvCxnSpPr>
          <p:cNvPr id="64" name="Connecteur droit avec flèche 63"/>
          <p:cNvCxnSpPr>
            <a:stCxn id="22" idx="0"/>
            <a:endCxn id="4" idx="2"/>
          </p:cNvCxnSpPr>
          <p:nvPr/>
        </p:nvCxnSpPr>
        <p:spPr>
          <a:xfrm rot="16200000" flipV="1">
            <a:off x="3414710" y="-322566"/>
            <a:ext cx="832257" cy="3401089"/>
          </a:xfrm>
          <a:prstGeom prst="straightConnector1">
            <a:avLst/>
          </a:prstGeom>
          <a:ln w="38100">
            <a:solidFill>
              <a:schemeClr val="accent2"/>
            </a:solidFill>
            <a:tailEnd type="arrow"/>
          </a:ln>
        </p:spPr>
        <p:style>
          <a:lnRef idx="2">
            <a:schemeClr val="accent3"/>
          </a:lnRef>
          <a:fillRef idx="0">
            <a:schemeClr val="accent3"/>
          </a:fillRef>
          <a:effectRef idx="1">
            <a:schemeClr val="accent3"/>
          </a:effectRef>
          <a:fontRef idx="minor">
            <a:schemeClr val="tx1"/>
          </a:fontRef>
        </p:style>
      </p:cxnSp>
      <p:cxnSp>
        <p:nvCxnSpPr>
          <p:cNvPr id="67" name="Connecteur droit avec flèche 66"/>
          <p:cNvCxnSpPr>
            <a:stCxn id="22" idx="0"/>
            <a:endCxn id="6" idx="2"/>
          </p:cNvCxnSpPr>
          <p:nvPr/>
        </p:nvCxnSpPr>
        <p:spPr>
          <a:xfrm flipV="1">
            <a:off x="5531382" y="987788"/>
            <a:ext cx="4821626" cy="806319"/>
          </a:xfrm>
          <a:prstGeom prst="straightConnector1">
            <a:avLst/>
          </a:prstGeom>
          <a:ln w="38100">
            <a:solidFill>
              <a:schemeClr val="accent2"/>
            </a:solidFill>
            <a:tailEnd type="arrow"/>
          </a:ln>
        </p:spPr>
        <p:style>
          <a:lnRef idx="2">
            <a:schemeClr val="accent3"/>
          </a:lnRef>
          <a:fillRef idx="0">
            <a:schemeClr val="accent3"/>
          </a:fillRef>
          <a:effectRef idx="1">
            <a:schemeClr val="accent3"/>
          </a:effectRef>
          <a:fontRef idx="minor">
            <a:schemeClr val="tx1"/>
          </a:fontRef>
        </p:style>
      </p:cxnSp>
      <p:cxnSp>
        <p:nvCxnSpPr>
          <p:cNvPr id="70" name="Connecteur droit avec flèche 69"/>
          <p:cNvCxnSpPr>
            <a:stCxn id="25" idx="0"/>
            <a:endCxn id="4" idx="3"/>
          </p:cNvCxnSpPr>
          <p:nvPr/>
        </p:nvCxnSpPr>
        <p:spPr>
          <a:xfrm rot="16200000" flipV="1">
            <a:off x="5520231" y="-825277"/>
            <a:ext cx="1133995" cy="4061920"/>
          </a:xfrm>
          <a:prstGeom prst="straightConnector1">
            <a:avLst/>
          </a:prstGeom>
          <a:ln w="38100">
            <a:solidFill>
              <a:srgbClr val="7030A0"/>
            </a:solidFill>
            <a:tailEnd type="arrow"/>
          </a:ln>
        </p:spPr>
        <p:style>
          <a:lnRef idx="2">
            <a:schemeClr val="accent3"/>
          </a:lnRef>
          <a:fillRef idx="0">
            <a:schemeClr val="accent3"/>
          </a:fillRef>
          <a:effectRef idx="1">
            <a:schemeClr val="accent3"/>
          </a:effectRef>
          <a:fontRef idx="minor">
            <a:schemeClr val="tx1"/>
          </a:fontRef>
        </p:style>
      </p:cxnSp>
      <p:cxnSp>
        <p:nvCxnSpPr>
          <p:cNvPr id="73" name="Connecteur droit avec flèche 72"/>
          <p:cNvCxnSpPr>
            <a:stCxn id="25" idx="0"/>
            <a:endCxn id="6" idx="2"/>
          </p:cNvCxnSpPr>
          <p:nvPr/>
        </p:nvCxnSpPr>
        <p:spPr>
          <a:xfrm flipV="1">
            <a:off x="8118188" y="987788"/>
            <a:ext cx="2234820" cy="784892"/>
          </a:xfrm>
          <a:prstGeom prst="straightConnector1">
            <a:avLst/>
          </a:prstGeom>
          <a:ln w="38100">
            <a:solidFill>
              <a:srgbClr val="7030A0"/>
            </a:solidFill>
            <a:tailEnd type="arrow"/>
          </a:ln>
        </p:spPr>
        <p:style>
          <a:lnRef idx="2">
            <a:schemeClr val="accent3"/>
          </a:lnRef>
          <a:fillRef idx="0">
            <a:schemeClr val="accent3"/>
          </a:fillRef>
          <a:effectRef idx="1">
            <a:schemeClr val="accent3"/>
          </a:effectRef>
          <a:fontRef idx="minor">
            <a:schemeClr val="tx1"/>
          </a:fontRef>
        </p:style>
      </p:cxnSp>
      <p:cxnSp>
        <p:nvCxnSpPr>
          <p:cNvPr id="76" name="Connecteur droit avec flèche 75"/>
          <p:cNvCxnSpPr>
            <a:stCxn id="24" idx="0"/>
            <a:endCxn id="6" idx="2"/>
          </p:cNvCxnSpPr>
          <p:nvPr/>
        </p:nvCxnSpPr>
        <p:spPr>
          <a:xfrm flipH="1" flipV="1">
            <a:off x="10353008" y="987788"/>
            <a:ext cx="38001" cy="771660"/>
          </a:xfrm>
          <a:prstGeom prst="straightConnector1">
            <a:avLst/>
          </a:prstGeom>
          <a:ln w="38100">
            <a:solidFill>
              <a:schemeClr val="bg2">
                <a:lumMod val="60000"/>
                <a:lumOff val="40000"/>
              </a:schemeClr>
            </a:solidFill>
            <a:tailEnd type="arrow"/>
          </a:ln>
        </p:spPr>
        <p:style>
          <a:lnRef idx="2">
            <a:schemeClr val="accent3"/>
          </a:lnRef>
          <a:fillRef idx="0">
            <a:schemeClr val="accent3"/>
          </a:fillRef>
          <a:effectRef idx="1">
            <a:schemeClr val="accent3"/>
          </a:effectRef>
          <a:fontRef idx="minor">
            <a:schemeClr val="tx1"/>
          </a:fontRef>
        </p:style>
      </p:cxnSp>
      <p:cxnSp>
        <p:nvCxnSpPr>
          <p:cNvPr id="79" name="Connecteur droit avec flèche 78"/>
          <p:cNvCxnSpPr>
            <a:stCxn id="24" idx="1"/>
            <a:endCxn id="4" idx="3"/>
          </p:cNvCxnSpPr>
          <p:nvPr/>
        </p:nvCxnSpPr>
        <p:spPr>
          <a:xfrm rot="16200000" flipV="1">
            <a:off x="6335023" y="-1640070"/>
            <a:ext cx="1254674" cy="5812183"/>
          </a:xfrm>
          <a:prstGeom prst="straightConnector1">
            <a:avLst/>
          </a:prstGeom>
          <a:ln w="38100">
            <a:solidFill>
              <a:schemeClr val="bg2">
                <a:lumMod val="60000"/>
                <a:lumOff val="40000"/>
              </a:schemeClr>
            </a:solidFill>
            <a:tailEnd type="arrow"/>
          </a:ln>
        </p:spPr>
        <p:style>
          <a:lnRef idx="2">
            <a:schemeClr val="accent3"/>
          </a:lnRef>
          <a:fillRef idx="0">
            <a:schemeClr val="accent3"/>
          </a:fillRef>
          <a:effectRef idx="1">
            <a:schemeClr val="accent3"/>
          </a:effectRef>
          <a:fontRef idx="minor">
            <a:schemeClr val="tx1"/>
          </a:fontRef>
        </p:style>
      </p:cxnSp>
      <p:cxnSp>
        <p:nvCxnSpPr>
          <p:cNvPr id="82" name="Connecteur droit avec flèche 81"/>
          <p:cNvCxnSpPr>
            <a:stCxn id="26" idx="2"/>
            <a:endCxn id="28" idx="0"/>
          </p:cNvCxnSpPr>
          <p:nvPr/>
        </p:nvCxnSpPr>
        <p:spPr>
          <a:xfrm flipH="1">
            <a:off x="1416491" y="4215031"/>
            <a:ext cx="1283826" cy="458569"/>
          </a:xfrm>
          <a:prstGeom prst="straightConnector1">
            <a:avLst/>
          </a:prstGeom>
          <a:ln w="38100">
            <a:tailEnd type="arrow"/>
          </a:ln>
        </p:spPr>
        <p:style>
          <a:lnRef idx="2">
            <a:schemeClr val="accent3"/>
          </a:lnRef>
          <a:fillRef idx="0">
            <a:schemeClr val="accent3"/>
          </a:fillRef>
          <a:effectRef idx="1">
            <a:schemeClr val="accent3"/>
          </a:effectRef>
          <a:fontRef idx="minor">
            <a:schemeClr val="tx1"/>
          </a:fontRef>
        </p:style>
      </p:cxnSp>
      <p:cxnSp>
        <p:nvCxnSpPr>
          <p:cNvPr id="86" name="Connecteur droit avec flèche 85"/>
          <p:cNvCxnSpPr>
            <a:stCxn id="26" idx="2"/>
            <a:endCxn id="29" idx="0"/>
          </p:cNvCxnSpPr>
          <p:nvPr/>
        </p:nvCxnSpPr>
        <p:spPr>
          <a:xfrm>
            <a:off x="2700317" y="4215031"/>
            <a:ext cx="1331047" cy="445869"/>
          </a:xfrm>
          <a:prstGeom prst="straightConnector1">
            <a:avLst/>
          </a:prstGeom>
          <a:ln w="38100">
            <a:tailEnd type="arrow"/>
          </a:ln>
        </p:spPr>
        <p:style>
          <a:lnRef idx="2">
            <a:schemeClr val="accent3"/>
          </a:lnRef>
          <a:fillRef idx="0">
            <a:schemeClr val="accent3"/>
          </a:fillRef>
          <a:effectRef idx="1">
            <a:schemeClr val="accent3"/>
          </a:effectRef>
          <a:fontRef idx="minor">
            <a:schemeClr val="tx1"/>
          </a:fontRef>
        </p:style>
      </p:cxnSp>
      <p:cxnSp>
        <p:nvCxnSpPr>
          <p:cNvPr id="89" name="Connecteur droit avec flèche 88"/>
          <p:cNvCxnSpPr>
            <a:stCxn id="29" idx="2"/>
            <a:endCxn id="34" idx="0"/>
          </p:cNvCxnSpPr>
          <p:nvPr/>
        </p:nvCxnSpPr>
        <p:spPr>
          <a:xfrm rot="5400000">
            <a:off x="3305698" y="5357633"/>
            <a:ext cx="776069" cy="675265"/>
          </a:xfrm>
          <a:prstGeom prst="straightConnector1">
            <a:avLst/>
          </a:prstGeom>
          <a:ln w="38100">
            <a:tailEnd type="arrow"/>
          </a:ln>
        </p:spPr>
        <p:style>
          <a:lnRef idx="2">
            <a:schemeClr val="accent3"/>
          </a:lnRef>
          <a:fillRef idx="0">
            <a:schemeClr val="accent3"/>
          </a:fillRef>
          <a:effectRef idx="1">
            <a:schemeClr val="accent3"/>
          </a:effectRef>
          <a:fontRef idx="minor">
            <a:schemeClr val="tx1"/>
          </a:fontRef>
        </p:style>
      </p:cxnSp>
      <p:cxnSp>
        <p:nvCxnSpPr>
          <p:cNvPr id="92" name="Connecteur droit avec flèche 91"/>
          <p:cNvCxnSpPr>
            <a:stCxn id="29" idx="2"/>
            <a:endCxn id="31" idx="0"/>
          </p:cNvCxnSpPr>
          <p:nvPr/>
        </p:nvCxnSpPr>
        <p:spPr>
          <a:xfrm rot="5400000">
            <a:off x="2287813" y="4339748"/>
            <a:ext cx="776069" cy="2711034"/>
          </a:xfrm>
          <a:prstGeom prst="straightConnector1">
            <a:avLst/>
          </a:prstGeom>
          <a:ln w="38100">
            <a:tailEnd type="arrow"/>
          </a:ln>
        </p:spPr>
        <p:style>
          <a:lnRef idx="2">
            <a:schemeClr val="accent3"/>
          </a:lnRef>
          <a:fillRef idx="0">
            <a:schemeClr val="accent3"/>
          </a:fillRef>
          <a:effectRef idx="1">
            <a:schemeClr val="accent3"/>
          </a:effectRef>
          <a:fontRef idx="minor">
            <a:schemeClr val="tx1"/>
          </a:fontRef>
        </p:style>
      </p:cxnSp>
      <p:cxnSp>
        <p:nvCxnSpPr>
          <p:cNvPr id="95" name="Connecteur droit avec flèche 94"/>
          <p:cNvCxnSpPr>
            <a:stCxn id="29" idx="2"/>
            <a:endCxn id="35" idx="0"/>
          </p:cNvCxnSpPr>
          <p:nvPr/>
        </p:nvCxnSpPr>
        <p:spPr>
          <a:xfrm rot="16200000" flipH="1">
            <a:off x="4218175" y="5120420"/>
            <a:ext cx="788769" cy="1162390"/>
          </a:xfrm>
          <a:prstGeom prst="straightConnector1">
            <a:avLst/>
          </a:prstGeom>
          <a:ln w="38100">
            <a:tailEnd type="arrow"/>
          </a:ln>
        </p:spPr>
        <p:style>
          <a:lnRef idx="2">
            <a:schemeClr val="accent3"/>
          </a:lnRef>
          <a:fillRef idx="0">
            <a:schemeClr val="accent3"/>
          </a:fillRef>
          <a:effectRef idx="1">
            <a:schemeClr val="accent3"/>
          </a:effectRef>
          <a:fontRef idx="minor">
            <a:schemeClr val="tx1"/>
          </a:fontRef>
        </p:style>
      </p:cxnSp>
      <p:sp>
        <p:nvSpPr>
          <p:cNvPr id="99" name="ZoneTexte 98"/>
          <p:cNvSpPr txBox="1"/>
          <p:nvPr/>
        </p:nvSpPr>
        <p:spPr>
          <a:xfrm>
            <a:off x="7988300" y="3784600"/>
            <a:ext cx="1473481" cy="646331"/>
          </a:xfrm>
          <a:prstGeom prst="rect">
            <a:avLst/>
          </a:prstGeom>
          <a:ln/>
        </p:spPr>
        <p:style>
          <a:lnRef idx="1">
            <a:schemeClr val="accent6"/>
          </a:lnRef>
          <a:fillRef idx="2">
            <a:schemeClr val="accent6"/>
          </a:fillRef>
          <a:effectRef idx="1">
            <a:schemeClr val="accent6"/>
          </a:effectRef>
          <a:fontRef idx="minor">
            <a:schemeClr val="dk1"/>
          </a:fontRef>
        </p:style>
        <p:txBody>
          <a:bodyPr wrap="none" rtlCol="0">
            <a:spAutoFit/>
          </a:bodyPr>
          <a:lstStyle/>
          <a:p>
            <a:pPr algn="ctr"/>
            <a:r>
              <a:rPr lang="fr-FR" dirty="0"/>
              <a:t>Délais de</a:t>
            </a:r>
          </a:p>
          <a:p>
            <a:pPr algn="ctr"/>
            <a:r>
              <a:rPr lang="fr-FR" dirty="0"/>
              <a:t> fabrication</a:t>
            </a:r>
          </a:p>
        </p:txBody>
      </p:sp>
      <p:sp>
        <p:nvSpPr>
          <p:cNvPr id="100" name="ZoneTexte 99"/>
          <p:cNvSpPr txBox="1"/>
          <p:nvPr/>
        </p:nvSpPr>
        <p:spPr>
          <a:xfrm>
            <a:off x="6223000" y="5054600"/>
            <a:ext cx="1124026" cy="646331"/>
          </a:xfrm>
          <a:prstGeom prst="rect">
            <a:avLst/>
          </a:prstGeom>
          <a:ln/>
        </p:spPr>
        <p:style>
          <a:lnRef idx="1">
            <a:schemeClr val="accent6"/>
          </a:lnRef>
          <a:fillRef idx="2">
            <a:schemeClr val="accent6"/>
          </a:fillRef>
          <a:effectRef idx="1">
            <a:schemeClr val="accent6"/>
          </a:effectRef>
          <a:fontRef idx="minor">
            <a:schemeClr val="dk1"/>
          </a:fontRef>
        </p:style>
        <p:txBody>
          <a:bodyPr wrap="none" rtlCol="0">
            <a:spAutoFit/>
          </a:bodyPr>
          <a:lstStyle/>
          <a:p>
            <a:pPr algn="ctr"/>
            <a:r>
              <a:rPr lang="fr-FR" dirty="0" err="1"/>
              <a:t>T.Valeur</a:t>
            </a:r>
            <a:endParaRPr lang="fr-FR" dirty="0"/>
          </a:p>
          <a:p>
            <a:pPr algn="ctr"/>
            <a:r>
              <a:rPr lang="fr-FR" dirty="0"/>
              <a:t> ajoutée</a:t>
            </a:r>
          </a:p>
        </p:txBody>
      </p:sp>
      <p:sp>
        <p:nvSpPr>
          <p:cNvPr id="102" name="ZoneTexte 101"/>
          <p:cNvSpPr txBox="1"/>
          <p:nvPr/>
        </p:nvSpPr>
        <p:spPr>
          <a:xfrm>
            <a:off x="8458200" y="5600700"/>
            <a:ext cx="1664238" cy="646331"/>
          </a:xfrm>
          <a:prstGeom prst="rect">
            <a:avLst/>
          </a:prstGeom>
          <a:ln/>
        </p:spPr>
        <p:style>
          <a:lnRef idx="1">
            <a:schemeClr val="accent6"/>
          </a:lnRef>
          <a:fillRef idx="2">
            <a:schemeClr val="accent6"/>
          </a:fillRef>
          <a:effectRef idx="1">
            <a:schemeClr val="accent6"/>
          </a:effectRef>
          <a:fontRef idx="minor">
            <a:schemeClr val="dk1"/>
          </a:fontRef>
        </p:style>
        <p:txBody>
          <a:bodyPr wrap="none" rtlCol="0">
            <a:spAutoFit/>
          </a:bodyPr>
          <a:lstStyle/>
          <a:p>
            <a:pPr algn="ctr"/>
            <a:r>
              <a:rPr lang="fr-FR" dirty="0"/>
              <a:t>T. Non Valeur</a:t>
            </a:r>
          </a:p>
          <a:p>
            <a:pPr algn="ctr"/>
            <a:r>
              <a:rPr lang="fr-FR" dirty="0"/>
              <a:t> ajoutée</a:t>
            </a:r>
          </a:p>
        </p:txBody>
      </p:sp>
      <p:sp>
        <p:nvSpPr>
          <p:cNvPr id="103" name="ZoneTexte 102"/>
          <p:cNvSpPr txBox="1"/>
          <p:nvPr/>
        </p:nvSpPr>
        <p:spPr>
          <a:xfrm>
            <a:off x="7150100" y="5905500"/>
            <a:ext cx="1116011" cy="369332"/>
          </a:xfrm>
          <a:prstGeom prst="rect">
            <a:avLst/>
          </a:prstGeom>
          <a:ln/>
        </p:spPr>
        <p:style>
          <a:lnRef idx="1">
            <a:schemeClr val="accent6"/>
          </a:lnRef>
          <a:fillRef idx="2">
            <a:schemeClr val="accent6"/>
          </a:fillRef>
          <a:effectRef idx="1">
            <a:schemeClr val="accent6"/>
          </a:effectRef>
          <a:fontRef idx="minor">
            <a:schemeClr val="dk1"/>
          </a:fontRef>
        </p:style>
        <p:txBody>
          <a:bodyPr wrap="none" rtlCol="0">
            <a:spAutoFit/>
          </a:bodyPr>
          <a:lstStyle/>
          <a:p>
            <a:pPr algn="ctr"/>
            <a:r>
              <a:rPr lang="fr-FR" dirty="0"/>
              <a:t>T. MUDA</a:t>
            </a:r>
          </a:p>
        </p:txBody>
      </p:sp>
      <p:cxnSp>
        <p:nvCxnSpPr>
          <p:cNvPr id="104" name="Connecteur droit avec flèche 103"/>
          <p:cNvCxnSpPr>
            <a:stCxn id="99" idx="2"/>
            <a:endCxn id="100" idx="0"/>
          </p:cNvCxnSpPr>
          <p:nvPr/>
        </p:nvCxnSpPr>
        <p:spPr>
          <a:xfrm flipH="1">
            <a:off x="6785013" y="4430931"/>
            <a:ext cx="1940028" cy="623669"/>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07" name="Connecteur droit avec flèche 106"/>
          <p:cNvCxnSpPr>
            <a:stCxn id="99" idx="2"/>
            <a:endCxn id="103" idx="0"/>
          </p:cNvCxnSpPr>
          <p:nvPr/>
        </p:nvCxnSpPr>
        <p:spPr>
          <a:xfrm flipH="1">
            <a:off x="7708106" y="4430931"/>
            <a:ext cx="1016935" cy="1474569"/>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10" name="Connecteur droit avec flèche 109"/>
          <p:cNvCxnSpPr>
            <a:stCxn id="99" idx="2"/>
            <a:endCxn id="102" idx="0"/>
          </p:cNvCxnSpPr>
          <p:nvPr/>
        </p:nvCxnSpPr>
        <p:spPr>
          <a:xfrm>
            <a:off x="8725041" y="4430931"/>
            <a:ext cx="565278" cy="1169769"/>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13" name="Connecteur droit avec flèche 112"/>
          <p:cNvCxnSpPr>
            <a:stCxn id="26" idx="0"/>
            <a:endCxn id="19" idx="5"/>
          </p:cNvCxnSpPr>
          <p:nvPr/>
        </p:nvCxnSpPr>
        <p:spPr>
          <a:xfrm flipH="1" flipV="1">
            <a:off x="1646516" y="2574614"/>
            <a:ext cx="1053801" cy="994086"/>
          </a:xfrm>
          <a:prstGeom prst="straightConnector1">
            <a:avLst/>
          </a:prstGeom>
          <a:ln w="38100">
            <a:prstDash val="dash"/>
            <a:tailEnd type="arrow"/>
          </a:ln>
        </p:spPr>
        <p:style>
          <a:lnRef idx="2">
            <a:schemeClr val="accent3"/>
          </a:lnRef>
          <a:fillRef idx="0">
            <a:schemeClr val="accent3"/>
          </a:fillRef>
          <a:effectRef idx="1">
            <a:schemeClr val="accent3"/>
          </a:effectRef>
          <a:fontRef idx="minor">
            <a:schemeClr val="tx1"/>
          </a:fontRef>
        </p:style>
      </p:cxnSp>
      <p:cxnSp>
        <p:nvCxnSpPr>
          <p:cNvPr id="116" name="Connecteur droit avec flèche 115"/>
          <p:cNvCxnSpPr>
            <a:stCxn id="26" idx="0"/>
            <a:endCxn id="20" idx="4"/>
          </p:cNvCxnSpPr>
          <p:nvPr/>
        </p:nvCxnSpPr>
        <p:spPr>
          <a:xfrm flipV="1">
            <a:off x="2700317" y="2691804"/>
            <a:ext cx="614383" cy="876896"/>
          </a:xfrm>
          <a:prstGeom prst="straightConnector1">
            <a:avLst/>
          </a:prstGeom>
          <a:ln w="38100">
            <a:prstDash val="dash"/>
            <a:tailEnd type="arrow"/>
          </a:ln>
        </p:spPr>
        <p:style>
          <a:lnRef idx="2">
            <a:schemeClr val="accent3"/>
          </a:lnRef>
          <a:fillRef idx="0">
            <a:schemeClr val="accent3"/>
          </a:fillRef>
          <a:effectRef idx="1">
            <a:schemeClr val="accent3"/>
          </a:effectRef>
          <a:fontRef idx="minor">
            <a:schemeClr val="tx1"/>
          </a:fontRef>
        </p:style>
      </p:cxnSp>
      <p:cxnSp>
        <p:nvCxnSpPr>
          <p:cNvPr id="119" name="Connecteur droit avec flèche 118"/>
          <p:cNvCxnSpPr>
            <a:stCxn id="26" idx="0"/>
            <a:endCxn id="22" idx="3"/>
          </p:cNvCxnSpPr>
          <p:nvPr/>
        </p:nvCxnSpPr>
        <p:spPr>
          <a:xfrm flipV="1">
            <a:off x="2700317" y="2574596"/>
            <a:ext cx="2288136" cy="994104"/>
          </a:xfrm>
          <a:prstGeom prst="straightConnector1">
            <a:avLst/>
          </a:prstGeom>
          <a:ln w="38100">
            <a:prstDash val="dash"/>
            <a:tailEnd type="arrow"/>
          </a:ln>
        </p:spPr>
        <p:style>
          <a:lnRef idx="2">
            <a:schemeClr val="accent3"/>
          </a:lnRef>
          <a:fillRef idx="0">
            <a:schemeClr val="accent3"/>
          </a:fillRef>
          <a:effectRef idx="1">
            <a:schemeClr val="accent3"/>
          </a:effectRef>
          <a:fontRef idx="minor">
            <a:schemeClr val="tx1"/>
          </a:fontRef>
        </p:style>
      </p:cxnSp>
      <p:cxnSp>
        <p:nvCxnSpPr>
          <p:cNvPr id="122" name="Connecteur droit avec flèche 121"/>
          <p:cNvCxnSpPr>
            <a:stCxn id="37" idx="0"/>
            <a:endCxn id="22" idx="4"/>
          </p:cNvCxnSpPr>
          <p:nvPr/>
        </p:nvCxnSpPr>
        <p:spPr>
          <a:xfrm rot="5400000" flipH="1" flipV="1">
            <a:off x="4867526" y="2930244"/>
            <a:ext cx="885593" cy="442120"/>
          </a:xfrm>
          <a:prstGeom prst="straightConnector1">
            <a:avLst/>
          </a:prstGeom>
          <a:ln w="38100">
            <a:prstDash val="dash"/>
            <a:tailEnd type="arrow"/>
          </a:ln>
        </p:spPr>
        <p:style>
          <a:lnRef idx="2">
            <a:schemeClr val="accent3"/>
          </a:lnRef>
          <a:fillRef idx="0">
            <a:schemeClr val="accent3"/>
          </a:fillRef>
          <a:effectRef idx="1">
            <a:schemeClr val="accent3"/>
          </a:effectRef>
          <a:fontRef idx="minor">
            <a:schemeClr val="tx1"/>
          </a:fontRef>
        </p:style>
      </p:cxnSp>
      <p:cxnSp>
        <p:nvCxnSpPr>
          <p:cNvPr id="125" name="Connecteur droit avec flèche 124"/>
          <p:cNvCxnSpPr>
            <a:stCxn id="38" idx="0"/>
            <a:endCxn id="22" idx="5"/>
          </p:cNvCxnSpPr>
          <p:nvPr/>
        </p:nvCxnSpPr>
        <p:spPr>
          <a:xfrm rot="16200000" flipV="1">
            <a:off x="5940935" y="2707971"/>
            <a:ext cx="1171904" cy="905153"/>
          </a:xfrm>
          <a:prstGeom prst="straightConnector1">
            <a:avLst/>
          </a:prstGeom>
          <a:ln w="38100">
            <a:prstDash val="dash"/>
            <a:tailEnd type="arrow"/>
          </a:ln>
        </p:spPr>
        <p:style>
          <a:lnRef idx="2">
            <a:schemeClr val="accent3"/>
          </a:lnRef>
          <a:fillRef idx="0">
            <a:schemeClr val="accent3"/>
          </a:fillRef>
          <a:effectRef idx="1">
            <a:schemeClr val="accent3"/>
          </a:effectRef>
          <a:fontRef idx="minor">
            <a:schemeClr val="tx1"/>
          </a:fontRef>
        </p:style>
      </p:cxnSp>
      <p:cxnSp>
        <p:nvCxnSpPr>
          <p:cNvPr id="128" name="Connecteur droit avec flèche 127"/>
          <p:cNvCxnSpPr>
            <a:stCxn id="39" idx="0"/>
            <a:endCxn id="24" idx="5"/>
          </p:cNvCxnSpPr>
          <p:nvPr/>
        </p:nvCxnSpPr>
        <p:spPr>
          <a:xfrm rot="5400000" flipH="1" flipV="1">
            <a:off x="10316056" y="3072790"/>
            <a:ext cx="1130363" cy="64658"/>
          </a:xfrm>
          <a:prstGeom prst="straightConnector1">
            <a:avLst/>
          </a:prstGeom>
          <a:ln w="38100">
            <a:solidFill>
              <a:srgbClr val="002060"/>
            </a:solidFill>
            <a:prstDash val="dash"/>
            <a:tailEnd type="arrow"/>
          </a:ln>
        </p:spPr>
        <p:style>
          <a:lnRef idx="2">
            <a:schemeClr val="accent3"/>
          </a:lnRef>
          <a:fillRef idx="0">
            <a:schemeClr val="accent3"/>
          </a:fillRef>
          <a:effectRef idx="1">
            <a:schemeClr val="accent3"/>
          </a:effectRef>
          <a:fontRef idx="minor">
            <a:schemeClr val="tx1"/>
          </a:fontRef>
        </p:style>
      </p:cxnSp>
      <p:cxnSp>
        <p:nvCxnSpPr>
          <p:cNvPr id="131" name="Connecteur droit avec flèche 130"/>
          <p:cNvCxnSpPr>
            <a:stCxn id="99" idx="0"/>
            <a:endCxn id="22" idx="6"/>
          </p:cNvCxnSpPr>
          <p:nvPr/>
        </p:nvCxnSpPr>
        <p:spPr>
          <a:xfrm rot="16200000" flipV="1">
            <a:off x="6745474" y="1805033"/>
            <a:ext cx="1533293" cy="2425842"/>
          </a:xfrm>
          <a:prstGeom prst="straightConnector1">
            <a:avLst/>
          </a:prstGeom>
          <a:ln w="38100">
            <a:solidFill>
              <a:srgbClr val="FF0000"/>
            </a:solidFill>
            <a:prstDash val="dash"/>
            <a:tailEnd type="arrow"/>
          </a:ln>
        </p:spPr>
        <p:style>
          <a:lnRef idx="2">
            <a:schemeClr val="accent3"/>
          </a:lnRef>
          <a:fillRef idx="0">
            <a:schemeClr val="accent3"/>
          </a:fillRef>
          <a:effectRef idx="1">
            <a:schemeClr val="accent3"/>
          </a:effectRef>
          <a:fontRef idx="minor">
            <a:schemeClr val="tx1"/>
          </a:fontRef>
        </p:style>
      </p:cxnSp>
      <p:cxnSp>
        <p:nvCxnSpPr>
          <p:cNvPr id="134" name="Connecteur droit avec flèche 133"/>
          <p:cNvCxnSpPr>
            <a:stCxn id="99" idx="0"/>
            <a:endCxn id="20" idx="5"/>
          </p:cNvCxnSpPr>
          <p:nvPr/>
        </p:nvCxnSpPr>
        <p:spPr>
          <a:xfrm rot="16200000" flipV="1">
            <a:off x="5698376" y="757934"/>
            <a:ext cx="1226707" cy="4826625"/>
          </a:xfrm>
          <a:prstGeom prst="straightConnector1">
            <a:avLst/>
          </a:prstGeom>
          <a:ln w="38100">
            <a:solidFill>
              <a:srgbClr val="FF0000"/>
            </a:solidFill>
            <a:prstDash val="dash"/>
            <a:tailEnd type="arrow"/>
          </a:ln>
        </p:spPr>
        <p:style>
          <a:lnRef idx="2">
            <a:schemeClr val="accent3"/>
          </a:lnRef>
          <a:fillRef idx="0">
            <a:schemeClr val="accent3"/>
          </a:fillRef>
          <a:effectRef idx="1">
            <a:schemeClr val="accent3"/>
          </a:effectRef>
          <a:fontRef idx="minor">
            <a:schemeClr val="tx1"/>
          </a:fontRef>
        </p:style>
      </p:cxnSp>
      <p:cxnSp>
        <p:nvCxnSpPr>
          <p:cNvPr id="137" name="Connecteur droit avec flèche 136"/>
          <p:cNvCxnSpPr>
            <a:stCxn id="99" idx="0"/>
            <a:endCxn id="19" idx="5"/>
          </p:cNvCxnSpPr>
          <p:nvPr/>
        </p:nvCxnSpPr>
        <p:spPr>
          <a:xfrm rot="16200000" flipV="1">
            <a:off x="4580786" y="-359656"/>
            <a:ext cx="1209986" cy="7078525"/>
          </a:xfrm>
          <a:prstGeom prst="straightConnector1">
            <a:avLst/>
          </a:prstGeom>
          <a:ln w="38100">
            <a:solidFill>
              <a:srgbClr val="FF0000"/>
            </a:solidFill>
            <a:prstDash val="dash"/>
            <a:tailEnd type="arrow"/>
          </a:ln>
        </p:spPr>
        <p:style>
          <a:lnRef idx="2">
            <a:schemeClr val="accent3"/>
          </a:lnRef>
          <a:fillRef idx="0">
            <a:schemeClr val="accent3"/>
          </a:fillRef>
          <a:effectRef idx="1">
            <a:schemeClr val="accent3"/>
          </a:effectRef>
          <a:fontRef idx="minor">
            <a:schemeClr val="tx1"/>
          </a:fontRef>
        </p:style>
      </p:cxnSp>
      <p:cxnSp>
        <p:nvCxnSpPr>
          <p:cNvPr id="142" name="Connecteur droit avec flèche 141"/>
          <p:cNvCxnSpPr>
            <a:stCxn id="39" idx="0"/>
          </p:cNvCxnSpPr>
          <p:nvPr/>
        </p:nvCxnSpPr>
        <p:spPr>
          <a:xfrm rot="16200000" flipV="1">
            <a:off x="7894605" y="715997"/>
            <a:ext cx="1155698" cy="4752908"/>
          </a:xfrm>
          <a:prstGeom prst="straightConnector1">
            <a:avLst/>
          </a:prstGeom>
          <a:ln w="38100">
            <a:solidFill>
              <a:srgbClr val="002060"/>
            </a:solidFill>
            <a:prstDash val="dash"/>
            <a:tailEnd type="arrow"/>
          </a:ln>
        </p:spPr>
        <p:style>
          <a:lnRef idx="2">
            <a:schemeClr val="accent3"/>
          </a:lnRef>
          <a:fillRef idx="0">
            <a:schemeClr val="accent3"/>
          </a:fillRef>
          <a:effectRef idx="1">
            <a:schemeClr val="accent3"/>
          </a:effectRef>
          <a:fontRef idx="minor">
            <a:schemeClr val="tx1"/>
          </a:fontRef>
        </p:style>
      </p:cxnSp>
      <p:cxnSp>
        <p:nvCxnSpPr>
          <p:cNvPr id="145" name="Connecteur droit avec flèche 144"/>
          <p:cNvCxnSpPr>
            <a:stCxn id="39" idx="0"/>
            <a:endCxn id="19" idx="4"/>
          </p:cNvCxnSpPr>
          <p:nvPr/>
        </p:nvCxnSpPr>
        <p:spPr>
          <a:xfrm rot="16200000" flipV="1">
            <a:off x="5470535" y="-1708073"/>
            <a:ext cx="961775" cy="9794972"/>
          </a:xfrm>
          <a:prstGeom prst="straightConnector1">
            <a:avLst/>
          </a:prstGeom>
          <a:ln w="38100">
            <a:solidFill>
              <a:srgbClr val="002060"/>
            </a:solidFill>
            <a:prstDash val="dash"/>
            <a:tailEnd type="arrow"/>
          </a:ln>
        </p:spPr>
        <p:style>
          <a:lnRef idx="2">
            <a:schemeClr val="accent3"/>
          </a:lnRef>
          <a:fillRef idx="0">
            <a:schemeClr val="accent3"/>
          </a:fillRef>
          <a:effectRef idx="1">
            <a:schemeClr val="accent3"/>
          </a:effectRef>
          <a:fontRef idx="minor">
            <a:schemeClr val="tx1"/>
          </a:fontRef>
        </p:style>
      </p:cxnSp>
      <p:cxnSp>
        <p:nvCxnSpPr>
          <p:cNvPr id="148" name="Connecteur droit avec flèche 147"/>
          <p:cNvCxnSpPr>
            <a:stCxn id="39" idx="0"/>
            <a:endCxn id="20" idx="6"/>
          </p:cNvCxnSpPr>
          <p:nvPr/>
        </p:nvCxnSpPr>
        <p:spPr>
          <a:xfrm rot="16200000" flipV="1">
            <a:off x="6776706" y="-401903"/>
            <a:ext cx="1435696" cy="6708709"/>
          </a:xfrm>
          <a:prstGeom prst="straightConnector1">
            <a:avLst/>
          </a:prstGeom>
          <a:ln w="38100">
            <a:solidFill>
              <a:srgbClr val="002060"/>
            </a:solidFill>
            <a:prstDash val="dash"/>
            <a:tailEnd type="arrow"/>
          </a:ln>
        </p:spPr>
        <p:style>
          <a:lnRef idx="2">
            <a:schemeClr val="accent3"/>
          </a:lnRef>
          <a:fillRef idx="0">
            <a:schemeClr val="accent3"/>
          </a:fillRef>
          <a:effectRef idx="1">
            <a:schemeClr val="accent3"/>
          </a:effectRef>
          <a:fontRef idx="minor">
            <a:schemeClr val="tx1"/>
          </a:fontRef>
        </p:style>
      </p:cxnSp>
      <p:cxnSp>
        <p:nvCxnSpPr>
          <p:cNvPr id="56" name="Connecteur droit avec flèche 55"/>
          <p:cNvCxnSpPr>
            <a:stCxn id="39" idx="0"/>
            <a:endCxn id="25" idx="5"/>
          </p:cNvCxnSpPr>
          <p:nvPr/>
        </p:nvCxnSpPr>
        <p:spPr>
          <a:xfrm rot="16200000" flipV="1">
            <a:off x="9177451" y="1998842"/>
            <a:ext cx="1117131" cy="2225785"/>
          </a:xfrm>
          <a:prstGeom prst="straightConnector1">
            <a:avLst/>
          </a:prstGeom>
          <a:ln w="38100">
            <a:solidFill>
              <a:srgbClr val="002060"/>
            </a:solidFill>
            <a:prstDash val="dash"/>
            <a:tailEnd type="arrow"/>
          </a:ln>
        </p:spPr>
        <p:style>
          <a:lnRef idx="2">
            <a:schemeClr val="accent3"/>
          </a:lnRef>
          <a:fillRef idx="0">
            <a:schemeClr val="accent3"/>
          </a:fillRef>
          <a:effectRef idx="1">
            <a:schemeClr val="accent3"/>
          </a:effectRef>
          <a:fontRef idx="minor">
            <a:schemeClr val="tx1"/>
          </a:fontRef>
        </p:style>
      </p:cxnSp>
      <p:sp>
        <p:nvSpPr>
          <p:cNvPr id="59" name="ZoneTexte 58"/>
          <p:cNvSpPr txBox="1"/>
          <p:nvPr/>
        </p:nvSpPr>
        <p:spPr>
          <a:xfrm>
            <a:off x="9977261" y="4775200"/>
            <a:ext cx="2029723" cy="646331"/>
          </a:xfrm>
          <a:prstGeom prst="rect">
            <a:avLst/>
          </a:prstGeom>
          <a:ln/>
        </p:spPr>
        <p:style>
          <a:lnRef idx="1">
            <a:schemeClr val="accent6"/>
          </a:lnRef>
          <a:fillRef idx="2">
            <a:schemeClr val="accent6"/>
          </a:fillRef>
          <a:effectRef idx="1">
            <a:schemeClr val="accent6"/>
          </a:effectRef>
          <a:fontRef idx="minor">
            <a:schemeClr val="dk1"/>
          </a:fontRef>
        </p:style>
        <p:txBody>
          <a:bodyPr wrap="none" rtlCol="0">
            <a:spAutoFit/>
          </a:bodyPr>
          <a:lstStyle/>
          <a:p>
            <a:pPr algn="ctr"/>
            <a:r>
              <a:rPr lang="fr-FR" dirty="0"/>
              <a:t>-Temps de cycle</a:t>
            </a:r>
          </a:p>
          <a:p>
            <a:pPr algn="ctr"/>
            <a:r>
              <a:rPr lang="fr-FR" dirty="0"/>
              <a:t>-TAKT TIME</a:t>
            </a:r>
          </a:p>
        </p:txBody>
      </p:sp>
      <p:cxnSp>
        <p:nvCxnSpPr>
          <p:cNvPr id="65" name="Connecteur droit avec flèche 64"/>
          <p:cNvCxnSpPr>
            <a:stCxn id="99" idx="2"/>
            <a:endCxn id="59" idx="0"/>
          </p:cNvCxnSpPr>
          <p:nvPr/>
        </p:nvCxnSpPr>
        <p:spPr>
          <a:xfrm>
            <a:off x="8725041" y="4430931"/>
            <a:ext cx="2267082" cy="344269"/>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60" name="Connecteur droit avec flèche 59">
            <a:extLst>
              <a:ext uri="{FF2B5EF4-FFF2-40B4-BE49-F238E27FC236}">
                <a16:creationId xmlns:a16="http://schemas.microsoft.com/office/drawing/2014/main" id="{90CC124D-0CC1-4A64-8ABC-3840B8099AD6}"/>
              </a:ext>
            </a:extLst>
          </p:cNvPr>
          <p:cNvCxnSpPr>
            <a:cxnSpLocks/>
            <a:stCxn id="24" idx="1"/>
            <a:endCxn id="5" idx="2"/>
          </p:cNvCxnSpPr>
          <p:nvPr/>
        </p:nvCxnSpPr>
        <p:spPr>
          <a:xfrm flipH="1" flipV="1">
            <a:off x="6411049" y="752768"/>
            <a:ext cx="3457402" cy="1140591"/>
          </a:xfrm>
          <a:prstGeom prst="straightConnector1">
            <a:avLst/>
          </a:prstGeom>
          <a:ln w="38100">
            <a:solidFill>
              <a:schemeClr val="bg2">
                <a:lumMod val="60000"/>
                <a:lumOff val="40000"/>
              </a:schemeClr>
            </a:solidFill>
            <a:tailEnd type="arrow"/>
          </a:ln>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303382501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 calcmode="lin" valueType="num">
                                      <p:cBhvr additive="base">
                                        <p:cTn id="24" dur="500" fill="hold"/>
                                        <p:tgtEl>
                                          <p:spTgt spid="19"/>
                                        </p:tgtEl>
                                        <p:attrNameLst>
                                          <p:attrName>ppt_x</p:attrName>
                                        </p:attrNameLst>
                                      </p:cBhvr>
                                      <p:tavLst>
                                        <p:tav tm="0">
                                          <p:val>
                                            <p:strVal val="#ppt_x"/>
                                          </p:val>
                                        </p:tav>
                                        <p:tav tm="100000">
                                          <p:val>
                                            <p:strVal val="#ppt_x"/>
                                          </p:val>
                                        </p:tav>
                                      </p:tavLst>
                                    </p:anim>
                                    <p:anim calcmode="lin" valueType="num">
                                      <p:cBhvr additive="base">
                                        <p:cTn id="25"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20"/>
                                        </p:tgtEl>
                                        <p:attrNameLst>
                                          <p:attrName>style.visibility</p:attrName>
                                        </p:attrNameLst>
                                      </p:cBhvr>
                                      <p:to>
                                        <p:strVal val="visible"/>
                                      </p:to>
                                    </p:set>
                                    <p:anim calcmode="lin" valueType="num">
                                      <p:cBhvr additive="base">
                                        <p:cTn id="30" dur="500" fill="hold"/>
                                        <p:tgtEl>
                                          <p:spTgt spid="20"/>
                                        </p:tgtEl>
                                        <p:attrNameLst>
                                          <p:attrName>ppt_x</p:attrName>
                                        </p:attrNameLst>
                                      </p:cBhvr>
                                      <p:tavLst>
                                        <p:tav tm="0">
                                          <p:val>
                                            <p:strVal val="#ppt_x"/>
                                          </p:val>
                                        </p:tav>
                                        <p:tav tm="100000">
                                          <p:val>
                                            <p:strVal val="#ppt_x"/>
                                          </p:val>
                                        </p:tav>
                                      </p:tavLst>
                                    </p:anim>
                                    <p:anim calcmode="lin" valueType="num">
                                      <p:cBhvr additive="base">
                                        <p:cTn id="31"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22"/>
                                        </p:tgtEl>
                                        <p:attrNameLst>
                                          <p:attrName>style.visibility</p:attrName>
                                        </p:attrNameLst>
                                      </p:cBhvr>
                                      <p:to>
                                        <p:strVal val="visible"/>
                                      </p:to>
                                    </p:set>
                                    <p:anim calcmode="lin" valueType="num">
                                      <p:cBhvr additive="base">
                                        <p:cTn id="36" dur="500" fill="hold"/>
                                        <p:tgtEl>
                                          <p:spTgt spid="22"/>
                                        </p:tgtEl>
                                        <p:attrNameLst>
                                          <p:attrName>ppt_x</p:attrName>
                                        </p:attrNameLst>
                                      </p:cBhvr>
                                      <p:tavLst>
                                        <p:tav tm="0">
                                          <p:val>
                                            <p:strVal val="#ppt_x"/>
                                          </p:val>
                                        </p:tav>
                                        <p:tav tm="100000">
                                          <p:val>
                                            <p:strVal val="#ppt_x"/>
                                          </p:val>
                                        </p:tav>
                                      </p:tavLst>
                                    </p:anim>
                                    <p:anim calcmode="lin" valueType="num">
                                      <p:cBhvr additive="base">
                                        <p:cTn id="37"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additive="base">
                                        <p:cTn id="42" dur="500" fill="hold"/>
                                        <p:tgtEl>
                                          <p:spTgt spid="24"/>
                                        </p:tgtEl>
                                        <p:attrNameLst>
                                          <p:attrName>ppt_x</p:attrName>
                                        </p:attrNameLst>
                                      </p:cBhvr>
                                      <p:tavLst>
                                        <p:tav tm="0">
                                          <p:val>
                                            <p:strVal val="#ppt_x"/>
                                          </p:val>
                                        </p:tav>
                                        <p:tav tm="100000">
                                          <p:val>
                                            <p:strVal val="#ppt_x"/>
                                          </p:val>
                                        </p:tav>
                                      </p:tavLst>
                                    </p:anim>
                                    <p:anim calcmode="lin" valueType="num">
                                      <p:cBhvr additive="base">
                                        <p:cTn id="43"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25"/>
                                        </p:tgtEl>
                                        <p:attrNameLst>
                                          <p:attrName>style.visibility</p:attrName>
                                        </p:attrNameLst>
                                      </p:cBhvr>
                                      <p:to>
                                        <p:strVal val="visible"/>
                                      </p:to>
                                    </p:set>
                                    <p:anim calcmode="lin" valueType="num">
                                      <p:cBhvr additive="base">
                                        <p:cTn id="48" dur="500" fill="hold"/>
                                        <p:tgtEl>
                                          <p:spTgt spid="25"/>
                                        </p:tgtEl>
                                        <p:attrNameLst>
                                          <p:attrName>ppt_x</p:attrName>
                                        </p:attrNameLst>
                                      </p:cBhvr>
                                      <p:tavLst>
                                        <p:tav tm="0">
                                          <p:val>
                                            <p:strVal val="#ppt_x"/>
                                          </p:val>
                                        </p:tav>
                                        <p:tav tm="100000">
                                          <p:val>
                                            <p:strVal val="#ppt_x"/>
                                          </p:val>
                                        </p:tav>
                                      </p:tavLst>
                                    </p:anim>
                                    <p:anim calcmode="lin" valueType="num">
                                      <p:cBhvr additive="base">
                                        <p:cTn id="49"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3" presetClass="entr" presetSubtype="16" fill="hold" nodeType="clickEffect">
                                  <p:stCondLst>
                                    <p:cond delay="0"/>
                                  </p:stCondLst>
                                  <p:childTnLst>
                                    <p:set>
                                      <p:cBhvr>
                                        <p:cTn id="53" dur="1" fill="hold">
                                          <p:stCondLst>
                                            <p:cond delay="0"/>
                                          </p:stCondLst>
                                        </p:cTn>
                                        <p:tgtEl>
                                          <p:spTgt spid="42"/>
                                        </p:tgtEl>
                                        <p:attrNameLst>
                                          <p:attrName>style.visibility</p:attrName>
                                        </p:attrNameLst>
                                      </p:cBhvr>
                                      <p:to>
                                        <p:strVal val="visible"/>
                                      </p:to>
                                    </p:set>
                                    <p:anim calcmode="lin" valueType="num">
                                      <p:cBhvr>
                                        <p:cTn id="54" dur="500" fill="hold"/>
                                        <p:tgtEl>
                                          <p:spTgt spid="42"/>
                                        </p:tgtEl>
                                        <p:attrNameLst>
                                          <p:attrName>ppt_w</p:attrName>
                                        </p:attrNameLst>
                                      </p:cBhvr>
                                      <p:tavLst>
                                        <p:tav tm="0">
                                          <p:val>
                                            <p:fltVal val="0"/>
                                          </p:val>
                                        </p:tav>
                                        <p:tav tm="100000">
                                          <p:val>
                                            <p:strVal val="#ppt_w"/>
                                          </p:val>
                                        </p:tav>
                                      </p:tavLst>
                                    </p:anim>
                                    <p:anim calcmode="lin" valueType="num">
                                      <p:cBhvr>
                                        <p:cTn id="55" dur="500" fill="hold"/>
                                        <p:tgtEl>
                                          <p:spTgt spid="42"/>
                                        </p:tgtEl>
                                        <p:attrNameLst>
                                          <p:attrName>ppt_h</p:attrName>
                                        </p:attrNameLst>
                                      </p:cBhvr>
                                      <p:tavLst>
                                        <p:tav tm="0">
                                          <p:val>
                                            <p:fltVal val="0"/>
                                          </p:val>
                                        </p:tav>
                                        <p:tav tm="100000">
                                          <p:val>
                                            <p:strVal val="#ppt_h"/>
                                          </p:val>
                                        </p:tav>
                                      </p:tavLst>
                                    </p:anim>
                                  </p:childTnLst>
                                </p:cTn>
                              </p:par>
                              <p:par>
                                <p:cTn id="56" presetID="23" presetClass="entr" presetSubtype="16" fill="hold" nodeType="withEffect">
                                  <p:stCondLst>
                                    <p:cond delay="0"/>
                                  </p:stCondLst>
                                  <p:childTnLst>
                                    <p:set>
                                      <p:cBhvr>
                                        <p:cTn id="57" dur="1" fill="hold">
                                          <p:stCondLst>
                                            <p:cond delay="0"/>
                                          </p:stCondLst>
                                        </p:cTn>
                                        <p:tgtEl>
                                          <p:spTgt spid="43"/>
                                        </p:tgtEl>
                                        <p:attrNameLst>
                                          <p:attrName>style.visibility</p:attrName>
                                        </p:attrNameLst>
                                      </p:cBhvr>
                                      <p:to>
                                        <p:strVal val="visible"/>
                                      </p:to>
                                    </p:set>
                                    <p:anim calcmode="lin" valueType="num">
                                      <p:cBhvr>
                                        <p:cTn id="58" dur="500" fill="hold"/>
                                        <p:tgtEl>
                                          <p:spTgt spid="43"/>
                                        </p:tgtEl>
                                        <p:attrNameLst>
                                          <p:attrName>ppt_w</p:attrName>
                                        </p:attrNameLst>
                                      </p:cBhvr>
                                      <p:tavLst>
                                        <p:tav tm="0">
                                          <p:val>
                                            <p:fltVal val="0"/>
                                          </p:val>
                                        </p:tav>
                                        <p:tav tm="100000">
                                          <p:val>
                                            <p:strVal val="#ppt_w"/>
                                          </p:val>
                                        </p:tav>
                                      </p:tavLst>
                                    </p:anim>
                                    <p:anim calcmode="lin" valueType="num">
                                      <p:cBhvr>
                                        <p:cTn id="59" dur="500" fill="hold"/>
                                        <p:tgtEl>
                                          <p:spTgt spid="43"/>
                                        </p:tgtEl>
                                        <p:attrNameLst>
                                          <p:attrName>ppt_h</p:attrName>
                                        </p:attrNameLst>
                                      </p:cBhvr>
                                      <p:tavLst>
                                        <p:tav tm="0">
                                          <p:val>
                                            <p:fltVal val="0"/>
                                          </p:val>
                                        </p:tav>
                                        <p:tav tm="100000">
                                          <p:val>
                                            <p:strVal val="#ppt_h"/>
                                          </p:val>
                                        </p:tav>
                                      </p:tavLst>
                                    </p:anim>
                                  </p:childTnLst>
                                </p:cTn>
                              </p:par>
                              <p:par>
                                <p:cTn id="60" presetID="23" presetClass="entr" presetSubtype="16" fill="hold" nodeType="withEffect">
                                  <p:stCondLst>
                                    <p:cond delay="0"/>
                                  </p:stCondLst>
                                  <p:childTnLst>
                                    <p:set>
                                      <p:cBhvr>
                                        <p:cTn id="61" dur="1" fill="hold">
                                          <p:stCondLst>
                                            <p:cond delay="0"/>
                                          </p:stCondLst>
                                        </p:cTn>
                                        <p:tgtEl>
                                          <p:spTgt spid="48"/>
                                        </p:tgtEl>
                                        <p:attrNameLst>
                                          <p:attrName>style.visibility</p:attrName>
                                        </p:attrNameLst>
                                      </p:cBhvr>
                                      <p:to>
                                        <p:strVal val="visible"/>
                                      </p:to>
                                    </p:set>
                                    <p:anim calcmode="lin" valueType="num">
                                      <p:cBhvr>
                                        <p:cTn id="62" dur="500" fill="hold"/>
                                        <p:tgtEl>
                                          <p:spTgt spid="48"/>
                                        </p:tgtEl>
                                        <p:attrNameLst>
                                          <p:attrName>ppt_w</p:attrName>
                                        </p:attrNameLst>
                                      </p:cBhvr>
                                      <p:tavLst>
                                        <p:tav tm="0">
                                          <p:val>
                                            <p:fltVal val="0"/>
                                          </p:val>
                                        </p:tav>
                                        <p:tav tm="100000">
                                          <p:val>
                                            <p:strVal val="#ppt_w"/>
                                          </p:val>
                                        </p:tav>
                                      </p:tavLst>
                                    </p:anim>
                                    <p:anim calcmode="lin" valueType="num">
                                      <p:cBhvr>
                                        <p:cTn id="63" dur="500" fill="hold"/>
                                        <p:tgtEl>
                                          <p:spTgt spid="48"/>
                                        </p:tgtEl>
                                        <p:attrNameLst>
                                          <p:attrName>ppt_h</p:attrName>
                                        </p:attrNameLst>
                                      </p:cBhvr>
                                      <p:tavLst>
                                        <p:tav tm="0">
                                          <p:val>
                                            <p:fltVal val="0"/>
                                          </p:val>
                                        </p:tav>
                                        <p:tav tm="100000">
                                          <p:val>
                                            <p:strVal val="#ppt_h"/>
                                          </p:val>
                                        </p:tav>
                                      </p:tavLst>
                                    </p:anim>
                                  </p:childTnLst>
                                </p:cTn>
                              </p:par>
                            </p:childTnLst>
                          </p:cTn>
                        </p:par>
                      </p:childTnLst>
                    </p:cTn>
                  </p:par>
                  <p:par>
                    <p:cTn id="64" fill="hold">
                      <p:stCondLst>
                        <p:cond delay="indefinite"/>
                      </p:stCondLst>
                      <p:childTnLst>
                        <p:par>
                          <p:cTn id="65" fill="hold">
                            <p:stCondLst>
                              <p:cond delay="0"/>
                            </p:stCondLst>
                            <p:childTnLst>
                              <p:par>
                                <p:cTn id="66" presetID="3" presetClass="entr" presetSubtype="10" fill="hold" nodeType="clickEffect">
                                  <p:stCondLst>
                                    <p:cond delay="0"/>
                                  </p:stCondLst>
                                  <p:childTnLst>
                                    <p:set>
                                      <p:cBhvr>
                                        <p:cTn id="67" dur="1" fill="hold">
                                          <p:stCondLst>
                                            <p:cond delay="0"/>
                                          </p:stCondLst>
                                        </p:cTn>
                                        <p:tgtEl>
                                          <p:spTgt spid="52"/>
                                        </p:tgtEl>
                                        <p:attrNameLst>
                                          <p:attrName>style.visibility</p:attrName>
                                        </p:attrNameLst>
                                      </p:cBhvr>
                                      <p:to>
                                        <p:strVal val="visible"/>
                                      </p:to>
                                    </p:set>
                                    <p:animEffect transition="in" filter="blinds(horizontal)">
                                      <p:cBhvr>
                                        <p:cTn id="68" dur="500"/>
                                        <p:tgtEl>
                                          <p:spTgt spid="52"/>
                                        </p:tgtEl>
                                      </p:cBhvr>
                                    </p:animEffect>
                                  </p:childTnLst>
                                </p:cTn>
                              </p:par>
                              <p:par>
                                <p:cTn id="69" presetID="3" presetClass="entr" presetSubtype="10" fill="hold" nodeType="withEffect">
                                  <p:stCondLst>
                                    <p:cond delay="0"/>
                                  </p:stCondLst>
                                  <p:childTnLst>
                                    <p:set>
                                      <p:cBhvr>
                                        <p:cTn id="70" dur="1" fill="hold">
                                          <p:stCondLst>
                                            <p:cond delay="0"/>
                                          </p:stCondLst>
                                        </p:cTn>
                                        <p:tgtEl>
                                          <p:spTgt spid="55"/>
                                        </p:tgtEl>
                                        <p:attrNameLst>
                                          <p:attrName>style.visibility</p:attrName>
                                        </p:attrNameLst>
                                      </p:cBhvr>
                                      <p:to>
                                        <p:strVal val="visible"/>
                                      </p:to>
                                    </p:set>
                                    <p:animEffect transition="in" filter="blinds(horizontal)">
                                      <p:cBhvr>
                                        <p:cTn id="71" dur="500"/>
                                        <p:tgtEl>
                                          <p:spTgt spid="55"/>
                                        </p:tgtEl>
                                      </p:cBhvr>
                                    </p:animEffect>
                                  </p:childTnLst>
                                </p:cTn>
                              </p:par>
                              <p:par>
                                <p:cTn id="72" presetID="3" presetClass="entr" presetSubtype="10" fill="hold" nodeType="withEffect">
                                  <p:stCondLst>
                                    <p:cond delay="0"/>
                                  </p:stCondLst>
                                  <p:childTnLst>
                                    <p:set>
                                      <p:cBhvr>
                                        <p:cTn id="73" dur="1" fill="hold">
                                          <p:stCondLst>
                                            <p:cond delay="0"/>
                                          </p:stCondLst>
                                        </p:cTn>
                                        <p:tgtEl>
                                          <p:spTgt spid="58"/>
                                        </p:tgtEl>
                                        <p:attrNameLst>
                                          <p:attrName>style.visibility</p:attrName>
                                        </p:attrNameLst>
                                      </p:cBhvr>
                                      <p:to>
                                        <p:strVal val="visible"/>
                                      </p:to>
                                    </p:set>
                                    <p:animEffect transition="in" filter="blinds(horizontal)">
                                      <p:cBhvr>
                                        <p:cTn id="74" dur="500"/>
                                        <p:tgtEl>
                                          <p:spTgt spid="58"/>
                                        </p:tgtEl>
                                      </p:cBhvr>
                                    </p:animEffect>
                                  </p:childTnLst>
                                </p:cTn>
                              </p:par>
                            </p:childTnLst>
                          </p:cTn>
                        </p:par>
                      </p:childTnLst>
                    </p:cTn>
                  </p:par>
                  <p:par>
                    <p:cTn id="75" fill="hold">
                      <p:stCondLst>
                        <p:cond delay="indefinite"/>
                      </p:stCondLst>
                      <p:childTnLst>
                        <p:par>
                          <p:cTn id="76" fill="hold">
                            <p:stCondLst>
                              <p:cond delay="0"/>
                            </p:stCondLst>
                            <p:childTnLst>
                              <p:par>
                                <p:cTn id="77" presetID="23" presetClass="entr" presetSubtype="16" fill="hold" nodeType="clickEffect">
                                  <p:stCondLst>
                                    <p:cond delay="0"/>
                                  </p:stCondLst>
                                  <p:childTnLst>
                                    <p:set>
                                      <p:cBhvr>
                                        <p:cTn id="78" dur="1" fill="hold">
                                          <p:stCondLst>
                                            <p:cond delay="0"/>
                                          </p:stCondLst>
                                        </p:cTn>
                                        <p:tgtEl>
                                          <p:spTgt spid="64"/>
                                        </p:tgtEl>
                                        <p:attrNameLst>
                                          <p:attrName>style.visibility</p:attrName>
                                        </p:attrNameLst>
                                      </p:cBhvr>
                                      <p:to>
                                        <p:strVal val="visible"/>
                                      </p:to>
                                    </p:set>
                                    <p:anim calcmode="lin" valueType="num">
                                      <p:cBhvr>
                                        <p:cTn id="79" dur="500" fill="hold"/>
                                        <p:tgtEl>
                                          <p:spTgt spid="64"/>
                                        </p:tgtEl>
                                        <p:attrNameLst>
                                          <p:attrName>ppt_w</p:attrName>
                                        </p:attrNameLst>
                                      </p:cBhvr>
                                      <p:tavLst>
                                        <p:tav tm="0">
                                          <p:val>
                                            <p:fltVal val="0"/>
                                          </p:val>
                                        </p:tav>
                                        <p:tav tm="100000">
                                          <p:val>
                                            <p:strVal val="#ppt_w"/>
                                          </p:val>
                                        </p:tav>
                                      </p:tavLst>
                                    </p:anim>
                                    <p:anim calcmode="lin" valueType="num">
                                      <p:cBhvr>
                                        <p:cTn id="80" dur="500" fill="hold"/>
                                        <p:tgtEl>
                                          <p:spTgt spid="64"/>
                                        </p:tgtEl>
                                        <p:attrNameLst>
                                          <p:attrName>ppt_h</p:attrName>
                                        </p:attrNameLst>
                                      </p:cBhvr>
                                      <p:tavLst>
                                        <p:tav tm="0">
                                          <p:val>
                                            <p:fltVal val="0"/>
                                          </p:val>
                                        </p:tav>
                                        <p:tav tm="100000">
                                          <p:val>
                                            <p:strVal val="#ppt_h"/>
                                          </p:val>
                                        </p:tav>
                                      </p:tavLst>
                                    </p:anim>
                                  </p:childTnLst>
                                </p:cTn>
                              </p:par>
                              <p:par>
                                <p:cTn id="81" presetID="23" presetClass="entr" presetSubtype="16" fill="hold" nodeType="withEffect">
                                  <p:stCondLst>
                                    <p:cond delay="0"/>
                                  </p:stCondLst>
                                  <p:childTnLst>
                                    <p:set>
                                      <p:cBhvr>
                                        <p:cTn id="82" dur="1" fill="hold">
                                          <p:stCondLst>
                                            <p:cond delay="0"/>
                                          </p:stCondLst>
                                        </p:cTn>
                                        <p:tgtEl>
                                          <p:spTgt spid="61"/>
                                        </p:tgtEl>
                                        <p:attrNameLst>
                                          <p:attrName>style.visibility</p:attrName>
                                        </p:attrNameLst>
                                      </p:cBhvr>
                                      <p:to>
                                        <p:strVal val="visible"/>
                                      </p:to>
                                    </p:set>
                                    <p:anim calcmode="lin" valueType="num">
                                      <p:cBhvr>
                                        <p:cTn id="83" dur="500" fill="hold"/>
                                        <p:tgtEl>
                                          <p:spTgt spid="61"/>
                                        </p:tgtEl>
                                        <p:attrNameLst>
                                          <p:attrName>ppt_w</p:attrName>
                                        </p:attrNameLst>
                                      </p:cBhvr>
                                      <p:tavLst>
                                        <p:tav tm="0">
                                          <p:val>
                                            <p:fltVal val="0"/>
                                          </p:val>
                                        </p:tav>
                                        <p:tav tm="100000">
                                          <p:val>
                                            <p:strVal val="#ppt_w"/>
                                          </p:val>
                                        </p:tav>
                                      </p:tavLst>
                                    </p:anim>
                                    <p:anim calcmode="lin" valueType="num">
                                      <p:cBhvr>
                                        <p:cTn id="84" dur="500" fill="hold"/>
                                        <p:tgtEl>
                                          <p:spTgt spid="61"/>
                                        </p:tgtEl>
                                        <p:attrNameLst>
                                          <p:attrName>ppt_h</p:attrName>
                                        </p:attrNameLst>
                                      </p:cBhvr>
                                      <p:tavLst>
                                        <p:tav tm="0">
                                          <p:val>
                                            <p:fltVal val="0"/>
                                          </p:val>
                                        </p:tav>
                                        <p:tav tm="100000">
                                          <p:val>
                                            <p:strVal val="#ppt_h"/>
                                          </p:val>
                                        </p:tav>
                                      </p:tavLst>
                                    </p:anim>
                                  </p:childTnLst>
                                </p:cTn>
                              </p:par>
                              <p:par>
                                <p:cTn id="85" presetID="23" presetClass="entr" presetSubtype="16" fill="hold" nodeType="withEffect">
                                  <p:stCondLst>
                                    <p:cond delay="0"/>
                                  </p:stCondLst>
                                  <p:childTnLst>
                                    <p:set>
                                      <p:cBhvr>
                                        <p:cTn id="86" dur="1" fill="hold">
                                          <p:stCondLst>
                                            <p:cond delay="0"/>
                                          </p:stCondLst>
                                        </p:cTn>
                                        <p:tgtEl>
                                          <p:spTgt spid="67"/>
                                        </p:tgtEl>
                                        <p:attrNameLst>
                                          <p:attrName>style.visibility</p:attrName>
                                        </p:attrNameLst>
                                      </p:cBhvr>
                                      <p:to>
                                        <p:strVal val="visible"/>
                                      </p:to>
                                    </p:set>
                                    <p:anim calcmode="lin" valueType="num">
                                      <p:cBhvr>
                                        <p:cTn id="87" dur="500" fill="hold"/>
                                        <p:tgtEl>
                                          <p:spTgt spid="67"/>
                                        </p:tgtEl>
                                        <p:attrNameLst>
                                          <p:attrName>ppt_w</p:attrName>
                                        </p:attrNameLst>
                                      </p:cBhvr>
                                      <p:tavLst>
                                        <p:tav tm="0">
                                          <p:val>
                                            <p:fltVal val="0"/>
                                          </p:val>
                                        </p:tav>
                                        <p:tav tm="100000">
                                          <p:val>
                                            <p:strVal val="#ppt_w"/>
                                          </p:val>
                                        </p:tav>
                                      </p:tavLst>
                                    </p:anim>
                                    <p:anim calcmode="lin" valueType="num">
                                      <p:cBhvr>
                                        <p:cTn id="88" dur="500" fill="hold"/>
                                        <p:tgtEl>
                                          <p:spTgt spid="67"/>
                                        </p:tgtEl>
                                        <p:attrNameLst>
                                          <p:attrName>ppt_h</p:attrName>
                                        </p:attrNameLst>
                                      </p:cBhvr>
                                      <p:tavLst>
                                        <p:tav tm="0">
                                          <p:val>
                                            <p:fltVal val="0"/>
                                          </p:val>
                                        </p:tav>
                                        <p:tav tm="100000">
                                          <p:val>
                                            <p:strVal val="#ppt_h"/>
                                          </p:val>
                                        </p:tav>
                                      </p:tavLst>
                                    </p:anim>
                                  </p:childTnLst>
                                </p:cTn>
                              </p:par>
                            </p:childTnLst>
                          </p:cTn>
                        </p:par>
                      </p:childTnLst>
                    </p:cTn>
                  </p:par>
                  <p:par>
                    <p:cTn id="89" fill="hold">
                      <p:stCondLst>
                        <p:cond delay="indefinite"/>
                      </p:stCondLst>
                      <p:childTnLst>
                        <p:par>
                          <p:cTn id="90" fill="hold">
                            <p:stCondLst>
                              <p:cond delay="0"/>
                            </p:stCondLst>
                            <p:childTnLst>
                              <p:par>
                                <p:cTn id="91" presetID="3" presetClass="entr" presetSubtype="10" fill="hold" nodeType="clickEffect">
                                  <p:stCondLst>
                                    <p:cond delay="0"/>
                                  </p:stCondLst>
                                  <p:childTnLst>
                                    <p:set>
                                      <p:cBhvr>
                                        <p:cTn id="92" dur="1" fill="hold">
                                          <p:stCondLst>
                                            <p:cond delay="0"/>
                                          </p:stCondLst>
                                        </p:cTn>
                                        <p:tgtEl>
                                          <p:spTgt spid="70"/>
                                        </p:tgtEl>
                                        <p:attrNameLst>
                                          <p:attrName>style.visibility</p:attrName>
                                        </p:attrNameLst>
                                      </p:cBhvr>
                                      <p:to>
                                        <p:strVal val="visible"/>
                                      </p:to>
                                    </p:set>
                                    <p:animEffect transition="in" filter="blinds(horizontal)">
                                      <p:cBhvr>
                                        <p:cTn id="93" dur="500"/>
                                        <p:tgtEl>
                                          <p:spTgt spid="70"/>
                                        </p:tgtEl>
                                      </p:cBhvr>
                                    </p:animEffect>
                                  </p:childTnLst>
                                </p:cTn>
                              </p:par>
                              <p:par>
                                <p:cTn id="94" presetID="3" presetClass="entr" presetSubtype="10" fill="hold" nodeType="withEffect">
                                  <p:stCondLst>
                                    <p:cond delay="0"/>
                                  </p:stCondLst>
                                  <p:childTnLst>
                                    <p:set>
                                      <p:cBhvr>
                                        <p:cTn id="95" dur="1" fill="hold">
                                          <p:stCondLst>
                                            <p:cond delay="0"/>
                                          </p:stCondLst>
                                        </p:cTn>
                                        <p:tgtEl>
                                          <p:spTgt spid="73"/>
                                        </p:tgtEl>
                                        <p:attrNameLst>
                                          <p:attrName>style.visibility</p:attrName>
                                        </p:attrNameLst>
                                      </p:cBhvr>
                                      <p:to>
                                        <p:strVal val="visible"/>
                                      </p:to>
                                    </p:set>
                                    <p:animEffect transition="in" filter="blinds(horizontal)">
                                      <p:cBhvr>
                                        <p:cTn id="96" dur="500"/>
                                        <p:tgtEl>
                                          <p:spTgt spid="73"/>
                                        </p:tgtEl>
                                      </p:cBhvr>
                                    </p:animEffect>
                                  </p:childTnLst>
                                </p:cTn>
                              </p:par>
                            </p:childTnLst>
                          </p:cTn>
                        </p:par>
                      </p:childTnLst>
                    </p:cTn>
                  </p:par>
                  <p:par>
                    <p:cTn id="97" fill="hold">
                      <p:stCondLst>
                        <p:cond delay="indefinite"/>
                      </p:stCondLst>
                      <p:childTnLst>
                        <p:par>
                          <p:cTn id="98" fill="hold">
                            <p:stCondLst>
                              <p:cond delay="0"/>
                            </p:stCondLst>
                            <p:childTnLst>
                              <p:par>
                                <p:cTn id="99" presetID="23" presetClass="entr" presetSubtype="16" fill="hold" nodeType="clickEffect">
                                  <p:stCondLst>
                                    <p:cond delay="0"/>
                                  </p:stCondLst>
                                  <p:childTnLst>
                                    <p:set>
                                      <p:cBhvr>
                                        <p:cTn id="100" dur="1" fill="hold">
                                          <p:stCondLst>
                                            <p:cond delay="0"/>
                                          </p:stCondLst>
                                        </p:cTn>
                                        <p:tgtEl>
                                          <p:spTgt spid="76"/>
                                        </p:tgtEl>
                                        <p:attrNameLst>
                                          <p:attrName>style.visibility</p:attrName>
                                        </p:attrNameLst>
                                      </p:cBhvr>
                                      <p:to>
                                        <p:strVal val="visible"/>
                                      </p:to>
                                    </p:set>
                                    <p:anim calcmode="lin" valueType="num">
                                      <p:cBhvr>
                                        <p:cTn id="101" dur="500" fill="hold"/>
                                        <p:tgtEl>
                                          <p:spTgt spid="76"/>
                                        </p:tgtEl>
                                        <p:attrNameLst>
                                          <p:attrName>ppt_w</p:attrName>
                                        </p:attrNameLst>
                                      </p:cBhvr>
                                      <p:tavLst>
                                        <p:tav tm="0">
                                          <p:val>
                                            <p:fltVal val="0"/>
                                          </p:val>
                                        </p:tav>
                                        <p:tav tm="100000">
                                          <p:val>
                                            <p:strVal val="#ppt_w"/>
                                          </p:val>
                                        </p:tav>
                                      </p:tavLst>
                                    </p:anim>
                                    <p:anim calcmode="lin" valueType="num">
                                      <p:cBhvr>
                                        <p:cTn id="102" dur="500" fill="hold"/>
                                        <p:tgtEl>
                                          <p:spTgt spid="76"/>
                                        </p:tgtEl>
                                        <p:attrNameLst>
                                          <p:attrName>ppt_h</p:attrName>
                                        </p:attrNameLst>
                                      </p:cBhvr>
                                      <p:tavLst>
                                        <p:tav tm="0">
                                          <p:val>
                                            <p:fltVal val="0"/>
                                          </p:val>
                                        </p:tav>
                                        <p:tav tm="100000">
                                          <p:val>
                                            <p:strVal val="#ppt_h"/>
                                          </p:val>
                                        </p:tav>
                                      </p:tavLst>
                                    </p:anim>
                                  </p:childTnLst>
                                </p:cTn>
                              </p:par>
                              <p:par>
                                <p:cTn id="103" presetID="23" presetClass="entr" presetSubtype="16" fill="hold" nodeType="withEffect">
                                  <p:stCondLst>
                                    <p:cond delay="0"/>
                                  </p:stCondLst>
                                  <p:childTnLst>
                                    <p:set>
                                      <p:cBhvr>
                                        <p:cTn id="104" dur="1" fill="hold">
                                          <p:stCondLst>
                                            <p:cond delay="0"/>
                                          </p:stCondLst>
                                        </p:cTn>
                                        <p:tgtEl>
                                          <p:spTgt spid="79"/>
                                        </p:tgtEl>
                                        <p:attrNameLst>
                                          <p:attrName>style.visibility</p:attrName>
                                        </p:attrNameLst>
                                      </p:cBhvr>
                                      <p:to>
                                        <p:strVal val="visible"/>
                                      </p:to>
                                    </p:set>
                                    <p:anim calcmode="lin" valueType="num">
                                      <p:cBhvr>
                                        <p:cTn id="105" dur="500" fill="hold"/>
                                        <p:tgtEl>
                                          <p:spTgt spid="79"/>
                                        </p:tgtEl>
                                        <p:attrNameLst>
                                          <p:attrName>ppt_w</p:attrName>
                                        </p:attrNameLst>
                                      </p:cBhvr>
                                      <p:tavLst>
                                        <p:tav tm="0">
                                          <p:val>
                                            <p:fltVal val="0"/>
                                          </p:val>
                                        </p:tav>
                                        <p:tav tm="100000">
                                          <p:val>
                                            <p:strVal val="#ppt_w"/>
                                          </p:val>
                                        </p:tav>
                                      </p:tavLst>
                                    </p:anim>
                                    <p:anim calcmode="lin" valueType="num">
                                      <p:cBhvr>
                                        <p:cTn id="106" dur="500" fill="hold"/>
                                        <p:tgtEl>
                                          <p:spTgt spid="79"/>
                                        </p:tgtEl>
                                        <p:attrNameLst>
                                          <p:attrName>ppt_h</p:attrName>
                                        </p:attrNameLst>
                                      </p:cBhvr>
                                      <p:tavLst>
                                        <p:tav tm="0">
                                          <p:val>
                                            <p:fltVal val="0"/>
                                          </p:val>
                                        </p:tav>
                                        <p:tav tm="100000">
                                          <p:val>
                                            <p:strVal val="#ppt_h"/>
                                          </p:val>
                                        </p:tav>
                                      </p:tavLst>
                                    </p:anim>
                                  </p:childTnLst>
                                </p:cTn>
                              </p:par>
                            </p:childTnLst>
                          </p:cTn>
                        </p:par>
                      </p:childTnLst>
                    </p:cTn>
                  </p:par>
                  <p:par>
                    <p:cTn id="107" fill="hold">
                      <p:stCondLst>
                        <p:cond delay="indefinite"/>
                      </p:stCondLst>
                      <p:childTnLst>
                        <p:par>
                          <p:cTn id="108" fill="hold">
                            <p:stCondLst>
                              <p:cond delay="0"/>
                            </p:stCondLst>
                            <p:childTnLst>
                              <p:par>
                                <p:cTn id="109" presetID="23" presetClass="entr" presetSubtype="16" fill="hold" grpId="0" nodeType="clickEffect">
                                  <p:stCondLst>
                                    <p:cond delay="0"/>
                                  </p:stCondLst>
                                  <p:childTnLst>
                                    <p:set>
                                      <p:cBhvr>
                                        <p:cTn id="110" dur="1" fill="hold">
                                          <p:stCondLst>
                                            <p:cond delay="0"/>
                                          </p:stCondLst>
                                        </p:cTn>
                                        <p:tgtEl>
                                          <p:spTgt spid="26"/>
                                        </p:tgtEl>
                                        <p:attrNameLst>
                                          <p:attrName>style.visibility</p:attrName>
                                        </p:attrNameLst>
                                      </p:cBhvr>
                                      <p:to>
                                        <p:strVal val="visible"/>
                                      </p:to>
                                    </p:set>
                                    <p:anim calcmode="lin" valueType="num">
                                      <p:cBhvr>
                                        <p:cTn id="111" dur="500" fill="hold"/>
                                        <p:tgtEl>
                                          <p:spTgt spid="26"/>
                                        </p:tgtEl>
                                        <p:attrNameLst>
                                          <p:attrName>ppt_w</p:attrName>
                                        </p:attrNameLst>
                                      </p:cBhvr>
                                      <p:tavLst>
                                        <p:tav tm="0">
                                          <p:val>
                                            <p:fltVal val="0"/>
                                          </p:val>
                                        </p:tav>
                                        <p:tav tm="100000">
                                          <p:val>
                                            <p:strVal val="#ppt_w"/>
                                          </p:val>
                                        </p:tav>
                                      </p:tavLst>
                                    </p:anim>
                                    <p:anim calcmode="lin" valueType="num">
                                      <p:cBhvr>
                                        <p:cTn id="112" dur="500" fill="hold"/>
                                        <p:tgtEl>
                                          <p:spTgt spid="26"/>
                                        </p:tgtEl>
                                        <p:attrNameLst>
                                          <p:attrName>ppt_h</p:attrName>
                                        </p:attrNameLst>
                                      </p:cBhvr>
                                      <p:tavLst>
                                        <p:tav tm="0">
                                          <p:val>
                                            <p:fltVal val="0"/>
                                          </p:val>
                                        </p:tav>
                                        <p:tav tm="100000">
                                          <p:val>
                                            <p:strVal val="#ppt_h"/>
                                          </p:val>
                                        </p:tav>
                                      </p:tavLst>
                                    </p:anim>
                                  </p:childTnLst>
                                </p:cTn>
                              </p:par>
                            </p:childTnLst>
                          </p:cTn>
                        </p:par>
                      </p:childTnLst>
                    </p:cTn>
                  </p:par>
                  <p:par>
                    <p:cTn id="113" fill="hold">
                      <p:stCondLst>
                        <p:cond delay="indefinite"/>
                      </p:stCondLst>
                      <p:childTnLst>
                        <p:par>
                          <p:cTn id="114" fill="hold">
                            <p:stCondLst>
                              <p:cond delay="0"/>
                            </p:stCondLst>
                            <p:childTnLst>
                              <p:par>
                                <p:cTn id="115" presetID="23" presetClass="entr" presetSubtype="16" fill="hold" grpId="0" nodeType="clickEffect">
                                  <p:stCondLst>
                                    <p:cond delay="0"/>
                                  </p:stCondLst>
                                  <p:childTnLst>
                                    <p:set>
                                      <p:cBhvr>
                                        <p:cTn id="116" dur="1" fill="hold">
                                          <p:stCondLst>
                                            <p:cond delay="0"/>
                                          </p:stCondLst>
                                        </p:cTn>
                                        <p:tgtEl>
                                          <p:spTgt spid="37"/>
                                        </p:tgtEl>
                                        <p:attrNameLst>
                                          <p:attrName>style.visibility</p:attrName>
                                        </p:attrNameLst>
                                      </p:cBhvr>
                                      <p:to>
                                        <p:strVal val="visible"/>
                                      </p:to>
                                    </p:set>
                                    <p:anim calcmode="lin" valueType="num">
                                      <p:cBhvr>
                                        <p:cTn id="117" dur="500" fill="hold"/>
                                        <p:tgtEl>
                                          <p:spTgt spid="37"/>
                                        </p:tgtEl>
                                        <p:attrNameLst>
                                          <p:attrName>ppt_w</p:attrName>
                                        </p:attrNameLst>
                                      </p:cBhvr>
                                      <p:tavLst>
                                        <p:tav tm="0">
                                          <p:val>
                                            <p:fltVal val="0"/>
                                          </p:val>
                                        </p:tav>
                                        <p:tav tm="100000">
                                          <p:val>
                                            <p:strVal val="#ppt_w"/>
                                          </p:val>
                                        </p:tav>
                                      </p:tavLst>
                                    </p:anim>
                                    <p:anim calcmode="lin" valueType="num">
                                      <p:cBhvr>
                                        <p:cTn id="118" dur="500" fill="hold"/>
                                        <p:tgtEl>
                                          <p:spTgt spid="37"/>
                                        </p:tgtEl>
                                        <p:attrNameLst>
                                          <p:attrName>ppt_h</p:attrName>
                                        </p:attrNameLst>
                                      </p:cBhvr>
                                      <p:tavLst>
                                        <p:tav tm="0">
                                          <p:val>
                                            <p:fltVal val="0"/>
                                          </p:val>
                                        </p:tav>
                                        <p:tav tm="100000">
                                          <p:val>
                                            <p:strVal val="#ppt_h"/>
                                          </p:val>
                                        </p:tav>
                                      </p:tavLst>
                                    </p:anim>
                                  </p:childTnLst>
                                </p:cTn>
                              </p:par>
                            </p:childTnLst>
                          </p:cTn>
                        </p:par>
                      </p:childTnLst>
                    </p:cTn>
                  </p:par>
                  <p:par>
                    <p:cTn id="119" fill="hold">
                      <p:stCondLst>
                        <p:cond delay="indefinite"/>
                      </p:stCondLst>
                      <p:childTnLst>
                        <p:par>
                          <p:cTn id="120" fill="hold">
                            <p:stCondLst>
                              <p:cond delay="0"/>
                            </p:stCondLst>
                            <p:childTnLst>
                              <p:par>
                                <p:cTn id="121" presetID="23" presetClass="entr" presetSubtype="16" fill="hold" grpId="0" nodeType="clickEffect">
                                  <p:stCondLst>
                                    <p:cond delay="0"/>
                                  </p:stCondLst>
                                  <p:childTnLst>
                                    <p:set>
                                      <p:cBhvr>
                                        <p:cTn id="122" dur="1" fill="hold">
                                          <p:stCondLst>
                                            <p:cond delay="0"/>
                                          </p:stCondLst>
                                        </p:cTn>
                                        <p:tgtEl>
                                          <p:spTgt spid="38"/>
                                        </p:tgtEl>
                                        <p:attrNameLst>
                                          <p:attrName>style.visibility</p:attrName>
                                        </p:attrNameLst>
                                      </p:cBhvr>
                                      <p:to>
                                        <p:strVal val="visible"/>
                                      </p:to>
                                    </p:set>
                                    <p:anim calcmode="lin" valueType="num">
                                      <p:cBhvr>
                                        <p:cTn id="123" dur="500" fill="hold"/>
                                        <p:tgtEl>
                                          <p:spTgt spid="38"/>
                                        </p:tgtEl>
                                        <p:attrNameLst>
                                          <p:attrName>ppt_w</p:attrName>
                                        </p:attrNameLst>
                                      </p:cBhvr>
                                      <p:tavLst>
                                        <p:tav tm="0">
                                          <p:val>
                                            <p:fltVal val="0"/>
                                          </p:val>
                                        </p:tav>
                                        <p:tav tm="100000">
                                          <p:val>
                                            <p:strVal val="#ppt_w"/>
                                          </p:val>
                                        </p:tav>
                                      </p:tavLst>
                                    </p:anim>
                                    <p:anim calcmode="lin" valueType="num">
                                      <p:cBhvr>
                                        <p:cTn id="124" dur="500" fill="hold"/>
                                        <p:tgtEl>
                                          <p:spTgt spid="38"/>
                                        </p:tgtEl>
                                        <p:attrNameLst>
                                          <p:attrName>ppt_h</p:attrName>
                                        </p:attrNameLst>
                                      </p:cBhvr>
                                      <p:tavLst>
                                        <p:tav tm="0">
                                          <p:val>
                                            <p:fltVal val="0"/>
                                          </p:val>
                                        </p:tav>
                                        <p:tav tm="100000">
                                          <p:val>
                                            <p:strVal val="#ppt_h"/>
                                          </p:val>
                                        </p:tav>
                                      </p:tavLst>
                                    </p:anim>
                                  </p:childTnLst>
                                </p:cTn>
                              </p:par>
                            </p:childTnLst>
                          </p:cTn>
                        </p:par>
                      </p:childTnLst>
                    </p:cTn>
                  </p:par>
                  <p:par>
                    <p:cTn id="125" fill="hold">
                      <p:stCondLst>
                        <p:cond delay="indefinite"/>
                      </p:stCondLst>
                      <p:childTnLst>
                        <p:par>
                          <p:cTn id="126" fill="hold">
                            <p:stCondLst>
                              <p:cond delay="0"/>
                            </p:stCondLst>
                            <p:childTnLst>
                              <p:par>
                                <p:cTn id="127" presetID="23" presetClass="entr" presetSubtype="16" fill="hold" grpId="0" nodeType="clickEffect">
                                  <p:stCondLst>
                                    <p:cond delay="0"/>
                                  </p:stCondLst>
                                  <p:childTnLst>
                                    <p:set>
                                      <p:cBhvr>
                                        <p:cTn id="128" dur="1" fill="hold">
                                          <p:stCondLst>
                                            <p:cond delay="0"/>
                                          </p:stCondLst>
                                        </p:cTn>
                                        <p:tgtEl>
                                          <p:spTgt spid="99"/>
                                        </p:tgtEl>
                                        <p:attrNameLst>
                                          <p:attrName>style.visibility</p:attrName>
                                        </p:attrNameLst>
                                      </p:cBhvr>
                                      <p:to>
                                        <p:strVal val="visible"/>
                                      </p:to>
                                    </p:set>
                                    <p:anim calcmode="lin" valueType="num">
                                      <p:cBhvr>
                                        <p:cTn id="129" dur="500" fill="hold"/>
                                        <p:tgtEl>
                                          <p:spTgt spid="99"/>
                                        </p:tgtEl>
                                        <p:attrNameLst>
                                          <p:attrName>ppt_w</p:attrName>
                                        </p:attrNameLst>
                                      </p:cBhvr>
                                      <p:tavLst>
                                        <p:tav tm="0">
                                          <p:val>
                                            <p:fltVal val="0"/>
                                          </p:val>
                                        </p:tav>
                                        <p:tav tm="100000">
                                          <p:val>
                                            <p:strVal val="#ppt_w"/>
                                          </p:val>
                                        </p:tav>
                                      </p:tavLst>
                                    </p:anim>
                                    <p:anim calcmode="lin" valueType="num">
                                      <p:cBhvr>
                                        <p:cTn id="130" dur="500" fill="hold"/>
                                        <p:tgtEl>
                                          <p:spTgt spid="99"/>
                                        </p:tgtEl>
                                        <p:attrNameLst>
                                          <p:attrName>ppt_h</p:attrName>
                                        </p:attrNameLst>
                                      </p:cBhvr>
                                      <p:tavLst>
                                        <p:tav tm="0">
                                          <p:val>
                                            <p:fltVal val="0"/>
                                          </p:val>
                                        </p:tav>
                                        <p:tav tm="100000">
                                          <p:val>
                                            <p:strVal val="#ppt_h"/>
                                          </p:val>
                                        </p:tav>
                                      </p:tavLst>
                                    </p:anim>
                                  </p:childTnLst>
                                </p:cTn>
                              </p:par>
                            </p:childTnLst>
                          </p:cTn>
                        </p:par>
                      </p:childTnLst>
                    </p:cTn>
                  </p:par>
                  <p:par>
                    <p:cTn id="131" fill="hold">
                      <p:stCondLst>
                        <p:cond delay="indefinite"/>
                      </p:stCondLst>
                      <p:childTnLst>
                        <p:par>
                          <p:cTn id="132" fill="hold">
                            <p:stCondLst>
                              <p:cond delay="0"/>
                            </p:stCondLst>
                            <p:childTnLst>
                              <p:par>
                                <p:cTn id="133" presetID="23" presetClass="entr" presetSubtype="16" fill="hold" grpId="0" nodeType="clickEffect">
                                  <p:stCondLst>
                                    <p:cond delay="0"/>
                                  </p:stCondLst>
                                  <p:childTnLst>
                                    <p:set>
                                      <p:cBhvr>
                                        <p:cTn id="134" dur="1" fill="hold">
                                          <p:stCondLst>
                                            <p:cond delay="0"/>
                                          </p:stCondLst>
                                        </p:cTn>
                                        <p:tgtEl>
                                          <p:spTgt spid="39"/>
                                        </p:tgtEl>
                                        <p:attrNameLst>
                                          <p:attrName>style.visibility</p:attrName>
                                        </p:attrNameLst>
                                      </p:cBhvr>
                                      <p:to>
                                        <p:strVal val="visible"/>
                                      </p:to>
                                    </p:set>
                                    <p:anim calcmode="lin" valueType="num">
                                      <p:cBhvr>
                                        <p:cTn id="135" dur="500" fill="hold"/>
                                        <p:tgtEl>
                                          <p:spTgt spid="39"/>
                                        </p:tgtEl>
                                        <p:attrNameLst>
                                          <p:attrName>ppt_w</p:attrName>
                                        </p:attrNameLst>
                                      </p:cBhvr>
                                      <p:tavLst>
                                        <p:tav tm="0">
                                          <p:val>
                                            <p:fltVal val="0"/>
                                          </p:val>
                                        </p:tav>
                                        <p:tav tm="100000">
                                          <p:val>
                                            <p:strVal val="#ppt_w"/>
                                          </p:val>
                                        </p:tav>
                                      </p:tavLst>
                                    </p:anim>
                                    <p:anim calcmode="lin" valueType="num">
                                      <p:cBhvr>
                                        <p:cTn id="136" dur="500" fill="hold"/>
                                        <p:tgtEl>
                                          <p:spTgt spid="39"/>
                                        </p:tgtEl>
                                        <p:attrNameLst>
                                          <p:attrName>ppt_h</p:attrName>
                                        </p:attrNameLst>
                                      </p:cBhvr>
                                      <p:tavLst>
                                        <p:tav tm="0">
                                          <p:val>
                                            <p:fltVal val="0"/>
                                          </p:val>
                                        </p:tav>
                                        <p:tav tm="100000">
                                          <p:val>
                                            <p:strVal val="#ppt_h"/>
                                          </p:val>
                                        </p:tav>
                                      </p:tavLst>
                                    </p:anim>
                                  </p:childTnLst>
                                </p:cTn>
                              </p:par>
                            </p:childTnLst>
                          </p:cTn>
                        </p:par>
                      </p:childTnLst>
                    </p:cTn>
                  </p:par>
                  <p:par>
                    <p:cTn id="137" fill="hold">
                      <p:stCondLst>
                        <p:cond delay="indefinite"/>
                      </p:stCondLst>
                      <p:childTnLst>
                        <p:par>
                          <p:cTn id="138" fill="hold">
                            <p:stCondLst>
                              <p:cond delay="0"/>
                            </p:stCondLst>
                            <p:childTnLst>
                              <p:par>
                                <p:cTn id="139" presetID="3" presetClass="entr" presetSubtype="10" fill="hold" nodeType="clickEffect">
                                  <p:stCondLst>
                                    <p:cond delay="0"/>
                                  </p:stCondLst>
                                  <p:childTnLst>
                                    <p:set>
                                      <p:cBhvr>
                                        <p:cTn id="140" dur="1" fill="hold">
                                          <p:stCondLst>
                                            <p:cond delay="0"/>
                                          </p:stCondLst>
                                        </p:cTn>
                                        <p:tgtEl>
                                          <p:spTgt spid="113"/>
                                        </p:tgtEl>
                                        <p:attrNameLst>
                                          <p:attrName>style.visibility</p:attrName>
                                        </p:attrNameLst>
                                      </p:cBhvr>
                                      <p:to>
                                        <p:strVal val="visible"/>
                                      </p:to>
                                    </p:set>
                                    <p:animEffect transition="in" filter="blinds(horizontal)">
                                      <p:cBhvr>
                                        <p:cTn id="141" dur="500"/>
                                        <p:tgtEl>
                                          <p:spTgt spid="113"/>
                                        </p:tgtEl>
                                      </p:cBhvr>
                                    </p:animEffect>
                                  </p:childTnLst>
                                </p:cTn>
                              </p:par>
                              <p:par>
                                <p:cTn id="142" presetID="3" presetClass="entr" presetSubtype="10" fill="hold" nodeType="withEffect">
                                  <p:stCondLst>
                                    <p:cond delay="0"/>
                                  </p:stCondLst>
                                  <p:childTnLst>
                                    <p:set>
                                      <p:cBhvr>
                                        <p:cTn id="143" dur="1" fill="hold">
                                          <p:stCondLst>
                                            <p:cond delay="0"/>
                                          </p:stCondLst>
                                        </p:cTn>
                                        <p:tgtEl>
                                          <p:spTgt spid="116"/>
                                        </p:tgtEl>
                                        <p:attrNameLst>
                                          <p:attrName>style.visibility</p:attrName>
                                        </p:attrNameLst>
                                      </p:cBhvr>
                                      <p:to>
                                        <p:strVal val="visible"/>
                                      </p:to>
                                    </p:set>
                                    <p:animEffect transition="in" filter="blinds(horizontal)">
                                      <p:cBhvr>
                                        <p:cTn id="144" dur="500"/>
                                        <p:tgtEl>
                                          <p:spTgt spid="116"/>
                                        </p:tgtEl>
                                      </p:cBhvr>
                                    </p:animEffect>
                                  </p:childTnLst>
                                </p:cTn>
                              </p:par>
                              <p:par>
                                <p:cTn id="145" presetID="3" presetClass="entr" presetSubtype="10" fill="hold" nodeType="withEffect">
                                  <p:stCondLst>
                                    <p:cond delay="0"/>
                                  </p:stCondLst>
                                  <p:childTnLst>
                                    <p:set>
                                      <p:cBhvr>
                                        <p:cTn id="146" dur="1" fill="hold">
                                          <p:stCondLst>
                                            <p:cond delay="0"/>
                                          </p:stCondLst>
                                        </p:cTn>
                                        <p:tgtEl>
                                          <p:spTgt spid="119"/>
                                        </p:tgtEl>
                                        <p:attrNameLst>
                                          <p:attrName>style.visibility</p:attrName>
                                        </p:attrNameLst>
                                      </p:cBhvr>
                                      <p:to>
                                        <p:strVal val="visible"/>
                                      </p:to>
                                    </p:set>
                                    <p:animEffect transition="in" filter="blinds(horizontal)">
                                      <p:cBhvr>
                                        <p:cTn id="147" dur="500"/>
                                        <p:tgtEl>
                                          <p:spTgt spid="119"/>
                                        </p:tgtEl>
                                      </p:cBhvr>
                                    </p:animEffect>
                                  </p:childTnLst>
                                </p:cTn>
                              </p:par>
                            </p:childTnLst>
                          </p:cTn>
                        </p:par>
                      </p:childTnLst>
                    </p:cTn>
                  </p:par>
                  <p:par>
                    <p:cTn id="148" fill="hold">
                      <p:stCondLst>
                        <p:cond delay="indefinite"/>
                      </p:stCondLst>
                      <p:childTnLst>
                        <p:par>
                          <p:cTn id="149" fill="hold">
                            <p:stCondLst>
                              <p:cond delay="0"/>
                            </p:stCondLst>
                            <p:childTnLst>
                              <p:par>
                                <p:cTn id="150" presetID="3" presetClass="entr" presetSubtype="10" fill="hold" nodeType="clickEffect">
                                  <p:stCondLst>
                                    <p:cond delay="0"/>
                                  </p:stCondLst>
                                  <p:childTnLst>
                                    <p:set>
                                      <p:cBhvr>
                                        <p:cTn id="151" dur="1" fill="hold">
                                          <p:stCondLst>
                                            <p:cond delay="0"/>
                                          </p:stCondLst>
                                        </p:cTn>
                                        <p:tgtEl>
                                          <p:spTgt spid="122"/>
                                        </p:tgtEl>
                                        <p:attrNameLst>
                                          <p:attrName>style.visibility</p:attrName>
                                        </p:attrNameLst>
                                      </p:cBhvr>
                                      <p:to>
                                        <p:strVal val="visible"/>
                                      </p:to>
                                    </p:set>
                                    <p:animEffect transition="in" filter="blinds(horizontal)">
                                      <p:cBhvr>
                                        <p:cTn id="152" dur="500"/>
                                        <p:tgtEl>
                                          <p:spTgt spid="122"/>
                                        </p:tgtEl>
                                      </p:cBhvr>
                                    </p:animEffect>
                                  </p:childTnLst>
                                </p:cTn>
                              </p:par>
                            </p:childTnLst>
                          </p:cTn>
                        </p:par>
                      </p:childTnLst>
                    </p:cTn>
                  </p:par>
                  <p:par>
                    <p:cTn id="153" fill="hold">
                      <p:stCondLst>
                        <p:cond delay="indefinite"/>
                      </p:stCondLst>
                      <p:childTnLst>
                        <p:par>
                          <p:cTn id="154" fill="hold">
                            <p:stCondLst>
                              <p:cond delay="0"/>
                            </p:stCondLst>
                            <p:childTnLst>
                              <p:par>
                                <p:cTn id="155" presetID="3" presetClass="entr" presetSubtype="10" fill="hold" nodeType="clickEffect">
                                  <p:stCondLst>
                                    <p:cond delay="0"/>
                                  </p:stCondLst>
                                  <p:childTnLst>
                                    <p:set>
                                      <p:cBhvr>
                                        <p:cTn id="156" dur="1" fill="hold">
                                          <p:stCondLst>
                                            <p:cond delay="0"/>
                                          </p:stCondLst>
                                        </p:cTn>
                                        <p:tgtEl>
                                          <p:spTgt spid="125"/>
                                        </p:tgtEl>
                                        <p:attrNameLst>
                                          <p:attrName>style.visibility</p:attrName>
                                        </p:attrNameLst>
                                      </p:cBhvr>
                                      <p:to>
                                        <p:strVal val="visible"/>
                                      </p:to>
                                    </p:set>
                                    <p:animEffect transition="in" filter="blinds(horizontal)">
                                      <p:cBhvr>
                                        <p:cTn id="157" dur="500"/>
                                        <p:tgtEl>
                                          <p:spTgt spid="125"/>
                                        </p:tgtEl>
                                      </p:cBhvr>
                                    </p:animEffect>
                                  </p:childTnLst>
                                </p:cTn>
                              </p:par>
                            </p:childTnLst>
                          </p:cTn>
                        </p:par>
                      </p:childTnLst>
                    </p:cTn>
                  </p:par>
                  <p:par>
                    <p:cTn id="158" fill="hold">
                      <p:stCondLst>
                        <p:cond delay="indefinite"/>
                      </p:stCondLst>
                      <p:childTnLst>
                        <p:par>
                          <p:cTn id="159" fill="hold">
                            <p:stCondLst>
                              <p:cond delay="0"/>
                            </p:stCondLst>
                            <p:childTnLst>
                              <p:par>
                                <p:cTn id="160" presetID="3" presetClass="entr" presetSubtype="10" fill="hold" nodeType="clickEffect">
                                  <p:stCondLst>
                                    <p:cond delay="0"/>
                                  </p:stCondLst>
                                  <p:childTnLst>
                                    <p:set>
                                      <p:cBhvr>
                                        <p:cTn id="161" dur="1" fill="hold">
                                          <p:stCondLst>
                                            <p:cond delay="0"/>
                                          </p:stCondLst>
                                        </p:cTn>
                                        <p:tgtEl>
                                          <p:spTgt spid="131"/>
                                        </p:tgtEl>
                                        <p:attrNameLst>
                                          <p:attrName>style.visibility</p:attrName>
                                        </p:attrNameLst>
                                      </p:cBhvr>
                                      <p:to>
                                        <p:strVal val="visible"/>
                                      </p:to>
                                    </p:set>
                                    <p:animEffect transition="in" filter="blinds(horizontal)">
                                      <p:cBhvr>
                                        <p:cTn id="162" dur="500"/>
                                        <p:tgtEl>
                                          <p:spTgt spid="131"/>
                                        </p:tgtEl>
                                      </p:cBhvr>
                                    </p:animEffect>
                                  </p:childTnLst>
                                </p:cTn>
                              </p:par>
                              <p:par>
                                <p:cTn id="163" presetID="3" presetClass="entr" presetSubtype="10" fill="hold" nodeType="withEffect">
                                  <p:stCondLst>
                                    <p:cond delay="0"/>
                                  </p:stCondLst>
                                  <p:childTnLst>
                                    <p:set>
                                      <p:cBhvr>
                                        <p:cTn id="164" dur="1" fill="hold">
                                          <p:stCondLst>
                                            <p:cond delay="0"/>
                                          </p:stCondLst>
                                        </p:cTn>
                                        <p:tgtEl>
                                          <p:spTgt spid="134"/>
                                        </p:tgtEl>
                                        <p:attrNameLst>
                                          <p:attrName>style.visibility</p:attrName>
                                        </p:attrNameLst>
                                      </p:cBhvr>
                                      <p:to>
                                        <p:strVal val="visible"/>
                                      </p:to>
                                    </p:set>
                                    <p:animEffect transition="in" filter="blinds(horizontal)">
                                      <p:cBhvr>
                                        <p:cTn id="165" dur="500"/>
                                        <p:tgtEl>
                                          <p:spTgt spid="134"/>
                                        </p:tgtEl>
                                      </p:cBhvr>
                                    </p:animEffect>
                                  </p:childTnLst>
                                </p:cTn>
                              </p:par>
                              <p:par>
                                <p:cTn id="166" presetID="3" presetClass="entr" presetSubtype="10" fill="hold" nodeType="withEffect">
                                  <p:stCondLst>
                                    <p:cond delay="0"/>
                                  </p:stCondLst>
                                  <p:childTnLst>
                                    <p:set>
                                      <p:cBhvr>
                                        <p:cTn id="167" dur="1" fill="hold">
                                          <p:stCondLst>
                                            <p:cond delay="0"/>
                                          </p:stCondLst>
                                        </p:cTn>
                                        <p:tgtEl>
                                          <p:spTgt spid="137"/>
                                        </p:tgtEl>
                                        <p:attrNameLst>
                                          <p:attrName>style.visibility</p:attrName>
                                        </p:attrNameLst>
                                      </p:cBhvr>
                                      <p:to>
                                        <p:strVal val="visible"/>
                                      </p:to>
                                    </p:set>
                                    <p:animEffect transition="in" filter="blinds(horizontal)">
                                      <p:cBhvr>
                                        <p:cTn id="168" dur="500"/>
                                        <p:tgtEl>
                                          <p:spTgt spid="137"/>
                                        </p:tgtEl>
                                      </p:cBhvr>
                                    </p:animEffect>
                                  </p:childTnLst>
                                </p:cTn>
                              </p:par>
                            </p:childTnLst>
                          </p:cTn>
                        </p:par>
                      </p:childTnLst>
                    </p:cTn>
                  </p:par>
                  <p:par>
                    <p:cTn id="169" fill="hold">
                      <p:stCondLst>
                        <p:cond delay="indefinite"/>
                      </p:stCondLst>
                      <p:childTnLst>
                        <p:par>
                          <p:cTn id="170" fill="hold">
                            <p:stCondLst>
                              <p:cond delay="0"/>
                            </p:stCondLst>
                            <p:childTnLst>
                              <p:par>
                                <p:cTn id="171" presetID="3" presetClass="entr" presetSubtype="10" fill="hold" nodeType="clickEffect">
                                  <p:stCondLst>
                                    <p:cond delay="0"/>
                                  </p:stCondLst>
                                  <p:childTnLst>
                                    <p:set>
                                      <p:cBhvr>
                                        <p:cTn id="172" dur="1" fill="hold">
                                          <p:stCondLst>
                                            <p:cond delay="0"/>
                                          </p:stCondLst>
                                        </p:cTn>
                                        <p:tgtEl>
                                          <p:spTgt spid="128"/>
                                        </p:tgtEl>
                                        <p:attrNameLst>
                                          <p:attrName>style.visibility</p:attrName>
                                        </p:attrNameLst>
                                      </p:cBhvr>
                                      <p:to>
                                        <p:strVal val="visible"/>
                                      </p:to>
                                    </p:set>
                                    <p:animEffect transition="in" filter="blinds(horizontal)">
                                      <p:cBhvr>
                                        <p:cTn id="173" dur="500"/>
                                        <p:tgtEl>
                                          <p:spTgt spid="128"/>
                                        </p:tgtEl>
                                      </p:cBhvr>
                                    </p:animEffect>
                                  </p:childTnLst>
                                </p:cTn>
                              </p:par>
                              <p:par>
                                <p:cTn id="174" presetID="3" presetClass="entr" presetSubtype="10" fill="hold" nodeType="withEffect">
                                  <p:stCondLst>
                                    <p:cond delay="0"/>
                                  </p:stCondLst>
                                  <p:childTnLst>
                                    <p:set>
                                      <p:cBhvr>
                                        <p:cTn id="175" dur="1" fill="hold">
                                          <p:stCondLst>
                                            <p:cond delay="0"/>
                                          </p:stCondLst>
                                        </p:cTn>
                                        <p:tgtEl>
                                          <p:spTgt spid="56"/>
                                        </p:tgtEl>
                                        <p:attrNameLst>
                                          <p:attrName>style.visibility</p:attrName>
                                        </p:attrNameLst>
                                      </p:cBhvr>
                                      <p:to>
                                        <p:strVal val="visible"/>
                                      </p:to>
                                    </p:set>
                                    <p:animEffect transition="in" filter="blinds(horizontal)">
                                      <p:cBhvr>
                                        <p:cTn id="176" dur="500"/>
                                        <p:tgtEl>
                                          <p:spTgt spid="56"/>
                                        </p:tgtEl>
                                      </p:cBhvr>
                                    </p:animEffect>
                                  </p:childTnLst>
                                </p:cTn>
                              </p:par>
                              <p:par>
                                <p:cTn id="177" presetID="3" presetClass="entr" presetSubtype="10" fill="hold" nodeType="withEffect">
                                  <p:stCondLst>
                                    <p:cond delay="0"/>
                                  </p:stCondLst>
                                  <p:childTnLst>
                                    <p:set>
                                      <p:cBhvr>
                                        <p:cTn id="178" dur="1" fill="hold">
                                          <p:stCondLst>
                                            <p:cond delay="0"/>
                                          </p:stCondLst>
                                        </p:cTn>
                                        <p:tgtEl>
                                          <p:spTgt spid="142"/>
                                        </p:tgtEl>
                                        <p:attrNameLst>
                                          <p:attrName>style.visibility</p:attrName>
                                        </p:attrNameLst>
                                      </p:cBhvr>
                                      <p:to>
                                        <p:strVal val="visible"/>
                                      </p:to>
                                    </p:set>
                                    <p:animEffect transition="in" filter="blinds(horizontal)">
                                      <p:cBhvr>
                                        <p:cTn id="179" dur="500"/>
                                        <p:tgtEl>
                                          <p:spTgt spid="142"/>
                                        </p:tgtEl>
                                      </p:cBhvr>
                                    </p:animEffect>
                                  </p:childTnLst>
                                </p:cTn>
                              </p:par>
                              <p:par>
                                <p:cTn id="180" presetID="3" presetClass="entr" presetSubtype="10" fill="hold" nodeType="withEffect">
                                  <p:stCondLst>
                                    <p:cond delay="0"/>
                                  </p:stCondLst>
                                  <p:childTnLst>
                                    <p:set>
                                      <p:cBhvr>
                                        <p:cTn id="181" dur="1" fill="hold">
                                          <p:stCondLst>
                                            <p:cond delay="0"/>
                                          </p:stCondLst>
                                        </p:cTn>
                                        <p:tgtEl>
                                          <p:spTgt spid="148"/>
                                        </p:tgtEl>
                                        <p:attrNameLst>
                                          <p:attrName>style.visibility</p:attrName>
                                        </p:attrNameLst>
                                      </p:cBhvr>
                                      <p:to>
                                        <p:strVal val="visible"/>
                                      </p:to>
                                    </p:set>
                                    <p:animEffect transition="in" filter="blinds(horizontal)">
                                      <p:cBhvr>
                                        <p:cTn id="182" dur="500"/>
                                        <p:tgtEl>
                                          <p:spTgt spid="148"/>
                                        </p:tgtEl>
                                      </p:cBhvr>
                                    </p:animEffect>
                                  </p:childTnLst>
                                </p:cTn>
                              </p:par>
                              <p:par>
                                <p:cTn id="183" presetID="3" presetClass="entr" presetSubtype="10" fill="hold" nodeType="withEffect">
                                  <p:stCondLst>
                                    <p:cond delay="0"/>
                                  </p:stCondLst>
                                  <p:childTnLst>
                                    <p:set>
                                      <p:cBhvr>
                                        <p:cTn id="184" dur="1" fill="hold">
                                          <p:stCondLst>
                                            <p:cond delay="0"/>
                                          </p:stCondLst>
                                        </p:cTn>
                                        <p:tgtEl>
                                          <p:spTgt spid="145"/>
                                        </p:tgtEl>
                                        <p:attrNameLst>
                                          <p:attrName>style.visibility</p:attrName>
                                        </p:attrNameLst>
                                      </p:cBhvr>
                                      <p:to>
                                        <p:strVal val="visible"/>
                                      </p:to>
                                    </p:set>
                                    <p:animEffect transition="in" filter="blinds(horizontal)">
                                      <p:cBhvr>
                                        <p:cTn id="185" dur="500"/>
                                        <p:tgtEl>
                                          <p:spTgt spid="145"/>
                                        </p:tgtEl>
                                      </p:cBhvr>
                                    </p:animEffect>
                                  </p:childTnLst>
                                </p:cTn>
                              </p:par>
                            </p:childTnLst>
                          </p:cTn>
                        </p:par>
                      </p:childTnLst>
                    </p:cTn>
                  </p:par>
                  <p:par>
                    <p:cTn id="186" fill="hold">
                      <p:stCondLst>
                        <p:cond delay="indefinite"/>
                      </p:stCondLst>
                      <p:childTnLst>
                        <p:par>
                          <p:cTn id="187" fill="hold">
                            <p:stCondLst>
                              <p:cond delay="0"/>
                            </p:stCondLst>
                            <p:childTnLst>
                              <p:par>
                                <p:cTn id="188" presetID="3" presetClass="entr" presetSubtype="10" fill="hold" nodeType="clickEffect">
                                  <p:stCondLst>
                                    <p:cond delay="0"/>
                                  </p:stCondLst>
                                  <p:childTnLst>
                                    <p:set>
                                      <p:cBhvr>
                                        <p:cTn id="189" dur="1" fill="hold">
                                          <p:stCondLst>
                                            <p:cond delay="0"/>
                                          </p:stCondLst>
                                        </p:cTn>
                                        <p:tgtEl>
                                          <p:spTgt spid="82"/>
                                        </p:tgtEl>
                                        <p:attrNameLst>
                                          <p:attrName>style.visibility</p:attrName>
                                        </p:attrNameLst>
                                      </p:cBhvr>
                                      <p:to>
                                        <p:strVal val="visible"/>
                                      </p:to>
                                    </p:set>
                                    <p:animEffect transition="in" filter="blinds(horizontal)">
                                      <p:cBhvr>
                                        <p:cTn id="190" dur="500"/>
                                        <p:tgtEl>
                                          <p:spTgt spid="82"/>
                                        </p:tgtEl>
                                      </p:cBhvr>
                                    </p:animEffect>
                                  </p:childTnLst>
                                </p:cTn>
                              </p:par>
                              <p:par>
                                <p:cTn id="191" presetID="3" presetClass="entr" presetSubtype="10" fill="hold" nodeType="withEffect">
                                  <p:stCondLst>
                                    <p:cond delay="0"/>
                                  </p:stCondLst>
                                  <p:childTnLst>
                                    <p:set>
                                      <p:cBhvr>
                                        <p:cTn id="192" dur="1" fill="hold">
                                          <p:stCondLst>
                                            <p:cond delay="0"/>
                                          </p:stCondLst>
                                        </p:cTn>
                                        <p:tgtEl>
                                          <p:spTgt spid="86"/>
                                        </p:tgtEl>
                                        <p:attrNameLst>
                                          <p:attrName>style.visibility</p:attrName>
                                        </p:attrNameLst>
                                      </p:cBhvr>
                                      <p:to>
                                        <p:strVal val="visible"/>
                                      </p:to>
                                    </p:set>
                                    <p:animEffect transition="in" filter="blinds(horizontal)">
                                      <p:cBhvr>
                                        <p:cTn id="193" dur="500"/>
                                        <p:tgtEl>
                                          <p:spTgt spid="86"/>
                                        </p:tgtEl>
                                      </p:cBhvr>
                                    </p:animEffect>
                                  </p:childTnLst>
                                </p:cTn>
                              </p:par>
                              <p:par>
                                <p:cTn id="194" presetID="3" presetClass="entr" presetSubtype="10" fill="hold" grpId="0" nodeType="withEffect">
                                  <p:stCondLst>
                                    <p:cond delay="0"/>
                                  </p:stCondLst>
                                  <p:childTnLst>
                                    <p:set>
                                      <p:cBhvr>
                                        <p:cTn id="195" dur="1" fill="hold">
                                          <p:stCondLst>
                                            <p:cond delay="0"/>
                                          </p:stCondLst>
                                        </p:cTn>
                                        <p:tgtEl>
                                          <p:spTgt spid="28"/>
                                        </p:tgtEl>
                                        <p:attrNameLst>
                                          <p:attrName>style.visibility</p:attrName>
                                        </p:attrNameLst>
                                      </p:cBhvr>
                                      <p:to>
                                        <p:strVal val="visible"/>
                                      </p:to>
                                    </p:set>
                                    <p:animEffect transition="in" filter="blinds(horizontal)">
                                      <p:cBhvr>
                                        <p:cTn id="196" dur="500"/>
                                        <p:tgtEl>
                                          <p:spTgt spid="28"/>
                                        </p:tgtEl>
                                      </p:cBhvr>
                                    </p:animEffect>
                                  </p:childTnLst>
                                </p:cTn>
                              </p:par>
                              <p:par>
                                <p:cTn id="197" presetID="3" presetClass="entr" presetSubtype="10" fill="hold" grpId="0" nodeType="withEffect">
                                  <p:stCondLst>
                                    <p:cond delay="0"/>
                                  </p:stCondLst>
                                  <p:childTnLst>
                                    <p:set>
                                      <p:cBhvr>
                                        <p:cTn id="198" dur="1" fill="hold">
                                          <p:stCondLst>
                                            <p:cond delay="0"/>
                                          </p:stCondLst>
                                        </p:cTn>
                                        <p:tgtEl>
                                          <p:spTgt spid="29"/>
                                        </p:tgtEl>
                                        <p:attrNameLst>
                                          <p:attrName>style.visibility</p:attrName>
                                        </p:attrNameLst>
                                      </p:cBhvr>
                                      <p:to>
                                        <p:strVal val="visible"/>
                                      </p:to>
                                    </p:set>
                                    <p:animEffect transition="in" filter="blinds(horizontal)">
                                      <p:cBhvr>
                                        <p:cTn id="199" dur="500"/>
                                        <p:tgtEl>
                                          <p:spTgt spid="29"/>
                                        </p:tgtEl>
                                      </p:cBhvr>
                                    </p:animEffect>
                                  </p:childTnLst>
                                </p:cTn>
                              </p:par>
                            </p:childTnLst>
                          </p:cTn>
                        </p:par>
                      </p:childTnLst>
                    </p:cTn>
                  </p:par>
                  <p:par>
                    <p:cTn id="200" fill="hold">
                      <p:stCondLst>
                        <p:cond delay="indefinite"/>
                      </p:stCondLst>
                      <p:childTnLst>
                        <p:par>
                          <p:cTn id="201" fill="hold">
                            <p:stCondLst>
                              <p:cond delay="0"/>
                            </p:stCondLst>
                            <p:childTnLst>
                              <p:par>
                                <p:cTn id="202" presetID="3" presetClass="entr" presetSubtype="10" fill="hold" nodeType="clickEffect">
                                  <p:stCondLst>
                                    <p:cond delay="0"/>
                                  </p:stCondLst>
                                  <p:childTnLst>
                                    <p:set>
                                      <p:cBhvr>
                                        <p:cTn id="203" dur="1" fill="hold">
                                          <p:stCondLst>
                                            <p:cond delay="0"/>
                                          </p:stCondLst>
                                        </p:cTn>
                                        <p:tgtEl>
                                          <p:spTgt spid="92"/>
                                        </p:tgtEl>
                                        <p:attrNameLst>
                                          <p:attrName>style.visibility</p:attrName>
                                        </p:attrNameLst>
                                      </p:cBhvr>
                                      <p:to>
                                        <p:strVal val="visible"/>
                                      </p:to>
                                    </p:set>
                                    <p:animEffect transition="in" filter="blinds(horizontal)">
                                      <p:cBhvr>
                                        <p:cTn id="204" dur="500"/>
                                        <p:tgtEl>
                                          <p:spTgt spid="92"/>
                                        </p:tgtEl>
                                      </p:cBhvr>
                                    </p:animEffect>
                                  </p:childTnLst>
                                </p:cTn>
                              </p:par>
                              <p:par>
                                <p:cTn id="205" presetID="3" presetClass="entr" presetSubtype="10" fill="hold" grpId="0" nodeType="withEffect">
                                  <p:stCondLst>
                                    <p:cond delay="0"/>
                                  </p:stCondLst>
                                  <p:childTnLst>
                                    <p:set>
                                      <p:cBhvr>
                                        <p:cTn id="206" dur="1" fill="hold">
                                          <p:stCondLst>
                                            <p:cond delay="0"/>
                                          </p:stCondLst>
                                        </p:cTn>
                                        <p:tgtEl>
                                          <p:spTgt spid="31"/>
                                        </p:tgtEl>
                                        <p:attrNameLst>
                                          <p:attrName>style.visibility</p:attrName>
                                        </p:attrNameLst>
                                      </p:cBhvr>
                                      <p:to>
                                        <p:strVal val="visible"/>
                                      </p:to>
                                    </p:set>
                                    <p:animEffect transition="in" filter="blinds(horizontal)">
                                      <p:cBhvr>
                                        <p:cTn id="207" dur="500"/>
                                        <p:tgtEl>
                                          <p:spTgt spid="31"/>
                                        </p:tgtEl>
                                      </p:cBhvr>
                                    </p:animEffect>
                                  </p:childTnLst>
                                </p:cTn>
                              </p:par>
                              <p:par>
                                <p:cTn id="208" presetID="3" presetClass="entr" presetSubtype="10" fill="hold" nodeType="withEffect">
                                  <p:stCondLst>
                                    <p:cond delay="0"/>
                                  </p:stCondLst>
                                  <p:childTnLst>
                                    <p:set>
                                      <p:cBhvr>
                                        <p:cTn id="209" dur="1" fill="hold">
                                          <p:stCondLst>
                                            <p:cond delay="0"/>
                                          </p:stCondLst>
                                        </p:cTn>
                                        <p:tgtEl>
                                          <p:spTgt spid="89"/>
                                        </p:tgtEl>
                                        <p:attrNameLst>
                                          <p:attrName>style.visibility</p:attrName>
                                        </p:attrNameLst>
                                      </p:cBhvr>
                                      <p:to>
                                        <p:strVal val="visible"/>
                                      </p:to>
                                    </p:set>
                                    <p:animEffect transition="in" filter="blinds(horizontal)">
                                      <p:cBhvr>
                                        <p:cTn id="210" dur="500"/>
                                        <p:tgtEl>
                                          <p:spTgt spid="89"/>
                                        </p:tgtEl>
                                      </p:cBhvr>
                                    </p:animEffect>
                                  </p:childTnLst>
                                </p:cTn>
                              </p:par>
                              <p:par>
                                <p:cTn id="211" presetID="3" presetClass="entr" presetSubtype="10" fill="hold" grpId="0" nodeType="withEffect">
                                  <p:stCondLst>
                                    <p:cond delay="0"/>
                                  </p:stCondLst>
                                  <p:childTnLst>
                                    <p:set>
                                      <p:cBhvr>
                                        <p:cTn id="212" dur="1" fill="hold">
                                          <p:stCondLst>
                                            <p:cond delay="0"/>
                                          </p:stCondLst>
                                        </p:cTn>
                                        <p:tgtEl>
                                          <p:spTgt spid="34"/>
                                        </p:tgtEl>
                                        <p:attrNameLst>
                                          <p:attrName>style.visibility</p:attrName>
                                        </p:attrNameLst>
                                      </p:cBhvr>
                                      <p:to>
                                        <p:strVal val="visible"/>
                                      </p:to>
                                    </p:set>
                                    <p:animEffect transition="in" filter="blinds(horizontal)">
                                      <p:cBhvr>
                                        <p:cTn id="213" dur="500"/>
                                        <p:tgtEl>
                                          <p:spTgt spid="34"/>
                                        </p:tgtEl>
                                      </p:cBhvr>
                                    </p:animEffect>
                                  </p:childTnLst>
                                </p:cTn>
                              </p:par>
                              <p:par>
                                <p:cTn id="214" presetID="3" presetClass="entr" presetSubtype="10" fill="hold" nodeType="withEffect">
                                  <p:stCondLst>
                                    <p:cond delay="0"/>
                                  </p:stCondLst>
                                  <p:childTnLst>
                                    <p:set>
                                      <p:cBhvr>
                                        <p:cTn id="215" dur="1" fill="hold">
                                          <p:stCondLst>
                                            <p:cond delay="0"/>
                                          </p:stCondLst>
                                        </p:cTn>
                                        <p:tgtEl>
                                          <p:spTgt spid="95"/>
                                        </p:tgtEl>
                                        <p:attrNameLst>
                                          <p:attrName>style.visibility</p:attrName>
                                        </p:attrNameLst>
                                      </p:cBhvr>
                                      <p:to>
                                        <p:strVal val="visible"/>
                                      </p:to>
                                    </p:set>
                                    <p:animEffect transition="in" filter="blinds(horizontal)">
                                      <p:cBhvr>
                                        <p:cTn id="216" dur="500"/>
                                        <p:tgtEl>
                                          <p:spTgt spid="95"/>
                                        </p:tgtEl>
                                      </p:cBhvr>
                                    </p:animEffect>
                                  </p:childTnLst>
                                </p:cTn>
                              </p:par>
                              <p:par>
                                <p:cTn id="217" presetID="3" presetClass="entr" presetSubtype="10" fill="hold" grpId="0" nodeType="withEffect">
                                  <p:stCondLst>
                                    <p:cond delay="0"/>
                                  </p:stCondLst>
                                  <p:childTnLst>
                                    <p:set>
                                      <p:cBhvr>
                                        <p:cTn id="218" dur="1" fill="hold">
                                          <p:stCondLst>
                                            <p:cond delay="0"/>
                                          </p:stCondLst>
                                        </p:cTn>
                                        <p:tgtEl>
                                          <p:spTgt spid="35"/>
                                        </p:tgtEl>
                                        <p:attrNameLst>
                                          <p:attrName>style.visibility</p:attrName>
                                        </p:attrNameLst>
                                      </p:cBhvr>
                                      <p:to>
                                        <p:strVal val="visible"/>
                                      </p:to>
                                    </p:set>
                                    <p:animEffect transition="in" filter="blinds(horizontal)">
                                      <p:cBhvr>
                                        <p:cTn id="219" dur="500"/>
                                        <p:tgtEl>
                                          <p:spTgt spid="35"/>
                                        </p:tgtEl>
                                      </p:cBhvr>
                                    </p:animEffect>
                                  </p:childTnLst>
                                </p:cTn>
                              </p:par>
                            </p:childTnLst>
                          </p:cTn>
                        </p:par>
                      </p:childTnLst>
                    </p:cTn>
                  </p:par>
                  <p:par>
                    <p:cTn id="220" fill="hold">
                      <p:stCondLst>
                        <p:cond delay="indefinite"/>
                      </p:stCondLst>
                      <p:childTnLst>
                        <p:par>
                          <p:cTn id="221" fill="hold">
                            <p:stCondLst>
                              <p:cond delay="0"/>
                            </p:stCondLst>
                            <p:childTnLst>
                              <p:par>
                                <p:cTn id="222" presetID="3" presetClass="entr" presetSubtype="10" fill="hold" nodeType="clickEffect">
                                  <p:stCondLst>
                                    <p:cond delay="0"/>
                                  </p:stCondLst>
                                  <p:childTnLst>
                                    <p:set>
                                      <p:cBhvr>
                                        <p:cTn id="223" dur="1" fill="hold">
                                          <p:stCondLst>
                                            <p:cond delay="0"/>
                                          </p:stCondLst>
                                        </p:cTn>
                                        <p:tgtEl>
                                          <p:spTgt spid="104"/>
                                        </p:tgtEl>
                                        <p:attrNameLst>
                                          <p:attrName>style.visibility</p:attrName>
                                        </p:attrNameLst>
                                      </p:cBhvr>
                                      <p:to>
                                        <p:strVal val="visible"/>
                                      </p:to>
                                    </p:set>
                                    <p:animEffect transition="in" filter="blinds(horizontal)">
                                      <p:cBhvr>
                                        <p:cTn id="224" dur="500"/>
                                        <p:tgtEl>
                                          <p:spTgt spid="104"/>
                                        </p:tgtEl>
                                      </p:cBhvr>
                                    </p:animEffect>
                                  </p:childTnLst>
                                </p:cTn>
                              </p:par>
                              <p:par>
                                <p:cTn id="225" presetID="3" presetClass="entr" presetSubtype="10" fill="hold" grpId="0" nodeType="withEffect">
                                  <p:stCondLst>
                                    <p:cond delay="0"/>
                                  </p:stCondLst>
                                  <p:childTnLst>
                                    <p:set>
                                      <p:cBhvr>
                                        <p:cTn id="226" dur="1" fill="hold">
                                          <p:stCondLst>
                                            <p:cond delay="0"/>
                                          </p:stCondLst>
                                        </p:cTn>
                                        <p:tgtEl>
                                          <p:spTgt spid="100"/>
                                        </p:tgtEl>
                                        <p:attrNameLst>
                                          <p:attrName>style.visibility</p:attrName>
                                        </p:attrNameLst>
                                      </p:cBhvr>
                                      <p:to>
                                        <p:strVal val="visible"/>
                                      </p:to>
                                    </p:set>
                                    <p:animEffect transition="in" filter="blinds(horizontal)">
                                      <p:cBhvr>
                                        <p:cTn id="227" dur="500"/>
                                        <p:tgtEl>
                                          <p:spTgt spid="100"/>
                                        </p:tgtEl>
                                      </p:cBhvr>
                                    </p:animEffect>
                                  </p:childTnLst>
                                </p:cTn>
                              </p:par>
                              <p:par>
                                <p:cTn id="228" presetID="3" presetClass="entr" presetSubtype="10" fill="hold" nodeType="withEffect">
                                  <p:stCondLst>
                                    <p:cond delay="0"/>
                                  </p:stCondLst>
                                  <p:childTnLst>
                                    <p:set>
                                      <p:cBhvr>
                                        <p:cTn id="229" dur="1" fill="hold">
                                          <p:stCondLst>
                                            <p:cond delay="0"/>
                                          </p:stCondLst>
                                        </p:cTn>
                                        <p:tgtEl>
                                          <p:spTgt spid="107"/>
                                        </p:tgtEl>
                                        <p:attrNameLst>
                                          <p:attrName>style.visibility</p:attrName>
                                        </p:attrNameLst>
                                      </p:cBhvr>
                                      <p:to>
                                        <p:strVal val="visible"/>
                                      </p:to>
                                    </p:set>
                                    <p:animEffect transition="in" filter="blinds(horizontal)">
                                      <p:cBhvr>
                                        <p:cTn id="230" dur="500"/>
                                        <p:tgtEl>
                                          <p:spTgt spid="107"/>
                                        </p:tgtEl>
                                      </p:cBhvr>
                                    </p:animEffect>
                                  </p:childTnLst>
                                </p:cTn>
                              </p:par>
                              <p:par>
                                <p:cTn id="231" presetID="3" presetClass="entr" presetSubtype="10" fill="hold" grpId="0" nodeType="withEffect">
                                  <p:stCondLst>
                                    <p:cond delay="0"/>
                                  </p:stCondLst>
                                  <p:childTnLst>
                                    <p:set>
                                      <p:cBhvr>
                                        <p:cTn id="232" dur="1" fill="hold">
                                          <p:stCondLst>
                                            <p:cond delay="0"/>
                                          </p:stCondLst>
                                        </p:cTn>
                                        <p:tgtEl>
                                          <p:spTgt spid="103"/>
                                        </p:tgtEl>
                                        <p:attrNameLst>
                                          <p:attrName>style.visibility</p:attrName>
                                        </p:attrNameLst>
                                      </p:cBhvr>
                                      <p:to>
                                        <p:strVal val="visible"/>
                                      </p:to>
                                    </p:set>
                                    <p:animEffect transition="in" filter="blinds(horizontal)">
                                      <p:cBhvr>
                                        <p:cTn id="233" dur="500"/>
                                        <p:tgtEl>
                                          <p:spTgt spid="103"/>
                                        </p:tgtEl>
                                      </p:cBhvr>
                                    </p:animEffect>
                                  </p:childTnLst>
                                </p:cTn>
                              </p:par>
                              <p:par>
                                <p:cTn id="234" presetID="3" presetClass="entr" presetSubtype="10" fill="hold" nodeType="withEffect">
                                  <p:stCondLst>
                                    <p:cond delay="0"/>
                                  </p:stCondLst>
                                  <p:childTnLst>
                                    <p:set>
                                      <p:cBhvr>
                                        <p:cTn id="235" dur="1" fill="hold">
                                          <p:stCondLst>
                                            <p:cond delay="0"/>
                                          </p:stCondLst>
                                        </p:cTn>
                                        <p:tgtEl>
                                          <p:spTgt spid="110"/>
                                        </p:tgtEl>
                                        <p:attrNameLst>
                                          <p:attrName>style.visibility</p:attrName>
                                        </p:attrNameLst>
                                      </p:cBhvr>
                                      <p:to>
                                        <p:strVal val="visible"/>
                                      </p:to>
                                    </p:set>
                                    <p:animEffect transition="in" filter="blinds(horizontal)">
                                      <p:cBhvr>
                                        <p:cTn id="236" dur="500"/>
                                        <p:tgtEl>
                                          <p:spTgt spid="110"/>
                                        </p:tgtEl>
                                      </p:cBhvr>
                                    </p:animEffect>
                                  </p:childTnLst>
                                </p:cTn>
                              </p:par>
                              <p:par>
                                <p:cTn id="237" presetID="3" presetClass="entr" presetSubtype="10" fill="hold" grpId="0" nodeType="withEffect">
                                  <p:stCondLst>
                                    <p:cond delay="0"/>
                                  </p:stCondLst>
                                  <p:childTnLst>
                                    <p:set>
                                      <p:cBhvr>
                                        <p:cTn id="238" dur="1" fill="hold">
                                          <p:stCondLst>
                                            <p:cond delay="0"/>
                                          </p:stCondLst>
                                        </p:cTn>
                                        <p:tgtEl>
                                          <p:spTgt spid="102"/>
                                        </p:tgtEl>
                                        <p:attrNameLst>
                                          <p:attrName>style.visibility</p:attrName>
                                        </p:attrNameLst>
                                      </p:cBhvr>
                                      <p:to>
                                        <p:strVal val="visible"/>
                                      </p:to>
                                    </p:set>
                                    <p:animEffect transition="in" filter="blinds(horizontal)">
                                      <p:cBhvr>
                                        <p:cTn id="239" dur="500"/>
                                        <p:tgtEl>
                                          <p:spTgt spid="102"/>
                                        </p:tgtEl>
                                      </p:cBhvr>
                                    </p:animEffect>
                                  </p:childTnLst>
                                </p:cTn>
                              </p:par>
                              <p:par>
                                <p:cTn id="240" presetID="3" presetClass="entr" presetSubtype="10" fill="hold" grpId="0" nodeType="withEffect">
                                  <p:stCondLst>
                                    <p:cond delay="0"/>
                                  </p:stCondLst>
                                  <p:childTnLst>
                                    <p:set>
                                      <p:cBhvr>
                                        <p:cTn id="241" dur="1" fill="hold">
                                          <p:stCondLst>
                                            <p:cond delay="0"/>
                                          </p:stCondLst>
                                        </p:cTn>
                                        <p:tgtEl>
                                          <p:spTgt spid="59"/>
                                        </p:tgtEl>
                                        <p:attrNameLst>
                                          <p:attrName>style.visibility</p:attrName>
                                        </p:attrNameLst>
                                      </p:cBhvr>
                                      <p:to>
                                        <p:strVal val="visible"/>
                                      </p:to>
                                    </p:set>
                                    <p:animEffect transition="in" filter="blinds(horizontal)">
                                      <p:cBhvr>
                                        <p:cTn id="242" dur="500"/>
                                        <p:tgtEl>
                                          <p:spTgt spid="59"/>
                                        </p:tgtEl>
                                      </p:cBhvr>
                                    </p:animEffect>
                                  </p:childTnLst>
                                </p:cTn>
                              </p:par>
                              <p:par>
                                <p:cTn id="243" presetID="3" presetClass="entr" presetSubtype="10" fill="hold" nodeType="withEffect">
                                  <p:stCondLst>
                                    <p:cond delay="0"/>
                                  </p:stCondLst>
                                  <p:childTnLst>
                                    <p:set>
                                      <p:cBhvr>
                                        <p:cTn id="244" dur="1" fill="hold">
                                          <p:stCondLst>
                                            <p:cond delay="0"/>
                                          </p:stCondLst>
                                        </p:cTn>
                                        <p:tgtEl>
                                          <p:spTgt spid="65"/>
                                        </p:tgtEl>
                                        <p:attrNameLst>
                                          <p:attrName>style.visibility</p:attrName>
                                        </p:attrNameLst>
                                      </p:cBhvr>
                                      <p:to>
                                        <p:strVal val="visible"/>
                                      </p:to>
                                    </p:set>
                                    <p:animEffect transition="in" filter="blinds(horizontal)">
                                      <p:cBhvr>
                                        <p:cTn id="245" dur="500"/>
                                        <p:tgtEl>
                                          <p:spTgt spid="65"/>
                                        </p:tgtEl>
                                      </p:cBhvr>
                                    </p:animEffect>
                                  </p:childTnLst>
                                </p:cTn>
                              </p:par>
                              <p:par>
                                <p:cTn id="246" presetID="23" presetClass="entr" presetSubtype="16" fill="hold" nodeType="withEffect">
                                  <p:stCondLst>
                                    <p:cond delay="0"/>
                                  </p:stCondLst>
                                  <p:childTnLst>
                                    <p:set>
                                      <p:cBhvr>
                                        <p:cTn id="247" dur="1" fill="hold">
                                          <p:stCondLst>
                                            <p:cond delay="0"/>
                                          </p:stCondLst>
                                        </p:cTn>
                                        <p:tgtEl>
                                          <p:spTgt spid="60"/>
                                        </p:tgtEl>
                                        <p:attrNameLst>
                                          <p:attrName>style.visibility</p:attrName>
                                        </p:attrNameLst>
                                      </p:cBhvr>
                                      <p:to>
                                        <p:strVal val="visible"/>
                                      </p:to>
                                    </p:set>
                                    <p:anim calcmode="lin" valueType="num">
                                      <p:cBhvr>
                                        <p:cTn id="248" dur="500" fill="hold"/>
                                        <p:tgtEl>
                                          <p:spTgt spid="60"/>
                                        </p:tgtEl>
                                        <p:attrNameLst>
                                          <p:attrName>ppt_w</p:attrName>
                                        </p:attrNameLst>
                                      </p:cBhvr>
                                      <p:tavLst>
                                        <p:tav tm="0">
                                          <p:val>
                                            <p:fltVal val="0"/>
                                          </p:val>
                                        </p:tav>
                                        <p:tav tm="100000">
                                          <p:val>
                                            <p:strVal val="#ppt_w"/>
                                          </p:val>
                                        </p:tav>
                                      </p:tavLst>
                                    </p:anim>
                                    <p:anim calcmode="lin" valueType="num">
                                      <p:cBhvr>
                                        <p:cTn id="249" dur="500" fill="hold"/>
                                        <p:tgtEl>
                                          <p:spTgt spid="6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19" grpId="0" animBg="1"/>
      <p:bldP spid="20" grpId="0" animBg="1"/>
      <p:bldP spid="22" grpId="0" animBg="1"/>
      <p:bldP spid="24" grpId="0" animBg="1"/>
      <p:bldP spid="25" grpId="0" animBg="1"/>
      <p:bldP spid="26" grpId="0" animBg="1"/>
      <p:bldP spid="28" grpId="0" animBg="1"/>
      <p:bldP spid="29" grpId="0" animBg="1"/>
      <p:bldP spid="31" grpId="0" animBg="1"/>
      <p:bldP spid="34" grpId="0" animBg="1"/>
      <p:bldP spid="35" grpId="0" animBg="1"/>
      <p:bldP spid="37" grpId="0" animBg="1"/>
      <p:bldP spid="38" grpId="0" animBg="1"/>
      <p:bldP spid="39" grpId="0" animBg="1"/>
      <p:bldP spid="99" grpId="0" animBg="1"/>
      <p:bldP spid="100" grpId="0" animBg="1"/>
      <p:bldP spid="102" grpId="0" animBg="1"/>
      <p:bldP spid="103" grpId="0" animBg="1"/>
      <p:bldP spid="59" grpId="0" animBg="1"/>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172866-6E8A-4638-BEE3-94DC9B2E15B2}"/>
              </a:ext>
            </a:extLst>
          </p:cNvPr>
          <p:cNvSpPr>
            <a:spLocks noGrp="1"/>
          </p:cNvSpPr>
          <p:nvPr>
            <p:ph idx="1"/>
          </p:nvPr>
        </p:nvSpPr>
        <p:spPr>
          <a:xfrm>
            <a:off x="596348" y="344558"/>
            <a:ext cx="9453505" cy="5903842"/>
          </a:xfrm>
        </p:spPr>
        <p:txBody>
          <a:bodyPr>
            <a:normAutofit/>
          </a:bodyPr>
          <a:lstStyle/>
          <a:p>
            <a:r>
              <a:rPr lang="fr-FR" sz="2400" dirty="0"/>
              <a:t>La figure ci dessus nous montre les objectifs du service production avec l’influence de chaque ressource industrielle sur ces objectifs et quels sont les indicateurs de performances à mesurer pour suivre les performances de ces ressources.</a:t>
            </a:r>
            <a:endParaRPr lang="fr-MA" sz="2400" dirty="0"/>
          </a:p>
          <a:p>
            <a:r>
              <a:rPr lang="fr-FR" sz="2400" dirty="0"/>
              <a:t>Par exemple, la ressource des machines influence sur les trois objectifs, car si on maitrise les machines, nous risquons de fabriquer un produit de mauvaise qualité (influence sur la qualité du produit), aussi si ces machines s'arrêtent tout le temps nous allons livrer toujours en retard (influence sur le respect du délais) et par conséquent, elle influence sur le coût de production. </a:t>
            </a:r>
          </a:p>
          <a:p>
            <a:pPr marL="0" indent="0">
              <a:buNone/>
            </a:pPr>
            <a:endParaRPr lang="fr-MA" sz="2400" dirty="0"/>
          </a:p>
        </p:txBody>
      </p:sp>
    </p:spTree>
    <p:extLst>
      <p:ext uri="{BB962C8B-B14F-4D97-AF65-F5344CB8AC3E}">
        <p14:creationId xmlns:p14="http://schemas.microsoft.com/office/powerpoint/2010/main" val="2190685829"/>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16A66E5-F8D7-41D4-83A2-C1CF3F5C0EA4}"/>
              </a:ext>
            </a:extLst>
          </p:cNvPr>
          <p:cNvSpPr>
            <a:spLocks noGrp="1"/>
          </p:cNvSpPr>
          <p:nvPr>
            <p:ph idx="1"/>
          </p:nvPr>
        </p:nvSpPr>
        <p:spPr>
          <a:xfrm>
            <a:off x="848140" y="543339"/>
            <a:ext cx="9586027" cy="5956851"/>
          </a:xfrm>
        </p:spPr>
        <p:txBody>
          <a:bodyPr/>
          <a:lstStyle/>
          <a:p>
            <a:pPr marL="0" indent="0">
              <a:buNone/>
            </a:pPr>
            <a:r>
              <a:rPr lang="fr-FR" dirty="0"/>
              <a:t>Pour mesurer la performance de cette ressource nous devons calculer les indicateurs de performances suivants : </a:t>
            </a:r>
            <a:endParaRPr lang="fr-MA" dirty="0"/>
          </a:p>
          <a:p>
            <a:r>
              <a:rPr lang="fr-FR" dirty="0"/>
              <a:t>Le TRG : Le taux de rendement global </a:t>
            </a:r>
            <a:endParaRPr lang="fr-MA" dirty="0"/>
          </a:p>
          <a:p>
            <a:r>
              <a:rPr lang="fr-FR" dirty="0"/>
              <a:t>Le TC :  le Taux de charge</a:t>
            </a:r>
            <a:endParaRPr lang="fr-MA" dirty="0"/>
          </a:p>
          <a:p>
            <a:r>
              <a:rPr lang="fr-FR" dirty="0"/>
              <a:t>Le TRS : le taux de rendement synthétique</a:t>
            </a:r>
            <a:endParaRPr lang="fr-MA" dirty="0"/>
          </a:p>
          <a:p>
            <a:r>
              <a:rPr lang="fr-FR" dirty="0"/>
              <a:t>Le TD : le taux de la disponibilité </a:t>
            </a:r>
            <a:endParaRPr lang="fr-MA" dirty="0"/>
          </a:p>
          <a:p>
            <a:r>
              <a:rPr lang="fr-FR" dirty="0"/>
              <a:t>Le TP : le taux de performance</a:t>
            </a:r>
            <a:endParaRPr lang="fr-MA" dirty="0"/>
          </a:p>
          <a:p>
            <a:r>
              <a:rPr lang="fr-FR" dirty="0"/>
              <a:t>Le TQ : le Taux de la qualité</a:t>
            </a:r>
            <a:endParaRPr lang="fr-MA" dirty="0"/>
          </a:p>
          <a:p>
            <a:endParaRPr lang="fr-MA" dirty="0"/>
          </a:p>
        </p:txBody>
      </p:sp>
    </p:spTree>
    <p:extLst>
      <p:ext uri="{BB962C8B-B14F-4D97-AF65-F5344CB8AC3E}">
        <p14:creationId xmlns:p14="http://schemas.microsoft.com/office/powerpoint/2010/main" val="14687562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600" b="1" dirty="0">
                <a:solidFill>
                  <a:srgbClr val="FFC000"/>
                </a:solidFill>
              </a:rPr>
              <a:t>d - Les types de flux de la production selon la stratégie commerciale</a:t>
            </a:r>
            <a:br>
              <a:rPr lang="fr-FR" sz="3600" dirty="0">
                <a:solidFill>
                  <a:srgbClr val="FFC000"/>
                </a:solidFill>
              </a:rPr>
            </a:br>
            <a:endParaRPr lang="fr-FR" sz="3600" dirty="0">
              <a:solidFill>
                <a:srgbClr val="FFC000"/>
              </a:solidFill>
            </a:endParaRPr>
          </a:p>
        </p:txBody>
      </p:sp>
      <p:sp>
        <p:nvSpPr>
          <p:cNvPr id="3" name="Espace réservé du contenu 2"/>
          <p:cNvSpPr>
            <a:spLocks noGrp="1"/>
          </p:cNvSpPr>
          <p:nvPr>
            <p:ph idx="1"/>
          </p:nvPr>
        </p:nvSpPr>
        <p:spPr>
          <a:xfrm>
            <a:off x="1103312" y="2052918"/>
            <a:ext cx="9967962" cy="4195481"/>
          </a:xfrm>
        </p:spPr>
        <p:txBody>
          <a:bodyPr/>
          <a:lstStyle/>
          <a:p>
            <a:pPr algn="ctr">
              <a:buNone/>
            </a:pPr>
            <a:r>
              <a:rPr lang="fr-FR" b="1" dirty="0"/>
              <a:t>Afin de répondre  aux besoins diversifiés des clients, je vous présente ci après les types de flux à savoir et à mettre en place pour satisfaire les différentes demandes de nos clients : </a:t>
            </a:r>
          </a:p>
          <a:p>
            <a:r>
              <a:rPr lang="fr-FR" b="1" dirty="0"/>
              <a:t>Flux Poussé</a:t>
            </a:r>
          </a:p>
          <a:p>
            <a:r>
              <a:rPr lang="fr-FR" b="1" dirty="0"/>
              <a:t>Flux Tiré</a:t>
            </a:r>
          </a:p>
          <a:p>
            <a:r>
              <a:rPr lang="fr-FR" b="1" dirty="0"/>
              <a:t>Flux tendu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9C103E-4867-4465-A8E6-CF9B641B4652}"/>
              </a:ext>
            </a:extLst>
          </p:cNvPr>
          <p:cNvSpPr>
            <a:spLocks noGrp="1"/>
          </p:cNvSpPr>
          <p:nvPr>
            <p:ph idx="1"/>
          </p:nvPr>
        </p:nvSpPr>
        <p:spPr>
          <a:xfrm>
            <a:off x="225288" y="556592"/>
            <a:ext cx="9824566" cy="5691808"/>
          </a:xfrm>
        </p:spPr>
        <p:txBody>
          <a:bodyPr>
            <a:normAutofit/>
          </a:bodyPr>
          <a:lstStyle/>
          <a:p>
            <a:pPr marL="0" indent="0">
              <a:buNone/>
            </a:pPr>
            <a:r>
              <a:rPr lang="fr-FR" dirty="0"/>
              <a:t>La même chose pour la ressource méthodes, qui regroupe toutes les méthodes de travail à l'intérieur d'usine et principalement la planification, si nous ne la maitrisons pas nous risquons de pénaliser la qualité du produit, le délai de livraison et aussi le coût de la production. Afin de mesurer la performance de cette ressource, nous calculons les indicateurs suivants :</a:t>
            </a:r>
            <a:endParaRPr lang="fr-MA" dirty="0"/>
          </a:p>
          <a:p>
            <a:r>
              <a:rPr lang="fr-FR" dirty="0"/>
              <a:t>Le TRP : Le taux de respect du planning </a:t>
            </a:r>
            <a:endParaRPr lang="fr-MA" dirty="0"/>
          </a:p>
          <a:p>
            <a:r>
              <a:rPr lang="fr-FR" dirty="0"/>
              <a:t>Le TSE : Le taux de service</a:t>
            </a:r>
            <a:endParaRPr lang="fr-MA" dirty="0"/>
          </a:p>
          <a:p>
            <a:r>
              <a:rPr lang="fr-FR" dirty="0"/>
              <a:t>Le délai de fabrication</a:t>
            </a:r>
            <a:endParaRPr lang="fr-MA" dirty="0"/>
          </a:p>
          <a:p>
            <a:r>
              <a:rPr lang="fr-FR" dirty="0"/>
              <a:t>Le TVA : le Taux de la valeur ajoutée</a:t>
            </a:r>
            <a:endParaRPr lang="fr-MA" dirty="0"/>
          </a:p>
          <a:p>
            <a:r>
              <a:rPr lang="fr-FR" dirty="0"/>
              <a:t>Le TMUDA : Le taux de gaspillage (les MUDA)</a:t>
            </a:r>
            <a:endParaRPr lang="fr-MA" dirty="0"/>
          </a:p>
          <a:p>
            <a:r>
              <a:rPr lang="fr-FR" dirty="0"/>
              <a:t>Le temps de cycle </a:t>
            </a:r>
            <a:endParaRPr lang="fr-MA" dirty="0"/>
          </a:p>
          <a:p>
            <a:r>
              <a:rPr lang="fr-FR" dirty="0"/>
              <a:t>Le TAKT time</a:t>
            </a:r>
            <a:endParaRPr lang="fr-MA" dirty="0"/>
          </a:p>
          <a:p>
            <a:endParaRPr lang="fr-MA" dirty="0"/>
          </a:p>
        </p:txBody>
      </p:sp>
    </p:spTree>
    <p:extLst>
      <p:ext uri="{BB962C8B-B14F-4D97-AF65-F5344CB8AC3E}">
        <p14:creationId xmlns:p14="http://schemas.microsoft.com/office/powerpoint/2010/main" val="3497973532"/>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6FE9E35-587A-4D00-B006-EA7AF16BE119}"/>
              </a:ext>
            </a:extLst>
          </p:cNvPr>
          <p:cNvSpPr>
            <a:spLocks noGrp="1"/>
          </p:cNvSpPr>
          <p:nvPr>
            <p:ph idx="1"/>
          </p:nvPr>
        </p:nvSpPr>
        <p:spPr>
          <a:xfrm>
            <a:off x="453956" y="1171649"/>
            <a:ext cx="10956165" cy="5686351"/>
          </a:xfrm>
        </p:spPr>
        <p:txBody>
          <a:bodyPr>
            <a:normAutofit/>
          </a:bodyPr>
          <a:lstStyle/>
          <a:p>
            <a:r>
              <a:rPr lang="fr-FR" dirty="0"/>
              <a:t>La ressource de la main d'œuvre est la fonction la plus critique, car c'est elle qui manipule les machines, et c'est elle qui applique les méthodes de travail, alors s'elle n'est pas maitrisée nous risquons de perturber toutes les autres ressources et par la suite s'éloigner des objectifs fixer.</a:t>
            </a:r>
            <a:endParaRPr lang="fr-MA" dirty="0"/>
          </a:p>
          <a:p>
            <a:r>
              <a:rPr lang="fr-FR" dirty="0"/>
              <a:t>Les mêmes indicateurs précédents peuvent mesurer la performance des ressources humaines.</a:t>
            </a:r>
            <a:endParaRPr lang="fr-MA" dirty="0"/>
          </a:p>
          <a:p>
            <a:r>
              <a:rPr lang="fr-FR" dirty="0"/>
              <a:t>Pour la définition de ces indicateurs et ses modes de calcul, nous allons les détailler dans le chapitre du tableau de bord.</a:t>
            </a:r>
            <a:endParaRPr lang="fr-MA" dirty="0"/>
          </a:p>
          <a:p>
            <a:r>
              <a:rPr lang="fr-FR" dirty="0"/>
              <a:t>A la fin le responsable méthodes doit calculer ces indicateurs en pour l'ensemble d'usine et en même temps il doit les calculer par équipe et par machine pour détailler quelle est l'équipe la plus efficace que les autres et aussi pour évaluer les performances de chaque machine.</a:t>
            </a:r>
            <a:endParaRPr lang="fr-MA" dirty="0"/>
          </a:p>
          <a:p>
            <a:endParaRPr lang="fr-MA" dirty="0"/>
          </a:p>
        </p:txBody>
      </p:sp>
    </p:spTree>
    <p:extLst>
      <p:ext uri="{BB962C8B-B14F-4D97-AF65-F5344CB8AC3E}">
        <p14:creationId xmlns:p14="http://schemas.microsoft.com/office/powerpoint/2010/main" val="822741609"/>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ABA3C-639B-44B4-B105-D586F61AD571}"/>
              </a:ext>
            </a:extLst>
          </p:cNvPr>
          <p:cNvSpPr>
            <a:spLocks noGrp="1"/>
          </p:cNvSpPr>
          <p:nvPr>
            <p:ph type="title"/>
          </p:nvPr>
        </p:nvSpPr>
        <p:spPr/>
        <p:txBody>
          <a:bodyPr/>
          <a:lstStyle/>
          <a:p>
            <a:r>
              <a:rPr lang="fr-FR" sz="4000" b="1" dirty="0"/>
              <a:t>b. Réduction des coûts</a:t>
            </a:r>
            <a:br>
              <a:rPr lang="fr-MA" sz="4000" dirty="0"/>
            </a:br>
            <a:endParaRPr lang="fr-MA" sz="4000" dirty="0"/>
          </a:p>
        </p:txBody>
      </p:sp>
      <p:sp>
        <p:nvSpPr>
          <p:cNvPr id="3" name="Content Placeholder 2">
            <a:extLst>
              <a:ext uri="{FF2B5EF4-FFF2-40B4-BE49-F238E27FC236}">
                <a16:creationId xmlns:a16="http://schemas.microsoft.com/office/drawing/2014/main" id="{7459A4F0-7239-4F2D-9F09-FD81C7A8EB4C}"/>
              </a:ext>
            </a:extLst>
          </p:cNvPr>
          <p:cNvSpPr>
            <a:spLocks noGrp="1"/>
          </p:cNvSpPr>
          <p:nvPr>
            <p:ph idx="1"/>
          </p:nvPr>
        </p:nvSpPr>
        <p:spPr/>
        <p:txBody>
          <a:bodyPr/>
          <a:lstStyle/>
          <a:p>
            <a:r>
              <a:rPr lang="fr-FR" dirty="0"/>
              <a:t>La maitrise des coûts industriels est le challenge de tous les managers industriels et le c'est l'objectif principale de toute démarche d'amélioration, c'est pour cela que j'insiste toujours aux gens de le mesurer en permanence.</a:t>
            </a:r>
            <a:endParaRPr lang="fr-MA" dirty="0"/>
          </a:p>
          <a:p>
            <a:r>
              <a:rPr lang="fr-FR" dirty="0"/>
              <a:t>Le coût de la production est automatiquement influencé par la performance des ressources, puisque les ressources sont performantes le coût sera toujours réduit et optimisé.</a:t>
            </a:r>
            <a:endParaRPr lang="fr-MA" dirty="0"/>
          </a:p>
          <a:p>
            <a:endParaRPr lang="fr-MA" dirty="0"/>
          </a:p>
        </p:txBody>
      </p:sp>
    </p:spTree>
    <p:extLst>
      <p:ext uri="{BB962C8B-B14F-4D97-AF65-F5344CB8AC3E}">
        <p14:creationId xmlns:p14="http://schemas.microsoft.com/office/powerpoint/2010/main" val="2783268878"/>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732D82-BAC1-44CB-8D07-69B84F24F998}"/>
              </a:ext>
            </a:extLst>
          </p:cNvPr>
          <p:cNvSpPr>
            <a:spLocks noGrp="1"/>
          </p:cNvSpPr>
          <p:nvPr>
            <p:ph idx="1"/>
          </p:nvPr>
        </p:nvSpPr>
        <p:spPr>
          <a:xfrm>
            <a:off x="665991" y="979492"/>
            <a:ext cx="8946541" cy="4195481"/>
          </a:xfrm>
        </p:spPr>
        <p:txBody>
          <a:bodyPr/>
          <a:lstStyle/>
          <a:p>
            <a:pPr marL="0" indent="0">
              <a:buNone/>
            </a:pPr>
            <a:r>
              <a:rPr lang="fr-FR" dirty="0"/>
              <a:t>Je vous propose de calculer les coûts suivants en permanence pour superviser l'évolution des coûts industriels : </a:t>
            </a:r>
            <a:endParaRPr lang="fr-MA" dirty="0"/>
          </a:p>
          <a:p>
            <a:r>
              <a:rPr lang="fr-FR" dirty="0"/>
              <a:t>Le CGP : Le coût global de la production </a:t>
            </a:r>
            <a:endParaRPr lang="fr-MA" dirty="0"/>
          </a:p>
          <a:p>
            <a:r>
              <a:rPr lang="fr-FR" dirty="0"/>
              <a:t>Le coût de lancement des produits</a:t>
            </a:r>
            <a:endParaRPr lang="fr-MA" dirty="0"/>
          </a:p>
          <a:p>
            <a:r>
              <a:rPr lang="fr-FR" dirty="0"/>
              <a:t>Le coût des arrêts maintenance (directs et indirects)</a:t>
            </a:r>
            <a:endParaRPr lang="fr-MA" dirty="0"/>
          </a:p>
          <a:p>
            <a:r>
              <a:rPr lang="fr-FR" dirty="0"/>
              <a:t>Le coût des stocks et encours</a:t>
            </a:r>
            <a:endParaRPr lang="fr-MA" dirty="0"/>
          </a:p>
          <a:p>
            <a:r>
              <a:rPr lang="fr-FR" dirty="0"/>
              <a:t>Les coûts des arrêts production</a:t>
            </a:r>
            <a:endParaRPr lang="fr-MA" dirty="0"/>
          </a:p>
          <a:p>
            <a:r>
              <a:rPr lang="fr-FR" dirty="0"/>
              <a:t>Le coût des changements de série.</a:t>
            </a:r>
            <a:endParaRPr lang="fr-MA" dirty="0"/>
          </a:p>
          <a:p>
            <a:endParaRPr lang="fr-MA" dirty="0"/>
          </a:p>
        </p:txBody>
      </p:sp>
    </p:spTree>
    <p:extLst>
      <p:ext uri="{BB962C8B-B14F-4D97-AF65-F5344CB8AC3E}">
        <p14:creationId xmlns:p14="http://schemas.microsoft.com/office/powerpoint/2010/main" val="738722718"/>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D8E6C-267D-4507-A4DC-6D083A6B284F}"/>
              </a:ext>
            </a:extLst>
          </p:cNvPr>
          <p:cNvSpPr>
            <a:spLocks noGrp="1"/>
          </p:cNvSpPr>
          <p:nvPr>
            <p:ph type="title"/>
          </p:nvPr>
        </p:nvSpPr>
        <p:spPr/>
        <p:txBody>
          <a:bodyPr/>
          <a:lstStyle/>
          <a:p>
            <a:r>
              <a:rPr lang="fr-FR" b="1" dirty="0">
                <a:solidFill>
                  <a:srgbClr val="FFFF00"/>
                </a:solidFill>
              </a:rPr>
              <a:t>3.6. Conclusion</a:t>
            </a:r>
            <a:br>
              <a:rPr lang="fr-MA" dirty="0">
                <a:solidFill>
                  <a:srgbClr val="FFFF00"/>
                </a:solidFill>
              </a:rPr>
            </a:br>
            <a:endParaRPr lang="fr-MA" dirty="0">
              <a:solidFill>
                <a:srgbClr val="FFFF00"/>
              </a:solidFill>
            </a:endParaRPr>
          </a:p>
        </p:txBody>
      </p:sp>
      <p:sp>
        <p:nvSpPr>
          <p:cNvPr id="3" name="Content Placeholder 2">
            <a:extLst>
              <a:ext uri="{FF2B5EF4-FFF2-40B4-BE49-F238E27FC236}">
                <a16:creationId xmlns:a16="http://schemas.microsoft.com/office/drawing/2014/main" id="{47148E77-CA58-4F11-8A01-E5393E8195CE}"/>
              </a:ext>
            </a:extLst>
          </p:cNvPr>
          <p:cNvSpPr>
            <a:spLocks noGrp="1"/>
          </p:cNvSpPr>
          <p:nvPr>
            <p:ph idx="1"/>
          </p:nvPr>
        </p:nvSpPr>
        <p:spPr/>
        <p:txBody>
          <a:bodyPr/>
          <a:lstStyle/>
          <a:p>
            <a:r>
              <a:rPr lang="fr-FR" dirty="0"/>
              <a:t>A la fin je voudrais insister sur l'importance et la criticité de la fonction méthodes, chaque manager de la production doit se concentrer pour maitriser et améliorer cette fonction pour qu'il puisse réussir dans ça mission ; commencez toujours par l'instauration d'une procédure de planification efficace, et une stratégie de structuration et d'amélioration des opérations de fabrication.</a:t>
            </a:r>
            <a:endParaRPr lang="fr-MA" dirty="0"/>
          </a:p>
          <a:p>
            <a:endParaRPr lang="fr-MA" dirty="0"/>
          </a:p>
        </p:txBody>
      </p:sp>
    </p:spTree>
    <p:extLst>
      <p:ext uri="{BB962C8B-B14F-4D97-AF65-F5344CB8AC3E}">
        <p14:creationId xmlns:p14="http://schemas.microsoft.com/office/powerpoint/2010/main" val="914266174"/>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4ED5D-DD0D-47CE-9BF5-97017BDB0040}"/>
              </a:ext>
            </a:extLst>
          </p:cNvPr>
          <p:cNvSpPr>
            <a:spLocks noGrp="1"/>
          </p:cNvSpPr>
          <p:nvPr>
            <p:ph type="title"/>
          </p:nvPr>
        </p:nvSpPr>
        <p:spPr>
          <a:xfrm>
            <a:off x="619607" y="2028470"/>
            <a:ext cx="10671245" cy="1400530"/>
          </a:xfrm>
        </p:spPr>
        <p:txBody>
          <a:bodyPr/>
          <a:lstStyle/>
          <a:p>
            <a:pPr algn="ctr"/>
            <a:r>
              <a:rPr lang="fr-FR" sz="3600" b="1" dirty="0">
                <a:solidFill>
                  <a:srgbClr val="FFFF00"/>
                </a:solidFill>
              </a:rPr>
              <a:t>CHAPITRE 4 : LA FONCTION PLANIFICATION</a:t>
            </a:r>
            <a:br>
              <a:rPr lang="fr-MA" sz="3600" dirty="0">
                <a:solidFill>
                  <a:srgbClr val="FFFF00"/>
                </a:solidFill>
              </a:rPr>
            </a:br>
            <a:endParaRPr lang="fr-MA" sz="3600" dirty="0">
              <a:solidFill>
                <a:srgbClr val="FFFF00"/>
              </a:solidFill>
            </a:endParaRPr>
          </a:p>
        </p:txBody>
      </p:sp>
    </p:spTree>
    <p:extLst>
      <p:ext uri="{BB962C8B-B14F-4D97-AF65-F5344CB8AC3E}">
        <p14:creationId xmlns:p14="http://schemas.microsoft.com/office/powerpoint/2010/main" val="4008609062"/>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54CA4-5637-4611-98C0-57FA5A76A7CE}"/>
              </a:ext>
            </a:extLst>
          </p:cNvPr>
          <p:cNvSpPr>
            <a:spLocks noGrp="1"/>
          </p:cNvSpPr>
          <p:nvPr>
            <p:ph type="title"/>
          </p:nvPr>
        </p:nvSpPr>
        <p:spPr/>
        <p:txBody>
          <a:bodyPr/>
          <a:lstStyle/>
          <a:p>
            <a:r>
              <a:rPr lang="fr-FR" b="1" dirty="0">
                <a:solidFill>
                  <a:srgbClr val="FFFF00"/>
                </a:solidFill>
              </a:rPr>
              <a:t>4.1. INTRODUCTION</a:t>
            </a:r>
            <a:br>
              <a:rPr lang="fr-MA" dirty="0">
                <a:solidFill>
                  <a:srgbClr val="FFFF00"/>
                </a:solidFill>
              </a:rPr>
            </a:br>
            <a:endParaRPr lang="fr-MA" dirty="0">
              <a:solidFill>
                <a:srgbClr val="FFFF00"/>
              </a:solidFill>
            </a:endParaRPr>
          </a:p>
        </p:txBody>
      </p:sp>
      <p:sp>
        <p:nvSpPr>
          <p:cNvPr id="3" name="Content Placeholder 2">
            <a:extLst>
              <a:ext uri="{FF2B5EF4-FFF2-40B4-BE49-F238E27FC236}">
                <a16:creationId xmlns:a16="http://schemas.microsoft.com/office/drawing/2014/main" id="{0A0BCFD2-7781-4130-B954-CDC2B5C2C70E}"/>
              </a:ext>
            </a:extLst>
          </p:cNvPr>
          <p:cNvSpPr>
            <a:spLocks noGrp="1"/>
          </p:cNvSpPr>
          <p:nvPr>
            <p:ph idx="1"/>
          </p:nvPr>
        </p:nvSpPr>
        <p:spPr/>
        <p:txBody>
          <a:bodyPr/>
          <a:lstStyle/>
          <a:p>
            <a:r>
              <a:rPr lang="fr-FR" dirty="0"/>
              <a:t>La planification se considère comme la fonction la plus critique dans la chaine de valeur, car elle prend en charge l'adéquation entre la charge demandée et la capacité des ressources disponibles avec la gestion des contraintes du respect des délais de livraison.</a:t>
            </a:r>
            <a:endParaRPr lang="fr-MA" dirty="0"/>
          </a:p>
          <a:p>
            <a:r>
              <a:rPr lang="fr-FR" dirty="0"/>
              <a:t>Il y a des structures qui créent un service séparé de planification attaché à la direction vue son importance et son influence sur le bon fonctionnement de toute la chaine de valeur. </a:t>
            </a:r>
            <a:endParaRPr lang="fr-MA" dirty="0"/>
          </a:p>
          <a:p>
            <a:endParaRPr lang="fr-MA" dirty="0"/>
          </a:p>
        </p:txBody>
      </p:sp>
    </p:spTree>
    <p:extLst>
      <p:ext uri="{BB962C8B-B14F-4D97-AF65-F5344CB8AC3E}">
        <p14:creationId xmlns:p14="http://schemas.microsoft.com/office/powerpoint/2010/main" val="614504037"/>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881DC9ED-D222-47C8-B935-085058875805}"/>
              </a:ext>
            </a:extLst>
          </p:cNvPr>
          <p:cNvSpPr/>
          <p:nvPr/>
        </p:nvSpPr>
        <p:spPr>
          <a:xfrm>
            <a:off x="3783570" y="2498183"/>
            <a:ext cx="3031524" cy="922609"/>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2800" b="1" dirty="0"/>
              <a:t>Planification</a:t>
            </a:r>
          </a:p>
        </p:txBody>
      </p:sp>
      <p:sp>
        <p:nvSpPr>
          <p:cNvPr id="5" name="Ellipse 4">
            <a:extLst>
              <a:ext uri="{FF2B5EF4-FFF2-40B4-BE49-F238E27FC236}">
                <a16:creationId xmlns:a16="http://schemas.microsoft.com/office/drawing/2014/main" id="{E31AB79D-4FE0-4E60-90CC-0E22CF783203}"/>
              </a:ext>
            </a:extLst>
          </p:cNvPr>
          <p:cNvSpPr/>
          <p:nvPr/>
        </p:nvSpPr>
        <p:spPr>
          <a:xfrm>
            <a:off x="1988063" y="4510487"/>
            <a:ext cx="1680519" cy="683741"/>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r-FR" b="1" dirty="0"/>
              <a:t>Matière</a:t>
            </a:r>
          </a:p>
        </p:txBody>
      </p:sp>
      <p:sp>
        <p:nvSpPr>
          <p:cNvPr id="6" name="Ellipse 5">
            <a:extLst>
              <a:ext uri="{FF2B5EF4-FFF2-40B4-BE49-F238E27FC236}">
                <a16:creationId xmlns:a16="http://schemas.microsoft.com/office/drawing/2014/main" id="{CE0DAA20-B0BD-40AB-9BC5-0FF139B8D5D1}"/>
              </a:ext>
            </a:extLst>
          </p:cNvPr>
          <p:cNvSpPr/>
          <p:nvPr/>
        </p:nvSpPr>
        <p:spPr>
          <a:xfrm>
            <a:off x="3427970" y="5232327"/>
            <a:ext cx="1795849" cy="683741"/>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r-FR" b="1" dirty="0"/>
              <a:t>Matériel</a:t>
            </a:r>
          </a:p>
        </p:txBody>
      </p:sp>
      <p:sp>
        <p:nvSpPr>
          <p:cNvPr id="7" name="Ellipse 6">
            <a:extLst>
              <a:ext uri="{FF2B5EF4-FFF2-40B4-BE49-F238E27FC236}">
                <a16:creationId xmlns:a16="http://schemas.microsoft.com/office/drawing/2014/main" id="{297E99A7-0C50-4FA7-8B8E-63E9873C906F}"/>
              </a:ext>
            </a:extLst>
          </p:cNvPr>
          <p:cNvSpPr/>
          <p:nvPr/>
        </p:nvSpPr>
        <p:spPr>
          <a:xfrm>
            <a:off x="5631934" y="5283399"/>
            <a:ext cx="1795849" cy="683741"/>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r-FR" b="1" dirty="0"/>
              <a:t>Main d’</a:t>
            </a:r>
            <a:r>
              <a:rPr lang="fr-FR" b="1" dirty="0" err="1"/>
              <a:t>oeuvre</a:t>
            </a:r>
            <a:endParaRPr lang="fr-FR" b="1" dirty="0"/>
          </a:p>
        </p:txBody>
      </p:sp>
      <p:sp>
        <p:nvSpPr>
          <p:cNvPr id="8" name="Flèche : droite 7">
            <a:extLst>
              <a:ext uri="{FF2B5EF4-FFF2-40B4-BE49-F238E27FC236}">
                <a16:creationId xmlns:a16="http://schemas.microsoft.com/office/drawing/2014/main" id="{9F86E64E-B44F-4A3B-86E7-3D143AC6DC17}"/>
              </a:ext>
            </a:extLst>
          </p:cNvPr>
          <p:cNvSpPr/>
          <p:nvPr/>
        </p:nvSpPr>
        <p:spPr>
          <a:xfrm>
            <a:off x="635000" y="2588410"/>
            <a:ext cx="2190579" cy="865990"/>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b="1" dirty="0"/>
              <a:t>Commandes</a:t>
            </a:r>
          </a:p>
        </p:txBody>
      </p:sp>
      <p:sp>
        <p:nvSpPr>
          <p:cNvPr id="9" name="Émoticône 8">
            <a:extLst>
              <a:ext uri="{FF2B5EF4-FFF2-40B4-BE49-F238E27FC236}">
                <a16:creationId xmlns:a16="http://schemas.microsoft.com/office/drawing/2014/main" id="{A5B74375-1FCF-482B-86D7-4E004AE1CE33}"/>
              </a:ext>
            </a:extLst>
          </p:cNvPr>
          <p:cNvSpPr/>
          <p:nvPr/>
        </p:nvSpPr>
        <p:spPr>
          <a:xfrm>
            <a:off x="10614454" y="2489975"/>
            <a:ext cx="897924" cy="930817"/>
          </a:xfrm>
          <a:prstGeom prst="smileyFac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fr-FR" dirty="0"/>
          </a:p>
        </p:txBody>
      </p:sp>
      <p:sp>
        <p:nvSpPr>
          <p:cNvPr id="10" name="Flèche : droite 9">
            <a:extLst>
              <a:ext uri="{FF2B5EF4-FFF2-40B4-BE49-F238E27FC236}">
                <a16:creationId xmlns:a16="http://schemas.microsoft.com/office/drawing/2014/main" id="{3CDE5352-3A0E-4107-8D79-C7E5B7396E7F}"/>
              </a:ext>
            </a:extLst>
          </p:cNvPr>
          <p:cNvSpPr/>
          <p:nvPr/>
        </p:nvSpPr>
        <p:spPr>
          <a:xfrm>
            <a:off x="7794023" y="2501900"/>
            <a:ext cx="2213577" cy="927100"/>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b="1" dirty="0"/>
              <a:t>PF LIVRES </a:t>
            </a:r>
          </a:p>
        </p:txBody>
      </p:sp>
      <p:sp>
        <p:nvSpPr>
          <p:cNvPr id="11" name="Éclair 10">
            <a:extLst>
              <a:ext uri="{FF2B5EF4-FFF2-40B4-BE49-F238E27FC236}">
                <a16:creationId xmlns:a16="http://schemas.microsoft.com/office/drawing/2014/main" id="{5862D485-792F-403E-97DC-8342A24E7FD9}"/>
              </a:ext>
            </a:extLst>
          </p:cNvPr>
          <p:cNvSpPr/>
          <p:nvPr/>
        </p:nvSpPr>
        <p:spPr>
          <a:xfrm>
            <a:off x="2864021" y="1509997"/>
            <a:ext cx="939113" cy="1021492"/>
          </a:xfrm>
          <a:prstGeom prst="lightningBol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a:p>
        </p:txBody>
      </p:sp>
      <p:sp>
        <p:nvSpPr>
          <p:cNvPr id="12" name="Éclair 11">
            <a:extLst>
              <a:ext uri="{FF2B5EF4-FFF2-40B4-BE49-F238E27FC236}">
                <a16:creationId xmlns:a16="http://schemas.microsoft.com/office/drawing/2014/main" id="{26DAF57C-841E-45C9-81C7-B422A21C05CB}"/>
              </a:ext>
            </a:extLst>
          </p:cNvPr>
          <p:cNvSpPr/>
          <p:nvPr/>
        </p:nvSpPr>
        <p:spPr>
          <a:xfrm flipH="1">
            <a:off x="6725165" y="1442544"/>
            <a:ext cx="626075" cy="1021492"/>
          </a:xfrm>
          <a:prstGeom prst="lightningBol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dirty="0"/>
          </a:p>
        </p:txBody>
      </p:sp>
      <p:sp>
        <p:nvSpPr>
          <p:cNvPr id="13" name="ZoneTexte 12">
            <a:extLst>
              <a:ext uri="{FF2B5EF4-FFF2-40B4-BE49-F238E27FC236}">
                <a16:creationId xmlns:a16="http://schemas.microsoft.com/office/drawing/2014/main" id="{AECC37F3-A876-46DD-8796-17A17FB2A099}"/>
              </a:ext>
            </a:extLst>
          </p:cNvPr>
          <p:cNvSpPr txBox="1"/>
          <p:nvPr/>
        </p:nvSpPr>
        <p:spPr>
          <a:xfrm>
            <a:off x="2134972" y="809784"/>
            <a:ext cx="1894703" cy="646331"/>
          </a:xfrm>
          <a:prstGeom prst="rect">
            <a:avLst/>
          </a:prstGeom>
          <a:noFill/>
        </p:spPr>
        <p:txBody>
          <a:bodyPr wrap="square" rtlCol="0">
            <a:spAutoFit/>
          </a:bodyPr>
          <a:lstStyle/>
          <a:p>
            <a:pPr algn="ctr"/>
            <a:r>
              <a:rPr lang="fr-FR" b="1" dirty="0"/>
              <a:t>Contraintes de la production</a:t>
            </a:r>
          </a:p>
        </p:txBody>
      </p:sp>
      <p:sp>
        <p:nvSpPr>
          <p:cNvPr id="14" name="ZoneTexte 13">
            <a:extLst>
              <a:ext uri="{FF2B5EF4-FFF2-40B4-BE49-F238E27FC236}">
                <a16:creationId xmlns:a16="http://schemas.microsoft.com/office/drawing/2014/main" id="{D2824A12-E208-4E10-B287-9D05A64B4912}"/>
              </a:ext>
            </a:extLst>
          </p:cNvPr>
          <p:cNvSpPr txBox="1"/>
          <p:nvPr/>
        </p:nvSpPr>
        <p:spPr>
          <a:xfrm>
            <a:off x="6337642" y="733583"/>
            <a:ext cx="1894703" cy="646331"/>
          </a:xfrm>
          <a:prstGeom prst="rect">
            <a:avLst/>
          </a:prstGeom>
          <a:noFill/>
        </p:spPr>
        <p:txBody>
          <a:bodyPr wrap="square" rtlCol="0">
            <a:spAutoFit/>
          </a:bodyPr>
          <a:lstStyle/>
          <a:p>
            <a:pPr algn="ctr"/>
            <a:r>
              <a:rPr lang="fr-FR" b="1" dirty="0"/>
              <a:t>Exigences réglementaires</a:t>
            </a:r>
          </a:p>
        </p:txBody>
      </p:sp>
      <p:sp>
        <p:nvSpPr>
          <p:cNvPr id="17" name="ZoneTexte 16">
            <a:extLst>
              <a:ext uri="{FF2B5EF4-FFF2-40B4-BE49-F238E27FC236}">
                <a16:creationId xmlns:a16="http://schemas.microsoft.com/office/drawing/2014/main" id="{D65FCFB3-C3AA-4928-9AD8-5CB46C91CB04}"/>
              </a:ext>
            </a:extLst>
          </p:cNvPr>
          <p:cNvSpPr txBox="1"/>
          <p:nvPr/>
        </p:nvSpPr>
        <p:spPr>
          <a:xfrm>
            <a:off x="10116065" y="3607215"/>
            <a:ext cx="1894703" cy="369332"/>
          </a:xfrm>
          <a:prstGeom prst="rect">
            <a:avLst/>
          </a:prstGeom>
          <a:noFill/>
        </p:spPr>
        <p:txBody>
          <a:bodyPr wrap="square" rtlCol="0">
            <a:spAutoFit/>
          </a:bodyPr>
          <a:lstStyle/>
          <a:p>
            <a:pPr algn="ctr"/>
            <a:r>
              <a:rPr lang="fr-FR" b="1" dirty="0"/>
              <a:t>Satisfaire le client</a:t>
            </a:r>
          </a:p>
        </p:txBody>
      </p:sp>
      <p:sp>
        <p:nvSpPr>
          <p:cNvPr id="18" name="Ellipse 17">
            <a:extLst>
              <a:ext uri="{FF2B5EF4-FFF2-40B4-BE49-F238E27FC236}">
                <a16:creationId xmlns:a16="http://schemas.microsoft.com/office/drawing/2014/main" id="{E89656CA-CC2E-4A7C-8B6E-D9BBC14A98A7}"/>
              </a:ext>
            </a:extLst>
          </p:cNvPr>
          <p:cNvSpPr/>
          <p:nvPr/>
        </p:nvSpPr>
        <p:spPr>
          <a:xfrm>
            <a:off x="7036828" y="4586686"/>
            <a:ext cx="1680519" cy="683741"/>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r-FR" b="1" dirty="0"/>
              <a:t>Milieu</a:t>
            </a:r>
          </a:p>
        </p:txBody>
      </p:sp>
      <p:cxnSp>
        <p:nvCxnSpPr>
          <p:cNvPr id="16" name="Connecteur droit avec flèche 15"/>
          <p:cNvCxnSpPr>
            <a:stCxn id="4" idx="2"/>
            <a:endCxn id="5" idx="7"/>
          </p:cNvCxnSpPr>
          <p:nvPr/>
        </p:nvCxnSpPr>
        <p:spPr>
          <a:xfrm flipH="1">
            <a:off x="3422476" y="3420792"/>
            <a:ext cx="1876856" cy="1189826"/>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9" name="Connecteur droit avec flèche 18"/>
          <p:cNvCxnSpPr>
            <a:stCxn id="4" idx="2"/>
            <a:endCxn id="6" idx="0"/>
          </p:cNvCxnSpPr>
          <p:nvPr/>
        </p:nvCxnSpPr>
        <p:spPr>
          <a:xfrm flipH="1">
            <a:off x="4325895" y="3420792"/>
            <a:ext cx="973437" cy="1811535"/>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22" name="Connecteur droit avec flèche 21"/>
          <p:cNvCxnSpPr>
            <a:stCxn id="4" idx="2"/>
            <a:endCxn id="7" idx="0"/>
          </p:cNvCxnSpPr>
          <p:nvPr/>
        </p:nvCxnSpPr>
        <p:spPr>
          <a:xfrm>
            <a:off x="5299332" y="3420792"/>
            <a:ext cx="1230527" cy="1862607"/>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23" name="Connecteur droit avec flèche 22"/>
          <p:cNvCxnSpPr>
            <a:stCxn id="4" idx="2"/>
            <a:endCxn id="18" idx="0"/>
          </p:cNvCxnSpPr>
          <p:nvPr/>
        </p:nvCxnSpPr>
        <p:spPr>
          <a:xfrm>
            <a:off x="5299332" y="3420792"/>
            <a:ext cx="2577756" cy="1165894"/>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2" name="TextBox 1">
            <a:extLst>
              <a:ext uri="{FF2B5EF4-FFF2-40B4-BE49-F238E27FC236}">
                <a16:creationId xmlns:a16="http://schemas.microsoft.com/office/drawing/2014/main" id="{89D82844-8E3B-480A-A36E-67BFB331059D}"/>
              </a:ext>
            </a:extLst>
          </p:cNvPr>
          <p:cNvSpPr txBox="1"/>
          <p:nvPr/>
        </p:nvSpPr>
        <p:spPr>
          <a:xfrm>
            <a:off x="2629181" y="146740"/>
            <a:ext cx="6005505" cy="369332"/>
          </a:xfrm>
          <a:prstGeom prst="rect">
            <a:avLst/>
          </a:prstGeom>
          <a:noFill/>
        </p:spPr>
        <p:txBody>
          <a:bodyPr wrap="square" rtlCol="0">
            <a:spAutoFit/>
          </a:bodyPr>
          <a:lstStyle/>
          <a:p>
            <a:pPr algn="ctr"/>
            <a:r>
              <a:rPr lang="fr-FR" b="1" dirty="0">
                <a:solidFill>
                  <a:srgbClr val="FFFF00"/>
                </a:solidFill>
              </a:rPr>
              <a:t>Le rôle de la planification de production</a:t>
            </a:r>
            <a:endParaRPr lang="fr-MA" dirty="0">
              <a:solidFill>
                <a:srgbClr val="FFFF00"/>
              </a:solidFill>
            </a:endParaRPr>
          </a:p>
        </p:txBody>
      </p:sp>
    </p:spTree>
    <p:extLst>
      <p:ext uri="{BB962C8B-B14F-4D97-AF65-F5344CB8AC3E}">
        <p14:creationId xmlns:p14="http://schemas.microsoft.com/office/powerpoint/2010/main" val="531467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ppt_x"/>
                                          </p:val>
                                        </p:tav>
                                        <p:tav tm="100000">
                                          <p:val>
                                            <p:strVal val="#ppt_x"/>
                                          </p:val>
                                        </p:tav>
                                      </p:tavLst>
                                    </p:anim>
                                    <p:anim calcmode="lin" valueType="num">
                                      <p:cBhvr additive="base">
                                        <p:cTn id="2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ppt_x"/>
                                          </p:val>
                                        </p:tav>
                                        <p:tav tm="100000">
                                          <p:val>
                                            <p:strVal val="#ppt_x"/>
                                          </p:val>
                                        </p:tav>
                                      </p:tavLst>
                                    </p:anim>
                                    <p:anim calcmode="lin" valueType="num">
                                      <p:cBhvr additive="base">
                                        <p:cTn id="3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additive="base">
                                        <p:cTn id="35" dur="500" fill="hold"/>
                                        <p:tgtEl>
                                          <p:spTgt spid="7"/>
                                        </p:tgtEl>
                                        <p:attrNameLst>
                                          <p:attrName>ppt_x</p:attrName>
                                        </p:attrNameLst>
                                      </p:cBhvr>
                                      <p:tavLst>
                                        <p:tav tm="0">
                                          <p:val>
                                            <p:strVal val="#ppt_x"/>
                                          </p:val>
                                        </p:tav>
                                        <p:tav tm="100000">
                                          <p:val>
                                            <p:strVal val="#ppt_x"/>
                                          </p:val>
                                        </p:tav>
                                      </p:tavLst>
                                    </p:anim>
                                    <p:anim calcmode="lin" valueType="num">
                                      <p:cBhvr additive="base">
                                        <p:cTn id="3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anim calcmode="lin" valueType="num">
                                      <p:cBhvr additive="base">
                                        <p:cTn id="41" dur="500" fill="hold"/>
                                        <p:tgtEl>
                                          <p:spTgt spid="18"/>
                                        </p:tgtEl>
                                        <p:attrNameLst>
                                          <p:attrName>ppt_x</p:attrName>
                                        </p:attrNameLst>
                                      </p:cBhvr>
                                      <p:tavLst>
                                        <p:tav tm="0">
                                          <p:val>
                                            <p:strVal val="#ppt_x"/>
                                          </p:val>
                                        </p:tav>
                                        <p:tav tm="100000">
                                          <p:val>
                                            <p:strVal val="#ppt_x"/>
                                          </p:val>
                                        </p:tav>
                                      </p:tavLst>
                                    </p:anim>
                                    <p:anim calcmode="lin" valueType="num">
                                      <p:cBhvr additive="base">
                                        <p:cTn id="4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p:cTn id="47" dur="500" fill="hold"/>
                                        <p:tgtEl>
                                          <p:spTgt spid="11"/>
                                        </p:tgtEl>
                                        <p:attrNameLst>
                                          <p:attrName>ppt_w</p:attrName>
                                        </p:attrNameLst>
                                      </p:cBhvr>
                                      <p:tavLst>
                                        <p:tav tm="0">
                                          <p:val>
                                            <p:fltVal val="0"/>
                                          </p:val>
                                        </p:tav>
                                        <p:tav tm="100000">
                                          <p:val>
                                            <p:strVal val="#ppt_w"/>
                                          </p:val>
                                        </p:tav>
                                      </p:tavLst>
                                    </p:anim>
                                    <p:anim calcmode="lin" valueType="num">
                                      <p:cBhvr>
                                        <p:cTn id="48" dur="500" fill="hold"/>
                                        <p:tgtEl>
                                          <p:spTgt spid="11"/>
                                        </p:tgtEl>
                                        <p:attrNameLst>
                                          <p:attrName>ppt_h</p:attrName>
                                        </p:attrNameLst>
                                      </p:cBhvr>
                                      <p:tavLst>
                                        <p:tav tm="0">
                                          <p:val>
                                            <p:fltVal val="0"/>
                                          </p:val>
                                        </p:tav>
                                        <p:tav tm="100000">
                                          <p:val>
                                            <p:strVal val="#ppt_h"/>
                                          </p:val>
                                        </p:tav>
                                      </p:tavLst>
                                    </p:anim>
                                    <p:animEffect transition="in" filter="fade">
                                      <p:cBhvr>
                                        <p:cTn id="49" dur="500"/>
                                        <p:tgtEl>
                                          <p:spTgt spid="11"/>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13"/>
                                        </p:tgtEl>
                                        <p:attrNameLst>
                                          <p:attrName>style.visibility</p:attrName>
                                        </p:attrNameLst>
                                      </p:cBhvr>
                                      <p:to>
                                        <p:strVal val="visible"/>
                                      </p:to>
                                    </p:set>
                                    <p:anim calcmode="lin" valueType="num">
                                      <p:cBhvr>
                                        <p:cTn id="52" dur="500" fill="hold"/>
                                        <p:tgtEl>
                                          <p:spTgt spid="13"/>
                                        </p:tgtEl>
                                        <p:attrNameLst>
                                          <p:attrName>ppt_w</p:attrName>
                                        </p:attrNameLst>
                                      </p:cBhvr>
                                      <p:tavLst>
                                        <p:tav tm="0">
                                          <p:val>
                                            <p:fltVal val="0"/>
                                          </p:val>
                                        </p:tav>
                                        <p:tav tm="100000">
                                          <p:val>
                                            <p:strVal val="#ppt_w"/>
                                          </p:val>
                                        </p:tav>
                                      </p:tavLst>
                                    </p:anim>
                                    <p:anim calcmode="lin" valueType="num">
                                      <p:cBhvr>
                                        <p:cTn id="53" dur="500" fill="hold"/>
                                        <p:tgtEl>
                                          <p:spTgt spid="13"/>
                                        </p:tgtEl>
                                        <p:attrNameLst>
                                          <p:attrName>ppt_h</p:attrName>
                                        </p:attrNameLst>
                                      </p:cBhvr>
                                      <p:tavLst>
                                        <p:tav tm="0">
                                          <p:val>
                                            <p:fltVal val="0"/>
                                          </p:val>
                                        </p:tav>
                                        <p:tav tm="100000">
                                          <p:val>
                                            <p:strVal val="#ppt_h"/>
                                          </p:val>
                                        </p:tav>
                                      </p:tavLst>
                                    </p:anim>
                                    <p:animEffect transition="in" filter="fade">
                                      <p:cBhvr>
                                        <p:cTn id="54" dur="500"/>
                                        <p:tgtEl>
                                          <p:spTgt spid="13"/>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2"/>
                                        </p:tgtEl>
                                        <p:attrNameLst>
                                          <p:attrName>style.visibility</p:attrName>
                                        </p:attrNameLst>
                                      </p:cBhvr>
                                      <p:to>
                                        <p:strVal val="visible"/>
                                      </p:to>
                                    </p:set>
                                    <p:anim calcmode="lin" valueType="num">
                                      <p:cBhvr additive="base">
                                        <p:cTn id="59" dur="500" fill="hold"/>
                                        <p:tgtEl>
                                          <p:spTgt spid="12"/>
                                        </p:tgtEl>
                                        <p:attrNameLst>
                                          <p:attrName>ppt_x</p:attrName>
                                        </p:attrNameLst>
                                      </p:cBhvr>
                                      <p:tavLst>
                                        <p:tav tm="0">
                                          <p:val>
                                            <p:strVal val="#ppt_x"/>
                                          </p:val>
                                        </p:tav>
                                        <p:tav tm="100000">
                                          <p:val>
                                            <p:strVal val="#ppt_x"/>
                                          </p:val>
                                        </p:tav>
                                      </p:tavLst>
                                    </p:anim>
                                    <p:anim calcmode="lin" valueType="num">
                                      <p:cBhvr additive="base">
                                        <p:cTn id="60" dur="500" fill="hold"/>
                                        <p:tgtEl>
                                          <p:spTgt spid="12"/>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14"/>
                                        </p:tgtEl>
                                        <p:attrNameLst>
                                          <p:attrName>style.visibility</p:attrName>
                                        </p:attrNameLst>
                                      </p:cBhvr>
                                      <p:to>
                                        <p:strVal val="visible"/>
                                      </p:to>
                                    </p:set>
                                    <p:anim calcmode="lin" valueType="num">
                                      <p:cBhvr additive="base">
                                        <p:cTn id="63" dur="500" fill="hold"/>
                                        <p:tgtEl>
                                          <p:spTgt spid="14"/>
                                        </p:tgtEl>
                                        <p:attrNameLst>
                                          <p:attrName>ppt_x</p:attrName>
                                        </p:attrNameLst>
                                      </p:cBhvr>
                                      <p:tavLst>
                                        <p:tav tm="0">
                                          <p:val>
                                            <p:strVal val="#ppt_x"/>
                                          </p:val>
                                        </p:tav>
                                        <p:tav tm="100000">
                                          <p:val>
                                            <p:strVal val="#ppt_x"/>
                                          </p:val>
                                        </p:tav>
                                      </p:tavLst>
                                    </p:anim>
                                    <p:anim calcmode="lin" valueType="num">
                                      <p:cBhvr additive="base">
                                        <p:cTn id="6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9" grpId="0" animBg="1"/>
      <p:bldP spid="11" grpId="0" animBg="1"/>
      <p:bldP spid="12" grpId="0" animBg="1"/>
      <p:bldP spid="13" grpId="0"/>
      <p:bldP spid="14" grpId="0"/>
      <p:bldP spid="17" grpId="0"/>
      <p:bldP spid="18" grpId="0" animBg="1"/>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8AF253-2922-4833-8798-099236072309}"/>
              </a:ext>
            </a:extLst>
          </p:cNvPr>
          <p:cNvSpPr>
            <a:spLocks noGrp="1"/>
          </p:cNvSpPr>
          <p:nvPr>
            <p:ph idx="1"/>
          </p:nvPr>
        </p:nvSpPr>
        <p:spPr>
          <a:xfrm>
            <a:off x="119270" y="410818"/>
            <a:ext cx="9930583" cy="5837582"/>
          </a:xfrm>
        </p:spPr>
        <p:txBody>
          <a:bodyPr/>
          <a:lstStyle/>
          <a:p>
            <a:r>
              <a:rPr lang="fr-FR" dirty="0"/>
              <a:t>D'après la figure 17 nous pouvons dire que la planification consiste à gérer les ressources disponibles pour transformer les commandes en produits finis dans le but de satisfaire le client, prenant en considération toutes les contraintes d’usine et les exigences réglementaires liées à ce type de fabrication.</a:t>
            </a:r>
            <a:endParaRPr lang="fr-MA" dirty="0"/>
          </a:p>
          <a:p>
            <a:r>
              <a:rPr lang="fr-FR" dirty="0"/>
              <a:t>Alors le planificateur doit être un homme de terrain qui maitrise très bien toutes les ressources industrielles (matières, MO, machines, ...) et qui est bien formé sur les techniques de planification, c'est pour cela que j'insiste toujours à donner la mission de la planification aux agents de méthodes car se sont les personnes qui connaissent très bien les points faibles et les points forts des ressources et qui supervisent en continue les réalisations du terrain. </a:t>
            </a:r>
          </a:p>
          <a:p>
            <a:r>
              <a:rPr lang="fr-FR" dirty="0"/>
              <a:t>J'ai vécu des entreprises qui ont eu des problèmes graves de livraison, des taux de services très faibles, un stress continue entre le service commercial et le service production et tout cela est causé principalement par la mauvaise planification réalisée par un responsable de planification qui est vraiment isolé du terrain et qui ne connait rien sur les contraintes de fabrication.</a:t>
            </a:r>
            <a:endParaRPr lang="fr-MA" dirty="0"/>
          </a:p>
          <a:p>
            <a:endParaRPr lang="fr-MA" dirty="0"/>
          </a:p>
          <a:p>
            <a:endParaRPr lang="fr-MA" dirty="0"/>
          </a:p>
        </p:txBody>
      </p:sp>
    </p:spTree>
    <p:extLst>
      <p:ext uri="{BB962C8B-B14F-4D97-AF65-F5344CB8AC3E}">
        <p14:creationId xmlns:p14="http://schemas.microsoft.com/office/powerpoint/2010/main" val="3693720719"/>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37A46-2F38-47DE-AA30-50F8E841802B}"/>
              </a:ext>
            </a:extLst>
          </p:cNvPr>
          <p:cNvSpPr>
            <a:spLocks noGrp="1"/>
          </p:cNvSpPr>
          <p:nvPr>
            <p:ph type="title"/>
          </p:nvPr>
        </p:nvSpPr>
        <p:spPr/>
        <p:txBody>
          <a:bodyPr/>
          <a:lstStyle/>
          <a:p>
            <a:r>
              <a:rPr lang="fr-FR" b="1" dirty="0">
                <a:solidFill>
                  <a:srgbClr val="FFFF00"/>
                </a:solidFill>
              </a:rPr>
              <a:t>4.2. Objectif de la planification</a:t>
            </a:r>
            <a:br>
              <a:rPr lang="fr-MA" dirty="0">
                <a:solidFill>
                  <a:srgbClr val="FFFF00"/>
                </a:solidFill>
              </a:rPr>
            </a:br>
            <a:endParaRPr lang="fr-MA" dirty="0">
              <a:solidFill>
                <a:srgbClr val="FFFF00"/>
              </a:solidFill>
            </a:endParaRPr>
          </a:p>
        </p:txBody>
      </p:sp>
      <p:sp>
        <p:nvSpPr>
          <p:cNvPr id="3" name="Content Placeholder 2">
            <a:extLst>
              <a:ext uri="{FF2B5EF4-FFF2-40B4-BE49-F238E27FC236}">
                <a16:creationId xmlns:a16="http://schemas.microsoft.com/office/drawing/2014/main" id="{E93CC4CE-6F2A-4558-A6CC-AF223529BEA0}"/>
              </a:ext>
            </a:extLst>
          </p:cNvPr>
          <p:cNvSpPr>
            <a:spLocks noGrp="1"/>
          </p:cNvSpPr>
          <p:nvPr>
            <p:ph idx="1"/>
          </p:nvPr>
        </p:nvSpPr>
        <p:spPr/>
        <p:txBody>
          <a:bodyPr/>
          <a:lstStyle/>
          <a:p>
            <a:r>
              <a:rPr lang="fr-FR" dirty="0"/>
              <a:t>D'après l'introduction précédente, nous allons résumer les objectifs de la planification comme suit : </a:t>
            </a:r>
            <a:endParaRPr lang="fr-MA" dirty="0"/>
          </a:p>
          <a:p>
            <a:pPr marL="0" indent="0" algn="ctr">
              <a:buNone/>
            </a:pPr>
            <a:r>
              <a:rPr lang="fr-FR" b="1" dirty="0">
                <a:solidFill>
                  <a:srgbClr val="FFC000"/>
                </a:solidFill>
              </a:rPr>
              <a:t>"L'exploitation maximale et optimale des ressources de la production dans le but de satisfaire la demande du client dans les meilleurs délais et avec le minimum du coût possible."</a:t>
            </a:r>
            <a:endParaRPr lang="fr-MA" b="1" dirty="0">
              <a:solidFill>
                <a:srgbClr val="FFC000"/>
              </a:solidFill>
            </a:endParaRPr>
          </a:p>
          <a:p>
            <a:r>
              <a:rPr lang="fr-FR" dirty="0"/>
              <a:t>Cela impose que le planificateur doit tout d'abord définir le besoin du service commercial (quantité demandée et délais), puis il doit savoir l'état actuel des ressources (stocks matières premières et produits finis, état des outils de fabrications, coûts de changements de série, contraintes actuelles, ...) et finalement il passe à l'élaboration du planning le plus optimal possible.</a:t>
            </a:r>
            <a:endParaRPr lang="fr-MA" dirty="0"/>
          </a:p>
          <a:p>
            <a:endParaRPr lang="fr-MA" dirty="0"/>
          </a:p>
        </p:txBody>
      </p:sp>
    </p:spTree>
    <p:extLst>
      <p:ext uri="{BB962C8B-B14F-4D97-AF65-F5344CB8AC3E}">
        <p14:creationId xmlns:p14="http://schemas.microsoft.com/office/powerpoint/2010/main" val="15028251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Le flux poussé : 	</a:t>
            </a:r>
            <a:endParaRPr lang="fr-FR" dirty="0"/>
          </a:p>
        </p:txBody>
      </p:sp>
      <p:sp>
        <p:nvSpPr>
          <p:cNvPr id="3" name="Espace réservé du contenu 2"/>
          <p:cNvSpPr>
            <a:spLocks noGrp="1"/>
          </p:cNvSpPr>
          <p:nvPr>
            <p:ph idx="1"/>
          </p:nvPr>
        </p:nvSpPr>
        <p:spPr>
          <a:xfrm>
            <a:off x="1104293" y="1541930"/>
            <a:ext cx="8946541" cy="4195481"/>
          </a:xfrm>
        </p:spPr>
        <p:txBody>
          <a:bodyPr/>
          <a:lstStyle/>
          <a:p>
            <a:r>
              <a:rPr lang="fr-FR" dirty="0"/>
              <a:t>Dans ce type de flux, nous programmons notre planification sur une production pour stock, sans prendre en considération s'il y a une commande ou non;  cette stratégie est appliquée  dans les  cas suivants : </a:t>
            </a:r>
          </a:p>
          <a:p>
            <a:r>
              <a:rPr lang="fr-FR" dirty="0"/>
              <a:t>- Les industries qui fabriquent un produit unique qui est beaucoup demandé et qui n'ont pas une concurrence</a:t>
            </a:r>
          </a:p>
          <a:p>
            <a:r>
              <a:rPr lang="fr-FR" dirty="0"/>
              <a:t>- Les industries qui ont un coût de lancement ou de changement de série insupportable.</a:t>
            </a:r>
          </a:p>
          <a:p>
            <a:pPr>
              <a:buNone/>
            </a:pPr>
            <a:endParaRPr lang="fr-FR" dirty="0"/>
          </a:p>
          <a:p>
            <a:pPr algn="ctr">
              <a:buNone/>
            </a:pPr>
            <a:r>
              <a:rPr lang="fr-FR" b="1" dirty="0">
                <a:solidFill>
                  <a:srgbClr val="FFC000"/>
                </a:solidFill>
              </a:rPr>
              <a:t>"Les produits finis sont stockés dans l'attente de la réception des commandes"</a:t>
            </a:r>
            <a:endParaRPr lang="fr-FR" dirty="0">
              <a:solidFill>
                <a:srgbClr val="FFC000"/>
              </a:solidFill>
            </a:endParaRPr>
          </a:p>
          <a:p>
            <a:endParaRPr lang="fr-FR"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A94B8-EEF6-4DC6-82CA-2D29D3BDE9B4}"/>
              </a:ext>
            </a:extLst>
          </p:cNvPr>
          <p:cNvSpPr>
            <a:spLocks noGrp="1"/>
          </p:cNvSpPr>
          <p:nvPr>
            <p:ph type="title"/>
          </p:nvPr>
        </p:nvSpPr>
        <p:spPr/>
        <p:txBody>
          <a:bodyPr/>
          <a:lstStyle/>
          <a:p>
            <a:r>
              <a:rPr lang="fr-FR" sz="3600" b="1" dirty="0">
                <a:solidFill>
                  <a:srgbClr val="FFFF00"/>
                </a:solidFill>
              </a:rPr>
              <a:t>4.3. Méthodes de planification : </a:t>
            </a:r>
            <a:br>
              <a:rPr lang="fr-MA" sz="3600" dirty="0">
                <a:solidFill>
                  <a:srgbClr val="FFFF00"/>
                </a:solidFill>
              </a:rPr>
            </a:br>
            <a:endParaRPr lang="fr-MA" sz="3600" dirty="0">
              <a:solidFill>
                <a:srgbClr val="FFFF00"/>
              </a:solidFill>
            </a:endParaRPr>
          </a:p>
        </p:txBody>
      </p:sp>
      <p:sp>
        <p:nvSpPr>
          <p:cNvPr id="3" name="Content Placeholder 2">
            <a:extLst>
              <a:ext uri="{FF2B5EF4-FFF2-40B4-BE49-F238E27FC236}">
                <a16:creationId xmlns:a16="http://schemas.microsoft.com/office/drawing/2014/main" id="{8A00038F-EF0A-42AC-9B75-CC0EB4BEC68D}"/>
              </a:ext>
            </a:extLst>
          </p:cNvPr>
          <p:cNvSpPr>
            <a:spLocks noGrp="1"/>
          </p:cNvSpPr>
          <p:nvPr>
            <p:ph idx="1"/>
          </p:nvPr>
        </p:nvSpPr>
        <p:spPr>
          <a:xfrm>
            <a:off x="646111" y="1771679"/>
            <a:ext cx="9404723" cy="4195481"/>
          </a:xfrm>
        </p:spPr>
        <p:txBody>
          <a:bodyPr/>
          <a:lstStyle/>
          <a:p>
            <a:r>
              <a:rPr lang="fr-FR" dirty="0"/>
              <a:t>Depuis la troisième phase de développement d'industrie, la criticité de la fonction planification a poussé les industriels à concevoir plusieurs principes et méthodes pour planifier leurs besoins d'une manière adéquate avec leurs capacités de production, Parmi celles-ci, la méthode MRPI/MRPII qui tient une place de choix. Elle est implantée de fait dans la très grande majorité des entreprises industrielles. </a:t>
            </a:r>
            <a:endParaRPr lang="fr-MA" dirty="0"/>
          </a:p>
          <a:p>
            <a:endParaRPr lang="fr-MA" dirty="0"/>
          </a:p>
        </p:txBody>
      </p:sp>
    </p:spTree>
    <p:extLst>
      <p:ext uri="{BB962C8B-B14F-4D97-AF65-F5344CB8AC3E}">
        <p14:creationId xmlns:p14="http://schemas.microsoft.com/office/powerpoint/2010/main" val="3668144206"/>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0F448-23C1-46D3-BA37-D6415666BD98}"/>
              </a:ext>
            </a:extLst>
          </p:cNvPr>
          <p:cNvSpPr>
            <a:spLocks noGrp="1"/>
          </p:cNvSpPr>
          <p:nvPr>
            <p:ph type="title"/>
          </p:nvPr>
        </p:nvSpPr>
        <p:spPr/>
        <p:txBody>
          <a:bodyPr/>
          <a:lstStyle/>
          <a:p>
            <a:r>
              <a:rPr lang="fr-FR" sz="3200" b="1" dirty="0">
                <a:solidFill>
                  <a:srgbClr val="FFFF00"/>
                </a:solidFill>
              </a:rPr>
              <a:t>4.4 Le principe de la méthode MRPI/MRPII</a:t>
            </a:r>
            <a:br>
              <a:rPr lang="fr-MA" sz="3200" dirty="0">
                <a:solidFill>
                  <a:srgbClr val="FFFF00"/>
                </a:solidFill>
              </a:rPr>
            </a:br>
            <a:endParaRPr lang="fr-MA" sz="3200" dirty="0">
              <a:solidFill>
                <a:srgbClr val="FFFF00"/>
              </a:solidFill>
            </a:endParaRPr>
          </a:p>
        </p:txBody>
      </p:sp>
      <p:sp>
        <p:nvSpPr>
          <p:cNvPr id="3" name="Content Placeholder 2">
            <a:extLst>
              <a:ext uri="{FF2B5EF4-FFF2-40B4-BE49-F238E27FC236}">
                <a16:creationId xmlns:a16="http://schemas.microsoft.com/office/drawing/2014/main" id="{779D1419-24D8-4E63-83AF-0002EABFB8EF}"/>
              </a:ext>
            </a:extLst>
          </p:cNvPr>
          <p:cNvSpPr>
            <a:spLocks noGrp="1"/>
          </p:cNvSpPr>
          <p:nvPr>
            <p:ph idx="1"/>
          </p:nvPr>
        </p:nvSpPr>
        <p:spPr>
          <a:xfrm>
            <a:off x="132522" y="1258958"/>
            <a:ext cx="11413367" cy="4989442"/>
          </a:xfrm>
        </p:spPr>
        <p:txBody>
          <a:bodyPr/>
          <a:lstStyle/>
          <a:p>
            <a:r>
              <a:rPr lang="fr-FR" dirty="0"/>
              <a:t>Il existe deux versions de cette méthode, l'une et complémentaire de l'autre. La première version apparue est celle de MRP -MATERIAL REQUIREMENT PLANNING. Elle a été conçue au 1965 par le Dr Joseph </a:t>
            </a:r>
            <a:r>
              <a:rPr lang="fr-FR" dirty="0" err="1"/>
              <a:t>Olicky</a:t>
            </a:r>
            <a:r>
              <a:rPr lang="fr-FR" dirty="0"/>
              <a:t>, américain d’origine Tchèque.</a:t>
            </a:r>
            <a:endParaRPr lang="fr-MA" dirty="0"/>
          </a:p>
          <a:p>
            <a:r>
              <a:rPr lang="fr-FR" dirty="0"/>
              <a:t>Le principe de cette première version MRP (dite aussi MRP I) consiste à déterminer de manière automatisée pour chaque produit fini, à partir du besoin brut, le besoin net (besoin brut - stock) en composants, en tenant comptes des besoins commerciaux.</a:t>
            </a:r>
            <a:endParaRPr lang="fr-MA" dirty="0"/>
          </a:p>
          <a:p>
            <a:r>
              <a:rPr lang="fr-FR" dirty="0"/>
              <a:t>Ce principe se base sur la définition des besoins en composants à base de la nomenclature des articles pour répondre à la prévision des ventes. Ainsi, le MRPI permet de déterminer quel composant est nécessaire, à quel moment et en quelle quantité. </a:t>
            </a:r>
            <a:endParaRPr lang="fr-MA" dirty="0"/>
          </a:p>
          <a:p>
            <a:endParaRPr lang="fr-MA" dirty="0"/>
          </a:p>
        </p:txBody>
      </p:sp>
    </p:spTree>
    <p:extLst>
      <p:ext uri="{BB962C8B-B14F-4D97-AF65-F5344CB8AC3E}">
        <p14:creationId xmlns:p14="http://schemas.microsoft.com/office/powerpoint/2010/main" val="1314614216"/>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65500" y="2273300"/>
            <a:ext cx="5003800" cy="1866900"/>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800" dirty="0"/>
              <a:t>Système MRP I :  </a:t>
            </a:r>
          </a:p>
          <a:p>
            <a:pPr algn="ctr"/>
            <a:r>
              <a:rPr lang="fr-FR" sz="2800" dirty="0"/>
              <a:t>-Calcul du besoin net (CBN)</a:t>
            </a:r>
          </a:p>
          <a:p>
            <a:pPr algn="ctr"/>
            <a:r>
              <a:rPr lang="fr-FR" sz="2800" dirty="0"/>
              <a:t>- Délais de livraison</a:t>
            </a:r>
          </a:p>
        </p:txBody>
      </p:sp>
      <p:cxnSp>
        <p:nvCxnSpPr>
          <p:cNvPr id="6" name="Connecteur droit avec flèche 5"/>
          <p:cNvCxnSpPr/>
          <p:nvPr/>
        </p:nvCxnSpPr>
        <p:spPr>
          <a:xfrm>
            <a:off x="2120900" y="2628900"/>
            <a:ext cx="1231900" cy="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a:off x="2146300" y="3162300"/>
            <a:ext cx="1231900" cy="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a:off x="2133600" y="3695700"/>
            <a:ext cx="1231900" cy="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 name="ZoneTexte 12"/>
          <p:cNvSpPr txBox="1"/>
          <p:nvPr/>
        </p:nvSpPr>
        <p:spPr>
          <a:xfrm>
            <a:off x="0" y="2159000"/>
            <a:ext cx="2032000" cy="707886"/>
          </a:xfrm>
          <a:prstGeom prst="rect">
            <a:avLst/>
          </a:prstGeom>
          <a:noFill/>
        </p:spPr>
        <p:txBody>
          <a:bodyPr wrap="square" rtlCol="0">
            <a:spAutoFit/>
          </a:bodyPr>
          <a:lstStyle/>
          <a:p>
            <a:pPr algn="ctr"/>
            <a:r>
              <a:rPr lang="fr-FR" sz="2000" dirty="0"/>
              <a:t>Prévisions commerciales</a:t>
            </a:r>
          </a:p>
        </p:txBody>
      </p:sp>
      <p:sp>
        <p:nvSpPr>
          <p:cNvPr id="14" name="ZoneTexte 13"/>
          <p:cNvSpPr txBox="1"/>
          <p:nvPr/>
        </p:nvSpPr>
        <p:spPr>
          <a:xfrm>
            <a:off x="0" y="2959100"/>
            <a:ext cx="2108200" cy="400110"/>
          </a:xfrm>
          <a:prstGeom prst="rect">
            <a:avLst/>
          </a:prstGeom>
          <a:noFill/>
        </p:spPr>
        <p:txBody>
          <a:bodyPr wrap="square" rtlCol="0">
            <a:spAutoFit/>
          </a:bodyPr>
          <a:lstStyle/>
          <a:p>
            <a:r>
              <a:rPr lang="fr-FR" sz="2000" dirty="0"/>
              <a:t>Nomenclatures</a:t>
            </a:r>
          </a:p>
        </p:txBody>
      </p:sp>
      <p:sp>
        <p:nvSpPr>
          <p:cNvPr id="15" name="ZoneTexte 14"/>
          <p:cNvSpPr txBox="1"/>
          <p:nvPr/>
        </p:nvSpPr>
        <p:spPr>
          <a:xfrm>
            <a:off x="0" y="3505200"/>
            <a:ext cx="2133600" cy="400110"/>
          </a:xfrm>
          <a:prstGeom prst="rect">
            <a:avLst/>
          </a:prstGeom>
          <a:noFill/>
        </p:spPr>
        <p:txBody>
          <a:bodyPr wrap="square" rtlCol="0">
            <a:spAutoFit/>
          </a:bodyPr>
          <a:lstStyle/>
          <a:p>
            <a:r>
              <a:rPr lang="fr-FR" sz="2000" dirty="0"/>
              <a:t>Etat des stocks</a:t>
            </a:r>
          </a:p>
        </p:txBody>
      </p:sp>
      <p:cxnSp>
        <p:nvCxnSpPr>
          <p:cNvPr id="16" name="Connecteur droit avec flèche 15"/>
          <p:cNvCxnSpPr/>
          <p:nvPr/>
        </p:nvCxnSpPr>
        <p:spPr>
          <a:xfrm>
            <a:off x="8356600" y="3213100"/>
            <a:ext cx="1231900" cy="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 name="ZoneTexte 16"/>
          <p:cNvSpPr txBox="1"/>
          <p:nvPr/>
        </p:nvSpPr>
        <p:spPr>
          <a:xfrm>
            <a:off x="9766300" y="2794000"/>
            <a:ext cx="2184400" cy="707886"/>
          </a:xfrm>
          <a:prstGeom prst="rect">
            <a:avLst/>
          </a:prstGeom>
          <a:noFill/>
        </p:spPr>
        <p:txBody>
          <a:bodyPr wrap="square" rtlCol="0">
            <a:spAutoFit/>
          </a:bodyPr>
          <a:lstStyle/>
          <a:p>
            <a:pPr algn="ctr"/>
            <a:r>
              <a:rPr lang="fr-FR" sz="2000" dirty="0"/>
              <a:t>Planification des besoins net</a:t>
            </a:r>
          </a:p>
        </p:txBody>
      </p:sp>
      <p:sp>
        <p:nvSpPr>
          <p:cNvPr id="2" name="TextBox 1">
            <a:extLst>
              <a:ext uri="{FF2B5EF4-FFF2-40B4-BE49-F238E27FC236}">
                <a16:creationId xmlns:a16="http://schemas.microsoft.com/office/drawing/2014/main" id="{41D7D953-71A1-4DD7-9D0B-91D62B1FD482}"/>
              </a:ext>
            </a:extLst>
          </p:cNvPr>
          <p:cNvSpPr txBox="1"/>
          <p:nvPr/>
        </p:nvSpPr>
        <p:spPr>
          <a:xfrm>
            <a:off x="768626" y="4762500"/>
            <a:ext cx="10415031" cy="1477328"/>
          </a:xfrm>
          <a:prstGeom prst="rect">
            <a:avLst/>
          </a:prstGeom>
          <a:noFill/>
        </p:spPr>
        <p:txBody>
          <a:bodyPr wrap="none" rtlCol="0">
            <a:spAutoFit/>
          </a:bodyPr>
          <a:lstStyle/>
          <a:p>
            <a:r>
              <a:rPr lang="fr-FR" dirty="0"/>
              <a:t>En résumée, le MRPI est un système automatisé qui a comme éléments d'entrées le besoin</a:t>
            </a:r>
          </a:p>
          <a:p>
            <a:r>
              <a:rPr lang="fr-FR" dirty="0"/>
              <a:t> commercial et les nomenclatures, et en sortie, il nous donne la planification du besoin net. </a:t>
            </a:r>
            <a:endParaRPr lang="fr-MA" dirty="0"/>
          </a:p>
          <a:p>
            <a:r>
              <a:rPr lang="fr-FR" dirty="0"/>
              <a:t>Alors on peut dire que la version initiale </a:t>
            </a:r>
            <a:r>
              <a:rPr lang="fr-FR" b="1" dirty="0" err="1"/>
              <a:t>Material</a:t>
            </a:r>
            <a:r>
              <a:rPr lang="fr-FR" b="1" dirty="0"/>
              <a:t> </a:t>
            </a:r>
            <a:r>
              <a:rPr lang="fr-FR" b="1" dirty="0" err="1"/>
              <a:t>Requirement</a:t>
            </a:r>
            <a:r>
              <a:rPr lang="fr-FR" b="1" dirty="0"/>
              <a:t> Planning</a:t>
            </a:r>
            <a:r>
              <a:rPr lang="fr-FR" dirty="0"/>
              <a:t> correspond</a:t>
            </a:r>
          </a:p>
          <a:p>
            <a:r>
              <a:rPr lang="fr-FR" dirty="0"/>
              <a:t> à la </a:t>
            </a:r>
            <a:r>
              <a:rPr lang="fr-FR" b="1" dirty="0"/>
              <a:t>planification des besoins en composants</a:t>
            </a:r>
            <a:r>
              <a:rPr lang="fr-FR" dirty="0"/>
              <a:t>.</a:t>
            </a:r>
            <a:endParaRPr lang="fr-MA" dirty="0"/>
          </a:p>
          <a:p>
            <a:endParaRPr lang="fr-MA" dirty="0"/>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32D6B-A2D8-4B18-ADD7-EE4C6F92B6F4}"/>
              </a:ext>
            </a:extLst>
          </p:cNvPr>
          <p:cNvSpPr>
            <a:spLocks noGrp="1"/>
          </p:cNvSpPr>
          <p:nvPr>
            <p:ph type="title"/>
          </p:nvPr>
        </p:nvSpPr>
        <p:spPr/>
        <p:txBody>
          <a:bodyPr/>
          <a:lstStyle/>
          <a:p>
            <a:r>
              <a:rPr lang="fr-FR" sz="3600" b="1" u="sng" dirty="0">
                <a:solidFill>
                  <a:srgbClr val="FFC000"/>
                </a:solidFill>
              </a:rPr>
              <a:t>Le MRP II ???</a:t>
            </a:r>
            <a:br>
              <a:rPr lang="fr-MA" sz="3600" dirty="0">
                <a:solidFill>
                  <a:srgbClr val="FFC000"/>
                </a:solidFill>
              </a:rPr>
            </a:br>
            <a:endParaRPr lang="fr-MA" sz="3600" dirty="0">
              <a:solidFill>
                <a:srgbClr val="FFC000"/>
              </a:solidFill>
            </a:endParaRPr>
          </a:p>
        </p:txBody>
      </p:sp>
      <p:sp>
        <p:nvSpPr>
          <p:cNvPr id="3" name="Content Placeholder 2">
            <a:extLst>
              <a:ext uri="{FF2B5EF4-FFF2-40B4-BE49-F238E27FC236}">
                <a16:creationId xmlns:a16="http://schemas.microsoft.com/office/drawing/2014/main" id="{205C183A-B0C1-4B8A-9FFC-D60EC14D5527}"/>
              </a:ext>
            </a:extLst>
          </p:cNvPr>
          <p:cNvSpPr>
            <a:spLocks noGrp="1"/>
          </p:cNvSpPr>
          <p:nvPr>
            <p:ph idx="1"/>
          </p:nvPr>
        </p:nvSpPr>
        <p:spPr>
          <a:xfrm>
            <a:off x="225287" y="1497496"/>
            <a:ext cx="11701669" cy="4750903"/>
          </a:xfrm>
        </p:spPr>
        <p:txBody>
          <a:bodyPr>
            <a:normAutofit/>
          </a:bodyPr>
          <a:lstStyle/>
          <a:p>
            <a:pPr marL="0" indent="0">
              <a:buNone/>
            </a:pPr>
            <a:r>
              <a:rPr lang="fr-FR" dirty="0"/>
              <a:t>Au cours du développement industriel et plus précisément dans les années 1970, on est passé au </a:t>
            </a:r>
            <a:r>
              <a:rPr lang="fr-FR" b="1" dirty="0"/>
              <a:t>MRP II</a:t>
            </a:r>
            <a:r>
              <a:rPr lang="fr-FR" dirty="0"/>
              <a:t> </a:t>
            </a:r>
            <a:r>
              <a:rPr lang="fr-FR" b="1" dirty="0" err="1"/>
              <a:t>Manufacturing</a:t>
            </a:r>
            <a:r>
              <a:rPr lang="fr-FR" b="1" dirty="0"/>
              <a:t> </a:t>
            </a:r>
            <a:r>
              <a:rPr lang="fr-FR" b="1" dirty="0" err="1"/>
              <a:t>Resources</a:t>
            </a:r>
            <a:r>
              <a:rPr lang="fr-FR" b="1" dirty="0"/>
              <a:t> Planning</a:t>
            </a:r>
            <a:r>
              <a:rPr lang="fr-FR" dirty="0"/>
              <a:t> (, Management des Ressources de Production).</a:t>
            </a:r>
            <a:endParaRPr lang="fr-MA" dirty="0"/>
          </a:p>
          <a:p>
            <a:pPr marL="0" indent="0">
              <a:buNone/>
            </a:pPr>
            <a:r>
              <a:rPr lang="fr-FR" dirty="0"/>
              <a:t>En plus du calcul des besoins net au niveau du MRPI, le MRPII ajoute la recherche de l’adéquation entre la charge demandée et les capacités disponibles. L’objectif est alors :</a:t>
            </a:r>
            <a:endParaRPr lang="fr-MA" dirty="0"/>
          </a:p>
          <a:p>
            <a:pPr lvl="0"/>
            <a:r>
              <a:rPr lang="fr-FR" dirty="0"/>
              <a:t> De respecter les délais exigés par le client</a:t>
            </a:r>
            <a:endParaRPr lang="fr-MA" dirty="0"/>
          </a:p>
          <a:p>
            <a:pPr lvl="0"/>
            <a:r>
              <a:rPr lang="fr-FR" dirty="0"/>
              <a:t> De réduire les coûts de production par une exploitation optimale des ressources.</a:t>
            </a:r>
            <a:endParaRPr lang="fr-MA" dirty="0"/>
          </a:p>
          <a:p>
            <a:pPr marL="0" indent="0">
              <a:buNone/>
            </a:pPr>
            <a:r>
              <a:rPr lang="fr-FR" dirty="0"/>
              <a:t>Autrement dis, le MRP II est un système qui permet de transformer les besoins commerciaux en plannings de fabrication et d'approvisionnement en tenant compte les contraintes capacitaires et d'approvisionnent des matières.</a:t>
            </a:r>
            <a:endParaRPr lang="fr-MA" dirty="0"/>
          </a:p>
          <a:p>
            <a:endParaRPr lang="fr-MA" dirty="0"/>
          </a:p>
        </p:txBody>
      </p:sp>
    </p:spTree>
    <p:extLst>
      <p:ext uri="{BB962C8B-B14F-4D97-AF65-F5344CB8AC3E}">
        <p14:creationId xmlns:p14="http://schemas.microsoft.com/office/powerpoint/2010/main" val="2882288370"/>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C11E5-DF2E-4A66-A269-5082D650F69E}"/>
              </a:ext>
            </a:extLst>
          </p:cNvPr>
          <p:cNvSpPr>
            <a:spLocks noGrp="1"/>
          </p:cNvSpPr>
          <p:nvPr>
            <p:ph type="title"/>
          </p:nvPr>
        </p:nvSpPr>
        <p:spPr/>
        <p:txBody>
          <a:bodyPr/>
          <a:lstStyle/>
          <a:p>
            <a:r>
              <a:rPr lang="fr-FR" sz="3600" b="1" u="sng" dirty="0"/>
              <a:t>A. Pyramide de planification : </a:t>
            </a:r>
            <a:br>
              <a:rPr lang="fr-MA" sz="3600" dirty="0"/>
            </a:br>
            <a:endParaRPr lang="fr-MA" sz="3600" dirty="0"/>
          </a:p>
        </p:txBody>
      </p:sp>
      <p:graphicFrame>
        <p:nvGraphicFramePr>
          <p:cNvPr id="4" name="Diagramme 1">
            <a:extLst>
              <a:ext uri="{FF2B5EF4-FFF2-40B4-BE49-F238E27FC236}">
                <a16:creationId xmlns:a16="http://schemas.microsoft.com/office/drawing/2014/main" id="{3AE30291-5B16-43DF-B9A0-C67201F616BF}"/>
              </a:ext>
            </a:extLst>
          </p:cNvPr>
          <p:cNvGraphicFramePr>
            <a:graphicFrameLocks noGrp="1"/>
          </p:cNvGraphicFramePr>
          <p:nvPr>
            <p:ph idx="1"/>
          </p:nvPr>
        </p:nvGraphicFramePr>
        <p:xfrm>
          <a:off x="371475" y="1444625"/>
          <a:ext cx="10972800" cy="48037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77159651"/>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6DF0CC9-F8D8-45E8-A0FE-0887C05EF204}"/>
              </a:ext>
            </a:extLst>
          </p:cNvPr>
          <p:cNvSpPr>
            <a:spLocks noGrp="1"/>
          </p:cNvSpPr>
          <p:nvPr>
            <p:ph idx="1"/>
          </p:nvPr>
        </p:nvSpPr>
        <p:spPr>
          <a:xfrm>
            <a:off x="106018" y="477078"/>
            <a:ext cx="10270434" cy="5771321"/>
          </a:xfrm>
        </p:spPr>
        <p:txBody>
          <a:bodyPr/>
          <a:lstStyle/>
          <a:p>
            <a:r>
              <a:rPr lang="fr-FR" dirty="0"/>
              <a:t>D'après la figure 19, on distingue 4 niveaux de planification selon le principe de MRPII : </a:t>
            </a:r>
          </a:p>
          <a:p>
            <a:pPr marL="0" indent="0">
              <a:buNone/>
            </a:pPr>
            <a:endParaRPr lang="fr-MA" dirty="0"/>
          </a:p>
          <a:p>
            <a:pPr marL="0" indent="0">
              <a:buNone/>
            </a:pPr>
            <a:r>
              <a:rPr lang="fr-FR" b="1" u="sng" dirty="0"/>
              <a:t>A.1.Le plan stratégique PS :</a:t>
            </a:r>
            <a:endParaRPr lang="fr-MA" dirty="0"/>
          </a:p>
          <a:p>
            <a:r>
              <a:rPr lang="fr-FR" dirty="0"/>
              <a:t> Le Plan stratégique et commercial défini les grandes orientations et objectifs commerciaux de l’entreprise. Il vise à planifier au plus haut niveau la politique marketing de la société. Ce plan donne une vision a </a:t>
            </a:r>
            <a:r>
              <a:rPr lang="fr-FR" b="1" u="sng" dirty="0"/>
              <a:t>long terme</a:t>
            </a:r>
            <a:r>
              <a:rPr lang="fr-FR" dirty="0"/>
              <a:t> des futures ventes et donc des besoins de production. Il est généralement de 3 ans. Les prévisions sont regroupées par familles de produit. Il est créé entre la direction générale et la direction commerciale.</a:t>
            </a:r>
            <a:endParaRPr lang="fr-MA" dirty="0"/>
          </a:p>
          <a:p>
            <a:endParaRPr lang="fr-MA" dirty="0"/>
          </a:p>
        </p:txBody>
      </p:sp>
    </p:spTree>
    <p:extLst>
      <p:ext uri="{BB962C8B-B14F-4D97-AF65-F5344CB8AC3E}">
        <p14:creationId xmlns:p14="http://schemas.microsoft.com/office/powerpoint/2010/main" val="4153575891"/>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FBFC7-B6D1-4F7B-9E1F-7109D5C9208B}"/>
              </a:ext>
            </a:extLst>
          </p:cNvPr>
          <p:cNvSpPr>
            <a:spLocks noGrp="1"/>
          </p:cNvSpPr>
          <p:nvPr>
            <p:ph type="title"/>
          </p:nvPr>
        </p:nvSpPr>
        <p:spPr/>
        <p:txBody>
          <a:bodyPr/>
          <a:lstStyle/>
          <a:p>
            <a:r>
              <a:rPr lang="fr-FR" sz="3600" b="1" dirty="0"/>
              <a:t>A.2.Le plan industriel commercial PIC : </a:t>
            </a:r>
            <a:br>
              <a:rPr lang="fr-MA" sz="3600" dirty="0"/>
            </a:br>
            <a:endParaRPr lang="fr-MA" sz="3600" dirty="0"/>
          </a:p>
        </p:txBody>
      </p:sp>
      <p:sp>
        <p:nvSpPr>
          <p:cNvPr id="3" name="Content Placeholder 2">
            <a:extLst>
              <a:ext uri="{FF2B5EF4-FFF2-40B4-BE49-F238E27FC236}">
                <a16:creationId xmlns:a16="http://schemas.microsoft.com/office/drawing/2014/main" id="{6B235901-84E6-4296-805E-120A800897EB}"/>
              </a:ext>
            </a:extLst>
          </p:cNvPr>
          <p:cNvSpPr>
            <a:spLocks noGrp="1"/>
          </p:cNvSpPr>
          <p:nvPr>
            <p:ph idx="1"/>
          </p:nvPr>
        </p:nvSpPr>
        <p:spPr>
          <a:xfrm>
            <a:off x="251793" y="1615596"/>
            <a:ext cx="11370364" cy="4195481"/>
          </a:xfrm>
        </p:spPr>
        <p:txBody>
          <a:bodyPr/>
          <a:lstStyle/>
          <a:p>
            <a:r>
              <a:rPr lang="fr-FR" dirty="0"/>
              <a:t>Le Plan Industriel et Commercial, communément abrégé en PIC (En anglais </a:t>
            </a:r>
            <a:r>
              <a:rPr lang="fr-FR" b="1" dirty="0"/>
              <a:t>Sales and Opération Plan SOP</a:t>
            </a:r>
            <a:r>
              <a:rPr lang="fr-FR" dirty="0"/>
              <a:t>) traduit en termes opérationnels la politique commerciale de l’entreprise. A partir de ce plan commence l'intervention des responsables industriels. Sa portée est moyen terme ; il s’étend généralement entre 6 mois à 18 mois selon le secteur d’activité. Les charges de production sont ainsi planifiées sur une maille mensuelle par références ou bien articles. Enfin, il est réévalué périodiquement (généralement chaque trimestre).</a:t>
            </a:r>
            <a:endParaRPr lang="fr-MA" dirty="0"/>
          </a:p>
          <a:p>
            <a:endParaRPr lang="fr-MA" dirty="0"/>
          </a:p>
        </p:txBody>
      </p:sp>
    </p:spTree>
    <p:extLst>
      <p:ext uri="{BB962C8B-B14F-4D97-AF65-F5344CB8AC3E}">
        <p14:creationId xmlns:p14="http://schemas.microsoft.com/office/powerpoint/2010/main" val="1061957268"/>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ACDF8B-16D3-4A93-BDD3-576FFFB4A7B4}"/>
              </a:ext>
            </a:extLst>
          </p:cNvPr>
          <p:cNvSpPr>
            <a:spLocks noGrp="1"/>
          </p:cNvSpPr>
          <p:nvPr>
            <p:ph idx="1"/>
          </p:nvPr>
        </p:nvSpPr>
        <p:spPr>
          <a:xfrm>
            <a:off x="629479" y="1391479"/>
            <a:ext cx="10111408" cy="2464903"/>
          </a:xfrm>
        </p:spPr>
        <p:txBody>
          <a:bodyPr/>
          <a:lstStyle/>
          <a:p>
            <a:r>
              <a:rPr lang="fr-FR" dirty="0"/>
              <a:t>Il est élaboré par un travail conjoint entre les responsables commerciaux, la production, les achats, le RH, la finance ainsi que le directeur d’entreprise. Le PIC permet de vérifier la faisabilité et l’adéquation entre les ressources de production, les moyens financiers et les objectifs commerciaux de l’entreprise, et puisqu'il est Fondé sur des prévisions incertaines, il doit être réactualisé périodiquement (généralement tout les trimestres) afin de rester cohérent.</a:t>
            </a:r>
            <a:endParaRPr lang="fr-MA" dirty="0"/>
          </a:p>
          <a:p>
            <a:endParaRPr lang="fr-MA" dirty="0"/>
          </a:p>
        </p:txBody>
      </p:sp>
    </p:spTree>
    <p:extLst>
      <p:ext uri="{BB962C8B-B14F-4D97-AF65-F5344CB8AC3E}">
        <p14:creationId xmlns:p14="http://schemas.microsoft.com/office/powerpoint/2010/main" val="1855225451"/>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330700" y="2438400"/>
            <a:ext cx="2463800" cy="939800"/>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dirty="0"/>
              <a:t>PLAN INDUSTRIEL ET COMMERCIAL</a:t>
            </a:r>
          </a:p>
          <a:p>
            <a:pPr algn="ctr"/>
            <a:r>
              <a:rPr lang="fr-FR" dirty="0"/>
              <a:t>P.I.C</a:t>
            </a:r>
          </a:p>
        </p:txBody>
      </p:sp>
      <p:sp>
        <p:nvSpPr>
          <p:cNvPr id="5" name="ZoneTexte 4"/>
          <p:cNvSpPr txBox="1"/>
          <p:nvPr/>
        </p:nvSpPr>
        <p:spPr>
          <a:xfrm>
            <a:off x="254000" y="965200"/>
            <a:ext cx="2888932" cy="369332"/>
          </a:xfrm>
          <a:prstGeom prst="rect">
            <a:avLst/>
          </a:prstGeom>
          <a:noFill/>
        </p:spPr>
        <p:txBody>
          <a:bodyPr wrap="none" rtlCol="0">
            <a:spAutoFit/>
          </a:bodyPr>
          <a:lstStyle/>
          <a:p>
            <a:r>
              <a:rPr lang="fr-FR" dirty="0"/>
              <a:t>Prévisions commerciales</a:t>
            </a:r>
          </a:p>
        </p:txBody>
      </p:sp>
      <p:sp>
        <p:nvSpPr>
          <p:cNvPr id="6" name="ZoneTexte 5"/>
          <p:cNvSpPr txBox="1"/>
          <p:nvPr/>
        </p:nvSpPr>
        <p:spPr>
          <a:xfrm>
            <a:off x="279400" y="2082800"/>
            <a:ext cx="3038011" cy="369332"/>
          </a:xfrm>
          <a:prstGeom prst="rect">
            <a:avLst/>
          </a:prstGeom>
          <a:noFill/>
        </p:spPr>
        <p:txBody>
          <a:bodyPr wrap="none" rtlCol="0">
            <a:spAutoFit/>
          </a:bodyPr>
          <a:lstStyle/>
          <a:p>
            <a:r>
              <a:rPr lang="fr-FR" dirty="0"/>
              <a:t>Capacités de production</a:t>
            </a:r>
          </a:p>
        </p:txBody>
      </p:sp>
      <p:sp>
        <p:nvSpPr>
          <p:cNvPr id="7" name="ZoneTexte 6"/>
          <p:cNvSpPr txBox="1"/>
          <p:nvPr/>
        </p:nvSpPr>
        <p:spPr>
          <a:xfrm>
            <a:off x="1193800" y="3098800"/>
            <a:ext cx="883575" cy="369332"/>
          </a:xfrm>
          <a:prstGeom prst="rect">
            <a:avLst/>
          </a:prstGeom>
          <a:noFill/>
        </p:spPr>
        <p:txBody>
          <a:bodyPr wrap="none" rtlCol="0">
            <a:spAutoFit/>
          </a:bodyPr>
          <a:lstStyle/>
          <a:p>
            <a:r>
              <a:rPr lang="fr-FR" dirty="0"/>
              <a:t>Stocks</a:t>
            </a:r>
          </a:p>
        </p:txBody>
      </p:sp>
      <p:sp>
        <p:nvSpPr>
          <p:cNvPr id="8" name="ZoneTexte 7"/>
          <p:cNvSpPr txBox="1"/>
          <p:nvPr/>
        </p:nvSpPr>
        <p:spPr>
          <a:xfrm>
            <a:off x="1092200" y="4394200"/>
            <a:ext cx="830677" cy="369332"/>
          </a:xfrm>
          <a:prstGeom prst="rect">
            <a:avLst/>
          </a:prstGeom>
          <a:noFill/>
        </p:spPr>
        <p:txBody>
          <a:bodyPr wrap="none" rtlCol="0">
            <a:spAutoFit/>
          </a:bodyPr>
          <a:lstStyle/>
          <a:p>
            <a:r>
              <a:rPr lang="fr-FR" dirty="0"/>
              <a:t>PIC -1</a:t>
            </a:r>
          </a:p>
        </p:txBody>
      </p:sp>
      <p:sp>
        <p:nvSpPr>
          <p:cNvPr id="9" name="ZoneTexte 8"/>
          <p:cNvSpPr txBox="1"/>
          <p:nvPr/>
        </p:nvSpPr>
        <p:spPr>
          <a:xfrm>
            <a:off x="8026400" y="1104900"/>
            <a:ext cx="3001143" cy="646331"/>
          </a:xfrm>
          <a:prstGeom prst="rect">
            <a:avLst/>
          </a:prstGeom>
          <a:noFill/>
        </p:spPr>
        <p:txBody>
          <a:bodyPr wrap="none" rtlCol="0">
            <a:spAutoFit/>
          </a:bodyPr>
          <a:lstStyle/>
          <a:p>
            <a:r>
              <a:rPr lang="fr-FR" dirty="0"/>
              <a:t>Prévisions  de ventes des </a:t>
            </a:r>
          </a:p>
          <a:p>
            <a:r>
              <a:rPr lang="fr-FR" dirty="0"/>
              <a:t>prochaines périodes</a:t>
            </a:r>
          </a:p>
        </p:txBody>
      </p:sp>
      <p:sp>
        <p:nvSpPr>
          <p:cNvPr id="10" name="ZoneTexte 9"/>
          <p:cNvSpPr txBox="1"/>
          <p:nvPr/>
        </p:nvSpPr>
        <p:spPr>
          <a:xfrm>
            <a:off x="8026400" y="1993900"/>
            <a:ext cx="2888932" cy="646331"/>
          </a:xfrm>
          <a:prstGeom prst="rect">
            <a:avLst/>
          </a:prstGeom>
          <a:noFill/>
        </p:spPr>
        <p:txBody>
          <a:bodyPr wrap="none" rtlCol="0">
            <a:spAutoFit/>
          </a:bodyPr>
          <a:lstStyle/>
          <a:p>
            <a:r>
              <a:rPr lang="fr-FR" dirty="0"/>
              <a:t>Besoin à produire dans</a:t>
            </a:r>
          </a:p>
          <a:p>
            <a:r>
              <a:rPr lang="fr-FR" dirty="0"/>
              <a:t> les prochaines périodes</a:t>
            </a:r>
          </a:p>
        </p:txBody>
      </p:sp>
      <p:sp>
        <p:nvSpPr>
          <p:cNvPr id="11" name="ZoneTexte 10"/>
          <p:cNvSpPr txBox="1"/>
          <p:nvPr/>
        </p:nvSpPr>
        <p:spPr>
          <a:xfrm>
            <a:off x="7988300" y="3009900"/>
            <a:ext cx="2888932" cy="646331"/>
          </a:xfrm>
          <a:prstGeom prst="rect">
            <a:avLst/>
          </a:prstGeom>
          <a:noFill/>
        </p:spPr>
        <p:txBody>
          <a:bodyPr wrap="none" rtlCol="0">
            <a:spAutoFit/>
          </a:bodyPr>
          <a:lstStyle/>
          <a:p>
            <a:r>
              <a:rPr lang="fr-FR" dirty="0"/>
              <a:t>Le stock à avoir dans</a:t>
            </a:r>
          </a:p>
          <a:p>
            <a:r>
              <a:rPr lang="fr-FR" dirty="0"/>
              <a:t> les prochaines périodes</a:t>
            </a:r>
          </a:p>
        </p:txBody>
      </p:sp>
      <p:sp>
        <p:nvSpPr>
          <p:cNvPr id="12" name="ZoneTexte 11"/>
          <p:cNvSpPr txBox="1"/>
          <p:nvPr/>
        </p:nvSpPr>
        <p:spPr>
          <a:xfrm>
            <a:off x="7975600" y="3949700"/>
            <a:ext cx="3974165" cy="646331"/>
          </a:xfrm>
          <a:prstGeom prst="rect">
            <a:avLst/>
          </a:prstGeom>
          <a:noFill/>
        </p:spPr>
        <p:txBody>
          <a:bodyPr wrap="none" rtlCol="0">
            <a:spAutoFit/>
          </a:bodyPr>
          <a:lstStyle/>
          <a:p>
            <a:r>
              <a:rPr lang="fr-FR" dirty="0"/>
              <a:t>Ressources Matériels et humaines </a:t>
            </a:r>
          </a:p>
          <a:p>
            <a:r>
              <a:rPr lang="fr-FR" dirty="0"/>
              <a:t>nécessaires</a:t>
            </a:r>
          </a:p>
        </p:txBody>
      </p:sp>
      <p:sp>
        <p:nvSpPr>
          <p:cNvPr id="13" name="ZoneTexte 12"/>
          <p:cNvSpPr txBox="1"/>
          <p:nvPr/>
        </p:nvSpPr>
        <p:spPr>
          <a:xfrm>
            <a:off x="7975600" y="5219700"/>
            <a:ext cx="2395207" cy="369332"/>
          </a:xfrm>
          <a:prstGeom prst="rect">
            <a:avLst/>
          </a:prstGeom>
          <a:noFill/>
        </p:spPr>
        <p:txBody>
          <a:bodyPr wrap="none" rtlCol="0">
            <a:spAutoFit/>
          </a:bodyPr>
          <a:lstStyle/>
          <a:p>
            <a:r>
              <a:rPr lang="fr-FR" dirty="0"/>
              <a:t>Plan de la trésorerie</a:t>
            </a:r>
          </a:p>
        </p:txBody>
      </p:sp>
      <p:sp>
        <p:nvSpPr>
          <p:cNvPr id="14" name="ZoneTexte 13"/>
          <p:cNvSpPr txBox="1"/>
          <p:nvPr/>
        </p:nvSpPr>
        <p:spPr>
          <a:xfrm>
            <a:off x="4559300" y="3632200"/>
            <a:ext cx="2053767"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0">
            <a:spAutoFit/>
          </a:bodyPr>
          <a:lstStyle/>
          <a:p>
            <a:r>
              <a:rPr lang="fr-FR" dirty="0" err="1"/>
              <a:t>Sce</a:t>
            </a:r>
            <a:r>
              <a:rPr lang="fr-FR" dirty="0"/>
              <a:t> Commercial</a:t>
            </a:r>
          </a:p>
        </p:txBody>
      </p:sp>
      <p:sp>
        <p:nvSpPr>
          <p:cNvPr id="15" name="ZoneTexte 14"/>
          <p:cNvSpPr txBox="1"/>
          <p:nvPr/>
        </p:nvSpPr>
        <p:spPr>
          <a:xfrm>
            <a:off x="4559300" y="4140200"/>
            <a:ext cx="2057400"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dirty="0" err="1"/>
              <a:t>Sce</a:t>
            </a:r>
            <a:r>
              <a:rPr lang="fr-FR" dirty="0"/>
              <a:t>  Production</a:t>
            </a:r>
          </a:p>
        </p:txBody>
      </p:sp>
      <p:sp>
        <p:nvSpPr>
          <p:cNvPr id="16" name="ZoneTexte 15"/>
          <p:cNvSpPr txBox="1"/>
          <p:nvPr/>
        </p:nvSpPr>
        <p:spPr>
          <a:xfrm>
            <a:off x="4559300" y="4660900"/>
            <a:ext cx="2057400" cy="338554"/>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1600" dirty="0" err="1"/>
              <a:t>Sce</a:t>
            </a:r>
            <a:r>
              <a:rPr lang="fr-FR" sz="1600" dirty="0"/>
              <a:t>  Achat-</a:t>
            </a:r>
            <a:r>
              <a:rPr lang="fr-FR" sz="1600" dirty="0" err="1"/>
              <a:t>Appro</a:t>
            </a:r>
            <a:endParaRPr lang="fr-FR" sz="1600" dirty="0"/>
          </a:p>
        </p:txBody>
      </p:sp>
      <p:sp>
        <p:nvSpPr>
          <p:cNvPr id="17" name="ZoneTexte 16"/>
          <p:cNvSpPr txBox="1"/>
          <p:nvPr/>
        </p:nvSpPr>
        <p:spPr>
          <a:xfrm>
            <a:off x="4572000" y="5219700"/>
            <a:ext cx="2057400" cy="338554"/>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fr-FR" sz="1600" dirty="0" err="1"/>
              <a:t>Sce</a:t>
            </a:r>
            <a:r>
              <a:rPr lang="fr-FR" sz="1600" dirty="0"/>
              <a:t>  RH</a:t>
            </a:r>
          </a:p>
        </p:txBody>
      </p:sp>
      <p:sp>
        <p:nvSpPr>
          <p:cNvPr id="18" name="ZoneTexte 17"/>
          <p:cNvSpPr txBox="1"/>
          <p:nvPr/>
        </p:nvSpPr>
        <p:spPr>
          <a:xfrm>
            <a:off x="4572000" y="5765800"/>
            <a:ext cx="2057400" cy="338554"/>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fr-FR" sz="1600" dirty="0" err="1"/>
              <a:t>Sce</a:t>
            </a:r>
            <a:r>
              <a:rPr lang="fr-FR" sz="1600" dirty="0"/>
              <a:t>  FINANCE</a:t>
            </a:r>
          </a:p>
        </p:txBody>
      </p:sp>
      <p:cxnSp>
        <p:nvCxnSpPr>
          <p:cNvPr id="20" name="Connecteur droit avec flèche 19"/>
          <p:cNvCxnSpPr>
            <a:stCxn id="5" idx="3"/>
            <a:endCxn id="4" idx="1"/>
          </p:cNvCxnSpPr>
          <p:nvPr/>
        </p:nvCxnSpPr>
        <p:spPr>
          <a:xfrm>
            <a:off x="3142932" y="1149866"/>
            <a:ext cx="1187768" cy="1758434"/>
          </a:xfrm>
          <a:prstGeom prst="straightConnector1">
            <a:avLst/>
          </a:prstGeom>
          <a:ln>
            <a:solidFill>
              <a:schemeClr val="accent6">
                <a:lumMod val="75000"/>
              </a:schemeClr>
            </a:solidFill>
            <a:tailEnd type="arrow"/>
          </a:ln>
        </p:spPr>
        <p:style>
          <a:lnRef idx="3">
            <a:schemeClr val="accent1"/>
          </a:lnRef>
          <a:fillRef idx="0">
            <a:schemeClr val="accent1"/>
          </a:fillRef>
          <a:effectRef idx="2">
            <a:schemeClr val="accent1"/>
          </a:effectRef>
          <a:fontRef idx="minor">
            <a:schemeClr val="tx1"/>
          </a:fontRef>
        </p:style>
      </p:cxnSp>
      <p:cxnSp>
        <p:nvCxnSpPr>
          <p:cNvPr id="21" name="Connecteur droit avec flèche 20"/>
          <p:cNvCxnSpPr>
            <a:stCxn id="6" idx="3"/>
            <a:endCxn id="4" idx="1"/>
          </p:cNvCxnSpPr>
          <p:nvPr/>
        </p:nvCxnSpPr>
        <p:spPr>
          <a:xfrm>
            <a:off x="3317411" y="2267466"/>
            <a:ext cx="1013289" cy="640834"/>
          </a:xfrm>
          <a:prstGeom prst="straightConnector1">
            <a:avLst/>
          </a:prstGeom>
          <a:ln>
            <a:solidFill>
              <a:schemeClr val="accent6">
                <a:lumMod val="75000"/>
              </a:schemeClr>
            </a:solidFill>
            <a:tailEnd type="arrow"/>
          </a:ln>
        </p:spPr>
        <p:style>
          <a:lnRef idx="3">
            <a:schemeClr val="accent1"/>
          </a:lnRef>
          <a:fillRef idx="0">
            <a:schemeClr val="accent1"/>
          </a:fillRef>
          <a:effectRef idx="2">
            <a:schemeClr val="accent1"/>
          </a:effectRef>
          <a:fontRef idx="minor">
            <a:schemeClr val="tx1"/>
          </a:fontRef>
        </p:style>
      </p:cxnSp>
      <p:cxnSp>
        <p:nvCxnSpPr>
          <p:cNvPr id="24" name="Connecteur droit avec flèche 23"/>
          <p:cNvCxnSpPr>
            <a:stCxn id="7" idx="3"/>
            <a:endCxn id="4" idx="1"/>
          </p:cNvCxnSpPr>
          <p:nvPr/>
        </p:nvCxnSpPr>
        <p:spPr>
          <a:xfrm flipV="1">
            <a:off x="2077375" y="2908300"/>
            <a:ext cx="2253325" cy="375166"/>
          </a:xfrm>
          <a:prstGeom prst="straightConnector1">
            <a:avLst/>
          </a:prstGeom>
          <a:ln>
            <a:solidFill>
              <a:schemeClr val="accent6">
                <a:lumMod val="75000"/>
              </a:schemeClr>
            </a:solidFill>
            <a:tailEnd type="arrow"/>
          </a:ln>
        </p:spPr>
        <p:style>
          <a:lnRef idx="3">
            <a:schemeClr val="accent1"/>
          </a:lnRef>
          <a:fillRef idx="0">
            <a:schemeClr val="accent1"/>
          </a:fillRef>
          <a:effectRef idx="2">
            <a:schemeClr val="accent1"/>
          </a:effectRef>
          <a:fontRef idx="minor">
            <a:schemeClr val="tx1"/>
          </a:fontRef>
        </p:style>
      </p:cxnSp>
      <p:cxnSp>
        <p:nvCxnSpPr>
          <p:cNvPr id="27" name="Connecteur droit avec flèche 26"/>
          <p:cNvCxnSpPr>
            <a:stCxn id="8" idx="3"/>
            <a:endCxn id="4" idx="1"/>
          </p:cNvCxnSpPr>
          <p:nvPr/>
        </p:nvCxnSpPr>
        <p:spPr>
          <a:xfrm flipV="1">
            <a:off x="1922877" y="2908300"/>
            <a:ext cx="2407823" cy="1670566"/>
          </a:xfrm>
          <a:prstGeom prst="straightConnector1">
            <a:avLst/>
          </a:prstGeom>
          <a:ln>
            <a:solidFill>
              <a:schemeClr val="accent6">
                <a:lumMod val="75000"/>
              </a:schemeClr>
            </a:solidFill>
            <a:tailEnd type="arrow"/>
          </a:ln>
        </p:spPr>
        <p:style>
          <a:lnRef idx="3">
            <a:schemeClr val="accent1"/>
          </a:lnRef>
          <a:fillRef idx="0">
            <a:schemeClr val="accent1"/>
          </a:fillRef>
          <a:effectRef idx="2">
            <a:schemeClr val="accent1"/>
          </a:effectRef>
          <a:fontRef idx="minor">
            <a:schemeClr val="tx1"/>
          </a:fontRef>
        </p:style>
      </p:cxnSp>
      <p:cxnSp>
        <p:nvCxnSpPr>
          <p:cNvPr id="31" name="Connecteur droit avec flèche 30"/>
          <p:cNvCxnSpPr>
            <a:stCxn id="4" idx="3"/>
            <a:endCxn id="9" idx="1"/>
          </p:cNvCxnSpPr>
          <p:nvPr/>
        </p:nvCxnSpPr>
        <p:spPr>
          <a:xfrm flipV="1">
            <a:off x="6794500" y="1428066"/>
            <a:ext cx="1231900" cy="1480234"/>
          </a:xfrm>
          <a:prstGeom prst="straightConnector1">
            <a:avLst/>
          </a:prstGeom>
          <a:ln>
            <a:solidFill>
              <a:schemeClr val="accent6">
                <a:lumMod val="75000"/>
              </a:schemeClr>
            </a:solidFill>
            <a:tailEnd type="arrow"/>
          </a:ln>
        </p:spPr>
        <p:style>
          <a:lnRef idx="3">
            <a:schemeClr val="accent1"/>
          </a:lnRef>
          <a:fillRef idx="0">
            <a:schemeClr val="accent1"/>
          </a:fillRef>
          <a:effectRef idx="2">
            <a:schemeClr val="accent1"/>
          </a:effectRef>
          <a:fontRef idx="minor">
            <a:schemeClr val="tx1"/>
          </a:fontRef>
        </p:style>
      </p:cxnSp>
      <p:cxnSp>
        <p:nvCxnSpPr>
          <p:cNvPr id="32" name="Connecteur droit avec flèche 31"/>
          <p:cNvCxnSpPr>
            <a:stCxn id="4" idx="3"/>
            <a:endCxn id="10" idx="1"/>
          </p:cNvCxnSpPr>
          <p:nvPr/>
        </p:nvCxnSpPr>
        <p:spPr>
          <a:xfrm flipV="1">
            <a:off x="6794500" y="2317066"/>
            <a:ext cx="1231900" cy="591234"/>
          </a:xfrm>
          <a:prstGeom prst="straightConnector1">
            <a:avLst/>
          </a:prstGeom>
          <a:ln>
            <a:solidFill>
              <a:schemeClr val="accent6">
                <a:lumMod val="75000"/>
              </a:schemeClr>
            </a:solidFill>
            <a:tailEnd type="arrow"/>
          </a:ln>
        </p:spPr>
        <p:style>
          <a:lnRef idx="3">
            <a:schemeClr val="accent1"/>
          </a:lnRef>
          <a:fillRef idx="0">
            <a:schemeClr val="accent1"/>
          </a:fillRef>
          <a:effectRef idx="2">
            <a:schemeClr val="accent1"/>
          </a:effectRef>
          <a:fontRef idx="minor">
            <a:schemeClr val="tx1"/>
          </a:fontRef>
        </p:style>
      </p:cxnSp>
      <p:cxnSp>
        <p:nvCxnSpPr>
          <p:cNvPr id="35" name="Connecteur droit avec flèche 34"/>
          <p:cNvCxnSpPr>
            <a:stCxn id="4" idx="3"/>
            <a:endCxn id="11" idx="1"/>
          </p:cNvCxnSpPr>
          <p:nvPr/>
        </p:nvCxnSpPr>
        <p:spPr>
          <a:xfrm>
            <a:off x="6794500" y="2908300"/>
            <a:ext cx="1193800" cy="424766"/>
          </a:xfrm>
          <a:prstGeom prst="straightConnector1">
            <a:avLst/>
          </a:prstGeom>
          <a:ln>
            <a:solidFill>
              <a:schemeClr val="accent6">
                <a:lumMod val="75000"/>
              </a:schemeClr>
            </a:solidFill>
            <a:tailEnd type="arrow"/>
          </a:ln>
        </p:spPr>
        <p:style>
          <a:lnRef idx="3">
            <a:schemeClr val="accent1"/>
          </a:lnRef>
          <a:fillRef idx="0">
            <a:schemeClr val="accent1"/>
          </a:fillRef>
          <a:effectRef idx="2">
            <a:schemeClr val="accent1"/>
          </a:effectRef>
          <a:fontRef idx="minor">
            <a:schemeClr val="tx1"/>
          </a:fontRef>
        </p:style>
      </p:cxnSp>
      <p:cxnSp>
        <p:nvCxnSpPr>
          <p:cNvPr id="38" name="Connecteur droit avec flèche 37"/>
          <p:cNvCxnSpPr>
            <a:stCxn id="4" idx="3"/>
            <a:endCxn id="12" idx="1"/>
          </p:cNvCxnSpPr>
          <p:nvPr/>
        </p:nvCxnSpPr>
        <p:spPr>
          <a:xfrm>
            <a:off x="6794500" y="2908300"/>
            <a:ext cx="1181100" cy="1364566"/>
          </a:xfrm>
          <a:prstGeom prst="straightConnector1">
            <a:avLst/>
          </a:prstGeom>
          <a:ln>
            <a:solidFill>
              <a:schemeClr val="accent6">
                <a:lumMod val="75000"/>
              </a:schemeClr>
            </a:solidFill>
            <a:tailEnd type="arrow"/>
          </a:ln>
        </p:spPr>
        <p:style>
          <a:lnRef idx="3">
            <a:schemeClr val="accent1"/>
          </a:lnRef>
          <a:fillRef idx="0">
            <a:schemeClr val="accent1"/>
          </a:fillRef>
          <a:effectRef idx="2">
            <a:schemeClr val="accent1"/>
          </a:effectRef>
          <a:fontRef idx="minor">
            <a:schemeClr val="tx1"/>
          </a:fontRef>
        </p:style>
      </p:cxnSp>
      <p:cxnSp>
        <p:nvCxnSpPr>
          <p:cNvPr id="42" name="Connecteur droit avec flèche 41"/>
          <p:cNvCxnSpPr>
            <a:stCxn id="4" idx="3"/>
            <a:endCxn id="13" idx="1"/>
          </p:cNvCxnSpPr>
          <p:nvPr/>
        </p:nvCxnSpPr>
        <p:spPr>
          <a:xfrm>
            <a:off x="6794500" y="2908300"/>
            <a:ext cx="1181100" cy="2496066"/>
          </a:xfrm>
          <a:prstGeom prst="straightConnector1">
            <a:avLst/>
          </a:prstGeom>
          <a:ln>
            <a:solidFill>
              <a:schemeClr val="accent6">
                <a:lumMod val="75000"/>
              </a:schemeClr>
            </a:solidFill>
            <a:tailEnd type="arrow"/>
          </a:ln>
        </p:spPr>
        <p:style>
          <a:lnRef idx="3">
            <a:schemeClr val="accent1"/>
          </a:lnRef>
          <a:fillRef idx="0">
            <a:schemeClr val="accent1"/>
          </a:fillRef>
          <a:effectRef idx="2">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ppt_x"/>
                                          </p:val>
                                        </p:tav>
                                        <p:tav tm="100000">
                                          <p:val>
                                            <p:strVal val="#ppt_x"/>
                                          </p:val>
                                        </p:tav>
                                      </p:tavLst>
                                    </p:anim>
                                    <p:anim calcmode="lin" valueType="num">
                                      <p:cBhvr additive="base">
                                        <p:cTn id="3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blinds(horizontal)">
                                      <p:cBhvr>
                                        <p:cTn id="37" dur="500"/>
                                        <p:tgtEl>
                                          <p:spTgt spid="20"/>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blinds(horizontal)">
                                      <p:cBhvr>
                                        <p:cTn id="40" dur="500"/>
                                        <p:tgtEl>
                                          <p:spTgt spid="5"/>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blinds(horizontal)">
                                      <p:cBhvr>
                                        <p:cTn id="45" dur="500"/>
                                        <p:tgtEl>
                                          <p:spTgt spid="6"/>
                                        </p:tgtEl>
                                      </p:cBhvr>
                                    </p:animEffect>
                                  </p:childTnLst>
                                </p:cTn>
                              </p:par>
                              <p:par>
                                <p:cTn id="46" presetID="3" presetClass="entr" presetSubtype="10" fill="hold" nodeType="with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blinds(horizontal)">
                                      <p:cBhvr>
                                        <p:cTn id="48" dur="500"/>
                                        <p:tgtEl>
                                          <p:spTgt spid="21"/>
                                        </p:tgtEl>
                                      </p:cBhvr>
                                    </p:animEffect>
                                  </p:childTnLst>
                                </p:cTn>
                              </p:par>
                            </p:childTnLst>
                          </p:cTn>
                        </p:par>
                      </p:childTnLst>
                    </p:cTn>
                  </p:par>
                  <p:par>
                    <p:cTn id="49" fill="hold">
                      <p:stCondLst>
                        <p:cond delay="indefinite"/>
                      </p:stCondLst>
                      <p:childTnLst>
                        <p:par>
                          <p:cTn id="50" fill="hold">
                            <p:stCondLst>
                              <p:cond delay="0"/>
                            </p:stCondLst>
                            <p:childTnLst>
                              <p:par>
                                <p:cTn id="51" presetID="3" presetClass="entr" presetSubtype="10" fill="hold" grpId="0" nodeType="clickEffect">
                                  <p:stCondLst>
                                    <p:cond delay="0"/>
                                  </p:stCondLst>
                                  <p:childTnLst>
                                    <p:set>
                                      <p:cBhvr>
                                        <p:cTn id="52" dur="1" fill="hold">
                                          <p:stCondLst>
                                            <p:cond delay="0"/>
                                          </p:stCondLst>
                                        </p:cTn>
                                        <p:tgtEl>
                                          <p:spTgt spid="7"/>
                                        </p:tgtEl>
                                        <p:attrNameLst>
                                          <p:attrName>style.visibility</p:attrName>
                                        </p:attrNameLst>
                                      </p:cBhvr>
                                      <p:to>
                                        <p:strVal val="visible"/>
                                      </p:to>
                                    </p:set>
                                    <p:animEffect transition="in" filter="blinds(horizontal)">
                                      <p:cBhvr>
                                        <p:cTn id="53" dur="500"/>
                                        <p:tgtEl>
                                          <p:spTgt spid="7"/>
                                        </p:tgtEl>
                                      </p:cBhvr>
                                    </p:animEffect>
                                  </p:childTnLst>
                                </p:cTn>
                              </p:par>
                              <p:par>
                                <p:cTn id="54" presetID="3" presetClass="entr" presetSubtype="10" fill="hold" nodeType="withEffect">
                                  <p:stCondLst>
                                    <p:cond delay="0"/>
                                  </p:stCondLst>
                                  <p:childTnLst>
                                    <p:set>
                                      <p:cBhvr>
                                        <p:cTn id="55" dur="1" fill="hold">
                                          <p:stCondLst>
                                            <p:cond delay="0"/>
                                          </p:stCondLst>
                                        </p:cTn>
                                        <p:tgtEl>
                                          <p:spTgt spid="24"/>
                                        </p:tgtEl>
                                        <p:attrNameLst>
                                          <p:attrName>style.visibility</p:attrName>
                                        </p:attrNameLst>
                                      </p:cBhvr>
                                      <p:to>
                                        <p:strVal val="visible"/>
                                      </p:to>
                                    </p:set>
                                    <p:animEffect transition="in" filter="blinds(horizontal)">
                                      <p:cBhvr>
                                        <p:cTn id="56" dur="500"/>
                                        <p:tgtEl>
                                          <p:spTgt spid="24"/>
                                        </p:tgtEl>
                                      </p:cBhvr>
                                    </p:animEffect>
                                  </p:childTnLst>
                                </p:cTn>
                              </p:par>
                            </p:childTnLst>
                          </p:cTn>
                        </p:par>
                      </p:childTnLst>
                    </p:cTn>
                  </p:par>
                  <p:par>
                    <p:cTn id="57" fill="hold">
                      <p:stCondLst>
                        <p:cond delay="indefinite"/>
                      </p:stCondLst>
                      <p:childTnLst>
                        <p:par>
                          <p:cTn id="58" fill="hold">
                            <p:stCondLst>
                              <p:cond delay="0"/>
                            </p:stCondLst>
                            <p:childTnLst>
                              <p:par>
                                <p:cTn id="59" presetID="3" presetClass="entr" presetSubtype="10" fill="hold" grpId="0" nodeType="clickEffect">
                                  <p:stCondLst>
                                    <p:cond delay="0"/>
                                  </p:stCondLst>
                                  <p:childTnLst>
                                    <p:set>
                                      <p:cBhvr>
                                        <p:cTn id="60" dur="1" fill="hold">
                                          <p:stCondLst>
                                            <p:cond delay="0"/>
                                          </p:stCondLst>
                                        </p:cTn>
                                        <p:tgtEl>
                                          <p:spTgt spid="8"/>
                                        </p:tgtEl>
                                        <p:attrNameLst>
                                          <p:attrName>style.visibility</p:attrName>
                                        </p:attrNameLst>
                                      </p:cBhvr>
                                      <p:to>
                                        <p:strVal val="visible"/>
                                      </p:to>
                                    </p:set>
                                    <p:animEffect transition="in" filter="blinds(horizontal)">
                                      <p:cBhvr>
                                        <p:cTn id="61" dur="500"/>
                                        <p:tgtEl>
                                          <p:spTgt spid="8"/>
                                        </p:tgtEl>
                                      </p:cBhvr>
                                    </p:animEffect>
                                  </p:childTnLst>
                                </p:cTn>
                              </p:par>
                              <p:par>
                                <p:cTn id="62" presetID="3" presetClass="entr" presetSubtype="10" fill="hold" nodeType="with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blinds(horizontal)">
                                      <p:cBhvr>
                                        <p:cTn id="64" dur="500"/>
                                        <p:tgtEl>
                                          <p:spTgt spid="27"/>
                                        </p:tgtEl>
                                      </p:cBhvr>
                                    </p:animEffect>
                                  </p:childTnLst>
                                </p:cTn>
                              </p:par>
                            </p:childTnLst>
                          </p:cTn>
                        </p:par>
                      </p:childTnLst>
                    </p:cTn>
                  </p:par>
                  <p:par>
                    <p:cTn id="65" fill="hold">
                      <p:stCondLst>
                        <p:cond delay="indefinite"/>
                      </p:stCondLst>
                      <p:childTnLst>
                        <p:par>
                          <p:cTn id="66" fill="hold">
                            <p:stCondLst>
                              <p:cond delay="0"/>
                            </p:stCondLst>
                            <p:childTnLst>
                              <p:par>
                                <p:cTn id="67" presetID="23" presetClass="entr" presetSubtype="16" fill="hold" nodeType="clickEffect">
                                  <p:stCondLst>
                                    <p:cond delay="0"/>
                                  </p:stCondLst>
                                  <p:childTnLst>
                                    <p:set>
                                      <p:cBhvr>
                                        <p:cTn id="68" dur="1" fill="hold">
                                          <p:stCondLst>
                                            <p:cond delay="0"/>
                                          </p:stCondLst>
                                        </p:cTn>
                                        <p:tgtEl>
                                          <p:spTgt spid="31"/>
                                        </p:tgtEl>
                                        <p:attrNameLst>
                                          <p:attrName>style.visibility</p:attrName>
                                        </p:attrNameLst>
                                      </p:cBhvr>
                                      <p:to>
                                        <p:strVal val="visible"/>
                                      </p:to>
                                    </p:set>
                                    <p:anim calcmode="lin" valueType="num">
                                      <p:cBhvr>
                                        <p:cTn id="69" dur="500" fill="hold"/>
                                        <p:tgtEl>
                                          <p:spTgt spid="31"/>
                                        </p:tgtEl>
                                        <p:attrNameLst>
                                          <p:attrName>ppt_w</p:attrName>
                                        </p:attrNameLst>
                                      </p:cBhvr>
                                      <p:tavLst>
                                        <p:tav tm="0">
                                          <p:val>
                                            <p:fltVal val="0"/>
                                          </p:val>
                                        </p:tav>
                                        <p:tav tm="100000">
                                          <p:val>
                                            <p:strVal val="#ppt_w"/>
                                          </p:val>
                                        </p:tav>
                                      </p:tavLst>
                                    </p:anim>
                                    <p:anim calcmode="lin" valueType="num">
                                      <p:cBhvr>
                                        <p:cTn id="70" dur="500" fill="hold"/>
                                        <p:tgtEl>
                                          <p:spTgt spid="31"/>
                                        </p:tgtEl>
                                        <p:attrNameLst>
                                          <p:attrName>ppt_h</p:attrName>
                                        </p:attrNameLst>
                                      </p:cBhvr>
                                      <p:tavLst>
                                        <p:tav tm="0">
                                          <p:val>
                                            <p:fltVal val="0"/>
                                          </p:val>
                                        </p:tav>
                                        <p:tav tm="100000">
                                          <p:val>
                                            <p:strVal val="#ppt_h"/>
                                          </p:val>
                                        </p:tav>
                                      </p:tavLst>
                                    </p:anim>
                                  </p:childTnLst>
                                </p:cTn>
                              </p:par>
                              <p:par>
                                <p:cTn id="71" presetID="23" presetClass="entr" presetSubtype="16" fill="hold" grpId="0" nodeType="withEffect">
                                  <p:stCondLst>
                                    <p:cond delay="0"/>
                                  </p:stCondLst>
                                  <p:childTnLst>
                                    <p:set>
                                      <p:cBhvr>
                                        <p:cTn id="72" dur="1" fill="hold">
                                          <p:stCondLst>
                                            <p:cond delay="0"/>
                                          </p:stCondLst>
                                        </p:cTn>
                                        <p:tgtEl>
                                          <p:spTgt spid="9"/>
                                        </p:tgtEl>
                                        <p:attrNameLst>
                                          <p:attrName>style.visibility</p:attrName>
                                        </p:attrNameLst>
                                      </p:cBhvr>
                                      <p:to>
                                        <p:strVal val="visible"/>
                                      </p:to>
                                    </p:set>
                                    <p:anim calcmode="lin" valueType="num">
                                      <p:cBhvr>
                                        <p:cTn id="73" dur="500" fill="hold"/>
                                        <p:tgtEl>
                                          <p:spTgt spid="9"/>
                                        </p:tgtEl>
                                        <p:attrNameLst>
                                          <p:attrName>ppt_w</p:attrName>
                                        </p:attrNameLst>
                                      </p:cBhvr>
                                      <p:tavLst>
                                        <p:tav tm="0">
                                          <p:val>
                                            <p:fltVal val="0"/>
                                          </p:val>
                                        </p:tav>
                                        <p:tav tm="100000">
                                          <p:val>
                                            <p:strVal val="#ppt_w"/>
                                          </p:val>
                                        </p:tav>
                                      </p:tavLst>
                                    </p:anim>
                                    <p:anim calcmode="lin" valueType="num">
                                      <p:cBhvr>
                                        <p:cTn id="74"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75" fill="hold">
                      <p:stCondLst>
                        <p:cond delay="indefinite"/>
                      </p:stCondLst>
                      <p:childTnLst>
                        <p:par>
                          <p:cTn id="76" fill="hold">
                            <p:stCondLst>
                              <p:cond delay="0"/>
                            </p:stCondLst>
                            <p:childTnLst>
                              <p:par>
                                <p:cTn id="77" presetID="23" presetClass="entr" presetSubtype="16" fill="hold" nodeType="clickEffect">
                                  <p:stCondLst>
                                    <p:cond delay="0"/>
                                  </p:stCondLst>
                                  <p:childTnLst>
                                    <p:set>
                                      <p:cBhvr>
                                        <p:cTn id="78" dur="1" fill="hold">
                                          <p:stCondLst>
                                            <p:cond delay="0"/>
                                          </p:stCondLst>
                                        </p:cTn>
                                        <p:tgtEl>
                                          <p:spTgt spid="32"/>
                                        </p:tgtEl>
                                        <p:attrNameLst>
                                          <p:attrName>style.visibility</p:attrName>
                                        </p:attrNameLst>
                                      </p:cBhvr>
                                      <p:to>
                                        <p:strVal val="visible"/>
                                      </p:to>
                                    </p:set>
                                    <p:anim calcmode="lin" valueType="num">
                                      <p:cBhvr>
                                        <p:cTn id="79" dur="500" fill="hold"/>
                                        <p:tgtEl>
                                          <p:spTgt spid="32"/>
                                        </p:tgtEl>
                                        <p:attrNameLst>
                                          <p:attrName>ppt_w</p:attrName>
                                        </p:attrNameLst>
                                      </p:cBhvr>
                                      <p:tavLst>
                                        <p:tav tm="0">
                                          <p:val>
                                            <p:fltVal val="0"/>
                                          </p:val>
                                        </p:tav>
                                        <p:tav tm="100000">
                                          <p:val>
                                            <p:strVal val="#ppt_w"/>
                                          </p:val>
                                        </p:tav>
                                      </p:tavLst>
                                    </p:anim>
                                    <p:anim calcmode="lin" valueType="num">
                                      <p:cBhvr>
                                        <p:cTn id="80" dur="500" fill="hold"/>
                                        <p:tgtEl>
                                          <p:spTgt spid="32"/>
                                        </p:tgtEl>
                                        <p:attrNameLst>
                                          <p:attrName>ppt_h</p:attrName>
                                        </p:attrNameLst>
                                      </p:cBhvr>
                                      <p:tavLst>
                                        <p:tav tm="0">
                                          <p:val>
                                            <p:fltVal val="0"/>
                                          </p:val>
                                        </p:tav>
                                        <p:tav tm="100000">
                                          <p:val>
                                            <p:strVal val="#ppt_h"/>
                                          </p:val>
                                        </p:tav>
                                      </p:tavLst>
                                    </p:anim>
                                  </p:childTnLst>
                                </p:cTn>
                              </p:par>
                              <p:par>
                                <p:cTn id="81" presetID="23" presetClass="entr" presetSubtype="16" fill="hold" grpId="0" nodeType="withEffect">
                                  <p:stCondLst>
                                    <p:cond delay="0"/>
                                  </p:stCondLst>
                                  <p:childTnLst>
                                    <p:set>
                                      <p:cBhvr>
                                        <p:cTn id="82" dur="1" fill="hold">
                                          <p:stCondLst>
                                            <p:cond delay="0"/>
                                          </p:stCondLst>
                                        </p:cTn>
                                        <p:tgtEl>
                                          <p:spTgt spid="10"/>
                                        </p:tgtEl>
                                        <p:attrNameLst>
                                          <p:attrName>style.visibility</p:attrName>
                                        </p:attrNameLst>
                                      </p:cBhvr>
                                      <p:to>
                                        <p:strVal val="visible"/>
                                      </p:to>
                                    </p:set>
                                    <p:anim calcmode="lin" valueType="num">
                                      <p:cBhvr>
                                        <p:cTn id="83" dur="500" fill="hold"/>
                                        <p:tgtEl>
                                          <p:spTgt spid="10"/>
                                        </p:tgtEl>
                                        <p:attrNameLst>
                                          <p:attrName>ppt_w</p:attrName>
                                        </p:attrNameLst>
                                      </p:cBhvr>
                                      <p:tavLst>
                                        <p:tav tm="0">
                                          <p:val>
                                            <p:fltVal val="0"/>
                                          </p:val>
                                        </p:tav>
                                        <p:tav tm="100000">
                                          <p:val>
                                            <p:strVal val="#ppt_w"/>
                                          </p:val>
                                        </p:tav>
                                      </p:tavLst>
                                    </p:anim>
                                    <p:anim calcmode="lin" valueType="num">
                                      <p:cBhvr>
                                        <p:cTn id="84" dur="500" fill="hold"/>
                                        <p:tgtEl>
                                          <p:spTgt spid="10"/>
                                        </p:tgtEl>
                                        <p:attrNameLst>
                                          <p:attrName>ppt_h</p:attrName>
                                        </p:attrNameLst>
                                      </p:cBhvr>
                                      <p:tavLst>
                                        <p:tav tm="0">
                                          <p:val>
                                            <p:fltVal val="0"/>
                                          </p:val>
                                        </p:tav>
                                        <p:tav tm="100000">
                                          <p:val>
                                            <p:strVal val="#ppt_h"/>
                                          </p:val>
                                        </p:tav>
                                      </p:tavLst>
                                    </p:anim>
                                  </p:childTnLst>
                                </p:cTn>
                              </p:par>
                            </p:childTnLst>
                          </p:cTn>
                        </p:par>
                      </p:childTnLst>
                    </p:cTn>
                  </p:par>
                  <p:par>
                    <p:cTn id="85" fill="hold">
                      <p:stCondLst>
                        <p:cond delay="indefinite"/>
                      </p:stCondLst>
                      <p:childTnLst>
                        <p:par>
                          <p:cTn id="86" fill="hold">
                            <p:stCondLst>
                              <p:cond delay="0"/>
                            </p:stCondLst>
                            <p:childTnLst>
                              <p:par>
                                <p:cTn id="87" presetID="23" presetClass="entr" presetSubtype="16" fill="hold" nodeType="clickEffect">
                                  <p:stCondLst>
                                    <p:cond delay="0"/>
                                  </p:stCondLst>
                                  <p:childTnLst>
                                    <p:set>
                                      <p:cBhvr>
                                        <p:cTn id="88" dur="1" fill="hold">
                                          <p:stCondLst>
                                            <p:cond delay="0"/>
                                          </p:stCondLst>
                                        </p:cTn>
                                        <p:tgtEl>
                                          <p:spTgt spid="35"/>
                                        </p:tgtEl>
                                        <p:attrNameLst>
                                          <p:attrName>style.visibility</p:attrName>
                                        </p:attrNameLst>
                                      </p:cBhvr>
                                      <p:to>
                                        <p:strVal val="visible"/>
                                      </p:to>
                                    </p:set>
                                    <p:anim calcmode="lin" valueType="num">
                                      <p:cBhvr>
                                        <p:cTn id="89" dur="500" fill="hold"/>
                                        <p:tgtEl>
                                          <p:spTgt spid="35"/>
                                        </p:tgtEl>
                                        <p:attrNameLst>
                                          <p:attrName>ppt_w</p:attrName>
                                        </p:attrNameLst>
                                      </p:cBhvr>
                                      <p:tavLst>
                                        <p:tav tm="0">
                                          <p:val>
                                            <p:fltVal val="0"/>
                                          </p:val>
                                        </p:tav>
                                        <p:tav tm="100000">
                                          <p:val>
                                            <p:strVal val="#ppt_w"/>
                                          </p:val>
                                        </p:tav>
                                      </p:tavLst>
                                    </p:anim>
                                    <p:anim calcmode="lin" valueType="num">
                                      <p:cBhvr>
                                        <p:cTn id="90" dur="500" fill="hold"/>
                                        <p:tgtEl>
                                          <p:spTgt spid="35"/>
                                        </p:tgtEl>
                                        <p:attrNameLst>
                                          <p:attrName>ppt_h</p:attrName>
                                        </p:attrNameLst>
                                      </p:cBhvr>
                                      <p:tavLst>
                                        <p:tav tm="0">
                                          <p:val>
                                            <p:fltVal val="0"/>
                                          </p:val>
                                        </p:tav>
                                        <p:tav tm="100000">
                                          <p:val>
                                            <p:strVal val="#ppt_h"/>
                                          </p:val>
                                        </p:tav>
                                      </p:tavLst>
                                    </p:anim>
                                  </p:childTnLst>
                                </p:cTn>
                              </p:par>
                              <p:par>
                                <p:cTn id="91" presetID="23" presetClass="entr" presetSubtype="16" fill="hold" grpId="0" nodeType="withEffect">
                                  <p:stCondLst>
                                    <p:cond delay="0"/>
                                  </p:stCondLst>
                                  <p:childTnLst>
                                    <p:set>
                                      <p:cBhvr>
                                        <p:cTn id="92" dur="1" fill="hold">
                                          <p:stCondLst>
                                            <p:cond delay="0"/>
                                          </p:stCondLst>
                                        </p:cTn>
                                        <p:tgtEl>
                                          <p:spTgt spid="11"/>
                                        </p:tgtEl>
                                        <p:attrNameLst>
                                          <p:attrName>style.visibility</p:attrName>
                                        </p:attrNameLst>
                                      </p:cBhvr>
                                      <p:to>
                                        <p:strVal val="visible"/>
                                      </p:to>
                                    </p:set>
                                    <p:anim calcmode="lin" valueType="num">
                                      <p:cBhvr>
                                        <p:cTn id="93" dur="500" fill="hold"/>
                                        <p:tgtEl>
                                          <p:spTgt spid="11"/>
                                        </p:tgtEl>
                                        <p:attrNameLst>
                                          <p:attrName>ppt_w</p:attrName>
                                        </p:attrNameLst>
                                      </p:cBhvr>
                                      <p:tavLst>
                                        <p:tav tm="0">
                                          <p:val>
                                            <p:fltVal val="0"/>
                                          </p:val>
                                        </p:tav>
                                        <p:tav tm="100000">
                                          <p:val>
                                            <p:strVal val="#ppt_w"/>
                                          </p:val>
                                        </p:tav>
                                      </p:tavLst>
                                    </p:anim>
                                    <p:anim calcmode="lin" valueType="num">
                                      <p:cBhvr>
                                        <p:cTn id="94" dur="5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95" fill="hold">
                      <p:stCondLst>
                        <p:cond delay="indefinite"/>
                      </p:stCondLst>
                      <p:childTnLst>
                        <p:par>
                          <p:cTn id="96" fill="hold">
                            <p:stCondLst>
                              <p:cond delay="0"/>
                            </p:stCondLst>
                            <p:childTnLst>
                              <p:par>
                                <p:cTn id="97" presetID="3" presetClass="entr" presetSubtype="10" fill="hold" nodeType="clickEffect">
                                  <p:stCondLst>
                                    <p:cond delay="0"/>
                                  </p:stCondLst>
                                  <p:childTnLst>
                                    <p:set>
                                      <p:cBhvr>
                                        <p:cTn id="98" dur="1" fill="hold">
                                          <p:stCondLst>
                                            <p:cond delay="0"/>
                                          </p:stCondLst>
                                        </p:cTn>
                                        <p:tgtEl>
                                          <p:spTgt spid="38"/>
                                        </p:tgtEl>
                                        <p:attrNameLst>
                                          <p:attrName>style.visibility</p:attrName>
                                        </p:attrNameLst>
                                      </p:cBhvr>
                                      <p:to>
                                        <p:strVal val="visible"/>
                                      </p:to>
                                    </p:set>
                                    <p:animEffect transition="in" filter="blinds(horizontal)">
                                      <p:cBhvr>
                                        <p:cTn id="99" dur="500"/>
                                        <p:tgtEl>
                                          <p:spTgt spid="38"/>
                                        </p:tgtEl>
                                      </p:cBhvr>
                                    </p:animEffect>
                                  </p:childTnLst>
                                </p:cTn>
                              </p:par>
                              <p:par>
                                <p:cTn id="100" presetID="3" presetClass="entr" presetSubtype="10" fill="hold" grpId="0" nodeType="withEffect">
                                  <p:stCondLst>
                                    <p:cond delay="0"/>
                                  </p:stCondLst>
                                  <p:childTnLst>
                                    <p:set>
                                      <p:cBhvr>
                                        <p:cTn id="101" dur="1" fill="hold">
                                          <p:stCondLst>
                                            <p:cond delay="0"/>
                                          </p:stCondLst>
                                        </p:cTn>
                                        <p:tgtEl>
                                          <p:spTgt spid="12"/>
                                        </p:tgtEl>
                                        <p:attrNameLst>
                                          <p:attrName>style.visibility</p:attrName>
                                        </p:attrNameLst>
                                      </p:cBhvr>
                                      <p:to>
                                        <p:strVal val="visible"/>
                                      </p:to>
                                    </p:set>
                                    <p:animEffect transition="in" filter="blinds(horizontal)">
                                      <p:cBhvr>
                                        <p:cTn id="102" dur="500"/>
                                        <p:tgtEl>
                                          <p:spTgt spid="12"/>
                                        </p:tgtEl>
                                      </p:cBhvr>
                                    </p:animEffect>
                                  </p:childTnLst>
                                </p:cTn>
                              </p:par>
                            </p:childTnLst>
                          </p:cTn>
                        </p:par>
                      </p:childTnLst>
                    </p:cTn>
                  </p:par>
                  <p:par>
                    <p:cTn id="103" fill="hold">
                      <p:stCondLst>
                        <p:cond delay="indefinite"/>
                      </p:stCondLst>
                      <p:childTnLst>
                        <p:par>
                          <p:cTn id="104" fill="hold">
                            <p:stCondLst>
                              <p:cond delay="0"/>
                            </p:stCondLst>
                            <p:childTnLst>
                              <p:par>
                                <p:cTn id="105" presetID="23" presetClass="entr" presetSubtype="16" fill="hold" nodeType="clickEffect">
                                  <p:stCondLst>
                                    <p:cond delay="0"/>
                                  </p:stCondLst>
                                  <p:childTnLst>
                                    <p:set>
                                      <p:cBhvr>
                                        <p:cTn id="106" dur="1" fill="hold">
                                          <p:stCondLst>
                                            <p:cond delay="0"/>
                                          </p:stCondLst>
                                        </p:cTn>
                                        <p:tgtEl>
                                          <p:spTgt spid="42"/>
                                        </p:tgtEl>
                                        <p:attrNameLst>
                                          <p:attrName>style.visibility</p:attrName>
                                        </p:attrNameLst>
                                      </p:cBhvr>
                                      <p:to>
                                        <p:strVal val="visible"/>
                                      </p:to>
                                    </p:set>
                                    <p:anim calcmode="lin" valueType="num">
                                      <p:cBhvr>
                                        <p:cTn id="107" dur="500" fill="hold"/>
                                        <p:tgtEl>
                                          <p:spTgt spid="42"/>
                                        </p:tgtEl>
                                        <p:attrNameLst>
                                          <p:attrName>ppt_w</p:attrName>
                                        </p:attrNameLst>
                                      </p:cBhvr>
                                      <p:tavLst>
                                        <p:tav tm="0">
                                          <p:val>
                                            <p:fltVal val="0"/>
                                          </p:val>
                                        </p:tav>
                                        <p:tav tm="100000">
                                          <p:val>
                                            <p:strVal val="#ppt_w"/>
                                          </p:val>
                                        </p:tav>
                                      </p:tavLst>
                                    </p:anim>
                                    <p:anim calcmode="lin" valueType="num">
                                      <p:cBhvr>
                                        <p:cTn id="108" dur="500" fill="hold"/>
                                        <p:tgtEl>
                                          <p:spTgt spid="42"/>
                                        </p:tgtEl>
                                        <p:attrNameLst>
                                          <p:attrName>ppt_h</p:attrName>
                                        </p:attrNameLst>
                                      </p:cBhvr>
                                      <p:tavLst>
                                        <p:tav tm="0">
                                          <p:val>
                                            <p:fltVal val="0"/>
                                          </p:val>
                                        </p:tav>
                                        <p:tav tm="100000">
                                          <p:val>
                                            <p:strVal val="#ppt_h"/>
                                          </p:val>
                                        </p:tav>
                                      </p:tavLst>
                                    </p:anim>
                                  </p:childTnLst>
                                </p:cTn>
                              </p:par>
                              <p:par>
                                <p:cTn id="109" presetID="23" presetClass="entr" presetSubtype="16" fill="hold" grpId="0" nodeType="withEffect">
                                  <p:stCondLst>
                                    <p:cond delay="0"/>
                                  </p:stCondLst>
                                  <p:childTnLst>
                                    <p:set>
                                      <p:cBhvr>
                                        <p:cTn id="110" dur="1" fill="hold">
                                          <p:stCondLst>
                                            <p:cond delay="0"/>
                                          </p:stCondLst>
                                        </p:cTn>
                                        <p:tgtEl>
                                          <p:spTgt spid="13"/>
                                        </p:tgtEl>
                                        <p:attrNameLst>
                                          <p:attrName>style.visibility</p:attrName>
                                        </p:attrNameLst>
                                      </p:cBhvr>
                                      <p:to>
                                        <p:strVal val="visible"/>
                                      </p:to>
                                    </p:set>
                                    <p:anim calcmode="lin" valueType="num">
                                      <p:cBhvr>
                                        <p:cTn id="111" dur="500" fill="hold"/>
                                        <p:tgtEl>
                                          <p:spTgt spid="13"/>
                                        </p:tgtEl>
                                        <p:attrNameLst>
                                          <p:attrName>ppt_w</p:attrName>
                                        </p:attrNameLst>
                                      </p:cBhvr>
                                      <p:tavLst>
                                        <p:tav tm="0">
                                          <p:val>
                                            <p:fltVal val="0"/>
                                          </p:val>
                                        </p:tav>
                                        <p:tav tm="100000">
                                          <p:val>
                                            <p:strVal val="#ppt_w"/>
                                          </p:val>
                                        </p:tav>
                                      </p:tavLst>
                                    </p:anim>
                                    <p:anim calcmode="lin" valueType="num">
                                      <p:cBhvr>
                                        <p:cTn id="112" dur="500" fill="hold"/>
                                        <p:tgtEl>
                                          <p:spTgt spid="1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3" grpId="0"/>
      <p:bldP spid="14" grpId="0" animBg="1"/>
      <p:bldP spid="15" grpId="0" animBg="1"/>
      <p:bldP spid="16" grpId="0" animBg="1"/>
      <p:bldP spid="17" grpId="0" animBg="1"/>
      <p:bldP spid="18" grpId="0" animBg="1"/>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CEA197D-EA65-478A-9C82-D2F523618A2E}"/>
              </a:ext>
            </a:extLst>
          </p:cNvPr>
          <p:cNvSpPr>
            <a:spLocks noGrp="1"/>
          </p:cNvSpPr>
          <p:nvPr>
            <p:ph idx="1"/>
          </p:nvPr>
        </p:nvSpPr>
        <p:spPr>
          <a:xfrm>
            <a:off x="318052" y="331304"/>
            <a:ext cx="10098157" cy="5917095"/>
          </a:xfrm>
        </p:spPr>
        <p:txBody>
          <a:bodyPr>
            <a:normAutofit/>
          </a:bodyPr>
          <a:lstStyle/>
          <a:p>
            <a:r>
              <a:rPr lang="fr-FR" dirty="0"/>
              <a:t>D'après la figure 20, nous concluons que la réunion d'élaboration se déroule avec la présence des représentants du service commercial, production, achats, RH et le service financier et que cette réunion a des éléments d'entrée et d'autres de sortie </a:t>
            </a:r>
          </a:p>
          <a:p>
            <a:endParaRPr lang="fr-MA" dirty="0"/>
          </a:p>
          <a:p>
            <a:pPr marL="0" indent="0">
              <a:buNone/>
            </a:pPr>
            <a:r>
              <a:rPr lang="fr-FR" b="1" u="sng" dirty="0"/>
              <a:t>Les éléments  d'entrée : </a:t>
            </a:r>
            <a:endParaRPr lang="fr-MA" dirty="0"/>
          </a:p>
          <a:p>
            <a:pPr lvl="0"/>
            <a:r>
              <a:rPr lang="fr-FR" dirty="0"/>
              <a:t>Les prévisions commerciales (</a:t>
            </a:r>
            <a:r>
              <a:rPr lang="fr-FR" dirty="0" err="1"/>
              <a:t>forcastes</a:t>
            </a:r>
            <a:r>
              <a:rPr lang="fr-FR" dirty="0"/>
              <a:t>) : le service commercial doit apporter avec lui, les prévisions des périodes qui arrivent </a:t>
            </a:r>
            <a:endParaRPr lang="fr-MA" dirty="0"/>
          </a:p>
          <a:p>
            <a:r>
              <a:rPr lang="fr-FR" dirty="0"/>
              <a:t>Les capacités de production : le service production doit apporter avec lui, les données des capacités de ses outils de production (c'est pour cela je vous ai demandé avant de fiabiliser vos données capacitaires) pour essayer d'équilibrer le besoin commercial avec la capacité d'usine ou bien étudier la faisabilité d'investissement pour augmenter la capacité.</a:t>
            </a:r>
            <a:endParaRPr lang="fr-MA" dirty="0"/>
          </a:p>
        </p:txBody>
      </p:sp>
    </p:spTree>
    <p:extLst>
      <p:ext uri="{BB962C8B-B14F-4D97-AF65-F5344CB8AC3E}">
        <p14:creationId xmlns:p14="http://schemas.microsoft.com/office/powerpoint/2010/main" val="6669073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600" b="1" dirty="0"/>
              <a:t>Le flux tiré : </a:t>
            </a:r>
            <a:br>
              <a:rPr lang="fr-FR" sz="3600" dirty="0"/>
            </a:br>
            <a:endParaRPr lang="fr-FR" sz="3600" dirty="0"/>
          </a:p>
        </p:txBody>
      </p:sp>
      <p:sp>
        <p:nvSpPr>
          <p:cNvPr id="3" name="Espace réservé du contenu 2"/>
          <p:cNvSpPr>
            <a:spLocks noGrp="1"/>
          </p:cNvSpPr>
          <p:nvPr>
            <p:ph idx="1"/>
          </p:nvPr>
        </p:nvSpPr>
        <p:spPr>
          <a:xfrm>
            <a:off x="604911" y="1828800"/>
            <a:ext cx="10339753" cy="4419600"/>
          </a:xfrm>
        </p:spPr>
        <p:txBody>
          <a:bodyPr/>
          <a:lstStyle/>
          <a:p>
            <a:r>
              <a:rPr lang="fr-FR" dirty="0"/>
              <a:t>La production dans ce type de flux ne se déclenche qu'après la réception d'une commande valide de chez les clients (soit le service commercial ou bien le client final).Cette stratégie est lancée principalement dans les cas suivants : </a:t>
            </a:r>
          </a:p>
          <a:p>
            <a:r>
              <a:rPr lang="fr-FR" dirty="0"/>
              <a:t>- Les industries qui n'acceptent pas la présence du stock </a:t>
            </a:r>
          </a:p>
          <a:p>
            <a:r>
              <a:rPr lang="fr-FR" dirty="0"/>
              <a:t>- Les industries qui ont des plusieurs variétés de produits</a:t>
            </a:r>
          </a:p>
          <a:p>
            <a:r>
              <a:rPr lang="fr-FR" dirty="0"/>
              <a:t>- Les industries qui fabriquent des produits à durée de vie limité</a:t>
            </a:r>
          </a:p>
          <a:p>
            <a:r>
              <a:rPr lang="fr-FR" dirty="0"/>
              <a:t>- ..........</a:t>
            </a:r>
          </a:p>
          <a:p>
            <a:pPr algn="ctr">
              <a:buNone/>
            </a:pPr>
            <a:r>
              <a:rPr lang="fr-FR" b="1" dirty="0">
                <a:solidFill>
                  <a:srgbClr val="FFC000"/>
                </a:solidFill>
              </a:rPr>
              <a:t>"Ne produire que ce qui est déjà vendu"</a:t>
            </a:r>
            <a:endParaRPr lang="fr-FR" dirty="0">
              <a:solidFill>
                <a:srgbClr val="FFC000"/>
              </a:solidFill>
            </a:endParaRP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107E50D-496F-48EC-AAA4-E57082981260}"/>
              </a:ext>
            </a:extLst>
          </p:cNvPr>
          <p:cNvSpPr>
            <a:spLocks noGrp="1"/>
          </p:cNvSpPr>
          <p:nvPr>
            <p:ph idx="1"/>
          </p:nvPr>
        </p:nvSpPr>
        <p:spPr>
          <a:xfrm>
            <a:off x="241920" y="555423"/>
            <a:ext cx="10134532" cy="4626177"/>
          </a:xfrm>
        </p:spPr>
        <p:txBody>
          <a:bodyPr/>
          <a:lstStyle/>
          <a:p>
            <a:pPr lvl="0"/>
            <a:r>
              <a:rPr lang="fr-FR" dirty="0"/>
              <a:t>Etat des stocks : Le stock peut être un point fort qui aide à avoir un équilibre entre la demande commercial et la capacité production, comme il peut devenir un point critique qui bloque toute la chaine c'est pour cela, le gestionnaire des stocks doit apporter avec lui les états des stocks MP / PF.</a:t>
            </a:r>
            <a:endParaRPr lang="fr-MA" dirty="0"/>
          </a:p>
          <a:p>
            <a:pPr lvl="0"/>
            <a:r>
              <a:rPr lang="fr-FR" dirty="0"/>
              <a:t>PIC-1 : Aussi il faut apporter la dernière version du PIC qui sera la base d'analyse des périodes précédentes et de l'élaboration de la version future. </a:t>
            </a:r>
            <a:endParaRPr lang="fr-MA" dirty="0"/>
          </a:p>
          <a:p>
            <a:endParaRPr lang="fr-MA" dirty="0"/>
          </a:p>
        </p:txBody>
      </p:sp>
    </p:spTree>
    <p:extLst>
      <p:ext uri="{BB962C8B-B14F-4D97-AF65-F5344CB8AC3E}">
        <p14:creationId xmlns:p14="http://schemas.microsoft.com/office/powerpoint/2010/main" val="850810120"/>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4BE6372-886D-429F-AFF9-DBE5265EC0FE}"/>
              </a:ext>
            </a:extLst>
          </p:cNvPr>
          <p:cNvSpPr>
            <a:spLocks noGrp="1"/>
          </p:cNvSpPr>
          <p:nvPr>
            <p:ph idx="1"/>
          </p:nvPr>
        </p:nvSpPr>
        <p:spPr>
          <a:xfrm>
            <a:off x="291548" y="503584"/>
            <a:ext cx="10151165" cy="5744816"/>
          </a:xfrm>
        </p:spPr>
        <p:txBody>
          <a:bodyPr>
            <a:normAutofit lnSpcReduction="10000"/>
          </a:bodyPr>
          <a:lstStyle/>
          <a:p>
            <a:pPr marL="0" indent="0">
              <a:buNone/>
            </a:pPr>
            <a:r>
              <a:rPr lang="fr-FR" b="1" u="sng" dirty="0"/>
              <a:t>Les éléments de sortie </a:t>
            </a:r>
            <a:endParaRPr lang="fr-MA" dirty="0"/>
          </a:p>
          <a:p>
            <a:pPr lvl="0"/>
            <a:r>
              <a:rPr lang="fr-FR" dirty="0"/>
              <a:t>Les prévisions de vente : A la fin de la réunion du PIC nous allons avoir des prévisions de vente des périodes qui arrivent.</a:t>
            </a:r>
            <a:endParaRPr lang="fr-MA" dirty="0"/>
          </a:p>
          <a:p>
            <a:pPr lvl="0"/>
            <a:r>
              <a:rPr lang="fr-FR" dirty="0"/>
              <a:t>Les besoins à produire : Le nouveau PIC va nous éclaircir le besoin à produire dans les prochaines périodes comme ça nous allons préparer nos ressources industrielles.</a:t>
            </a:r>
            <a:endParaRPr lang="fr-MA" dirty="0"/>
          </a:p>
          <a:p>
            <a:pPr lvl="0"/>
            <a:r>
              <a:rPr lang="fr-FR" dirty="0"/>
              <a:t>Les Stocks : Le PIC va nous aider aussi à définir la taille des stocks à avoir pour les prochaines périodes pour les MP et les PF.</a:t>
            </a:r>
            <a:endParaRPr lang="fr-MA" dirty="0"/>
          </a:p>
          <a:p>
            <a:pPr lvl="0"/>
            <a:r>
              <a:rPr lang="fr-FR" dirty="0"/>
              <a:t>Les ressources et moyens : Sur la base des besoins à produire nous allons pouvoir dimensionner la charge demandée et par la suite nous allons pouvoir quantifier les ressources humaines et matériels nécessaires, alors soit on travail avec les ressources disponibles ou bien on prévoit des embauches ou des nouveaux investissements. Le PIC sera donc un argument pour justifier les investissements en ressources</a:t>
            </a:r>
            <a:endParaRPr lang="fr-MA" dirty="0"/>
          </a:p>
          <a:p>
            <a:pPr lvl="0"/>
            <a:r>
              <a:rPr lang="fr-FR" dirty="0"/>
              <a:t>Plan de trésorerie : En déterminant le besoin en ressources et la taille des stocks, nous pouvons élaborer un plan de trésorerie des prochaines périodes afin de préparer les moyens financiers.</a:t>
            </a:r>
            <a:endParaRPr lang="fr-MA" dirty="0"/>
          </a:p>
          <a:p>
            <a:endParaRPr lang="fr-MA" dirty="0"/>
          </a:p>
        </p:txBody>
      </p:sp>
    </p:spTree>
    <p:extLst>
      <p:ext uri="{BB962C8B-B14F-4D97-AF65-F5344CB8AC3E}">
        <p14:creationId xmlns:p14="http://schemas.microsoft.com/office/powerpoint/2010/main" val="1829100711"/>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FECC9B-3897-4D3A-A3F2-83108E3C6662}"/>
              </a:ext>
            </a:extLst>
          </p:cNvPr>
          <p:cNvSpPr>
            <a:spLocks noGrp="1"/>
          </p:cNvSpPr>
          <p:nvPr>
            <p:ph idx="1"/>
          </p:nvPr>
        </p:nvSpPr>
        <p:spPr>
          <a:xfrm>
            <a:off x="755374" y="1510749"/>
            <a:ext cx="10045148" cy="2925416"/>
          </a:xfrm>
        </p:spPr>
        <p:txBody>
          <a:bodyPr>
            <a:normAutofit lnSpcReduction="10000"/>
          </a:bodyPr>
          <a:lstStyle/>
          <a:p>
            <a:r>
              <a:rPr lang="fr-FR" dirty="0"/>
              <a:t>En résumée, le PIC est l'élément déclencheur de la planification industrielle, et il contient la base de tout le reste de la procédure planification, malheureusement, plusieurs organismes dans nos jours, ne l'élaborent pas ou bien ils l'élaborent sans étude ou sans fiabilisation et ensuite ils vivent un stress incroyable, une gestion par les urgences, des changements imprévus et fréquents dans le PDP, la chose qui cause des pertes énormes au niveau du coût de production.</a:t>
            </a:r>
            <a:endParaRPr lang="fr-MA" dirty="0"/>
          </a:p>
          <a:p>
            <a:r>
              <a:rPr lang="fr-FR" dirty="0"/>
              <a:t>A la fin, on peut dire que si nous avons un PIC efficace, nous allons garantir un bon départ à notre procédure de planification. </a:t>
            </a:r>
            <a:endParaRPr lang="fr-MA" dirty="0"/>
          </a:p>
          <a:p>
            <a:endParaRPr lang="fr-MA" dirty="0"/>
          </a:p>
        </p:txBody>
      </p:sp>
    </p:spTree>
    <p:extLst>
      <p:ext uri="{BB962C8B-B14F-4D97-AF65-F5344CB8AC3E}">
        <p14:creationId xmlns:p14="http://schemas.microsoft.com/office/powerpoint/2010/main" val="3203738516"/>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615826-C5BD-445F-ADA3-9EB4DB94DF89}"/>
              </a:ext>
            </a:extLst>
          </p:cNvPr>
          <p:cNvSpPr>
            <a:spLocks noGrp="1"/>
          </p:cNvSpPr>
          <p:nvPr>
            <p:ph idx="1"/>
          </p:nvPr>
        </p:nvSpPr>
        <p:spPr>
          <a:xfrm>
            <a:off x="477078" y="344558"/>
            <a:ext cx="9886122" cy="5903842"/>
          </a:xfrm>
        </p:spPr>
        <p:txBody>
          <a:bodyPr>
            <a:normAutofit/>
          </a:bodyPr>
          <a:lstStyle/>
          <a:p>
            <a:pPr marL="0" indent="0">
              <a:buNone/>
            </a:pPr>
            <a:r>
              <a:rPr lang="fr-FR" b="1" u="sng" dirty="0"/>
              <a:t>Objectifs du PIC </a:t>
            </a:r>
          </a:p>
          <a:p>
            <a:pPr marL="0" indent="0">
              <a:buNone/>
            </a:pPr>
            <a:endParaRPr lang="fr-MA" dirty="0"/>
          </a:p>
          <a:p>
            <a:pPr marL="0" indent="0">
              <a:buNone/>
            </a:pPr>
            <a:r>
              <a:rPr lang="fr-FR" dirty="0"/>
              <a:t>D'après cette introduction, permettez-moi de vous lister ci après les objectifs du PIC : </a:t>
            </a:r>
            <a:endParaRPr lang="fr-MA" dirty="0"/>
          </a:p>
          <a:p>
            <a:pPr lvl="0"/>
            <a:r>
              <a:rPr lang="fr-FR" dirty="0"/>
              <a:t>Transformer le besoin stratégique en plan commercial et industriel</a:t>
            </a:r>
            <a:endParaRPr lang="fr-MA" dirty="0"/>
          </a:p>
          <a:p>
            <a:pPr lvl="0"/>
            <a:r>
              <a:rPr lang="fr-FR" dirty="0"/>
              <a:t>Equilibrer l’outil de production avec les besoins commerciaux </a:t>
            </a:r>
            <a:endParaRPr lang="fr-MA" dirty="0"/>
          </a:p>
          <a:p>
            <a:pPr lvl="0"/>
            <a:r>
              <a:rPr lang="fr-FR" dirty="0"/>
              <a:t>Fiabiliser et suivre les prévisions commerciales</a:t>
            </a:r>
            <a:endParaRPr lang="fr-MA" dirty="0"/>
          </a:p>
          <a:p>
            <a:pPr lvl="0"/>
            <a:r>
              <a:rPr lang="fr-FR" dirty="0"/>
              <a:t>Assurer les infos nécessaires pour le PDP</a:t>
            </a:r>
            <a:endParaRPr lang="fr-MA" dirty="0"/>
          </a:p>
          <a:p>
            <a:pPr lvl="0"/>
            <a:r>
              <a:rPr lang="fr-FR" dirty="0"/>
              <a:t>Préparer les ressources nécessaires pour réaliser les commandes</a:t>
            </a:r>
            <a:endParaRPr lang="fr-MA" dirty="0"/>
          </a:p>
          <a:p>
            <a:pPr lvl="0"/>
            <a:r>
              <a:rPr lang="fr-FR" dirty="0"/>
              <a:t>Aider à la politique d’approvisionnement et à la Limitation des stocks</a:t>
            </a:r>
            <a:endParaRPr lang="fr-MA" dirty="0"/>
          </a:p>
          <a:p>
            <a:pPr lvl="0"/>
            <a:r>
              <a:rPr lang="fr-FR" dirty="0"/>
              <a:t>Justifier le besoin en investissement ou en recrutement </a:t>
            </a:r>
            <a:endParaRPr lang="fr-MA" dirty="0"/>
          </a:p>
          <a:p>
            <a:endParaRPr lang="fr-MA" dirty="0"/>
          </a:p>
        </p:txBody>
      </p:sp>
    </p:spTree>
    <p:extLst>
      <p:ext uri="{BB962C8B-B14F-4D97-AF65-F5344CB8AC3E}">
        <p14:creationId xmlns:p14="http://schemas.microsoft.com/office/powerpoint/2010/main" val="4104275955"/>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8F5823F-26E6-44C5-8077-DA12D2DCE3AF}"/>
              </a:ext>
            </a:extLst>
          </p:cNvPr>
          <p:cNvSpPr>
            <a:spLocks noGrp="1"/>
          </p:cNvSpPr>
          <p:nvPr>
            <p:ph idx="1"/>
          </p:nvPr>
        </p:nvSpPr>
        <p:spPr>
          <a:xfrm>
            <a:off x="764275" y="2183642"/>
            <a:ext cx="10266083" cy="1897038"/>
          </a:xfrm>
        </p:spPr>
        <p:txBody>
          <a:bodyPr/>
          <a:lstStyle/>
          <a:p>
            <a:r>
              <a:rPr lang="fr-FR" b="1" u="sng" dirty="0"/>
              <a:t>A.3.Le plan directeur production PDP : </a:t>
            </a:r>
            <a:endParaRPr lang="fr-MA" dirty="0"/>
          </a:p>
          <a:p>
            <a:r>
              <a:rPr lang="fr-FR" dirty="0"/>
              <a:t>Le PDP est une expression plus précise du PIC. Son rôle consiste a transformer les prévisions en un engagement ferme vis-à-vis  la production. Contrairement au PIC, il est établi pour chaque référence de produit et non plus par famille. Il est en général établi chaque mois et sert ainsi de base de calcul au MRP. </a:t>
            </a:r>
            <a:endParaRPr lang="fr-MA" dirty="0"/>
          </a:p>
          <a:p>
            <a:pPr marL="0" indent="0">
              <a:buNone/>
            </a:pPr>
            <a:endParaRPr lang="fr-MA" dirty="0"/>
          </a:p>
        </p:txBody>
      </p:sp>
    </p:spTree>
    <p:extLst>
      <p:ext uri="{BB962C8B-B14F-4D97-AF65-F5344CB8AC3E}">
        <p14:creationId xmlns:p14="http://schemas.microsoft.com/office/powerpoint/2010/main" val="2194848143"/>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95740" y="2438400"/>
            <a:ext cx="2463800" cy="939800"/>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sz="2000" b="1" dirty="0"/>
              <a:t>PLAN DIRECTEUR PRODUCTION</a:t>
            </a:r>
          </a:p>
          <a:p>
            <a:pPr algn="ctr"/>
            <a:r>
              <a:rPr lang="fr-FR" sz="2000" b="1" dirty="0"/>
              <a:t>P.D.P</a:t>
            </a:r>
          </a:p>
        </p:txBody>
      </p:sp>
      <p:sp>
        <p:nvSpPr>
          <p:cNvPr id="5" name="ZoneTexte 4"/>
          <p:cNvSpPr txBox="1"/>
          <p:nvPr/>
        </p:nvSpPr>
        <p:spPr>
          <a:xfrm>
            <a:off x="225287" y="1110973"/>
            <a:ext cx="2684919" cy="1200329"/>
          </a:xfrm>
          <a:prstGeom prst="rect">
            <a:avLst/>
          </a:prstGeom>
          <a:noFill/>
        </p:spPr>
        <p:txBody>
          <a:bodyPr wrap="square" rtlCol="0">
            <a:spAutoFit/>
          </a:bodyPr>
          <a:lstStyle/>
          <a:p>
            <a:pPr algn="ctr"/>
            <a:r>
              <a:rPr lang="fr-FR" sz="2400" dirty="0"/>
              <a:t>Prévisions fermes </a:t>
            </a:r>
          </a:p>
          <a:p>
            <a:pPr algn="ctr"/>
            <a:r>
              <a:rPr lang="fr-FR" sz="2400" dirty="0"/>
              <a:t>par produit</a:t>
            </a:r>
          </a:p>
          <a:p>
            <a:pPr algn="ctr"/>
            <a:r>
              <a:rPr lang="fr-FR" sz="2400" dirty="0"/>
              <a:t>(depuis le PIC)</a:t>
            </a:r>
          </a:p>
        </p:txBody>
      </p:sp>
      <p:sp>
        <p:nvSpPr>
          <p:cNvPr id="6" name="ZoneTexte 5"/>
          <p:cNvSpPr txBox="1"/>
          <p:nvPr/>
        </p:nvSpPr>
        <p:spPr>
          <a:xfrm>
            <a:off x="226391" y="2785164"/>
            <a:ext cx="1470274" cy="830997"/>
          </a:xfrm>
          <a:prstGeom prst="rect">
            <a:avLst/>
          </a:prstGeom>
          <a:noFill/>
        </p:spPr>
        <p:txBody>
          <a:bodyPr wrap="none" rtlCol="0">
            <a:spAutoFit/>
          </a:bodyPr>
          <a:lstStyle/>
          <a:p>
            <a:r>
              <a:rPr lang="fr-FR" sz="2400" dirty="0"/>
              <a:t>Etat des </a:t>
            </a:r>
          </a:p>
          <a:p>
            <a:r>
              <a:rPr lang="fr-FR" sz="2400" dirty="0"/>
              <a:t>stocks</a:t>
            </a:r>
          </a:p>
        </p:txBody>
      </p:sp>
      <p:sp>
        <p:nvSpPr>
          <p:cNvPr id="7" name="ZoneTexte 6"/>
          <p:cNvSpPr txBox="1"/>
          <p:nvPr/>
        </p:nvSpPr>
        <p:spPr>
          <a:xfrm>
            <a:off x="302043" y="3653733"/>
            <a:ext cx="2008242" cy="830997"/>
          </a:xfrm>
          <a:prstGeom prst="rect">
            <a:avLst/>
          </a:prstGeom>
          <a:noFill/>
        </p:spPr>
        <p:txBody>
          <a:bodyPr wrap="none" rtlCol="0">
            <a:spAutoFit/>
          </a:bodyPr>
          <a:lstStyle/>
          <a:p>
            <a:r>
              <a:rPr lang="fr-FR" sz="2400" dirty="0"/>
              <a:t>Etat des outils </a:t>
            </a:r>
          </a:p>
          <a:p>
            <a:r>
              <a:rPr lang="fr-FR" sz="2400" dirty="0"/>
              <a:t>de production</a:t>
            </a:r>
          </a:p>
        </p:txBody>
      </p:sp>
      <p:sp>
        <p:nvSpPr>
          <p:cNvPr id="8" name="ZoneTexte 7"/>
          <p:cNvSpPr txBox="1"/>
          <p:nvPr/>
        </p:nvSpPr>
        <p:spPr>
          <a:xfrm>
            <a:off x="1092200" y="4911028"/>
            <a:ext cx="1010213" cy="461665"/>
          </a:xfrm>
          <a:prstGeom prst="rect">
            <a:avLst/>
          </a:prstGeom>
          <a:noFill/>
        </p:spPr>
        <p:txBody>
          <a:bodyPr wrap="none" rtlCol="0">
            <a:spAutoFit/>
          </a:bodyPr>
          <a:lstStyle/>
          <a:p>
            <a:r>
              <a:rPr lang="fr-FR" sz="2400" dirty="0"/>
              <a:t>PDP -1</a:t>
            </a:r>
          </a:p>
        </p:txBody>
      </p:sp>
      <p:sp>
        <p:nvSpPr>
          <p:cNvPr id="9" name="ZoneTexte 8"/>
          <p:cNvSpPr txBox="1"/>
          <p:nvPr/>
        </p:nvSpPr>
        <p:spPr>
          <a:xfrm>
            <a:off x="8384209" y="1184413"/>
            <a:ext cx="3113032" cy="1384995"/>
          </a:xfrm>
          <a:prstGeom prst="rect">
            <a:avLst/>
          </a:prstGeom>
          <a:noFill/>
        </p:spPr>
        <p:txBody>
          <a:bodyPr wrap="none" rtlCol="0">
            <a:spAutoFit/>
          </a:bodyPr>
          <a:lstStyle/>
          <a:p>
            <a:r>
              <a:rPr lang="fr-FR" sz="2800" dirty="0"/>
              <a:t>Besoins à produire </a:t>
            </a:r>
          </a:p>
          <a:p>
            <a:r>
              <a:rPr lang="fr-FR" sz="2800" dirty="0"/>
              <a:t>par article dans </a:t>
            </a:r>
          </a:p>
          <a:p>
            <a:r>
              <a:rPr lang="fr-FR" sz="2800" dirty="0"/>
              <a:t>la période qui arrive</a:t>
            </a:r>
          </a:p>
        </p:txBody>
      </p:sp>
      <p:sp>
        <p:nvSpPr>
          <p:cNvPr id="10" name="ZoneTexte 9"/>
          <p:cNvSpPr txBox="1"/>
          <p:nvPr/>
        </p:nvSpPr>
        <p:spPr>
          <a:xfrm>
            <a:off x="8437218" y="2921552"/>
            <a:ext cx="3481722" cy="954107"/>
          </a:xfrm>
          <a:prstGeom prst="rect">
            <a:avLst/>
          </a:prstGeom>
          <a:noFill/>
        </p:spPr>
        <p:txBody>
          <a:bodyPr wrap="none" rtlCol="0">
            <a:spAutoFit/>
          </a:bodyPr>
          <a:lstStyle/>
          <a:p>
            <a:pPr algn="ctr"/>
            <a:r>
              <a:rPr lang="fr-FR" sz="2800" dirty="0"/>
              <a:t>Calcul des besoins net </a:t>
            </a:r>
          </a:p>
          <a:p>
            <a:pPr algn="ctr"/>
            <a:r>
              <a:rPr lang="fr-FR" sz="2800" dirty="0"/>
              <a:t>CBN </a:t>
            </a:r>
          </a:p>
        </p:txBody>
      </p:sp>
      <p:sp>
        <p:nvSpPr>
          <p:cNvPr id="11" name="ZoneTexte 10"/>
          <p:cNvSpPr txBox="1"/>
          <p:nvPr/>
        </p:nvSpPr>
        <p:spPr>
          <a:xfrm>
            <a:off x="8597901" y="4414630"/>
            <a:ext cx="3037948" cy="523220"/>
          </a:xfrm>
          <a:prstGeom prst="rect">
            <a:avLst/>
          </a:prstGeom>
          <a:noFill/>
        </p:spPr>
        <p:txBody>
          <a:bodyPr wrap="none" rtlCol="0">
            <a:spAutoFit/>
          </a:bodyPr>
          <a:lstStyle/>
          <a:p>
            <a:r>
              <a:rPr lang="fr-FR" sz="2800" dirty="0"/>
              <a:t>Lites des OF/OA/OS</a:t>
            </a:r>
          </a:p>
        </p:txBody>
      </p:sp>
      <p:sp>
        <p:nvSpPr>
          <p:cNvPr id="14" name="ZoneTexte 13"/>
          <p:cNvSpPr txBox="1"/>
          <p:nvPr/>
        </p:nvSpPr>
        <p:spPr>
          <a:xfrm>
            <a:off x="4570340" y="3606800"/>
            <a:ext cx="2493183"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0">
            <a:spAutoFit/>
          </a:bodyPr>
          <a:lstStyle/>
          <a:p>
            <a:r>
              <a:rPr lang="fr-FR" b="1" dirty="0"/>
              <a:t>Responsable Production</a:t>
            </a:r>
          </a:p>
        </p:txBody>
      </p:sp>
      <p:sp>
        <p:nvSpPr>
          <p:cNvPr id="15" name="ZoneTexte 14"/>
          <p:cNvSpPr txBox="1"/>
          <p:nvPr/>
        </p:nvSpPr>
        <p:spPr>
          <a:xfrm>
            <a:off x="4570340" y="4114800"/>
            <a:ext cx="2463800"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b="1" dirty="0"/>
              <a:t>Responsable Méthodes</a:t>
            </a:r>
          </a:p>
        </p:txBody>
      </p:sp>
      <p:cxnSp>
        <p:nvCxnSpPr>
          <p:cNvPr id="20" name="Connecteur droit avec flèche 19"/>
          <p:cNvCxnSpPr>
            <a:stCxn id="5" idx="3"/>
            <a:endCxn id="4" idx="1"/>
          </p:cNvCxnSpPr>
          <p:nvPr/>
        </p:nvCxnSpPr>
        <p:spPr>
          <a:xfrm>
            <a:off x="2910206" y="1711138"/>
            <a:ext cx="1685534" cy="1197162"/>
          </a:xfrm>
          <a:prstGeom prst="straightConnector1">
            <a:avLst/>
          </a:prstGeom>
          <a:ln>
            <a:solidFill>
              <a:schemeClr val="accent6">
                <a:lumMod val="75000"/>
              </a:schemeClr>
            </a:solidFill>
            <a:tailEnd type="arrow"/>
          </a:ln>
        </p:spPr>
        <p:style>
          <a:lnRef idx="3">
            <a:schemeClr val="accent1"/>
          </a:lnRef>
          <a:fillRef idx="0">
            <a:schemeClr val="accent1"/>
          </a:fillRef>
          <a:effectRef idx="2">
            <a:schemeClr val="accent1"/>
          </a:effectRef>
          <a:fontRef idx="minor">
            <a:schemeClr val="tx1"/>
          </a:fontRef>
        </p:style>
      </p:cxnSp>
      <p:cxnSp>
        <p:nvCxnSpPr>
          <p:cNvPr id="21" name="Connecteur droit avec flèche 20"/>
          <p:cNvCxnSpPr>
            <a:stCxn id="6" idx="3"/>
            <a:endCxn id="4" idx="1"/>
          </p:cNvCxnSpPr>
          <p:nvPr/>
        </p:nvCxnSpPr>
        <p:spPr>
          <a:xfrm flipV="1">
            <a:off x="1696665" y="2908300"/>
            <a:ext cx="2899075" cy="292363"/>
          </a:xfrm>
          <a:prstGeom prst="straightConnector1">
            <a:avLst/>
          </a:prstGeom>
          <a:ln>
            <a:solidFill>
              <a:schemeClr val="accent6">
                <a:lumMod val="75000"/>
              </a:schemeClr>
            </a:solidFill>
            <a:tailEnd type="arrow"/>
          </a:ln>
        </p:spPr>
        <p:style>
          <a:lnRef idx="3">
            <a:schemeClr val="accent1"/>
          </a:lnRef>
          <a:fillRef idx="0">
            <a:schemeClr val="accent1"/>
          </a:fillRef>
          <a:effectRef idx="2">
            <a:schemeClr val="accent1"/>
          </a:effectRef>
          <a:fontRef idx="minor">
            <a:schemeClr val="tx1"/>
          </a:fontRef>
        </p:style>
      </p:cxnSp>
      <p:cxnSp>
        <p:nvCxnSpPr>
          <p:cNvPr id="24" name="Connecteur droit avec flèche 23"/>
          <p:cNvCxnSpPr>
            <a:stCxn id="7" idx="3"/>
            <a:endCxn id="4" idx="1"/>
          </p:cNvCxnSpPr>
          <p:nvPr/>
        </p:nvCxnSpPr>
        <p:spPr>
          <a:xfrm flipV="1">
            <a:off x="2310285" y="2908300"/>
            <a:ext cx="2285455" cy="1160932"/>
          </a:xfrm>
          <a:prstGeom prst="straightConnector1">
            <a:avLst/>
          </a:prstGeom>
          <a:ln>
            <a:solidFill>
              <a:schemeClr val="accent6">
                <a:lumMod val="75000"/>
              </a:schemeClr>
            </a:solidFill>
            <a:tailEnd type="arrow"/>
          </a:ln>
        </p:spPr>
        <p:style>
          <a:lnRef idx="3">
            <a:schemeClr val="accent1"/>
          </a:lnRef>
          <a:fillRef idx="0">
            <a:schemeClr val="accent1"/>
          </a:fillRef>
          <a:effectRef idx="2">
            <a:schemeClr val="accent1"/>
          </a:effectRef>
          <a:fontRef idx="minor">
            <a:schemeClr val="tx1"/>
          </a:fontRef>
        </p:style>
      </p:cxnSp>
      <p:cxnSp>
        <p:nvCxnSpPr>
          <p:cNvPr id="27" name="Connecteur droit avec flèche 26"/>
          <p:cNvCxnSpPr>
            <a:stCxn id="8" idx="3"/>
            <a:endCxn id="4" idx="1"/>
          </p:cNvCxnSpPr>
          <p:nvPr/>
        </p:nvCxnSpPr>
        <p:spPr>
          <a:xfrm flipV="1">
            <a:off x="2102413" y="2908300"/>
            <a:ext cx="2493327" cy="2233561"/>
          </a:xfrm>
          <a:prstGeom prst="straightConnector1">
            <a:avLst/>
          </a:prstGeom>
          <a:ln>
            <a:solidFill>
              <a:schemeClr val="accent6">
                <a:lumMod val="75000"/>
              </a:schemeClr>
            </a:solidFill>
            <a:tailEnd type="arrow"/>
          </a:ln>
        </p:spPr>
        <p:style>
          <a:lnRef idx="3">
            <a:schemeClr val="accent1"/>
          </a:lnRef>
          <a:fillRef idx="0">
            <a:schemeClr val="accent1"/>
          </a:fillRef>
          <a:effectRef idx="2">
            <a:schemeClr val="accent1"/>
          </a:effectRef>
          <a:fontRef idx="minor">
            <a:schemeClr val="tx1"/>
          </a:fontRef>
        </p:style>
      </p:cxnSp>
      <p:cxnSp>
        <p:nvCxnSpPr>
          <p:cNvPr id="31" name="Connecteur droit avec flèche 30"/>
          <p:cNvCxnSpPr>
            <a:stCxn id="4" idx="3"/>
            <a:endCxn id="9" idx="1"/>
          </p:cNvCxnSpPr>
          <p:nvPr/>
        </p:nvCxnSpPr>
        <p:spPr>
          <a:xfrm flipV="1">
            <a:off x="7059540" y="1876911"/>
            <a:ext cx="1324669" cy="1031389"/>
          </a:xfrm>
          <a:prstGeom prst="straightConnector1">
            <a:avLst/>
          </a:prstGeom>
          <a:ln>
            <a:solidFill>
              <a:schemeClr val="accent6">
                <a:lumMod val="75000"/>
              </a:schemeClr>
            </a:solidFill>
            <a:tailEnd type="arrow"/>
          </a:ln>
        </p:spPr>
        <p:style>
          <a:lnRef idx="3">
            <a:schemeClr val="accent1"/>
          </a:lnRef>
          <a:fillRef idx="0">
            <a:schemeClr val="accent1"/>
          </a:fillRef>
          <a:effectRef idx="2">
            <a:schemeClr val="accent1"/>
          </a:effectRef>
          <a:fontRef idx="minor">
            <a:schemeClr val="tx1"/>
          </a:fontRef>
        </p:style>
      </p:cxnSp>
      <p:cxnSp>
        <p:nvCxnSpPr>
          <p:cNvPr id="32" name="Connecteur droit avec flèche 31"/>
          <p:cNvCxnSpPr>
            <a:stCxn id="4" idx="3"/>
            <a:endCxn id="10" idx="1"/>
          </p:cNvCxnSpPr>
          <p:nvPr/>
        </p:nvCxnSpPr>
        <p:spPr>
          <a:xfrm>
            <a:off x="7059540" y="2908300"/>
            <a:ext cx="1377678" cy="490306"/>
          </a:xfrm>
          <a:prstGeom prst="straightConnector1">
            <a:avLst/>
          </a:prstGeom>
          <a:ln>
            <a:solidFill>
              <a:schemeClr val="accent6">
                <a:lumMod val="75000"/>
              </a:schemeClr>
            </a:solidFill>
            <a:tailEnd type="arrow"/>
          </a:ln>
        </p:spPr>
        <p:style>
          <a:lnRef idx="3">
            <a:schemeClr val="accent1"/>
          </a:lnRef>
          <a:fillRef idx="0">
            <a:schemeClr val="accent1"/>
          </a:fillRef>
          <a:effectRef idx="2">
            <a:schemeClr val="accent1"/>
          </a:effectRef>
          <a:fontRef idx="minor">
            <a:schemeClr val="tx1"/>
          </a:fontRef>
        </p:style>
      </p:cxnSp>
      <p:cxnSp>
        <p:nvCxnSpPr>
          <p:cNvPr id="35" name="Connecteur droit avec flèche 34"/>
          <p:cNvCxnSpPr>
            <a:stCxn id="4" idx="3"/>
            <a:endCxn id="11" idx="1"/>
          </p:cNvCxnSpPr>
          <p:nvPr/>
        </p:nvCxnSpPr>
        <p:spPr>
          <a:xfrm>
            <a:off x="7059540" y="2908300"/>
            <a:ext cx="1538361" cy="1767940"/>
          </a:xfrm>
          <a:prstGeom prst="straightConnector1">
            <a:avLst/>
          </a:prstGeom>
          <a:ln>
            <a:solidFill>
              <a:schemeClr val="accent6">
                <a:lumMod val="75000"/>
              </a:schemeClr>
            </a:solidFill>
            <a:tailEnd type="arrow"/>
          </a:ln>
        </p:spPr>
        <p:style>
          <a:lnRef idx="3">
            <a:schemeClr val="accent1"/>
          </a:lnRef>
          <a:fillRef idx="0">
            <a:schemeClr val="accent1"/>
          </a:fillRef>
          <a:effectRef idx="2">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blinds(horizontal)">
                                      <p:cBhvr>
                                        <p:cTn id="19" dur="500"/>
                                        <p:tgtEl>
                                          <p:spTgt spid="20"/>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linds(horizont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linds(horizontal)">
                                      <p:cBhvr>
                                        <p:cTn id="27" dur="500"/>
                                        <p:tgtEl>
                                          <p:spTgt spid="6"/>
                                        </p:tgtEl>
                                      </p:cBhvr>
                                    </p:animEffect>
                                  </p:childTnLst>
                                </p:cTn>
                              </p:par>
                              <p:par>
                                <p:cTn id="28" presetID="3" presetClass="entr" presetSubtype="10" fill="hold"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blinds(horizontal)">
                                      <p:cBhvr>
                                        <p:cTn id="30" dur="500"/>
                                        <p:tgtEl>
                                          <p:spTgt spid="21"/>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blinds(horizontal)">
                                      <p:cBhvr>
                                        <p:cTn id="35" dur="500"/>
                                        <p:tgtEl>
                                          <p:spTgt spid="7"/>
                                        </p:tgtEl>
                                      </p:cBhvr>
                                    </p:animEffect>
                                  </p:childTnLst>
                                </p:cTn>
                              </p:par>
                              <p:par>
                                <p:cTn id="36" presetID="3" presetClass="entr" presetSubtype="10" fill="hold" nodeType="with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blinds(horizontal)">
                                      <p:cBhvr>
                                        <p:cTn id="38" dur="500"/>
                                        <p:tgtEl>
                                          <p:spTgt spid="24"/>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blinds(horizontal)">
                                      <p:cBhvr>
                                        <p:cTn id="43" dur="500"/>
                                        <p:tgtEl>
                                          <p:spTgt spid="8"/>
                                        </p:tgtEl>
                                      </p:cBhvr>
                                    </p:animEffect>
                                  </p:childTnLst>
                                </p:cTn>
                              </p:par>
                              <p:par>
                                <p:cTn id="44" presetID="3" presetClass="entr" presetSubtype="10" fill="hold" nodeType="with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blinds(horizontal)">
                                      <p:cBhvr>
                                        <p:cTn id="46" dur="500"/>
                                        <p:tgtEl>
                                          <p:spTgt spid="27"/>
                                        </p:tgtEl>
                                      </p:cBhvr>
                                    </p:animEffect>
                                  </p:childTnLst>
                                </p:cTn>
                              </p:par>
                            </p:childTnLst>
                          </p:cTn>
                        </p:par>
                      </p:childTnLst>
                    </p:cTn>
                  </p:par>
                  <p:par>
                    <p:cTn id="47" fill="hold">
                      <p:stCondLst>
                        <p:cond delay="indefinite"/>
                      </p:stCondLst>
                      <p:childTnLst>
                        <p:par>
                          <p:cTn id="48" fill="hold">
                            <p:stCondLst>
                              <p:cond delay="0"/>
                            </p:stCondLst>
                            <p:childTnLst>
                              <p:par>
                                <p:cTn id="49" presetID="23" presetClass="entr" presetSubtype="16" fill="hold" nodeType="clickEffect">
                                  <p:stCondLst>
                                    <p:cond delay="0"/>
                                  </p:stCondLst>
                                  <p:childTnLst>
                                    <p:set>
                                      <p:cBhvr>
                                        <p:cTn id="50" dur="1" fill="hold">
                                          <p:stCondLst>
                                            <p:cond delay="0"/>
                                          </p:stCondLst>
                                        </p:cTn>
                                        <p:tgtEl>
                                          <p:spTgt spid="31"/>
                                        </p:tgtEl>
                                        <p:attrNameLst>
                                          <p:attrName>style.visibility</p:attrName>
                                        </p:attrNameLst>
                                      </p:cBhvr>
                                      <p:to>
                                        <p:strVal val="visible"/>
                                      </p:to>
                                    </p:set>
                                    <p:anim calcmode="lin" valueType="num">
                                      <p:cBhvr>
                                        <p:cTn id="51" dur="500" fill="hold"/>
                                        <p:tgtEl>
                                          <p:spTgt spid="31"/>
                                        </p:tgtEl>
                                        <p:attrNameLst>
                                          <p:attrName>ppt_w</p:attrName>
                                        </p:attrNameLst>
                                      </p:cBhvr>
                                      <p:tavLst>
                                        <p:tav tm="0">
                                          <p:val>
                                            <p:fltVal val="0"/>
                                          </p:val>
                                        </p:tav>
                                        <p:tav tm="100000">
                                          <p:val>
                                            <p:strVal val="#ppt_w"/>
                                          </p:val>
                                        </p:tav>
                                      </p:tavLst>
                                    </p:anim>
                                    <p:anim calcmode="lin" valueType="num">
                                      <p:cBhvr>
                                        <p:cTn id="52" dur="500" fill="hold"/>
                                        <p:tgtEl>
                                          <p:spTgt spid="31"/>
                                        </p:tgtEl>
                                        <p:attrNameLst>
                                          <p:attrName>ppt_h</p:attrName>
                                        </p:attrNameLst>
                                      </p:cBhvr>
                                      <p:tavLst>
                                        <p:tav tm="0">
                                          <p:val>
                                            <p:fltVal val="0"/>
                                          </p:val>
                                        </p:tav>
                                        <p:tav tm="100000">
                                          <p:val>
                                            <p:strVal val="#ppt_h"/>
                                          </p:val>
                                        </p:tav>
                                      </p:tavLst>
                                    </p:anim>
                                  </p:childTnLst>
                                </p:cTn>
                              </p:par>
                              <p:par>
                                <p:cTn id="53" presetID="23" presetClass="entr" presetSubtype="16" fill="hold" grpId="0" nodeType="withEffect">
                                  <p:stCondLst>
                                    <p:cond delay="0"/>
                                  </p:stCondLst>
                                  <p:childTnLst>
                                    <p:set>
                                      <p:cBhvr>
                                        <p:cTn id="54" dur="1" fill="hold">
                                          <p:stCondLst>
                                            <p:cond delay="0"/>
                                          </p:stCondLst>
                                        </p:cTn>
                                        <p:tgtEl>
                                          <p:spTgt spid="9"/>
                                        </p:tgtEl>
                                        <p:attrNameLst>
                                          <p:attrName>style.visibility</p:attrName>
                                        </p:attrNameLst>
                                      </p:cBhvr>
                                      <p:to>
                                        <p:strVal val="visible"/>
                                      </p:to>
                                    </p:set>
                                    <p:anim calcmode="lin" valueType="num">
                                      <p:cBhvr>
                                        <p:cTn id="55" dur="500" fill="hold"/>
                                        <p:tgtEl>
                                          <p:spTgt spid="9"/>
                                        </p:tgtEl>
                                        <p:attrNameLst>
                                          <p:attrName>ppt_w</p:attrName>
                                        </p:attrNameLst>
                                      </p:cBhvr>
                                      <p:tavLst>
                                        <p:tav tm="0">
                                          <p:val>
                                            <p:fltVal val="0"/>
                                          </p:val>
                                        </p:tav>
                                        <p:tav tm="100000">
                                          <p:val>
                                            <p:strVal val="#ppt_w"/>
                                          </p:val>
                                        </p:tav>
                                      </p:tavLst>
                                    </p:anim>
                                    <p:anim calcmode="lin" valueType="num">
                                      <p:cBhvr>
                                        <p:cTn id="56"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57" fill="hold">
                      <p:stCondLst>
                        <p:cond delay="indefinite"/>
                      </p:stCondLst>
                      <p:childTnLst>
                        <p:par>
                          <p:cTn id="58" fill="hold">
                            <p:stCondLst>
                              <p:cond delay="0"/>
                            </p:stCondLst>
                            <p:childTnLst>
                              <p:par>
                                <p:cTn id="59" presetID="23" presetClass="entr" presetSubtype="16" fill="hold" nodeType="clickEffect">
                                  <p:stCondLst>
                                    <p:cond delay="0"/>
                                  </p:stCondLst>
                                  <p:childTnLst>
                                    <p:set>
                                      <p:cBhvr>
                                        <p:cTn id="60" dur="1" fill="hold">
                                          <p:stCondLst>
                                            <p:cond delay="0"/>
                                          </p:stCondLst>
                                        </p:cTn>
                                        <p:tgtEl>
                                          <p:spTgt spid="32"/>
                                        </p:tgtEl>
                                        <p:attrNameLst>
                                          <p:attrName>style.visibility</p:attrName>
                                        </p:attrNameLst>
                                      </p:cBhvr>
                                      <p:to>
                                        <p:strVal val="visible"/>
                                      </p:to>
                                    </p:set>
                                    <p:anim calcmode="lin" valueType="num">
                                      <p:cBhvr>
                                        <p:cTn id="61" dur="500" fill="hold"/>
                                        <p:tgtEl>
                                          <p:spTgt spid="32"/>
                                        </p:tgtEl>
                                        <p:attrNameLst>
                                          <p:attrName>ppt_w</p:attrName>
                                        </p:attrNameLst>
                                      </p:cBhvr>
                                      <p:tavLst>
                                        <p:tav tm="0">
                                          <p:val>
                                            <p:fltVal val="0"/>
                                          </p:val>
                                        </p:tav>
                                        <p:tav tm="100000">
                                          <p:val>
                                            <p:strVal val="#ppt_w"/>
                                          </p:val>
                                        </p:tav>
                                      </p:tavLst>
                                    </p:anim>
                                    <p:anim calcmode="lin" valueType="num">
                                      <p:cBhvr>
                                        <p:cTn id="62" dur="500" fill="hold"/>
                                        <p:tgtEl>
                                          <p:spTgt spid="32"/>
                                        </p:tgtEl>
                                        <p:attrNameLst>
                                          <p:attrName>ppt_h</p:attrName>
                                        </p:attrNameLst>
                                      </p:cBhvr>
                                      <p:tavLst>
                                        <p:tav tm="0">
                                          <p:val>
                                            <p:fltVal val="0"/>
                                          </p:val>
                                        </p:tav>
                                        <p:tav tm="100000">
                                          <p:val>
                                            <p:strVal val="#ppt_h"/>
                                          </p:val>
                                        </p:tav>
                                      </p:tavLst>
                                    </p:anim>
                                  </p:childTnLst>
                                </p:cTn>
                              </p:par>
                              <p:par>
                                <p:cTn id="63" presetID="23" presetClass="entr" presetSubtype="16" fill="hold" grpId="0" nodeType="withEffect">
                                  <p:stCondLst>
                                    <p:cond delay="0"/>
                                  </p:stCondLst>
                                  <p:childTnLst>
                                    <p:set>
                                      <p:cBhvr>
                                        <p:cTn id="64" dur="1" fill="hold">
                                          <p:stCondLst>
                                            <p:cond delay="0"/>
                                          </p:stCondLst>
                                        </p:cTn>
                                        <p:tgtEl>
                                          <p:spTgt spid="10"/>
                                        </p:tgtEl>
                                        <p:attrNameLst>
                                          <p:attrName>style.visibility</p:attrName>
                                        </p:attrNameLst>
                                      </p:cBhvr>
                                      <p:to>
                                        <p:strVal val="visible"/>
                                      </p:to>
                                    </p:set>
                                    <p:anim calcmode="lin" valueType="num">
                                      <p:cBhvr>
                                        <p:cTn id="65" dur="500" fill="hold"/>
                                        <p:tgtEl>
                                          <p:spTgt spid="10"/>
                                        </p:tgtEl>
                                        <p:attrNameLst>
                                          <p:attrName>ppt_w</p:attrName>
                                        </p:attrNameLst>
                                      </p:cBhvr>
                                      <p:tavLst>
                                        <p:tav tm="0">
                                          <p:val>
                                            <p:fltVal val="0"/>
                                          </p:val>
                                        </p:tav>
                                        <p:tav tm="100000">
                                          <p:val>
                                            <p:strVal val="#ppt_w"/>
                                          </p:val>
                                        </p:tav>
                                      </p:tavLst>
                                    </p:anim>
                                    <p:anim calcmode="lin" valueType="num">
                                      <p:cBhvr>
                                        <p:cTn id="66" dur="500" fill="hold"/>
                                        <p:tgtEl>
                                          <p:spTgt spid="10"/>
                                        </p:tgtEl>
                                        <p:attrNameLst>
                                          <p:attrName>ppt_h</p:attrName>
                                        </p:attrNameLst>
                                      </p:cBhvr>
                                      <p:tavLst>
                                        <p:tav tm="0">
                                          <p:val>
                                            <p:fltVal val="0"/>
                                          </p:val>
                                        </p:tav>
                                        <p:tav tm="100000">
                                          <p:val>
                                            <p:strVal val="#ppt_h"/>
                                          </p:val>
                                        </p:tav>
                                      </p:tavLst>
                                    </p:anim>
                                  </p:childTnLst>
                                </p:cTn>
                              </p:par>
                            </p:childTnLst>
                          </p:cTn>
                        </p:par>
                      </p:childTnLst>
                    </p:cTn>
                  </p:par>
                  <p:par>
                    <p:cTn id="67" fill="hold">
                      <p:stCondLst>
                        <p:cond delay="indefinite"/>
                      </p:stCondLst>
                      <p:childTnLst>
                        <p:par>
                          <p:cTn id="68" fill="hold">
                            <p:stCondLst>
                              <p:cond delay="0"/>
                            </p:stCondLst>
                            <p:childTnLst>
                              <p:par>
                                <p:cTn id="69" presetID="23" presetClass="entr" presetSubtype="16" fill="hold" nodeType="clickEffect">
                                  <p:stCondLst>
                                    <p:cond delay="0"/>
                                  </p:stCondLst>
                                  <p:childTnLst>
                                    <p:set>
                                      <p:cBhvr>
                                        <p:cTn id="70" dur="1" fill="hold">
                                          <p:stCondLst>
                                            <p:cond delay="0"/>
                                          </p:stCondLst>
                                        </p:cTn>
                                        <p:tgtEl>
                                          <p:spTgt spid="35"/>
                                        </p:tgtEl>
                                        <p:attrNameLst>
                                          <p:attrName>style.visibility</p:attrName>
                                        </p:attrNameLst>
                                      </p:cBhvr>
                                      <p:to>
                                        <p:strVal val="visible"/>
                                      </p:to>
                                    </p:set>
                                    <p:anim calcmode="lin" valueType="num">
                                      <p:cBhvr>
                                        <p:cTn id="71" dur="500" fill="hold"/>
                                        <p:tgtEl>
                                          <p:spTgt spid="35"/>
                                        </p:tgtEl>
                                        <p:attrNameLst>
                                          <p:attrName>ppt_w</p:attrName>
                                        </p:attrNameLst>
                                      </p:cBhvr>
                                      <p:tavLst>
                                        <p:tav tm="0">
                                          <p:val>
                                            <p:fltVal val="0"/>
                                          </p:val>
                                        </p:tav>
                                        <p:tav tm="100000">
                                          <p:val>
                                            <p:strVal val="#ppt_w"/>
                                          </p:val>
                                        </p:tav>
                                      </p:tavLst>
                                    </p:anim>
                                    <p:anim calcmode="lin" valueType="num">
                                      <p:cBhvr>
                                        <p:cTn id="72" dur="500" fill="hold"/>
                                        <p:tgtEl>
                                          <p:spTgt spid="35"/>
                                        </p:tgtEl>
                                        <p:attrNameLst>
                                          <p:attrName>ppt_h</p:attrName>
                                        </p:attrNameLst>
                                      </p:cBhvr>
                                      <p:tavLst>
                                        <p:tav tm="0">
                                          <p:val>
                                            <p:fltVal val="0"/>
                                          </p:val>
                                        </p:tav>
                                        <p:tav tm="100000">
                                          <p:val>
                                            <p:strVal val="#ppt_h"/>
                                          </p:val>
                                        </p:tav>
                                      </p:tavLst>
                                    </p:anim>
                                  </p:childTnLst>
                                </p:cTn>
                              </p:par>
                              <p:par>
                                <p:cTn id="73" presetID="23" presetClass="entr" presetSubtype="16" fill="hold" grpId="0" nodeType="withEffect">
                                  <p:stCondLst>
                                    <p:cond delay="0"/>
                                  </p:stCondLst>
                                  <p:childTnLst>
                                    <p:set>
                                      <p:cBhvr>
                                        <p:cTn id="74" dur="1" fill="hold">
                                          <p:stCondLst>
                                            <p:cond delay="0"/>
                                          </p:stCondLst>
                                        </p:cTn>
                                        <p:tgtEl>
                                          <p:spTgt spid="11"/>
                                        </p:tgtEl>
                                        <p:attrNameLst>
                                          <p:attrName>style.visibility</p:attrName>
                                        </p:attrNameLst>
                                      </p:cBhvr>
                                      <p:to>
                                        <p:strVal val="visible"/>
                                      </p:to>
                                    </p:set>
                                    <p:anim calcmode="lin" valueType="num">
                                      <p:cBhvr>
                                        <p:cTn id="75" dur="500" fill="hold"/>
                                        <p:tgtEl>
                                          <p:spTgt spid="11"/>
                                        </p:tgtEl>
                                        <p:attrNameLst>
                                          <p:attrName>ppt_w</p:attrName>
                                        </p:attrNameLst>
                                      </p:cBhvr>
                                      <p:tavLst>
                                        <p:tav tm="0">
                                          <p:val>
                                            <p:fltVal val="0"/>
                                          </p:val>
                                        </p:tav>
                                        <p:tav tm="100000">
                                          <p:val>
                                            <p:strVal val="#ppt_w"/>
                                          </p:val>
                                        </p:tav>
                                      </p:tavLst>
                                    </p:anim>
                                    <p:anim calcmode="lin" valueType="num">
                                      <p:cBhvr>
                                        <p:cTn id="76" dur="500" fill="hold"/>
                                        <p:tgtEl>
                                          <p:spTgt spid="1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4" grpId="0" animBg="1"/>
      <p:bldP spid="15" grpId="0" animBg="1"/>
    </p:bld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E588B5-2C9D-4104-94E0-89200142553A}"/>
              </a:ext>
            </a:extLst>
          </p:cNvPr>
          <p:cNvSpPr>
            <a:spLocks noGrp="1"/>
          </p:cNvSpPr>
          <p:nvPr>
            <p:ph idx="1"/>
          </p:nvPr>
        </p:nvSpPr>
        <p:spPr>
          <a:xfrm>
            <a:off x="300252" y="272956"/>
            <a:ext cx="10809026" cy="5975444"/>
          </a:xfrm>
        </p:spPr>
        <p:txBody>
          <a:bodyPr>
            <a:normAutofit/>
          </a:bodyPr>
          <a:lstStyle/>
          <a:p>
            <a:pPr marL="0" indent="0">
              <a:buNone/>
            </a:pPr>
            <a:r>
              <a:rPr lang="fr-FR" dirty="0"/>
              <a:t>La figure ci dessus nous montre que le PDP s'élabore par le responsable de production et le responsable Méthodes (ou bien le responsable planification), et qu'il a besoin des éléments d'entrée et d'autres de sortie :</a:t>
            </a:r>
          </a:p>
          <a:p>
            <a:pPr marL="0" indent="0">
              <a:buNone/>
            </a:pPr>
            <a:endParaRPr lang="fr-MA" dirty="0"/>
          </a:p>
          <a:p>
            <a:r>
              <a:rPr lang="fr-FR" b="1" u="sng" dirty="0"/>
              <a:t>Les éléments d'entrée : </a:t>
            </a:r>
            <a:endParaRPr lang="fr-MA" dirty="0"/>
          </a:p>
          <a:p>
            <a:pPr lvl="0"/>
            <a:r>
              <a:rPr lang="fr-FR" dirty="0"/>
              <a:t>Prévisions fermes par produit : se sont les commandes confirmées par produit communiquées par le service commercial lors de la réunion du PIC.</a:t>
            </a:r>
            <a:endParaRPr lang="fr-MA" dirty="0"/>
          </a:p>
          <a:p>
            <a:pPr lvl="0"/>
            <a:r>
              <a:rPr lang="fr-FR" dirty="0"/>
              <a:t>Etat des stocks : Nous devons avoir l'état des stocks MP et aussi les PF pour pouvoir définir le besoin net en composants et le besoin net à produire ou à approvisionner.</a:t>
            </a:r>
            <a:endParaRPr lang="fr-MA" dirty="0"/>
          </a:p>
          <a:p>
            <a:pPr lvl="0"/>
            <a:r>
              <a:rPr lang="fr-FR" dirty="0"/>
              <a:t>Etat des outils de production : afin de répondre à la demande, lors du PDP nous devons s'assurer d'état des machines et des autres ressources, par exemple nous devons savoir s'elles sont disponibles, s'il y a des arrêts préventifs prévus, ....</a:t>
            </a:r>
          </a:p>
          <a:p>
            <a:r>
              <a:rPr lang="fr-FR" dirty="0"/>
              <a:t>PDP-1 : La dernière version du PDP est la base d'élaboration du nouveau PDP, alors nous devons l'apporter avec nous à la réunion du PDP.</a:t>
            </a:r>
            <a:endParaRPr lang="fr-MA" dirty="0"/>
          </a:p>
          <a:p>
            <a:pPr lvl="0"/>
            <a:endParaRPr lang="fr-MA" dirty="0"/>
          </a:p>
          <a:p>
            <a:endParaRPr lang="fr-MA" dirty="0"/>
          </a:p>
        </p:txBody>
      </p:sp>
    </p:spTree>
    <p:extLst>
      <p:ext uri="{BB962C8B-B14F-4D97-AF65-F5344CB8AC3E}">
        <p14:creationId xmlns:p14="http://schemas.microsoft.com/office/powerpoint/2010/main" val="3711538685"/>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CF57FE8-666B-4C02-A34B-393BB25CF61D}"/>
              </a:ext>
            </a:extLst>
          </p:cNvPr>
          <p:cNvSpPr>
            <a:spLocks noGrp="1"/>
          </p:cNvSpPr>
          <p:nvPr>
            <p:ph idx="1"/>
          </p:nvPr>
        </p:nvSpPr>
        <p:spPr>
          <a:xfrm>
            <a:off x="106017" y="371062"/>
            <a:ext cx="11118574" cy="5877338"/>
          </a:xfrm>
        </p:spPr>
        <p:txBody>
          <a:bodyPr>
            <a:normAutofit/>
          </a:bodyPr>
          <a:lstStyle/>
          <a:p>
            <a:pPr marL="0" indent="0">
              <a:buNone/>
            </a:pPr>
            <a:r>
              <a:rPr lang="fr-FR" b="1" u="sng" dirty="0"/>
              <a:t>Les éléments de sortie :</a:t>
            </a:r>
          </a:p>
          <a:p>
            <a:pPr marL="0" indent="0">
              <a:buNone/>
            </a:pPr>
            <a:endParaRPr lang="fr-MA" dirty="0"/>
          </a:p>
          <a:p>
            <a:pPr lvl="0"/>
            <a:r>
              <a:rPr lang="fr-FR" dirty="0"/>
              <a:t>Les besoins à produire pour la prochaine période : l'élaboration du PDP va nous permettre de définir le besoin réel à fabriquer par produit dans la période qui arrive</a:t>
            </a:r>
            <a:endParaRPr lang="fr-MA" dirty="0"/>
          </a:p>
          <a:p>
            <a:pPr lvl="0"/>
            <a:r>
              <a:rPr lang="fr-FR" dirty="0"/>
              <a:t>Le calcul des besoins net CBN : à partir de la définition du besoin à produire dans les périodes qui arrivent, nous pouvons définir les besoins bruts en composants en se basant sur les nomenclatures des articles. Puis, et en vérifiant les stocks nous allons conclure les besoins net (le besoin net =le besoin brute - le stock).</a:t>
            </a:r>
            <a:endParaRPr lang="fr-MA" dirty="0"/>
          </a:p>
          <a:p>
            <a:pPr lvl="0"/>
            <a:r>
              <a:rPr lang="fr-FR" dirty="0"/>
              <a:t>Les listes des OA/OF/OS : Une fois les besoins à fabriquer et les besoins nets en composants sont définis, nous élaborons la liste des : </a:t>
            </a:r>
            <a:endParaRPr lang="fr-MA" dirty="0"/>
          </a:p>
          <a:p>
            <a:pPr lvl="0">
              <a:buFont typeface="Wingdings" panose="05000000000000000000" pitchFamily="2" charset="2"/>
              <a:buChar char="Ø"/>
            </a:pPr>
            <a:r>
              <a:rPr lang="fr-FR" dirty="0"/>
              <a:t>OF : ordres de fabrication pour fabriquer la quantité voulue</a:t>
            </a:r>
            <a:endParaRPr lang="fr-MA" dirty="0"/>
          </a:p>
          <a:p>
            <a:pPr lvl="0">
              <a:buFont typeface="Wingdings" panose="05000000000000000000" pitchFamily="2" charset="2"/>
              <a:buChar char="Ø"/>
            </a:pPr>
            <a:r>
              <a:rPr lang="fr-FR" dirty="0"/>
              <a:t>OA : Ordres d'approvisionnement pour approvisionner les articles achetés </a:t>
            </a:r>
            <a:endParaRPr lang="fr-MA" dirty="0"/>
          </a:p>
          <a:p>
            <a:pPr lvl="0">
              <a:buFont typeface="Wingdings" panose="05000000000000000000" pitchFamily="2" charset="2"/>
              <a:buChar char="Ø"/>
            </a:pPr>
            <a:r>
              <a:rPr lang="fr-FR" dirty="0"/>
              <a:t>OS : Ordres de sous-traitance pour lancer les bons de commandes aux sous-traitants.</a:t>
            </a:r>
            <a:endParaRPr lang="fr-MA" dirty="0"/>
          </a:p>
          <a:p>
            <a:endParaRPr lang="fr-MA" dirty="0"/>
          </a:p>
        </p:txBody>
      </p:sp>
    </p:spTree>
    <p:extLst>
      <p:ext uri="{BB962C8B-B14F-4D97-AF65-F5344CB8AC3E}">
        <p14:creationId xmlns:p14="http://schemas.microsoft.com/office/powerpoint/2010/main" val="3234195737"/>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3BFBA0-6F1D-4C7F-A683-706431B559B6}"/>
              </a:ext>
            </a:extLst>
          </p:cNvPr>
          <p:cNvSpPr>
            <a:spLocks noGrp="1"/>
          </p:cNvSpPr>
          <p:nvPr>
            <p:ph idx="1"/>
          </p:nvPr>
        </p:nvSpPr>
        <p:spPr>
          <a:xfrm>
            <a:off x="530088" y="2040834"/>
            <a:ext cx="10442712" cy="4207565"/>
          </a:xfrm>
        </p:spPr>
        <p:txBody>
          <a:bodyPr/>
          <a:lstStyle/>
          <a:p>
            <a:r>
              <a:rPr lang="fr-FR" dirty="0"/>
              <a:t>En résumée, je voudrais clôturer par rappeler l'importance de ce plan pour les responsables production, le PDP est le système qui transforme les besoins commerciaux (PIC) en plannings opérationnels et en même temps, il permet de définir le CBN nécessaire en composants. Alors essayer de le donner l'importance nécessaire.</a:t>
            </a:r>
            <a:endParaRPr lang="fr-MA" dirty="0"/>
          </a:p>
          <a:p>
            <a:endParaRPr lang="fr-MA" dirty="0"/>
          </a:p>
        </p:txBody>
      </p:sp>
    </p:spTree>
    <p:extLst>
      <p:ext uri="{BB962C8B-B14F-4D97-AF65-F5344CB8AC3E}">
        <p14:creationId xmlns:p14="http://schemas.microsoft.com/office/powerpoint/2010/main" val="3531853026"/>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F840D-A165-4A2D-AD20-527D35F60ABC}"/>
              </a:ext>
            </a:extLst>
          </p:cNvPr>
          <p:cNvSpPr>
            <a:spLocks noGrp="1"/>
          </p:cNvSpPr>
          <p:nvPr>
            <p:ph type="title"/>
          </p:nvPr>
        </p:nvSpPr>
        <p:spPr/>
        <p:txBody>
          <a:bodyPr/>
          <a:lstStyle/>
          <a:p>
            <a:r>
              <a:rPr lang="fr-FR" sz="3200" b="1" u="sng" dirty="0"/>
              <a:t>A.4.Le plan d'ordonnancement</a:t>
            </a:r>
            <a:br>
              <a:rPr lang="fr-MA" sz="3200" dirty="0"/>
            </a:br>
            <a:endParaRPr lang="fr-MA" sz="3200" dirty="0"/>
          </a:p>
        </p:txBody>
      </p:sp>
      <p:sp>
        <p:nvSpPr>
          <p:cNvPr id="3" name="Content Placeholder 2">
            <a:extLst>
              <a:ext uri="{FF2B5EF4-FFF2-40B4-BE49-F238E27FC236}">
                <a16:creationId xmlns:a16="http://schemas.microsoft.com/office/drawing/2014/main" id="{9ACC3252-0099-4E38-975E-A33E59B981C0}"/>
              </a:ext>
            </a:extLst>
          </p:cNvPr>
          <p:cNvSpPr>
            <a:spLocks noGrp="1"/>
          </p:cNvSpPr>
          <p:nvPr>
            <p:ph idx="1"/>
          </p:nvPr>
        </p:nvSpPr>
        <p:spPr>
          <a:xfrm>
            <a:off x="384314" y="2052918"/>
            <a:ext cx="9665540" cy="4195481"/>
          </a:xfrm>
        </p:spPr>
        <p:txBody>
          <a:bodyPr/>
          <a:lstStyle/>
          <a:p>
            <a:r>
              <a:rPr lang="fr-FR" dirty="0"/>
              <a:t>C'est le plan le plus détaillée dans la pyramide de planification, sa portée est entre une semaine et un mois, il contient le planning des ordres OF, OA ou OS</a:t>
            </a:r>
            <a:r>
              <a:rPr lang="fr-FR" b="1" dirty="0"/>
              <a:t>. </a:t>
            </a:r>
            <a:r>
              <a:rPr lang="fr-FR" dirty="0"/>
              <a:t>Dans la majorité des cas, on suit le principe du diagramme GANTT pour l'établissement du plan d'ordonnancement</a:t>
            </a:r>
            <a:r>
              <a:rPr lang="fr-FR" b="1" dirty="0"/>
              <a:t>.</a:t>
            </a:r>
            <a:endParaRPr lang="fr-MA" dirty="0"/>
          </a:p>
          <a:p>
            <a:endParaRPr lang="fr-MA" dirty="0"/>
          </a:p>
        </p:txBody>
      </p:sp>
    </p:spTree>
    <p:extLst>
      <p:ext uri="{BB962C8B-B14F-4D97-AF65-F5344CB8AC3E}">
        <p14:creationId xmlns:p14="http://schemas.microsoft.com/office/powerpoint/2010/main" val="7709729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600" b="1" dirty="0"/>
              <a:t>Flux Tendu : </a:t>
            </a:r>
            <a:endParaRPr lang="fr-FR" sz="3600" dirty="0"/>
          </a:p>
        </p:txBody>
      </p:sp>
      <p:sp>
        <p:nvSpPr>
          <p:cNvPr id="3" name="Espace réservé du contenu 2"/>
          <p:cNvSpPr>
            <a:spLocks noGrp="1"/>
          </p:cNvSpPr>
          <p:nvPr>
            <p:ph idx="1"/>
          </p:nvPr>
        </p:nvSpPr>
        <p:spPr/>
        <p:txBody>
          <a:bodyPr/>
          <a:lstStyle/>
          <a:p>
            <a:r>
              <a:rPr lang="fr-FR" dirty="0"/>
              <a:t>C'est un mélange des deux flux précédents, nous ne lançons la production qu'après la réception des commandes, En parallèle, nous accordons la création d'un petit niveau des encours et un stock minimum du produit fini.</a:t>
            </a:r>
          </a:p>
          <a:p>
            <a:pPr>
              <a:buNone/>
            </a:pPr>
            <a:endParaRPr lang="fr-FR" dirty="0"/>
          </a:p>
          <a:p>
            <a:pPr algn="ctr">
              <a:buNone/>
            </a:pPr>
            <a:r>
              <a:rPr lang="fr-FR" b="1" dirty="0">
                <a:solidFill>
                  <a:srgbClr val="FFC000"/>
                </a:solidFill>
              </a:rPr>
              <a:t>"Basez vous sur des prévisions fiables pour ne produire que le besoin et ne stocker que le minimum"</a:t>
            </a:r>
            <a:endParaRPr lang="fr-FR" dirty="0">
              <a:solidFill>
                <a:srgbClr val="FFC000"/>
              </a:solidFill>
            </a:endParaRP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8ACD2-9BF1-4A42-B4D0-F2BBD6C08DE3}"/>
              </a:ext>
            </a:extLst>
          </p:cNvPr>
          <p:cNvSpPr>
            <a:spLocks noGrp="1"/>
          </p:cNvSpPr>
          <p:nvPr>
            <p:ph type="title"/>
          </p:nvPr>
        </p:nvSpPr>
        <p:spPr>
          <a:xfrm>
            <a:off x="1600268" y="2453796"/>
            <a:ext cx="9404723" cy="872499"/>
          </a:xfrm>
        </p:spPr>
        <p:txBody>
          <a:bodyPr/>
          <a:lstStyle/>
          <a:p>
            <a:r>
              <a:rPr lang="fr-FR" b="1" dirty="0"/>
              <a:t>B. Procédure MRPII</a:t>
            </a:r>
            <a:endParaRPr lang="fr-MA" dirty="0"/>
          </a:p>
        </p:txBody>
      </p:sp>
    </p:spTree>
    <p:extLst>
      <p:ext uri="{BB962C8B-B14F-4D97-AF65-F5344CB8AC3E}">
        <p14:creationId xmlns:p14="http://schemas.microsoft.com/office/powerpoint/2010/main" val="3419832130"/>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22482636-9DE5-4560-A91A-9F8A89A5E44D}"/>
              </a:ext>
            </a:extLst>
          </p:cNvPr>
          <p:cNvSpPr/>
          <p:nvPr/>
        </p:nvSpPr>
        <p:spPr>
          <a:xfrm>
            <a:off x="386367" y="218941"/>
            <a:ext cx="2730321" cy="811369"/>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dirty="0"/>
              <a:t>Réception du besoin commercial : PIC</a:t>
            </a:r>
          </a:p>
        </p:txBody>
      </p:sp>
      <p:sp>
        <p:nvSpPr>
          <p:cNvPr id="5" name="Rectangle : coins arrondis 4">
            <a:extLst>
              <a:ext uri="{FF2B5EF4-FFF2-40B4-BE49-F238E27FC236}">
                <a16:creationId xmlns:a16="http://schemas.microsoft.com/office/drawing/2014/main" id="{57E6C345-98C8-4206-9B26-3DE18EC8084B}"/>
              </a:ext>
            </a:extLst>
          </p:cNvPr>
          <p:cNvSpPr/>
          <p:nvPr/>
        </p:nvSpPr>
        <p:spPr>
          <a:xfrm>
            <a:off x="386367" y="1571222"/>
            <a:ext cx="2730321" cy="811369"/>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dirty="0"/>
              <a:t>Elaboration du PDP</a:t>
            </a:r>
          </a:p>
        </p:txBody>
      </p:sp>
      <p:sp>
        <p:nvSpPr>
          <p:cNvPr id="6" name="Rectangle : coins arrondis 5">
            <a:extLst>
              <a:ext uri="{FF2B5EF4-FFF2-40B4-BE49-F238E27FC236}">
                <a16:creationId xmlns:a16="http://schemas.microsoft.com/office/drawing/2014/main" id="{B331DF79-65E2-4DB8-933E-64508C87A783}"/>
              </a:ext>
            </a:extLst>
          </p:cNvPr>
          <p:cNvSpPr/>
          <p:nvPr/>
        </p:nvSpPr>
        <p:spPr>
          <a:xfrm>
            <a:off x="386367" y="2846230"/>
            <a:ext cx="2730321" cy="811369"/>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dirty="0"/>
              <a:t>Génération de la nomenclature</a:t>
            </a:r>
          </a:p>
        </p:txBody>
      </p:sp>
      <p:sp>
        <p:nvSpPr>
          <p:cNvPr id="7" name="Rectangle : coins arrondis 6">
            <a:extLst>
              <a:ext uri="{FF2B5EF4-FFF2-40B4-BE49-F238E27FC236}">
                <a16:creationId xmlns:a16="http://schemas.microsoft.com/office/drawing/2014/main" id="{8119FFC7-74DA-4A4E-83B2-2BD726EDED01}"/>
              </a:ext>
            </a:extLst>
          </p:cNvPr>
          <p:cNvSpPr/>
          <p:nvPr/>
        </p:nvSpPr>
        <p:spPr>
          <a:xfrm>
            <a:off x="386367" y="4069725"/>
            <a:ext cx="2730321" cy="811369"/>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000" b="1"/>
              <a:t>Détermination des Besoins Brutes BB</a:t>
            </a:r>
            <a:endParaRPr lang="fr-FR" sz="2000" b="1" dirty="0"/>
          </a:p>
        </p:txBody>
      </p:sp>
      <p:sp>
        <p:nvSpPr>
          <p:cNvPr id="8" name="Rectangle : coins arrondis 7">
            <a:extLst>
              <a:ext uri="{FF2B5EF4-FFF2-40B4-BE49-F238E27FC236}">
                <a16:creationId xmlns:a16="http://schemas.microsoft.com/office/drawing/2014/main" id="{B533D026-D798-4151-9F21-81064D7F8213}"/>
              </a:ext>
            </a:extLst>
          </p:cNvPr>
          <p:cNvSpPr/>
          <p:nvPr/>
        </p:nvSpPr>
        <p:spPr>
          <a:xfrm>
            <a:off x="386366" y="5286778"/>
            <a:ext cx="2730321" cy="811369"/>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a:t>Vérification des stocks</a:t>
            </a:r>
            <a:endParaRPr lang="fr-FR" sz="2400" b="1" dirty="0"/>
          </a:p>
        </p:txBody>
      </p:sp>
      <p:sp>
        <p:nvSpPr>
          <p:cNvPr id="9" name="Rectangle : coins arrondis 8">
            <a:extLst>
              <a:ext uri="{FF2B5EF4-FFF2-40B4-BE49-F238E27FC236}">
                <a16:creationId xmlns:a16="http://schemas.microsoft.com/office/drawing/2014/main" id="{08F281C0-7BB4-4F3F-BB59-222221090A9F}"/>
              </a:ext>
            </a:extLst>
          </p:cNvPr>
          <p:cNvSpPr/>
          <p:nvPr/>
        </p:nvSpPr>
        <p:spPr>
          <a:xfrm>
            <a:off x="6327822" y="5286777"/>
            <a:ext cx="2275269" cy="811369"/>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000" b="1" dirty="0"/>
              <a:t>Génération des OA-OF-OS</a:t>
            </a:r>
          </a:p>
        </p:txBody>
      </p:sp>
      <p:sp>
        <p:nvSpPr>
          <p:cNvPr id="10" name="Rectangle : coins arrondis 9">
            <a:extLst>
              <a:ext uri="{FF2B5EF4-FFF2-40B4-BE49-F238E27FC236}">
                <a16:creationId xmlns:a16="http://schemas.microsoft.com/office/drawing/2014/main" id="{949B9FFE-FF8C-4BCA-B441-D98699F401E0}"/>
              </a:ext>
            </a:extLst>
          </p:cNvPr>
          <p:cNvSpPr/>
          <p:nvPr/>
        </p:nvSpPr>
        <p:spPr>
          <a:xfrm>
            <a:off x="9053846" y="5283557"/>
            <a:ext cx="2730321" cy="811369"/>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Etablissement du planning ordonnancement</a:t>
            </a:r>
          </a:p>
        </p:txBody>
      </p:sp>
      <p:cxnSp>
        <p:nvCxnSpPr>
          <p:cNvPr id="12" name="Connecteur droit avec flèche 11">
            <a:extLst>
              <a:ext uri="{FF2B5EF4-FFF2-40B4-BE49-F238E27FC236}">
                <a16:creationId xmlns:a16="http://schemas.microsoft.com/office/drawing/2014/main" id="{2B7BE4E7-3118-4033-BAB9-196E6163BE8B}"/>
              </a:ext>
            </a:extLst>
          </p:cNvPr>
          <p:cNvCxnSpPr>
            <a:stCxn id="4" idx="2"/>
            <a:endCxn id="5" idx="0"/>
          </p:cNvCxnSpPr>
          <p:nvPr/>
        </p:nvCxnSpPr>
        <p:spPr>
          <a:xfrm>
            <a:off x="1751528" y="1030310"/>
            <a:ext cx="0" cy="5409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a:extLst>
              <a:ext uri="{FF2B5EF4-FFF2-40B4-BE49-F238E27FC236}">
                <a16:creationId xmlns:a16="http://schemas.microsoft.com/office/drawing/2014/main" id="{68D97FE2-4D90-49EF-A43D-8D7F800CF278}"/>
              </a:ext>
            </a:extLst>
          </p:cNvPr>
          <p:cNvCxnSpPr>
            <a:cxnSpLocks/>
            <a:stCxn id="5" idx="2"/>
            <a:endCxn id="6" idx="0"/>
          </p:cNvCxnSpPr>
          <p:nvPr/>
        </p:nvCxnSpPr>
        <p:spPr>
          <a:xfrm>
            <a:off x="1751528" y="2382591"/>
            <a:ext cx="0" cy="4636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a:extLst>
              <a:ext uri="{FF2B5EF4-FFF2-40B4-BE49-F238E27FC236}">
                <a16:creationId xmlns:a16="http://schemas.microsoft.com/office/drawing/2014/main" id="{950A292D-0376-4036-8FC7-A338B7C57B1B}"/>
              </a:ext>
            </a:extLst>
          </p:cNvPr>
          <p:cNvCxnSpPr>
            <a:cxnSpLocks/>
            <a:stCxn id="6" idx="2"/>
            <a:endCxn id="7" idx="0"/>
          </p:cNvCxnSpPr>
          <p:nvPr/>
        </p:nvCxnSpPr>
        <p:spPr>
          <a:xfrm>
            <a:off x="1751528" y="3657599"/>
            <a:ext cx="0" cy="4121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18">
            <a:extLst>
              <a:ext uri="{FF2B5EF4-FFF2-40B4-BE49-F238E27FC236}">
                <a16:creationId xmlns:a16="http://schemas.microsoft.com/office/drawing/2014/main" id="{77D77AD0-FE3C-4B83-8E39-CE40E41F324F}"/>
              </a:ext>
            </a:extLst>
          </p:cNvPr>
          <p:cNvCxnSpPr>
            <a:cxnSpLocks/>
            <a:stCxn id="7" idx="2"/>
            <a:endCxn id="8" idx="0"/>
          </p:cNvCxnSpPr>
          <p:nvPr/>
        </p:nvCxnSpPr>
        <p:spPr>
          <a:xfrm flipH="1">
            <a:off x="1751527" y="4881094"/>
            <a:ext cx="1" cy="4056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eur droit avec flèche 21">
            <a:extLst>
              <a:ext uri="{FF2B5EF4-FFF2-40B4-BE49-F238E27FC236}">
                <a16:creationId xmlns:a16="http://schemas.microsoft.com/office/drawing/2014/main" id="{0A83F862-9E42-40A7-830A-22CD323E8B78}"/>
              </a:ext>
            </a:extLst>
          </p:cNvPr>
          <p:cNvCxnSpPr>
            <a:cxnSpLocks/>
            <a:stCxn id="8" idx="3"/>
            <a:endCxn id="47" idx="1"/>
          </p:cNvCxnSpPr>
          <p:nvPr/>
        </p:nvCxnSpPr>
        <p:spPr>
          <a:xfrm flipV="1">
            <a:off x="3116687" y="5689241"/>
            <a:ext cx="504421" cy="32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Connecteur droit avec flèche 24">
            <a:extLst>
              <a:ext uri="{FF2B5EF4-FFF2-40B4-BE49-F238E27FC236}">
                <a16:creationId xmlns:a16="http://schemas.microsoft.com/office/drawing/2014/main" id="{0D870290-6883-4703-AD53-81B8E9E29409}"/>
              </a:ext>
            </a:extLst>
          </p:cNvPr>
          <p:cNvCxnSpPr>
            <a:cxnSpLocks/>
            <a:stCxn id="9" idx="3"/>
            <a:endCxn id="10" idx="1"/>
          </p:cNvCxnSpPr>
          <p:nvPr/>
        </p:nvCxnSpPr>
        <p:spPr>
          <a:xfrm flipV="1">
            <a:off x="8603091" y="5689242"/>
            <a:ext cx="450755" cy="32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Rectangle : carré corné 27">
            <a:extLst>
              <a:ext uri="{FF2B5EF4-FFF2-40B4-BE49-F238E27FC236}">
                <a16:creationId xmlns:a16="http://schemas.microsoft.com/office/drawing/2014/main" id="{7F7D2807-38E8-42D2-A7C5-B29042051BF4}"/>
              </a:ext>
            </a:extLst>
          </p:cNvPr>
          <p:cNvSpPr/>
          <p:nvPr/>
        </p:nvSpPr>
        <p:spPr>
          <a:xfrm>
            <a:off x="3621108" y="2711001"/>
            <a:ext cx="2343953" cy="1081825"/>
          </a:xfrm>
          <a:prstGeom prst="foldedCorner">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dirty="0"/>
              <a:t>Sur la base de la conception/formule validée</a:t>
            </a:r>
          </a:p>
        </p:txBody>
      </p:sp>
      <p:sp>
        <p:nvSpPr>
          <p:cNvPr id="31" name="Rectangle : carré corné 30">
            <a:extLst>
              <a:ext uri="{FF2B5EF4-FFF2-40B4-BE49-F238E27FC236}">
                <a16:creationId xmlns:a16="http://schemas.microsoft.com/office/drawing/2014/main" id="{C9488173-D498-417B-93C8-01CD1B9C6DA1}"/>
              </a:ext>
            </a:extLst>
          </p:cNvPr>
          <p:cNvSpPr/>
          <p:nvPr/>
        </p:nvSpPr>
        <p:spPr>
          <a:xfrm>
            <a:off x="6096000" y="3882502"/>
            <a:ext cx="2730321" cy="1081825"/>
          </a:xfrm>
          <a:prstGeom prst="foldedCorner">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1400" dirty="0"/>
              <a:t>OA : ordre d’approvisionnement</a:t>
            </a:r>
          </a:p>
          <a:p>
            <a:pPr algn="ctr"/>
            <a:r>
              <a:rPr lang="fr-FR" sz="1400" dirty="0"/>
              <a:t>OS : ordre de sous-traitance</a:t>
            </a:r>
          </a:p>
          <a:p>
            <a:pPr algn="ctr"/>
            <a:r>
              <a:rPr lang="fr-FR" sz="1400" dirty="0"/>
              <a:t>OF : ordre de fabrication</a:t>
            </a:r>
          </a:p>
        </p:txBody>
      </p:sp>
      <p:sp>
        <p:nvSpPr>
          <p:cNvPr id="32" name="ZoneTexte 31">
            <a:extLst>
              <a:ext uri="{FF2B5EF4-FFF2-40B4-BE49-F238E27FC236}">
                <a16:creationId xmlns:a16="http://schemas.microsoft.com/office/drawing/2014/main" id="{FEA7608E-750B-4430-BBD4-8653BDD3262B}"/>
              </a:ext>
            </a:extLst>
          </p:cNvPr>
          <p:cNvSpPr txBox="1"/>
          <p:nvPr/>
        </p:nvSpPr>
        <p:spPr>
          <a:xfrm>
            <a:off x="9519994" y="4271015"/>
            <a:ext cx="1790157" cy="64633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dirty="0"/>
              <a:t>Diagramme GANT</a:t>
            </a:r>
          </a:p>
        </p:txBody>
      </p:sp>
      <p:sp>
        <p:nvSpPr>
          <p:cNvPr id="33" name="ZoneTexte 32">
            <a:extLst>
              <a:ext uri="{FF2B5EF4-FFF2-40B4-BE49-F238E27FC236}">
                <a16:creationId xmlns:a16="http://schemas.microsoft.com/office/drawing/2014/main" id="{44D97903-759B-41B5-AB0F-95AEACF2D639}"/>
              </a:ext>
            </a:extLst>
          </p:cNvPr>
          <p:cNvSpPr txBox="1"/>
          <p:nvPr/>
        </p:nvSpPr>
        <p:spPr>
          <a:xfrm>
            <a:off x="3861161" y="4612714"/>
            <a:ext cx="1790157"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dirty="0"/>
              <a:t>BN= BB-stock</a:t>
            </a:r>
          </a:p>
        </p:txBody>
      </p:sp>
      <p:sp>
        <p:nvSpPr>
          <p:cNvPr id="47" name="Rectangle : coins arrondis 46">
            <a:extLst>
              <a:ext uri="{FF2B5EF4-FFF2-40B4-BE49-F238E27FC236}">
                <a16:creationId xmlns:a16="http://schemas.microsoft.com/office/drawing/2014/main" id="{A1B429B5-E0F2-413E-868E-8BAE2586EDF4}"/>
              </a:ext>
            </a:extLst>
          </p:cNvPr>
          <p:cNvSpPr/>
          <p:nvPr/>
        </p:nvSpPr>
        <p:spPr>
          <a:xfrm>
            <a:off x="3621108" y="5283556"/>
            <a:ext cx="2275269" cy="811369"/>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1600" b="1" dirty="0"/>
              <a:t>Détermination des besoins net : BN</a:t>
            </a:r>
          </a:p>
          <a:p>
            <a:pPr algn="ctr"/>
            <a:r>
              <a:rPr lang="fr-FR" sz="1600" b="1" dirty="0"/>
              <a:t>CBN</a:t>
            </a:r>
          </a:p>
        </p:txBody>
      </p:sp>
      <p:cxnSp>
        <p:nvCxnSpPr>
          <p:cNvPr id="61" name="Connecteur droit avec flèche 60">
            <a:extLst>
              <a:ext uri="{FF2B5EF4-FFF2-40B4-BE49-F238E27FC236}">
                <a16:creationId xmlns:a16="http://schemas.microsoft.com/office/drawing/2014/main" id="{DEDC35A9-2390-4EEF-893D-D504C6992986}"/>
              </a:ext>
            </a:extLst>
          </p:cNvPr>
          <p:cNvCxnSpPr>
            <a:cxnSpLocks/>
            <a:stCxn id="47" idx="3"/>
            <a:endCxn id="9" idx="1"/>
          </p:cNvCxnSpPr>
          <p:nvPr/>
        </p:nvCxnSpPr>
        <p:spPr>
          <a:xfrm>
            <a:off x="5896377" y="5689241"/>
            <a:ext cx="431445" cy="32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Connecteur droit 22"/>
          <p:cNvCxnSpPr>
            <a:stCxn id="6" idx="3"/>
            <a:endCxn id="28" idx="1"/>
          </p:cNvCxnSpPr>
          <p:nvPr/>
        </p:nvCxnSpPr>
        <p:spPr>
          <a:xfrm flipV="1">
            <a:off x="3116688" y="3251914"/>
            <a:ext cx="504420" cy="1"/>
          </a:xfrm>
          <a:prstGeom prst="line">
            <a:avLst/>
          </a:prstGeom>
          <a:ln w="57150">
            <a:prstDash val="sysDot"/>
          </a:ln>
        </p:spPr>
        <p:style>
          <a:lnRef idx="1">
            <a:schemeClr val="accent1"/>
          </a:lnRef>
          <a:fillRef idx="0">
            <a:schemeClr val="accent1"/>
          </a:fillRef>
          <a:effectRef idx="0">
            <a:schemeClr val="accent1"/>
          </a:effectRef>
          <a:fontRef idx="minor">
            <a:schemeClr val="tx1"/>
          </a:fontRef>
        </p:style>
      </p:cxnSp>
      <p:cxnSp>
        <p:nvCxnSpPr>
          <p:cNvPr id="24" name="Connecteur droit 23"/>
          <p:cNvCxnSpPr>
            <a:stCxn id="47" idx="0"/>
            <a:endCxn id="33" idx="2"/>
          </p:cNvCxnSpPr>
          <p:nvPr/>
        </p:nvCxnSpPr>
        <p:spPr>
          <a:xfrm flipH="1" flipV="1">
            <a:off x="4756240" y="4982046"/>
            <a:ext cx="2503" cy="301510"/>
          </a:xfrm>
          <a:prstGeom prst="line">
            <a:avLst/>
          </a:prstGeom>
          <a:ln w="57150">
            <a:prstDash val="sysDot"/>
          </a:ln>
        </p:spPr>
        <p:style>
          <a:lnRef idx="1">
            <a:schemeClr val="accent1"/>
          </a:lnRef>
          <a:fillRef idx="0">
            <a:schemeClr val="accent1"/>
          </a:fillRef>
          <a:effectRef idx="0">
            <a:schemeClr val="accent1"/>
          </a:effectRef>
          <a:fontRef idx="minor">
            <a:schemeClr val="tx1"/>
          </a:fontRef>
        </p:style>
      </p:cxnSp>
      <p:cxnSp>
        <p:nvCxnSpPr>
          <p:cNvPr id="29" name="Connecteur droit 28"/>
          <p:cNvCxnSpPr>
            <a:stCxn id="9" idx="0"/>
            <a:endCxn id="31" idx="2"/>
          </p:cNvCxnSpPr>
          <p:nvPr/>
        </p:nvCxnSpPr>
        <p:spPr>
          <a:xfrm flipH="1" flipV="1">
            <a:off x="7461161" y="4964327"/>
            <a:ext cx="4296" cy="322450"/>
          </a:xfrm>
          <a:prstGeom prst="line">
            <a:avLst/>
          </a:prstGeom>
          <a:ln w="57150">
            <a:prstDash val="sysDot"/>
          </a:ln>
        </p:spPr>
        <p:style>
          <a:lnRef idx="1">
            <a:schemeClr val="accent1"/>
          </a:lnRef>
          <a:fillRef idx="0">
            <a:schemeClr val="accent1"/>
          </a:fillRef>
          <a:effectRef idx="0">
            <a:schemeClr val="accent1"/>
          </a:effectRef>
          <a:fontRef idx="minor">
            <a:schemeClr val="tx1"/>
          </a:fontRef>
        </p:style>
      </p:cxnSp>
      <p:cxnSp>
        <p:nvCxnSpPr>
          <p:cNvPr id="35" name="Connecteur droit 34"/>
          <p:cNvCxnSpPr>
            <a:stCxn id="10" idx="0"/>
            <a:endCxn id="32" idx="2"/>
          </p:cNvCxnSpPr>
          <p:nvPr/>
        </p:nvCxnSpPr>
        <p:spPr>
          <a:xfrm flipH="1" flipV="1">
            <a:off x="10415073" y="4917346"/>
            <a:ext cx="3934" cy="366211"/>
          </a:xfrm>
          <a:prstGeom prst="line">
            <a:avLst/>
          </a:prstGeom>
          <a:ln w="57150">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5022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ppt_x"/>
                                          </p:val>
                                        </p:tav>
                                        <p:tav tm="100000">
                                          <p:val>
                                            <p:strVal val="#ppt_x"/>
                                          </p:val>
                                        </p:tav>
                                      </p:tavLst>
                                    </p:anim>
                                    <p:anim calcmode="lin" valueType="num">
                                      <p:cBhvr additive="base">
                                        <p:cTn id="24" dur="500" fill="hold"/>
                                        <p:tgtEl>
                                          <p:spTgt spid="13"/>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ppt_x"/>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28"/>
                                        </p:tgtEl>
                                        <p:attrNameLst>
                                          <p:attrName>style.visibility</p:attrName>
                                        </p:attrNameLst>
                                      </p:cBhvr>
                                      <p:to>
                                        <p:strVal val="visible"/>
                                      </p:to>
                                    </p:set>
                                    <p:anim calcmode="lin" valueType="num">
                                      <p:cBhvr>
                                        <p:cTn id="33" dur="500" fill="hold"/>
                                        <p:tgtEl>
                                          <p:spTgt spid="28"/>
                                        </p:tgtEl>
                                        <p:attrNameLst>
                                          <p:attrName>ppt_w</p:attrName>
                                        </p:attrNameLst>
                                      </p:cBhvr>
                                      <p:tavLst>
                                        <p:tav tm="0">
                                          <p:val>
                                            <p:fltVal val="0"/>
                                          </p:val>
                                        </p:tav>
                                        <p:tav tm="100000">
                                          <p:val>
                                            <p:strVal val="#ppt_w"/>
                                          </p:val>
                                        </p:tav>
                                      </p:tavLst>
                                    </p:anim>
                                    <p:anim calcmode="lin" valueType="num">
                                      <p:cBhvr>
                                        <p:cTn id="34" dur="500" fill="hold"/>
                                        <p:tgtEl>
                                          <p:spTgt spid="28"/>
                                        </p:tgtEl>
                                        <p:attrNameLst>
                                          <p:attrName>ppt_h</p:attrName>
                                        </p:attrNameLst>
                                      </p:cBhvr>
                                      <p:tavLst>
                                        <p:tav tm="0">
                                          <p:val>
                                            <p:fltVal val="0"/>
                                          </p:val>
                                        </p:tav>
                                        <p:tav tm="100000">
                                          <p:val>
                                            <p:strVal val="#ppt_h"/>
                                          </p:val>
                                        </p:tav>
                                      </p:tavLst>
                                    </p:anim>
                                    <p:animEffect transition="in" filter="fade">
                                      <p:cBhvr>
                                        <p:cTn id="35" dur="500"/>
                                        <p:tgtEl>
                                          <p:spTgt spid="28"/>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16"/>
                                        </p:tgtEl>
                                        <p:attrNameLst>
                                          <p:attrName>style.visibility</p:attrName>
                                        </p:attrNameLst>
                                      </p:cBhvr>
                                      <p:to>
                                        <p:strVal val="visible"/>
                                      </p:to>
                                    </p:set>
                                    <p:anim calcmode="lin" valueType="num">
                                      <p:cBhvr additive="base">
                                        <p:cTn id="40" dur="500" fill="hold"/>
                                        <p:tgtEl>
                                          <p:spTgt spid="16"/>
                                        </p:tgtEl>
                                        <p:attrNameLst>
                                          <p:attrName>ppt_x</p:attrName>
                                        </p:attrNameLst>
                                      </p:cBhvr>
                                      <p:tavLst>
                                        <p:tav tm="0">
                                          <p:val>
                                            <p:strVal val="#ppt_x"/>
                                          </p:val>
                                        </p:tav>
                                        <p:tav tm="100000">
                                          <p:val>
                                            <p:strVal val="#ppt_x"/>
                                          </p:val>
                                        </p:tav>
                                      </p:tavLst>
                                    </p:anim>
                                    <p:anim calcmode="lin" valueType="num">
                                      <p:cBhvr additive="base">
                                        <p:cTn id="41" dur="500" fill="hold"/>
                                        <p:tgtEl>
                                          <p:spTgt spid="16"/>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0"/>
                                  </p:stCondLst>
                                  <p:childTnLst>
                                    <p:set>
                                      <p:cBhvr>
                                        <p:cTn id="43" dur="1" fill="hold">
                                          <p:stCondLst>
                                            <p:cond delay="0"/>
                                          </p:stCondLst>
                                        </p:cTn>
                                        <p:tgtEl>
                                          <p:spTgt spid="7"/>
                                        </p:tgtEl>
                                        <p:attrNameLst>
                                          <p:attrName>style.visibility</p:attrName>
                                        </p:attrNameLst>
                                      </p:cBhvr>
                                      <p:to>
                                        <p:strVal val="visible"/>
                                      </p:to>
                                    </p:set>
                                    <p:anim calcmode="lin" valueType="num">
                                      <p:cBhvr additive="base">
                                        <p:cTn id="44" dur="500" fill="hold"/>
                                        <p:tgtEl>
                                          <p:spTgt spid="7"/>
                                        </p:tgtEl>
                                        <p:attrNameLst>
                                          <p:attrName>ppt_x</p:attrName>
                                        </p:attrNameLst>
                                      </p:cBhvr>
                                      <p:tavLst>
                                        <p:tav tm="0">
                                          <p:val>
                                            <p:strVal val="#ppt_x"/>
                                          </p:val>
                                        </p:tav>
                                        <p:tav tm="100000">
                                          <p:val>
                                            <p:strVal val="#ppt_x"/>
                                          </p:val>
                                        </p:tav>
                                      </p:tavLst>
                                    </p:anim>
                                    <p:anim calcmode="lin" valueType="num">
                                      <p:cBhvr additive="base">
                                        <p:cTn id="4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19"/>
                                        </p:tgtEl>
                                        <p:attrNameLst>
                                          <p:attrName>style.visibility</p:attrName>
                                        </p:attrNameLst>
                                      </p:cBhvr>
                                      <p:to>
                                        <p:strVal val="visible"/>
                                      </p:to>
                                    </p:set>
                                    <p:anim calcmode="lin" valueType="num">
                                      <p:cBhvr additive="base">
                                        <p:cTn id="50" dur="500" fill="hold"/>
                                        <p:tgtEl>
                                          <p:spTgt spid="19"/>
                                        </p:tgtEl>
                                        <p:attrNameLst>
                                          <p:attrName>ppt_x</p:attrName>
                                        </p:attrNameLst>
                                      </p:cBhvr>
                                      <p:tavLst>
                                        <p:tav tm="0">
                                          <p:val>
                                            <p:strVal val="#ppt_x"/>
                                          </p:val>
                                        </p:tav>
                                        <p:tav tm="100000">
                                          <p:val>
                                            <p:strVal val="#ppt_x"/>
                                          </p:val>
                                        </p:tav>
                                      </p:tavLst>
                                    </p:anim>
                                    <p:anim calcmode="lin" valueType="num">
                                      <p:cBhvr additive="base">
                                        <p:cTn id="51" dur="500" fill="hold"/>
                                        <p:tgtEl>
                                          <p:spTgt spid="19"/>
                                        </p:tgtEl>
                                        <p:attrNameLst>
                                          <p:attrName>ppt_y</p:attrName>
                                        </p:attrNameLst>
                                      </p:cBhvr>
                                      <p:tavLst>
                                        <p:tav tm="0">
                                          <p:val>
                                            <p:strVal val="1+#ppt_h/2"/>
                                          </p:val>
                                        </p:tav>
                                        <p:tav tm="100000">
                                          <p:val>
                                            <p:strVal val="#ppt_y"/>
                                          </p:val>
                                        </p:tav>
                                      </p:tavLst>
                                    </p:anim>
                                  </p:childTnLst>
                                </p:cTn>
                              </p:par>
                              <p:par>
                                <p:cTn id="52" presetID="2" presetClass="entr" presetSubtype="4" fill="hold" grpId="0" nodeType="withEffect">
                                  <p:stCondLst>
                                    <p:cond delay="0"/>
                                  </p:stCondLst>
                                  <p:childTnLst>
                                    <p:set>
                                      <p:cBhvr>
                                        <p:cTn id="53" dur="1" fill="hold">
                                          <p:stCondLst>
                                            <p:cond delay="0"/>
                                          </p:stCondLst>
                                        </p:cTn>
                                        <p:tgtEl>
                                          <p:spTgt spid="8"/>
                                        </p:tgtEl>
                                        <p:attrNameLst>
                                          <p:attrName>style.visibility</p:attrName>
                                        </p:attrNameLst>
                                      </p:cBhvr>
                                      <p:to>
                                        <p:strVal val="visible"/>
                                      </p:to>
                                    </p:set>
                                    <p:anim calcmode="lin" valueType="num">
                                      <p:cBhvr additive="base">
                                        <p:cTn id="54" dur="500" fill="hold"/>
                                        <p:tgtEl>
                                          <p:spTgt spid="8"/>
                                        </p:tgtEl>
                                        <p:attrNameLst>
                                          <p:attrName>ppt_x</p:attrName>
                                        </p:attrNameLst>
                                      </p:cBhvr>
                                      <p:tavLst>
                                        <p:tav tm="0">
                                          <p:val>
                                            <p:strVal val="#ppt_x"/>
                                          </p:val>
                                        </p:tav>
                                        <p:tav tm="100000">
                                          <p:val>
                                            <p:strVal val="#ppt_x"/>
                                          </p:val>
                                        </p:tav>
                                      </p:tavLst>
                                    </p:anim>
                                    <p:anim calcmode="lin" valueType="num">
                                      <p:cBhvr additive="base">
                                        <p:cTn id="5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nodeType="clickEffect">
                                  <p:stCondLst>
                                    <p:cond delay="0"/>
                                  </p:stCondLst>
                                  <p:childTnLst>
                                    <p:set>
                                      <p:cBhvr>
                                        <p:cTn id="59" dur="1" fill="hold">
                                          <p:stCondLst>
                                            <p:cond delay="0"/>
                                          </p:stCondLst>
                                        </p:cTn>
                                        <p:tgtEl>
                                          <p:spTgt spid="22"/>
                                        </p:tgtEl>
                                        <p:attrNameLst>
                                          <p:attrName>style.visibility</p:attrName>
                                        </p:attrNameLst>
                                      </p:cBhvr>
                                      <p:to>
                                        <p:strVal val="visible"/>
                                      </p:to>
                                    </p:set>
                                    <p:anim calcmode="lin" valueType="num">
                                      <p:cBhvr>
                                        <p:cTn id="60" dur="500" fill="hold"/>
                                        <p:tgtEl>
                                          <p:spTgt spid="22"/>
                                        </p:tgtEl>
                                        <p:attrNameLst>
                                          <p:attrName>ppt_w</p:attrName>
                                        </p:attrNameLst>
                                      </p:cBhvr>
                                      <p:tavLst>
                                        <p:tav tm="0">
                                          <p:val>
                                            <p:fltVal val="0"/>
                                          </p:val>
                                        </p:tav>
                                        <p:tav tm="100000">
                                          <p:val>
                                            <p:strVal val="#ppt_w"/>
                                          </p:val>
                                        </p:tav>
                                      </p:tavLst>
                                    </p:anim>
                                    <p:anim calcmode="lin" valueType="num">
                                      <p:cBhvr>
                                        <p:cTn id="61" dur="500" fill="hold"/>
                                        <p:tgtEl>
                                          <p:spTgt spid="22"/>
                                        </p:tgtEl>
                                        <p:attrNameLst>
                                          <p:attrName>ppt_h</p:attrName>
                                        </p:attrNameLst>
                                      </p:cBhvr>
                                      <p:tavLst>
                                        <p:tav tm="0">
                                          <p:val>
                                            <p:fltVal val="0"/>
                                          </p:val>
                                        </p:tav>
                                        <p:tav tm="100000">
                                          <p:val>
                                            <p:strVal val="#ppt_h"/>
                                          </p:val>
                                        </p:tav>
                                      </p:tavLst>
                                    </p:anim>
                                    <p:animEffect transition="in" filter="fade">
                                      <p:cBhvr>
                                        <p:cTn id="62" dur="500"/>
                                        <p:tgtEl>
                                          <p:spTgt spid="22"/>
                                        </p:tgtEl>
                                      </p:cBhvr>
                                    </p:animEffect>
                                  </p:childTnLst>
                                </p:cTn>
                              </p:par>
                              <p:par>
                                <p:cTn id="63" presetID="53" presetClass="entr" presetSubtype="16" fill="hold" grpId="0" nodeType="withEffect">
                                  <p:stCondLst>
                                    <p:cond delay="0"/>
                                  </p:stCondLst>
                                  <p:childTnLst>
                                    <p:set>
                                      <p:cBhvr>
                                        <p:cTn id="64" dur="1" fill="hold">
                                          <p:stCondLst>
                                            <p:cond delay="0"/>
                                          </p:stCondLst>
                                        </p:cTn>
                                        <p:tgtEl>
                                          <p:spTgt spid="47"/>
                                        </p:tgtEl>
                                        <p:attrNameLst>
                                          <p:attrName>style.visibility</p:attrName>
                                        </p:attrNameLst>
                                      </p:cBhvr>
                                      <p:to>
                                        <p:strVal val="visible"/>
                                      </p:to>
                                    </p:set>
                                    <p:anim calcmode="lin" valueType="num">
                                      <p:cBhvr>
                                        <p:cTn id="65" dur="500" fill="hold"/>
                                        <p:tgtEl>
                                          <p:spTgt spid="47"/>
                                        </p:tgtEl>
                                        <p:attrNameLst>
                                          <p:attrName>ppt_w</p:attrName>
                                        </p:attrNameLst>
                                      </p:cBhvr>
                                      <p:tavLst>
                                        <p:tav tm="0">
                                          <p:val>
                                            <p:fltVal val="0"/>
                                          </p:val>
                                        </p:tav>
                                        <p:tav tm="100000">
                                          <p:val>
                                            <p:strVal val="#ppt_w"/>
                                          </p:val>
                                        </p:tav>
                                      </p:tavLst>
                                    </p:anim>
                                    <p:anim calcmode="lin" valueType="num">
                                      <p:cBhvr>
                                        <p:cTn id="66" dur="500" fill="hold"/>
                                        <p:tgtEl>
                                          <p:spTgt spid="47"/>
                                        </p:tgtEl>
                                        <p:attrNameLst>
                                          <p:attrName>ppt_h</p:attrName>
                                        </p:attrNameLst>
                                      </p:cBhvr>
                                      <p:tavLst>
                                        <p:tav tm="0">
                                          <p:val>
                                            <p:fltVal val="0"/>
                                          </p:val>
                                        </p:tav>
                                        <p:tav tm="100000">
                                          <p:val>
                                            <p:strVal val="#ppt_h"/>
                                          </p:val>
                                        </p:tav>
                                      </p:tavLst>
                                    </p:anim>
                                    <p:animEffect transition="in" filter="fade">
                                      <p:cBhvr>
                                        <p:cTn id="67" dur="500"/>
                                        <p:tgtEl>
                                          <p:spTgt spid="47"/>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33"/>
                                        </p:tgtEl>
                                        <p:attrNameLst>
                                          <p:attrName>style.visibility</p:attrName>
                                        </p:attrNameLst>
                                      </p:cBhvr>
                                      <p:to>
                                        <p:strVal val="visible"/>
                                      </p:to>
                                    </p:set>
                                    <p:anim calcmode="lin" valueType="num">
                                      <p:cBhvr additive="base">
                                        <p:cTn id="72" dur="500" fill="hold"/>
                                        <p:tgtEl>
                                          <p:spTgt spid="33"/>
                                        </p:tgtEl>
                                        <p:attrNameLst>
                                          <p:attrName>ppt_x</p:attrName>
                                        </p:attrNameLst>
                                      </p:cBhvr>
                                      <p:tavLst>
                                        <p:tav tm="0">
                                          <p:val>
                                            <p:strVal val="#ppt_x"/>
                                          </p:val>
                                        </p:tav>
                                        <p:tav tm="100000">
                                          <p:val>
                                            <p:strVal val="#ppt_x"/>
                                          </p:val>
                                        </p:tav>
                                      </p:tavLst>
                                    </p:anim>
                                    <p:anim calcmode="lin" valueType="num">
                                      <p:cBhvr additive="base">
                                        <p:cTn id="73"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nodeType="clickEffect">
                                  <p:stCondLst>
                                    <p:cond delay="0"/>
                                  </p:stCondLst>
                                  <p:childTnLst>
                                    <p:set>
                                      <p:cBhvr>
                                        <p:cTn id="77" dur="1" fill="hold">
                                          <p:stCondLst>
                                            <p:cond delay="0"/>
                                          </p:stCondLst>
                                        </p:cTn>
                                        <p:tgtEl>
                                          <p:spTgt spid="61"/>
                                        </p:tgtEl>
                                        <p:attrNameLst>
                                          <p:attrName>style.visibility</p:attrName>
                                        </p:attrNameLst>
                                      </p:cBhvr>
                                      <p:to>
                                        <p:strVal val="visible"/>
                                      </p:to>
                                    </p:set>
                                    <p:animEffect transition="in" filter="fade">
                                      <p:cBhvr>
                                        <p:cTn id="78" dur="1000"/>
                                        <p:tgtEl>
                                          <p:spTgt spid="61"/>
                                        </p:tgtEl>
                                      </p:cBhvr>
                                    </p:animEffect>
                                    <p:anim calcmode="lin" valueType="num">
                                      <p:cBhvr>
                                        <p:cTn id="79" dur="1000" fill="hold"/>
                                        <p:tgtEl>
                                          <p:spTgt spid="61"/>
                                        </p:tgtEl>
                                        <p:attrNameLst>
                                          <p:attrName>ppt_x</p:attrName>
                                        </p:attrNameLst>
                                      </p:cBhvr>
                                      <p:tavLst>
                                        <p:tav tm="0">
                                          <p:val>
                                            <p:strVal val="#ppt_x"/>
                                          </p:val>
                                        </p:tav>
                                        <p:tav tm="100000">
                                          <p:val>
                                            <p:strVal val="#ppt_x"/>
                                          </p:val>
                                        </p:tav>
                                      </p:tavLst>
                                    </p:anim>
                                    <p:anim calcmode="lin" valueType="num">
                                      <p:cBhvr>
                                        <p:cTn id="80" dur="1000" fill="hold"/>
                                        <p:tgtEl>
                                          <p:spTgt spid="61"/>
                                        </p:tgtEl>
                                        <p:attrNameLst>
                                          <p:attrName>ppt_y</p:attrName>
                                        </p:attrNameLst>
                                      </p:cBhvr>
                                      <p:tavLst>
                                        <p:tav tm="0">
                                          <p:val>
                                            <p:strVal val="#ppt_y+.1"/>
                                          </p:val>
                                        </p:tav>
                                        <p:tav tm="100000">
                                          <p:val>
                                            <p:strVal val="#ppt_y"/>
                                          </p:val>
                                        </p:tav>
                                      </p:tavLst>
                                    </p:anim>
                                  </p:childTnLst>
                                </p:cTn>
                              </p:par>
                              <p:par>
                                <p:cTn id="81" presetID="42" presetClass="entr" presetSubtype="0" fill="hold" grpId="0" nodeType="withEffect">
                                  <p:stCondLst>
                                    <p:cond delay="0"/>
                                  </p:stCondLst>
                                  <p:childTnLst>
                                    <p:set>
                                      <p:cBhvr>
                                        <p:cTn id="82" dur="1" fill="hold">
                                          <p:stCondLst>
                                            <p:cond delay="0"/>
                                          </p:stCondLst>
                                        </p:cTn>
                                        <p:tgtEl>
                                          <p:spTgt spid="9"/>
                                        </p:tgtEl>
                                        <p:attrNameLst>
                                          <p:attrName>style.visibility</p:attrName>
                                        </p:attrNameLst>
                                      </p:cBhvr>
                                      <p:to>
                                        <p:strVal val="visible"/>
                                      </p:to>
                                    </p:set>
                                    <p:animEffect transition="in" filter="fade">
                                      <p:cBhvr>
                                        <p:cTn id="83" dur="1000"/>
                                        <p:tgtEl>
                                          <p:spTgt spid="9"/>
                                        </p:tgtEl>
                                      </p:cBhvr>
                                    </p:animEffect>
                                    <p:anim calcmode="lin" valueType="num">
                                      <p:cBhvr>
                                        <p:cTn id="84" dur="1000" fill="hold"/>
                                        <p:tgtEl>
                                          <p:spTgt spid="9"/>
                                        </p:tgtEl>
                                        <p:attrNameLst>
                                          <p:attrName>ppt_x</p:attrName>
                                        </p:attrNameLst>
                                      </p:cBhvr>
                                      <p:tavLst>
                                        <p:tav tm="0">
                                          <p:val>
                                            <p:strVal val="#ppt_x"/>
                                          </p:val>
                                        </p:tav>
                                        <p:tav tm="100000">
                                          <p:val>
                                            <p:strVal val="#ppt_x"/>
                                          </p:val>
                                        </p:tav>
                                      </p:tavLst>
                                    </p:anim>
                                    <p:anim calcmode="lin" valueType="num">
                                      <p:cBhvr>
                                        <p:cTn id="8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2" presetClass="entr" presetSubtype="4" fill="hold" grpId="0" nodeType="clickEffect">
                                  <p:stCondLst>
                                    <p:cond delay="0"/>
                                  </p:stCondLst>
                                  <p:childTnLst>
                                    <p:set>
                                      <p:cBhvr>
                                        <p:cTn id="89" dur="1" fill="hold">
                                          <p:stCondLst>
                                            <p:cond delay="0"/>
                                          </p:stCondLst>
                                        </p:cTn>
                                        <p:tgtEl>
                                          <p:spTgt spid="31"/>
                                        </p:tgtEl>
                                        <p:attrNameLst>
                                          <p:attrName>style.visibility</p:attrName>
                                        </p:attrNameLst>
                                      </p:cBhvr>
                                      <p:to>
                                        <p:strVal val="visible"/>
                                      </p:to>
                                    </p:set>
                                    <p:anim calcmode="lin" valueType="num">
                                      <p:cBhvr additive="base">
                                        <p:cTn id="90" dur="500" fill="hold"/>
                                        <p:tgtEl>
                                          <p:spTgt spid="31"/>
                                        </p:tgtEl>
                                        <p:attrNameLst>
                                          <p:attrName>ppt_x</p:attrName>
                                        </p:attrNameLst>
                                      </p:cBhvr>
                                      <p:tavLst>
                                        <p:tav tm="0">
                                          <p:val>
                                            <p:strVal val="#ppt_x"/>
                                          </p:val>
                                        </p:tav>
                                        <p:tav tm="100000">
                                          <p:val>
                                            <p:strVal val="#ppt_x"/>
                                          </p:val>
                                        </p:tav>
                                      </p:tavLst>
                                    </p:anim>
                                    <p:anim calcmode="lin" valueType="num">
                                      <p:cBhvr additive="base">
                                        <p:cTn id="91"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53" presetClass="entr" presetSubtype="16" fill="hold" nodeType="clickEffect">
                                  <p:stCondLst>
                                    <p:cond delay="0"/>
                                  </p:stCondLst>
                                  <p:childTnLst>
                                    <p:set>
                                      <p:cBhvr>
                                        <p:cTn id="95" dur="1" fill="hold">
                                          <p:stCondLst>
                                            <p:cond delay="0"/>
                                          </p:stCondLst>
                                        </p:cTn>
                                        <p:tgtEl>
                                          <p:spTgt spid="25"/>
                                        </p:tgtEl>
                                        <p:attrNameLst>
                                          <p:attrName>style.visibility</p:attrName>
                                        </p:attrNameLst>
                                      </p:cBhvr>
                                      <p:to>
                                        <p:strVal val="visible"/>
                                      </p:to>
                                    </p:set>
                                    <p:anim calcmode="lin" valueType="num">
                                      <p:cBhvr>
                                        <p:cTn id="96" dur="500" fill="hold"/>
                                        <p:tgtEl>
                                          <p:spTgt spid="25"/>
                                        </p:tgtEl>
                                        <p:attrNameLst>
                                          <p:attrName>ppt_w</p:attrName>
                                        </p:attrNameLst>
                                      </p:cBhvr>
                                      <p:tavLst>
                                        <p:tav tm="0">
                                          <p:val>
                                            <p:fltVal val="0"/>
                                          </p:val>
                                        </p:tav>
                                        <p:tav tm="100000">
                                          <p:val>
                                            <p:strVal val="#ppt_w"/>
                                          </p:val>
                                        </p:tav>
                                      </p:tavLst>
                                    </p:anim>
                                    <p:anim calcmode="lin" valueType="num">
                                      <p:cBhvr>
                                        <p:cTn id="97" dur="500" fill="hold"/>
                                        <p:tgtEl>
                                          <p:spTgt spid="25"/>
                                        </p:tgtEl>
                                        <p:attrNameLst>
                                          <p:attrName>ppt_h</p:attrName>
                                        </p:attrNameLst>
                                      </p:cBhvr>
                                      <p:tavLst>
                                        <p:tav tm="0">
                                          <p:val>
                                            <p:fltVal val="0"/>
                                          </p:val>
                                        </p:tav>
                                        <p:tav tm="100000">
                                          <p:val>
                                            <p:strVal val="#ppt_h"/>
                                          </p:val>
                                        </p:tav>
                                      </p:tavLst>
                                    </p:anim>
                                    <p:animEffect transition="in" filter="fade">
                                      <p:cBhvr>
                                        <p:cTn id="98" dur="500"/>
                                        <p:tgtEl>
                                          <p:spTgt spid="25"/>
                                        </p:tgtEl>
                                      </p:cBhvr>
                                    </p:animEffect>
                                  </p:childTnLst>
                                </p:cTn>
                              </p:par>
                              <p:par>
                                <p:cTn id="99" presetID="53" presetClass="entr" presetSubtype="16" fill="hold" grpId="0" nodeType="withEffect">
                                  <p:stCondLst>
                                    <p:cond delay="0"/>
                                  </p:stCondLst>
                                  <p:childTnLst>
                                    <p:set>
                                      <p:cBhvr>
                                        <p:cTn id="100" dur="1" fill="hold">
                                          <p:stCondLst>
                                            <p:cond delay="0"/>
                                          </p:stCondLst>
                                        </p:cTn>
                                        <p:tgtEl>
                                          <p:spTgt spid="10"/>
                                        </p:tgtEl>
                                        <p:attrNameLst>
                                          <p:attrName>style.visibility</p:attrName>
                                        </p:attrNameLst>
                                      </p:cBhvr>
                                      <p:to>
                                        <p:strVal val="visible"/>
                                      </p:to>
                                    </p:set>
                                    <p:anim calcmode="lin" valueType="num">
                                      <p:cBhvr>
                                        <p:cTn id="101" dur="500" fill="hold"/>
                                        <p:tgtEl>
                                          <p:spTgt spid="10"/>
                                        </p:tgtEl>
                                        <p:attrNameLst>
                                          <p:attrName>ppt_w</p:attrName>
                                        </p:attrNameLst>
                                      </p:cBhvr>
                                      <p:tavLst>
                                        <p:tav tm="0">
                                          <p:val>
                                            <p:fltVal val="0"/>
                                          </p:val>
                                        </p:tav>
                                        <p:tav tm="100000">
                                          <p:val>
                                            <p:strVal val="#ppt_w"/>
                                          </p:val>
                                        </p:tav>
                                      </p:tavLst>
                                    </p:anim>
                                    <p:anim calcmode="lin" valueType="num">
                                      <p:cBhvr>
                                        <p:cTn id="102" dur="500" fill="hold"/>
                                        <p:tgtEl>
                                          <p:spTgt spid="10"/>
                                        </p:tgtEl>
                                        <p:attrNameLst>
                                          <p:attrName>ppt_h</p:attrName>
                                        </p:attrNameLst>
                                      </p:cBhvr>
                                      <p:tavLst>
                                        <p:tav tm="0">
                                          <p:val>
                                            <p:fltVal val="0"/>
                                          </p:val>
                                        </p:tav>
                                        <p:tav tm="100000">
                                          <p:val>
                                            <p:strVal val="#ppt_h"/>
                                          </p:val>
                                        </p:tav>
                                      </p:tavLst>
                                    </p:anim>
                                    <p:animEffect transition="in" filter="fade">
                                      <p:cBhvr>
                                        <p:cTn id="103" dur="500"/>
                                        <p:tgtEl>
                                          <p:spTgt spid="10"/>
                                        </p:tgtEl>
                                      </p:cBhvr>
                                    </p:animEffect>
                                  </p:childTnLst>
                                </p:cTn>
                              </p:par>
                            </p:childTnLst>
                          </p:cTn>
                        </p:par>
                      </p:childTnLst>
                    </p:cTn>
                  </p:par>
                  <p:par>
                    <p:cTn id="104" fill="hold">
                      <p:stCondLst>
                        <p:cond delay="indefinite"/>
                      </p:stCondLst>
                      <p:childTnLst>
                        <p:par>
                          <p:cTn id="105" fill="hold">
                            <p:stCondLst>
                              <p:cond delay="0"/>
                            </p:stCondLst>
                            <p:childTnLst>
                              <p:par>
                                <p:cTn id="106" presetID="2" presetClass="entr" presetSubtype="4" fill="hold" grpId="0" nodeType="clickEffect">
                                  <p:stCondLst>
                                    <p:cond delay="0"/>
                                  </p:stCondLst>
                                  <p:childTnLst>
                                    <p:set>
                                      <p:cBhvr>
                                        <p:cTn id="107" dur="1" fill="hold">
                                          <p:stCondLst>
                                            <p:cond delay="0"/>
                                          </p:stCondLst>
                                        </p:cTn>
                                        <p:tgtEl>
                                          <p:spTgt spid="32"/>
                                        </p:tgtEl>
                                        <p:attrNameLst>
                                          <p:attrName>style.visibility</p:attrName>
                                        </p:attrNameLst>
                                      </p:cBhvr>
                                      <p:to>
                                        <p:strVal val="visible"/>
                                      </p:to>
                                    </p:set>
                                    <p:anim calcmode="lin" valueType="num">
                                      <p:cBhvr additive="base">
                                        <p:cTn id="108" dur="500" fill="hold"/>
                                        <p:tgtEl>
                                          <p:spTgt spid="32"/>
                                        </p:tgtEl>
                                        <p:attrNameLst>
                                          <p:attrName>ppt_x</p:attrName>
                                        </p:attrNameLst>
                                      </p:cBhvr>
                                      <p:tavLst>
                                        <p:tav tm="0">
                                          <p:val>
                                            <p:strVal val="#ppt_x"/>
                                          </p:val>
                                        </p:tav>
                                        <p:tav tm="100000">
                                          <p:val>
                                            <p:strVal val="#ppt_x"/>
                                          </p:val>
                                        </p:tav>
                                      </p:tavLst>
                                    </p:anim>
                                    <p:anim calcmode="lin" valueType="num">
                                      <p:cBhvr additive="base">
                                        <p:cTn id="109"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28" grpId="0" animBg="1"/>
      <p:bldP spid="31" grpId="0" animBg="1"/>
      <p:bldP spid="32" grpId="0" animBg="1"/>
      <p:bldP spid="33" grpId="0" animBg="1"/>
      <p:bldP spid="47" grpId="0" animBg="1"/>
    </p:bld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395979E-A7EA-46E3-8F6F-3C35FD630E89}"/>
              </a:ext>
            </a:extLst>
          </p:cNvPr>
          <p:cNvSpPr>
            <a:spLocks noGrp="1"/>
          </p:cNvSpPr>
          <p:nvPr>
            <p:ph idx="1"/>
          </p:nvPr>
        </p:nvSpPr>
        <p:spPr>
          <a:xfrm>
            <a:off x="265044" y="384314"/>
            <a:ext cx="10111408" cy="5864086"/>
          </a:xfrm>
        </p:spPr>
        <p:txBody>
          <a:bodyPr>
            <a:normAutofit/>
          </a:bodyPr>
          <a:lstStyle/>
          <a:p>
            <a:r>
              <a:rPr lang="fr-FR" dirty="0"/>
              <a:t>La figure 22 nous montre les étapes par lesquelles passe la réalisation d'une planification selon le principe du MRPII.</a:t>
            </a:r>
            <a:endParaRPr lang="fr-MA" dirty="0"/>
          </a:p>
          <a:p>
            <a:r>
              <a:rPr lang="fr-FR" dirty="0"/>
              <a:t>Le point de départ se fait à base du PIC le plan industriel commercial, ensuite et à base du PIC élaboré, nous réalisons notre PDP le plan directeur production. Après, nous déterminons la liste des besoins brutes et nets (les CBN) en se basant sur la nomenclature des produits et les états des stocks. L'étape suivante c'est la génération des ordres (OA/OF/OS, ...), et finalement vient l'étape d'établissement du plan d'ordonnancement dans les ateliers de fabrication.</a:t>
            </a:r>
            <a:endParaRPr lang="fr-MA" dirty="0"/>
          </a:p>
          <a:p>
            <a:r>
              <a:rPr lang="fr-FR" dirty="0"/>
              <a:t>Alors on passe de la vision de 6 mois (celle du PIC) à la vision de la semaine ou du jour (celle du plan d'ordonnancement). Ci-après un exemple qui vous aidera à bien comprendre le principe MRPII.</a:t>
            </a:r>
            <a:endParaRPr lang="fr-MA" dirty="0"/>
          </a:p>
          <a:p>
            <a:endParaRPr lang="fr-MA" dirty="0"/>
          </a:p>
        </p:txBody>
      </p:sp>
    </p:spTree>
    <p:extLst>
      <p:ext uri="{BB962C8B-B14F-4D97-AF65-F5344CB8AC3E}">
        <p14:creationId xmlns:p14="http://schemas.microsoft.com/office/powerpoint/2010/main" val="1035309045"/>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B3235-291F-F2EE-B7A6-D70BEE94AB13}"/>
              </a:ext>
            </a:extLst>
          </p:cNvPr>
          <p:cNvSpPr>
            <a:spLocks noGrp="1"/>
          </p:cNvSpPr>
          <p:nvPr>
            <p:ph type="title"/>
          </p:nvPr>
        </p:nvSpPr>
        <p:spPr/>
        <p:txBody>
          <a:bodyPr/>
          <a:lstStyle/>
          <a:p>
            <a:pPr algn="ctr"/>
            <a:r>
              <a:rPr lang="fr-FR" dirty="0">
                <a:solidFill>
                  <a:schemeClr val="accent2">
                    <a:lumMod val="60000"/>
                    <a:lumOff val="40000"/>
                  </a:schemeClr>
                </a:solidFill>
              </a:rPr>
              <a:t>EXEMPLE MRPII </a:t>
            </a:r>
            <a:endParaRPr lang="fr-MA" dirty="0">
              <a:solidFill>
                <a:schemeClr val="accent2">
                  <a:lumMod val="60000"/>
                  <a:lumOff val="40000"/>
                </a:schemeClr>
              </a:solidFill>
            </a:endParaRPr>
          </a:p>
        </p:txBody>
      </p:sp>
      <p:sp>
        <p:nvSpPr>
          <p:cNvPr id="3" name="Content Placeholder 2">
            <a:extLst>
              <a:ext uri="{FF2B5EF4-FFF2-40B4-BE49-F238E27FC236}">
                <a16:creationId xmlns:a16="http://schemas.microsoft.com/office/drawing/2014/main" id="{148705AC-24FE-7EB1-75E5-BD4D20D08BA0}"/>
              </a:ext>
            </a:extLst>
          </p:cNvPr>
          <p:cNvSpPr>
            <a:spLocks noGrp="1"/>
          </p:cNvSpPr>
          <p:nvPr>
            <p:ph idx="1"/>
          </p:nvPr>
        </p:nvSpPr>
        <p:spPr>
          <a:xfrm>
            <a:off x="1103312" y="2052919"/>
            <a:ext cx="8946541" cy="645458"/>
          </a:xfrm>
        </p:spPr>
        <p:txBody>
          <a:bodyPr/>
          <a:lstStyle/>
          <a:p>
            <a:r>
              <a:rPr lang="fr-FR" dirty="0"/>
              <a:t>Veuillez vérifier le fichier </a:t>
            </a:r>
            <a:r>
              <a:rPr lang="fr-FR" dirty="0" err="1"/>
              <a:t>excel</a:t>
            </a:r>
            <a:r>
              <a:rPr lang="fr-FR" dirty="0"/>
              <a:t> « fiches le bon manager production »</a:t>
            </a:r>
            <a:endParaRPr lang="fr-MA" dirty="0"/>
          </a:p>
        </p:txBody>
      </p:sp>
    </p:spTree>
    <p:extLst>
      <p:ext uri="{BB962C8B-B14F-4D97-AF65-F5344CB8AC3E}">
        <p14:creationId xmlns:p14="http://schemas.microsoft.com/office/powerpoint/2010/main" val="508713715"/>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C477D-E07E-FE81-7EDD-066D868E0666}"/>
              </a:ext>
            </a:extLst>
          </p:cNvPr>
          <p:cNvSpPr>
            <a:spLocks noGrp="1"/>
          </p:cNvSpPr>
          <p:nvPr>
            <p:ph type="title"/>
          </p:nvPr>
        </p:nvSpPr>
        <p:spPr/>
        <p:txBody>
          <a:bodyPr/>
          <a:lstStyle/>
          <a:p>
            <a:r>
              <a:rPr lang="fr-FR" sz="3200" dirty="0">
                <a:solidFill>
                  <a:schemeClr val="accent2">
                    <a:lumMod val="60000"/>
                    <a:lumOff val="40000"/>
                  </a:schemeClr>
                </a:solidFill>
              </a:rPr>
              <a:t>RESUMEE</a:t>
            </a:r>
            <a:endParaRPr lang="fr-MA" sz="3200" dirty="0">
              <a:solidFill>
                <a:schemeClr val="accent2">
                  <a:lumMod val="60000"/>
                  <a:lumOff val="40000"/>
                </a:schemeClr>
              </a:solidFill>
            </a:endParaRPr>
          </a:p>
        </p:txBody>
      </p:sp>
      <p:sp>
        <p:nvSpPr>
          <p:cNvPr id="4" name="Rectangle 2">
            <a:extLst>
              <a:ext uri="{FF2B5EF4-FFF2-40B4-BE49-F238E27FC236}">
                <a16:creationId xmlns:a16="http://schemas.microsoft.com/office/drawing/2014/main" id="{4873976E-D86E-E768-48D1-50676FC9D5EE}"/>
              </a:ext>
            </a:extLst>
          </p:cNvPr>
          <p:cNvSpPr>
            <a:spLocks noChangeArrowheads="1"/>
          </p:cNvSpPr>
          <p:nvPr/>
        </p:nvSpPr>
        <p:spPr bwMode="auto">
          <a:xfrm>
            <a:off x="2142147" y="205291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MA"/>
          </a:p>
        </p:txBody>
      </p:sp>
      <p:graphicFrame>
        <p:nvGraphicFramePr>
          <p:cNvPr id="5" name="Object 4">
            <a:extLst>
              <a:ext uri="{FF2B5EF4-FFF2-40B4-BE49-F238E27FC236}">
                <a16:creationId xmlns:a16="http://schemas.microsoft.com/office/drawing/2014/main" id="{F15EF4CD-8801-227E-E6B1-FA9F42F03C54}"/>
              </a:ext>
            </a:extLst>
          </p:cNvPr>
          <p:cNvGraphicFramePr>
            <a:graphicFrameLocks noChangeAspect="1"/>
          </p:cNvGraphicFramePr>
          <p:nvPr>
            <p:extLst>
              <p:ext uri="{D42A27DB-BD31-4B8C-83A1-F6EECF244321}">
                <p14:modId xmlns:p14="http://schemas.microsoft.com/office/powerpoint/2010/main" val="3650887687"/>
              </p:ext>
            </p:extLst>
          </p:nvPr>
        </p:nvGraphicFramePr>
        <p:xfrm>
          <a:off x="1377871" y="1152983"/>
          <a:ext cx="9117257" cy="5352167"/>
        </p:xfrm>
        <a:graphic>
          <a:graphicData uri="http://schemas.openxmlformats.org/presentationml/2006/ole">
            <mc:AlternateContent xmlns:mc="http://schemas.openxmlformats.org/markup-compatibility/2006">
              <mc:Choice xmlns:v="urn:schemas-microsoft-com:vml" Requires="v">
                <p:oleObj spid="_x0000_s4119" name="Slide" r:id="rId3" imgW="6160060" imgH="3464044" progId="PowerPoint.Slide.12">
                  <p:embed/>
                </p:oleObj>
              </mc:Choice>
              <mc:Fallback>
                <p:oleObj name="Slide" r:id="rId3" imgW="6160060" imgH="3464044" progId="PowerPoint.Slide.12">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7871" y="1152983"/>
                        <a:ext cx="9117257" cy="5352167"/>
                      </a:xfrm>
                      <a:prstGeom prst="rect">
                        <a:avLst/>
                      </a:prstGeom>
                      <a:noFill/>
                    </p:spPr>
                  </p:pic>
                </p:oleObj>
              </mc:Fallback>
            </mc:AlternateContent>
          </a:graphicData>
        </a:graphic>
      </p:graphicFrame>
    </p:spTree>
    <p:extLst>
      <p:ext uri="{BB962C8B-B14F-4D97-AF65-F5344CB8AC3E}">
        <p14:creationId xmlns:p14="http://schemas.microsoft.com/office/powerpoint/2010/main" val="3843768218"/>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5B0F14-1A83-AF61-A1A8-C55EB0094290}"/>
              </a:ext>
            </a:extLst>
          </p:cNvPr>
          <p:cNvSpPr>
            <a:spLocks noGrp="1"/>
          </p:cNvSpPr>
          <p:nvPr>
            <p:ph idx="1"/>
          </p:nvPr>
        </p:nvSpPr>
        <p:spPr>
          <a:xfrm>
            <a:off x="584698" y="606255"/>
            <a:ext cx="9746658" cy="4006688"/>
          </a:xfrm>
        </p:spPr>
        <p:txBody>
          <a:bodyPr>
            <a:normAutofit fontScale="85000" lnSpcReduction="20000"/>
          </a:bodyPr>
          <a:lstStyle/>
          <a:p>
            <a:pPr>
              <a:lnSpc>
                <a:spcPct val="115000"/>
              </a:lnSpc>
              <a:spcAft>
                <a:spcPts val="1000"/>
              </a:spcAft>
            </a:pPr>
            <a:r>
              <a:rPr lang="fr-FR" sz="2200" dirty="0">
                <a:effectLst/>
                <a:latin typeface="Calibri" panose="020F0502020204030204" pitchFamily="34" charset="0"/>
                <a:ea typeface="Calibri" panose="020F0502020204030204" pitchFamily="34" charset="0"/>
                <a:cs typeface="Arial" panose="020B0604020202020204" pitchFamily="34" charset="0"/>
              </a:rPr>
              <a:t>Il est bien clair maintenant l'importance de la méthode MRPII et à quel point elle nous aide à bien maitriser nos lancements de fabrication. C’est pour cela, je vous invite à instaurer le même principe dans vos ateliers de fabrications, sauf qu'il faut faire très attention au PIC et au PDP, car si ces deux plans ne sont pas fiables, on ne peut rien planifier voir rien optimiser.</a:t>
            </a:r>
            <a:endParaRPr lang="fr-MA" sz="22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2200" dirty="0">
                <a:effectLst/>
                <a:latin typeface="Calibri" panose="020F0502020204030204" pitchFamily="34" charset="0"/>
                <a:ea typeface="Calibri" panose="020F0502020204030204" pitchFamily="34" charset="0"/>
                <a:cs typeface="Arial" panose="020B0604020202020204" pitchFamily="34" charset="0"/>
              </a:rPr>
              <a:t>Le PIC est très important car c'est le plan qui déclenche la procédure planification. Vous, entant que Manager production vous devez pousser la direction commerciale à respecter les intervalles du PIC et vous devez aussi les suivre pour livrer des prévisions fiables à un taux important ;</a:t>
            </a:r>
          </a:p>
          <a:p>
            <a:pPr>
              <a:lnSpc>
                <a:spcPct val="115000"/>
              </a:lnSpc>
              <a:spcAft>
                <a:spcPts val="1000"/>
              </a:spcAft>
            </a:pPr>
            <a:r>
              <a:rPr lang="fr-FR" sz="2200" dirty="0">
                <a:effectLst/>
                <a:latin typeface="Calibri" panose="020F0502020204030204" pitchFamily="34" charset="0"/>
                <a:ea typeface="Calibri" panose="020F0502020204030204" pitchFamily="34" charset="0"/>
                <a:cs typeface="Arial" panose="020B0604020202020204" pitchFamily="34" charset="0"/>
              </a:rPr>
              <a:t>NB : Dans les dernières années, plusieurs logiciels et progiciels de gestion de la production ont automatisé tout ce travail du MRP II, il suffit juste d'intégrer les prévisions avec les capacités, les stocks et les nomenclatures et le système fait le reste du travail.</a:t>
            </a:r>
            <a:endParaRPr lang="fr-MA" sz="22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endParaRPr lang="fr-MA" dirty="0">
              <a:effectLst/>
              <a:latin typeface="Calibri" panose="020F0502020204030204" pitchFamily="34" charset="0"/>
              <a:ea typeface="Calibri" panose="020F0502020204030204" pitchFamily="34" charset="0"/>
              <a:cs typeface="Arial" panose="020B0604020202020204" pitchFamily="34" charset="0"/>
            </a:endParaRPr>
          </a:p>
          <a:p>
            <a:endParaRPr lang="fr-MA" sz="2400" dirty="0"/>
          </a:p>
        </p:txBody>
      </p:sp>
    </p:spTree>
    <p:extLst>
      <p:ext uri="{BB962C8B-B14F-4D97-AF65-F5344CB8AC3E}">
        <p14:creationId xmlns:p14="http://schemas.microsoft.com/office/powerpoint/2010/main" val="3456329788"/>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5CF8A-E4ED-222B-836B-8636EACC930B}"/>
              </a:ext>
            </a:extLst>
          </p:cNvPr>
          <p:cNvSpPr>
            <a:spLocks noGrp="1"/>
          </p:cNvSpPr>
          <p:nvPr>
            <p:ph type="title"/>
          </p:nvPr>
        </p:nvSpPr>
        <p:spPr>
          <a:xfrm>
            <a:off x="1560511" y="2427291"/>
            <a:ext cx="9404723" cy="1400530"/>
          </a:xfrm>
        </p:spPr>
        <p:txBody>
          <a:bodyPr/>
          <a:lstStyle/>
          <a:p>
            <a:pPr algn="ctr"/>
            <a:r>
              <a:rPr lang="fr-FR" sz="3200" b="1" dirty="0">
                <a:solidFill>
                  <a:schemeClr val="accent2">
                    <a:lumMod val="60000"/>
                    <a:lumOff val="40000"/>
                  </a:schemeClr>
                </a:solidFill>
                <a:effectLst/>
                <a:latin typeface="Calibri" panose="020F0502020204030204" pitchFamily="34" charset="0"/>
                <a:ea typeface="Calibri" panose="020F0502020204030204" pitchFamily="34" charset="0"/>
                <a:cs typeface="Arial" panose="020B0604020202020204" pitchFamily="34" charset="0"/>
              </a:rPr>
              <a:t>CHAPITRE 5 :LA FONCTION GESTION DES STOCKS</a:t>
            </a:r>
            <a:br>
              <a:rPr lang="fr-MA" sz="3200" dirty="0">
                <a:solidFill>
                  <a:schemeClr val="accent2">
                    <a:lumMod val="60000"/>
                    <a:lumOff val="40000"/>
                  </a:schemeClr>
                </a:solidFill>
                <a:effectLst/>
                <a:latin typeface="Calibri" panose="020F0502020204030204" pitchFamily="34" charset="0"/>
                <a:ea typeface="Calibri" panose="020F0502020204030204" pitchFamily="34" charset="0"/>
                <a:cs typeface="Arial" panose="020B0604020202020204" pitchFamily="34" charset="0"/>
              </a:rPr>
            </a:br>
            <a:endParaRPr lang="fr-MA" sz="6000" dirty="0">
              <a:solidFill>
                <a:schemeClr val="accent2">
                  <a:lumMod val="60000"/>
                  <a:lumOff val="40000"/>
                </a:schemeClr>
              </a:solidFill>
            </a:endParaRPr>
          </a:p>
        </p:txBody>
      </p:sp>
    </p:spTree>
    <p:extLst>
      <p:ext uri="{BB962C8B-B14F-4D97-AF65-F5344CB8AC3E}">
        <p14:creationId xmlns:p14="http://schemas.microsoft.com/office/powerpoint/2010/main" val="572412230"/>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F5222-E3E9-5CFE-9720-176583E45633}"/>
              </a:ext>
            </a:extLst>
          </p:cNvPr>
          <p:cNvSpPr>
            <a:spLocks noGrp="1"/>
          </p:cNvSpPr>
          <p:nvPr>
            <p:ph type="title"/>
          </p:nvPr>
        </p:nvSpPr>
        <p:spPr/>
        <p:txBody>
          <a:bodyPr/>
          <a:lstStyle/>
          <a:p>
            <a:r>
              <a:rPr lang="fr-FR" sz="3200" b="1" dirty="0">
                <a:solidFill>
                  <a:schemeClr val="accent2">
                    <a:lumMod val="60000"/>
                    <a:lumOff val="40000"/>
                  </a:schemeClr>
                </a:solidFill>
                <a:effectLst/>
                <a:latin typeface="Calibri" panose="020F0502020204030204" pitchFamily="34" charset="0"/>
                <a:ea typeface="Calibri" panose="020F0502020204030204" pitchFamily="34" charset="0"/>
                <a:cs typeface="Arial" panose="020B0604020202020204" pitchFamily="34" charset="0"/>
              </a:rPr>
              <a:t>5.1. DEFINITION</a:t>
            </a:r>
            <a:br>
              <a:rPr lang="fr-MA" sz="3200" dirty="0">
                <a:solidFill>
                  <a:schemeClr val="accent2">
                    <a:lumMod val="60000"/>
                    <a:lumOff val="40000"/>
                  </a:schemeClr>
                </a:solidFill>
                <a:effectLst/>
                <a:latin typeface="Calibri" panose="020F0502020204030204" pitchFamily="34" charset="0"/>
                <a:ea typeface="Calibri" panose="020F0502020204030204" pitchFamily="34" charset="0"/>
                <a:cs typeface="Arial" panose="020B0604020202020204" pitchFamily="34" charset="0"/>
              </a:rPr>
            </a:br>
            <a:endParaRPr lang="fr-MA" sz="6000" dirty="0">
              <a:solidFill>
                <a:schemeClr val="accent2">
                  <a:lumMod val="60000"/>
                  <a:lumOff val="40000"/>
                </a:schemeClr>
              </a:solidFill>
            </a:endParaRPr>
          </a:p>
        </p:txBody>
      </p:sp>
      <p:sp>
        <p:nvSpPr>
          <p:cNvPr id="3" name="Content Placeholder 2">
            <a:extLst>
              <a:ext uri="{FF2B5EF4-FFF2-40B4-BE49-F238E27FC236}">
                <a16:creationId xmlns:a16="http://schemas.microsoft.com/office/drawing/2014/main" id="{CD0A205D-EFD3-3CB5-6ED0-A44895A44871}"/>
              </a:ext>
            </a:extLst>
          </p:cNvPr>
          <p:cNvSpPr>
            <a:spLocks noGrp="1"/>
          </p:cNvSpPr>
          <p:nvPr>
            <p:ph idx="1"/>
          </p:nvPr>
        </p:nvSpPr>
        <p:spPr/>
        <p:txBody>
          <a:bodyPr/>
          <a:lstStyle/>
          <a:p>
            <a:pPr>
              <a:lnSpc>
                <a:spcPct val="115000"/>
              </a:lnSpc>
              <a:spcAft>
                <a:spcPts val="1000"/>
              </a:spcAft>
            </a:pPr>
            <a:r>
              <a:rPr lang="fr-FR" sz="1800" b="1" u="sng" dirty="0">
                <a:effectLst/>
                <a:latin typeface="Calibri" panose="020F0502020204030204" pitchFamily="34" charset="0"/>
                <a:ea typeface="Calibri" panose="020F0502020204030204" pitchFamily="34" charset="0"/>
                <a:cs typeface="Arial" panose="020B0604020202020204" pitchFamily="34" charset="0"/>
              </a:rPr>
              <a:t>Le stock : </a:t>
            </a:r>
            <a:r>
              <a:rPr lang="fr-FR" sz="1800" dirty="0">
                <a:effectLst/>
                <a:latin typeface="Arial" panose="020B0604020202020204" pitchFamily="34" charset="0"/>
                <a:ea typeface="Calibri" panose="020F0502020204030204" pitchFamily="34" charset="0"/>
                <a:cs typeface="Arial" panose="020B0604020202020204" pitchFamily="34" charset="0"/>
              </a:rPr>
              <a:t> </a:t>
            </a:r>
            <a:r>
              <a:rPr lang="fr-FR" sz="1800" dirty="0">
                <a:effectLst/>
                <a:latin typeface="Calibri" panose="020F0502020204030204" pitchFamily="34" charset="0"/>
                <a:ea typeface="Calibri" panose="020F0502020204030204" pitchFamily="34" charset="0"/>
                <a:cs typeface="Arial" panose="020B0604020202020204" pitchFamily="34" charset="0"/>
              </a:rPr>
              <a:t>les </a:t>
            </a:r>
            <a:r>
              <a:rPr lang="fr-FR" sz="1800" b="1" dirty="0">
                <a:effectLst/>
                <a:latin typeface="Calibri" panose="020F0502020204030204" pitchFamily="34" charset="0"/>
                <a:ea typeface="Calibri" panose="020F0502020204030204" pitchFamily="34" charset="0"/>
                <a:cs typeface="Arial" panose="020B0604020202020204" pitchFamily="34" charset="0"/>
              </a:rPr>
              <a:t>stocks</a:t>
            </a:r>
            <a:r>
              <a:rPr lang="fr-FR" sz="1800" dirty="0">
                <a:effectLst/>
                <a:latin typeface="Calibri" panose="020F0502020204030204" pitchFamily="34" charset="0"/>
                <a:ea typeface="Calibri" panose="020F0502020204030204" pitchFamily="34" charset="0"/>
                <a:cs typeface="Arial" panose="020B0604020202020204" pitchFamily="34" charset="0"/>
              </a:rPr>
              <a:t> représentent les biens achetés, transformés ou à vendre à un moment donné. Il représente de manière habituelle, l'ensemble des biens qui interviennent dans le cycle d'exploitation de l'entreprise ou qui peuvent être vendus ou réutilisés.</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b="1" u="sng" dirty="0">
                <a:effectLst/>
                <a:latin typeface="Calibri" panose="020F0502020204030204" pitchFamily="34" charset="0"/>
                <a:ea typeface="Calibri" panose="020F0502020204030204" pitchFamily="34" charset="0"/>
                <a:cs typeface="Arial" panose="020B0604020202020204" pitchFamily="34" charset="0"/>
              </a:rPr>
              <a:t>Le STOCKAGE : </a:t>
            </a:r>
            <a:r>
              <a:rPr lang="fr-FR" sz="1800" dirty="0">
                <a:effectLst/>
                <a:latin typeface="Calibri" panose="020F0502020204030204" pitchFamily="34" charset="0"/>
                <a:ea typeface="Calibri" panose="020F0502020204030204" pitchFamily="34" charset="0"/>
                <a:cs typeface="Arial" panose="020B0604020202020204" pitchFamily="34" charset="0"/>
              </a:rPr>
              <a:t>Le </a:t>
            </a:r>
            <a:r>
              <a:rPr lang="fr-FR" sz="1800" b="1" dirty="0">
                <a:effectLst/>
                <a:latin typeface="Calibri" panose="020F0502020204030204" pitchFamily="34" charset="0"/>
                <a:ea typeface="Calibri" panose="020F0502020204030204" pitchFamily="34" charset="0"/>
                <a:cs typeface="Arial" panose="020B0604020202020204" pitchFamily="34" charset="0"/>
              </a:rPr>
              <a:t>stockage</a:t>
            </a:r>
            <a:r>
              <a:rPr lang="fr-FR" sz="1800" dirty="0">
                <a:effectLst/>
                <a:latin typeface="Calibri" panose="020F0502020204030204" pitchFamily="34" charset="0"/>
                <a:ea typeface="Calibri" panose="020F0502020204030204" pitchFamily="34" charset="0"/>
                <a:cs typeface="Arial" panose="020B0604020202020204" pitchFamily="34" charset="0"/>
              </a:rPr>
              <a:t>, ou entreposage, est l'action d’</a:t>
            </a:r>
            <a:r>
              <a:rPr lang="fr-FR" sz="1800" u="sng" dirty="0">
                <a:effectLst/>
                <a:latin typeface="Calibri" panose="020F0502020204030204" pitchFamily="34" charset="0"/>
                <a:ea typeface="Calibri" panose="020F0502020204030204" pitchFamily="34" charset="0"/>
                <a:cs typeface="Arial" panose="020B0604020202020204" pitchFamily="34" charset="0"/>
                <a:hlinkClick r:id="rId2" tooltip="Entreposage">
                  <a:extLst>
                    <a:ext uri="{A12FA001-AC4F-418D-AE19-62706E023703}">
                      <ahyp:hlinkClr xmlns:ahyp="http://schemas.microsoft.com/office/drawing/2018/hyperlinkcolor" xmlns="" val="tx"/>
                    </a:ext>
                  </a:extLst>
                </a:hlinkClick>
              </a:rPr>
              <a:t>entreposer</a:t>
            </a:r>
            <a:r>
              <a:rPr lang="fr-FR" sz="1800" dirty="0">
                <a:effectLst/>
                <a:latin typeface="Calibri" panose="020F0502020204030204" pitchFamily="34" charset="0"/>
                <a:ea typeface="Calibri" panose="020F0502020204030204" pitchFamily="34" charset="0"/>
                <a:cs typeface="Arial" panose="020B0604020202020204" pitchFamily="34" charset="0"/>
              </a:rPr>
              <a:t>, c'est-à-dire de placer à un endroit identifié des objets ou des matières dont on veut pouvoir disposer rapidement en cas de besoin.</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3044467535"/>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2E0D8-A2EA-B330-041F-201561A016DA}"/>
              </a:ext>
            </a:extLst>
          </p:cNvPr>
          <p:cNvSpPr>
            <a:spLocks noGrp="1"/>
          </p:cNvSpPr>
          <p:nvPr>
            <p:ph type="title"/>
          </p:nvPr>
        </p:nvSpPr>
        <p:spPr/>
        <p:txBody>
          <a:bodyPr/>
          <a:lstStyle/>
          <a:p>
            <a:r>
              <a:rPr lang="fr-FR" sz="2800" b="1" dirty="0">
                <a:solidFill>
                  <a:srgbClr val="00B050"/>
                </a:solidFill>
                <a:effectLst/>
                <a:latin typeface="Calibri" panose="020F0502020204030204" pitchFamily="34" charset="0"/>
                <a:ea typeface="Calibri" panose="020F0502020204030204" pitchFamily="34" charset="0"/>
                <a:cs typeface="Arial" panose="020B0604020202020204" pitchFamily="34" charset="0"/>
              </a:rPr>
              <a:t>Pourquoi la gestion des stocks MP ou PF ?</a:t>
            </a:r>
            <a:br>
              <a:rPr lang="fr-MA" sz="2800" dirty="0">
                <a:effectLst/>
                <a:latin typeface="Calibri" panose="020F0502020204030204" pitchFamily="34" charset="0"/>
                <a:ea typeface="Calibri" panose="020F0502020204030204" pitchFamily="34" charset="0"/>
                <a:cs typeface="Arial" panose="020B0604020202020204" pitchFamily="34" charset="0"/>
              </a:rPr>
            </a:br>
            <a:endParaRPr lang="fr-MA" sz="5400" dirty="0"/>
          </a:p>
        </p:txBody>
      </p:sp>
      <p:sp>
        <p:nvSpPr>
          <p:cNvPr id="3" name="Content Placeholder 2">
            <a:extLst>
              <a:ext uri="{FF2B5EF4-FFF2-40B4-BE49-F238E27FC236}">
                <a16:creationId xmlns:a16="http://schemas.microsoft.com/office/drawing/2014/main" id="{CB303860-A54A-0D91-BB4D-8418B014CDC1}"/>
              </a:ext>
            </a:extLst>
          </p:cNvPr>
          <p:cNvSpPr>
            <a:spLocks noGrp="1"/>
          </p:cNvSpPr>
          <p:nvPr>
            <p:ph idx="1"/>
          </p:nvPr>
        </p:nvSpPr>
        <p:spPr/>
        <p:txBody>
          <a:bodyPr>
            <a:normAutofit/>
          </a:bodyPr>
          <a:lstStyle/>
          <a:p>
            <a:r>
              <a:rPr lang="fr-FR" dirty="0">
                <a:effectLst/>
                <a:latin typeface="Calibri" panose="020F0502020204030204" pitchFamily="34" charset="0"/>
                <a:ea typeface="Calibri" panose="020F0502020204030204" pitchFamily="34" charset="0"/>
                <a:cs typeface="Arial" panose="020B0604020202020204" pitchFamily="34" charset="0"/>
              </a:rPr>
              <a:t>Le stock est un investissement pour l'entreprise, il est considéré comme une charge qui génère un coût à maitriser et à réduire. Dans la classification mondiale, le stock est classé parmi les sept types de gaspillage, c'est pour cela il faut le donner une grande importance lors d'établissement de notre stratégie d'amélioration.</a:t>
            </a:r>
            <a:endParaRPr lang="fr-MA" dirty="0">
              <a:effectLst/>
              <a:latin typeface="Calibri" panose="020F0502020204030204" pitchFamily="34" charset="0"/>
              <a:ea typeface="Calibri" panose="020F0502020204030204" pitchFamily="34" charset="0"/>
              <a:cs typeface="Arial" panose="020B0604020202020204" pitchFamily="34" charset="0"/>
            </a:endParaRPr>
          </a:p>
          <a:p>
            <a:endParaRPr lang="fr-MA" sz="2400" dirty="0"/>
          </a:p>
        </p:txBody>
      </p:sp>
    </p:spTree>
    <p:extLst>
      <p:ext uri="{BB962C8B-B14F-4D97-AF65-F5344CB8AC3E}">
        <p14:creationId xmlns:p14="http://schemas.microsoft.com/office/powerpoint/2010/main" val="2494139451"/>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02B9495-1004-2926-8B06-1AF42B2E7FA2}"/>
              </a:ext>
            </a:extLst>
          </p:cNvPr>
          <p:cNvSpPr>
            <a:spLocks noGrp="1"/>
          </p:cNvSpPr>
          <p:nvPr>
            <p:ph idx="1"/>
          </p:nvPr>
        </p:nvSpPr>
        <p:spPr>
          <a:xfrm>
            <a:off x="278296" y="636104"/>
            <a:ext cx="10614991" cy="5612295"/>
          </a:xfrm>
        </p:spPr>
        <p:txBody>
          <a:bodyPr>
            <a:normAutofit/>
          </a:bodyPr>
          <a:lstStyle/>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Le stock est généralement créé pour les raisons suivantes :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Font typeface="Wingdings" panose="05000000000000000000" pitchFamily="2" charset="2"/>
              <a:buChar char=""/>
            </a:pPr>
            <a:r>
              <a:rPr lang="fr-FR" sz="1800" dirty="0">
                <a:effectLst/>
                <a:latin typeface="Calibri" panose="020F0502020204030204" pitchFamily="34" charset="0"/>
                <a:ea typeface="Calibri" panose="020F0502020204030204" pitchFamily="34" charset="0"/>
                <a:cs typeface="Arial" panose="020B0604020202020204" pitchFamily="34" charset="0"/>
              </a:rPr>
              <a:t>Nous assurons le stock des matières premières et emballages pour éviter les ruptures qui peuvent causées des arrêts prolongés de la chaine de fabrication, surtout s'il s'agit des articles non disponibles sur le marché local ou qui ont une procédure d'approvisionnement difficile.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Font typeface="Wingdings" panose="05000000000000000000" pitchFamily="2" charset="2"/>
              <a:buChar char=""/>
            </a:pPr>
            <a:r>
              <a:rPr lang="fr-FR" sz="1800" dirty="0">
                <a:effectLst/>
                <a:latin typeface="Calibri" panose="020F0502020204030204" pitchFamily="34" charset="0"/>
                <a:ea typeface="Calibri" panose="020F0502020204030204" pitchFamily="34" charset="0"/>
                <a:cs typeface="Arial" panose="020B0604020202020204" pitchFamily="34" charset="0"/>
              </a:rPr>
              <a:t>Nous créons un stock des produits finis pour absorber l'écart entre les prévisions commerciales et la capacité de la production et éviter les ruptures qui vont créer des problèmes avec les clients.</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Wingdings" panose="05000000000000000000" pitchFamily="2" charset="2"/>
              <a:buChar char=""/>
            </a:pPr>
            <a:r>
              <a:rPr lang="fr-FR" sz="1800" dirty="0">
                <a:effectLst/>
                <a:latin typeface="Calibri" panose="020F0502020204030204" pitchFamily="34" charset="0"/>
                <a:ea typeface="Calibri" panose="020F0502020204030204" pitchFamily="34" charset="0"/>
                <a:cs typeface="Arial" panose="020B0604020202020204" pitchFamily="34" charset="0"/>
              </a:rPr>
              <a:t>Aussi, nous créons des stocks MP, ingrédients, PDR, etc. Si nous trouvons des opportunités d’achats à ne pas rater (remises importantes chez les fournisseurs, liquidations et déstockage...).</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34291160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13703" y="1723878"/>
            <a:ext cx="10260623" cy="2960663"/>
          </a:xfrm>
        </p:spPr>
        <p:txBody>
          <a:bodyPr>
            <a:normAutofit/>
          </a:bodyPr>
          <a:lstStyle/>
          <a:p>
            <a:r>
              <a:rPr lang="fr-FR" sz="2800" b="1" dirty="0"/>
              <a:t>NB :</a:t>
            </a:r>
            <a:r>
              <a:rPr lang="fr-FR" sz="2800" dirty="0"/>
              <a:t> L'intérêt de ces définitions c'est juste pour savoir les types de flux existants, mais la pratique c'est autre chose, parmi vos tâches entant que manager de la production c'est d'avoir quand et comment utilisé le type de flux adéquat à votre chaine de production et à la stratégie commerciale de votre société.</a:t>
            </a:r>
          </a:p>
          <a:p>
            <a:endParaRPr lang="fr-F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42D75-E1DA-F4A1-D2F7-7B3308BE5E1F}"/>
              </a:ext>
            </a:extLst>
          </p:cNvPr>
          <p:cNvSpPr>
            <a:spLocks noGrp="1"/>
          </p:cNvSpPr>
          <p:nvPr>
            <p:ph type="title"/>
          </p:nvPr>
        </p:nvSpPr>
        <p:spPr/>
        <p:txBody>
          <a:bodyPr/>
          <a:lstStyle/>
          <a:p>
            <a:r>
              <a:rPr lang="fr-FR" sz="2800" b="1" dirty="0">
                <a:solidFill>
                  <a:srgbClr val="00B050"/>
                </a:solidFill>
                <a:effectLst/>
                <a:latin typeface="Calibri" panose="020F0502020204030204" pitchFamily="34" charset="0"/>
                <a:ea typeface="Calibri" panose="020F0502020204030204" pitchFamily="34" charset="0"/>
                <a:cs typeface="Arial" panose="020B0604020202020204" pitchFamily="34" charset="0"/>
              </a:rPr>
              <a:t>Inconvénients du stock</a:t>
            </a:r>
            <a:br>
              <a:rPr lang="fr-MA" sz="2800" dirty="0">
                <a:effectLst/>
                <a:latin typeface="Calibri" panose="020F0502020204030204" pitchFamily="34" charset="0"/>
                <a:ea typeface="Calibri" panose="020F0502020204030204" pitchFamily="34" charset="0"/>
                <a:cs typeface="Arial" panose="020B0604020202020204" pitchFamily="34" charset="0"/>
              </a:rPr>
            </a:br>
            <a:endParaRPr lang="fr-MA" sz="5400" dirty="0"/>
          </a:p>
        </p:txBody>
      </p:sp>
      <p:sp>
        <p:nvSpPr>
          <p:cNvPr id="3" name="Content Placeholder 2">
            <a:extLst>
              <a:ext uri="{FF2B5EF4-FFF2-40B4-BE49-F238E27FC236}">
                <a16:creationId xmlns:a16="http://schemas.microsoft.com/office/drawing/2014/main" id="{F83D6CA4-F113-5CB2-757C-E7951AA780EE}"/>
              </a:ext>
            </a:extLst>
          </p:cNvPr>
          <p:cNvSpPr>
            <a:spLocks noGrp="1"/>
          </p:cNvSpPr>
          <p:nvPr>
            <p:ph idx="1"/>
          </p:nvPr>
        </p:nvSpPr>
        <p:spPr>
          <a:xfrm>
            <a:off x="331304" y="1510748"/>
            <a:ext cx="11688418" cy="4737651"/>
          </a:xfrm>
        </p:spPr>
        <p:txBody>
          <a:bodyPr>
            <a:normAutofit/>
          </a:bodyPr>
          <a:lstStyle/>
          <a:p>
            <a:pPr marL="342900" lvl="0" indent="-342900">
              <a:lnSpc>
                <a:spcPct val="115000"/>
              </a:lnSpc>
              <a:spcAft>
                <a:spcPts val="1000"/>
              </a:spcAft>
              <a:buFont typeface="Symbol" panose="05050102010706020507" pitchFamily="18" charset="2"/>
              <a:buBlip>
                <a:blip r:embed="rId2"/>
              </a:buBlip>
            </a:pPr>
            <a:r>
              <a:rPr lang="fr-FR" sz="1800" b="1" dirty="0">
                <a:effectLst/>
                <a:latin typeface="Calibri" panose="020F0502020204030204" pitchFamily="34" charset="0"/>
                <a:ea typeface="Calibri" panose="020F0502020204030204" pitchFamily="34" charset="0"/>
                <a:cs typeface="Arial" panose="020B0604020202020204" pitchFamily="34" charset="0"/>
              </a:rPr>
              <a:t>Le stock est de l'argent immobilisé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0" indent="0">
              <a:lnSpc>
                <a:spcPct val="115000"/>
              </a:lnSpc>
              <a:spcAft>
                <a:spcPts val="1000"/>
              </a:spcAft>
              <a:buNone/>
            </a:pPr>
            <a:r>
              <a:rPr lang="fr-FR" sz="1800" dirty="0">
                <a:effectLst/>
                <a:latin typeface="Calibri" panose="020F0502020204030204" pitchFamily="34" charset="0"/>
                <a:ea typeface="Calibri" panose="020F0502020204030204" pitchFamily="34" charset="0"/>
                <a:cs typeface="Arial" panose="020B0604020202020204" pitchFamily="34" charset="0"/>
              </a:rPr>
              <a:t>Le stock est un investissement d'argent, mais malheureusement c'est un investissement qui dore, c'est pour cela, parmi les grands inconvénients du stock c'est l'immobilisation de l'argents.</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Symbol" panose="05050102010706020507" pitchFamily="18" charset="2"/>
              <a:buBlip>
                <a:blip r:embed="rId2"/>
              </a:buBlip>
            </a:pPr>
            <a:r>
              <a:rPr lang="fr-FR" sz="1800" b="1" dirty="0">
                <a:effectLst/>
                <a:latin typeface="Calibri" panose="020F0502020204030204" pitchFamily="34" charset="0"/>
                <a:ea typeface="Calibri" panose="020F0502020204030204" pitchFamily="34" charset="0"/>
                <a:cs typeface="Arial" panose="020B0604020202020204" pitchFamily="34" charset="0"/>
              </a:rPr>
              <a:t>Le stockage génère un coût qui s'appelle le coût de possession du stock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0" indent="0">
              <a:lnSpc>
                <a:spcPct val="115000"/>
              </a:lnSpc>
              <a:spcAft>
                <a:spcPts val="1000"/>
              </a:spcAft>
              <a:buNone/>
            </a:pPr>
            <a:r>
              <a:rPr lang="fr-FR" sz="1800" dirty="0">
                <a:effectLst/>
                <a:latin typeface="Calibri" panose="020F0502020204030204" pitchFamily="34" charset="0"/>
                <a:ea typeface="Calibri" panose="020F0502020204030204" pitchFamily="34" charset="0"/>
                <a:cs typeface="Arial" panose="020B0604020202020204" pitchFamily="34" charset="0"/>
              </a:rPr>
              <a:t>En plus de l'argents immobilisés, La gestion et la manipulation du stock nécessite l'exploitation des ressources humaines et matériels pour la réalisation des tâches administratives (frais des achats, d’approvisionnement, ...), et d'exploitation (magasinier, aide magasinier, chariot élévateur, loyers,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0" indent="0">
              <a:lnSpc>
                <a:spcPct val="115000"/>
              </a:lnSpc>
              <a:spcAft>
                <a:spcPts val="1000"/>
              </a:spcAft>
              <a:buNone/>
            </a:pPr>
            <a:r>
              <a:rPr lang="fr-FR" sz="1800" dirty="0">
                <a:effectLst/>
                <a:latin typeface="Calibri" panose="020F0502020204030204" pitchFamily="34" charset="0"/>
                <a:ea typeface="Calibri" panose="020F0502020204030204" pitchFamily="34" charset="0"/>
                <a:cs typeface="Arial" panose="020B0604020202020204" pitchFamily="34" charset="0"/>
              </a:rPr>
              <a:t>Ces tâches représentent un coût trop cher pour l'entreprise s'appelle le coût de possession du stock. Parfois ce coût devient critique si le stockage nécessite de l'énergie (par exemple stockage MP dans des chambres négatives) ou autres moyens couteux.</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818473864"/>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D46FE4-DF13-4629-1C6B-1B68154F1311}"/>
              </a:ext>
            </a:extLst>
          </p:cNvPr>
          <p:cNvSpPr>
            <a:spLocks noGrp="1"/>
          </p:cNvSpPr>
          <p:nvPr>
            <p:ph idx="1"/>
          </p:nvPr>
        </p:nvSpPr>
        <p:spPr>
          <a:xfrm>
            <a:off x="172278" y="689114"/>
            <a:ext cx="9877575" cy="5559286"/>
          </a:xfrm>
        </p:spPr>
        <p:txBody>
          <a:bodyPr/>
          <a:lstStyle/>
          <a:p>
            <a:pPr marL="342900" lvl="0" indent="-342900">
              <a:lnSpc>
                <a:spcPct val="115000"/>
              </a:lnSpc>
              <a:spcAft>
                <a:spcPts val="1000"/>
              </a:spcAft>
              <a:buFont typeface="Symbol" panose="05050102010706020507" pitchFamily="18" charset="2"/>
              <a:buBlip>
                <a:blip r:embed="rId2"/>
              </a:buBlip>
            </a:pPr>
            <a:r>
              <a:rPr lang="fr-FR" sz="1800" b="1" dirty="0">
                <a:effectLst/>
                <a:latin typeface="Calibri" panose="020F0502020204030204" pitchFamily="34" charset="0"/>
                <a:ea typeface="Calibri" panose="020F0502020204030204" pitchFamily="34" charset="0"/>
                <a:cs typeface="Arial" panose="020B0604020202020204" pitchFamily="34" charset="0"/>
              </a:rPr>
              <a:t>Risque de détérioration ou d’obsolescence des articles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0" indent="0">
              <a:lnSpc>
                <a:spcPct val="115000"/>
              </a:lnSpc>
              <a:spcAft>
                <a:spcPts val="1000"/>
              </a:spcAft>
              <a:buNone/>
            </a:pPr>
            <a:r>
              <a:rPr lang="fr-FR" sz="1800" dirty="0">
                <a:effectLst/>
                <a:latin typeface="Calibri" panose="020F0502020204030204" pitchFamily="34" charset="0"/>
                <a:ea typeface="Calibri" panose="020F0502020204030204" pitchFamily="34" charset="0"/>
                <a:cs typeface="Arial" panose="020B0604020202020204" pitchFamily="34" charset="0"/>
              </a:rPr>
              <a:t>Parmi les risques ou les inconvénients du stock, c'est le risque de la détérioration à cause d'une mauvaise manipulation ou mauvaises conditions de stockage.</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0" indent="0">
              <a:lnSpc>
                <a:spcPct val="115000"/>
              </a:lnSpc>
              <a:spcAft>
                <a:spcPts val="1000"/>
              </a:spcAft>
              <a:buNone/>
            </a:pPr>
            <a:r>
              <a:rPr lang="fr-FR" sz="1800" dirty="0">
                <a:effectLst/>
                <a:latin typeface="Calibri" panose="020F0502020204030204" pitchFamily="34" charset="0"/>
                <a:ea typeface="Calibri" panose="020F0502020204030204" pitchFamily="34" charset="0"/>
                <a:cs typeface="Arial" panose="020B0604020202020204" pitchFamily="34" charset="0"/>
              </a:rPr>
              <a:t>Aussi la non utilisation du stock pendant une longue durée, peut le rendre obsolète, par exemple les emballages stockés pour un produit spécifique qui n'est plus commercialisé, va devenir un stock obsolète.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0" indent="0">
              <a:lnSpc>
                <a:spcPct val="115000"/>
              </a:lnSpc>
              <a:spcAft>
                <a:spcPts val="1000"/>
              </a:spcAft>
              <a:buNone/>
            </a:pPr>
            <a:r>
              <a:rPr lang="fr-FR" sz="1800" dirty="0">
                <a:effectLst/>
                <a:latin typeface="Calibri" panose="020F0502020204030204" pitchFamily="34" charset="0"/>
                <a:ea typeface="Calibri" panose="020F0502020204030204" pitchFamily="34" charset="0"/>
                <a:cs typeface="Arial" panose="020B0604020202020204" pitchFamily="34" charset="0"/>
              </a:rPr>
              <a:t>La détérioration et l'obsolescence sont considérés comme les risques qui menacent le stock.</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3008981767"/>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73841D-38D2-40C2-A77B-E442025E6209}"/>
              </a:ext>
            </a:extLst>
          </p:cNvPr>
          <p:cNvSpPr>
            <a:spLocks noGrp="1"/>
          </p:cNvSpPr>
          <p:nvPr>
            <p:ph type="title"/>
          </p:nvPr>
        </p:nvSpPr>
        <p:spPr>
          <a:xfrm>
            <a:off x="1083212" y="300038"/>
            <a:ext cx="10002130" cy="817562"/>
          </a:xfrm>
          <a:noFill/>
          <a:ln>
            <a:noFill/>
          </a:ln>
        </p:spPr>
        <p:style>
          <a:lnRef idx="2">
            <a:schemeClr val="accent2"/>
          </a:lnRef>
          <a:fillRef idx="1">
            <a:schemeClr val="lt1"/>
          </a:fillRef>
          <a:effectRef idx="0">
            <a:schemeClr val="accent2"/>
          </a:effectRef>
          <a:fontRef idx="minor">
            <a:schemeClr val="dk1"/>
          </a:fontRef>
        </p:style>
        <p:txBody>
          <a:bodyPr>
            <a:normAutofit/>
          </a:bodyPr>
          <a:lstStyle/>
          <a:p>
            <a:pPr algn="ctr"/>
            <a:r>
              <a:rPr lang="fr-FR" b="1" dirty="0">
                <a:solidFill>
                  <a:srgbClr val="FFFF00"/>
                </a:solidFill>
              </a:rPr>
              <a:t>5.2. Objectif de la Gestion du stock</a:t>
            </a:r>
          </a:p>
        </p:txBody>
      </p:sp>
      <p:sp>
        <p:nvSpPr>
          <p:cNvPr id="4" name="Rectangle : coins arrondis 3">
            <a:extLst>
              <a:ext uri="{FF2B5EF4-FFF2-40B4-BE49-F238E27FC236}">
                <a16:creationId xmlns:a16="http://schemas.microsoft.com/office/drawing/2014/main" id="{4CD33668-AAF3-46DD-B04C-74184E728568}"/>
              </a:ext>
            </a:extLst>
          </p:cNvPr>
          <p:cNvSpPr/>
          <p:nvPr/>
        </p:nvSpPr>
        <p:spPr>
          <a:xfrm>
            <a:off x="5043651" y="1499875"/>
            <a:ext cx="2191407" cy="898635"/>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fr-FR" sz="2000" b="1" dirty="0"/>
              <a:t>Avoir                         un 0 Stock </a:t>
            </a:r>
          </a:p>
        </p:txBody>
      </p:sp>
      <p:sp>
        <p:nvSpPr>
          <p:cNvPr id="5" name="Rectangle : coins arrondis 4">
            <a:extLst>
              <a:ext uri="{FF2B5EF4-FFF2-40B4-BE49-F238E27FC236}">
                <a16:creationId xmlns:a16="http://schemas.microsoft.com/office/drawing/2014/main" id="{58CB6526-CE27-4AE4-805B-50F0208EB005}"/>
              </a:ext>
            </a:extLst>
          </p:cNvPr>
          <p:cNvSpPr/>
          <p:nvPr/>
        </p:nvSpPr>
        <p:spPr>
          <a:xfrm>
            <a:off x="5056351" y="2979682"/>
            <a:ext cx="2191407" cy="898635"/>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fr-FR" sz="2000" b="1" dirty="0"/>
              <a:t>Le minimum possible de stock</a:t>
            </a:r>
          </a:p>
        </p:txBody>
      </p:sp>
      <p:sp>
        <p:nvSpPr>
          <p:cNvPr id="6" name="Rectangle : coins arrondis 5">
            <a:extLst>
              <a:ext uri="{FF2B5EF4-FFF2-40B4-BE49-F238E27FC236}">
                <a16:creationId xmlns:a16="http://schemas.microsoft.com/office/drawing/2014/main" id="{2F4DE121-B6F5-4F69-9304-D671539E08F6}"/>
              </a:ext>
            </a:extLst>
          </p:cNvPr>
          <p:cNvSpPr/>
          <p:nvPr/>
        </p:nvSpPr>
        <p:spPr>
          <a:xfrm>
            <a:off x="8824627" y="4758996"/>
            <a:ext cx="2503773" cy="898635"/>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fr-FR" sz="2000" b="1" dirty="0"/>
              <a:t>En Evitant le                sur-stockage</a:t>
            </a:r>
          </a:p>
        </p:txBody>
      </p:sp>
      <p:sp>
        <p:nvSpPr>
          <p:cNvPr id="7" name="Rectangle : coins arrondis 6">
            <a:extLst>
              <a:ext uri="{FF2B5EF4-FFF2-40B4-BE49-F238E27FC236}">
                <a16:creationId xmlns:a16="http://schemas.microsoft.com/office/drawing/2014/main" id="{287C8965-D67A-4078-8B53-56776EC187FC}"/>
              </a:ext>
            </a:extLst>
          </p:cNvPr>
          <p:cNvSpPr/>
          <p:nvPr/>
        </p:nvSpPr>
        <p:spPr>
          <a:xfrm>
            <a:off x="1045462" y="4771695"/>
            <a:ext cx="2191407" cy="898635"/>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fr-FR" sz="2000" b="1" dirty="0"/>
              <a:t>En Evitant les ruptures de stock</a:t>
            </a:r>
          </a:p>
        </p:txBody>
      </p:sp>
      <p:cxnSp>
        <p:nvCxnSpPr>
          <p:cNvPr id="11" name="Connecteur droit avec flèche 10">
            <a:extLst>
              <a:ext uri="{FF2B5EF4-FFF2-40B4-BE49-F238E27FC236}">
                <a16:creationId xmlns:a16="http://schemas.microsoft.com/office/drawing/2014/main" id="{5AE1D77E-6B17-47C4-A4C6-C85F9B37A019}"/>
              </a:ext>
            </a:extLst>
          </p:cNvPr>
          <p:cNvCxnSpPr>
            <a:stCxn id="4" idx="2"/>
            <a:endCxn id="5" idx="0"/>
          </p:cNvCxnSpPr>
          <p:nvPr/>
        </p:nvCxnSpPr>
        <p:spPr>
          <a:xfrm rot="16200000" flipH="1">
            <a:off x="5855119" y="2682746"/>
            <a:ext cx="581172" cy="12700"/>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necteur droit avec flèche 11">
            <a:extLst>
              <a:ext uri="{FF2B5EF4-FFF2-40B4-BE49-F238E27FC236}">
                <a16:creationId xmlns:a16="http://schemas.microsoft.com/office/drawing/2014/main" id="{1845D324-9F73-4CF4-8836-2CEF282A01BC}"/>
              </a:ext>
            </a:extLst>
          </p:cNvPr>
          <p:cNvCxnSpPr>
            <a:cxnSpLocks/>
            <a:stCxn id="5" idx="2"/>
            <a:endCxn id="6" idx="0"/>
          </p:cNvCxnSpPr>
          <p:nvPr/>
        </p:nvCxnSpPr>
        <p:spPr>
          <a:xfrm rot="16200000" flipH="1">
            <a:off x="7673945" y="2356426"/>
            <a:ext cx="880679" cy="3924459"/>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a:extLst>
              <a:ext uri="{FF2B5EF4-FFF2-40B4-BE49-F238E27FC236}">
                <a16:creationId xmlns:a16="http://schemas.microsoft.com/office/drawing/2014/main" id="{96F58DAB-50C8-4F80-A6F5-92449D99926E}"/>
              </a:ext>
            </a:extLst>
          </p:cNvPr>
          <p:cNvCxnSpPr>
            <a:cxnSpLocks/>
            <a:stCxn id="5" idx="2"/>
            <a:endCxn id="7" idx="0"/>
          </p:cNvCxnSpPr>
          <p:nvPr/>
        </p:nvCxnSpPr>
        <p:spPr>
          <a:xfrm rot="5400000">
            <a:off x="3699922" y="2319562"/>
            <a:ext cx="893378" cy="4010889"/>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4483100" y="2489200"/>
            <a:ext cx="720069" cy="369332"/>
          </a:xfrm>
          <a:prstGeom prst="rect">
            <a:avLst/>
          </a:prstGeom>
          <a:noFill/>
        </p:spPr>
        <p:txBody>
          <a:bodyPr wrap="none" rtlCol="0">
            <a:spAutoFit/>
          </a:bodyPr>
          <a:lstStyle/>
          <a:p>
            <a:r>
              <a:rPr lang="fr-FR" b="1" dirty="0"/>
              <a:t>Sinon</a:t>
            </a:r>
          </a:p>
        </p:txBody>
      </p:sp>
    </p:spTree>
    <p:extLst>
      <p:ext uri="{BB962C8B-B14F-4D97-AF65-F5344CB8AC3E}">
        <p14:creationId xmlns:p14="http://schemas.microsoft.com/office/powerpoint/2010/main" val="407251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randombar(horizontal)">
                                      <p:cBhvr>
                                        <p:cTn id="11" dur="500"/>
                                        <p:tgtEl>
                                          <p:spTgt spid="11"/>
                                        </p:tgtEl>
                                      </p:cBhvr>
                                    </p:animEffect>
                                  </p:childTnLst>
                                </p:cTn>
                              </p:par>
                              <p:par>
                                <p:cTn id="12" presetID="14" presetClass="entr" presetSubtype="1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randombar(horizont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randombar(horizontal)">
                                      <p:cBhvr>
                                        <p:cTn id="19" dur="500"/>
                                        <p:tgtEl>
                                          <p:spTgt spid="15"/>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randombar(horizontal)">
                                      <p:cBhvr>
                                        <p:cTn id="27" dur="500"/>
                                        <p:tgtEl>
                                          <p:spTgt spid="12"/>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randombar(horizontal)">
                                      <p:cBhvr>
                                        <p:cTn id="3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39FBB5-D797-BE51-A787-9FC2AC8F0BC0}"/>
              </a:ext>
            </a:extLst>
          </p:cNvPr>
          <p:cNvSpPr>
            <a:spLocks noGrp="1"/>
          </p:cNvSpPr>
          <p:nvPr>
            <p:ph idx="1"/>
          </p:nvPr>
        </p:nvSpPr>
        <p:spPr>
          <a:xfrm>
            <a:off x="212035" y="1374913"/>
            <a:ext cx="11145077" cy="3475383"/>
          </a:xfrm>
        </p:spPr>
        <p:txBody>
          <a:bodyPr>
            <a:normAutofit/>
          </a:bodyPr>
          <a:lstStyle/>
          <a:p>
            <a:r>
              <a:rPr lang="fr-FR" sz="2400" dirty="0">
                <a:effectLst/>
                <a:latin typeface="Calibri" panose="020F0502020204030204" pitchFamily="34" charset="0"/>
                <a:ea typeface="Calibri" panose="020F0502020204030204" pitchFamily="34" charset="0"/>
                <a:cs typeface="Arial" panose="020B0604020202020204" pitchFamily="34" charset="0"/>
              </a:rPr>
              <a:t>Comme il est mentionné sur la Figure 24, l'objectif principal d'une gestion des stocks c'est d'avoir un zéro stock; En se basant sur ce que nous avons détaillé dans la partie "inconvénients stock", et puisque  </a:t>
            </a:r>
            <a:r>
              <a:rPr lang="fr-FR" sz="2400" u="sng" dirty="0">
                <a:effectLst/>
                <a:latin typeface="Calibri" panose="020F0502020204030204" pitchFamily="34" charset="0"/>
                <a:ea typeface="Calibri" panose="020F0502020204030204" pitchFamily="34" charset="0"/>
                <a:cs typeface="Arial" panose="020B0604020202020204" pitchFamily="34" charset="0"/>
              </a:rPr>
              <a:t>le stock se considère comme une charge pour l'entreprise</a:t>
            </a:r>
            <a:r>
              <a:rPr lang="fr-FR" sz="2400" dirty="0">
                <a:effectLst/>
                <a:latin typeface="Calibri" panose="020F0502020204030204" pitchFamily="34" charset="0"/>
                <a:ea typeface="Calibri" panose="020F0502020204030204" pitchFamily="34" charset="0"/>
                <a:cs typeface="Arial" panose="020B0604020202020204" pitchFamily="34" charset="0"/>
              </a:rPr>
              <a:t>, alors on peut dire que l'entreprise fonctionnera mieux sans stock; Vous allez me dire que ce n'est pas logique :  si nous n'avons pas un stock, nous serons perturbé, stressé et nous allons avoir des ruptures avec des arrêts prolongés de la production ,etc. Je vous réponds par oui, vous avez tout à fait raison, mais je voulais que vous fixiez en tête que le stock c'est à réduire et éliminer et non pas à maximiser. </a:t>
            </a:r>
            <a:endParaRPr lang="fr-MA" sz="2400" dirty="0">
              <a:effectLst/>
              <a:latin typeface="Calibri" panose="020F0502020204030204" pitchFamily="34" charset="0"/>
              <a:ea typeface="Calibri" panose="020F0502020204030204" pitchFamily="34" charset="0"/>
              <a:cs typeface="Arial" panose="020B0604020202020204" pitchFamily="34" charset="0"/>
            </a:endParaRPr>
          </a:p>
          <a:p>
            <a:endParaRPr lang="fr-MA" sz="2800" dirty="0"/>
          </a:p>
        </p:txBody>
      </p:sp>
    </p:spTree>
    <p:extLst>
      <p:ext uri="{BB962C8B-B14F-4D97-AF65-F5344CB8AC3E}">
        <p14:creationId xmlns:p14="http://schemas.microsoft.com/office/powerpoint/2010/main" val="1658332"/>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A383D8-A083-9290-A488-638940524576}"/>
              </a:ext>
            </a:extLst>
          </p:cNvPr>
          <p:cNvSpPr>
            <a:spLocks noGrp="1"/>
          </p:cNvSpPr>
          <p:nvPr>
            <p:ph idx="1"/>
          </p:nvPr>
        </p:nvSpPr>
        <p:spPr>
          <a:xfrm>
            <a:off x="357810" y="1232452"/>
            <a:ext cx="10641494" cy="5015947"/>
          </a:xfrm>
        </p:spPr>
        <p:txBody>
          <a:bodyPr/>
          <a:lstStyle/>
          <a:p>
            <a:pPr marL="0" indent="0">
              <a:lnSpc>
                <a:spcPct val="115000"/>
              </a:lnSpc>
              <a:spcAft>
                <a:spcPts val="1000"/>
              </a:spcAft>
              <a:buNone/>
            </a:pPr>
            <a:r>
              <a:rPr lang="fr-FR" sz="1800" dirty="0">
                <a:effectLst/>
                <a:latin typeface="Calibri" panose="020F0502020204030204" pitchFamily="34" charset="0"/>
                <a:ea typeface="Calibri" panose="020F0502020204030204" pitchFamily="34" charset="0"/>
                <a:cs typeface="Arial" panose="020B0604020202020204" pitchFamily="34" charset="0"/>
              </a:rPr>
              <a:t>J'ai passé plusieurs expériences, où les responsables croient que pour être un bon gestionnaire de stock il faut avoir le tout en stock et parfois en double pour éviter les ruptures stock, sans tenir compte du coût de stock et de possession de stock.  C'est pour cela je vous conseille de ne pas avoir cette mentalité perdante et de vous fixer l'objectif de réduire le stock au minimum possible tout en évitant les ruptures stock et en éliminant le </a:t>
            </a:r>
            <a:r>
              <a:rPr lang="fr-FR" sz="1800" dirty="0" err="1">
                <a:effectLst/>
                <a:latin typeface="Calibri" panose="020F0502020204030204" pitchFamily="34" charset="0"/>
                <a:ea typeface="Calibri" panose="020F0502020204030204" pitchFamily="34" charset="0"/>
                <a:cs typeface="Arial" panose="020B0604020202020204" pitchFamily="34" charset="0"/>
              </a:rPr>
              <a:t>sur-stockage</a:t>
            </a:r>
            <a:r>
              <a:rPr lang="fr-FR" sz="1800" dirty="0">
                <a:effectLst/>
                <a:latin typeface="Calibri" panose="020F0502020204030204" pitchFamily="34" charset="0"/>
                <a:ea typeface="Calibri" panose="020F0502020204030204" pitchFamily="34" charset="0"/>
                <a:cs typeface="Arial" panose="020B0604020202020204" pitchFamily="34" charset="0"/>
              </a:rPr>
              <a:t>.</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0" indent="0">
              <a:lnSpc>
                <a:spcPct val="115000"/>
              </a:lnSpc>
              <a:spcAft>
                <a:spcPts val="1000"/>
              </a:spcAft>
              <a:buNone/>
            </a:pPr>
            <a:r>
              <a:rPr lang="fr-FR" sz="1800" dirty="0">
                <a:effectLst/>
                <a:latin typeface="Calibri" panose="020F0502020204030204" pitchFamily="34" charset="0"/>
                <a:ea typeface="Calibri" panose="020F0502020204030204" pitchFamily="34" charset="0"/>
                <a:cs typeface="Arial" panose="020B0604020202020204" pitchFamily="34" charset="0"/>
              </a:rPr>
              <a:t>Enfin, nous pouvons conclure que l'objectif de la gestion des stocks est de :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0" indent="0" algn="ctr">
              <a:lnSpc>
                <a:spcPct val="115000"/>
              </a:lnSpc>
              <a:spcAft>
                <a:spcPts val="1000"/>
              </a:spcAft>
              <a:buNone/>
            </a:pPr>
            <a:r>
              <a:rPr lang="fr-FR" sz="1800"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t>"Réduire le stock au minimum possible tout en évitant les ruptures et en éliminant les </a:t>
            </a:r>
            <a:r>
              <a:rPr lang="fr-FR" sz="1800" b="1" dirty="0" err="1">
                <a:solidFill>
                  <a:srgbClr val="FFFF00"/>
                </a:solidFill>
                <a:effectLst/>
                <a:latin typeface="Calibri" panose="020F0502020204030204" pitchFamily="34" charset="0"/>
                <a:ea typeface="Calibri" panose="020F0502020204030204" pitchFamily="34" charset="0"/>
                <a:cs typeface="Arial" panose="020B0604020202020204" pitchFamily="34" charset="0"/>
              </a:rPr>
              <a:t>sur-stockages</a:t>
            </a:r>
            <a:r>
              <a:rPr lang="fr-FR" sz="1800"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t>"</a:t>
            </a:r>
            <a:endParaRPr lang="fr-MA" sz="1800" dirty="0">
              <a:solidFill>
                <a:srgbClr val="FFFF00"/>
              </a:solidFill>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313387469"/>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6C184-BE04-37D9-C82A-5A3A86CAC813}"/>
              </a:ext>
            </a:extLst>
          </p:cNvPr>
          <p:cNvSpPr>
            <a:spLocks noGrp="1"/>
          </p:cNvSpPr>
          <p:nvPr>
            <p:ph type="title"/>
          </p:nvPr>
        </p:nvSpPr>
        <p:spPr>
          <a:xfrm>
            <a:off x="646111" y="452718"/>
            <a:ext cx="9862863" cy="647212"/>
          </a:xfrm>
        </p:spPr>
        <p:txBody>
          <a:bodyPr/>
          <a:lstStyle/>
          <a:p>
            <a:r>
              <a:rPr lang="fr-FR" sz="2000" dirty="0">
                <a:effectLst/>
                <a:latin typeface="Calibri" panose="020F0502020204030204" pitchFamily="34" charset="0"/>
                <a:ea typeface="Calibri" panose="020F0502020204030204" pitchFamily="34" charset="0"/>
                <a:cs typeface="Arial" panose="020B0604020202020204" pitchFamily="34" charset="0"/>
              </a:rPr>
              <a:t>Et pour y arriver, nous devons répondre à trois questions :</a:t>
            </a:r>
            <a:endParaRPr lang="fr-MA" sz="4400" dirty="0"/>
          </a:p>
        </p:txBody>
      </p:sp>
      <p:sp>
        <p:nvSpPr>
          <p:cNvPr id="3" name="Content Placeholder 2">
            <a:extLst>
              <a:ext uri="{FF2B5EF4-FFF2-40B4-BE49-F238E27FC236}">
                <a16:creationId xmlns:a16="http://schemas.microsoft.com/office/drawing/2014/main" id="{DD488840-815F-93D8-C63A-5FD0912CA876}"/>
              </a:ext>
            </a:extLst>
          </p:cNvPr>
          <p:cNvSpPr>
            <a:spLocks noGrp="1"/>
          </p:cNvSpPr>
          <p:nvPr>
            <p:ph idx="1"/>
          </p:nvPr>
        </p:nvSpPr>
        <p:spPr>
          <a:xfrm>
            <a:off x="212035" y="914400"/>
            <a:ext cx="11767930" cy="5333999"/>
          </a:xfrm>
        </p:spPr>
        <p:txBody>
          <a:bodyPr>
            <a:normAutofit/>
          </a:bodyPr>
          <a:lstStyle/>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LE </a:t>
            </a:r>
            <a:r>
              <a:rPr lang="fr-FR" sz="1800"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t>QUOI</a:t>
            </a:r>
            <a:r>
              <a:rPr lang="fr-FR" sz="1800" dirty="0">
                <a:effectLst/>
                <a:latin typeface="Calibri" panose="020F0502020204030204" pitchFamily="34" charset="0"/>
                <a:ea typeface="Calibri" panose="020F0502020204030204" pitchFamily="34" charset="0"/>
                <a:cs typeface="Arial" panose="020B0604020202020204" pitchFamily="34" charset="0"/>
              </a:rPr>
              <a:t> stocker ?? :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0" indent="0">
              <a:lnSpc>
                <a:spcPct val="115000"/>
              </a:lnSpc>
              <a:spcAft>
                <a:spcPts val="1000"/>
              </a:spcAft>
              <a:buNone/>
            </a:pPr>
            <a:r>
              <a:rPr lang="fr-FR" sz="1800" dirty="0">
                <a:effectLst/>
                <a:latin typeface="Calibri" panose="020F0502020204030204" pitchFamily="34" charset="0"/>
                <a:ea typeface="Calibri" panose="020F0502020204030204" pitchFamily="34" charset="0"/>
                <a:cs typeface="Arial" panose="020B0604020202020204" pitchFamily="34" charset="0"/>
              </a:rPr>
              <a:t>La première des choses à faire c'est de définir le besoin à stocker ou bien la liste à avoir en stock. C'est un travail de tout l'équipe commercial et industriel, tout le monde doit contribuer à la détermination de cette liste. Le PIC et le PDP se considèrent comme les sources les plus importantes qui peut nous aider à déterminer le quoi stocker.</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Le </a:t>
            </a:r>
            <a:r>
              <a:rPr lang="fr-FR" sz="1800"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t>COMBIEN</a:t>
            </a:r>
            <a:r>
              <a:rPr lang="fr-FR" sz="1800" dirty="0">
                <a:effectLst/>
                <a:latin typeface="Calibri" panose="020F0502020204030204" pitchFamily="34" charset="0"/>
                <a:ea typeface="Calibri" panose="020F0502020204030204" pitchFamily="34" charset="0"/>
                <a:cs typeface="Arial" panose="020B0604020202020204" pitchFamily="34" charset="0"/>
              </a:rPr>
              <a:t> stocker ??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0" indent="0">
              <a:lnSpc>
                <a:spcPct val="115000"/>
              </a:lnSpc>
              <a:spcAft>
                <a:spcPts val="1000"/>
              </a:spcAft>
              <a:buNone/>
            </a:pPr>
            <a:r>
              <a:rPr lang="fr-FR" sz="1800" dirty="0">
                <a:effectLst/>
                <a:latin typeface="Calibri" panose="020F0502020204030204" pitchFamily="34" charset="0"/>
                <a:ea typeface="Calibri" panose="020F0502020204030204" pitchFamily="34" charset="0"/>
                <a:cs typeface="Arial" panose="020B0604020202020204" pitchFamily="34" charset="0"/>
              </a:rPr>
              <a:t>Pour chaque article stocké, nous devons déterminer sa quantité à avoir en stock en se basant sur la définition des besoins établis lors de la réunion du PIC et PDP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Le </a:t>
            </a:r>
            <a:r>
              <a:rPr lang="fr-FR" sz="1800"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t>QUAND</a:t>
            </a:r>
            <a:r>
              <a:rPr lang="fr-FR" sz="1800" dirty="0">
                <a:effectLst/>
                <a:latin typeface="Calibri" panose="020F0502020204030204" pitchFamily="34" charset="0"/>
                <a:ea typeface="Calibri" panose="020F0502020204030204" pitchFamily="34" charset="0"/>
                <a:cs typeface="Arial" panose="020B0604020202020204" pitchFamily="34" charset="0"/>
              </a:rPr>
              <a:t> stocker ?? :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0" indent="0">
              <a:lnSpc>
                <a:spcPct val="115000"/>
              </a:lnSpc>
              <a:spcAft>
                <a:spcPts val="1000"/>
              </a:spcAft>
              <a:buNone/>
            </a:pPr>
            <a:r>
              <a:rPr lang="fr-FR" sz="1800" dirty="0">
                <a:effectLst/>
                <a:latin typeface="Calibri" panose="020F0502020204030204" pitchFamily="34" charset="0"/>
                <a:ea typeface="Calibri" panose="020F0502020204030204" pitchFamily="34" charset="0"/>
                <a:cs typeface="Arial" panose="020B0604020202020204" pitchFamily="34" charset="0"/>
              </a:rPr>
              <a:t>Après avoir déterminé la liste à avoir en stock, nous devons choisir la politique d'approvisionnement pour chaque article afin de garantir sa disponibilité au moment voulu et en même temps pour réduire la durée de stockage des articles (réduction des coûts). Ce travail se fera à base du travail de MRPII lors de la définition des CBN et le planning d’approvisionnement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2319382599"/>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4E8851-2557-4045-9550-52BBFA6975DA}"/>
              </a:ext>
            </a:extLst>
          </p:cNvPr>
          <p:cNvSpPr>
            <a:spLocks noGrp="1"/>
          </p:cNvSpPr>
          <p:nvPr>
            <p:ph type="title"/>
          </p:nvPr>
        </p:nvSpPr>
        <p:spPr>
          <a:xfrm>
            <a:off x="281354" y="279400"/>
            <a:ext cx="11408897" cy="1326321"/>
          </a:xfrm>
          <a:noFill/>
          <a:ln>
            <a:noFill/>
          </a:ln>
        </p:spPr>
        <p:style>
          <a:lnRef idx="2">
            <a:schemeClr val="accent6"/>
          </a:lnRef>
          <a:fillRef idx="1">
            <a:schemeClr val="lt1"/>
          </a:fillRef>
          <a:effectRef idx="0">
            <a:schemeClr val="accent6"/>
          </a:effectRef>
          <a:fontRef idx="minor">
            <a:schemeClr val="dk1"/>
          </a:fontRef>
        </p:style>
        <p:txBody>
          <a:bodyPr>
            <a:normAutofit/>
          </a:bodyPr>
          <a:lstStyle/>
          <a:p>
            <a:pPr algn="ctr"/>
            <a:r>
              <a:rPr lang="fr-FR" sz="4000" b="1" dirty="0">
                <a:solidFill>
                  <a:srgbClr val="FFC000"/>
                </a:solidFill>
              </a:rPr>
              <a:t>Objectif de la Gestion du Stock </a:t>
            </a:r>
          </a:p>
        </p:txBody>
      </p:sp>
      <p:sp>
        <p:nvSpPr>
          <p:cNvPr id="3" name="Espace réservé du contenu 2">
            <a:extLst>
              <a:ext uri="{FF2B5EF4-FFF2-40B4-BE49-F238E27FC236}">
                <a16:creationId xmlns:a16="http://schemas.microsoft.com/office/drawing/2014/main" id="{BBAC1BC3-9191-48B0-878D-0DB222C81975}"/>
              </a:ext>
            </a:extLst>
          </p:cNvPr>
          <p:cNvSpPr>
            <a:spLocks noGrp="1"/>
          </p:cNvSpPr>
          <p:nvPr>
            <p:ph idx="1"/>
          </p:nvPr>
        </p:nvSpPr>
        <p:spPr>
          <a:xfrm>
            <a:off x="7505700" y="1905564"/>
            <a:ext cx="4686300" cy="3326836"/>
          </a:xfrm>
        </p:spPr>
        <p:txBody>
          <a:bodyPr>
            <a:normAutofit/>
          </a:bodyPr>
          <a:lstStyle/>
          <a:p>
            <a:pPr algn="ctr"/>
            <a:r>
              <a:rPr lang="fr-FR" b="1" u="sng" dirty="0">
                <a:solidFill>
                  <a:schemeClr val="accent6"/>
                </a:solidFill>
              </a:rPr>
              <a:t>Objectifs de la fonction production</a:t>
            </a:r>
          </a:p>
          <a:p>
            <a:r>
              <a:rPr lang="fr-FR" dirty="0"/>
              <a:t>Assurer une production conforme aux exigences du client </a:t>
            </a:r>
          </a:p>
          <a:p>
            <a:r>
              <a:rPr lang="fr-FR" dirty="0"/>
              <a:t>Respect des délais</a:t>
            </a:r>
          </a:p>
          <a:p>
            <a:r>
              <a:rPr lang="fr-FR" dirty="0"/>
              <a:t>Réduire au maximum les coûts</a:t>
            </a:r>
          </a:p>
        </p:txBody>
      </p:sp>
      <p:sp>
        <p:nvSpPr>
          <p:cNvPr id="4" name="Espace réservé du contenu 2">
            <a:extLst>
              <a:ext uri="{FF2B5EF4-FFF2-40B4-BE49-F238E27FC236}">
                <a16:creationId xmlns:a16="http://schemas.microsoft.com/office/drawing/2014/main" id="{BBAC1BC3-9191-48B0-878D-0DB222C81975}"/>
              </a:ext>
            </a:extLst>
          </p:cNvPr>
          <p:cNvSpPr txBox="1">
            <a:spLocks/>
          </p:cNvSpPr>
          <p:nvPr/>
        </p:nvSpPr>
        <p:spPr>
          <a:xfrm>
            <a:off x="0" y="1955800"/>
            <a:ext cx="4191000" cy="3276600"/>
          </a:xfrm>
          <a:prstGeom prst="rect">
            <a:avLst/>
          </a:prstGeom>
        </p:spPr>
        <p:txBody>
          <a:bodyPr vert="horz" lIns="91440" tIns="45720" rIns="91440" bIns="45720" rtlCol="0">
            <a:normAutofit fontScale="77500" lnSpcReduction="20000"/>
          </a:bodyPr>
          <a:lstStyle/>
          <a:p>
            <a:pPr marL="228600" marR="0" lvl="0" indent="-228600" algn="ctr"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fr-FR" sz="3100" b="1" i="0" strike="noStrike" kern="1200" cap="none" spc="0" normalizeH="0" baseline="0" noProof="0" dirty="0">
                <a:ln>
                  <a:noFill/>
                </a:ln>
                <a:solidFill>
                  <a:schemeClr val="accent6"/>
                </a:solidFill>
                <a:uLnTx/>
                <a:uFillTx/>
                <a:latin typeface="+mn-lt"/>
                <a:ea typeface="+mn-ea"/>
                <a:cs typeface="+mn-cs"/>
              </a:rPr>
              <a:t>Objectifs de la Gestion des stocks</a:t>
            </a:r>
            <a:endParaRPr kumimoji="0" lang="fr-FR" sz="2300" b="0" i="0" strike="noStrike" kern="1200" cap="none" spc="0" normalizeH="0" baseline="0" noProof="0" dirty="0">
              <a:ln>
                <a:noFill/>
              </a:ln>
              <a:solidFill>
                <a:schemeClr val="tx1"/>
              </a:solidFill>
              <a:effectLst>
                <a:outerShdw blurRad="50800" dist="38100" dir="2700000" algn="tl" rotWithShape="0">
                  <a:srgbClr val="000000">
                    <a:alpha val="48000"/>
                  </a:srgbClr>
                </a:outerShdw>
              </a:effectLst>
              <a:uLnTx/>
              <a:uFillTx/>
              <a:latin typeface="+mn-lt"/>
              <a:ea typeface="+mn-ea"/>
              <a:cs typeface="+mn-cs"/>
            </a:endParaRP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fr-FR" sz="3000" b="0" i="0" u="none" strike="noStrike" kern="1200" cap="none" spc="0" normalizeH="0" baseline="0" noProof="0" dirty="0">
                <a:ln>
                  <a:noFill/>
                </a:ln>
                <a:solidFill>
                  <a:schemeClr val="tx1"/>
                </a:solidFill>
                <a:uLnTx/>
                <a:uFillTx/>
                <a:latin typeface="+mn-lt"/>
                <a:ea typeface="+mn-ea"/>
                <a:cs typeface="+mn-cs"/>
              </a:rPr>
              <a:t>Assurer</a:t>
            </a:r>
            <a:r>
              <a:rPr kumimoji="0" lang="fr-FR" sz="3000" b="0" i="0" u="none" strike="noStrike" kern="1200" cap="none" spc="0" normalizeH="0" noProof="0" dirty="0">
                <a:ln>
                  <a:noFill/>
                </a:ln>
                <a:solidFill>
                  <a:schemeClr val="tx1"/>
                </a:solidFill>
                <a:uLnTx/>
                <a:uFillTx/>
                <a:latin typeface="+mn-lt"/>
                <a:ea typeface="+mn-ea"/>
                <a:cs typeface="+mn-cs"/>
              </a:rPr>
              <a:t> les articles nécessaires dans le temps voulu avec le minimum des coûts en évitant les ruptures stock et le sur-stockage</a:t>
            </a:r>
            <a:endParaRPr kumimoji="0" lang="fr-FR" sz="3000" b="0" i="0" u="none" strike="noStrike" kern="1200" cap="none" spc="0" normalizeH="0" baseline="0" noProof="0" dirty="0">
              <a:ln>
                <a:noFill/>
              </a:ln>
              <a:solidFill>
                <a:schemeClr val="tx1"/>
              </a:solidFill>
              <a:uLnTx/>
              <a:uFillTx/>
              <a:latin typeface="+mn-lt"/>
              <a:ea typeface="+mn-ea"/>
              <a:cs typeface="+mn-cs"/>
            </a:endParaRPr>
          </a:p>
        </p:txBody>
      </p:sp>
      <p:cxnSp>
        <p:nvCxnSpPr>
          <p:cNvPr id="6" name="Connecteur droit avec flèche 5"/>
          <p:cNvCxnSpPr>
            <a:stCxn id="4" idx="3"/>
            <a:endCxn id="11" idx="1"/>
          </p:cNvCxnSpPr>
          <p:nvPr/>
        </p:nvCxnSpPr>
        <p:spPr>
          <a:xfrm>
            <a:off x="4191000" y="3594100"/>
            <a:ext cx="609600" cy="6350"/>
          </a:xfrm>
          <a:prstGeom prst="straightConnector1">
            <a:avLst/>
          </a:prstGeom>
          <a:ln>
            <a:tailEnd type="arrow"/>
          </a:ln>
        </p:spPr>
        <p:style>
          <a:lnRef idx="2">
            <a:schemeClr val="accent6"/>
          </a:lnRef>
          <a:fillRef idx="1">
            <a:schemeClr val="lt1"/>
          </a:fillRef>
          <a:effectRef idx="0">
            <a:schemeClr val="accent6"/>
          </a:effectRef>
          <a:fontRef idx="minor">
            <a:schemeClr val="dk1"/>
          </a:fontRef>
        </p:style>
      </p:cxnSp>
      <p:cxnSp>
        <p:nvCxnSpPr>
          <p:cNvPr id="14" name="Connecteur droit avec flèche 13"/>
          <p:cNvCxnSpPr>
            <a:stCxn id="11" idx="3"/>
          </p:cNvCxnSpPr>
          <p:nvPr/>
        </p:nvCxnSpPr>
        <p:spPr>
          <a:xfrm>
            <a:off x="6654800" y="3600450"/>
            <a:ext cx="939800" cy="463550"/>
          </a:xfrm>
          <a:prstGeom prst="straightConnector1">
            <a:avLst/>
          </a:prstGeom>
          <a:ln>
            <a:tailEnd type="arrow"/>
          </a:ln>
        </p:spPr>
        <p:style>
          <a:lnRef idx="2">
            <a:schemeClr val="accent6"/>
          </a:lnRef>
          <a:fillRef idx="1">
            <a:schemeClr val="lt1"/>
          </a:fillRef>
          <a:effectRef idx="0">
            <a:schemeClr val="accent6"/>
          </a:effectRef>
          <a:fontRef idx="minor">
            <a:schemeClr val="dk1"/>
          </a:fontRef>
        </p:style>
      </p:cxnSp>
      <p:sp>
        <p:nvSpPr>
          <p:cNvPr id="11" name="Rectangle à coins arrondis 10"/>
          <p:cNvSpPr/>
          <p:nvPr/>
        </p:nvSpPr>
        <p:spPr>
          <a:xfrm>
            <a:off x="4800600" y="2400300"/>
            <a:ext cx="1854200" cy="2400300"/>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b="1" dirty="0">
                <a:solidFill>
                  <a:schemeClr val="bg1"/>
                </a:solidFill>
              </a:rPr>
              <a:t>Réduire  les ruptures et les coûts de stock</a:t>
            </a:r>
          </a:p>
        </p:txBody>
      </p:sp>
      <p:cxnSp>
        <p:nvCxnSpPr>
          <p:cNvPr id="17" name="Connecteur droit avec flèche 16"/>
          <p:cNvCxnSpPr>
            <a:stCxn id="11" idx="3"/>
          </p:cNvCxnSpPr>
          <p:nvPr/>
        </p:nvCxnSpPr>
        <p:spPr>
          <a:xfrm>
            <a:off x="6654800" y="3600450"/>
            <a:ext cx="990600" cy="996950"/>
          </a:xfrm>
          <a:prstGeom prst="straightConnector1">
            <a:avLst/>
          </a:prstGeom>
          <a:ln>
            <a:tailEnd type="arrow"/>
          </a:ln>
        </p:spPr>
        <p:style>
          <a:lnRef idx="2">
            <a:schemeClr val="accent6"/>
          </a:lnRef>
          <a:fillRef idx="1">
            <a:schemeClr val="lt1"/>
          </a:fillRef>
          <a:effectRef idx="0">
            <a:schemeClr val="accent6"/>
          </a:effectRef>
          <a:fontRef idx="minor">
            <a:schemeClr val="dk1"/>
          </a:fontRef>
        </p:style>
      </p:cxnSp>
    </p:spTree>
    <p:extLst>
      <p:ext uri="{BB962C8B-B14F-4D97-AF65-F5344CB8AC3E}">
        <p14:creationId xmlns:p14="http://schemas.microsoft.com/office/powerpoint/2010/main" val="4104099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fill="hold"/>
                                        <p:tgtEl>
                                          <p:spTgt spid="14"/>
                                        </p:tgtEl>
                                        <p:attrNameLst>
                                          <p:attrName>ppt_x</p:attrName>
                                        </p:attrNameLst>
                                      </p:cBhvr>
                                      <p:tavLst>
                                        <p:tav tm="0">
                                          <p:val>
                                            <p:strVal val="#ppt_x"/>
                                          </p:val>
                                        </p:tav>
                                        <p:tav tm="100000">
                                          <p:val>
                                            <p:strVal val="#ppt_x"/>
                                          </p:val>
                                        </p:tav>
                                      </p:tavLst>
                                    </p:anim>
                                    <p:anim calcmode="lin" valueType="num">
                                      <p:cBhvr additive="base">
                                        <p:cTn id="24" dur="500" fill="hold"/>
                                        <p:tgtEl>
                                          <p:spTgt spid="14"/>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500" fill="hold"/>
                                        <p:tgtEl>
                                          <p:spTgt spid="17"/>
                                        </p:tgtEl>
                                        <p:attrNameLst>
                                          <p:attrName>ppt_x</p:attrName>
                                        </p:attrNameLst>
                                      </p:cBhvr>
                                      <p:tavLst>
                                        <p:tav tm="0">
                                          <p:val>
                                            <p:strVal val="#ppt_x"/>
                                          </p:val>
                                        </p:tav>
                                        <p:tav tm="100000">
                                          <p:val>
                                            <p:strVal val="#ppt_x"/>
                                          </p:val>
                                        </p:tav>
                                      </p:tavLst>
                                    </p:anim>
                                    <p:anim calcmode="lin" valueType="num">
                                      <p:cBhvr additive="base">
                                        <p:cTn id="28" dur="500" fill="hold"/>
                                        <p:tgtEl>
                                          <p:spTgt spid="17"/>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anim calcmode="lin" valueType="num">
                                      <p:cBhvr additive="base">
                                        <p:cTn id="3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0" end="0"/>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1" end="1"/>
                                            </p:txEl>
                                          </p:spTgt>
                                        </p:tgtEl>
                                        <p:attrNameLst>
                                          <p:attrName>style.visibility</p:attrName>
                                        </p:attrNameLst>
                                      </p:cBhvr>
                                      <p:to>
                                        <p:strVal val="visible"/>
                                      </p:to>
                                    </p:set>
                                    <p:anim calcmode="lin" valueType="num">
                                      <p:cBhvr additive="base">
                                        <p:cTn id="3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1" end="1"/>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2" end="2"/>
                                            </p:txEl>
                                          </p:spTgt>
                                        </p:tgtEl>
                                        <p:attrNameLst>
                                          <p:attrName>style.visibility</p:attrName>
                                        </p:attrNameLst>
                                      </p:cBhvr>
                                      <p:to>
                                        <p:strVal val="visible"/>
                                      </p:to>
                                    </p:set>
                                    <p:anim calcmode="lin" valueType="num">
                                      <p:cBhvr additive="base">
                                        <p:cTn id="3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
                                            <p:txEl>
                                              <p:pRg st="3" end="3"/>
                                            </p:txEl>
                                          </p:spTgt>
                                        </p:tgtEl>
                                        <p:attrNameLst>
                                          <p:attrName>style.visibility</p:attrName>
                                        </p:attrNameLst>
                                      </p:cBhvr>
                                      <p:to>
                                        <p:strVal val="visible"/>
                                      </p:to>
                                    </p:set>
                                    <p:anim calcmode="lin" valueType="num">
                                      <p:cBhvr additive="base">
                                        <p:cTn id="4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11" grpId="0" animBg="1"/>
    </p:bld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3060F-6841-D518-289E-8B7B66F3AE55}"/>
              </a:ext>
            </a:extLst>
          </p:cNvPr>
          <p:cNvSpPr>
            <a:spLocks noGrp="1"/>
          </p:cNvSpPr>
          <p:nvPr>
            <p:ph type="title"/>
          </p:nvPr>
        </p:nvSpPr>
        <p:spPr/>
        <p:txBody>
          <a:bodyPr/>
          <a:lstStyle/>
          <a:p>
            <a:r>
              <a:rPr lang="fr-FR" sz="3600"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t>5.3. LES NIVEAUX DU STOCK</a:t>
            </a:r>
            <a:br>
              <a:rPr lang="fr-MA" sz="3600"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br>
            <a:endParaRPr lang="fr-MA" sz="6600" b="1" dirty="0">
              <a:solidFill>
                <a:srgbClr val="FFFF00"/>
              </a:solidFill>
            </a:endParaRPr>
          </a:p>
        </p:txBody>
      </p:sp>
      <p:sp>
        <p:nvSpPr>
          <p:cNvPr id="3" name="Content Placeholder 2">
            <a:extLst>
              <a:ext uri="{FF2B5EF4-FFF2-40B4-BE49-F238E27FC236}">
                <a16:creationId xmlns:a16="http://schemas.microsoft.com/office/drawing/2014/main" id="{08708E16-2DE9-49ED-4AD2-50EC07ED5E81}"/>
              </a:ext>
            </a:extLst>
          </p:cNvPr>
          <p:cNvSpPr>
            <a:spLocks noGrp="1"/>
          </p:cNvSpPr>
          <p:nvPr>
            <p:ph idx="1"/>
          </p:nvPr>
        </p:nvSpPr>
        <p:spPr>
          <a:xfrm>
            <a:off x="331304" y="1431236"/>
            <a:ext cx="11648661" cy="4817164"/>
          </a:xfrm>
        </p:spPr>
        <p:txBody>
          <a:bodyPr>
            <a:normAutofit lnSpcReduction="10000"/>
          </a:bodyPr>
          <a:lstStyle/>
          <a:p>
            <a:pPr marL="0" indent="0">
              <a:lnSpc>
                <a:spcPct val="115000"/>
              </a:lnSpc>
              <a:spcAft>
                <a:spcPts val="1000"/>
              </a:spcAft>
              <a:buNone/>
            </a:pPr>
            <a:r>
              <a:rPr lang="fr-FR" sz="1800" dirty="0">
                <a:effectLst/>
                <a:latin typeface="Calibri" panose="020F0502020204030204" pitchFamily="34" charset="0"/>
                <a:ea typeface="Calibri" panose="020F0502020204030204" pitchFamily="34" charset="0"/>
                <a:cs typeface="Times New Roman" panose="02020603050405020304" pitchFamily="18" charset="0"/>
              </a:rPr>
              <a:t>Pour une bonne maîtrise de ses stocks et pour éviter les ruptures et le </a:t>
            </a:r>
            <a:r>
              <a:rPr lang="fr-FR" sz="1800" dirty="0" err="1">
                <a:effectLst/>
                <a:latin typeface="Calibri" panose="020F0502020204030204" pitchFamily="34" charset="0"/>
                <a:ea typeface="Calibri" panose="020F0502020204030204" pitchFamily="34" charset="0"/>
                <a:cs typeface="Times New Roman" panose="02020603050405020304" pitchFamily="18" charset="0"/>
              </a:rPr>
              <a:t>sur-stockage</a:t>
            </a:r>
            <a:r>
              <a:rPr lang="fr-FR" sz="1800" dirty="0">
                <a:effectLst/>
                <a:latin typeface="Calibri" panose="020F0502020204030204" pitchFamily="34" charset="0"/>
                <a:ea typeface="Calibri" panose="020F0502020204030204" pitchFamily="34" charset="0"/>
                <a:cs typeface="Times New Roman" panose="02020603050405020304" pitchFamily="18" charset="0"/>
              </a:rPr>
              <a:t>, le magasinier est obligé de définir les niveaux de stock :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15000"/>
              </a:lnSpc>
              <a:buFont typeface="Wingdings" panose="05000000000000000000" pitchFamily="2" charset="2"/>
              <a:buChar char=""/>
            </a:pPr>
            <a:r>
              <a:rPr lang="fr-FR" sz="1800" b="1" dirty="0">
                <a:effectLst/>
                <a:latin typeface="Calibri" panose="020F0502020204030204" pitchFamily="34" charset="0"/>
                <a:ea typeface="Calibri" panose="020F0502020204030204" pitchFamily="34" charset="0"/>
                <a:cs typeface="Times New Roman" panose="02020603050405020304" pitchFamily="18" charset="0"/>
              </a:rPr>
              <a:t>Stock de sécurité </a:t>
            </a:r>
            <a:r>
              <a:rPr lang="fr-FR" sz="1800" dirty="0">
                <a:effectLst/>
                <a:latin typeface="Calibri" panose="020F0502020204030204" pitchFamily="34" charset="0"/>
                <a:ea typeface="Calibri" panose="020F0502020204030204" pitchFamily="34" charset="0"/>
                <a:cs typeface="Times New Roman" panose="02020603050405020304" pitchFamily="18" charset="0"/>
              </a:rPr>
              <a:t>: c’est la quantité en dessous de laquelle il ne faut pas descendre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15000"/>
              </a:lnSpc>
              <a:buFont typeface="Wingdings" panose="05000000000000000000" pitchFamily="2" charset="2"/>
              <a:buChar char=""/>
            </a:pPr>
            <a:r>
              <a:rPr lang="fr-FR" sz="1800" b="1" dirty="0">
                <a:effectLst/>
                <a:latin typeface="Calibri" panose="020F0502020204030204" pitchFamily="34" charset="0"/>
                <a:ea typeface="Calibri" panose="020F0502020204030204" pitchFamily="34" charset="0"/>
                <a:cs typeface="Times New Roman" panose="02020603050405020304" pitchFamily="18" charset="0"/>
              </a:rPr>
              <a:t>Stock d’alerte </a:t>
            </a:r>
            <a:r>
              <a:rPr lang="fr-FR" sz="1800" dirty="0">
                <a:effectLst/>
                <a:latin typeface="Calibri" panose="020F0502020204030204" pitchFamily="34" charset="0"/>
                <a:ea typeface="Calibri" panose="020F0502020204030204" pitchFamily="34" charset="0"/>
                <a:cs typeface="Times New Roman" panose="02020603050405020304" pitchFamily="18" charset="0"/>
              </a:rPr>
              <a:t>: c’est la quantité qui détermine le déclenchement de la commande, en fonction du délai habituel de livraison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15000"/>
              </a:lnSpc>
              <a:buFont typeface="Wingdings" panose="05000000000000000000" pitchFamily="2" charset="2"/>
              <a:buChar char=""/>
            </a:pPr>
            <a:r>
              <a:rPr lang="fr-FR" sz="1800" b="1" dirty="0">
                <a:effectLst/>
                <a:latin typeface="Calibri" panose="020F0502020204030204" pitchFamily="34" charset="0"/>
                <a:ea typeface="Calibri" panose="020F0502020204030204" pitchFamily="34" charset="0"/>
                <a:cs typeface="Times New Roman" panose="02020603050405020304" pitchFamily="18" charset="0"/>
              </a:rPr>
              <a:t>Stock minimum </a:t>
            </a:r>
            <a:r>
              <a:rPr lang="fr-FR" sz="1800" dirty="0">
                <a:effectLst/>
                <a:latin typeface="Calibri" panose="020F0502020204030204" pitchFamily="34" charset="0"/>
                <a:ea typeface="Calibri" panose="020F0502020204030204" pitchFamily="34" charset="0"/>
                <a:cs typeface="Times New Roman" panose="02020603050405020304" pitchFamily="18" charset="0"/>
              </a:rPr>
              <a:t>: c’est la quantité correspondant à la consommation pendant le délai de réapprovisionnement, donc stock minimum = stock d’alerte – stock de sécurité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15000"/>
              </a:lnSpc>
              <a:spcAft>
                <a:spcPts val="1000"/>
              </a:spcAft>
              <a:buFont typeface="Wingdings" panose="05000000000000000000" pitchFamily="2" charset="2"/>
              <a:buChar char=""/>
            </a:pPr>
            <a:r>
              <a:rPr lang="fr-FR" sz="1800" b="1" dirty="0">
                <a:effectLst/>
                <a:latin typeface="Calibri" panose="020F0502020204030204" pitchFamily="34" charset="0"/>
                <a:ea typeface="Calibri" panose="020F0502020204030204" pitchFamily="34" charset="0"/>
                <a:cs typeface="Times New Roman" panose="02020603050405020304" pitchFamily="18" charset="0"/>
              </a:rPr>
              <a:t>Stock maximum </a:t>
            </a:r>
            <a:r>
              <a:rPr lang="fr-FR" sz="1800" dirty="0">
                <a:effectLst/>
                <a:latin typeface="Calibri" panose="020F0502020204030204" pitchFamily="34" charset="0"/>
                <a:ea typeface="Calibri" panose="020F0502020204030204" pitchFamily="34" charset="0"/>
                <a:cs typeface="Times New Roman" panose="02020603050405020304" pitchFamily="18" charset="0"/>
              </a:rPr>
              <a:t>: il dépend de l’espace de stockage disponible, mais aussi du budget d’achat.</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0" indent="0" algn="just">
              <a:lnSpc>
                <a:spcPct val="115000"/>
              </a:lnSpc>
              <a:spcAft>
                <a:spcPts val="1000"/>
              </a:spcAft>
              <a:buNone/>
            </a:pP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0" indent="0" algn="just">
              <a:lnSpc>
                <a:spcPct val="115000"/>
              </a:lnSpc>
              <a:spcAft>
                <a:spcPts val="1000"/>
              </a:spcAft>
              <a:buNone/>
            </a:pPr>
            <a:r>
              <a:rPr lang="fr-FR" sz="1800" dirty="0">
                <a:effectLst/>
                <a:latin typeface="Calibri" panose="020F0502020204030204" pitchFamily="34" charset="0"/>
                <a:ea typeface="Calibri" panose="020F0502020204030204" pitchFamily="34" charset="0"/>
                <a:cs typeface="Times New Roman" panose="02020603050405020304" pitchFamily="18" charset="0"/>
              </a:rPr>
              <a:t>Ils existent d'autres niveaux à calculer pour mieux maitriser ses stocks, mais les essentiels et les plus pratiques se sont ces quatre niveaux cités ci dessus.</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1297018123"/>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1C922-F574-FD54-A153-B90E9A0A58CC}"/>
              </a:ext>
            </a:extLst>
          </p:cNvPr>
          <p:cNvSpPr>
            <a:spLocks noGrp="1"/>
          </p:cNvSpPr>
          <p:nvPr>
            <p:ph type="title"/>
          </p:nvPr>
        </p:nvSpPr>
        <p:spPr/>
        <p:txBody>
          <a:bodyPr/>
          <a:lstStyle/>
          <a:p>
            <a:r>
              <a:rPr lang="fr-FR" sz="2800"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t>5.4. LES INDICATEURS DU STOCK</a:t>
            </a:r>
            <a:br>
              <a:rPr lang="fr-MA" sz="2800"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br>
            <a:endParaRPr lang="fr-MA" sz="5400" b="1" dirty="0">
              <a:solidFill>
                <a:srgbClr val="FFFF00"/>
              </a:solidFill>
            </a:endParaRPr>
          </a:p>
        </p:txBody>
      </p:sp>
      <p:sp>
        <p:nvSpPr>
          <p:cNvPr id="3" name="Content Placeholder 2">
            <a:extLst>
              <a:ext uri="{FF2B5EF4-FFF2-40B4-BE49-F238E27FC236}">
                <a16:creationId xmlns:a16="http://schemas.microsoft.com/office/drawing/2014/main" id="{55BBA8F5-0565-243C-0615-EF2C35C5A7DA}"/>
              </a:ext>
            </a:extLst>
          </p:cNvPr>
          <p:cNvSpPr>
            <a:spLocks noGrp="1"/>
          </p:cNvSpPr>
          <p:nvPr>
            <p:ph idx="1"/>
          </p:nvPr>
        </p:nvSpPr>
        <p:spPr>
          <a:xfrm>
            <a:off x="318052" y="1325218"/>
            <a:ext cx="9731801" cy="4923182"/>
          </a:xfrm>
        </p:spPr>
        <p:txBody>
          <a:bodyPr>
            <a:normAutofit/>
          </a:bodyPr>
          <a:lstStyle/>
          <a:p>
            <a:r>
              <a:rPr lang="fr-FR" sz="2400" dirty="0">
                <a:effectLst/>
                <a:latin typeface="Calibri" panose="020F0502020204030204" pitchFamily="34" charset="0"/>
                <a:ea typeface="Calibri" panose="020F0502020204030204" pitchFamily="34" charset="0"/>
                <a:cs typeface="Arial" panose="020B0604020202020204" pitchFamily="34" charset="0"/>
              </a:rPr>
              <a:t>Nous sommes conscients maintenant qu'un </a:t>
            </a:r>
            <a:r>
              <a:rPr lang="fr-FR" sz="2400" b="1" dirty="0">
                <a:effectLst/>
                <a:latin typeface="Calibri" panose="020F0502020204030204" pitchFamily="34" charset="0"/>
                <a:ea typeface="Calibri" panose="020F0502020204030204" pitchFamily="34" charset="0"/>
                <a:cs typeface="Arial" panose="020B0604020202020204" pitchFamily="34" charset="0"/>
              </a:rPr>
              <a:t>indicateur de performance </a:t>
            </a:r>
            <a:r>
              <a:rPr lang="fr-FR" sz="2400" dirty="0">
                <a:effectLst/>
                <a:latin typeface="Calibri" panose="020F0502020204030204" pitchFamily="34" charset="0"/>
                <a:ea typeface="Calibri" panose="020F0502020204030204" pitchFamily="34" charset="0"/>
                <a:cs typeface="Arial" panose="020B0604020202020204" pitchFamily="34" charset="0"/>
              </a:rPr>
              <a:t>(KPI, </a:t>
            </a:r>
            <a:r>
              <a:rPr lang="fr-FR" sz="2400" i="1" dirty="0">
                <a:effectLst/>
                <a:latin typeface="Calibri" panose="020F0502020204030204" pitchFamily="34" charset="0"/>
                <a:ea typeface="Calibri" panose="020F0502020204030204" pitchFamily="34" charset="0"/>
                <a:cs typeface="Arial" panose="020B0604020202020204" pitchFamily="34" charset="0"/>
              </a:rPr>
              <a:t>Key Performance Indicator) </a:t>
            </a:r>
            <a:r>
              <a:rPr lang="fr-FR" sz="2400" dirty="0">
                <a:effectLst/>
                <a:latin typeface="Calibri" panose="020F0502020204030204" pitchFamily="34" charset="0"/>
                <a:ea typeface="Calibri" panose="020F0502020204030204" pitchFamily="34" charset="0"/>
                <a:cs typeface="Arial" panose="020B0604020202020204" pitchFamily="34" charset="0"/>
              </a:rPr>
              <a:t>est un </a:t>
            </a:r>
            <a:r>
              <a:rPr lang="fr-FR" sz="2400" b="1" dirty="0">
                <a:effectLst/>
                <a:latin typeface="Calibri" panose="020F0502020204030204" pitchFamily="34" charset="0"/>
                <a:ea typeface="Calibri" panose="020F0502020204030204" pitchFamily="34" charset="0"/>
                <a:cs typeface="Arial" panose="020B0604020202020204" pitchFamily="34" charset="0"/>
              </a:rPr>
              <a:t>outil de surveillance du stock</a:t>
            </a:r>
            <a:r>
              <a:rPr lang="fr-FR" sz="2400" dirty="0">
                <a:effectLst/>
                <a:latin typeface="Calibri" panose="020F0502020204030204" pitchFamily="34" charset="0"/>
                <a:ea typeface="Calibri" panose="020F0502020204030204" pitchFamily="34" charset="0"/>
                <a:cs typeface="Arial" panose="020B0604020202020204" pitchFamily="34" charset="0"/>
              </a:rPr>
              <a:t>, l’entrée et la sortie des articles et la disponibilité des stocks. Ces informations facilitent la prise de décision pour améliorer la </a:t>
            </a:r>
            <a:r>
              <a:rPr lang="fr-FR" sz="2400" u="sng" dirty="0">
                <a:effectLst/>
                <a:latin typeface="Calibri" panose="020F050202020403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xmlns="" val="tx"/>
                    </a:ext>
                  </a:extLst>
                </a:hlinkClick>
              </a:rPr>
              <a:t>maitrise</a:t>
            </a:r>
            <a:r>
              <a:rPr lang="fr-FR" sz="2400" dirty="0">
                <a:effectLst/>
                <a:latin typeface="Calibri" panose="020F0502020204030204" pitchFamily="34" charset="0"/>
                <a:ea typeface="Calibri" panose="020F0502020204030204" pitchFamily="34" charset="0"/>
                <a:cs typeface="Arial" panose="020B0604020202020204" pitchFamily="34" charset="0"/>
              </a:rPr>
              <a:t> et le contrôle du stock. Le bon suivi de ces indicateurs élimine les ruptures du stock et aide à la réduction des coûts </a:t>
            </a:r>
            <a:endParaRPr lang="fr-MA" sz="2400" dirty="0">
              <a:effectLst/>
              <a:latin typeface="Calibri" panose="020F0502020204030204" pitchFamily="34" charset="0"/>
              <a:ea typeface="Calibri" panose="020F0502020204030204" pitchFamily="34" charset="0"/>
              <a:cs typeface="Arial" panose="020B0604020202020204" pitchFamily="34" charset="0"/>
            </a:endParaRPr>
          </a:p>
          <a:p>
            <a:endParaRPr lang="fr-MA" sz="2800" dirty="0"/>
          </a:p>
        </p:txBody>
      </p:sp>
    </p:spTree>
    <p:extLst>
      <p:ext uri="{BB962C8B-B14F-4D97-AF65-F5344CB8AC3E}">
        <p14:creationId xmlns:p14="http://schemas.microsoft.com/office/powerpoint/2010/main" val="3690999677"/>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B258D0-CBC5-EEB0-1DB9-61DB2E8B85E7}"/>
              </a:ext>
            </a:extLst>
          </p:cNvPr>
          <p:cNvSpPr>
            <a:spLocks noGrp="1"/>
          </p:cNvSpPr>
          <p:nvPr>
            <p:ph idx="1"/>
          </p:nvPr>
        </p:nvSpPr>
        <p:spPr>
          <a:xfrm>
            <a:off x="463826" y="410818"/>
            <a:ext cx="9904079" cy="5784573"/>
          </a:xfrm>
        </p:spPr>
        <p:txBody>
          <a:bodyPr>
            <a:normAutofit lnSpcReduction="10000"/>
          </a:bodyPr>
          <a:lstStyle/>
          <a:p>
            <a:pPr marL="0" indent="0">
              <a:lnSpc>
                <a:spcPct val="115000"/>
              </a:lnSpc>
              <a:spcAft>
                <a:spcPts val="1000"/>
              </a:spcAft>
              <a:buNone/>
            </a:pPr>
            <a:r>
              <a:rPr lang="fr-FR" sz="1800" b="1" u="sng" dirty="0">
                <a:effectLst/>
                <a:latin typeface="Arial" panose="020B0604020202020204" pitchFamily="34" charset="0"/>
                <a:ea typeface="Times New Roman" panose="02020603050405020304" pitchFamily="18" charset="0"/>
                <a:cs typeface="Arial" panose="020B0604020202020204" pitchFamily="34" charset="0"/>
              </a:rPr>
              <a:t>1. </a:t>
            </a:r>
            <a:r>
              <a:rPr lang="fr-FR" sz="1800" b="1" u="sng" dirty="0">
                <a:effectLst/>
                <a:latin typeface="Calibri" panose="020F0502020204030204" pitchFamily="34" charset="0"/>
                <a:ea typeface="Times New Roman" panose="02020603050405020304" pitchFamily="18" charset="0"/>
                <a:cs typeface="Arial" panose="020B0604020202020204" pitchFamily="34" charset="0"/>
              </a:rPr>
              <a:t>Stock moyen</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Times New Roman" panose="02020603050405020304" pitchFamily="18" charset="0"/>
                <a:cs typeface="Arial" panose="020B0604020202020204" pitchFamily="34" charset="0"/>
              </a:rPr>
              <a:t>Le stock moyen correspond au volume moyen d'articles stockés dans le magasin sur une période déterminée (une journée, un mois,) généralement un an. Cet indicateur donne au responsable magasin des informations factuelles sur la quantité moyenne d'articles stockés au cours de la période sélectionnée.</a:t>
            </a:r>
          </a:p>
          <a:p>
            <a:pPr marL="0" indent="0">
              <a:buNone/>
            </a:pPr>
            <a:r>
              <a:rPr lang="fr-FR" sz="1800" b="1" u="sng" dirty="0">
                <a:effectLst/>
                <a:latin typeface="Calibri" panose="020F0502020204030204" pitchFamily="34" charset="0"/>
                <a:ea typeface="Times New Roman" panose="02020603050405020304" pitchFamily="18" charset="0"/>
                <a:cs typeface="Arial" panose="020B0604020202020204" pitchFamily="34" charset="0"/>
              </a:rPr>
              <a:t>2. Stock optimal</a:t>
            </a:r>
            <a:endParaRPr lang="fr-MA" sz="1800" b="1" dirty="0">
              <a:effectLst/>
              <a:latin typeface="Times New Roman" panose="02020603050405020304" pitchFamily="18" charset="0"/>
              <a:ea typeface="Times New Roman" panose="02020603050405020304" pitchFamily="18" charset="0"/>
            </a:endParaRPr>
          </a:p>
          <a:p>
            <a:r>
              <a:rPr lang="fr-FR" sz="1800" dirty="0">
                <a:effectLst/>
                <a:latin typeface="Calibri" panose="020F0502020204030204" pitchFamily="34" charset="0"/>
                <a:ea typeface="Times New Roman" panose="02020603050405020304" pitchFamily="18" charset="0"/>
                <a:cs typeface="Arial" panose="020B0604020202020204" pitchFamily="34" charset="0"/>
              </a:rPr>
              <a:t>Le </a:t>
            </a:r>
            <a:r>
              <a:rPr lang="fr-FR" sz="1800" u="sng" dirty="0">
                <a:effectLst/>
                <a:latin typeface="Calibri" panose="020F0502020204030204" pitchFamily="34" charset="0"/>
                <a:ea typeface="Times New Roman" panose="02020603050405020304" pitchFamily="18" charset="0"/>
                <a:cs typeface="Arial" panose="020B0604020202020204" pitchFamily="34" charset="0"/>
                <a:hlinkClick r:id="rId2">
                  <a:extLst>
                    <a:ext uri="{A12FA001-AC4F-418D-AE19-62706E023703}">
                      <ahyp:hlinkClr xmlns:ahyp="http://schemas.microsoft.com/office/drawing/2018/hyperlinkcolor" xmlns="" val="tx"/>
                    </a:ext>
                  </a:extLst>
                </a:hlinkClick>
              </a:rPr>
              <a:t>stock optimal</a:t>
            </a:r>
            <a:r>
              <a:rPr lang="fr-FR" sz="1800" dirty="0">
                <a:effectLst/>
                <a:latin typeface="Calibri" panose="020F0502020204030204" pitchFamily="34" charset="0"/>
                <a:ea typeface="Times New Roman" panose="02020603050405020304" pitchFamily="18" charset="0"/>
                <a:cs typeface="Arial" panose="020B0604020202020204" pitchFamily="34" charset="0"/>
              </a:rPr>
              <a:t> correspond à la </a:t>
            </a:r>
            <a:r>
              <a:rPr lang="fr-FR" sz="1800" b="1" dirty="0">
                <a:effectLst/>
                <a:latin typeface="Calibri" panose="020F0502020204030204" pitchFamily="34" charset="0"/>
                <a:ea typeface="Times New Roman" panose="02020603050405020304" pitchFamily="18" charset="0"/>
                <a:cs typeface="Arial" panose="020B0604020202020204" pitchFamily="34" charset="0"/>
              </a:rPr>
              <a:t>quantité exacte à stocker pour répondre à la demande sans rupture de stock</a:t>
            </a:r>
            <a:r>
              <a:rPr lang="fr-FR" sz="1800" dirty="0">
                <a:effectLst/>
                <a:latin typeface="Calibri" panose="020F0502020204030204" pitchFamily="34" charset="0"/>
                <a:ea typeface="Times New Roman" panose="02020603050405020304" pitchFamily="18" charset="0"/>
                <a:cs typeface="Arial" panose="020B0604020202020204" pitchFamily="34" charset="0"/>
              </a:rPr>
              <a:t> (situation où une commande ne peut pas être traitée en raison d’un manque de stock). Ce KPI montre au responsable du magasin le volume de stock optimal pour maximiser la rentabilité tout en minimisant les coûts de stockage.</a:t>
            </a:r>
            <a:endParaRPr lang="fr-MA" sz="1800" dirty="0">
              <a:effectLst/>
              <a:latin typeface="Times New Roman" panose="02020603050405020304" pitchFamily="18" charset="0"/>
              <a:ea typeface="Times New Roman" panose="02020603050405020304" pitchFamily="18" charset="0"/>
            </a:endParaRPr>
          </a:p>
          <a:p>
            <a:pPr marL="0" indent="0">
              <a:buNone/>
            </a:pPr>
            <a:r>
              <a:rPr lang="fr-FR" sz="1800" b="1" u="sng" dirty="0">
                <a:effectLst/>
                <a:latin typeface="Calibri" panose="020F0502020204030204" pitchFamily="34" charset="0"/>
                <a:ea typeface="Times New Roman" panose="02020603050405020304" pitchFamily="18" charset="0"/>
                <a:cs typeface="Arial" panose="020B0604020202020204" pitchFamily="34" charset="0"/>
              </a:rPr>
              <a:t>3. Vitesse de rotation de stock</a:t>
            </a:r>
            <a:endParaRPr lang="fr-MA" sz="1800" b="1" dirty="0">
              <a:effectLst/>
              <a:latin typeface="Times New Roman" panose="02020603050405020304" pitchFamily="18" charset="0"/>
              <a:ea typeface="Times New Roman" panose="02020603050405020304" pitchFamily="18" charset="0"/>
            </a:endParaRPr>
          </a:p>
          <a:p>
            <a:r>
              <a:rPr lang="fr-FR" sz="1800" dirty="0">
                <a:effectLst/>
                <a:latin typeface="Calibri" panose="020F0502020204030204" pitchFamily="34" charset="0"/>
                <a:ea typeface="Times New Roman" panose="02020603050405020304" pitchFamily="18" charset="0"/>
                <a:cs typeface="Arial" panose="020B0604020202020204" pitchFamily="34" charset="0"/>
              </a:rPr>
              <a:t>La </a:t>
            </a:r>
            <a:r>
              <a:rPr lang="fr-FR" sz="1800" u="sng" dirty="0">
                <a:effectLst/>
                <a:latin typeface="Calibri" panose="020F0502020204030204" pitchFamily="34" charset="0"/>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xmlns="" val="tx"/>
                    </a:ext>
                  </a:extLst>
                </a:hlinkClick>
              </a:rPr>
              <a:t>rotation des stocks</a:t>
            </a:r>
            <a:r>
              <a:rPr lang="fr-FR" sz="1800" dirty="0">
                <a:effectLst/>
                <a:latin typeface="Calibri" panose="020F0502020204030204" pitchFamily="34" charset="0"/>
                <a:ea typeface="Times New Roman" panose="02020603050405020304" pitchFamily="18" charset="0"/>
                <a:cs typeface="Arial" panose="020B0604020202020204" pitchFamily="34" charset="0"/>
              </a:rPr>
              <a:t> est un indicateur qui mesure la vitesse de mouvement des stocks sur une période déterminée. Autrement dit, il montre combien de fois un article a été demandé et sorti. Cet indicateur permet au responsable magasin d’</a:t>
            </a:r>
            <a:r>
              <a:rPr lang="fr-FR" sz="1800" b="1" dirty="0">
                <a:effectLst/>
                <a:latin typeface="Calibri" panose="020F0502020204030204" pitchFamily="34" charset="0"/>
                <a:ea typeface="Times New Roman" panose="02020603050405020304" pitchFamily="18" charset="0"/>
                <a:cs typeface="Arial" panose="020B0604020202020204" pitchFamily="34" charset="0"/>
              </a:rPr>
              <a:t>attribuer à chaque référence une catégorie de rotation suivant la </a:t>
            </a:r>
            <a:r>
              <a:rPr lang="fr-FR" sz="1800" u="sng" dirty="0">
                <a:effectLst/>
                <a:latin typeface="Calibri" panose="020F0502020204030204" pitchFamily="34" charset="0"/>
                <a:ea typeface="Times New Roman" panose="02020603050405020304" pitchFamily="18" charset="0"/>
                <a:cs typeface="Arial" panose="020B0604020202020204" pitchFamily="34" charset="0"/>
                <a:hlinkClick r:id="rId4">
                  <a:extLst>
                    <a:ext uri="{A12FA001-AC4F-418D-AE19-62706E023703}">
                      <ahyp:hlinkClr xmlns:ahyp="http://schemas.microsoft.com/office/drawing/2018/hyperlinkcolor" xmlns="" val="tx"/>
                    </a:ext>
                  </a:extLst>
                </a:hlinkClick>
              </a:rPr>
              <a:t>méthode ABC</a:t>
            </a:r>
            <a:r>
              <a:rPr lang="fr-FR" sz="1800" dirty="0">
                <a:effectLst/>
                <a:latin typeface="Calibri" panose="020F0502020204030204" pitchFamily="34" charset="0"/>
                <a:ea typeface="Times New Roman" panose="02020603050405020304" pitchFamily="18" charset="0"/>
                <a:cs typeface="Arial" panose="020B0604020202020204" pitchFamily="34" charset="0"/>
              </a:rPr>
              <a:t>, où la classe A correspond à une forte rotation et C à la rotation la plus faible. Cette information permet une classification améliorée des produits dans le magasin, en fonction de leur niveau de demande.</a:t>
            </a:r>
            <a:endParaRPr lang="fr-MA" sz="1800" dirty="0">
              <a:effectLst/>
              <a:latin typeface="Times New Roman" panose="02020603050405020304" pitchFamily="18" charset="0"/>
              <a:ea typeface="Times New Roman" panose="02020603050405020304" pitchFamily="18" charset="0"/>
            </a:endParaRPr>
          </a:p>
          <a:p>
            <a:pPr>
              <a:lnSpc>
                <a:spcPct val="115000"/>
              </a:lnSpc>
              <a:spcAft>
                <a:spcPts val="1000"/>
              </a:spcAft>
            </a:pP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3694478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65211" y="1417918"/>
            <a:ext cx="9404723" cy="969682"/>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r>
              <a:rPr lang="fr-FR" sz="4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Le Bon Manager de la Production</a:t>
            </a:r>
          </a:p>
        </p:txBody>
      </p:sp>
      <p:sp>
        <p:nvSpPr>
          <p:cNvPr id="4" name="Espace réservé du contenu 3"/>
          <p:cNvSpPr>
            <a:spLocks noGrp="1"/>
          </p:cNvSpPr>
          <p:nvPr>
            <p:ph idx="1"/>
          </p:nvPr>
        </p:nvSpPr>
        <p:spPr>
          <a:xfrm>
            <a:off x="1103312" y="3441700"/>
            <a:ext cx="8946541" cy="2806699"/>
          </a:xfrm>
        </p:spPr>
        <p:txBody>
          <a:bodyPr/>
          <a:lstStyle/>
          <a:p>
            <a:pPr algn="ctr"/>
            <a:r>
              <a:rPr lang="fr-FR" sz="3200" b="1" u="sng" dirty="0"/>
              <a:t>Le Guide de la structuration du service </a:t>
            </a:r>
          </a:p>
          <a:p>
            <a:endParaRPr lang="fr-FR" dirty="0"/>
          </a:p>
          <a:p>
            <a:pPr algn="r"/>
            <a:r>
              <a:rPr lang="fr-FR" sz="2400" dirty="0"/>
              <a:t>Fait par : M. Youssef MARRAH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4000" b="1" dirty="0">
                <a:solidFill>
                  <a:srgbClr val="FFC000"/>
                </a:solidFill>
              </a:rPr>
              <a:t>e - Les types de la production :</a:t>
            </a:r>
            <a:br>
              <a:rPr lang="fr-FR" sz="4000" dirty="0">
                <a:solidFill>
                  <a:srgbClr val="FFC000"/>
                </a:solidFill>
              </a:rPr>
            </a:br>
            <a:endParaRPr lang="fr-FR" sz="4000" dirty="0">
              <a:solidFill>
                <a:srgbClr val="FFC000"/>
              </a:solidFill>
            </a:endParaRPr>
          </a:p>
        </p:txBody>
      </p:sp>
      <p:sp>
        <p:nvSpPr>
          <p:cNvPr id="3" name="Espace réservé du contenu 2"/>
          <p:cNvSpPr>
            <a:spLocks noGrp="1"/>
          </p:cNvSpPr>
          <p:nvPr>
            <p:ph idx="1"/>
          </p:nvPr>
        </p:nvSpPr>
        <p:spPr/>
        <p:txBody>
          <a:bodyPr>
            <a:normAutofit/>
          </a:bodyPr>
          <a:lstStyle/>
          <a:p>
            <a:r>
              <a:rPr lang="fr-FR" sz="2400" dirty="0"/>
              <a:t>Il existe des différents types de la production qui varient selon l'industrie et le domaine d'activité; Ces types se différent par la manière de la gestion des ressources (humaines et matériels), la planification et la gestion des coûts.</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27BBE3E-8468-32EB-2A5C-B12EDD9FAF89}"/>
              </a:ext>
            </a:extLst>
          </p:cNvPr>
          <p:cNvSpPr>
            <a:spLocks noGrp="1"/>
          </p:cNvSpPr>
          <p:nvPr>
            <p:ph idx="1"/>
          </p:nvPr>
        </p:nvSpPr>
        <p:spPr>
          <a:xfrm>
            <a:off x="410817" y="689112"/>
            <a:ext cx="10336696" cy="5559287"/>
          </a:xfrm>
        </p:spPr>
        <p:txBody>
          <a:bodyPr/>
          <a:lstStyle/>
          <a:p>
            <a:pPr marL="0" indent="0">
              <a:buNone/>
            </a:pPr>
            <a:r>
              <a:rPr lang="fr-FR" sz="1800" b="1" u="sng" dirty="0">
                <a:effectLst/>
                <a:latin typeface="Calibri" panose="020F0502020204030204" pitchFamily="34" charset="0"/>
                <a:ea typeface="Times New Roman" panose="02020603050405020304" pitchFamily="18" charset="0"/>
                <a:cs typeface="Arial" panose="020B0604020202020204" pitchFamily="34" charset="0"/>
              </a:rPr>
              <a:t>4. Taux de ruptures</a:t>
            </a:r>
            <a:endParaRPr lang="fr-MA" sz="1800" b="1" dirty="0">
              <a:effectLst/>
              <a:latin typeface="Times New Roman" panose="02020603050405020304" pitchFamily="18" charset="0"/>
              <a:ea typeface="Times New Roman" panose="02020603050405020304" pitchFamily="18" charset="0"/>
            </a:endParaRPr>
          </a:p>
          <a:p>
            <a:r>
              <a:rPr lang="fr-FR" sz="1800" b="0" dirty="0">
                <a:effectLst/>
                <a:latin typeface="Calibri" panose="020F0502020204030204" pitchFamily="34" charset="0"/>
                <a:ea typeface="Times New Roman" panose="02020603050405020304" pitchFamily="18" charset="0"/>
                <a:cs typeface="Arial" panose="020B0604020202020204" pitchFamily="34" charset="0"/>
              </a:rPr>
              <a:t>Cet indicateur va jouer le rôle d'alarme pour détecter les articles ayant des niveaux de stocks mal calculés.</a:t>
            </a:r>
            <a:endParaRPr lang="fr-MA" sz="1800" b="1" dirty="0">
              <a:effectLst/>
              <a:latin typeface="Times New Roman" panose="02020603050405020304" pitchFamily="18" charset="0"/>
              <a:ea typeface="Times New Roman" panose="02020603050405020304" pitchFamily="18" charset="0"/>
            </a:endParaRPr>
          </a:p>
          <a:p>
            <a:pPr marL="0" indent="0">
              <a:buNone/>
            </a:pPr>
            <a:r>
              <a:rPr lang="fr-FR" sz="1800" b="1" u="sng" dirty="0">
                <a:effectLst/>
                <a:latin typeface="Calibri" panose="020F0502020204030204" pitchFamily="34" charset="0"/>
                <a:ea typeface="Times New Roman" panose="02020603050405020304" pitchFamily="18" charset="0"/>
                <a:cs typeface="Arial" panose="020B0604020202020204" pitchFamily="34" charset="0"/>
              </a:rPr>
              <a:t>5. Durée de stockage</a:t>
            </a:r>
            <a:endParaRPr lang="fr-MA" sz="1800" b="1" dirty="0">
              <a:effectLst/>
              <a:latin typeface="Times New Roman" panose="02020603050405020304" pitchFamily="18" charset="0"/>
              <a:ea typeface="Times New Roman" panose="02020603050405020304" pitchFamily="18" charset="0"/>
            </a:endParaRPr>
          </a:p>
          <a:p>
            <a:r>
              <a:rPr lang="fr-FR" sz="1800" dirty="0">
                <a:effectLst/>
                <a:latin typeface="Calibri" panose="020F0502020204030204" pitchFamily="34" charset="0"/>
                <a:ea typeface="Times New Roman" panose="02020603050405020304" pitchFamily="18" charset="0"/>
                <a:cs typeface="Arial" panose="020B0604020202020204" pitchFamily="34" charset="0"/>
              </a:rPr>
              <a:t>La </a:t>
            </a:r>
            <a:r>
              <a:rPr lang="fr-FR" sz="1800" u="sng" dirty="0">
                <a:effectLst/>
                <a:latin typeface="Calibri" panose="020F0502020204030204" pitchFamily="34" charset="0"/>
                <a:ea typeface="Times New Roman" panose="02020603050405020304" pitchFamily="18" charset="0"/>
                <a:cs typeface="Arial" panose="020B0604020202020204" pitchFamily="34" charset="0"/>
                <a:hlinkClick r:id="rId2">
                  <a:extLst>
                    <a:ext uri="{A12FA001-AC4F-418D-AE19-62706E023703}">
                      <ahyp:hlinkClr xmlns:ahyp="http://schemas.microsoft.com/office/drawing/2018/hyperlinkcolor" xmlns="" val="tx"/>
                    </a:ext>
                  </a:extLst>
                </a:hlinkClick>
              </a:rPr>
              <a:t>durée de stockage</a:t>
            </a:r>
            <a:r>
              <a:rPr lang="fr-FR" sz="1800" dirty="0">
                <a:effectLst/>
                <a:latin typeface="Calibri" panose="020F0502020204030204" pitchFamily="34" charset="0"/>
                <a:ea typeface="Times New Roman" panose="02020603050405020304" pitchFamily="18" charset="0"/>
                <a:cs typeface="Arial" panose="020B0604020202020204" pitchFamily="34" charset="0"/>
              </a:rPr>
              <a:t> correspond à la </a:t>
            </a:r>
            <a:r>
              <a:rPr lang="fr-FR" sz="1800" b="1" dirty="0">
                <a:effectLst/>
                <a:latin typeface="Calibri" panose="020F0502020204030204" pitchFamily="34" charset="0"/>
                <a:ea typeface="Times New Roman" panose="02020603050405020304" pitchFamily="18" charset="0"/>
                <a:cs typeface="Arial" panose="020B0604020202020204" pitchFamily="34" charset="0"/>
              </a:rPr>
              <a:t>période pendant laquelle les articles demeurent stockées avant d’être consommées</a:t>
            </a:r>
            <a:r>
              <a:rPr lang="fr-FR" sz="1800" dirty="0">
                <a:effectLst/>
                <a:latin typeface="Calibri" panose="020F0502020204030204" pitchFamily="34" charset="0"/>
                <a:ea typeface="Times New Roman" panose="02020603050405020304" pitchFamily="18" charset="0"/>
                <a:cs typeface="Arial" panose="020B0604020202020204" pitchFamily="34" charset="0"/>
              </a:rPr>
              <a:t>. Cet indicateur, peut contribuer à l'analyse des coûts de stockage par article, plus le temps de stockage dans le magasin est court, plus le coût de stockage est faible et, par conséquent, plus la rentabilité est élevée.</a:t>
            </a:r>
            <a:endParaRPr lang="fr-MA" sz="1800" dirty="0">
              <a:effectLst/>
              <a:latin typeface="Times New Roman" panose="02020603050405020304" pitchFamily="18" charset="0"/>
              <a:ea typeface="Times New Roman" panose="02020603050405020304" pitchFamily="18" charset="0"/>
            </a:endParaRPr>
          </a:p>
          <a:p>
            <a:pPr marL="0" indent="0">
              <a:buNone/>
            </a:pPr>
            <a:r>
              <a:rPr lang="fr-FR" sz="1800" b="1" u="sng" dirty="0">
                <a:effectLst/>
                <a:latin typeface="Calibri" panose="020F0502020204030204" pitchFamily="34" charset="0"/>
                <a:ea typeface="Times New Roman" panose="02020603050405020304" pitchFamily="18" charset="0"/>
                <a:cs typeface="Arial" panose="020B0604020202020204" pitchFamily="34" charset="0"/>
              </a:rPr>
              <a:t>6.Coût global du Stock :</a:t>
            </a:r>
            <a:endParaRPr lang="fr-MA" sz="1800" dirty="0">
              <a:effectLst/>
              <a:latin typeface="Times New Roman" panose="02020603050405020304" pitchFamily="18" charset="0"/>
              <a:ea typeface="Times New Roman" panose="02020603050405020304" pitchFamily="18" charset="0"/>
            </a:endParaRPr>
          </a:p>
          <a:p>
            <a:r>
              <a:rPr lang="fr-FR" sz="1800" dirty="0">
                <a:effectLst/>
                <a:latin typeface="Calibri" panose="020F0502020204030204" pitchFamily="34" charset="0"/>
                <a:ea typeface="Times New Roman" panose="02020603050405020304" pitchFamily="18" charset="0"/>
                <a:cs typeface="Arial" panose="020B0604020202020204" pitchFamily="34" charset="0"/>
              </a:rPr>
              <a:t>Il correspond au coût global qui coûte la gestion du stock à l'entreprise, et il égale la somme des coûts de possession des stocks plus la valeur du stock.</a:t>
            </a:r>
            <a:endParaRPr lang="fr-MA" sz="1800" dirty="0">
              <a:effectLst/>
              <a:latin typeface="Times New Roman" panose="02020603050405020304" pitchFamily="18" charset="0"/>
              <a:ea typeface="Times New Roman" panose="02020603050405020304" pitchFamily="18" charset="0"/>
            </a:endParaRPr>
          </a:p>
          <a:p>
            <a:r>
              <a:rPr lang="fr-FR" sz="1800" dirty="0">
                <a:effectLst/>
                <a:latin typeface="Calibri" panose="020F0502020204030204" pitchFamily="34" charset="0"/>
                <a:ea typeface="Times New Roman" panose="02020603050405020304" pitchFamily="18" charset="0"/>
                <a:cs typeface="Arial" panose="020B0604020202020204" pitchFamily="34" charset="0"/>
              </a:rPr>
              <a:t>Pour les formules des calculs de ces KPI, nous allons les voir dans le chapitre du tableau de bord.</a:t>
            </a:r>
            <a:endParaRPr lang="fr-MA" sz="1800" dirty="0">
              <a:effectLst/>
              <a:latin typeface="Times New Roman" panose="02020603050405020304" pitchFamily="18" charset="0"/>
              <a:ea typeface="Times New Roman" panose="02020603050405020304" pitchFamily="18" charset="0"/>
            </a:endParaRPr>
          </a:p>
          <a:p>
            <a:endParaRPr lang="fr-MA" dirty="0"/>
          </a:p>
        </p:txBody>
      </p:sp>
    </p:spTree>
    <p:extLst>
      <p:ext uri="{BB962C8B-B14F-4D97-AF65-F5344CB8AC3E}">
        <p14:creationId xmlns:p14="http://schemas.microsoft.com/office/powerpoint/2010/main" val="121785135"/>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C319C-5964-80CA-5704-E8A5F22B327B}"/>
              </a:ext>
            </a:extLst>
          </p:cNvPr>
          <p:cNvSpPr>
            <a:spLocks noGrp="1"/>
          </p:cNvSpPr>
          <p:nvPr>
            <p:ph type="title"/>
          </p:nvPr>
        </p:nvSpPr>
        <p:spPr/>
        <p:txBody>
          <a:bodyPr/>
          <a:lstStyle/>
          <a:p>
            <a:r>
              <a:rPr lang="fr-FR" sz="2800" b="1" dirty="0">
                <a:solidFill>
                  <a:schemeClr val="accent2">
                    <a:lumMod val="60000"/>
                    <a:lumOff val="40000"/>
                  </a:schemeClr>
                </a:solidFill>
                <a:effectLst/>
                <a:latin typeface="Calibri" panose="020F0502020204030204" pitchFamily="34" charset="0"/>
                <a:ea typeface="Times New Roman" panose="02020603050405020304" pitchFamily="18" charset="0"/>
                <a:cs typeface="Times New Roman" panose="02020603050405020304" pitchFamily="18" charset="0"/>
              </a:rPr>
              <a:t>5.5. METHODES DE VALORISATION DU STOCK</a:t>
            </a:r>
            <a:br>
              <a:rPr lang="fr-MA" sz="2800" dirty="0">
                <a:solidFill>
                  <a:schemeClr val="accent2">
                    <a:lumMod val="60000"/>
                    <a:lumOff val="40000"/>
                  </a:schemeClr>
                </a:solidFill>
                <a:effectLst/>
                <a:latin typeface="Times New Roman" panose="02020603050405020304" pitchFamily="18" charset="0"/>
                <a:ea typeface="Times New Roman" panose="02020603050405020304" pitchFamily="18" charset="0"/>
              </a:rPr>
            </a:br>
            <a:endParaRPr lang="fr-MA" sz="5400" dirty="0">
              <a:solidFill>
                <a:schemeClr val="accent2">
                  <a:lumMod val="60000"/>
                  <a:lumOff val="40000"/>
                </a:schemeClr>
              </a:solidFill>
            </a:endParaRPr>
          </a:p>
        </p:txBody>
      </p:sp>
      <p:sp>
        <p:nvSpPr>
          <p:cNvPr id="3" name="Content Placeholder 2">
            <a:extLst>
              <a:ext uri="{FF2B5EF4-FFF2-40B4-BE49-F238E27FC236}">
                <a16:creationId xmlns:a16="http://schemas.microsoft.com/office/drawing/2014/main" id="{31947F67-453F-E546-E3D8-EE87F9B4B19B}"/>
              </a:ext>
            </a:extLst>
          </p:cNvPr>
          <p:cNvSpPr>
            <a:spLocks noGrp="1"/>
          </p:cNvSpPr>
          <p:nvPr>
            <p:ph idx="1"/>
          </p:nvPr>
        </p:nvSpPr>
        <p:spPr/>
        <p:txBody>
          <a:bodyPr/>
          <a:lstStyle/>
          <a:p>
            <a:pPr marL="0" indent="0">
              <a:lnSpc>
                <a:spcPts val="1440"/>
              </a:lnSpc>
              <a:spcAft>
                <a:spcPts val="1250"/>
              </a:spcAft>
              <a:buNone/>
            </a:pPr>
            <a:r>
              <a:rPr lang="fr-FR" sz="1800" b="1" u="sng" dirty="0">
                <a:effectLst/>
                <a:latin typeface="Calibri" panose="020F0502020204030204" pitchFamily="34" charset="0"/>
                <a:ea typeface="Times New Roman" panose="02020603050405020304" pitchFamily="18" charset="0"/>
                <a:cs typeface="Arial" panose="020B0604020202020204" pitchFamily="34" charset="0"/>
              </a:rPr>
              <a:t>Le CUMP (coût unitaire moyen pondéré)</a:t>
            </a:r>
            <a:endParaRPr lang="fr-MA" sz="1800" b="1" dirty="0">
              <a:effectLst/>
              <a:latin typeface="Times New Roman" panose="02020603050405020304" pitchFamily="18" charset="0"/>
              <a:ea typeface="Times New Roman" panose="02020603050405020304" pitchFamily="18" charset="0"/>
            </a:endParaRPr>
          </a:p>
          <a:p>
            <a:pPr algn="just">
              <a:spcAft>
                <a:spcPts val="1800"/>
              </a:spcAft>
            </a:pPr>
            <a:r>
              <a:rPr lang="fr-FR" sz="1800" dirty="0">
                <a:effectLst/>
                <a:latin typeface="Calibri" panose="020F0502020204030204" pitchFamily="34" charset="0"/>
                <a:ea typeface="Times New Roman" panose="02020603050405020304" pitchFamily="18" charset="0"/>
                <a:cs typeface="Arial" panose="020B0604020202020204" pitchFamily="34" charset="0"/>
              </a:rPr>
              <a:t>La méthode du </a:t>
            </a:r>
            <a:r>
              <a:rPr lang="fr-FR" sz="1800" u="sng" dirty="0">
                <a:effectLst/>
                <a:latin typeface="Calibri" panose="020F0502020204030204" pitchFamily="34" charset="0"/>
                <a:ea typeface="Times New Roman" panose="02020603050405020304" pitchFamily="18" charset="0"/>
                <a:cs typeface="Arial" panose="020B0604020202020204" pitchFamily="34" charset="0"/>
                <a:hlinkClick r:id="rId2">
                  <a:extLst>
                    <a:ext uri="{A12FA001-AC4F-418D-AE19-62706E023703}">
                      <ahyp:hlinkClr xmlns:ahyp="http://schemas.microsoft.com/office/drawing/2018/hyperlinkcolor" xmlns="" val="tx"/>
                    </a:ext>
                  </a:extLst>
                </a:hlinkClick>
              </a:rPr>
              <a:t>coût unitaire moyen pondéré</a:t>
            </a:r>
            <a:r>
              <a:rPr lang="fr-FR" sz="1800" dirty="0">
                <a:effectLst/>
                <a:latin typeface="Calibri" panose="020F0502020204030204" pitchFamily="34" charset="0"/>
                <a:ea typeface="Times New Roman" panose="02020603050405020304" pitchFamily="18" charset="0"/>
                <a:cs typeface="Arial" panose="020B0604020202020204" pitchFamily="34" charset="0"/>
              </a:rPr>
              <a:t> s’utilise surtout pour les </a:t>
            </a:r>
            <a:r>
              <a:rPr lang="fr-FR" sz="1800" b="1" dirty="0">
                <a:effectLst/>
                <a:latin typeface="Calibri" panose="020F0502020204030204" pitchFamily="34" charset="0"/>
                <a:ea typeface="Times New Roman" panose="02020603050405020304" pitchFamily="18" charset="0"/>
                <a:cs typeface="Arial" panose="020B0604020202020204" pitchFamily="34" charset="0"/>
              </a:rPr>
              <a:t>matières non périssables</a:t>
            </a:r>
            <a:r>
              <a:rPr lang="fr-FR" sz="1800" dirty="0">
                <a:effectLst/>
                <a:latin typeface="Calibri" panose="020F0502020204030204" pitchFamily="34" charset="0"/>
                <a:ea typeface="Times New Roman" panose="02020603050405020304" pitchFamily="18" charset="0"/>
                <a:cs typeface="Arial" panose="020B0604020202020204" pitchFamily="34" charset="0"/>
              </a:rPr>
              <a:t> et qui peuvent être en stock assez longtemps. Cette méthode est la moyenne pondérée par les quantités des coûts d’entrées en stock. Elle </a:t>
            </a:r>
            <a:r>
              <a:rPr lang="fr-FR" sz="1800" b="1" dirty="0">
                <a:effectLst/>
                <a:latin typeface="Calibri" panose="020F0502020204030204" pitchFamily="34" charset="0"/>
                <a:ea typeface="Times New Roman" panose="02020603050405020304" pitchFamily="18" charset="0"/>
                <a:cs typeface="Arial" panose="020B0604020202020204" pitchFamily="34" charset="0"/>
              </a:rPr>
              <a:t>permet de lisser les variations de prix</a:t>
            </a:r>
            <a:r>
              <a:rPr lang="fr-FR" sz="1800" dirty="0">
                <a:effectLst/>
                <a:latin typeface="Calibri" panose="020F0502020204030204" pitchFamily="34" charset="0"/>
                <a:ea typeface="Times New Roman" panose="02020603050405020304" pitchFamily="18" charset="0"/>
                <a:cs typeface="Arial" panose="020B0604020202020204" pitchFamily="34" charset="0"/>
              </a:rPr>
              <a:t> d’achat.</a:t>
            </a:r>
            <a:endParaRPr lang="fr-MA" sz="1800" dirty="0">
              <a:effectLst/>
              <a:latin typeface="Times New Roman" panose="02020603050405020304" pitchFamily="18" charset="0"/>
              <a:ea typeface="Times New Roman" panose="02020603050405020304" pitchFamily="18" charset="0"/>
            </a:endParaRPr>
          </a:p>
          <a:p>
            <a:pPr algn="just">
              <a:spcAft>
                <a:spcPts val="1800"/>
              </a:spcAft>
            </a:pPr>
            <a:r>
              <a:rPr lang="fr-FR" sz="1800" dirty="0">
                <a:effectLst/>
                <a:latin typeface="Calibri" panose="020F0502020204030204" pitchFamily="34" charset="0"/>
                <a:ea typeface="Times New Roman" panose="02020603050405020304" pitchFamily="18" charset="0"/>
                <a:cs typeface="Arial" panose="020B0604020202020204" pitchFamily="34" charset="0"/>
              </a:rPr>
              <a:t>Le calcul se fait de la façon suivante : (valeur des entrées + valeur du stock initial) / (quantités entrées + quantités en stock initial).</a:t>
            </a:r>
            <a:endParaRPr lang="fr-MA" sz="1800" dirty="0">
              <a:effectLst/>
              <a:latin typeface="Times New Roman" panose="02020603050405020304" pitchFamily="18" charset="0"/>
              <a:ea typeface="Times New Roman" panose="02020603050405020304" pitchFamily="18" charset="0"/>
            </a:endParaRPr>
          </a:p>
          <a:p>
            <a:pPr>
              <a:spcAft>
                <a:spcPts val="1800"/>
              </a:spcAft>
            </a:pPr>
            <a:r>
              <a:rPr lang="fr-FR" sz="1800" dirty="0">
                <a:effectLst/>
                <a:latin typeface="Calibri" panose="020F0502020204030204" pitchFamily="34" charset="0"/>
                <a:ea typeface="Times New Roman" panose="02020603050405020304" pitchFamily="18" charset="0"/>
                <a:cs typeface="Arial" panose="020B0604020202020204" pitchFamily="34" charset="0"/>
              </a:rPr>
              <a:t>Il peut être calculé mensuellement, trimestriellement, annuellement ou à l’occasion de chaque entrée en stock.</a:t>
            </a:r>
            <a:endParaRPr lang="fr-MA" sz="1800" dirty="0">
              <a:effectLst/>
              <a:latin typeface="Times New Roman" panose="02020603050405020304" pitchFamily="18" charset="0"/>
              <a:ea typeface="Times New Roman" panose="02020603050405020304" pitchFamily="18" charset="0"/>
            </a:endParaRPr>
          </a:p>
          <a:p>
            <a:endParaRPr lang="fr-MA" dirty="0"/>
          </a:p>
        </p:txBody>
      </p:sp>
    </p:spTree>
    <p:extLst>
      <p:ext uri="{BB962C8B-B14F-4D97-AF65-F5344CB8AC3E}">
        <p14:creationId xmlns:p14="http://schemas.microsoft.com/office/powerpoint/2010/main" val="910014003"/>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7710E0-09B3-1F49-78E9-179C66E50BDE}"/>
              </a:ext>
            </a:extLst>
          </p:cNvPr>
          <p:cNvSpPr>
            <a:spLocks noGrp="1"/>
          </p:cNvSpPr>
          <p:nvPr>
            <p:ph idx="1"/>
          </p:nvPr>
        </p:nvSpPr>
        <p:spPr>
          <a:xfrm>
            <a:off x="159026" y="225288"/>
            <a:ext cx="10376452" cy="6023112"/>
          </a:xfrm>
        </p:spPr>
        <p:txBody>
          <a:bodyPr>
            <a:normAutofit/>
          </a:bodyPr>
          <a:lstStyle/>
          <a:p>
            <a:pPr marL="0" indent="0" algn="just">
              <a:lnSpc>
                <a:spcPts val="1440"/>
              </a:lnSpc>
              <a:spcAft>
                <a:spcPts val="1250"/>
              </a:spcAft>
              <a:buNone/>
            </a:pPr>
            <a:r>
              <a:rPr lang="fr-FR" b="1" u="sng" dirty="0">
                <a:effectLst/>
                <a:latin typeface="Calibri" panose="020F0502020204030204" pitchFamily="34" charset="0"/>
                <a:ea typeface="Times New Roman" panose="02020603050405020304" pitchFamily="18" charset="0"/>
                <a:cs typeface="Arial" panose="020B0604020202020204" pitchFamily="34" charset="0"/>
              </a:rPr>
              <a:t>Le FIFO (first in, first out) ou PEPS (premier entré, premier sorti)</a:t>
            </a:r>
            <a:endParaRPr lang="fr-MA" b="1" dirty="0">
              <a:effectLst/>
              <a:latin typeface="Times New Roman" panose="02020603050405020304" pitchFamily="18" charset="0"/>
              <a:ea typeface="Times New Roman" panose="02020603050405020304" pitchFamily="18" charset="0"/>
            </a:endParaRPr>
          </a:p>
          <a:p>
            <a:pPr algn="just">
              <a:spcAft>
                <a:spcPts val="1800"/>
              </a:spcAft>
            </a:pPr>
            <a:r>
              <a:rPr lang="fr-FR" dirty="0">
                <a:effectLst/>
                <a:latin typeface="Calibri" panose="020F0502020204030204" pitchFamily="34" charset="0"/>
                <a:ea typeface="Times New Roman" panose="02020603050405020304" pitchFamily="18" charset="0"/>
                <a:cs typeface="Arial" panose="020B0604020202020204" pitchFamily="34" charset="0"/>
              </a:rPr>
              <a:t>La méthode </a:t>
            </a:r>
            <a:r>
              <a:rPr lang="fr-FR" u="sng" dirty="0">
                <a:effectLst/>
                <a:latin typeface="Calibri" panose="020F0502020204030204" pitchFamily="34" charset="0"/>
                <a:ea typeface="Times New Roman" panose="02020603050405020304" pitchFamily="18" charset="0"/>
                <a:cs typeface="Arial" panose="020B0604020202020204" pitchFamily="34" charset="0"/>
                <a:hlinkClick r:id="rId2">
                  <a:extLst>
                    <a:ext uri="{A12FA001-AC4F-418D-AE19-62706E023703}">
                      <ahyp:hlinkClr xmlns:ahyp="http://schemas.microsoft.com/office/drawing/2018/hyperlinkcolor" xmlns="" val="tx"/>
                    </a:ext>
                  </a:extLst>
                </a:hlinkClick>
              </a:rPr>
              <a:t>first in, first out</a:t>
            </a:r>
            <a:r>
              <a:rPr lang="fr-FR" dirty="0">
                <a:effectLst/>
                <a:latin typeface="Calibri" panose="020F0502020204030204" pitchFamily="34" charset="0"/>
                <a:ea typeface="Times New Roman" panose="02020603050405020304" pitchFamily="18" charset="0"/>
                <a:cs typeface="Arial" panose="020B0604020202020204" pitchFamily="34" charset="0"/>
              </a:rPr>
              <a:t> signifie que </a:t>
            </a:r>
            <a:r>
              <a:rPr lang="fr-FR" b="1" dirty="0">
                <a:effectLst/>
                <a:latin typeface="Calibri" panose="020F0502020204030204" pitchFamily="34" charset="0"/>
                <a:ea typeface="Times New Roman" panose="02020603050405020304" pitchFamily="18" charset="0"/>
                <a:cs typeface="Arial" panose="020B0604020202020204" pitchFamily="34" charset="0"/>
              </a:rPr>
              <a:t>les produits entrés en premier sont ceux qui sortent en premier du stock</a:t>
            </a:r>
            <a:r>
              <a:rPr lang="fr-FR" dirty="0">
                <a:effectLst/>
                <a:latin typeface="Calibri" panose="020F0502020204030204" pitchFamily="34" charset="0"/>
                <a:ea typeface="Times New Roman" panose="02020603050405020304" pitchFamily="18" charset="0"/>
                <a:cs typeface="Arial" panose="020B0604020202020204" pitchFamily="34" charset="0"/>
              </a:rPr>
              <a:t>. Les produits qui sont entrés en dernier sont donc les produits qui restent dans le stock.</a:t>
            </a:r>
            <a:endParaRPr lang="fr-MA" dirty="0">
              <a:effectLst/>
              <a:latin typeface="Times New Roman" panose="02020603050405020304" pitchFamily="18" charset="0"/>
              <a:ea typeface="Times New Roman" panose="02020603050405020304" pitchFamily="18" charset="0"/>
            </a:endParaRPr>
          </a:p>
          <a:p>
            <a:pPr algn="just">
              <a:spcAft>
                <a:spcPts val="1800"/>
              </a:spcAft>
            </a:pPr>
            <a:r>
              <a:rPr lang="fr-FR" dirty="0">
                <a:effectLst/>
                <a:latin typeface="Calibri" panose="020F0502020204030204" pitchFamily="34" charset="0"/>
                <a:ea typeface="Times New Roman" panose="02020603050405020304" pitchFamily="18" charset="0"/>
                <a:cs typeface="Arial" panose="020B0604020202020204" pitchFamily="34" charset="0"/>
              </a:rPr>
              <a:t>Cette méthode est recommandée pour les produits qui ne peuvent pas faire l’objet d’une longue conservation. Toutefois, elle engendre une répercussion assez tardive des variations de prix.</a:t>
            </a:r>
          </a:p>
          <a:p>
            <a:pPr marL="0" indent="0" algn="just">
              <a:lnSpc>
                <a:spcPts val="1440"/>
              </a:lnSpc>
              <a:spcAft>
                <a:spcPts val="1250"/>
              </a:spcAft>
              <a:buNone/>
            </a:pPr>
            <a:r>
              <a:rPr lang="fr-FR" sz="1800" b="1" u="sng" dirty="0">
                <a:effectLst/>
                <a:latin typeface="Calibri" panose="020F0502020204030204" pitchFamily="34" charset="0"/>
                <a:ea typeface="Times New Roman" panose="02020603050405020304" pitchFamily="18" charset="0"/>
                <a:cs typeface="Arial" panose="020B0604020202020204" pitchFamily="34" charset="0"/>
              </a:rPr>
              <a:t>Le LIFO (last in, first out) ou DEPS (dernier entré, premier sorti)</a:t>
            </a:r>
            <a:endParaRPr lang="fr-MA" sz="1800" b="1" dirty="0">
              <a:effectLst/>
              <a:latin typeface="Times New Roman" panose="02020603050405020304" pitchFamily="18" charset="0"/>
              <a:ea typeface="Times New Roman" panose="02020603050405020304" pitchFamily="18" charset="0"/>
            </a:endParaRPr>
          </a:p>
          <a:p>
            <a:pPr algn="just">
              <a:spcAft>
                <a:spcPts val="1800"/>
              </a:spcAft>
            </a:pPr>
            <a:r>
              <a:rPr lang="fr-FR" sz="1800" dirty="0">
                <a:effectLst/>
                <a:latin typeface="Calibri" panose="020F0502020204030204" pitchFamily="34" charset="0"/>
                <a:ea typeface="Times New Roman" panose="02020603050405020304" pitchFamily="18" charset="0"/>
                <a:cs typeface="Arial" panose="020B0604020202020204" pitchFamily="34" charset="0"/>
              </a:rPr>
              <a:t>La méthode last in first out est l’inverse de la PEPS. Elle signifie que </a:t>
            </a:r>
            <a:r>
              <a:rPr lang="fr-FR" sz="1800" b="1" dirty="0">
                <a:effectLst/>
                <a:latin typeface="Calibri" panose="020F0502020204030204" pitchFamily="34" charset="0"/>
                <a:ea typeface="Times New Roman" panose="02020603050405020304" pitchFamily="18" charset="0"/>
                <a:cs typeface="Arial" panose="020B0604020202020204" pitchFamily="34" charset="0"/>
              </a:rPr>
              <a:t>les produits qui sont entrés en dernier dans le stock sont les produits qui sortent en premier du stock</a:t>
            </a:r>
            <a:r>
              <a:rPr lang="fr-FR" sz="1800" dirty="0">
                <a:effectLst/>
                <a:latin typeface="Calibri" panose="020F0502020204030204" pitchFamily="34" charset="0"/>
                <a:ea typeface="Times New Roman" panose="02020603050405020304" pitchFamily="18" charset="0"/>
                <a:cs typeface="Arial" panose="020B0604020202020204" pitchFamily="34" charset="0"/>
              </a:rPr>
              <a:t>. Les produits qui restent donc dans le stock sont les produits entrés en premier. Cette méthode est utilisée pour les produits qui prennent de la valeur avec le temps. Elle n’est toutefois </a:t>
            </a:r>
            <a:r>
              <a:rPr lang="fr-FR" sz="1800" b="1" dirty="0">
                <a:effectLst/>
                <a:latin typeface="Calibri" panose="020F0502020204030204" pitchFamily="34" charset="0"/>
                <a:ea typeface="Times New Roman" panose="02020603050405020304" pitchFamily="18" charset="0"/>
                <a:cs typeface="Arial" panose="020B0604020202020204" pitchFamily="34" charset="0"/>
              </a:rPr>
              <a:t>p</a:t>
            </a:r>
            <a:r>
              <a:rPr lang="fr-FR" sz="1800" dirty="0">
                <a:effectLst/>
                <a:latin typeface="Calibri" panose="020F0502020204030204" pitchFamily="34" charset="0"/>
                <a:ea typeface="Times New Roman" panose="02020603050405020304" pitchFamily="18" charset="0"/>
                <a:cs typeface="Arial" panose="020B0604020202020204" pitchFamily="34" charset="0"/>
              </a:rPr>
              <a:t>as autorisée par les </a:t>
            </a:r>
            <a:r>
              <a:rPr lang="fr-FR" sz="1800" u="sng" dirty="0">
                <a:effectLst/>
                <a:latin typeface="Calibri" panose="020F0502020204030204" pitchFamily="34" charset="0"/>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xmlns="" val="tx"/>
                    </a:ext>
                  </a:extLst>
                </a:hlinkClick>
              </a:rPr>
              <a:t>normes IAS/IFRS</a:t>
            </a:r>
            <a:r>
              <a:rPr lang="fr-FR" sz="1800" dirty="0">
                <a:effectLst/>
                <a:latin typeface="Calibri" panose="020F0502020204030204" pitchFamily="34" charset="0"/>
                <a:ea typeface="Times New Roman" panose="02020603050405020304" pitchFamily="18" charset="0"/>
                <a:cs typeface="Arial" panose="020B0604020202020204" pitchFamily="34" charset="0"/>
              </a:rPr>
              <a:t>.</a:t>
            </a:r>
            <a:endParaRPr lang="fr-MA" sz="1800" dirty="0">
              <a:effectLst/>
              <a:latin typeface="Times New Roman" panose="02020603050405020304" pitchFamily="18" charset="0"/>
              <a:ea typeface="Times New Roman" panose="02020603050405020304" pitchFamily="18" charset="0"/>
            </a:endParaRPr>
          </a:p>
          <a:p>
            <a:pPr algn="just">
              <a:spcAft>
                <a:spcPts val="1800"/>
              </a:spcAft>
            </a:pPr>
            <a:endParaRPr lang="fr-MA" dirty="0">
              <a:effectLst/>
              <a:latin typeface="Times New Roman" panose="02020603050405020304" pitchFamily="18" charset="0"/>
              <a:ea typeface="Times New Roman" panose="02020603050405020304" pitchFamily="18" charset="0"/>
            </a:endParaRPr>
          </a:p>
          <a:p>
            <a:endParaRPr lang="fr-MA" sz="2400" dirty="0"/>
          </a:p>
        </p:txBody>
      </p:sp>
    </p:spTree>
    <p:extLst>
      <p:ext uri="{BB962C8B-B14F-4D97-AF65-F5344CB8AC3E}">
        <p14:creationId xmlns:p14="http://schemas.microsoft.com/office/powerpoint/2010/main" val="856764336"/>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F35AF-574B-9649-4FB1-28547B00131C}"/>
              </a:ext>
            </a:extLst>
          </p:cNvPr>
          <p:cNvSpPr>
            <a:spLocks noGrp="1"/>
          </p:cNvSpPr>
          <p:nvPr>
            <p:ph type="title"/>
          </p:nvPr>
        </p:nvSpPr>
        <p:spPr>
          <a:xfrm>
            <a:off x="1255711" y="2135744"/>
            <a:ext cx="9404723" cy="1400530"/>
          </a:xfrm>
        </p:spPr>
        <p:txBody>
          <a:bodyPr/>
          <a:lstStyle/>
          <a:p>
            <a:pPr algn="ctr"/>
            <a:r>
              <a:rPr lang="fr-FR" sz="3200"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t>5.6. PARTIE PRATIQUE : Lancement d'une structuration de la gestion des stocks</a:t>
            </a:r>
            <a:br>
              <a:rPr lang="fr-MA" sz="3200" dirty="0">
                <a:solidFill>
                  <a:srgbClr val="FFFF00"/>
                </a:solidFill>
                <a:effectLst/>
                <a:latin typeface="Calibri" panose="020F0502020204030204" pitchFamily="34" charset="0"/>
                <a:ea typeface="Calibri" panose="020F0502020204030204" pitchFamily="34" charset="0"/>
                <a:cs typeface="Arial" panose="020B0604020202020204" pitchFamily="34" charset="0"/>
              </a:rPr>
            </a:br>
            <a:endParaRPr lang="fr-MA" sz="6000" dirty="0">
              <a:solidFill>
                <a:srgbClr val="FFFF00"/>
              </a:solidFill>
            </a:endParaRPr>
          </a:p>
        </p:txBody>
      </p:sp>
    </p:spTree>
    <p:extLst>
      <p:ext uri="{BB962C8B-B14F-4D97-AF65-F5344CB8AC3E}">
        <p14:creationId xmlns:p14="http://schemas.microsoft.com/office/powerpoint/2010/main" val="3082816752"/>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0B403-F79B-0F09-CB69-BD1C25714A4A}"/>
              </a:ext>
            </a:extLst>
          </p:cNvPr>
          <p:cNvSpPr>
            <a:spLocks noGrp="1"/>
          </p:cNvSpPr>
          <p:nvPr>
            <p:ph type="title"/>
          </p:nvPr>
        </p:nvSpPr>
        <p:spPr/>
        <p:txBody>
          <a:bodyPr/>
          <a:lstStyle/>
          <a:p>
            <a:r>
              <a:rPr lang="fr-FR" sz="3600" b="1" dirty="0">
                <a:solidFill>
                  <a:srgbClr val="00B0F0"/>
                </a:solidFill>
                <a:effectLst/>
                <a:latin typeface="Calibri" panose="020F0502020204030204" pitchFamily="34" charset="0"/>
                <a:ea typeface="Calibri" panose="020F0502020204030204" pitchFamily="34" charset="0"/>
                <a:cs typeface="Arial" panose="020B0604020202020204" pitchFamily="34" charset="0"/>
              </a:rPr>
              <a:t>1. Inventaire du stock avec classification des articles </a:t>
            </a:r>
            <a:br>
              <a:rPr lang="fr-MA" sz="3600" dirty="0">
                <a:effectLst/>
                <a:latin typeface="Calibri" panose="020F0502020204030204" pitchFamily="34" charset="0"/>
                <a:ea typeface="Calibri" panose="020F0502020204030204" pitchFamily="34" charset="0"/>
                <a:cs typeface="Arial" panose="020B0604020202020204" pitchFamily="34" charset="0"/>
              </a:rPr>
            </a:br>
            <a:endParaRPr lang="fr-MA" sz="3600" dirty="0"/>
          </a:p>
        </p:txBody>
      </p:sp>
      <p:sp>
        <p:nvSpPr>
          <p:cNvPr id="3" name="Content Placeholder 2">
            <a:extLst>
              <a:ext uri="{FF2B5EF4-FFF2-40B4-BE49-F238E27FC236}">
                <a16:creationId xmlns:a16="http://schemas.microsoft.com/office/drawing/2014/main" id="{84E1CA33-6E96-FCCF-8602-E3A82A629061}"/>
              </a:ext>
            </a:extLst>
          </p:cNvPr>
          <p:cNvSpPr>
            <a:spLocks noGrp="1"/>
          </p:cNvSpPr>
          <p:nvPr>
            <p:ph idx="1"/>
          </p:nvPr>
        </p:nvSpPr>
        <p:spPr>
          <a:xfrm>
            <a:off x="265044" y="1669774"/>
            <a:ext cx="9784810" cy="4578625"/>
          </a:xfrm>
        </p:spPr>
        <p:txBody>
          <a:bodyPr>
            <a:normAutofit/>
          </a:bodyPr>
          <a:lstStyle/>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Avant de se lancer dans une démarche de structuration du stock, il faut tout d'abord savoir ce qu'on a en stock, les désignations, les quantités avec les prix d'achat aussi de tous les articles disponibles en stock, c'est pour cela il faut lancer un inventaire global des magasins.</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Vous pouvez choisir une journée ou deux lors d'arrêt de l'usine, constituez une équipe des différents services et lancez l'inventaire.</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Une fois l'inventaire est réalisé, nous nous basons sur le nouvel état de stock pour effectuer une classification des articles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Les Consommables, les standards, les critiques et les obsolètes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3625378106"/>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C56620-200F-9BFA-C90F-8027924D274A}"/>
              </a:ext>
            </a:extLst>
          </p:cNvPr>
          <p:cNvSpPr>
            <a:spLocks noGrp="1"/>
          </p:cNvSpPr>
          <p:nvPr>
            <p:ph idx="1"/>
          </p:nvPr>
        </p:nvSpPr>
        <p:spPr>
          <a:xfrm>
            <a:off x="251791" y="318052"/>
            <a:ext cx="10151165" cy="5930347"/>
          </a:xfrm>
        </p:spPr>
        <p:txBody>
          <a:bodyPr>
            <a:normAutofit/>
          </a:bodyPr>
          <a:lstStyle/>
          <a:p>
            <a:pPr marL="342900" lvl="0" indent="-342900">
              <a:lnSpc>
                <a:spcPct val="115000"/>
              </a:lnSpc>
              <a:spcAft>
                <a:spcPts val="1000"/>
              </a:spcAft>
              <a:buFont typeface="Arial" panose="020B0604020202020204" pitchFamily="34" charset="0"/>
              <a:buChar char="•"/>
              <a:tabLst>
                <a:tab pos="457200" algn="l"/>
              </a:tabLst>
            </a:pPr>
            <a:r>
              <a:rPr lang="fr-FR" sz="2000" b="1" u="sng" dirty="0">
                <a:effectLst/>
                <a:latin typeface="Calibri" panose="020F0502020204030204" pitchFamily="34" charset="0"/>
                <a:ea typeface="Calibri" panose="020F0502020204030204" pitchFamily="34" charset="0"/>
                <a:cs typeface="Times New Roman" panose="02020603050405020304" pitchFamily="18" charset="0"/>
              </a:rPr>
              <a:t>Les Consommables :</a:t>
            </a:r>
            <a:r>
              <a:rPr lang="fr-FR" sz="2000" dirty="0">
                <a:effectLst/>
                <a:latin typeface="Calibri" panose="020F0502020204030204" pitchFamily="34" charset="0"/>
                <a:ea typeface="Calibri" panose="020F0502020204030204" pitchFamily="34" charset="0"/>
                <a:cs typeface="Times New Roman" panose="02020603050405020304" pitchFamily="18" charset="0"/>
              </a:rPr>
              <a:t> sont les articles qui ont une consommation standard par rapport au temps, et qui varient selon la charge du travail, par exemple : solvant, produits de nettoyage, consommables des contrôles qualité, etc.</a:t>
            </a:r>
            <a:endParaRPr lang="fr-MA"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Arial" panose="020B0604020202020204" pitchFamily="34" charset="0"/>
              <a:buChar char="•"/>
              <a:tabLst>
                <a:tab pos="457200" algn="l"/>
              </a:tabLst>
            </a:pPr>
            <a:r>
              <a:rPr lang="fr-FR" sz="2000" b="1" u="sng" dirty="0">
                <a:effectLst/>
                <a:latin typeface="Calibri" panose="020F0502020204030204" pitchFamily="34" charset="0"/>
                <a:ea typeface="Calibri" panose="020F0502020204030204" pitchFamily="34" charset="0"/>
                <a:cs typeface="Times New Roman" panose="02020603050405020304" pitchFamily="18" charset="0"/>
              </a:rPr>
              <a:t>Les standards :</a:t>
            </a:r>
            <a:r>
              <a:rPr lang="fr-FR" sz="2000" dirty="0">
                <a:effectLst/>
                <a:latin typeface="Calibri" panose="020F0502020204030204" pitchFamily="34" charset="0"/>
                <a:ea typeface="Calibri" panose="020F0502020204030204" pitchFamily="34" charset="0"/>
                <a:cs typeface="Times New Roman" panose="02020603050405020304" pitchFamily="18" charset="0"/>
              </a:rPr>
              <a:t> regroupe tous les articles qui entre la formulation ou la nomenclature des produits</a:t>
            </a:r>
            <a:endParaRPr lang="fr-MA"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Arial" panose="020B0604020202020204" pitchFamily="34" charset="0"/>
              <a:buChar char="•"/>
              <a:tabLst>
                <a:tab pos="457200" algn="l"/>
              </a:tabLst>
            </a:pPr>
            <a:r>
              <a:rPr lang="fr-FR" sz="2000" b="1" u="sng" dirty="0">
                <a:effectLst/>
                <a:latin typeface="Calibri" panose="020F0502020204030204" pitchFamily="34" charset="0"/>
                <a:ea typeface="Calibri" panose="020F0502020204030204" pitchFamily="34" charset="0"/>
                <a:cs typeface="Times New Roman" panose="02020603050405020304" pitchFamily="18" charset="0"/>
              </a:rPr>
              <a:t>Les obsolètes :</a:t>
            </a:r>
            <a:r>
              <a:rPr lang="fr-FR" sz="2000" dirty="0">
                <a:effectLst/>
                <a:latin typeface="Calibri" panose="020F0502020204030204" pitchFamily="34" charset="0"/>
                <a:ea typeface="Calibri" panose="020F0502020204030204" pitchFamily="34" charset="0"/>
                <a:cs typeface="Times New Roman" panose="02020603050405020304" pitchFamily="18" charset="0"/>
              </a:rPr>
              <a:t> se sont les articles qui constituent un stock mort, autrement dit, se sont les articles qui ne sont plus utilisées pendant une longue durée (D &gt; 2ans). Ces articles obsolètes doivent être éliminés du stock, parce qu'elles augmentent le coût de stock.</a:t>
            </a:r>
            <a:endParaRPr lang="fr-MA"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Arial" panose="020B0604020202020204" pitchFamily="34" charset="0"/>
              <a:buChar char="•"/>
              <a:tabLst>
                <a:tab pos="457200" algn="l"/>
              </a:tabLst>
            </a:pPr>
            <a:r>
              <a:rPr lang="fr-FR" sz="2000" b="1" u="sng" dirty="0">
                <a:effectLst/>
                <a:latin typeface="Calibri" panose="020F0502020204030204" pitchFamily="34" charset="0"/>
                <a:ea typeface="Calibri" panose="020F0502020204030204" pitchFamily="34" charset="0"/>
                <a:cs typeface="Times New Roman" panose="02020603050405020304" pitchFamily="18" charset="0"/>
              </a:rPr>
              <a:t>Les critiques :</a:t>
            </a:r>
            <a:r>
              <a:rPr lang="fr-FR" sz="2000" dirty="0">
                <a:effectLst/>
                <a:latin typeface="Calibri" panose="020F0502020204030204" pitchFamily="34" charset="0"/>
                <a:ea typeface="Calibri" panose="020F0502020204030204" pitchFamily="34" charset="0"/>
                <a:cs typeface="Times New Roman" panose="02020603050405020304" pitchFamily="18" charset="0"/>
              </a:rPr>
              <a:t> regroupe tous les articles qui représentent un grand risque sur le fonctionnement de la ligne de production et qui doivent avoir une gestion et une politique spéciale d'approvisionnement.  </a:t>
            </a:r>
            <a:endParaRPr lang="fr-MA"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fr-MA" dirty="0"/>
          </a:p>
        </p:txBody>
      </p:sp>
    </p:spTree>
    <p:extLst>
      <p:ext uri="{BB962C8B-B14F-4D97-AF65-F5344CB8AC3E}">
        <p14:creationId xmlns:p14="http://schemas.microsoft.com/office/powerpoint/2010/main" val="2635186243"/>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AC8338-B47F-8A60-536F-B2A0566E4E98}"/>
              </a:ext>
            </a:extLst>
          </p:cNvPr>
          <p:cNvSpPr>
            <a:spLocks noGrp="1"/>
          </p:cNvSpPr>
          <p:nvPr>
            <p:ph idx="1"/>
          </p:nvPr>
        </p:nvSpPr>
        <p:spPr>
          <a:xfrm>
            <a:off x="291548" y="437322"/>
            <a:ext cx="10906540" cy="5102087"/>
          </a:xfrm>
        </p:spPr>
        <p:txBody>
          <a:bodyPr>
            <a:normAutofit/>
          </a:bodyPr>
          <a:lstStyle/>
          <a:p>
            <a:pPr marL="457200" lvl="0" indent="-457200">
              <a:lnSpc>
                <a:spcPct val="115000"/>
              </a:lnSpc>
              <a:spcAft>
                <a:spcPts val="1000"/>
              </a:spcAft>
              <a:buFont typeface="+mj-lt"/>
              <a:buAutoNum type="arabicPeriod" startAt="2"/>
              <a:tabLst>
                <a:tab pos="457200" algn="l"/>
              </a:tabLst>
            </a:pPr>
            <a:r>
              <a:rPr lang="fr-FR" sz="2400" b="1" u="sng" dirty="0">
                <a:solidFill>
                  <a:srgbClr val="00B0F0"/>
                </a:solidFill>
                <a:effectLst/>
                <a:latin typeface="Calibri" panose="020F0502020204030204" pitchFamily="34" charset="0"/>
                <a:ea typeface="Calibri" panose="020F0502020204030204" pitchFamily="34" charset="0"/>
                <a:cs typeface="Arial" panose="020B0604020202020204" pitchFamily="34" charset="0"/>
              </a:rPr>
              <a:t>Codification des articles.</a:t>
            </a:r>
            <a:endParaRPr lang="fr-MA" sz="2400" dirty="0">
              <a:solidFill>
                <a:srgbClr val="00B0F0"/>
              </a:solidFill>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La codification devient de plus en plus importante, en plus qu'elle aide à classer les articles, elle est nécessaire pour intégrer les articles dans les logiciels de gestion tel que les ERP, les GPAO, etc...</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457200" lvl="0" indent="-457200">
              <a:lnSpc>
                <a:spcPct val="115000"/>
              </a:lnSpc>
              <a:spcAft>
                <a:spcPts val="1000"/>
              </a:spcAft>
              <a:buFont typeface="+mj-lt"/>
              <a:buAutoNum type="arabicPeriod" startAt="3"/>
              <a:tabLst>
                <a:tab pos="457200" algn="l"/>
              </a:tabLst>
            </a:pPr>
            <a:r>
              <a:rPr lang="fr-FR" sz="2400" b="1" u="sng" dirty="0">
                <a:solidFill>
                  <a:srgbClr val="00B0F0"/>
                </a:solidFill>
                <a:effectLst/>
                <a:latin typeface="Calibri" panose="020F0502020204030204" pitchFamily="34" charset="0"/>
                <a:ea typeface="Calibri" panose="020F0502020204030204" pitchFamily="34" charset="0"/>
                <a:cs typeface="Arial" panose="020B0604020202020204" pitchFamily="34" charset="0"/>
              </a:rPr>
              <a:t>Maitrise des mouvements.</a:t>
            </a:r>
            <a:endParaRPr lang="fr-MA" sz="2400" dirty="0">
              <a:solidFill>
                <a:srgbClr val="00B0F0"/>
              </a:solidFill>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Cette étape est très importante, le suivi des mouvements est la base du calcul des indicateurs et des niveaux de stock. Sans suivi on ne peut rien faire, on n'aura aucune visibilité sur le passé et aucune vision pour le futur.</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Malheureusement, j'ai vécu des gestionnaires de stock qui n'ont aucun suivi sur les entrés et les sorties du magasin, ils n'ont aucune traçabilité qui peut aider à analyser et optimiser le stock.</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Je vous invite à assurer et à fiabiliser le suivi des mouvements du stock, sinon vous ne pouvez pas passer à l'étape suivante.</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2581374388"/>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BA69D24-FD06-8E00-BB5D-94D583B6D13E}"/>
              </a:ext>
            </a:extLst>
          </p:cNvPr>
          <p:cNvSpPr>
            <a:spLocks noGrp="1"/>
          </p:cNvSpPr>
          <p:nvPr>
            <p:ph idx="1"/>
          </p:nvPr>
        </p:nvSpPr>
        <p:spPr>
          <a:xfrm>
            <a:off x="159026" y="768626"/>
            <a:ext cx="11264348" cy="5479773"/>
          </a:xfrm>
        </p:spPr>
        <p:txBody>
          <a:bodyPr>
            <a:normAutofit/>
          </a:bodyPr>
          <a:lstStyle/>
          <a:p>
            <a:pPr marL="342900" lvl="0" indent="-342900">
              <a:lnSpc>
                <a:spcPct val="115000"/>
              </a:lnSpc>
              <a:spcAft>
                <a:spcPts val="1000"/>
              </a:spcAft>
              <a:buFont typeface="+mj-lt"/>
              <a:buAutoNum type="arabicPeriod" startAt="4"/>
              <a:tabLst>
                <a:tab pos="457200" algn="l"/>
              </a:tabLst>
            </a:pPr>
            <a:r>
              <a:rPr lang="fr-FR" sz="2800" b="1" u="sng" dirty="0">
                <a:solidFill>
                  <a:srgbClr val="00B0F0"/>
                </a:solidFill>
                <a:effectLst/>
                <a:latin typeface="Calibri" panose="020F0502020204030204" pitchFamily="34" charset="0"/>
                <a:ea typeface="Calibri" panose="020F0502020204030204" pitchFamily="34" charset="0"/>
                <a:cs typeface="Arial" panose="020B0604020202020204" pitchFamily="34" charset="0"/>
              </a:rPr>
              <a:t>Définir la liste à mettre en stock des articles </a:t>
            </a:r>
            <a:r>
              <a:rPr lang="fr-FR" sz="2800" b="1" u="sng" dirty="0">
                <a:effectLst/>
                <a:latin typeface="Calibri" panose="020F0502020204030204" pitchFamily="34" charset="0"/>
                <a:ea typeface="Calibri" panose="020F0502020204030204" pitchFamily="34" charset="0"/>
                <a:cs typeface="Arial" panose="020B0604020202020204" pitchFamily="34" charset="0"/>
              </a:rPr>
              <a:t>(</a:t>
            </a:r>
            <a:r>
              <a:rPr lang="fr-FR" sz="2800" b="1" u="sng" dirty="0">
                <a:solidFill>
                  <a:srgbClr val="FFFF00"/>
                </a:solidFill>
                <a:effectLst/>
                <a:latin typeface="Calibri" panose="020F0502020204030204" pitchFamily="34" charset="0"/>
                <a:ea typeface="Calibri" panose="020F0502020204030204" pitchFamily="34" charset="0"/>
                <a:cs typeface="Arial" panose="020B0604020202020204" pitchFamily="34" charset="0"/>
              </a:rPr>
              <a:t>LE QUOI stocker</a:t>
            </a:r>
            <a:r>
              <a:rPr lang="fr-FR" sz="2800" b="1" u="sng" dirty="0">
                <a:effectLst/>
                <a:latin typeface="Calibri" panose="020F0502020204030204" pitchFamily="34" charset="0"/>
                <a:ea typeface="Calibri" panose="020F0502020204030204" pitchFamily="34" charset="0"/>
                <a:cs typeface="Arial" panose="020B0604020202020204" pitchFamily="34" charset="0"/>
              </a:rPr>
              <a:t>)</a:t>
            </a:r>
            <a:endParaRPr lang="fr-MA" sz="2800" dirty="0">
              <a:effectLst/>
              <a:latin typeface="Calibri" panose="020F0502020204030204" pitchFamily="34" charset="0"/>
              <a:ea typeface="Calibri" panose="020F0502020204030204" pitchFamily="34" charset="0"/>
              <a:cs typeface="Arial" panose="020B0604020202020204" pitchFamily="34" charset="0"/>
            </a:endParaRPr>
          </a:p>
          <a:p>
            <a:pPr marL="0" indent="0">
              <a:lnSpc>
                <a:spcPct val="115000"/>
              </a:lnSpc>
              <a:spcAft>
                <a:spcPts val="1000"/>
              </a:spcAft>
              <a:buNone/>
            </a:pPr>
            <a:r>
              <a:rPr lang="fr-FR" dirty="0">
                <a:effectLst/>
                <a:latin typeface="Calibri" panose="020F0502020204030204" pitchFamily="34" charset="0"/>
                <a:ea typeface="Calibri" panose="020F0502020204030204" pitchFamily="34" charset="0"/>
                <a:cs typeface="Arial" panose="020B0604020202020204" pitchFamily="34" charset="0"/>
              </a:rPr>
              <a:t>C'est l'étape la plus importante dans la gestion du stock, c'est là où nous devons définir ce qu'on doit stocker et ce qu'on doit éliminer, la réussite ou la défaite vont commencer dans cette étape, c'est pour cela il faut prendre le temps nécessaire pour choisir les méthodes et les démarches à suivre pour déterminer la liste à avoir en stock.</a:t>
            </a:r>
          </a:p>
          <a:p>
            <a:pPr marL="0" indent="0">
              <a:lnSpc>
                <a:spcPct val="115000"/>
              </a:lnSpc>
              <a:spcAft>
                <a:spcPts val="1000"/>
              </a:spcAft>
              <a:buNone/>
            </a:pPr>
            <a:r>
              <a:rPr lang="fr-FR" sz="1800" dirty="0">
                <a:effectLst/>
                <a:latin typeface="Calibri" panose="020F0502020204030204" pitchFamily="34" charset="0"/>
                <a:ea typeface="Calibri" panose="020F0502020204030204" pitchFamily="34" charset="0"/>
                <a:cs typeface="Arial" panose="020B0604020202020204" pitchFamily="34" charset="0"/>
              </a:rPr>
              <a:t>Permettez-moi de vous lister ci après, les principales sources à utiliser pour définir la liste des articles à stocker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b="1" u="sng" dirty="0">
                <a:solidFill>
                  <a:srgbClr val="FFFF00"/>
                </a:solidFill>
                <a:effectLst/>
                <a:latin typeface="Calibri" panose="020F0502020204030204" pitchFamily="34" charset="0"/>
                <a:ea typeface="Calibri" panose="020F0502020204030204" pitchFamily="34" charset="0"/>
                <a:cs typeface="Arial" panose="020B0604020202020204" pitchFamily="34" charset="0"/>
              </a:rPr>
              <a:t>Le MRPII</a:t>
            </a:r>
            <a:r>
              <a:rPr lang="fr-FR" sz="1800"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t> </a:t>
            </a:r>
            <a:r>
              <a:rPr lang="fr-FR" sz="1800" b="1" dirty="0">
                <a:effectLst/>
                <a:latin typeface="Calibri" panose="020F0502020204030204" pitchFamily="34" charset="0"/>
                <a:ea typeface="Calibri" panose="020F0502020204030204" pitchFamily="34" charset="0"/>
                <a:cs typeface="Arial" panose="020B0604020202020204" pitchFamily="34" charset="0"/>
              </a:rPr>
              <a:t>:</a:t>
            </a:r>
            <a:r>
              <a:rPr lang="fr-FR" sz="1800" dirty="0">
                <a:effectLst/>
                <a:latin typeface="Calibri" panose="020F0502020204030204" pitchFamily="34" charset="0"/>
                <a:ea typeface="Calibri" panose="020F0502020204030204" pitchFamily="34" charset="0"/>
                <a:cs typeface="Arial" panose="020B0604020202020204" pitchFamily="34" charset="0"/>
              </a:rPr>
              <a:t> Le plan industriel commercial et le plan directeur production se considèrent comme la source la plus efficace et la plus fiable sur laquelle nous pouvons se baser pour déterminer la liste des articles à avoir en stock, surtout les articles standards et les critiques. D'après le principe du MRPII que nous avons vu dans la partie planification, nous pouvons se baser sur le PDP pour extraire les besoins brutes des périodes qui arrivent. Aussi le PIC va nous aider à dimensionner la liste et la taille des produits finis à avoir dans le magasin de stockage des PF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endParaRPr lang="fr-MA" dirty="0">
              <a:effectLst/>
              <a:latin typeface="Calibri" panose="020F0502020204030204" pitchFamily="34" charset="0"/>
              <a:ea typeface="Calibri" panose="020F0502020204030204" pitchFamily="34" charset="0"/>
              <a:cs typeface="Arial" panose="020B0604020202020204" pitchFamily="34" charset="0"/>
            </a:endParaRPr>
          </a:p>
          <a:p>
            <a:endParaRPr lang="fr-MA" sz="2400" dirty="0"/>
          </a:p>
        </p:txBody>
      </p:sp>
    </p:spTree>
    <p:extLst>
      <p:ext uri="{BB962C8B-B14F-4D97-AF65-F5344CB8AC3E}">
        <p14:creationId xmlns:p14="http://schemas.microsoft.com/office/powerpoint/2010/main" val="3754946419"/>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6752F7-84DD-2B15-2FDD-3468FE17EC6C}"/>
              </a:ext>
            </a:extLst>
          </p:cNvPr>
          <p:cNvSpPr>
            <a:spLocks noGrp="1"/>
          </p:cNvSpPr>
          <p:nvPr>
            <p:ph idx="1"/>
          </p:nvPr>
        </p:nvSpPr>
        <p:spPr>
          <a:xfrm>
            <a:off x="106017" y="450574"/>
            <a:ext cx="10363199" cy="5797825"/>
          </a:xfrm>
        </p:spPr>
        <p:txBody>
          <a:bodyPr>
            <a:normAutofit fontScale="92500" lnSpcReduction="10000"/>
          </a:bodyPr>
          <a:lstStyle/>
          <a:p>
            <a:r>
              <a:rPr lang="fr-FR" sz="1800" b="1" u="sng" dirty="0">
                <a:effectLst/>
                <a:latin typeface="Calibri" panose="020F0502020204030204" pitchFamily="34" charset="0"/>
                <a:ea typeface="Calibri" panose="020F0502020204030204" pitchFamily="34" charset="0"/>
                <a:cs typeface="Arial" panose="020B0604020202020204" pitchFamily="34" charset="0"/>
              </a:rPr>
              <a:t>L'historique des mouvements :</a:t>
            </a:r>
            <a:r>
              <a:rPr lang="fr-FR" sz="1800" dirty="0">
                <a:effectLst/>
                <a:latin typeface="Calibri" panose="020F0502020204030204" pitchFamily="34" charset="0"/>
                <a:ea typeface="Calibri" panose="020F0502020204030204" pitchFamily="34" charset="0"/>
                <a:cs typeface="Arial" panose="020B0604020202020204" pitchFamily="34" charset="0"/>
              </a:rPr>
              <a:t> Concernant les articles consommables, nous devons se baser sur l'historique des mouvements des entrées et des sorties pour établir une liste initiale à mettre en stock,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mj-lt"/>
              <a:buAutoNum type="arabicPeriod" startAt="5"/>
              <a:tabLst>
                <a:tab pos="457200" algn="l"/>
              </a:tabLst>
            </a:pPr>
            <a:r>
              <a:rPr lang="fr-FR" sz="2600" b="1" u="sng" dirty="0">
                <a:solidFill>
                  <a:srgbClr val="00B0F0"/>
                </a:solidFill>
                <a:effectLst/>
                <a:latin typeface="Calibri" panose="020F0502020204030204" pitchFamily="34" charset="0"/>
                <a:ea typeface="Calibri" panose="020F0502020204030204" pitchFamily="34" charset="0"/>
                <a:cs typeface="Arial" panose="020B0604020202020204" pitchFamily="34" charset="0"/>
              </a:rPr>
              <a:t>Définir les niveaux de stock pour les articles (le COMBIEN stocker)</a:t>
            </a:r>
            <a:endParaRPr lang="fr-MA" sz="2600" dirty="0">
              <a:solidFill>
                <a:srgbClr val="00B0F0"/>
              </a:solidFill>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C'est la réponse de la deuxième question principale de la gestion des stocks (le COMBIEN stocker). La définition des niveaux du stock est primordiale pour éviter les ruptures, prenez le temps nécessaire pour définir les niveaux adéquats pour chaque article en se basant sur l'historique des mouvements et sur le MRPII</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N'oubliez pas de prendre en considération la notion du coût en déterminant ces niveaux pour ne pas tomber dans le sur stockage.</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Les principaux niveaux de stock à définir :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lvl="0">
              <a:lnSpc>
                <a:spcPct val="115000"/>
              </a:lnSpc>
              <a:buFont typeface="Wingdings" panose="05000000000000000000" pitchFamily="2" charset="2"/>
              <a:buChar char="§"/>
            </a:pPr>
            <a:r>
              <a:rPr lang="fr-FR" sz="1800" dirty="0">
                <a:effectLst/>
                <a:latin typeface="Calibri" panose="020F0502020204030204" pitchFamily="34" charset="0"/>
                <a:ea typeface="Calibri" panose="020F0502020204030204" pitchFamily="34" charset="0"/>
                <a:cs typeface="Arial" panose="020B0604020202020204" pitchFamily="34" charset="0"/>
              </a:rPr>
              <a:t>Le stock minimum</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lvl="0">
              <a:lnSpc>
                <a:spcPct val="115000"/>
              </a:lnSpc>
              <a:buFont typeface="Wingdings" panose="05000000000000000000" pitchFamily="2" charset="2"/>
              <a:buChar char="§"/>
            </a:pPr>
            <a:r>
              <a:rPr lang="fr-FR" sz="1800" dirty="0">
                <a:effectLst/>
                <a:latin typeface="Calibri" panose="020F0502020204030204" pitchFamily="34" charset="0"/>
                <a:ea typeface="Calibri" panose="020F0502020204030204" pitchFamily="34" charset="0"/>
                <a:cs typeface="Arial" panose="020B0604020202020204" pitchFamily="34" charset="0"/>
              </a:rPr>
              <a:t>Le stock de sécurité</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lvl="0">
              <a:lnSpc>
                <a:spcPct val="115000"/>
              </a:lnSpc>
              <a:buFont typeface="Wingdings" panose="05000000000000000000" pitchFamily="2" charset="2"/>
              <a:buChar char="§"/>
            </a:pPr>
            <a:r>
              <a:rPr lang="fr-FR" sz="1800" dirty="0">
                <a:effectLst/>
                <a:latin typeface="Calibri" panose="020F0502020204030204" pitchFamily="34" charset="0"/>
                <a:ea typeface="Calibri" panose="020F0502020204030204" pitchFamily="34" charset="0"/>
                <a:cs typeface="Arial" panose="020B0604020202020204" pitchFamily="34" charset="0"/>
              </a:rPr>
              <a:t>Le stock d'alerte</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lvl="0">
              <a:lnSpc>
                <a:spcPct val="115000"/>
              </a:lnSpc>
              <a:buFont typeface="Wingdings" panose="05000000000000000000" pitchFamily="2" charset="2"/>
              <a:buChar char="§"/>
            </a:pPr>
            <a:r>
              <a:rPr lang="fr-FR" sz="1800" dirty="0">
                <a:effectLst/>
                <a:latin typeface="Calibri" panose="020F0502020204030204" pitchFamily="34" charset="0"/>
                <a:ea typeface="Calibri" panose="020F0502020204030204" pitchFamily="34" charset="0"/>
                <a:cs typeface="Arial" panose="020B0604020202020204" pitchFamily="34" charset="0"/>
              </a:rPr>
              <a:t>Le stock optimal</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lvl="0">
              <a:lnSpc>
                <a:spcPct val="115000"/>
              </a:lnSpc>
              <a:spcAft>
                <a:spcPts val="1000"/>
              </a:spcAft>
              <a:buFont typeface="Wingdings" panose="05000000000000000000" pitchFamily="2" charset="2"/>
              <a:buChar char="§"/>
            </a:pPr>
            <a:r>
              <a:rPr lang="fr-FR" sz="1800" dirty="0">
                <a:effectLst/>
                <a:latin typeface="Calibri" panose="020F0502020204030204" pitchFamily="34" charset="0"/>
                <a:ea typeface="Calibri" panose="020F0502020204030204" pitchFamily="34" charset="0"/>
                <a:cs typeface="Arial" panose="020B0604020202020204" pitchFamily="34" charset="0"/>
              </a:rPr>
              <a:t>Le stock maximum</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2798695630"/>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B077F51-785E-D06B-F298-055FDD712611}"/>
              </a:ext>
            </a:extLst>
          </p:cNvPr>
          <p:cNvSpPr>
            <a:spLocks noGrp="1"/>
          </p:cNvSpPr>
          <p:nvPr>
            <p:ph idx="1"/>
          </p:nvPr>
        </p:nvSpPr>
        <p:spPr>
          <a:xfrm>
            <a:off x="304800" y="715618"/>
            <a:ext cx="10694504" cy="5532782"/>
          </a:xfrm>
        </p:spPr>
        <p:txBody>
          <a:bodyPr>
            <a:normAutofit fontScale="92500" lnSpcReduction="20000"/>
          </a:bodyPr>
          <a:lstStyle/>
          <a:p>
            <a:pPr marL="342900" lvl="0" indent="-342900">
              <a:lnSpc>
                <a:spcPct val="115000"/>
              </a:lnSpc>
              <a:spcAft>
                <a:spcPts val="1000"/>
              </a:spcAft>
              <a:buFont typeface="+mj-lt"/>
              <a:buAutoNum type="arabicPeriod" startAt="6"/>
              <a:tabLst>
                <a:tab pos="457200" algn="l"/>
              </a:tabLst>
            </a:pPr>
            <a:r>
              <a:rPr lang="fr-FR" b="1" u="sng" dirty="0">
                <a:solidFill>
                  <a:srgbClr val="00B0F0"/>
                </a:solidFill>
                <a:effectLst/>
                <a:latin typeface="Calibri" panose="020F0502020204030204" pitchFamily="34" charset="0"/>
                <a:ea typeface="Calibri" panose="020F0502020204030204" pitchFamily="34" charset="0"/>
                <a:cs typeface="Arial" panose="020B0604020202020204" pitchFamily="34" charset="0"/>
              </a:rPr>
              <a:t>Détermination des politiques d’approvisionnement ( Le QUAND stocker)</a:t>
            </a:r>
            <a:endParaRPr lang="fr-MA" b="1" dirty="0">
              <a:solidFill>
                <a:srgbClr val="00B0F0"/>
              </a:solidFill>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C'est le QUAND stocker, l'objectif de cette étape est de déterminer la date d'approvisionnement de chaque article. Le MRPII va nous aider à déterminer la date d'alimentation des stocks en composants où en produits finis, par contre pour les articles consommables ou autres, le stock d'alerte sera l'indicateur de déclenchement de la commande.</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mj-lt"/>
              <a:buAutoNum type="arabicPeriod" startAt="7"/>
              <a:tabLst>
                <a:tab pos="457200" algn="l"/>
              </a:tabLst>
            </a:pPr>
            <a:r>
              <a:rPr lang="fr-FR" sz="1800" b="1" u="sng" dirty="0">
                <a:solidFill>
                  <a:srgbClr val="00B0F0"/>
                </a:solidFill>
                <a:effectLst/>
                <a:latin typeface="Calibri" panose="020F0502020204030204" pitchFamily="34" charset="0"/>
                <a:ea typeface="Calibri" panose="020F0502020204030204" pitchFamily="34" charset="0"/>
                <a:cs typeface="Arial" panose="020B0604020202020204" pitchFamily="34" charset="0"/>
              </a:rPr>
              <a:t>Lancement de calcul des indicateurs de stock </a:t>
            </a:r>
            <a:endParaRPr lang="fr-MA" sz="1800" dirty="0">
              <a:solidFill>
                <a:srgbClr val="00B0F0"/>
              </a:solidFill>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Après la définition du QUOI, du COMBIEN et du QUAND stocker, nous devons lancer le calcul des KPI du stock que nous l’avons déjà mentionnés dans la partie " Définitions". En se basant sur la mesure de ces indicateurs, augmentez, réduisez ou ajustez les stocks de chaque article pour ne pas tomber en rupture ou en </a:t>
            </a:r>
            <a:r>
              <a:rPr lang="fr-FR" sz="1800" dirty="0" err="1">
                <a:effectLst/>
                <a:latin typeface="Calibri" panose="020F0502020204030204" pitchFamily="34" charset="0"/>
                <a:ea typeface="Calibri" panose="020F0502020204030204" pitchFamily="34" charset="0"/>
                <a:cs typeface="Arial" panose="020B0604020202020204" pitchFamily="34" charset="0"/>
              </a:rPr>
              <a:t>sur-stockage</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mj-lt"/>
              <a:buAutoNum type="arabicPeriod" startAt="8"/>
              <a:tabLst>
                <a:tab pos="457200" algn="l"/>
              </a:tabLst>
            </a:pPr>
            <a:r>
              <a:rPr lang="fr-FR" sz="2200" b="1" u="sng" dirty="0">
                <a:solidFill>
                  <a:srgbClr val="00B0F0"/>
                </a:solidFill>
                <a:effectLst/>
                <a:latin typeface="Calibri" panose="020F0502020204030204" pitchFamily="34" charset="0"/>
                <a:ea typeface="Calibri" panose="020F0502020204030204" pitchFamily="34" charset="0"/>
                <a:cs typeface="Arial" panose="020B0604020202020204" pitchFamily="34" charset="0"/>
              </a:rPr>
              <a:t>Suivre, optimiser et déterminer des stratégies de gestion et d’approvisionnement</a:t>
            </a:r>
            <a:endParaRPr lang="fr-MA" sz="2200" dirty="0">
              <a:solidFill>
                <a:srgbClr val="00B0F0"/>
              </a:solidFill>
              <a:effectLst/>
              <a:latin typeface="Calibri" panose="020F0502020204030204" pitchFamily="34" charset="0"/>
              <a:ea typeface="Calibri" panose="020F0502020204030204" pitchFamily="34" charset="0"/>
              <a:cs typeface="Arial" panose="020B0604020202020204" pitchFamily="34" charset="0"/>
            </a:endParaRPr>
          </a:p>
          <a:p>
            <a:pPr marL="114300" indent="0">
              <a:lnSpc>
                <a:spcPct val="115000"/>
              </a:lnSpc>
              <a:spcAft>
                <a:spcPts val="1000"/>
              </a:spcAft>
              <a:buNone/>
            </a:pPr>
            <a:r>
              <a:rPr lang="fr-FR" sz="1800" dirty="0">
                <a:effectLst/>
                <a:latin typeface="Calibri" panose="020F0502020204030204" pitchFamily="34" charset="0"/>
                <a:ea typeface="Calibri" panose="020F0502020204030204" pitchFamily="34" charset="0"/>
                <a:cs typeface="Arial" panose="020B0604020202020204" pitchFamily="34" charset="0"/>
              </a:rPr>
              <a:t>Finalement, je vous invite à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Arial" panose="020B0604020202020204" pitchFamily="34" charset="0"/>
              <a:buChar char="•"/>
              <a:tabLst>
                <a:tab pos="457200" algn="l"/>
              </a:tabLst>
            </a:pPr>
            <a:r>
              <a:rPr lang="fr-FR" sz="1800" dirty="0">
                <a:effectLst/>
                <a:latin typeface="Calibri" panose="020F0502020204030204" pitchFamily="34" charset="0"/>
                <a:ea typeface="Calibri" panose="020F0502020204030204" pitchFamily="34" charset="0"/>
                <a:cs typeface="Times New Roman" panose="02020603050405020304" pitchFamily="18" charset="0"/>
              </a:rPr>
              <a:t>Suivre d'une manière périodique les résultats des indicateurs pour ajuster les stocks, </a:t>
            </a:r>
            <a:endParaRPr lang="fr-M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Arial" panose="020B0604020202020204" pitchFamily="34" charset="0"/>
              <a:buChar char="•"/>
              <a:tabLst>
                <a:tab pos="457200" algn="l"/>
              </a:tabLst>
            </a:pPr>
            <a:r>
              <a:rPr lang="fr-FR" sz="1800" dirty="0">
                <a:effectLst/>
                <a:latin typeface="Calibri" panose="020F0502020204030204" pitchFamily="34" charset="0"/>
                <a:ea typeface="Calibri" panose="020F0502020204030204" pitchFamily="34" charset="0"/>
                <a:cs typeface="Times New Roman" panose="02020603050405020304" pitchFamily="18" charset="0"/>
              </a:rPr>
              <a:t>Essayez de suivre les résultats des réunions de PIC et du PDP pour mettre à jours la liste des articles.</a:t>
            </a:r>
            <a:endParaRPr lang="fr-M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fr-MA" dirty="0"/>
          </a:p>
        </p:txBody>
      </p:sp>
    </p:spTree>
    <p:extLst>
      <p:ext uri="{BB962C8B-B14F-4D97-AF65-F5344CB8AC3E}">
        <p14:creationId xmlns:p14="http://schemas.microsoft.com/office/powerpoint/2010/main" val="32562644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918882"/>
          </a:xfrm>
        </p:spPr>
        <p:txBody>
          <a:bodyPr/>
          <a:lstStyle/>
          <a:p>
            <a:r>
              <a:rPr lang="fr-FR" b="1" dirty="0"/>
              <a:t>La production par projets</a:t>
            </a:r>
            <a:endParaRPr lang="fr-FR" dirty="0"/>
          </a:p>
        </p:txBody>
      </p:sp>
      <p:sp>
        <p:nvSpPr>
          <p:cNvPr id="3" name="Espace réservé du contenu 2"/>
          <p:cNvSpPr>
            <a:spLocks noGrp="1"/>
          </p:cNvSpPr>
          <p:nvPr>
            <p:ph idx="1"/>
          </p:nvPr>
        </p:nvSpPr>
        <p:spPr>
          <a:xfrm>
            <a:off x="457200" y="1498600"/>
            <a:ext cx="10782300" cy="4749799"/>
          </a:xfrm>
        </p:spPr>
        <p:txBody>
          <a:bodyPr>
            <a:normAutofit/>
          </a:bodyPr>
          <a:lstStyle/>
          <a:p>
            <a:r>
              <a:rPr lang="fr-FR" b="1" dirty="0"/>
              <a:t>C'est le type utilisé par les sociétés de réalisation des projets (barrage , Navire,  fusée,...).Ce type est caractérisé par : </a:t>
            </a:r>
          </a:p>
          <a:p>
            <a:pPr>
              <a:buNone/>
            </a:pPr>
            <a:r>
              <a:rPr lang="fr-FR" b="1" dirty="0"/>
              <a:t>- Un produit ou une commande unique et non répétitive,</a:t>
            </a:r>
          </a:p>
          <a:p>
            <a:pPr>
              <a:buNone/>
            </a:pPr>
            <a:r>
              <a:rPr lang="fr-FR" b="1" dirty="0"/>
              <a:t>- Absence de stock, les produits se lance à la commande du clients </a:t>
            </a:r>
          </a:p>
          <a:p>
            <a:pPr>
              <a:buNone/>
            </a:pPr>
            <a:r>
              <a:rPr lang="fr-FR" b="1" dirty="0"/>
              <a:t>- Un produit spécifique qui est étudié et produit selon un besoin spécifique du client </a:t>
            </a:r>
          </a:p>
          <a:p>
            <a:pPr>
              <a:buNone/>
            </a:pPr>
            <a:r>
              <a:rPr lang="fr-FR" b="1" dirty="0"/>
              <a:t>- l'analyse des risques du projet est primordiale avant le lancement des travaux.</a:t>
            </a:r>
          </a:p>
          <a:p>
            <a:pPr>
              <a:buNone/>
            </a:pPr>
            <a:r>
              <a:rPr lang="fr-FR" b="1" dirty="0"/>
              <a:t>- La planification des achats et des ressources est très </a:t>
            </a:r>
            <a:r>
              <a:rPr lang="fr-FR" b="1" dirty="0" err="1"/>
              <a:t>vigée</a:t>
            </a:r>
            <a:r>
              <a:rPr lang="fr-FR" b="1" dirty="0"/>
              <a:t>.</a:t>
            </a:r>
          </a:p>
          <a:p>
            <a:pPr>
              <a:buNone/>
            </a:pPr>
            <a:r>
              <a:rPr lang="fr-FR" b="1" dirty="0"/>
              <a:t>- Les ressources humaines ou matériels utilisées sont très polyvalentes qui varient selon le type de projet à lancer.</a:t>
            </a:r>
          </a:p>
          <a:p>
            <a:pPr algn="ctr">
              <a:buNone/>
            </a:pPr>
            <a:r>
              <a:rPr lang="fr-FR" b="1" dirty="0">
                <a:solidFill>
                  <a:srgbClr val="FFC000"/>
                </a:solidFill>
              </a:rPr>
              <a:t>NB : Au niveau de ce type, l'aspect d'étude et de la planification joue un rôle très important dans la réussite du projet.</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heckerboard(across)">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heckerboard(across)">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checkerboard(across)">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F17CC-E61C-6011-6642-6BC2D8D6936B}"/>
              </a:ext>
            </a:extLst>
          </p:cNvPr>
          <p:cNvSpPr>
            <a:spLocks noGrp="1"/>
          </p:cNvSpPr>
          <p:nvPr>
            <p:ph type="title"/>
          </p:nvPr>
        </p:nvSpPr>
        <p:spPr>
          <a:xfrm>
            <a:off x="672615" y="1486388"/>
            <a:ext cx="10790515" cy="1400530"/>
          </a:xfrm>
        </p:spPr>
        <p:txBody>
          <a:bodyPr/>
          <a:lstStyle/>
          <a:p>
            <a:pPr algn="ctr"/>
            <a:r>
              <a:rPr lang="fr-FR" sz="3600" b="1" dirty="0">
                <a:solidFill>
                  <a:schemeClr val="accent2">
                    <a:lumMod val="60000"/>
                    <a:lumOff val="40000"/>
                  </a:schemeClr>
                </a:solidFill>
                <a:effectLst/>
                <a:latin typeface="Calibri" panose="020F0502020204030204" pitchFamily="34" charset="0"/>
                <a:ea typeface="Calibri" panose="020F0502020204030204" pitchFamily="34" charset="0"/>
                <a:cs typeface="Arial" panose="020B0604020202020204" pitchFamily="34" charset="0"/>
              </a:rPr>
              <a:t>CHAPITRE 6 : LA FONCTION GESTION OPERATIONNELLE</a:t>
            </a:r>
            <a:br>
              <a:rPr lang="fr-MA" sz="3600" dirty="0">
                <a:solidFill>
                  <a:schemeClr val="accent2">
                    <a:lumMod val="60000"/>
                    <a:lumOff val="40000"/>
                  </a:schemeClr>
                </a:solidFill>
                <a:effectLst/>
                <a:latin typeface="Calibri" panose="020F0502020204030204" pitchFamily="34" charset="0"/>
                <a:ea typeface="Calibri" panose="020F0502020204030204" pitchFamily="34" charset="0"/>
                <a:cs typeface="Arial" panose="020B0604020202020204" pitchFamily="34" charset="0"/>
              </a:rPr>
            </a:br>
            <a:endParaRPr lang="fr-MA" sz="6600" dirty="0">
              <a:solidFill>
                <a:schemeClr val="accent2">
                  <a:lumMod val="60000"/>
                  <a:lumOff val="40000"/>
                </a:schemeClr>
              </a:solidFill>
            </a:endParaRPr>
          </a:p>
        </p:txBody>
      </p:sp>
    </p:spTree>
    <p:extLst>
      <p:ext uri="{BB962C8B-B14F-4D97-AF65-F5344CB8AC3E}">
        <p14:creationId xmlns:p14="http://schemas.microsoft.com/office/powerpoint/2010/main" val="3774834449"/>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01FE0-DA18-1A7A-EA1E-0C18EC81889D}"/>
              </a:ext>
            </a:extLst>
          </p:cNvPr>
          <p:cNvSpPr>
            <a:spLocks noGrp="1"/>
          </p:cNvSpPr>
          <p:nvPr>
            <p:ph type="title"/>
          </p:nvPr>
        </p:nvSpPr>
        <p:spPr/>
        <p:txBody>
          <a:bodyPr/>
          <a:lstStyle/>
          <a:p>
            <a:r>
              <a:rPr lang="fr-FR" sz="2800" b="1" dirty="0">
                <a:solidFill>
                  <a:schemeClr val="accent2">
                    <a:lumMod val="60000"/>
                    <a:lumOff val="40000"/>
                  </a:schemeClr>
                </a:solidFill>
                <a:effectLst/>
                <a:latin typeface="Calibri" panose="020F0502020204030204" pitchFamily="34" charset="0"/>
                <a:ea typeface="Calibri" panose="020F0502020204030204" pitchFamily="34" charset="0"/>
                <a:cs typeface="Arial" panose="020B0604020202020204" pitchFamily="34" charset="0"/>
              </a:rPr>
              <a:t>6.1. Introduction</a:t>
            </a:r>
            <a:endParaRPr lang="fr-MA" sz="5400" dirty="0">
              <a:solidFill>
                <a:schemeClr val="accent2">
                  <a:lumMod val="60000"/>
                  <a:lumOff val="40000"/>
                </a:schemeClr>
              </a:solidFill>
            </a:endParaRPr>
          </a:p>
        </p:txBody>
      </p:sp>
      <p:sp>
        <p:nvSpPr>
          <p:cNvPr id="3" name="Content Placeholder 2">
            <a:extLst>
              <a:ext uri="{FF2B5EF4-FFF2-40B4-BE49-F238E27FC236}">
                <a16:creationId xmlns:a16="http://schemas.microsoft.com/office/drawing/2014/main" id="{750AF00A-AFEE-7AF9-6A5D-B18FD1033FA8}"/>
              </a:ext>
            </a:extLst>
          </p:cNvPr>
          <p:cNvSpPr>
            <a:spLocks noGrp="1"/>
          </p:cNvSpPr>
          <p:nvPr>
            <p:ph idx="1"/>
          </p:nvPr>
        </p:nvSpPr>
        <p:spPr>
          <a:xfrm>
            <a:off x="106018" y="1603514"/>
            <a:ext cx="11807686" cy="4644886"/>
          </a:xfrm>
        </p:spPr>
        <p:txBody>
          <a:bodyPr>
            <a:normAutofit/>
          </a:bodyPr>
          <a:lstStyle/>
          <a:p>
            <a:pPr>
              <a:lnSpc>
                <a:spcPct val="115000"/>
              </a:lnSpc>
              <a:spcAft>
                <a:spcPts val="1000"/>
              </a:spcAft>
            </a:pPr>
            <a:r>
              <a:rPr lang="fr-FR" dirty="0">
                <a:effectLst/>
                <a:latin typeface="Calibri" panose="020F0502020204030204" pitchFamily="34" charset="0"/>
                <a:ea typeface="Calibri" panose="020F0502020204030204" pitchFamily="34" charset="0"/>
                <a:cs typeface="Arial" panose="020B0604020202020204" pitchFamily="34" charset="0"/>
              </a:rPr>
              <a:t>La gestion opérationnelle est la fonction qui regroupe toutes les tâches et les opérations déroulantes dans l'usine, c'est la mission du superviseur du terrain en général, il se peut qu'il soit un chef d'équipe, chef d'atelier, chef de ligne, etc. </a:t>
            </a:r>
            <a:endParaRPr lang="fr-MA"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dirty="0">
                <a:effectLst/>
                <a:latin typeface="Calibri" panose="020F0502020204030204" pitchFamily="34" charset="0"/>
                <a:ea typeface="Calibri" panose="020F0502020204030204" pitchFamily="34" charset="0"/>
                <a:cs typeface="Arial" panose="020B0604020202020204" pitchFamily="34" charset="0"/>
              </a:rPr>
              <a:t>Cette mission est très critique, en effet, même si on fait un grand effort au niveau d'étude et des méthodes, si on n’a pas un superviseur compétent et bien formé, nous risquons de démolir le tout ; même si l'étude et les gammes sont bien rédigées, même si le planning est très optimisé, si le superviseur n'arrive pas à bien appliquer tout ça sur le terrain, on aura une perte à tous les niveaux (pertes en qualités, pertes en coûts, pertes en délais).</a:t>
            </a:r>
            <a:endParaRPr lang="fr-MA" dirty="0">
              <a:effectLst/>
              <a:latin typeface="Calibri" panose="020F0502020204030204" pitchFamily="34" charset="0"/>
              <a:ea typeface="Calibri" panose="020F0502020204030204" pitchFamily="34" charset="0"/>
              <a:cs typeface="Arial" panose="020B0604020202020204" pitchFamily="34" charset="0"/>
            </a:endParaRPr>
          </a:p>
          <a:p>
            <a:endParaRPr lang="fr-MA" sz="2400" dirty="0"/>
          </a:p>
        </p:txBody>
      </p:sp>
    </p:spTree>
    <p:extLst>
      <p:ext uri="{BB962C8B-B14F-4D97-AF65-F5344CB8AC3E}">
        <p14:creationId xmlns:p14="http://schemas.microsoft.com/office/powerpoint/2010/main" val="486755265"/>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BA58550-B021-E4A5-81D8-B9E36A3F39E6}"/>
              </a:ext>
            </a:extLst>
          </p:cNvPr>
          <p:cNvSpPr>
            <a:spLocks noGrp="1"/>
          </p:cNvSpPr>
          <p:nvPr>
            <p:ph idx="1"/>
          </p:nvPr>
        </p:nvSpPr>
        <p:spPr>
          <a:xfrm>
            <a:off x="265043" y="569844"/>
            <a:ext cx="10310191" cy="5678556"/>
          </a:xfrm>
        </p:spPr>
        <p:txBody>
          <a:bodyPr/>
          <a:lstStyle/>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A cet effet, je vous prie de faire attention à cette fonction pour que vous puissiez réussir votre mission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D'après mon expérience, je vous cite ci après, les thèmes que le superviseur doit maitriser pour être performant :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Font typeface="+mj-lt"/>
              <a:buAutoNum type="arabicParenR"/>
            </a:pPr>
            <a:r>
              <a:rPr lang="fr-FR" sz="1800" dirty="0">
                <a:effectLst/>
                <a:latin typeface="Calibri" panose="020F0502020204030204" pitchFamily="34" charset="0"/>
                <a:ea typeface="Calibri" panose="020F0502020204030204" pitchFamily="34" charset="0"/>
                <a:cs typeface="Arial" panose="020B0604020202020204" pitchFamily="34" charset="0"/>
              </a:rPr>
              <a:t>Le lancement et le suivi du planning de la production</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Font typeface="+mj-lt"/>
              <a:buAutoNum type="arabicParenR"/>
            </a:pPr>
            <a:r>
              <a:rPr lang="fr-FR" sz="1800" dirty="0">
                <a:effectLst/>
                <a:latin typeface="Calibri" panose="020F0502020204030204" pitchFamily="34" charset="0"/>
                <a:ea typeface="Calibri" panose="020F0502020204030204" pitchFamily="34" charset="0"/>
                <a:cs typeface="Arial" panose="020B0604020202020204" pitchFamily="34" charset="0"/>
              </a:rPr>
              <a:t>La gestion du personnel et la maitrise des postes</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Font typeface="+mj-lt"/>
              <a:buAutoNum type="arabicParenR"/>
            </a:pPr>
            <a:r>
              <a:rPr lang="fr-FR" sz="1800" dirty="0">
                <a:effectLst/>
                <a:latin typeface="Calibri" panose="020F0502020204030204" pitchFamily="34" charset="0"/>
                <a:ea typeface="Calibri" panose="020F0502020204030204" pitchFamily="34" charset="0"/>
                <a:cs typeface="Arial" panose="020B0604020202020204" pitchFamily="34" charset="0"/>
              </a:rPr>
              <a:t>Le suivi des performances des outils de la production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Font typeface="+mj-lt"/>
              <a:buAutoNum type="arabicParenR"/>
            </a:pPr>
            <a:r>
              <a:rPr lang="fr-FR" sz="1800" dirty="0">
                <a:effectLst/>
                <a:latin typeface="Calibri" panose="020F0502020204030204" pitchFamily="34" charset="0"/>
                <a:ea typeface="Calibri" panose="020F0502020204030204" pitchFamily="34" charset="0"/>
                <a:cs typeface="Arial" panose="020B0604020202020204" pitchFamily="34" charset="0"/>
              </a:rPr>
              <a:t>La supervision des stocks et des encours</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mj-lt"/>
              <a:buAutoNum type="arabicParenR"/>
            </a:pPr>
            <a:r>
              <a:rPr lang="fr-FR" sz="1800" dirty="0">
                <a:effectLst/>
                <a:latin typeface="Calibri" panose="020F0502020204030204" pitchFamily="34" charset="0"/>
                <a:ea typeface="Calibri" panose="020F0502020204030204" pitchFamily="34" charset="0"/>
                <a:cs typeface="Arial" panose="020B0604020202020204" pitchFamily="34" charset="0"/>
              </a:rPr>
              <a:t>La surveillance de la qualité du produit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1353483948"/>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E28E1-DDC4-E4E4-0E47-9BDC216AA8C9}"/>
              </a:ext>
            </a:extLst>
          </p:cNvPr>
          <p:cNvSpPr>
            <a:spLocks noGrp="1"/>
          </p:cNvSpPr>
          <p:nvPr>
            <p:ph type="title"/>
          </p:nvPr>
        </p:nvSpPr>
        <p:spPr/>
        <p:txBody>
          <a:bodyPr/>
          <a:lstStyle/>
          <a:p>
            <a:r>
              <a:rPr lang="fr-FR" sz="2800"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t>6.2. Lancement et le suivi du planning de la production</a:t>
            </a:r>
            <a:br>
              <a:rPr lang="fr-MA" sz="2800" dirty="0">
                <a:solidFill>
                  <a:srgbClr val="FFFF00"/>
                </a:solidFill>
                <a:effectLst/>
                <a:latin typeface="Calibri" panose="020F0502020204030204" pitchFamily="34" charset="0"/>
                <a:ea typeface="Calibri" panose="020F0502020204030204" pitchFamily="34" charset="0"/>
                <a:cs typeface="Arial" panose="020B0604020202020204" pitchFamily="34" charset="0"/>
              </a:rPr>
            </a:br>
            <a:endParaRPr lang="fr-MA" sz="5400" dirty="0">
              <a:solidFill>
                <a:srgbClr val="FFFF00"/>
              </a:solidFill>
            </a:endParaRPr>
          </a:p>
        </p:txBody>
      </p:sp>
      <p:sp>
        <p:nvSpPr>
          <p:cNvPr id="3" name="Content Placeholder 2">
            <a:extLst>
              <a:ext uri="{FF2B5EF4-FFF2-40B4-BE49-F238E27FC236}">
                <a16:creationId xmlns:a16="http://schemas.microsoft.com/office/drawing/2014/main" id="{C155E43C-33AF-3121-F28D-34E2FFDB74F9}"/>
              </a:ext>
            </a:extLst>
          </p:cNvPr>
          <p:cNvSpPr>
            <a:spLocks noGrp="1"/>
          </p:cNvSpPr>
          <p:nvPr>
            <p:ph idx="1"/>
          </p:nvPr>
        </p:nvSpPr>
        <p:spPr/>
        <p:txBody>
          <a:bodyPr>
            <a:normAutofit/>
          </a:bodyPr>
          <a:lstStyle/>
          <a:p>
            <a:r>
              <a:rPr lang="fr-FR" sz="2400" dirty="0">
                <a:effectLst/>
                <a:latin typeface="Calibri" panose="020F0502020204030204" pitchFamily="34" charset="0"/>
                <a:ea typeface="Calibri" panose="020F0502020204030204" pitchFamily="34" charset="0"/>
                <a:cs typeface="Arial" panose="020B0604020202020204" pitchFamily="34" charset="0"/>
              </a:rPr>
              <a:t>Les agents de planification font un grand effort pour établir un plan d'ordonnancement optimal et puis ils le délivre au superviseur d'équipe, ce dernier doit alors faire le maximum pour le réaliser à 100% ou bien à un pourcentage important.</a:t>
            </a:r>
            <a:endParaRPr lang="fr-MA" sz="2400" dirty="0">
              <a:effectLst/>
              <a:latin typeface="Calibri" panose="020F0502020204030204" pitchFamily="34" charset="0"/>
              <a:ea typeface="Calibri" panose="020F0502020204030204" pitchFamily="34" charset="0"/>
              <a:cs typeface="Arial" panose="020B0604020202020204" pitchFamily="34" charset="0"/>
            </a:endParaRPr>
          </a:p>
          <a:p>
            <a:endParaRPr lang="fr-MA" sz="2800" dirty="0"/>
          </a:p>
        </p:txBody>
      </p:sp>
    </p:spTree>
    <p:extLst>
      <p:ext uri="{BB962C8B-B14F-4D97-AF65-F5344CB8AC3E}">
        <p14:creationId xmlns:p14="http://schemas.microsoft.com/office/powerpoint/2010/main" val="4162274194"/>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4E853E-3A89-7CBD-2C2C-EAA3A98C798F}"/>
              </a:ext>
            </a:extLst>
          </p:cNvPr>
          <p:cNvSpPr>
            <a:spLocks noGrp="1"/>
          </p:cNvSpPr>
          <p:nvPr>
            <p:ph idx="1"/>
          </p:nvPr>
        </p:nvSpPr>
        <p:spPr>
          <a:xfrm>
            <a:off x="0" y="357810"/>
            <a:ext cx="10442713" cy="5890590"/>
          </a:xfrm>
        </p:spPr>
        <p:txBody>
          <a:bodyPr>
            <a:normAutofit lnSpcReduction="10000"/>
          </a:bodyPr>
          <a:lstStyle/>
          <a:p>
            <a:pPr>
              <a:lnSpc>
                <a:spcPct val="115000"/>
              </a:lnSpc>
              <a:spcAft>
                <a:spcPts val="1000"/>
              </a:spcAft>
            </a:pPr>
            <a:r>
              <a:rPr lang="fr-FR" sz="2400" dirty="0">
                <a:effectLst/>
                <a:latin typeface="Calibri" panose="020F0502020204030204" pitchFamily="34" charset="0"/>
                <a:ea typeface="Calibri" panose="020F0502020204030204" pitchFamily="34" charset="0"/>
                <a:cs typeface="Arial" panose="020B0604020202020204" pitchFamily="34" charset="0"/>
              </a:rPr>
              <a:t>La réussite dans cette mission nécessite obligatoirement la réalisation de deux choses : </a:t>
            </a:r>
            <a:endParaRPr lang="fr-MA" sz="2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mj-lt"/>
              <a:buAutoNum type="arabicParenR"/>
            </a:pPr>
            <a:r>
              <a:rPr lang="fr-FR" sz="2400" b="1" dirty="0">
                <a:effectLst/>
                <a:latin typeface="Calibri" panose="020F0502020204030204" pitchFamily="34" charset="0"/>
                <a:ea typeface="Calibri" panose="020F0502020204030204" pitchFamily="34" charset="0"/>
                <a:cs typeface="Arial" panose="020B0604020202020204" pitchFamily="34" charset="0"/>
              </a:rPr>
              <a:t>La préparation des ressources nécessaires :</a:t>
            </a:r>
            <a:r>
              <a:rPr lang="fr-FR" sz="2400" dirty="0">
                <a:effectLst/>
                <a:latin typeface="Calibri" panose="020F0502020204030204" pitchFamily="34" charset="0"/>
                <a:ea typeface="Calibri" panose="020F0502020204030204" pitchFamily="34" charset="0"/>
                <a:cs typeface="Arial" panose="020B0604020202020204" pitchFamily="34" charset="0"/>
              </a:rPr>
              <a:t> lors de la réception du planning , le superviseur doit commencer à vérifier toutes les ressources, commençant par les matières premières et emballages (même s'elles sont déjà vérifiées par les planificateurs) pour voir s'il y a un manque d'un article .Aussi il doit contrôler l'état des machines s'elles sont disponibles ou pas , si non il contacte les gens de la maintenance ; La même chose pour les ressources humaines, il doit vérifier si tout les opérateurs sont présents ou pas, sinon il doit revoir la répartition d'équipe; A la fin , le superviseur doit vérifier aussi les états des espaces pour qu'il ne tombe pas dans un blocage d'espace, surtout si la surface d'usine est trop limitée. Alors il y a tout un travail de préparation qui doit être réalisé par le superviseur pour limiter l'apparition des imprévus et être réactif tout le temps.</a:t>
            </a:r>
            <a:endParaRPr lang="fr-MA" sz="2400" dirty="0">
              <a:effectLst/>
              <a:latin typeface="Calibri" panose="020F0502020204030204" pitchFamily="34" charset="0"/>
              <a:ea typeface="Calibri" panose="020F0502020204030204" pitchFamily="34" charset="0"/>
              <a:cs typeface="Arial" panose="020B0604020202020204" pitchFamily="34" charset="0"/>
            </a:endParaRPr>
          </a:p>
          <a:p>
            <a:endParaRPr lang="fr-MA" sz="2800" dirty="0"/>
          </a:p>
        </p:txBody>
      </p:sp>
    </p:spTree>
    <p:extLst>
      <p:ext uri="{BB962C8B-B14F-4D97-AF65-F5344CB8AC3E}">
        <p14:creationId xmlns:p14="http://schemas.microsoft.com/office/powerpoint/2010/main" val="215551364"/>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73D6E1E-3C12-0A7F-1F57-A3E2AB64318A}"/>
              </a:ext>
            </a:extLst>
          </p:cNvPr>
          <p:cNvSpPr>
            <a:spLocks noGrp="1"/>
          </p:cNvSpPr>
          <p:nvPr>
            <p:ph idx="1"/>
          </p:nvPr>
        </p:nvSpPr>
        <p:spPr>
          <a:xfrm>
            <a:off x="265044" y="715618"/>
            <a:ext cx="9784810" cy="5532782"/>
          </a:xfrm>
        </p:spPr>
        <p:txBody>
          <a:bodyPr>
            <a:normAutofit/>
          </a:bodyPr>
          <a:lstStyle/>
          <a:p>
            <a:pPr marL="0" indent="0">
              <a:buNone/>
            </a:pPr>
            <a:r>
              <a:rPr lang="fr-FR" sz="2400" b="1" dirty="0">
                <a:effectLst/>
                <a:latin typeface="Calibri" panose="020F0502020204030204" pitchFamily="34" charset="0"/>
                <a:ea typeface="Calibri" panose="020F0502020204030204" pitchFamily="34" charset="0"/>
                <a:cs typeface="Arial" panose="020B0604020202020204" pitchFamily="34" charset="0"/>
              </a:rPr>
              <a:t>2. Le suivi de la réalisation du planning :</a:t>
            </a:r>
            <a:r>
              <a:rPr lang="fr-FR" sz="2400" dirty="0">
                <a:effectLst/>
                <a:latin typeface="Calibri" panose="020F0502020204030204" pitchFamily="34" charset="0"/>
                <a:ea typeface="Calibri" panose="020F0502020204030204" pitchFamily="34" charset="0"/>
                <a:cs typeface="Arial" panose="020B0604020202020204" pitchFamily="34" charset="0"/>
              </a:rPr>
              <a:t> </a:t>
            </a:r>
          </a:p>
          <a:p>
            <a:pPr marL="0" indent="0">
              <a:buNone/>
            </a:pPr>
            <a:r>
              <a:rPr lang="fr-FR" sz="2400" dirty="0">
                <a:effectLst/>
                <a:latin typeface="Calibri" panose="020F0502020204030204" pitchFamily="34" charset="0"/>
                <a:ea typeface="Calibri" panose="020F0502020204030204" pitchFamily="34" charset="0"/>
                <a:cs typeface="Arial" panose="020B0604020202020204" pitchFamily="34" charset="0"/>
              </a:rPr>
              <a:t>après avoir validé la disponibilité de toute les ressources, le superviseur lance la fabrication, à ce niveau, il doit suivre la réalisation du planning et même il doit être prêt à tout moment pour corriger ou dépanner tout dysfonctionnement qui peut perturber l'avancement de la fabrication (par exemple :  panne machine, défaut de fabrication,  .....). </a:t>
            </a:r>
            <a:endParaRPr lang="fr-MA" sz="2400" dirty="0">
              <a:effectLst/>
              <a:latin typeface="Calibri" panose="020F0502020204030204" pitchFamily="34" charset="0"/>
              <a:ea typeface="Calibri" panose="020F0502020204030204" pitchFamily="34" charset="0"/>
              <a:cs typeface="Arial" panose="020B0604020202020204" pitchFamily="34" charset="0"/>
            </a:endParaRPr>
          </a:p>
          <a:p>
            <a:endParaRPr lang="fr-MA" sz="2800" dirty="0"/>
          </a:p>
        </p:txBody>
      </p:sp>
    </p:spTree>
    <p:extLst>
      <p:ext uri="{BB962C8B-B14F-4D97-AF65-F5344CB8AC3E}">
        <p14:creationId xmlns:p14="http://schemas.microsoft.com/office/powerpoint/2010/main" val="3000774344"/>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958DB-2074-AD20-5CEE-44A37C558553}"/>
              </a:ext>
            </a:extLst>
          </p:cNvPr>
          <p:cNvSpPr>
            <a:spLocks noGrp="1"/>
          </p:cNvSpPr>
          <p:nvPr>
            <p:ph type="title"/>
          </p:nvPr>
        </p:nvSpPr>
        <p:spPr/>
        <p:txBody>
          <a:bodyPr/>
          <a:lstStyle/>
          <a:p>
            <a:r>
              <a:rPr lang="fr-FR" sz="2800"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t>6.3. La gestion du personnel et la maitrise des postes</a:t>
            </a:r>
            <a:br>
              <a:rPr lang="fr-MA" sz="2800" dirty="0">
                <a:solidFill>
                  <a:srgbClr val="FFFF00"/>
                </a:solidFill>
                <a:effectLst/>
                <a:latin typeface="Calibri" panose="020F0502020204030204" pitchFamily="34" charset="0"/>
                <a:ea typeface="Calibri" panose="020F0502020204030204" pitchFamily="34" charset="0"/>
                <a:cs typeface="Arial" panose="020B0604020202020204" pitchFamily="34" charset="0"/>
              </a:rPr>
            </a:br>
            <a:endParaRPr lang="fr-MA" sz="5400" dirty="0">
              <a:solidFill>
                <a:srgbClr val="FFFF00"/>
              </a:solidFill>
            </a:endParaRPr>
          </a:p>
        </p:txBody>
      </p:sp>
      <p:sp>
        <p:nvSpPr>
          <p:cNvPr id="3" name="Content Placeholder 2">
            <a:extLst>
              <a:ext uri="{FF2B5EF4-FFF2-40B4-BE49-F238E27FC236}">
                <a16:creationId xmlns:a16="http://schemas.microsoft.com/office/drawing/2014/main" id="{BE8D35EC-8FC6-BD8B-097A-E97BFA3B7828}"/>
              </a:ext>
            </a:extLst>
          </p:cNvPr>
          <p:cNvSpPr>
            <a:spLocks noGrp="1"/>
          </p:cNvSpPr>
          <p:nvPr>
            <p:ph idx="1"/>
          </p:nvPr>
        </p:nvSpPr>
        <p:spPr>
          <a:xfrm>
            <a:off x="198784" y="1484244"/>
            <a:ext cx="11688416" cy="4764156"/>
          </a:xfrm>
        </p:spPr>
        <p:txBody>
          <a:bodyPr>
            <a:normAutofit/>
          </a:bodyPr>
          <a:lstStyle/>
          <a:p>
            <a:r>
              <a:rPr lang="fr-FR" sz="2800" dirty="0">
                <a:effectLst/>
                <a:latin typeface="Calibri" panose="020F0502020204030204" pitchFamily="34" charset="0"/>
                <a:ea typeface="Calibri" panose="020F0502020204030204" pitchFamily="34" charset="0"/>
                <a:cs typeface="Arial" panose="020B0604020202020204" pitchFamily="34" charset="0"/>
              </a:rPr>
              <a:t>Les ressources humaines est la ressource la plus critique dans n'importe quel système ou organisme, s'elle n'est pas maitrisée nous aurons des problèmes au niveau de tous les postes. En effet, c'est le personnel qui réalise les tâches manuelles, c'est le personnel qui conduit les machines, c'est le personnel qui réalise les tâches de contrôle, etc.  Alors nous devons le bien gérer pour qu'il réalise toutes ces missions avec succès.  C'est pour cela, le superviseur est obligé d'avoir les qualités nécessaires pour la bonne maitriser cette ressource.</a:t>
            </a:r>
            <a:endParaRPr lang="fr-MA" sz="2800" dirty="0">
              <a:effectLst/>
              <a:latin typeface="Calibri" panose="020F0502020204030204" pitchFamily="34" charset="0"/>
              <a:ea typeface="Calibri" panose="020F0502020204030204" pitchFamily="34" charset="0"/>
              <a:cs typeface="Arial" panose="020B0604020202020204" pitchFamily="34" charset="0"/>
            </a:endParaRPr>
          </a:p>
          <a:p>
            <a:endParaRPr lang="fr-MA" sz="3200" dirty="0"/>
          </a:p>
        </p:txBody>
      </p:sp>
    </p:spTree>
    <p:extLst>
      <p:ext uri="{BB962C8B-B14F-4D97-AF65-F5344CB8AC3E}">
        <p14:creationId xmlns:p14="http://schemas.microsoft.com/office/powerpoint/2010/main" val="2309429580"/>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84A1AF-7516-F452-E60A-B6FF79B1291D}"/>
              </a:ext>
            </a:extLst>
          </p:cNvPr>
          <p:cNvSpPr>
            <a:spLocks noGrp="1"/>
          </p:cNvSpPr>
          <p:nvPr>
            <p:ph idx="1"/>
          </p:nvPr>
        </p:nvSpPr>
        <p:spPr>
          <a:xfrm>
            <a:off x="212036" y="172278"/>
            <a:ext cx="11092068" cy="6294783"/>
          </a:xfrm>
        </p:spPr>
        <p:txBody>
          <a:bodyPr>
            <a:normAutofit lnSpcReduction="10000"/>
          </a:bodyPr>
          <a:lstStyle/>
          <a:p>
            <a:pPr marL="0" indent="0">
              <a:lnSpc>
                <a:spcPct val="115000"/>
              </a:lnSpc>
              <a:spcAft>
                <a:spcPts val="1000"/>
              </a:spcAft>
              <a:buNone/>
            </a:pPr>
            <a:r>
              <a:rPr lang="fr-FR" sz="1800" dirty="0">
                <a:effectLst/>
                <a:latin typeface="Calibri" panose="020F0502020204030204" pitchFamily="34" charset="0"/>
                <a:ea typeface="Calibri" panose="020F0502020204030204" pitchFamily="34" charset="0"/>
                <a:cs typeface="Arial" panose="020B0604020202020204" pitchFamily="34" charset="0"/>
              </a:rPr>
              <a:t>Je vous cite ci-après, quelques conseils à respecter pour une bonne gestion du personnel :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Font typeface="+mj-lt"/>
              <a:buAutoNum type="alphaLcPeriod"/>
            </a:pPr>
            <a:r>
              <a:rPr lang="fr-FR" sz="1800" b="1" dirty="0">
                <a:solidFill>
                  <a:srgbClr val="FFC000"/>
                </a:solidFill>
                <a:effectLst/>
                <a:latin typeface="Calibri" panose="020F0502020204030204" pitchFamily="34" charset="0"/>
                <a:ea typeface="Calibri" panose="020F0502020204030204" pitchFamily="34" charset="0"/>
                <a:cs typeface="Arial" panose="020B0604020202020204" pitchFamily="34" charset="0"/>
              </a:rPr>
              <a:t>Définition des postes :</a:t>
            </a:r>
            <a:endParaRPr lang="fr-MA" sz="1800" b="1"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p>
            <a:pPr marL="457200">
              <a:lnSpc>
                <a:spcPct val="115000"/>
              </a:lnSpc>
            </a:pPr>
            <a:r>
              <a:rPr lang="fr-FR" sz="1800" dirty="0">
                <a:effectLst/>
                <a:latin typeface="Calibri" panose="020F0502020204030204" pitchFamily="34" charset="0"/>
                <a:ea typeface="Calibri" panose="020F0502020204030204" pitchFamily="34" charset="0"/>
                <a:cs typeface="Arial" panose="020B0604020202020204" pitchFamily="34" charset="0"/>
              </a:rPr>
              <a:t> Le superviseur doit élaborer en collaboration avec les méthodes, des fiches de postes afin de déterminer les compétences à avoir pour chaque poste de travail, ensuite il doit choisir la bonne personne pour le poste en se basant sur ces fiches. Il faut éviter d'affecter les opérateurs aléatoirement sans études, car tous simplement nous risquons de pénaliser le rendement de ces postes.</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Font typeface="+mj-lt"/>
              <a:buAutoNum type="alphaLcPeriod" startAt="2"/>
            </a:pPr>
            <a:r>
              <a:rPr lang="fr-FR" sz="1800" b="1" dirty="0">
                <a:solidFill>
                  <a:srgbClr val="FFC000"/>
                </a:solidFill>
                <a:effectLst/>
                <a:latin typeface="Calibri" panose="020F0502020204030204" pitchFamily="34" charset="0"/>
                <a:ea typeface="Calibri" panose="020F0502020204030204" pitchFamily="34" charset="0"/>
                <a:cs typeface="Arial" panose="020B0604020202020204" pitchFamily="34" charset="0"/>
              </a:rPr>
              <a:t>Formation et Habilitation :</a:t>
            </a:r>
            <a:endParaRPr lang="fr-MA" sz="1800"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p>
            <a:pPr marL="457200">
              <a:lnSpc>
                <a:spcPct val="115000"/>
              </a:lnSpc>
            </a:pPr>
            <a:r>
              <a:rPr lang="fr-FR" sz="1800" dirty="0">
                <a:effectLst/>
                <a:latin typeface="Calibri" panose="020F0502020204030204" pitchFamily="34" charset="0"/>
                <a:ea typeface="Calibri" panose="020F0502020204030204" pitchFamily="34" charset="0"/>
                <a:cs typeface="Arial" panose="020B0604020202020204" pitchFamily="34" charset="0"/>
              </a:rPr>
              <a:t>Le superviseur doit former chaque opérateur sur les bonnes pratiques de fabrication liées à son poste, en plus d'une formation globale sur la politique d'entreprise et des objectifs de tout l'équipe. Je vous invite à ce point de créer des formations d'habilitation par poste qui sera la base d'acceptation d'opérateur pour le poste, alors si l'opérateur n'est pas habilité et certifié à travailler dans ce poste, il sera interdit d'en occuper. Cette formation sera établie par les agents méthodes et aussi les gens de la maintenance qui peuvent proposer des techniques de maitrise de la machine.</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Font typeface="+mj-lt"/>
              <a:buAutoNum type="alphaLcPeriod" startAt="3"/>
            </a:pPr>
            <a:r>
              <a:rPr lang="fr-FR" sz="1800" b="1" dirty="0">
                <a:solidFill>
                  <a:srgbClr val="FFC000"/>
                </a:solidFill>
                <a:effectLst/>
                <a:latin typeface="Calibri" panose="020F0502020204030204" pitchFamily="34" charset="0"/>
                <a:ea typeface="Calibri" panose="020F0502020204030204" pitchFamily="34" charset="0"/>
                <a:cs typeface="Arial" panose="020B0604020202020204" pitchFamily="34" charset="0"/>
              </a:rPr>
              <a:t>Définition des objectifs :</a:t>
            </a:r>
            <a:r>
              <a:rPr lang="fr-FR" sz="1800" dirty="0">
                <a:solidFill>
                  <a:srgbClr val="FFC000"/>
                </a:solidFill>
                <a:effectLst/>
                <a:latin typeface="Calibri" panose="020F0502020204030204" pitchFamily="34" charset="0"/>
                <a:ea typeface="Calibri" panose="020F0502020204030204" pitchFamily="34" charset="0"/>
                <a:cs typeface="Arial" panose="020B0604020202020204" pitchFamily="34" charset="0"/>
              </a:rPr>
              <a:t> </a:t>
            </a:r>
            <a:endParaRPr lang="fr-MA" sz="1800"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p>
            <a:pPr marL="457200">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Afin de maitriser les opérateurs, le superviseur doit définir des objectifs de productivité et de qualité par opérateur, qui seront la base de jugement d'efficacité de son travail. Tout simplement, si l'opérateur sent qu'il y a suivi et des objectifs, il fera de son mieux pour rester à la hauteur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2084269123"/>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5FDEF-B63E-D4E1-0C74-C0E05934F1BA}"/>
              </a:ext>
            </a:extLst>
          </p:cNvPr>
          <p:cNvSpPr>
            <a:spLocks noGrp="1"/>
          </p:cNvSpPr>
          <p:nvPr>
            <p:ph type="title"/>
          </p:nvPr>
        </p:nvSpPr>
        <p:spPr/>
        <p:txBody>
          <a:bodyPr/>
          <a:lstStyle/>
          <a:p>
            <a:r>
              <a:rPr lang="fr-FR" sz="3200"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t>6.4. Le suivi des performances des outils de la production</a:t>
            </a:r>
            <a:endParaRPr lang="fr-MA" sz="6000" dirty="0">
              <a:solidFill>
                <a:srgbClr val="FFFF00"/>
              </a:solidFill>
            </a:endParaRPr>
          </a:p>
        </p:txBody>
      </p:sp>
      <p:sp>
        <p:nvSpPr>
          <p:cNvPr id="3" name="Content Placeholder 2">
            <a:extLst>
              <a:ext uri="{FF2B5EF4-FFF2-40B4-BE49-F238E27FC236}">
                <a16:creationId xmlns:a16="http://schemas.microsoft.com/office/drawing/2014/main" id="{BC9AB82E-0A72-A9BE-C1EF-72DC7654986A}"/>
              </a:ext>
            </a:extLst>
          </p:cNvPr>
          <p:cNvSpPr>
            <a:spLocks noGrp="1"/>
          </p:cNvSpPr>
          <p:nvPr>
            <p:ph idx="1"/>
          </p:nvPr>
        </p:nvSpPr>
        <p:spPr>
          <a:xfrm>
            <a:off x="238539" y="2052918"/>
            <a:ext cx="11105321" cy="4195481"/>
          </a:xfrm>
        </p:spPr>
        <p:txBody>
          <a:bodyPr/>
          <a:lstStyle/>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Le superviseur de terrain est la personne qui coordonne entre le manager et les équipes opérationnels, alors il doit être formé dans tous les techniques et les outils de mesures et de présentation des performances de son équipe , à cet effet, je vous invite à organiser des réunions de formation avec vos superviseurs afin de les former sur la manière de calculer et présenter tous les indicateurs de performances industriels, surtout le TRS et ses composants (le taux disponibilité, le taux de performance et le taux de la qualité), le Taux de respect de planning, le LEAD TIME, etc.</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Je vous invite aussi à former les opérateurs sur le calcul des indicateurs liés à leurs postes, pour qu'ils soient impliqués dans la démarche d'amélioration des performances.</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771720849"/>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48BA8A-41C7-896B-34FA-8067C9A6C843}"/>
              </a:ext>
            </a:extLst>
          </p:cNvPr>
          <p:cNvSpPr>
            <a:spLocks noGrp="1"/>
          </p:cNvSpPr>
          <p:nvPr>
            <p:ph type="title"/>
          </p:nvPr>
        </p:nvSpPr>
        <p:spPr/>
        <p:txBody>
          <a:bodyPr/>
          <a:lstStyle/>
          <a:p>
            <a:r>
              <a:rPr lang="fr-FR" sz="3200"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t>6.5. La supervision des stocks et des encours : </a:t>
            </a:r>
            <a:br>
              <a:rPr lang="fr-MA" sz="3200" dirty="0">
                <a:solidFill>
                  <a:srgbClr val="FFFF00"/>
                </a:solidFill>
                <a:effectLst/>
                <a:latin typeface="Calibri" panose="020F0502020204030204" pitchFamily="34" charset="0"/>
                <a:ea typeface="Calibri" panose="020F0502020204030204" pitchFamily="34" charset="0"/>
                <a:cs typeface="Arial" panose="020B0604020202020204" pitchFamily="34" charset="0"/>
              </a:rPr>
            </a:br>
            <a:endParaRPr lang="fr-MA" sz="3200" dirty="0">
              <a:solidFill>
                <a:srgbClr val="FFFF00"/>
              </a:solidFill>
            </a:endParaRPr>
          </a:p>
        </p:txBody>
      </p:sp>
      <p:sp>
        <p:nvSpPr>
          <p:cNvPr id="3" name="Content Placeholder 2">
            <a:extLst>
              <a:ext uri="{FF2B5EF4-FFF2-40B4-BE49-F238E27FC236}">
                <a16:creationId xmlns:a16="http://schemas.microsoft.com/office/drawing/2014/main" id="{A3D6B4B7-6A8B-A8AC-D739-0E2E5909259E}"/>
              </a:ext>
            </a:extLst>
          </p:cNvPr>
          <p:cNvSpPr>
            <a:spLocks noGrp="1"/>
          </p:cNvSpPr>
          <p:nvPr>
            <p:ph idx="1"/>
          </p:nvPr>
        </p:nvSpPr>
        <p:spPr>
          <a:xfrm>
            <a:off x="132522" y="2052918"/>
            <a:ext cx="11025808" cy="4195481"/>
          </a:xfrm>
        </p:spPr>
        <p:txBody>
          <a:bodyPr>
            <a:normAutofit/>
          </a:bodyPr>
          <a:lstStyle/>
          <a:p>
            <a:pPr>
              <a:lnSpc>
                <a:spcPct val="115000"/>
              </a:lnSpc>
              <a:spcAft>
                <a:spcPts val="1000"/>
              </a:spcAft>
            </a:pPr>
            <a:r>
              <a:rPr lang="fr-FR" sz="2400" dirty="0">
                <a:effectLst/>
                <a:latin typeface="Calibri" panose="020F0502020204030204" pitchFamily="34" charset="0"/>
                <a:ea typeface="Calibri" panose="020F0502020204030204" pitchFamily="34" charset="0"/>
                <a:cs typeface="Arial" panose="020B0604020202020204" pitchFamily="34" charset="0"/>
              </a:rPr>
              <a:t>La préparation des besoins en matières premières et emballage est la mission des gestionnaires des stocks quoi qu'ils soient, industriels ou logistiques. Mais malgré ça, le superviseur doit vérifier à chaque entrée, l'état des matières premières et des emballages nécessaires pour la réalisation de son planning, pour prévoir tout imprévu et anticiper les arrêts causés par les ruptures. Aussi il doit surveiller la taille des encours en permanences pour éviter toute augmentation des stocks ou blocage de la ligne. </a:t>
            </a:r>
            <a:endParaRPr lang="fr-MA" sz="2400" dirty="0">
              <a:effectLst/>
              <a:latin typeface="Calibri" panose="020F0502020204030204" pitchFamily="34" charset="0"/>
              <a:ea typeface="Calibri" panose="020F0502020204030204" pitchFamily="34" charset="0"/>
              <a:cs typeface="Arial" panose="020B0604020202020204" pitchFamily="34" charset="0"/>
            </a:endParaRPr>
          </a:p>
          <a:p>
            <a:endParaRPr lang="fr-MA" sz="2800" dirty="0"/>
          </a:p>
        </p:txBody>
      </p:sp>
    </p:spTree>
    <p:extLst>
      <p:ext uri="{BB962C8B-B14F-4D97-AF65-F5344CB8AC3E}">
        <p14:creationId xmlns:p14="http://schemas.microsoft.com/office/powerpoint/2010/main" val="14880340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1007782"/>
          </a:xfrm>
        </p:spPr>
        <p:txBody>
          <a:bodyPr/>
          <a:lstStyle/>
          <a:p>
            <a:r>
              <a:rPr lang="fr-FR" b="1" dirty="0"/>
              <a:t>Production en petites séries : </a:t>
            </a:r>
            <a:endParaRPr lang="fr-FR" dirty="0"/>
          </a:p>
        </p:txBody>
      </p:sp>
      <p:sp>
        <p:nvSpPr>
          <p:cNvPr id="3" name="Espace réservé du contenu 2"/>
          <p:cNvSpPr>
            <a:spLocks noGrp="1"/>
          </p:cNvSpPr>
          <p:nvPr>
            <p:ph idx="1"/>
          </p:nvPr>
        </p:nvSpPr>
        <p:spPr>
          <a:xfrm>
            <a:off x="431800" y="1485900"/>
            <a:ext cx="10820400" cy="4762499"/>
          </a:xfrm>
        </p:spPr>
        <p:txBody>
          <a:bodyPr>
            <a:normAutofit/>
          </a:bodyPr>
          <a:lstStyle/>
          <a:p>
            <a:r>
              <a:rPr lang="fr-FR" b="1" dirty="0"/>
              <a:t>On trouve ce type dans les industries qui produisent de produits qui sont plus au moins standard, mais avec de petites quantités par exemple : les avions, les robots industriels, les voitures de très haute gammes, etc. ; Ce type est caractérisé principalement par : </a:t>
            </a:r>
          </a:p>
          <a:p>
            <a:pPr>
              <a:buNone/>
            </a:pPr>
            <a:r>
              <a:rPr lang="fr-FR" b="1" dirty="0"/>
              <a:t>- Un produit standard avec une finition spéciale selon le besoin des clients.</a:t>
            </a:r>
          </a:p>
          <a:p>
            <a:pPr>
              <a:buNone/>
            </a:pPr>
            <a:r>
              <a:rPr lang="fr-FR" b="1" dirty="0"/>
              <a:t>- Le lancement se fait pour des petites quantités.</a:t>
            </a:r>
          </a:p>
          <a:p>
            <a:pPr>
              <a:buNone/>
            </a:pPr>
            <a:r>
              <a:rPr lang="fr-FR" b="1" dirty="0"/>
              <a:t>- La planification est plus au moins soulagés puisque les prévisions sont à long terme et fermes.</a:t>
            </a:r>
          </a:p>
          <a:p>
            <a:pPr>
              <a:buNone/>
            </a:pPr>
            <a:r>
              <a:rPr lang="fr-FR" b="1" dirty="0"/>
              <a:t>- La fonction étude est aussi soulagée puisque nous  fabriquons des produits plus au moins standards et répétitifs </a:t>
            </a:r>
          </a:p>
          <a:p>
            <a:endParaRPr lang="fr-FR"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4A2BF-C2FB-0A43-954F-1EA2AB177224}"/>
              </a:ext>
            </a:extLst>
          </p:cNvPr>
          <p:cNvSpPr>
            <a:spLocks noGrp="1"/>
          </p:cNvSpPr>
          <p:nvPr>
            <p:ph type="title"/>
          </p:nvPr>
        </p:nvSpPr>
        <p:spPr/>
        <p:txBody>
          <a:bodyPr/>
          <a:lstStyle/>
          <a:p>
            <a:r>
              <a:rPr lang="fr-FR" sz="3200"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t>6.6. La surveillance de la qualité du produit</a:t>
            </a:r>
            <a:br>
              <a:rPr lang="fr-MA" sz="3200" dirty="0">
                <a:solidFill>
                  <a:srgbClr val="FFFF00"/>
                </a:solidFill>
                <a:effectLst/>
                <a:latin typeface="Calibri" panose="020F0502020204030204" pitchFamily="34" charset="0"/>
                <a:ea typeface="Calibri" panose="020F0502020204030204" pitchFamily="34" charset="0"/>
                <a:cs typeface="Arial" panose="020B0604020202020204" pitchFamily="34" charset="0"/>
              </a:rPr>
            </a:br>
            <a:endParaRPr lang="fr-MA" sz="3200" dirty="0">
              <a:solidFill>
                <a:srgbClr val="FFFF00"/>
              </a:solidFill>
            </a:endParaRPr>
          </a:p>
        </p:txBody>
      </p:sp>
      <p:sp>
        <p:nvSpPr>
          <p:cNvPr id="3" name="Content Placeholder 2">
            <a:extLst>
              <a:ext uri="{FF2B5EF4-FFF2-40B4-BE49-F238E27FC236}">
                <a16:creationId xmlns:a16="http://schemas.microsoft.com/office/drawing/2014/main" id="{C28A22E7-E1C8-81FF-E0E2-2707AACA8B37}"/>
              </a:ext>
            </a:extLst>
          </p:cNvPr>
          <p:cNvSpPr>
            <a:spLocks noGrp="1"/>
          </p:cNvSpPr>
          <p:nvPr>
            <p:ph idx="1"/>
          </p:nvPr>
        </p:nvSpPr>
        <p:spPr>
          <a:xfrm>
            <a:off x="185531" y="2039666"/>
            <a:ext cx="11436626" cy="4195481"/>
          </a:xfrm>
        </p:spPr>
        <p:txBody>
          <a:bodyPr/>
          <a:lstStyle/>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La qualité du produit est le premier objectif du système de management industriel, donc le superviseur est obligé de surveiller en continue le respect des spécifications de la qualité au niveau de chaque étape. Alors le superviseur doit vérifier si le contrôle de la qualité se fait correctement ou non, et s'il y a un problème de qualité il doit isoler le produit non conforme et corriger le problème en urgence.</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A cet effet, je vous invite mes chers managers de bien former les superviseurs sur l'importance de la qualité et sur les procédures de contrôle qualité existantes.</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447784777"/>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7C66F-AF10-2A06-FA08-A63C43B49CE3}"/>
              </a:ext>
            </a:extLst>
          </p:cNvPr>
          <p:cNvSpPr>
            <a:spLocks noGrp="1"/>
          </p:cNvSpPr>
          <p:nvPr>
            <p:ph type="title"/>
          </p:nvPr>
        </p:nvSpPr>
        <p:spPr/>
        <p:txBody>
          <a:bodyPr/>
          <a:lstStyle/>
          <a:p>
            <a:r>
              <a:rPr lang="fr-FR" sz="3600"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t>6.7. Conclusion</a:t>
            </a:r>
            <a:br>
              <a:rPr lang="fr-MA" sz="3600" dirty="0">
                <a:solidFill>
                  <a:srgbClr val="FFFF00"/>
                </a:solidFill>
                <a:effectLst/>
                <a:latin typeface="Calibri" panose="020F0502020204030204" pitchFamily="34" charset="0"/>
                <a:ea typeface="Calibri" panose="020F0502020204030204" pitchFamily="34" charset="0"/>
                <a:cs typeface="Arial" panose="020B0604020202020204" pitchFamily="34" charset="0"/>
              </a:rPr>
            </a:br>
            <a:endParaRPr lang="fr-MA" sz="3600" dirty="0">
              <a:solidFill>
                <a:srgbClr val="FFFF00"/>
              </a:solidFill>
            </a:endParaRPr>
          </a:p>
        </p:txBody>
      </p:sp>
      <p:sp>
        <p:nvSpPr>
          <p:cNvPr id="3" name="Content Placeholder 2">
            <a:extLst>
              <a:ext uri="{FF2B5EF4-FFF2-40B4-BE49-F238E27FC236}">
                <a16:creationId xmlns:a16="http://schemas.microsoft.com/office/drawing/2014/main" id="{5B2680FC-B924-32EB-3735-8A3722FCEBC5}"/>
              </a:ext>
            </a:extLst>
          </p:cNvPr>
          <p:cNvSpPr>
            <a:spLocks noGrp="1"/>
          </p:cNvSpPr>
          <p:nvPr>
            <p:ph idx="1"/>
          </p:nvPr>
        </p:nvSpPr>
        <p:spPr>
          <a:xfrm>
            <a:off x="0" y="2052918"/>
            <a:ext cx="11741426" cy="4195481"/>
          </a:xfrm>
        </p:spPr>
        <p:txBody>
          <a:bodyPr>
            <a:normAutofit fontScale="92500" lnSpcReduction="20000"/>
          </a:bodyPr>
          <a:lstStyle/>
          <a:p>
            <a:pPr>
              <a:lnSpc>
                <a:spcPct val="115000"/>
              </a:lnSpc>
              <a:spcAft>
                <a:spcPts val="1000"/>
              </a:spcAft>
            </a:pPr>
            <a:r>
              <a:rPr lang="fr-FR" sz="2400" dirty="0">
                <a:effectLst/>
                <a:latin typeface="Calibri" panose="020F0502020204030204" pitchFamily="34" charset="0"/>
                <a:ea typeface="Calibri" panose="020F0502020204030204" pitchFamily="34" charset="0"/>
                <a:cs typeface="Arial" panose="020B0604020202020204" pitchFamily="34" charset="0"/>
              </a:rPr>
              <a:t>A la fin de ce chapitre, je voudrais rappeler l'importance de la fonction de gestion opérationnelle et sur la criticité du poste de superviseur qui s'occupe de cette fonction.</a:t>
            </a:r>
            <a:endParaRPr lang="fr-MA" sz="24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2400" dirty="0">
                <a:effectLst/>
                <a:latin typeface="Calibri" panose="020F0502020204030204" pitchFamily="34" charset="0"/>
                <a:ea typeface="Calibri" panose="020F0502020204030204" pitchFamily="34" charset="0"/>
                <a:cs typeface="Arial" panose="020B0604020202020204" pitchFamily="34" charset="0"/>
              </a:rPr>
              <a:t>Notre objectif est de structurer et maitriser nos services productions, alors si nous organisons le tous (études, méthodes, planification, etc.) et nous négligeons cette fonction, nous risquons d'échouer dans notre mission et de ne pas atteindre les objectifs fixés, alors faites de votre mieux pour :</a:t>
            </a:r>
            <a:endParaRPr lang="fr-MA" sz="2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Font typeface="Wingdings" panose="05000000000000000000" pitchFamily="2" charset="2"/>
              <a:buChar char=""/>
            </a:pPr>
            <a:r>
              <a:rPr lang="fr-FR" sz="2400" dirty="0">
                <a:effectLst/>
                <a:latin typeface="Calibri" panose="020F0502020204030204" pitchFamily="34" charset="0"/>
                <a:ea typeface="Calibri" panose="020F0502020204030204" pitchFamily="34" charset="0"/>
                <a:cs typeface="Arial" panose="020B0604020202020204" pitchFamily="34" charset="0"/>
              </a:rPr>
              <a:t>Choisir la bonne personne pour le poste superviseur, </a:t>
            </a:r>
            <a:endParaRPr lang="fr-MA" sz="2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Font typeface="Wingdings" panose="05000000000000000000" pitchFamily="2" charset="2"/>
              <a:buChar char=""/>
            </a:pPr>
            <a:r>
              <a:rPr lang="fr-FR" sz="2400" dirty="0">
                <a:effectLst/>
                <a:latin typeface="Calibri" panose="020F0502020204030204" pitchFamily="34" charset="0"/>
                <a:ea typeface="Calibri" panose="020F0502020204030204" pitchFamily="34" charset="0"/>
                <a:cs typeface="Arial" panose="020B0604020202020204" pitchFamily="34" charset="0"/>
              </a:rPr>
              <a:t>Former le superviseur sur tous les thèmes cités ci dessus.</a:t>
            </a:r>
            <a:endParaRPr lang="fr-MA" sz="2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Wingdings" panose="05000000000000000000" pitchFamily="2" charset="2"/>
              <a:buChar char=""/>
            </a:pPr>
            <a:r>
              <a:rPr lang="fr-FR" sz="2400" dirty="0">
                <a:effectLst/>
                <a:latin typeface="Calibri" panose="020F0502020204030204" pitchFamily="34" charset="0"/>
                <a:ea typeface="Calibri" panose="020F0502020204030204" pitchFamily="34" charset="0"/>
                <a:cs typeface="Arial" panose="020B0604020202020204" pitchFamily="34" charset="0"/>
              </a:rPr>
              <a:t>Suivre en continue la réalisation de chaque superviseur et créer un climat de concurrence entre eux.</a:t>
            </a:r>
            <a:endParaRPr lang="fr-MA" sz="2400" dirty="0">
              <a:effectLst/>
              <a:latin typeface="Calibri" panose="020F0502020204030204" pitchFamily="34" charset="0"/>
              <a:ea typeface="Calibri" panose="020F0502020204030204" pitchFamily="34" charset="0"/>
              <a:cs typeface="Arial" panose="020B0604020202020204" pitchFamily="34" charset="0"/>
            </a:endParaRPr>
          </a:p>
          <a:p>
            <a:endParaRPr lang="fr-MA" sz="2800" dirty="0"/>
          </a:p>
        </p:txBody>
      </p:sp>
    </p:spTree>
    <p:extLst>
      <p:ext uri="{BB962C8B-B14F-4D97-AF65-F5344CB8AC3E}">
        <p14:creationId xmlns:p14="http://schemas.microsoft.com/office/powerpoint/2010/main" val="2295320595"/>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6D1C2-DFAF-B85C-503D-389A69AD0DCC}"/>
              </a:ext>
            </a:extLst>
          </p:cNvPr>
          <p:cNvSpPr>
            <a:spLocks noGrp="1"/>
          </p:cNvSpPr>
          <p:nvPr>
            <p:ph type="title"/>
          </p:nvPr>
        </p:nvSpPr>
        <p:spPr>
          <a:xfrm>
            <a:off x="964163" y="2308022"/>
            <a:ext cx="9404723" cy="1400530"/>
          </a:xfrm>
        </p:spPr>
        <p:txBody>
          <a:bodyPr/>
          <a:lstStyle/>
          <a:p>
            <a:pPr algn="ctr"/>
            <a:r>
              <a:rPr lang="fr-FR" sz="3200"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t>CHAPITRE 7 : LA FONCTION QUALITE</a:t>
            </a:r>
            <a:br>
              <a:rPr lang="fr-MA" sz="3200" dirty="0">
                <a:solidFill>
                  <a:srgbClr val="FFFF00"/>
                </a:solidFill>
                <a:effectLst/>
                <a:latin typeface="Calibri" panose="020F0502020204030204" pitchFamily="34" charset="0"/>
                <a:ea typeface="Calibri" panose="020F0502020204030204" pitchFamily="34" charset="0"/>
                <a:cs typeface="Arial" panose="020B0604020202020204" pitchFamily="34" charset="0"/>
              </a:rPr>
            </a:br>
            <a:endParaRPr lang="fr-MA" sz="6000" dirty="0">
              <a:solidFill>
                <a:srgbClr val="FFFF00"/>
              </a:solidFill>
            </a:endParaRPr>
          </a:p>
        </p:txBody>
      </p:sp>
    </p:spTree>
    <p:extLst>
      <p:ext uri="{BB962C8B-B14F-4D97-AF65-F5344CB8AC3E}">
        <p14:creationId xmlns:p14="http://schemas.microsoft.com/office/powerpoint/2010/main" val="2115801976"/>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E273A-0871-D884-CFA0-433EB2AA0C7D}"/>
              </a:ext>
            </a:extLst>
          </p:cNvPr>
          <p:cNvSpPr>
            <a:spLocks noGrp="1"/>
          </p:cNvSpPr>
          <p:nvPr>
            <p:ph type="title"/>
          </p:nvPr>
        </p:nvSpPr>
        <p:spPr>
          <a:xfrm>
            <a:off x="646111" y="452718"/>
            <a:ext cx="9404723" cy="779734"/>
          </a:xfrm>
        </p:spPr>
        <p:txBody>
          <a:bodyPr/>
          <a:lstStyle/>
          <a:p>
            <a:r>
              <a:rPr lang="fr-FR" sz="3600"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t>7.1. Introduction </a:t>
            </a:r>
            <a:br>
              <a:rPr lang="fr-MA" sz="3600" dirty="0">
                <a:solidFill>
                  <a:srgbClr val="FFFF00"/>
                </a:solidFill>
                <a:effectLst/>
                <a:latin typeface="Calibri" panose="020F0502020204030204" pitchFamily="34" charset="0"/>
                <a:ea typeface="Calibri" panose="020F0502020204030204" pitchFamily="34" charset="0"/>
                <a:cs typeface="Arial" panose="020B0604020202020204" pitchFamily="34" charset="0"/>
              </a:rPr>
            </a:br>
            <a:endParaRPr lang="fr-MA" sz="3600" dirty="0">
              <a:solidFill>
                <a:srgbClr val="FFFF00"/>
              </a:solidFill>
            </a:endParaRPr>
          </a:p>
        </p:txBody>
      </p:sp>
      <p:sp>
        <p:nvSpPr>
          <p:cNvPr id="3" name="Content Placeholder 2">
            <a:extLst>
              <a:ext uri="{FF2B5EF4-FFF2-40B4-BE49-F238E27FC236}">
                <a16:creationId xmlns:a16="http://schemas.microsoft.com/office/drawing/2014/main" id="{9EBD08C3-9945-A8FE-561F-7AB7B8F31AB1}"/>
              </a:ext>
            </a:extLst>
          </p:cNvPr>
          <p:cNvSpPr>
            <a:spLocks noGrp="1"/>
          </p:cNvSpPr>
          <p:nvPr>
            <p:ph idx="1"/>
          </p:nvPr>
        </p:nvSpPr>
        <p:spPr>
          <a:xfrm>
            <a:off x="132522" y="1351722"/>
            <a:ext cx="11661913" cy="4896677"/>
          </a:xfrm>
        </p:spPr>
        <p:txBody>
          <a:bodyPr>
            <a:normAutofit/>
          </a:bodyPr>
          <a:lstStyle/>
          <a:p>
            <a:pPr marL="0" indent="0">
              <a:lnSpc>
                <a:spcPct val="115000"/>
              </a:lnSpc>
              <a:spcAft>
                <a:spcPts val="1000"/>
              </a:spcAft>
              <a:buNone/>
            </a:pPr>
            <a:r>
              <a:rPr lang="fr-FR" b="1" dirty="0">
                <a:solidFill>
                  <a:srgbClr val="00B050"/>
                </a:solidFill>
                <a:effectLst/>
                <a:latin typeface="Calibri" panose="020F0502020204030204" pitchFamily="34" charset="0"/>
                <a:ea typeface="Calibri" panose="020F0502020204030204" pitchFamily="34" charset="0"/>
                <a:cs typeface="Arial" panose="020B0604020202020204" pitchFamily="34" charset="0"/>
              </a:rPr>
              <a:t>a. Définitions </a:t>
            </a:r>
            <a:endParaRPr lang="fr-MA" b="1" dirty="0">
              <a:effectLst/>
              <a:latin typeface="Calibri" panose="020F0502020204030204" pitchFamily="34" charset="0"/>
              <a:ea typeface="Calibri" panose="020F0502020204030204" pitchFamily="34" charset="0"/>
              <a:cs typeface="Arial" panose="020B0604020202020204" pitchFamily="34" charset="0"/>
            </a:endParaRPr>
          </a:p>
          <a:p>
            <a:pPr marL="0" indent="0">
              <a:lnSpc>
                <a:spcPct val="115000"/>
              </a:lnSpc>
              <a:spcAft>
                <a:spcPts val="1000"/>
              </a:spcAft>
              <a:buNone/>
            </a:pPr>
            <a:r>
              <a:rPr lang="fr-FR" b="1" dirty="0">
                <a:effectLst/>
                <a:latin typeface="Calibri" panose="020F0502020204030204" pitchFamily="34" charset="0"/>
                <a:ea typeface="Calibri" panose="020F0502020204030204" pitchFamily="34" charset="0"/>
                <a:cs typeface="Arial" panose="020B0604020202020204" pitchFamily="34" charset="0"/>
              </a:rPr>
              <a:t>Selon les normes de management de la qualité, la qualité est généralement définie comme le niveau dans lequel un produit, un service ou un processus répond aux exigences spécifiées, aux normes ou bien aux attentes des clients. </a:t>
            </a:r>
            <a:endParaRPr lang="fr-MA" b="1" dirty="0">
              <a:effectLst/>
              <a:latin typeface="Calibri" panose="020F0502020204030204" pitchFamily="34" charset="0"/>
              <a:ea typeface="Calibri" panose="020F0502020204030204" pitchFamily="34" charset="0"/>
              <a:cs typeface="Arial" panose="020B0604020202020204" pitchFamily="34" charset="0"/>
            </a:endParaRPr>
          </a:p>
          <a:p>
            <a:pPr marL="0" indent="0">
              <a:lnSpc>
                <a:spcPct val="115000"/>
              </a:lnSpc>
              <a:spcAft>
                <a:spcPts val="1000"/>
              </a:spcAft>
              <a:buNone/>
            </a:pPr>
            <a:r>
              <a:rPr lang="fr-FR" b="1" dirty="0">
                <a:effectLst/>
                <a:latin typeface="Calibri" panose="020F0502020204030204" pitchFamily="34" charset="0"/>
                <a:ea typeface="Calibri" panose="020F0502020204030204" pitchFamily="34" charset="0"/>
                <a:cs typeface="Arial" panose="020B0604020202020204" pitchFamily="34" charset="0"/>
              </a:rPr>
              <a:t>L'une des normes les plus largement reconnues pour le management de la qualité est la norme ISO 9001. Selon cette norme, la qualité est définie comme suit :</a:t>
            </a:r>
            <a:endParaRPr lang="fr-MA" b="1" dirty="0">
              <a:effectLst/>
              <a:latin typeface="Calibri" panose="020F0502020204030204" pitchFamily="34" charset="0"/>
              <a:ea typeface="Calibri" panose="020F0502020204030204" pitchFamily="34" charset="0"/>
              <a:cs typeface="Arial" panose="020B0604020202020204" pitchFamily="34" charset="0"/>
            </a:endParaRPr>
          </a:p>
          <a:p>
            <a:pPr marL="0" indent="0" algn="ctr">
              <a:lnSpc>
                <a:spcPct val="115000"/>
              </a:lnSpc>
              <a:spcAft>
                <a:spcPts val="1000"/>
              </a:spcAft>
              <a:buNone/>
            </a:pPr>
            <a:r>
              <a:rPr lang="fr-FR" b="1" u="sng" dirty="0">
                <a:effectLst/>
                <a:latin typeface="Calibri" panose="020F0502020204030204" pitchFamily="34" charset="0"/>
                <a:ea typeface="Calibri" panose="020F0502020204030204" pitchFamily="34" charset="0"/>
                <a:cs typeface="Arial" panose="020B0604020202020204" pitchFamily="34" charset="0"/>
              </a:rPr>
              <a:t>"La qualité désigne l'aptitude d'un ensemble de caractéristiques intrinsèques à satisfaire des exigences."</a:t>
            </a:r>
            <a:endParaRPr lang="fr-MA" b="1" dirty="0">
              <a:effectLst/>
              <a:latin typeface="Calibri" panose="020F0502020204030204" pitchFamily="34" charset="0"/>
              <a:ea typeface="Calibri" panose="020F0502020204030204" pitchFamily="34" charset="0"/>
              <a:cs typeface="Arial" panose="020B0604020202020204" pitchFamily="34" charset="0"/>
            </a:endParaRPr>
          </a:p>
          <a:p>
            <a:pPr marL="0" indent="0">
              <a:lnSpc>
                <a:spcPct val="115000"/>
              </a:lnSpc>
              <a:spcAft>
                <a:spcPts val="1000"/>
              </a:spcAft>
              <a:buNone/>
            </a:pPr>
            <a:r>
              <a:rPr lang="fr-FR" b="1" dirty="0">
                <a:effectLst/>
                <a:latin typeface="Calibri" panose="020F0502020204030204" pitchFamily="34" charset="0"/>
                <a:ea typeface="Calibri" panose="020F0502020204030204" pitchFamily="34" charset="0"/>
                <a:cs typeface="Arial" panose="020B0604020202020204" pitchFamily="34" charset="0"/>
              </a:rPr>
              <a:t>Dans cette définition, les "exigences" se réfèrent aux besoins et aux attentes des clients, ainsi qu'aux exigences réglementaires et légales. Les "caractéristiques intrinsèques" font référence aux caractéristiques du produit ou du service qui déterminent son aptitude à répondre aux exigences.</a:t>
            </a:r>
            <a:endParaRPr lang="fr-MA" b="1" dirty="0">
              <a:effectLst/>
              <a:latin typeface="Calibri" panose="020F0502020204030204" pitchFamily="34" charset="0"/>
              <a:ea typeface="Calibri" panose="020F0502020204030204" pitchFamily="34" charset="0"/>
              <a:cs typeface="Arial" panose="020B0604020202020204" pitchFamily="34" charset="0"/>
            </a:endParaRPr>
          </a:p>
          <a:p>
            <a:endParaRPr lang="fr-MA" sz="2400" b="1" dirty="0"/>
          </a:p>
        </p:txBody>
      </p:sp>
    </p:spTree>
    <p:extLst>
      <p:ext uri="{BB962C8B-B14F-4D97-AF65-F5344CB8AC3E}">
        <p14:creationId xmlns:p14="http://schemas.microsoft.com/office/powerpoint/2010/main" val="2557272251"/>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EEF396C-C332-88D5-1EDC-37D7DF8BC0B8}"/>
              </a:ext>
            </a:extLst>
          </p:cNvPr>
          <p:cNvSpPr>
            <a:spLocks noGrp="1"/>
          </p:cNvSpPr>
          <p:nvPr>
            <p:ph idx="1"/>
          </p:nvPr>
        </p:nvSpPr>
        <p:spPr>
          <a:xfrm>
            <a:off x="225288" y="1331259"/>
            <a:ext cx="11211339" cy="4195481"/>
          </a:xfrm>
        </p:spPr>
        <p:txBody>
          <a:bodyPr>
            <a:normAutofit/>
          </a:bodyPr>
          <a:lstStyle/>
          <a:p>
            <a:pPr marL="0" indent="0">
              <a:lnSpc>
                <a:spcPct val="115000"/>
              </a:lnSpc>
              <a:spcAft>
                <a:spcPts val="1000"/>
              </a:spcAft>
              <a:buNone/>
            </a:pPr>
            <a:r>
              <a:rPr lang="fr-FR" sz="2800" b="1" dirty="0">
                <a:solidFill>
                  <a:srgbClr val="00B050"/>
                </a:solidFill>
                <a:effectLst/>
                <a:latin typeface="Calibri" panose="020F0502020204030204" pitchFamily="34" charset="0"/>
                <a:ea typeface="Calibri" panose="020F0502020204030204" pitchFamily="34" charset="0"/>
                <a:cs typeface="Arial" panose="020B0604020202020204" pitchFamily="34" charset="0"/>
              </a:rPr>
              <a:t>b. Le management de la qualité</a:t>
            </a:r>
            <a:endParaRPr lang="fr-MA" sz="2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2800" dirty="0">
                <a:effectLst/>
                <a:latin typeface="Calibri" panose="020F0502020204030204" pitchFamily="34" charset="0"/>
                <a:ea typeface="Calibri" panose="020F0502020204030204" pitchFamily="34" charset="0"/>
                <a:cs typeface="Arial" panose="020B0604020202020204" pitchFamily="34" charset="0"/>
              </a:rPr>
              <a:t>Le management de la qualité est la mission du responsable qualité, mais j'aimerai bien partager avec vous une présentation d'objectif de ce management, car il nous touche directement ou indirectement dans notre mission.</a:t>
            </a:r>
            <a:endParaRPr lang="fr-MA" sz="2800" dirty="0">
              <a:effectLst/>
              <a:latin typeface="Calibri" panose="020F0502020204030204" pitchFamily="34" charset="0"/>
              <a:ea typeface="Calibri" panose="020F0502020204030204" pitchFamily="34" charset="0"/>
              <a:cs typeface="Arial" panose="020B0604020202020204" pitchFamily="34" charset="0"/>
            </a:endParaRPr>
          </a:p>
          <a:p>
            <a:endParaRPr lang="fr-MA" sz="3200" dirty="0"/>
          </a:p>
        </p:txBody>
      </p:sp>
    </p:spTree>
    <p:extLst>
      <p:ext uri="{BB962C8B-B14F-4D97-AF65-F5344CB8AC3E}">
        <p14:creationId xmlns:p14="http://schemas.microsoft.com/office/powerpoint/2010/main" val="1505405571"/>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8759687" y="2527300"/>
            <a:ext cx="2797313" cy="646331"/>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r>
              <a:rPr lang="fr-FR" b="1" dirty="0"/>
              <a:t>Eliminer/Réduire la non qualité</a:t>
            </a:r>
          </a:p>
        </p:txBody>
      </p:sp>
      <p:sp>
        <p:nvSpPr>
          <p:cNvPr id="5" name="ZoneTexte 4"/>
          <p:cNvSpPr txBox="1"/>
          <p:nvPr/>
        </p:nvSpPr>
        <p:spPr>
          <a:xfrm>
            <a:off x="8759687" y="1930400"/>
            <a:ext cx="2771913" cy="369332"/>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r>
              <a:rPr lang="fr-FR" b="1" dirty="0"/>
              <a:t>Satisfaire le client</a:t>
            </a:r>
          </a:p>
        </p:txBody>
      </p:sp>
      <p:sp>
        <p:nvSpPr>
          <p:cNvPr id="9" name="Rectangle à coins arrondis 8"/>
          <p:cNvSpPr/>
          <p:nvPr/>
        </p:nvSpPr>
        <p:spPr>
          <a:xfrm>
            <a:off x="673100" y="1511300"/>
            <a:ext cx="2082800" cy="77470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fr-FR" b="1" dirty="0"/>
              <a:t>ASSURANCE QUALITE</a:t>
            </a:r>
          </a:p>
        </p:txBody>
      </p:sp>
      <p:sp>
        <p:nvSpPr>
          <p:cNvPr id="10" name="Rectangle à coins arrondis 9"/>
          <p:cNvSpPr/>
          <p:nvPr/>
        </p:nvSpPr>
        <p:spPr>
          <a:xfrm>
            <a:off x="685800" y="2616200"/>
            <a:ext cx="2082800" cy="77470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fr-FR" b="1" dirty="0"/>
              <a:t>CONTRÔLE QUALITE</a:t>
            </a:r>
          </a:p>
        </p:txBody>
      </p:sp>
      <p:sp>
        <p:nvSpPr>
          <p:cNvPr id="11" name="Rectangle à coins arrondis 10"/>
          <p:cNvSpPr/>
          <p:nvPr/>
        </p:nvSpPr>
        <p:spPr>
          <a:xfrm>
            <a:off x="685800" y="3759200"/>
            <a:ext cx="2082800" cy="77470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fr-FR" b="1" dirty="0"/>
              <a:t>AMELIORATION CONTINUE</a:t>
            </a:r>
          </a:p>
        </p:txBody>
      </p:sp>
      <p:sp>
        <p:nvSpPr>
          <p:cNvPr id="13" name="Ellipse 12"/>
          <p:cNvSpPr/>
          <p:nvPr/>
        </p:nvSpPr>
        <p:spPr>
          <a:xfrm>
            <a:off x="1054100" y="4800600"/>
            <a:ext cx="1320800" cy="10922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b="1" dirty="0"/>
              <a:t>SMQ</a:t>
            </a:r>
          </a:p>
        </p:txBody>
      </p:sp>
      <p:sp>
        <p:nvSpPr>
          <p:cNvPr id="14" name="Flèche droite 13"/>
          <p:cNvSpPr/>
          <p:nvPr/>
        </p:nvSpPr>
        <p:spPr>
          <a:xfrm>
            <a:off x="3670300" y="2921000"/>
            <a:ext cx="4267200" cy="850900"/>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fr-FR" dirty="0"/>
          </a:p>
        </p:txBody>
      </p:sp>
      <p:sp>
        <p:nvSpPr>
          <p:cNvPr id="15" name="Rogner et arrondir un rectangle à un seul coin 14"/>
          <p:cNvSpPr/>
          <p:nvPr/>
        </p:nvSpPr>
        <p:spPr>
          <a:xfrm>
            <a:off x="4335584" y="3922932"/>
            <a:ext cx="2979615" cy="2133600"/>
          </a:xfrm>
          <a:prstGeom prst="snip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dirty="0"/>
              <a:t>Mesure permanente</a:t>
            </a:r>
          </a:p>
          <a:p>
            <a:pPr algn="ctr"/>
            <a:r>
              <a:rPr lang="fr-FR" dirty="0"/>
              <a:t>TABLEAU DE BORD : </a:t>
            </a:r>
          </a:p>
          <a:p>
            <a:pPr algn="ctr"/>
            <a:r>
              <a:rPr lang="fr-FR" dirty="0"/>
              <a:t>-TSC</a:t>
            </a:r>
          </a:p>
          <a:p>
            <a:pPr algn="ctr"/>
            <a:r>
              <a:rPr lang="fr-FR" dirty="0"/>
              <a:t>-TQ</a:t>
            </a:r>
          </a:p>
          <a:p>
            <a:pPr algn="ctr"/>
            <a:r>
              <a:rPr lang="fr-FR" dirty="0"/>
              <a:t>-CQ</a:t>
            </a:r>
          </a:p>
          <a:p>
            <a:pPr algn="ctr"/>
            <a:r>
              <a:rPr lang="fr-FR" dirty="0"/>
              <a:t>-NNC</a:t>
            </a:r>
          </a:p>
        </p:txBody>
      </p:sp>
      <p:sp>
        <p:nvSpPr>
          <p:cNvPr id="16" name="Rectangle 15"/>
          <p:cNvSpPr/>
          <p:nvPr/>
        </p:nvSpPr>
        <p:spPr>
          <a:xfrm>
            <a:off x="4464538" y="196361"/>
            <a:ext cx="2890520" cy="95250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2400" b="1" dirty="0"/>
              <a:t>Le management de la qualité</a:t>
            </a:r>
          </a:p>
        </p:txBody>
      </p:sp>
      <p:cxnSp>
        <p:nvCxnSpPr>
          <p:cNvPr id="18" name="Connecteur droit avec flèche 17"/>
          <p:cNvCxnSpPr/>
          <p:nvPr/>
        </p:nvCxnSpPr>
        <p:spPr>
          <a:xfrm rot="5400000">
            <a:off x="2996419" y="1139481"/>
            <a:ext cx="1209823" cy="1181688"/>
          </a:xfrm>
          <a:prstGeom prst="straightConnector1">
            <a:avLst/>
          </a:prstGeom>
          <a:ln w="76200">
            <a:solidFill>
              <a:srgbClr val="92D050"/>
            </a:solidFill>
            <a:tailEnd type="arrow"/>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2912011" y="815926"/>
            <a:ext cx="1035476" cy="369332"/>
          </a:xfrm>
          <a:prstGeom prst="rect">
            <a:avLst/>
          </a:prstGeom>
          <a:noFill/>
        </p:spPr>
        <p:txBody>
          <a:bodyPr wrap="none" rtlCol="0">
            <a:spAutoFit/>
          </a:bodyPr>
          <a:lstStyle/>
          <a:p>
            <a:r>
              <a:rPr lang="fr-FR" b="1" dirty="0"/>
              <a:t>Stratégie</a:t>
            </a:r>
          </a:p>
        </p:txBody>
      </p:sp>
      <p:sp>
        <p:nvSpPr>
          <p:cNvPr id="21" name="ZoneTexte 20"/>
          <p:cNvSpPr txBox="1"/>
          <p:nvPr/>
        </p:nvSpPr>
        <p:spPr>
          <a:xfrm>
            <a:off x="3790460" y="1424158"/>
            <a:ext cx="919482" cy="369332"/>
          </a:xfrm>
          <a:prstGeom prst="rect">
            <a:avLst/>
          </a:prstGeom>
          <a:noFill/>
        </p:spPr>
        <p:txBody>
          <a:bodyPr wrap="none" rtlCol="0">
            <a:spAutoFit/>
          </a:bodyPr>
          <a:lstStyle/>
          <a:p>
            <a:r>
              <a:rPr lang="fr-FR" b="1" dirty="0"/>
              <a:t>Gestion</a:t>
            </a:r>
          </a:p>
        </p:txBody>
      </p:sp>
      <p:sp>
        <p:nvSpPr>
          <p:cNvPr id="17" name="ZoneTexte 16"/>
          <p:cNvSpPr txBox="1"/>
          <p:nvPr/>
        </p:nvSpPr>
        <p:spPr>
          <a:xfrm>
            <a:off x="8759687" y="3454400"/>
            <a:ext cx="2784613" cy="646331"/>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r>
              <a:rPr lang="fr-FR" b="1" dirty="0"/>
              <a:t>Maitriser et réduire le coût de la qualité</a:t>
            </a:r>
          </a:p>
        </p:txBody>
      </p:sp>
      <p:sp>
        <p:nvSpPr>
          <p:cNvPr id="19" name="Ellipse 18"/>
          <p:cNvSpPr/>
          <p:nvPr/>
        </p:nvSpPr>
        <p:spPr>
          <a:xfrm>
            <a:off x="8551983" y="444500"/>
            <a:ext cx="3144717" cy="5118100"/>
          </a:xfrm>
          <a:prstGeom prst="ellipse">
            <a:avLst/>
          </a:prstGeom>
          <a:noFill/>
          <a:ln w="57150"/>
        </p:spPr>
        <p:style>
          <a:lnRef idx="2">
            <a:schemeClr val="accent3"/>
          </a:lnRef>
          <a:fillRef idx="1">
            <a:schemeClr val="lt1"/>
          </a:fillRef>
          <a:effectRef idx="0">
            <a:schemeClr val="accent3"/>
          </a:effectRef>
          <a:fontRef idx="minor">
            <a:schemeClr val="dk1"/>
          </a:fontRef>
        </p:style>
        <p:txBody>
          <a:bodyPr rtlCol="0" anchor="ctr"/>
          <a:lstStyle/>
          <a:p>
            <a:pPr algn="ctr"/>
            <a:endParaRPr lang="fr-FR" dirty="0"/>
          </a:p>
        </p:txBody>
      </p:sp>
      <p:sp>
        <p:nvSpPr>
          <p:cNvPr id="22" name="ZoneTexte 21"/>
          <p:cNvSpPr txBox="1"/>
          <p:nvPr/>
        </p:nvSpPr>
        <p:spPr>
          <a:xfrm>
            <a:off x="9804400" y="5562600"/>
            <a:ext cx="1181100" cy="36933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fr-FR" b="1" dirty="0"/>
              <a:t>Objectifs</a:t>
            </a:r>
          </a:p>
        </p:txBody>
      </p:sp>
      <p:sp>
        <p:nvSpPr>
          <p:cNvPr id="23" name="Ellipse 22"/>
          <p:cNvSpPr/>
          <p:nvPr/>
        </p:nvSpPr>
        <p:spPr>
          <a:xfrm>
            <a:off x="368300" y="787400"/>
            <a:ext cx="2730500" cy="5118100"/>
          </a:xfrm>
          <a:prstGeom prst="ellipse">
            <a:avLst/>
          </a:prstGeom>
          <a:noFill/>
          <a:ln w="57150"/>
        </p:spPr>
        <p:style>
          <a:lnRef idx="2">
            <a:schemeClr val="accent3"/>
          </a:lnRef>
          <a:fillRef idx="1">
            <a:schemeClr val="lt1"/>
          </a:fillRef>
          <a:effectRef idx="0">
            <a:schemeClr val="accent3"/>
          </a:effectRef>
          <a:fontRef idx="minor">
            <a:schemeClr val="dk1"/>
          </a:fontRef>
        </p:style>
        <p:txBody>
          <a:bodyPr rtlCol="0" anchor="ctr"/>
          <a:lstStyle/>
          <a:p>
            <a:pPr algn="ct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500" fill="hold"/>
                                        <p:tgtEl>
                                          <p:spTgt spid="10"/>
                                        </p:tgtEl>
                                        <p:attrNameLst>
                                          <p:attrName>ppt_w</p:attrName>
                                        </p:attrNameLst>
                                      </p:cBhvr>
                                      <p:tavLst>
                                        <p:tav tm="0">
                                          <p:val>
                                            <p:fltVal val="0"/>
                                          </p:val>
                                        </p:tav>
                                        <p:tav tm="100000">
                                          <p:val>
                                            <p:strVal val="#ppt_w"/>
                                          </p:val>
                                        </p:tav>
                                      </p:tavLst>
                                    </p:anim>
                                    <p:anim calcmode="lin" valueType="num">
                                      <p:cBhvr>
                                        <p:cTn id="26" dur="500" fill="hold"/>
                                        <p:tgtEl>
                                          <p:spTgt spid="10"/>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p:cTn id="31" dur="500" fill="hold"/>
                                        <p:tgtEl>
                                          <p:spTgt spid="11"/>
                                        </p:tgtEl>
                                        <p:attrNameLst>
                                          <p:attrName>ppt_w</p:attrName>
                                        </p:attrNameLst>
                                      </p:cBhvr>
                                      <p:tavLst>
                                        <p:tav tm="0">
                                          <p:val>
                                            <p:fltVal val="0"/>
                                          </p:val>
                                        </p:tav>
                                        <p:tav tm="100000">
                                          <p:val>
                                            <p:strVal val="#ppt_w"/>
                                          </p:val>
                                        </p:tav>
                                      </p:tavLst>
                                    </p:anim>
                                    <p:anim calcmode="lin" valueType="num">
                                      <p:cBhvr>
                                        <p:cTn id="32" dur="500" fill="hold"/>
                                        <p:tgtEl>
                                          <p:spTgt spid="11"/>
                                        </p:tgtEl>
                                        <p:attrNameLst>
                                          <p:attrName>ppt_h</p:attrName>
                                        </p:attrNameLst>
                                      </p:cBhvr>
                                      <p:tavLst>
                                        <p:tav tm="0">
                                          <p:val>
                                            <p:fltVal val="0"/>
                                          </p:val>
                                        </p:tav>
                                        <p:tav tm="100000">
                                          <p:val>
                                            <p:strVal val="#ppt_h"/>
                                          </p:val>
                                        </p:tav>
                                      </p:tavLst>
                                    </p:anim>
                                  </p:childTnLst>
                                </p:cTn>
                              </p:par>
                              <p:par>
                                <p:cTn id="33" presetID="23" presetClass="entr" presetSubtype="16"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p:cTn id="35" dur="500" fill="hold"/>
                                        <p:tgtEl>
                                          <p:spTgt spid="13"/>
                                        </p:tgtEl>
                                        <p:attrNameLst>
                                          <p:attrName>ppt_w</p:attrName>
                                        </p:attrNameLst>
                                      </p:cBhvr>
                                      <p:tavLst>
                                        <p:tav tm="0">
                                          <p:val>
                                            <p:fltVal val="0"/>
                                          </p:val>
                                        </p:tav>
                                        <p:tav tm="100000">
                                          <p:val>
                                            <p:strVal val="#ppt_w"/>
                                          </p:val>
                                        </p:tav>
                                      </p:tavLst>
                                    </p:anim>
                                    <p:anim calcmode="lin" valueType="num">
                                      <p:cBhvr>
                                        <p:cTn id="36" dur="500" fill="hold"/>
                                        <p:tgtEl>
                                          <p:spTgt spid="13"/>
                                        </p:tgtEl>
                                        <p:attrNameLst>
                                          <p:attrName>ppt_h</p:attrName>
                                        </p:attrNameLst>
                                      </p:cBhvr>
                                      <p:tavLst>
                                        <p:tav tm="0">
                                          <p:val>
                                            <p:fltVal val="0"/>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blinds(horizontal)">
                                      <p:cBhvr>
                                        <p:cTn id="41" dur="500"/>
                                        <p:tgtEl>
                                          <p:spTgt spid="18"/>
                                        </p:tgtEl>
                                      </p:cBhvr>
                                    </p:animEffect>
                                  </p:childTnLst>
                                </p:cTn>
                              </p:par>
                              <p:par>
                                <p:cTn id="42" presetID="3" presetClass="entr" presetSubtype="10" fill="hold" grpId="0" nodeType="with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blinds(horizontal)">
                                      <p:cBhvr>
                                        <p:cTn id="44" dur="500"/>
                                        <p:tgtEl>
                                          <p:spTgt spid="20"/>
                                        </p:tgtEl>
                                      </p:cBhvr>
                                    </p:animEffect>
                                  </p:childTnLst>
                                </p:cTn>
                              </p:par>
                              <p:par>
                                <p:cTn id="45" presetID="3" presetClass="entr" presetSubtype="10" fill="hold" grpId="0" nodeType="with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blinds(horizontal)">
                                      <p:cBhvr>
                                        <p:cTn id="47" dur="500"/>
                                        <p:tgtEl>
                                          <p:spTgt spid="21"/>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blinds(horizontal)">
                                      <p:cBhvr>
                                        <p:cTn id="52" dur="500"/>
                                        <p:tgtEl>
                                          <p:spTgt spid="14"/>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 calcmode="lin" valueType="num">
                                      <p:cBhvr additive="base">
                                        <p:cTn id="57" dur="500" fill="hold"/>
                                        <p:tgtEl>
                                          <p:spTgt spid="15"/>
                                        </p:tgtEl>
                                        <p:attrNameLst>
                                          <p:attrName>ppt_x</p:attrName>
                                        </p:attrNameLst>
                                      </p:cBhvr>
                                      <p:tavLst>
                                        <p:tav tm="0">
                                          <p:val>
                                            <p:strVal val="#ppt_x"/>
                                          </p:val>
                                        </p:tav>
                                        <p:tav tm="100000">
                                          <p:val>
                                            <p:strVal val="#ppt_x"/>
                                          </p:val>
                                        </p:tav>
                                      </p:tavLst>
                                    </p:anim>
                                    <p:anim calcmode="lin" valueType="num">
                                      <p:cBhvr additive="base">
                                        <p:cTn id="5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7"/>
                                        </p:tgtEl>
                                        <p:attrNameLst>
                                          <p:attrName>style.visibility</p:attrName>
                                        </p:attrNameLst>
                                      </p:cBhvr>
                                      <p:to>
                                        <p:strVal val="visible"/>
                                      </p:to>
                                    </p:set>
                                    <p:anim calcmode="lin" valueType="num">
                                      <p:cBhvr additive="base">
                                        <p:cTn id="63" dur="500" fill="hold"/>
                                        <p:tgtEl>
                                          <p:spTgt spid="17"/>
                                        </p:tgtEl>
                                        <p:attrNameLst>
                                          <p:attrName>ppt_x</p:attrName>
                                        </p:attrNameLst>
                                      </p:cBhvr>
                                      <p:tavLst>
                                        <p:tav tm="0">
                                          <p:val>
                                            <p:strVal val="#ppt_x"/>
                                          </p:val>
                                        </p:tav>
                                        <p:tav tm="100000">
                                          <p:val>
                                            <p:strVal val="#ppt_x"/>
                                          </p:val>
                                        </p:tav>
                                      </p:tavLst>
                                    </p:anim>
                                    <p:anim calcmode="lin" valueType="num">
                                      <p:cBhvr additive="base">
                                        <p:cTn id="6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3" presetClass="entr" presetSubtype="16" fill="hold" grpId="0" nodeType="clickEffect">
                                  <p:stCondLst>
                                    <p:cond delay="0"/>
                                  </p:stCondLst>
                                  <p:childTnLst>
                                    <p:set>
                                      <p:cBhvr>
                                        <p:cTn id="68" dur="1" fill="hold">
                                          <p:stCondLst>
                                            <p:cond delay="0"/>
                                          </p:stCondLst>
                                        </p:cTn>
                                        <p:tgtEl>
                                          <p:spTgt spid="19"/>
                                        </p:tgtEl>
                                        <p:attrNameLst>
                                          <p:attrName>style.visibility</p:attrName>
                                        </p:attrNameLst>
                                      </p:cBhvr>
                                      <p:to>
                                        <p:strVal val="visible"/>
                                      </p:to>
                                    </p:set>
                                    <p:anim calcmode="lin" valueType="num">
                                      <p:cBhvr>
                                        <p:cTn id="69" dur="500" fill="hold"/>
                                        <p:tgtEl>
                                          <p:spTgt spid="19"/>
                                        </p:tgtEl>
                                        <p:attrNameLst>
                                          <p:attrName>ppt_w</p:attrName>
                                        </p:attrNameLst>
                                      </p:cBhvr>
                                      <p:tavLst>
                                        <p:tav tm="0">
                                          <p:val>
                                            <p:fltVal val="0"/>
                                          </p:val>
                                        </p:tav>
                                        <p:tav tm="100000">
                                          <p:val>
                                            <p:strVal val="#ppt_w"/>
                                          </p:val>
                                        </p:tav>
                                      </p:tavLst>
                                    </p:anim>
                                    <p:anim calcmode="lin" valueType="num">
                                      <p:cBhvr>
                                        <p:cTn id="70" dur="500" fill="hold"/>
                                        <p:tgtEl>
                                          <p:spTgt spid="19"/>
                                        </p:tgtEl>
                                        <p:attrNameLst>
                                          <p:attrName>ppt_h</p:attrName>
                                        </p:attrNameLst>
                                      </p:cBhvr>
                                      <p:tavLst>
                                        <p:tav tm="0">
                                          <p:val>
                                            <p:fltVal val="0"/>
                                          </p:val>
                                        </p:tav>
                                        <p:tav tm="100000">
                                          <p:val>
                                            <p:strVal val="#ppt_h"/>
                                          </p:val>
                                        </p:tav>
                                      </p:tavLst>
                                    </p:anim>
                                  </p:childTnLst>
                                </p:cTn>
                              </p:par>
                            </p:childTnLst>
                          </p:cTn>
                        </p:par>
                      </p:childTnLst>
                    </p:cTn>
                  </p:par>
                  <p:par>
                    <p:cTn id="71" fill="hold">
                      <p:stCondLst>
                        <p:cond delay="indefinite"/>
                      </p:stCondLst>
                      <p:childTnLst>
                        <p:par>
                          <p:cTn id="72" fill="hold">
                            <p:stCondLst>
                              <p:cond delay="0"/>
                            </p:stCondLst>
                            <p:childTnLst>
                              <p:par>
                                <p:cTn id="73" presetID="23" presetClass="entr" presetSubtype="16" fill="hold" grpId="0" nodeType="clickEffect">
                                  <p:stCondLst>
                                    <p:cond delay="0"/>
                                  </p:stCondLst>
                                  <p:childTnLst>
                                    <p:set>
                                      <p:cBhvr>
                                        <p:cTn id="74" dur="1" fill="hold">
                                          <p:stCondLst>
                                            <p:cond delay="0"/>
                                          </p:stCondLst>
                                        </p:cTn>
                                        <p:tgtEl>
                                          <p:spTgt spid="23"/>
                                        </p:tgtEl>
                                        <p:attrNameLst>
                                          <p:attrName>style.visibility</p:attrName>
                                        </p:attrNameLst>
                                      </p:cBhvr>
                                      <p:to>
                                        <p:strVal val="visible"/>
                                      </p:to>
                                    </p:set>
                                    <p:anim calcmode="lin" valueType="num">
                                      <p:cBhvr>
                                        <p:cTn id="75" dur="500" fill="hold"/>
                                        <p:tgtEl>
                                          <p:spTgt spid="23"/>
                                        </p:tgtEl>
                                        <p:attrNameLst>
                                          <p:attrName>ppt_w</p:attrName>
                                        </p:attrNameLst>
                                      </p:cBhvr>
                                      <p:tavLst>
                                        <p:tav tm="0">
                                          <p:val>
                                            <p:fltVal val="0"/>
                                          </p:val>
                                        </p:tav>
                                        <p:tav tm="100000">
                                          <p:val>
                                            <p:strVal val="#ppt_w"/>
                                          </p:val>
                                        </p:tav>
                                      </p:tavLst>
                                    </p:anim>
                                    <p:anim calcmode="lin" valueType="num">
                                      <p:cBhvr>
                                        <p:cTn id="76"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9" grpId="0" animBg="1"/>
      <p:bldP spid="10" grpId="0" animBg="1"/>
      <p:bldP spid="11" grpId="0" animBg="1"/>
      <p:bldP spid="13" grpId="0" animBg="1"/>
      <p:bldP spid="14" grpId="0" animBg="1"/>
      <p:bldP spid="15" grpId="0" animBg="1"/>
      <p:bldP spid="20" grpId="0"/>
      <p:bldP spid="21" grpId="0"/>
      <p:bldP spid="17" grpId="0" animBg="1"/>
      <p:bldP spid="19" grpId="0" animBg="1"/>
      <p:bldP spid="23" grpId="0" animBg="1"/>
    </p:bld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4E997-A9B2-8AC5-1CF6-CA0A46BDF829}"/>
              </a:ext>
            </a:extLst>
          </p:cNvPr>
          <p:cNvSpPr>
            <a:spLocks noGrp="1"/>
          </p:cNvSpPr>
          <p:nvPr>
            <p:ph type="title"/>
          </p:nvPr>
        </p:nvSpPr>
        <p:spPr/>
        <p:txBody>
          <a:bodyPr/>
          <a:lstStyle/>
          <a:p>
            <a:endParaRPr lang="fr-MA"/>
          </a:p>
        </p:txBody>
      </p:sp>
      <p:sp>
        <p:nvSpPr>
          <p:cNvPr id="3" name="Content Placeholder 2">
            <a:extLst>
              <a:ext uri="{FF2B5EF4-FFF2-40B4-BE49-F238E27FC236}">
                <a16:creationId xmlns:a16="http://schemas.microsoft.com/office/drawing/2014/main" id="{1E3C8B41-8FEF-2589-4B97-5ABE30AF3752}"/>
              </a:ext>
            </a:extLst>
          </p:cNvPr>
          <p:cNvSpPr>
            <a:spLocks noGrp="1"/>
          </p:cNvSpPr>
          <p:nvPr>
            <p:ph idx="1"/>
          </p:nvPr>
        </p:nvSpPr>
        <p:spPr>
          <a:xfrm>
            <a:off x="331304" y="2052918"/>
            <a:ext cx="9718549" cy="4195481"/>
          </a:xfrm>
        </p:spPr>
        <p:txBody>
          <a:bodyPr/>
          <a:lstStyle/>
          <a:p>
            <a:r>
              <a:rPr lang="fr-FR" sz="1800" dirty="0">
                <a:effectLst/>
                <a:latin typeface="Calibri" panose="020F0502020204030204" pitchFamily="34" charset="0"/>
                <a:ea typeface="Calibri" panose="020F0502020204030204" pitchFamily="34" charset="0"/>
                <a:cs typeface="Arial" panose="020B0604020202020204" pitchFamily="34" charset="0"/>
              </a:rPr>
              <a:t>La figure ci dessus nous montre le management de la qualité comme un système qui est basé sur la maitrise des fonctions d'assurance de qualité, du contrôle de la qualité et d'amélioration continue (SMQ : système de management de la qualité) dans le but d'atteindre des objectifs bien définis résumés en satisfaction du client en premier, l'élimination et la réduction de la non qualité (toute action qui pénalise la qualité) et finalement la maitrise et la réduction du coût de la qualité. Bien sûre avec une mesure permanente à travers un tableau de bord qui contient les indicateurs de performances représentatifs d'état d'avancement vers les objectifs.</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94859191"/>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B7355-9FFA-72F7-C84D-BEBA6AE5587F}"/>
              </a:ext>
            </a:extLst>
          </p:cNvPr>
          <p:cNvSpPr>
            <a:spLocks noGrp="1"/>
          </p:cNvSpPr>
          <p:nvPr>
            <p:ph type="title"/>
          </p:nvPr>
        </p:nvSpPr>
        <p:spPr/>
        <p:txBody>
          <a:bodyPr/>
          <a:lstStyle/>
          <a:p>
            <a:r>
              <a:rPr lang="fr-FR" sz="2800" b="1" dirty="0">
                <a:solidFill>
                  <a:srgbClr val="00B050"/>
                </a:solidFill>
                <a:effectLst/>
                <a:latin typeface="Calibri" panose="020F0502020204030204" pitchFamily="34" charset="0"/>
                <a:ea typeface="Calibri" panose="020F0502020204030204" pitchFamily="34" charset="0"/>
                <a:cs typeface="Arial" panose="020B0604020202020204" pitchFamily="34" charset="0"/>
              </a:rPr>
              <a:t>b.1. Fonctions du management de la qualité</a:t>
            </a:r>
            <a:br>
              <a:rPr lang="fr-MA" sz="2800" dirty="0">
                <a:effectLst/>
                <a:latin typeface="Calibri" panose="020F0502020204030204" pitchFamily="34" charset="0"/>
                <a:ea typeface="Calibri" panose="020F0502020204030204" pitchFamily="34" charset="0"/>
                <a:cs typeface="Arial" panose="020B0604020202020204" pitchFamily="34" charset="0"/>
              </a:rPr>
            </a:br>
            <a:endParaRPr lang="fr-MA" sz="2800" dirty="0"/>
          </a:p>
        </p:txBody>
      </p:sp>
      <p:sp>
        <p:nvSpPr>
          <p:cNvPr id="3" name="Content Placeholder 2">
            <a:extLst>
              <a:ext uri="{FF2B5EF4-FFF2-40B4-BE49-F238E27FC236}">
                <a16:creationId xmlns:a16="http://schemas.microsoft.com/office/drawing/2014/main" id="{74D502D5-DA62-80DF-37FC-6879EF72FE8B}"/>
              </a:ext>
            </a:extLst>
          </p:cNvPr>
          <p:cNvSpPr>
            <a:spLocks noGrp="1"/>
          </p:cNvSpPr>
          <p:nvPr>
            <p:ph idx="1"/>
          </p:nvPr>
        </p:nvSpPr>
        <p:spPr>
          <a:xfrm>
            <a:off x="159026" y="2052918"/>
            <a:ext cx="9890827" cy="4195481"/>
          </a:xfrm>
        </p:spPr>
        <p:txBody>
          <a:bodyPr/>
          <a:lstStyle/>
          <a:p>
            <a:pPr marL="0" indent="0">
              <a:lnSpc>
                <a:spcPct val="115000"/>
              </a:lnSpc>
              <a:spcAft>
                <a:spcPts val="1000"/>
              </a:spcAft>
              <a:buNone/>
            </a:pPr>
            <a:r>
              <a:rPr lang="fr-FR" sz="1800" b="1" u="sng" dirty="0">
                <a:effectLst/>
                <a:latin typeface="Calibri" panose="020F0502020204030204" pitchFamily="34" charset="0"/>
                <a:ea typeface="Calibri" panose="020F0502020204030204" pitchFamily="34" charset="0"/>
                <a:cs typeface="Arial" panose="020B0604020202020204" pitchFamily="34" charset="0"/>
              </a:rPr>
              <a:t>L'assurance de la qualité : </a:t>
            </a:r>
            <a:endParaRPr lang="fr-MA" sz="1800" b="1"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Regroupe toutes les tâches et les actions planifiées et systématiques mises en œuvre au sein de la société pour garantir que les produits répondent aux normes de la qualité. L'objectif principal de l'assurance de la qualité est d'identifier les pratiques, les problèmes ou les déviations potentielles des processus dès le début, afin de les corriger et d'éviter qu'ils ne génèrent pas des défauts ou des erreurs dans les produits finis.</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1471800004"/>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C84103-FBC3-7165-C78E-FB3A52EF8F82}"/>
              </a:ext>
            </a:extLst>
          </p:cNvPr>
          <p:cNvSpPr>
            <a:spLocks noGrp="1"/>
          </p:cNvSpPr>
          <p:nvPr>
            <p:ph idx="1"/>
          </p:nvPr>
        </p:nvSpPr>
        <p:spPr>
          <a:xfrm>
            <a:off x="198783" y="265044"/>
            <a:ext cx="11145077" cy="6255026"/>
          </a:xfrm>
        </p:spPr>
        <p:txBody>
          <a:bodyPr>
            <a:normAutofit/>
          </a:bodyPr>
          <a:lstStyle/>
          <a:p>
            <a:pPr marL="0" indent="0">
              <a:lnSpc>
                <a:spcPct val="115000"/>
              </a:lnSpc>
              <a:spcAft>
                <a:spcPts val="1000"/>
              </a:spcAft>
              <a:buNone/>
            </a:pPr>
            <a:r>
              <a:rPr lang="fr-FR" sz="1800" dirty="0">
                <a:effectLst/>
                <a:latin typeface="Calibri" panose="020F0502020204030204" pitchFamily="34" charset="0"/>
                <a:ea typeface="Calibri" panose="020F0502020204030204" pitchFamily="34" charset="0"/>
                <a:cs typeface="Arial" panose="020B0604020202020204" pitchFamily="34" charset="0"/>
              </a:rPr>
              <a:t>Je vous liste ci après les principaux objectifs de l'assurance de la qualité :</a:t>
            </a:r>
          </a:p>
          <a:p>
            <a:pPr>
              <a:lnSpc>
                <a:spcPct val="115000"/>
              </a:lnSpc>
              <a:spcAft>
                <a:spcPts val="1000"/>
              </a:spcAft>
            </a:pP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Symbol" panose="05050102010706020507" pitchFamily="18" charset="2"/>
              <a:buBlip>
                <a:blip r:embed="rId2"/>
              </a:buBlip>
              <a:tabLst>
                <a:tab pos="457200" algn="l"/>
              </a:tabLst>
            </a:pPr>
            <a:r>
              <a:rPr lang="fr-FR" sz="1800" dirty="0">
                <a:effectLst/>
                <a:latin typeface="Calibri" panose="020F0502020204030204" pitchFamily="34" charset="0"/>
                <a:ea typeface="Calibri" panose="020F0502020204030204" pitchFamily="34" charset="0"/>
                <a:cs typeface="Arial" panose="020B0604020202020204" pitchFamily="34" charset="0"/>
              </a:rPr>
              <a:t>Identifier les exigences de qualité : L'un des premiers objectifs de l'assurance de la qualité est d'établir des exigences de qualité claires et précises pour les produits. Ces exigences qui vont servir comme une base de jugement de conformité. Bien sûre en respectant les exigences réglementaires liées à chaque secteur d'activité (alimentaires, pharmaceutiques, automobiles,) auxquelles les sociétés doivent se conformer. L'assurance de la qualité aide alors à s'assurer que les produits ou les services respectent ces exigences légales et réglementaires.</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Symbol" panose="05050102010706020507" pitchFamily="18" charset="2"/>
              <a:buBlip>
                <a:blip r:embed="rId2"/>
              </a:buBlip>
              <a:tabLst>
                <a:tab pos="457200" algn="l"/>
              </a:tabLst>
            </a:pPr>
            <a:r>
              <a:rPr lang="fr-FR" sz="1800" dirty="0">
                <a:effectLst/>
                <a:latin typeface="Calibri" panose="020F0502020204030204" pitchFamily="34" charset="0"/>
                <a:ea typeface="Calibri" panose="020F0502020204030204" pitchFamily="34" charset="0"/>
                <a:cs typeface="Arial" panose="020B0604020202020204" pitchFamily="34" charset="0"/>
              </a:rPr>
              <a:t>Prévenir les défauts : L'assurance de la qualité met l'accent sur la prévention plutôt que sur la correction des défauts par la mise en place des processus rigoureux, des contrôles et des tests ; L'objectif donc est de détecter et de corriger les problèmes dès qu'ils surviennent, afin d'éviter qu'ils apparaissent dans les produits finis.</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Symbol" panose="05050102010706020507" pitchFamily="18" charset="2"/>
              <a:buBlip>
                <a:blip r:embed="rId2"/>
              </a:buBlip>
              <a:tabLst>
                <a:tab pos="457200" algn="l"/>
              </a:tabLst>
            </a:pPr>
            <a:r>
              <a:rPr lang="fr-FR" sz="1800" dirty="0">
                <a:effectLst/>
                <a:latin typeface="Calibri" panose="020F0502020204030204" pitchFamily="34" charset="0"/>
                <a:ea typeface="Calibri" panose="020F0502020204030204" pitchFamily="34" charset="0"/>
                <a:cs typeface="Arial" panose="020B0604020202020204" pitchFamily="34" charset="0"/>
              </a:rPr>
              <a:t>Améliorer l'efficacité et l'efficience : L'assurance de la qualité vise aussi à optimiser les processus de travail en identifiant les pratiques inefficaces et en les améliorant. Cela permet de réduire les erreurs, d'augmenter la productivité et de minimiser les coûts.</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276664777"/>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102290E-106A-1672-06E4-303D9834E792}"/>
              </a:ext>
            </a:extLst>
          </p:cNvPr>
          <p:cNvSpPr>
            <a:spLocks noGrp="1"/>
          </p:cNvSpPr>
          <p:nvPr>
            <p:ph idx="1"/>
          </p:nvPr>
        </p:nvSpPr>
        <p:spPr>
          <a:xfrm>
            <a:off x="185530" y="1139688"/>
            <a:ext cx="11595653" cy="5108712"/>
          </a:xfrm>
        </p:spPr>
        <p:txBody>
          <a:bodyPr>
            <a:normAutofit/>
          </a:bodyPr>
          <a:lstStyle/>
          <a:p>
            <a:pPr>
              <a:lnSpc>
                <a:spcPct val="115000"/>
              </a:lnSpc>
              <a:spcAft>
                <a:spcPts val="1000"/>
              </a:spcAft>
            </a:pPr>
            <a:r>
              <a:rPr lang="fr-FR" dirty="0">
                <a:effectLst/>
                <a:latin typeface="Calibri" panose="020F0502020204030204" pitchFamily="34" charset="0"/>
                <a:ea typeface="Calibri" panose="020F0502020204030204" pitchFamily="34" charset="0"/>
                <a:cs typeface="Arial" panose="020B0604020202020204" pitchFamily="34" charset="0"/>
              </a:rPr>
              <a:t>Nous pouvons conclure que l'assurance de la qualité est une approche proactive qui vise à établir des processus de travail efficaces, à </a:t>
            </a:r>
            <a:r>
              <a:rPr lang="fr-FR" b="1" dirty="0">
                <a:effectLst/>
                <a:latin typeface="Calibri" panose="020F0502020204030204" pitchFamily="34" charset="0"/>
                <a:ea typeface="Calibri" panose="020F0502020204030204" pitchFamily="34" charset="0"/>
                <a:cs typeface="Arial" panose="020B0604020202020204" pitchFamily="34" charset="0"/>
              </a:rPr>
              <a:t>prévenir les défauts</a:t>
            </a:r>
            <a:r>
              <a:rPr lang="fr-FR" dirty="0">
                <a:effectLst/>
                <a:latin typeface="Calibri" panose="020F0502020204030204" pitchFamily="34" charset="0"/>
                <a:ea typeface="Calibri" panose="020F0502020204030204" pitchFamily="34" charset="0"/>
                <a:cs typeface="Arial" panose="020B0604020202020204" pitchFamily="34" charset="0"/>
              </a:rPr>
              <a:t> et à fournir des produits ou services répondant aux normes de qualité spécifiées, afin de satisfaire les clients et d'atteindre les objectifs commerciaux de l'organisation. </a:t>
            </a:r>
            <a:endParaRPr lang="fr-MA"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dirty="0">
                <a:effectLst/>
                <a:latin typeface="Calibri" panose="020F0502020204030204" pitchFamily="34" charset="0"/>
                <a:ea typeface="Calibri" panose="020F0502020204030204" pitchFamily="34" charset="0"/>
                <a:cs typeface="Arial" panose="020B0604020202020204" pitchFamily="34" charset="0"/>
              </a:rPr>
              <a:t>Dans la majorité des structures nous trouvons un bureau ou une équipe assurance qui travail en étroite collaboration avec tous les services pour améliorer la qualité du produit fini dans le but de satisfaire le client.</a:t>
            </a:r>
            <a:endParaRPr lang="fr-MA"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dirty="0">
                <a:effectLst/>
                <a:latin typeface="Calibri" panose="020F0502020204030204" pitchFamily="34" charset="0"/>
                <a:ea typeface="Calibri" panose="020F0502020204030204" pitchFamily="34" charset="0"/>
                <a:cs typeface="Arial" panose="020B0604020202020204" pitchFamily="34" charset="0"/>
              </a:rPr>
              <a:t>Pour la partie industrielle, l'assurance qualité doit travailler avec les agents études et méthodes pour prévenir les risques de la non qualité et en même temps pour établir un plan de contrôle très efficace.</a:t>
            </a:r>
            <a:endParaRPr lang="fr-MA" dirty="0">
              <a:effectLst/>
              <a:latin typeface="Calibri" panose="020F0502020204030204" pitchFamily="34" charset="0"/>
              <a:ea typeface="Calibri" panose="020F0502020204030204" pitchFamily="34" charset="0"/>
              <a:cs typeface="Arial" panose="020B0604020202020204" pitchFamily="34" charset="0"/>
            </a:endParaRPr>
          </a:p>
          <a:p>
            <a:endParaRPr lang="fr-MA" sz="2400" dirty="0"/>
          </a:p>
        </p:txBody>
      </p:sp>
    </p:spTree>
    <p:extLst>
      <p:ext uri="{BB962C8B-B14F-4D97-AF65-F5344CB8AC3E}">
        <p14:creationId xmlns:p14="http://schemas.microsoft.com/office/powerpoint/2010/main" val="8719609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Production par lot : flux discontinue</a:t>
            </a:r>
            <a:endParaRPr lang="fr-FR" dirty="0"/>
          </a:p>
        </p:txBody>
      </p:sp>
      <p:sp>
        <p:nvSpPr>
          <p:cNvPr id="3" name="Espace réservé du contenu 2"/>
          <p:cNvSpPr>
            <a:spLocks noGrp="1"/>
          </p:cNvSpPr>
          <p:nvPr>
            <p:ph idx="1"/>
          </p:nvPr>
        </p:nvSpPr>
        <p:spPr>
          <a:xfrm>
            <a:off x="317500" y="1536700"/>
            <a:ext cx="11239500" cy="4711699"/>
          </a:xfrm>
        </p:spPr>
        <p:txBody>
          <a:bodyPr>
            <a:normAutofit/>
          </a:bodyPr>
          <a:lstStyle/>
          <a:p>
            <a:r>
              <a:rPr lang="fr-FR" b="1" dirty="0"/>
              <a:t>IL existe principalement dans les industries qui fabriquent des produits variés en quantités plus au moins faibles réparties sous forme de lots, par exemple l'industrie d'automobile , quelques industries agro-alimentaires, l'industrie du l'électroménager ,....Ce type est caractérisé principalement par : </a:t>
            </a:r>
          </a:p>
          <a:p>
            <a:pPr>
              <a:buNone/>
            </a:pPr>
            <a:endParaRPr lang="fr-FR" b="1" dirty="0"/>
          </a:p>
          <a:p>
            <a:pPr>
              <a:buNone/>
            </a:pPr>
            <a:r>
              <a:rPr lang="fr-FR" b="1" dirty="0"/>
              <a:t>- Une planification basée sur des prévisions qui sont instables dans la majorité des cas.</a:t>
            </a:r>
          </a:p>
          <a:p>
            <a:pPr>
              <a:buNone/>
            </a:pPr>
            <a:r>
              <a:rPr lang="fr-FR" b="1" dirty="0"/>
              <a:t>- Une limitation de stocks avec une gestion des encours de la production.</a:t>
            </a:r>
          </a:p>
          <a:p>
            <a:pPr>
              <a:buNone/>
            </a:pPr>
            <a:r>
              <a:rPr lang="fr-FR" b="1" dirty="0"/>
              <a:t>- Des produits standards</a:t>
            </a:r>
          </a:p>
          <a:p>
            <a:pPr>
              <a:buNone/>
            </a:pPr>
            <a:r>
              <a:rPr lang="fr-FR" b="1" dirty="0"/>
              <a:t>- Des coûts de changement et de production élevés</a:t>
            </a:r>
          </a:p>
          <a:p>
            <a:pPr>
              <a:buNone/>
            </a:pPr>
            <a:r>
              <a:rPr lang="fr-FR" b="1" dirty="0"/>
              <a:t>- Risques de défaillance du système de gestion est élevé</a:t>
            </a:r>
          </a:p>
          <a:p>
            <a:endParaRPr lang="fr-FR"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F7C0A3-A848-9339-6802-F17B245628C5}"/>
              </a:ext>
            </a:extLst>
          </p:cNvPr>
          <p:cNvSpPr>
            <a:spLocks noGrp="1"/>
          </p:cNvSpPr>
          <p:nvPr>
            <p:ph idx="1"/>
          </p:nvPr>
        </p:nvSpPr>
        <p:spPr>
          <a:xfrm>
            <a:off x="185530" y="331304"/>
            <a:ext cx="11264348" cy="6268279"/>
          </a:xfrm>
        </p:spPr>
        <p:txBody>
          <a:bodyPr>
            <a:normAutofit fontScale="92500" lnSpcReduction="10000"/>
          </a:bodyPr>
          <a:lstStyle/>
          <a:p>
            <a:pPr marL="0" indent="0">
              <a:lnSpc>
                <a:spcPct val="115000"/>
              </a:lnSpc>
              <a:spcAft>
                <a:spcPts val="1000"/>
              </a:spcAft>
              <a:buNone/>
            </a:pPr>
            <a:r>
              <a:rPr lang="fr-FR" sz="1800" b="1" dirty="0">
                <a:effectLst/>
                <a:latin typeface="Calibri" panose="020F0502020204030204" pitchFamily="34" charset="0"/>
                <a:ea typeface="Calibri" panose="020F0502020204030204" pitchFamily="34" charset="0"/>
                <a:cs typeface="Arial" panose="020B0604020202020204" pitchFamily="34" charset="0"/>
              </a:rPr>
              <a:t>   </a:t>
            </a:r>
            <a:r>
              <a:rPr lang="fr-FR" sz="1800" b="1" u="sng" dirty="0">
                <a:effectLst/>
                <a:latin typeface="Calibri" panose="020F0502020204030204" pitchFamily="34" charset="0"/>
                <a:ea typeface="Calibri" panose="020F0502020204030204" pitchFamily="34" charset="0"/>
                <a:cs typeface="Arial" panose="020B0604020202020204" pitchFamily="34" charset="0"/>
              </a:rPr>
              <a:t>Le contrôle de la qualité :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Le contrôle de la qualité est un processus systématique par lequel les sociétés évaluent la qualité de leurs produits en vue de s'assurer qu'ils répondent aux normes spécifiées. Il vise l'identification des défauts, des erreurs ou des variations dans les produits au niveau de chaque étape de fabrication et aussi au niveau des produits finis, afin de les corriger et de garantir que les résultats sont conformes aux attentes.</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0" indent="0">
              <a:lnSpc>
                <a:spcPct val="115000"/>
              </a:lnSpc>
              <a:spcAft>
                <a:spcPts val="1000"/>
              </a:spcAft>
              <a:buNone/>
            </a:pPr>
            <a:r>
              <a:rPr lang="fr-FR" sz="1800" dirty="0">
                <a:effectLst/>
                <a:latin typeface="Calibri" panose="020F0502020204030204" pitchFamily="34" charset="0"/>
                <a:ea typeface="Calibri" panose="020F0502020204030204" pitchFamily="34" charset="0"/>
                <a:cs typeface="Arial" panose="020B0604020202020204" pitchFamily="34" charset="0"/>
              </a:rPr>
              <a:t>Je vous liste ci après les principaux objectifs du contrôle de la qualité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Symbol" panose="05050102010706020507" pitchFamily="18" charset="2"/>
              <a:buBlip>
                <a:blip r:embed="rId2"/>
              </a:buBlip>
              <a:tabLst>
                <a:tab pos="457200" algn="l"/>
              </a:tabLst>
            </a:pPr>
            <a:r>
              <a:rPr lang="fr-FR" sz="1800" dirty="0">
                <a:effectLst/>
                <a:latin typeface="Calibri" panose="020F0502020204030204" pitchFamily="34" charset="0"/>
                <a:ea typeface="Calibri" panose="020F0502020204030204" pitchFamily="34" charset="0"/>
                <a:cs typeface="Arial" panose="020B0604020202020204" pitchFamily="34" charset="0"/>
              </a:rPr>
              <a:t>Détection des défauts : L'objectif principal du contrôle de la qualité est de détecter les défauts et les erreurs dans les produits au cours de la fabrication et avant qu'ils ne soient livrés aux clients. Cela permet de s'assurer que seuls les produits conformes aux normes de qualité requises sont mis sur le marché.</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Symbol" panose="05050102010706020507" pitchFamily="18" charset="2"/>
              <a:buBlip>
                <a:blip r:embed="rId2"/>
              </a:buBlip>
              <a:tabLst>
                <a:tab pos="457200" algn="l"/>
              </a:tabLst>
            </a:pPr>
            <a:r>
              <a:rPr lang="fr-FR" sz="1800" dirty="0">
                <a:effectLst/>
                <a:latin typeface="Calibri" panose="020F0502020204030204" pitchFamily="34" charset="0"/>
                <a:ea typeface="Calibri" panose="020F0502020204030204" pitchFamily="34" charset="0"/>
                <a:cs typeface="Arial" panose="020B0604020202020204" pitchFamily="34" charset="0"/>
              </a:rPr>
              <a:t>Correction des causes de non conformités : Le contrôle de la qualité vérifie si les produits respectent les normes et les spécifications préétablies. En cas de non-conformité, des actions correctives sont mises en œuvre pour résoudre les problèmes et améliorer la qualité.</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Symbol" panose="05050102010706020507" pitchFamily="18" charset="2"/>
              <a:buBlip>
                <a:blip r:embed="rId2"/>
              </a:buBlip>
              <a:tabLst>
                <a:tab pos="457200" algn="l"/>
              </a:tabLst>
            </a:pPr>
            <a:r>
              <a:rPr lang="fr-FR" sz="1800" dirty="0">
                <a:effectLst/>
                <a:latin typeface="Calibri" panose="020F0502020204030204" pitchFamily="34" charset="0"/>
                <a:ea typeface="Calibri" panose="020F0502020204030204" pitchFamily="34" charset="0"/>
                <a:cs typeface="Arial" panose="020B0604020202020204" pitchFamily="34" charset="0"/>
              </a:rPr>
              <a:t>Avoir une qualité stable : Le contrôle de la qualité vise à réduire les variations dans les processus de production en minimisant les écarts par rapport aux normes, la chose qui permet d'avoir une qualité plus stable et prévisible.</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Symbol" panose="05050102010706020507" pitchFamily="18" charset="2"/>
              <a:buBlip>
                <a:blip r:embed="rId2"/>
              </a:buBlip>
              <a:tabLst>
                <a:tab pos="457200" algn="l"/>
              </a:tabLst>
            </a:pPr>
            <a:r>
              <a:rPr lang="fr-FR" sz="1800" dirty="0">
                <a:effectLst/>
                <a:latin typeface="Calibri" panose="020F0502020204030204" pitchFamily="34" charset="0"/>
                <a:ea typeface="Calibri" panose="020F0502020204030204" pitchFamily="34" charset="0"/>
                <a:cs typeface="Arial" panose="020B0604020202020204" pitchFamily="34" charset="0"/>
              </a:rPr>
              <a:t>Amélioration continue : Le contrôle de la qualité contribue à l'amélioration continue des produits en exploitant les informations recueillies lors des contrôles, la chose qui nous permet d'identifier les opportunités d'améliorations.</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3077993194"/>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2AFFE4-4867-2D3E-17E4-D757C5D32414}"/>
              </a:ext>
            </a:extLst>
          </p:cNvPr>
          <p:cNvSpPr>
            <a:spLocks noGrp="1"/>
          </p:cNvSpPr>
          <p:nvPr>
            <p:ph idx="1"/>
          </p:nvPr>
        </p:nvSpPr>
        <p:spPr>
          <a:xfrm>
            <a:off x="265044" y="1007165"/>
            <a:ext cx="10628243" cy="5493025"/>
          </a:xfrm>
        </p:spPr>
        <p:txBody>
          <a:bodyPr>
            <a:normAutofit/>
          </a:bodyPr>
          <a:lstStyle/>
          <a:p>
            <a:pPr>
              <a:lnSpc>
                <a:spcPct val="115000"/>
              </a:lnSpc>
              <a:spcAft>
                <a:spcPts val="1000"/>
              </a:spcAft>
            </a:pPr>
            <a:r>
              <a:rPr lang="fr-FR" dirty="0">
                <a:effectLst/>
                <a:latin typeface="Calibri" panose="020F0502020204030204" pitchFamily="34" charset="0"/>
                <a:ea typeface="Calibri" panose="020F0502020204030204" pitchFamily="34" charset="0"/>
                <a:cs typeface="Arial" panose="020B0604020202020204" pitchFamily="34" charset="0"/>
              </a:rPr>
              <a:t>Le contrôle de la qualité se base sur l'analyse et les exigences déterminées au niveau d'assurance de la qualité, on peut dire alors que l'assurance qualité joue le rôle de parlement dans la génération des lois et que le contrôle de la qualité joue le rôle de la force d'exécution qui veille au bon respect de ces lois.</a:t>
            </a:r>
            <a:endParaRPr lang="fr-MA"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dirty="0">
                <a:effectLst/>
                <a:latin typeface="Calibri" panose="020F0502020204030204" pitchFamily="34" charset="0"/>
                <a:ea typeface="Calibri" panose="020F0502020204030204" pitchFamily="34" charset="0"/>
                <a:cs typeface="Arial" panose="020B0604020202020204" pitchFamily="34" charset="0"/>
              </a:rPr>
              <a:t>Dans la majorité des structures, le contrôle de la qualité est établi par le service qualité mais ça n'empêche pas que les managers production doivent maitriser cette fonction, car s'il n'est pas bien étudié, la qualité des produits sera pénalisée et par la suite notre mission comme managers production ou industriels risque d'échouer. Alors je vous invite mes chers à vérifier le plan du contrôle et essayer de l'améliorer en continue en collaboration avec le service qualité.</a:t>
            </a:r>
            <a:endParaRPr lang="fr-MA" dirty="0">
              <a:effectLst/>
              <a:latin typeface="Calibri" panose="020F0502020204030204" pitchFamily="34" charset="0"/>
              <a:ea typeface="Calibri" panose="020F0502020204030204" pitchFamily="34" charset="0"/>
              <a:cs typeface="Arial" panose="020B0604020202020204" pitchFamily="34" charset="0"/>
            </a:endParaRPr>
          </a:p>
          <a:p>
            <a:endParaRPr lang="fr-MA" sz="2400" dirty="0"/>
          </a:p>
        </p:txBody>
      </p:sp>
    </p:spTree>
    <p:extLst>
      <p:ext uri="{BB962C8B-B14F-4D97-AF65-F5344CB8AC3E}">
        <p14:creationId xmlns:p14="http://schemas.microsoft.com/office/powerpoint/2010/main" val="1949475447"/>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03A7D2-3940-6341-48B3-EEAE68FA803B}"/>
              </a:ext>
            </a:extLst>
          </p:cNvPr>
          <p:cNvSpPr>
            <a:spLocks noGrp="1"/>
          </p:cNvSpPr>
          <p:nvPr>
            <p:ph idx="1"/>
          </p:nvPr>
        </p:nvSpPr>
        <p:spPr>
          <a:xfrm>
            <a:off x="0" y="344558"/>
            <a:ext cx="11860696" cy="5903842"/>
          </a:xfrm>
        </p:spPr>
        <p:txBody>
          <a:bodyPr>
            <a:normAutofit fontScale="85000" lnSpcReduction="10000"/>
          </a:bodyPr>
          <a:lstStyle/>
          <a:p>
            <a:pPr marL="0" indent="0">
              <a:lnSpc>
                <a:spcPct val="115000"/>
              </a:lnSpc>
              <a:spcAft>
                <a:spcPts val="1000"/>
              </a:spcAft>
              <a:buNone/>
            </a:pPr>
            <a:r>
              <a:rPr lang="fr-FR" sz="1800" b="1" u="sng" dirty="0">
                <a:effectLst/>
                <a:latin typeface="Calibri" panose="020F0502020204030204" pitchFamily="34" charset="0"/>
                <a:ea typeface="Calibri" panose="020F0502020204030204" pitchFamily="34" charset="0"/>
                <a:cs typeface="Arial" panose="020B0604020202020204" pitchFamily="34" charset="0"/>
              </a:rPr>
              <a:t>L'amélioration continue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L'amélioration continue est une approche de gestion qui vise à constamment améliorer d'une manière continue l'efficacité des processus et la qualité des produits de la société. Cette approche est basée sur l'identification des opportunités d'amélioration, de mettre en œuvre des changements positifs et de rechercher des gains d'efficacité et de qualité.</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114300" indent="0">
              <a:lnSpc>
                <a:spcPct val="115000"/>
              </a:lnSpc>
              <a:spcAft>
                <a:spcPts val="1000"/>
              </a:spcAft>
              <a:buNone/>
            </a:pPr>
            <a:r>
              <a:rPr lang="fr-FR" sz="1800" dirty="0">
                <a:effectLst/>
                <a:latin typeface="Calibri" panose="020F0502020204030204" pitchFamily="34" charset="0"/>
                <a:ea typeface="Calibri" panose="020F0502020204030204" pitchFamily="34" charset="0"/>
                <a:cs typeface="Arial" panose="020B0604020202020204" pitchFamily="34" charset="0"/>
              </a:rPr>
              <a:t>Objectifs de l'amélioration continue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Symbol" panose="05050102010706020507" pitchFamily="18" charset="2"/>
              <a:buBlip>
                <a:blip r:embed="rId2"/>
              </a:buBlip>
            </a:pPr>
            <a:r>
              <a:rPr lang="fr-FR" sz="1800" dirty="0">
                <a:effectLst/>
                <a:latin typeface="Calibri" panose="020F0502020204030204" pitchFamily="34" charset="0"/>
                <a:ea typeface="Calibri" panose="020F0502020204030204" pitchFamily="34" charset="0"/>
                <a:cs typeface="Arial" panose="020B0604020202020204" pitchFamily="34" charset="0"/>
              </a:rPr>
              <a:t>Optimisation des processus : L'amélioration continue vise à optimiser les processus de travail au sein de la société en identifiant et éliminant toute source de gaspillage pour rendre les processus plus fluides et plus performants.</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Symbol" panose="05050102010706020507" pitchFamily="18" charset="2"/>
              <a:buBlip>
                <a:blip r:embed="rId2"/>
              </a:buBlip>
            </a:pPr>
            <a:r>
              <a:rPr lang="fr-FR" sz="1800" dirty="0">
                <a:effectLst/>
                <a:latin typeface="Calibri" panose="020F0502020204030204" pitchFamily="34" charset="0"/>
                <a:ea typeface="Calibri" panose="020F0502020204030204" pitchFamily="34" charset="0"/>
                <a:cs typeface="Arial" panose="020B0604020202020204" pitchFamily="34" charset="0"/>
              </a:rPr>
              <a:t>Réduction des coûts : En améliorant les processus et en éliminant les gaspillages nous allons automatiquement réduire les coûts de production.</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Symbol" panose="05050102010706020507" pitchFamily="18" charset="2"/>
              <a:buBlip>
                <a:blip r:embed="rId2"/>
              </a:buBlip>
            </a:pPr>
            <a:r>
              <a:rPr lang="fr-FR" sz="1800" dirty="0">
                <a:effectLst/>
                <a:latin typeface="Calibri" panose="020F0502020204030204" pitchFamily="34" charset="0"/>
                <a:ea typeface="Calibri" panose="020F0502020204030204" pitchFamily="34" charset="0"/>
                <a:cs typeface="Arial" panose="020B0604020202020204" pitchFamily="34" charset="0"/>
              </a:rPr>
              <a:t>Amélioration de la qualité : L'un des principaux objectifs de l'amélioration continue est d'accroître la qualité des produits en identifiant et en corrigeant les défauts, en répondant aux réclamations des clients et en mettant en œuvre des pratiques de travail plus rigoureuses.</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Symbol" panose="05050102010706020507" pitchFamily="18" charset="2"/>
              <a:buBlip>
                <a:blip r:embed="rId2"/>
              </a:buBlip>
            </a:pPr>
            <a:r>
              <a:rPr lang="fr-FR" sz="1800" dirty="0">
                <a:effectLst/>
                <a:latin typeface="Calibri" panose="020F0502020204030204" pitchFamily="34" charset="0"/>
                <a:ea typeface="Calibri" panose="020F0502020204030204" pitchFamily="34" charset="0"/>
                <a:cs typeface="Arial" panose="020B0604020202020204" pitchFamily="34" charset="0"/>
              </a:rPr>
              <a:t>Développement des compétences : L'amélioration continue encourage l'apprentissage et le développement des compétences des employés. Les équipes sont encouragées à identifier et à résoudre les problèmes, ce qui améliore leur expertise et leur motivation.</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Symbol" panose="05050102010706020507" pitchFamily="18" charset="2"/>
              <a:buBlip>
                <a:blip r:embed="rId2"/>
              </a:buBlip>
            </a:pPr>
            <a:r>
              <a:rPr lang="fr-FR" sz="1800" dirty="0">
                <a:effectLst/>
                <a:latin typeface="Calibri" panose="020F0502020204030204" pitchFamily="34" charset="0"/>
                <a:ea typeface="Calibri" panose="020F0502020204030204" pitchFamily="34" charset="0"/>
                <a:cs typeface="Arial" panose="020B0604020202020204" pitchFamily="34" charset="0"/>
              </a:rPr>
              <a:t>Satisfaction client : En améliorant la qualité et l'efficacité de ses produits, la société peut augmenter la satisfaction de ses clients et renforcer ainsi leur fidélité et leur confiance envers elle.</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
        <p:nvSpPr>
          <p:cNvPr id="4" name="TextBox 3">
            <a:extLst>
              <a:ext uri="{FF2B5EF4-FFF2-40B4-BE49-F238E27FC236}">
                <a16:creationId xmlns:a16="http://schemas.microsoft.com/office/drawing/2014/main" id="{B59BAC4C-CAD8-5C63-E6BF-1432A01E164D}"/>
              </a:ext>
            </a:extLst>
          </p:cNvPr>
          <p:cNvSpPr txBox="1"/>
          <p:nvPr/>
        </p:nvSpPr>
        <p:spPr>
          <a:xfrm>
            <a:off x="6559826" y="5870713"/>
            <a:ext cx="1828800" cy="377687"/>
          </a:xfrm>
          <a:prstGeom prst="rect">
            <a:avLst/>
          </a:prstGeom>
          <a:noFill/>
        </p:spPr>
        <p:txBody>
          <a:bodyPr wrap="square" rtlCol="0">
            <a:spAutoFit/>
          </a:bodyPr>
          <a:lstStyle/>
          <a:p>
            <a:r>
              <a:rPr lang="fr-FR" dirty="0">
                <a:solidFill>
                  <a:srgbClr val="FFFF00"/>
                </a:solidFill>
              </a:rPr>
              <a:t>EXEMPLE PLAN </a:t>
            </a:r>
            <a:endParaRPr lang="fr-MA" dirty="0">
              <a:solidFill>
                <a:srgbClr val="FFFF00"/>
              </a:solidFill>
            </a:endParaRPr>
          </a:p>
        </p:txBody>
      </p:sp>
    </p:spTree>
    <p:extLst>
      <p:ext uri="{BB962C8B-B14F-4D97-AF65-F5344CB8AC3E}">
        <p14:creationId xmlns:p14="http://schemas.microsoft.com/office/powerpoint/2010/main" val="3698484780"/>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4F8A7F1-B405-7293-0C9A-F696329FE32E}"/>
              </a:ext>
            </a:extLst>
          </p:cNvPr>
          <p:cNvSpPr>
            <a:spLocks noGrp="1"/>
          </p:cNvSpPr>
          <p:nvPr>
            <p:ph idx="1"/>
          </p:nvPr>
        </p:nvSpPr>
        <p:spPr>
          <a:xfrm>
            <a:off x="185531" y="874644"/>
            <a:ext cx="10248636" cy="5691808"/>
          </a:xfrm>
        </p:spPr>
        <p:txBody>
          <a:bodyPr/>
          <a:lstStyle/>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Le plan de contrôle devrait être élaboré par une équipe multi-métier (Cross-</a:t>
            </a:r>
            <a:r>
              <a:rPr lang="fr-FR" sz="1800" dirty="0" err="1">
                <a:effectLst/>
                <a:latin typeface="Calibri" panose="020F0502020204030204" pitchFamily="34" charset="0"/>
                <a:ea typeface="Calibri" panose="020F0502020204030204" pitchFamily="34" charset="0"/>
                <a:cs typeface="Arial" panose="020B0604020202020204" pitchFamily="34" charset="0"/>
              </a:rPr>
              <a:t>functional</a:t>
            </a:r>
            <a:r>
              <a:rPr lang="fr-FR" sz="1800" dirty="0">
                <a:effectLst/>
                <a:latin typeface="Calibri" panose="020F0502020204030204" pitchFamily="34" charset="0"/>
                <a:ea typeface="Calibri" panose="020F0502020204030204" pitchFamily="34" charset="0"/>
                <a:cs typeface="Arial" panose="020B0604020202020204" pitchFamily="34" charset="0"/>
              </a:rPr>
              <a:t> team (CFT)) qui a une compréhension suffisante du processus à contrôler ou à améliorer. En utilisant une CFT, vous êtes susceptible d’identifier plus de possibilités d’amélioration du processus.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Le plan de contrôle est plus qu’un simple formulaire à remplir. Il s’agit d’un plan élaboré par l’équipe pour contrôler le processus et s’assurer que le processus produit des pièces de qualité qui répondent aux exigences du client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3045803805"/>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104D25-8A8F-0021-BBCA-DEEC1B30360C}"/>
              </a:ext>
            </a:extLst>
          </p:cNvPr>
          <p:cNvSpPr>
            <a:spLocks noGrp="1"/>
          </p:cNvSpPr>
          <p:nvPr>
            <p:ph idx="1"/>
          </p:nvPr>
        </p:nvSpPr>
        <p:spPr>
          <a:xfrm>
            <a:off x="331304" y="1060174"/>
            <a:ext cx="11423374" cy="5579165"/>
          </a:xfrm>
        </p:spPr>
        <p:txBody>
          <a:bodyPr>
            <a:normAutofit fontScale="92500" lnSpcReduction="10000"/>
          </a:bodyPr>
          <a:lstStyle/>
          <a:p>
            <a:pPr marL="0" indent="0">
              <a:lnSpc>
                <a:spcPct val="115000"/>
              </a:lnSpc>
              <a:spcAft>
                <a:spcPts val="1000"/>
              </a:spcAft>
              <a:buNone/>
            </a:pPr>
            <a:r>
              <a:rPr lang="fr-FR" dirty="0">
                <a:effectLst/>
                <a:latin typeface="Calibri" panose="020F0502020204030204" pitchFamily="34" charset="0"/>
                <a:ea typeface="Calibri" panose="020F0502020204030204" pitchFamily="34" charset="0"/>
                <a:cs typeface="Arial" panose="020B0604020202020204" pitchFamily="34" charset="0"/>
              </a:rPr>
              <a:t>Les renseignements contenus dans le plan de contrôle peuvent provenir de plusieurs sources :</a:t>
            </a:r>
            <a:endParaRPr lang="fr-MA"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Wingdings" panose="05000000000000000000" pitchFamily="2" charset="2"/>
              <a:buChar char=""/>
              <a:tabLst>
                <a:tab pos="457200" algn="l"/>
              </a:tabLst>
            </a:pPr>
            <a:r>
              <a:rPr lang="fr-FR" dirty="0">
                <a:effectLst/>
                <a:latin typeface="Calibri" panose="020F0502020204030204" pitchFamily="34" charset="0"/>
                <a:ea typeface="Calibri" panose="020F0502020204030204" pitchFamily="34" charset="0"/>
                <a:cs typeface="Arial" panose="020B0604020202020204" pitchFamily="34" charset="0"/>
              </a:rPr>
              <a:t>Analyse des modes de défaillance et de leurs effets en conception (DFMEA) – AMDEC PRODUIT </a:t>
            </a:r>
            <a:endParaRPr lang="fr-MA"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Wingdings" panose="05000000000000000000" pitchFamily="2" charset="2"/>
              <a:buChar char=""/>
              <a:tabLst>
                <a:tab pos="457200" algn="l"/>
              </a:tabLst>
            </a:pPr>
            <a:r>
              <a:rPr lang="fr-FR" dirty="0">
                <a:effectLst/>
                <a:latin typeface="Calibri" panose="020F0502020204030204" pitchFamily="34" charset="0"/>
                <a:ea typeface="Calibri" panose="020F0502020204030204" pitchFamily="34" charset="0"/>
                <a:cs typeface="Arial" panose="020B0604020202020204" pitchFamily="34" charset="0"/>
              </a:rPr>
              <a:t>Analyse des modes de défaillance et de leurs effets sur les procédés (PFMEA) – AMDEC PROCESSUS </a:t>
            </a:r>
            <a:endParaRPr lang="fr-MA"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Wingdings" panose="05000000000000000000" pitchFamily="2" charset="2"/>
              <a:buChar char=""/>
              <a:tabLst>
                <a:tab pos="457200" algn="l"/>
              </a:tabLst>
            </a:pPr>
            <a:r>
              <a:rPr lang="fr-FR" dirty="0">
                <a:effectLst/>
                <a:latin typeface="Calibri" panose="020F0502020204030204" pitchFamily="34" charset="0"/>
                <a:ea typeface="Calibri" panose="020F0502020204030204" pitchFamily="34" charset="0"/>
                <a:cs typeface="Arial" panose="020B0604020202020204" pitchFamily="34" charset="0"/>
              </a:rPr>
              <a:t>Leçons apprises sur des produits ou procédés similaires</a:t>
            </a:r>
            <a:endParaRPr lang="fr-MA"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Wingdings" panose="05000000000000000000" pitchFamily="2" charset="2"/>
              <a:buChar char=""/>
              <a:tabLst>
                <a:tab pos="457200" algn="l"/>
              </a:tabLst>
            </a:pPr>
            <a:r>
              <a:rPr lang="fr-FR" dirty="0">
                <a:effectLst/>
                <a:latin typeface="Calibri" panose="020F0502020204030204" pitchFamily="34" charset="0"/>
                <a:ea typeface="Calibri" panose="020F0502020204030204" pitchFamily="34" charset="0"/>
                <a:cs typeface="Arial" panose="020B0604020202020204" pitchFamily="34" charset="0"/>
              </a:rPr>
              <a:t>Revue de conception</a:t>
            </a:r>
            <a:endParaRPr lang="fr-MA"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Wingdings" panose="05000000000000000000" pitchFamily="2" charset="2"/>
              <a:buChar char=""/>
              <a:tabLst>
                <a:tab pos="457200" algn="l"/>
              </a:tabLst>
            </a:pPr>
            <a:r>
              <a:rPr lang="fr-FR" dirty="0">
                <a:effectLst/>
                <a:latin typeface="Calibri" panose="020F0502020204030204" pitchFamily="34" charset="0"/>
                <a:ea typeface="Calibri" panose="020F0502020204030204" pitchFamily="34" charset="0"/>
                <a:cs typeface="Arial" panose="020B0604020202020204" pitchFamily="34" charset="0"/>
              </a:rPr>
              <a:t>Connaissance de l’équipe sur le processus</a:t>
            </a:r>
            <a:endParaRPr lang="fr-MA"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Wingdings" panose="05000000000000000000" pitchFamily="2" charset="2"/>
              <a:buChar char=""/>
              <a:tabLst>
                <a:tab pos="457200" algn="l"/>
              </a:tabLst>
            </a:pPr>
            <a:r>
              <a:rPr lang="fr-FR" dirty="0">
                <a:effectLst/>
                <a:latin typeface="Calibri" panose="020F0502020204030204" pitchFamily="34" charset="0"/>
                <a:ea typeface="Calibri" panose="020F0502020204030204" pitchFamily="34" charset="0"/>
                <a:cs typeface="Arial" panose="020B0604020202020204" pitchFamily="34" charset="0"/>
              </a:rPr>
              <a:t>Problèmes d'installation ou d'opération, ou de garantie</a:t>
            </a: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Tout au long du cycle de vie d’un produit, l’information contenue dans la liste ci-dessus change fréquemment ou le contenu se développe. Par conséquent, le plan de contrôle doit être un document vivant, continuellement mis à jour au fur et à mesure que de nouvelles informations sont ajoutées.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Le plan de contrôle fait donc partie intégrante d’un système efficace de qualité des produits.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0" lvl="0" indent="0">
              <a:lnSpc>
                <a:spcPct val="115000"/>
              </a:lnSpc>
              <a:spcAft>
                <a:spcPts val="1000"/>
              </a:spcAft>
              <a:buNone/>
              <a:tabLst>
                <a:tab pos="457200" algn="l"/>
              </a:tabLst>
            </a:pPr>
            <a:endParaRPr lang="fr-MA" dirty="0">
              <a:effectLst/>
              <a:latin typeface="Calibri" panose="020F0502020204030204" pitchFamily="34" charset="0"/>
              <a:ea typeface="Calibri" panose="020F0502020204030204" pitchFamily="34" charset="0"/>
              <a:cs typeface="Arial" panose="020B0604020202020204" pitchFamily="34" charset="0"/>
            </a:endParaRPr>
          </a:p>
          <a:p>
            <a:endParaRPr lang="fr-MA" sz="2400" dirty="0"/>
          </a:p>
        </p:txBody>
      </p:sp>
    </p:spTree>
    <p:extLst>
      <p:ext uri="{BB962C8B-B14F-4D97-AF65-F5344CB8AC3E}">
        <p14:creationId xmlns:p14="http://schemas.microsoft.com/office/powerpoint/2010/main" val="233078617"/>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D8807-425E-B09D-976B-82C87A0F04AA}"/>
              </a:ext>
            </a:extLst>
          </p:cNvPr>
          <p:cNvSpPr>
            <a:spLocks noGrp="1"/>
          </p:cNvSpPr>
          <p:nvPr>
            <p:ph type="title"/>
          </p:nvPr>
        </p:nvSpPr>
        <p:spPr>
          <a:xfrm>
            <a:off x="1229207" y="1751431"/>
            <a:ext cx="9404723" cy="753230"/>
          </a:xfrm>
        </p:spPr>
        <p:txBody>
          <a:bodyPr/>
          <a:lstStyle/>
          <a:p>
            <a:r>
              <a:rPr lang="fr-FR" sz="2400" b="1" u="sng" dirty="0">
                <a:solidFill>
                  <a:srgbClr val="FFFF00"/>
                </a:solidFill>
                <a:effectLst/>
                <a:latin typeface="Calibri" panose="020F0502020204030204" pitchFamily="34" charset="0"/>
                <a:ea typeface="Calibri" panose="020F0502020204030204" pitchFamily="34" charset="0"/>
                <a:cs typeface="Arial" panose="020B0604020202020204" pitchFamily="34" charset="0"/>
              </a:rPr>
              <a:t>ETAPE DE CREATION D’UN PLAN DE CONTROLE</a:t>
            </a:r>
            <a:endParaRPr lang="fr-MA" sz="4800" dirty="0">
              <a:solidFill>
                <a:srgbClr val="FFFF00"/>
              </a:solidFill>
            </a:endParaRPr>
          </a:p>
        </p:txBody>
      </p:sp>
    </p:spTree>
    <p:extLst>
      <p:ext uri="{BB962C8B-B14F-4D97-AF65-F5344CB8AC3E}">
        <p14:creationId xmlns:p14="http://schemas.microsoft.com/office/powerpoint/2010/main" val="362197176"/>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FD258-1A8F-B8F2-D39C-B8797BCEA647}"/>
              </a:ext>
            </a:extLst>
          </p:cNvPr>
          <p:cNvSpPr>
            <a:spLocks noGrp="1"/>
          </p:cNvSpPr>
          <p:nvPr>
            <p:ph type="title"/>
          </p:nvPr>
        </p:nvSpPr>
        <p:spPr/>
        <p:txBody>
          <a:bodyPr/>
          <a:lstStyle/>
          <a:p>
            <a:endParaRPr lang="fr-MA"/>
          </a:p>
        </p:txBody>
      </p:sp>
      <p:sp>
        <p:nvSpPr>
          <p:cNvPr id="3" name="Content Placeholder 2">
            <a:extLst>
              <a:ext uri="{FF2B5EF4-FFF2-40B4-BE49-F238E27FC236}">
                <a16:creationId xmlns:a16="http://schemas.microsoft.com/office/drawing/2014/main" id="{CCD8DA5A-BAA8-D2FF-7D0F-46430BD25920}"/>
              </a:ext>
            </a:extLst>
          </p:cNvPr>
          <p:cNvSpPr>
            <a:spLocks noGrp="1"/>
          </p:cNvSpPr>
          <p:nvPr>
            <p:ph idx="1"/>
          </p:nvPr>
        </p:nvSpPr>
        <p:spPr/>
        <p:txBody>
          <a:bodyPr/>
          <a:lstStyle/>
          <a:p>
            <a:endParaRPr lang="fr-MA"/>
          </a:p>
        </p:txBody>
      </p:sp>
    </p:spTree>
    <p:extLst>
      <p:ext uri="{BB962C8B-B14F-4D97-AF65-F5344CB8AC3E}">
        <p14:creationId xmlns:p14="http://schemas.microsoft.com/office/powerpoint/2010/main" val="694279984"/>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A9824-4020-BA16-E1B8-72D24CCF0EDA}"/>
              </a:ext>
            </a:extLst>
          </p:cNvPr>
          <p:cNvSpPr>
            <a:spLocks noGrp="1"/>
          </p:cNvSpPr>
          <p:nvPr>
            <p:ph type="title"/>
          </p:nvPr>
        </p:nvSpPr>
        <p:spPr/>
        <p:txBody>
          <a:bodyPr/>
          <a:lstStyle/>
          <a:p>
            <a:r>
              <a:rPr lang="fr-FR" sz="3200" b="1" u="sng" dirty="0">
                <a:solidFill>
                  <a:srgbClr val="FFFF00"/>
                </a:solidFill>
                <a:effectLst/>
                <a:latin typeface="Calibri" panose="020F0502020204030204" pitchFamily="34" charset="0"/>
                <a:ea typeface="Calibri" panose="020F0502020204030204" pitchFamily="34" charset="0"/>
                <a:cs typeface="Arial" panose="020B0604020202020204" pitchFamily="34" charset="0"/>
              </a:rPr>
              <a:t>b.2. Les objectifs </a:t>
            </a:r>
            <a:br>
              <a:rPr lang="fr-MA" sz="3200" dirty="0">
                <a:solidFill>
                  <a:srgbClr val="FFFF00"/>
                </a:solidFill>
                <a:effectLst/>
                <a:latin typeface="Calibri" panose="020F0502020204030204" pitchFamily="34" charset="0"/>
                <a:ea typeface="Calibri" panose="020F0502020204030204" pitchFamily="34" charset="0"/>
                <a:cs typeface="Arial" panose="020B0604020202020204" pitchFamily="34" charset="0"/>
              </a:rPr>
            </a:br>
            <a:endParaRPr lang="fr-MA" sz="6000" dirty="0">
              <a:solidFill>
                <a:srgbClr val="FFFF00"/>
              </a:solidFill>
            </a:endParaRPr>
          </a:p>
        </p:txBody>
      </p:sp>
      <p:sp>
        <p:nvSpPr>
          <p:cNvPr id="3" name="Content Placeholder 2">
            <a:extLst>
              <a:ext uri="{FF2B5EF4-FFF2-40B4-BE49-F238E27FC236}">
                <a16:creationId xmlns:a16="http://schemas.microsoft.com/office/drawing/2014/main" id="{9C119B2D-05A9-6ECE-226E-4F1F6B0E49D1}"/>
              </a:ext>
            </a:extLst>
          </p:cNvPr>
          <p:cNvSpPr>
            <a:spLocks noGrp="1"/>
          </p:cNvSpPr>
          <p:nvPr>
            <p:ph idx="1"/>
          </p:nvPr>
        </p:nvSpPr>
        <p:spPr>
          <a:xfrm>
            <a:off x="159025" y="1444488"/>
            <a:ext cx="11648661" cy="4803912"/>
          </a:xfrm>
        </p:spPr>
        <p:txBody>
          <a:bodyPr>
            <a:normAutofit/>
          </a:bodyPr>
          <a:lstStyle/>
          <a:p>
            <a:pPr marL="0" indent="0">
              <a:lnSpc>
                <a:spcPct val="115000"/>
              </a:lnSpc>
              <a:spcAft>
                <a:spcPts val="1000"/>
              </a:spcAft>
              <a:buNone/>
            </a:pPr>
            <a:r>
              <a:rPr lang="fr-FR" sz="1800" b="1" u="sng" dirty="0">
                <a:solidFill>
                  <a:srgbClr val="FFC000"/>
                </a:solidFill>
                <a:effectLst/>
                <a:latin typeface="Calibri" panose="020F0502020204030204" pitchFamily="34" charset="0"/>
                <a:ea typeface="Calibri" panose="020F0502020204030204" pitchFamily="34" charset="0"/>
                <a:cs typeface="Arial" panose="020B0604020202020204" pitchFamily="34" charset="0"/>
              </a:rPr>
              <a:t>Satisfaire le client : </a:t>
            </a:r>
            <a:endParaRPr lang="fr-MA" sz="1800"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C'est l'objectif principal de tout système de management, la satisfaction du client est la finalité à atteindre pour toute organisation, et pour y arriver nous devons faire de notre mieux pour :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Font typeface="Symbol" panose="05050102010706020507" pitchFamily="18" charset="2"/>
              <a:buBlip>
                <a:blip r:embed="rId2"/>
              </a:buBlip>
            </a:pPr>
            <a:r>
              <a:rPr lang="fr-FR" sz="1800" dirty="0">
                <a:effectLst/>
                <a:latin typeface="Calibri" panose="020F0502020204030204" pitchFamily="34" charset="0"/>
                <a:ea typeface="Calibri" panose="020F0502020204030204" pitchFamily="34" charset="0"/>
                <a:cs typeface="Arial" panose="020B0604020202020204" pitchFamily="34" charset="0"/>
              </a:rPr>
              <a:t>Concevoir le produit en respectant les exigences client (Maitrise de la fonction études)</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Font typeface="Symbol" panose="05050102010706020507" pitchFamily="18" charset="2"/>
              <a:buBlip>
                <a:blip r:embed="rId2"/>
              </a:buBlip>
            </a:pPr>
            <a:r>
              <a:rPr lang="fr-FR" sz="1800" dirty="0">
                <a:effectLst/>
                <a:latin typeface="Calibri" panose="020F0502020204030204" pitchFamily="34" charset="0"/>
                <a:ea typeface="Calibri" panose="020F0502020204030204" pitchFamily="34" charset="0"/>
                <a:cs typeface="Arial" panose="020B0604020202020204" pitchFamily="34" charset="0"/>
              </a:rPr>
              <a:t>Assurer une fabrication conforme avec un respect total des spécifications et exigences (Maitrise des fonctions méthodes, gestion opérationnelle, et contrôle qualité)</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Symbol" panose="05050102010706020507" pitchFamily="18" charset="2"/>
              <a:buBlip>
                <a:blip r:embed="rId2"/>
              </a:buBlip>
            </a:pPr>
            <a:r>
              <a:rPr lang="fr-FR" sz="1800" dirty="0">
                <a:effectLst/>
                <a:latin typeface="Calibri" panose="020F0502020204030204" pitchFamily="34" charset="0"/>
                <a:ea typeface="Calibri" panose="020F0502020204030204" pitchFamily="34" charset="0"/>
                <a:cs typeface="Arial" panose="020B0604020202020204" pitchFamily="34" charset="0"/>
              </a:rPr>
              <a:t>Livrer le produit dans le délais prévu (Maitrise de la planification)</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Finalement, il nous apparait claire que la structuration des fonctions production joue un rôle stratégique dans l'amélioration de la qualité et la satisfaction du client.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1559083371"/>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2EF626-3E45-E946-0AC7-1B92E109565B}"/>
              </a:ext>
            </a:extLst>
          </p:cNvPr>
          <p:cNvSpPr>
            <a:spLocks noGrp="1"/>
          </p:cNvSpPr>
          <p:nvPr>
            <p:ph idx="1"/>
          </p:nvPr>
        </p:nvSpPr>
        <p:spPr>
          <a:xfrm>
            <a:off x="132522" y="622852"/>
            <a:ext cx="11582400" cy="5625547"/>
          </a:xfrm>
        </p:spPr>
        <p:txBody>
          <a:bodyPr>
            <a:normAutofit/>
          </a:bodyPr>
          <a:lstStyle/>
          <a:p>
            <a:pPr marL="0" indent="0">
              <a:lnSpc>
                <a:spcPct val="115000"/>
              </a:lnSpc>
              <a:spcAft>
                <a:spcPts val="1000"/>
              </a:spcAft>
              <a:buNone/>
            </a:pPr>
            <a:r>
              <a:rPr lang="fr-FR" sz="1800" b="1" u="sng" dirty="0">
                <a:solidFill>
                  <a:srgbClr val="FFC000"/>
                </a:solidFill>
                <a:effectLst/>
                <a:latin typeface="Calibri" panose="020F0502020204030204" pitchFamily="34" charset="0"/>
                <a:ea typeface="Calibri" panose="020F0502020204030204" pitchFamily="34" charset="0"/>
                <a:cs typeface="Arial" panose="020B0604020202020204" pitchFamily="34" charset="0"/>
              </a:rPr>
              <a:t>Elimination et réduction de la non qualité </a:t>
            </a:r>
            <a:endParaRPr lang="fr-MA" sz="1800"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Cet objectif est complémentaire d'objectif précédent, mais il faut le donner de l'importance afin de garantir un produit de bonne qualité. Cela implique que la manager qualité doit lancer les analyses et les études nécessaires pour prévenir l'apparition des risques qui peuvent générer de la non qualité. C’est l'objectif de l'assurance qualité.</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0" indent="0">
              <a:lnSpc>
                <a:spcPct val="115000"/>
              </a:lnSpc>
              <a:spcAft>
                <a:spcPts val="1000"/>
              </a:spcAft>
              <a:buNone/>
            </a:pPr>
            <a:r>
              <a:rPr lang="fr-FR" sz="1800" b="1" u="sng" dirty="0">
                <a:solidFill>
                  <a:srgbClr val="FFC000"/>
                </a:solidFill>
                <a:effectLst/>
                <a:latin typeface="Calibri" panose="020F0502020204030204" pitchFamily="34" charset="0"/>
                <a:ea typeface="Calibri" panose="020F0502020204030204" pitchFamily="34" charset="0"/>
                <a:cs typeface="Arial" panose="020B0604020202020204" pitchFamily="34" charset="0"/>
              </a:rPr>
              <a:t>Maitriser et réduire le coût de la qualité : </a:t>
            </a:r>
            <a:endParaRPr lang="fr-MA" sz="1800"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Malheureusement , la majorité des responsable qualité ne font pas attention à cet objectif , ils lancent des actions, des plans et des exigences sans mesurer l'impact de ces actions sur le coût du produit; On sait très bien que la qualité est primordiale dans notre approche managériale, mais malgré ça, nous devons mesurer à quel coût on assure la qualité demandée par le client, d'une part pour chiffrer exactement le coût de revient du produit et d'autre part, pour le surveiller en permanence afin d'éviter de tomber dans la sur qualité.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"Le responsable qualité doit faire de son mieux pour assurer la qualité demandée avec le minimum du coût possible."</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3085956317"/>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B3D25-F54C-3733-5ED6-2E41C3696CCB}"/>
              </a:ext>
            </a:extLst>
          </p:cNvPr>
          <p:cNvSpPr>
            <a:spLocks noGrp="1"/>
          </p:cNvSpPr>
          <p:nvPr>
            <p:ph type="title"/>
          </p:nvPr>
        </p:nvSpPr>
        <p:spPr/>
        <p:txBody>
          <a:bodyPr/>
          <a:lstStyle/>
          <a:p>
            <a:r>
              <a:rPr lang="fr-FR" sz="4400"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t>Conclusion</a:t>
            </a:r>
            <a:br>
              <a:rPr lang="fr-MA" sz="4400" dirty="0">
                <a:solidFill>
                  <a:srgbClr val="FFFF00"/>
                </a:solidFill>
                <a:effectLst/>
                <a:latin typeface="Calibri" panose="020F0502020204030204" pitchFamily="34" charset="0"/>
                <a:ea typeface="Calibri" panose="020F0502020204030204" pitchFamily="34" charset="0"/>
                <a:cs typeface="Arial" panose="020B0604020202020204" pitchFamily="34" charset="0"/>
              </a:rPr>
            </a:br>
            <a:endParaRPr lang="fr-MA" dirty="0">
              <a:solidFill>
                <a:srgbClr val="FFFF00"/>
              </a:solidFill>
            </a:endParaRPr>
          </a:p>
        </p:txBody>
      </p:sp>
      <p:sp>
        <p:nvSpPr>
          <p:cNvPr id="3" name="Content Placeholder 2">
            <a:extLst>
              <a:ext uri="{FF2B5EF4-FFF2-40B4-BE49-F238E27FC236}">
                <a16:creationId xmlns:a16="http://schemas.microsoft.com/office/drawing/2014/main" id="{DA5F97DB-11AB-E9A3-6D4F-1F75602708B2}"/>
              </a:ext>
            </a:extLst>
          </p:cNvPr>
          <p:cNvSpPr>
            <a:spLocks noGrp="1"/>
          </p:cNvSpPr>
          <p:nvPr>
            <p:ph idx="1"/>
          </p:nvPr>
        </p:nvSpPr>
        <p:spPr>
          <a:xfrm>
            <a:off x="251791" y="2052918"/>
            <a:ext cx="11542643" cy="4195481"/>
          </a:xfrm>
        </p:spPr>
        <p:txBody>
          <a:bodyPr/>
          <a:lstStyle/>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Avant de passer au point suivant, j'aimerai bien qu'on entame un point très important concernant notre esprit envers le système de management qualité.</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Le SMQ n'est pas un outil que nous l'utilisons pour concevoir les documents (procédures, les enregistrements, fiche processus, etc.) afin d'être certifié en ISO ou en autre normes, au contraire c'est un état d'esprit qui se transforme dans les tâches quotidiennes de tous les services. Tout le monde doit comprendre que le SMQ est un système qui aide à assurer la bonne réalisation de nos tâches dans les bonnes conditions afin d'atteindre les objectifs fixés par la direction.</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1398793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Production en flux continu :</a:t>
            </a:r>
            <a:br>
              <a:rPr lang="fr-FR" dirty="0"/>
            </a:br>
            <a:endParaRPr lang="fr-FR" dirty="0"/>
          </a:p>
        </p:txBody>
      </p:sp>
      <p:sp>
        <p:nvSpPr>
          <p:cNvPr id="3" name="Espace réservé du contenu 2"/>
          <p:cNvSpPr>
            <a:spLocks noGrp="1"/>
          </p:cNvSpPr>
          <p:nvPr>
            <p:ph idx="1"/>
          </p:nvPr>
        </p:nvSpPr>
        <p:spPr>
          <a:xfrm>
            <a:off x="203200" y="2052918"/>
            <a:ext cx="11430000" cy="4195481"/>
          </a:xfrm>
        </p:spPr>
        <p:txBody>
          <a:bodyPr/>
          <a:lstStyle/>
          <a:p>
            <a:r>
              <a:rPr lang="fr-FR" b="1" dirty="0"/>
              <a:t>C'est le type utilisé dans les industrie de fabrication des produits unique avec des grands volumes par exemple l'industrie pétrolière , les cimentiers , les sucreries, les usines de raffinages , etc. Ce type est caractérisé par : </a:t>
            </a:r>
          </a:p>
          <a:p>
            <a:endParaRPr lang="fr-FR" b="1" dirty="0"/>
          </a:p>
          <a:p>
            <a:pPr>
              <a:buNone/>
            </a:pPr>
            <a:r>
              <a:rPr lang="fr-FR" b="1" dirty="0"/>
              <a:t>- Fabrication d'un seul produit ou une seule famille de produit</a:t>
            </a:r>
          </a:p>
          <a:p>
            <a:pPr>
              <a:buNone/>
            </a:pPr>
            <a:r>
              <a:rPr lang="fr-FR" b="1" dirty="0"/>
              <a:t>- Une fabrication continue 24/24, et 7/7 , la chose qui influence positivement sur la réduction du coût de production </a:t>
            </a:r>
          </a:p>
          <a:p>
            <a:pPr>
              <a:buNone/>
            </a:pPr>
            <a:r>
              <a:rPr lang="fr-FR" b="1" dirty="0"/>
              <a:t>- Les fonctions études et planification sont vraiment soulagées</a:t>
            </a:r>
          </a:p>
          <a:p>
            <a:pPr>
              <a:buNone/>
            </a:pPr>
            <a:r>
              <a:rPr lang="fr-FR" b="1" dirty="0"/>
              <a:t>- Stocks importants</a:t>
            </a:r>
          </a:p>
          <a:p>
            <a:endParaRPr lang="fr-FR"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6FAC92C-84A8-BE29-CCB1-CEC6358066FD}"/>
              </a:ext>
            </a:extLst>
          </p:cNvPr>
          <p:cNvSpPr>
            <a:spLocks noGrp="1"/>
          </p:cNvSpPr>
          <p:nvPr>
            <p:ph idx="1"/>
          </p:nvPr>
        </p:nvSpPr>
        <p:spPr>
          <a:xfrm>
            <a:off x="0" y="1205949"/>
            <a:ext cx="11834191" cy="5652051"/>
          </a:xfrm>
        </p:spPr>
        <p:txBody>
          <a:bodyPr>
            <a:normAutofit/>
          </a:bodyPr>
          <a:lstStyle/>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Malheureusement, dans nos jours nous trouvons que la majorité des responsables SMQ croient que leur mission est de préparer et mettre en place un système le SMQ juste pour la certification, et une fois l'audit passe, ils relâchent le tout dans l'attente d'audit d'année prochaine. Alors on peut les nommer "les responsables de passage d'audit" qui travaillent juste pour les audits.</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La même chose pour les managers de tous les services, j'ai vécu des responsables industriels (maintenance, production, projets, ...) qui ne voit pas leurs systèmes documentaires (procédures, enregistrements, indicateurs, ...) qu'à l'arrivée des audits, et même il y a des responsables qui trafiquent les données seulement pour passer l'audit.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Ce comportement montre que ce type de managers ne comprennent pas leur vraie mission, et malheureusement ils pénalisent leurs organisations dans plusieurs volets. Et avant tout ça, ces faits ne sont pas acceptables dans notre religion islamique.</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 Donc, mes chers, je vous prie d'éviter d'être de ce types de gens, et que vous comprenez que le SMQ est un état d'esprit , une mentalité , une approche que nous devons instaurer dans nos services pour atteindre nos objectifs et réussir dans nos missions.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3128021077"/>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16247-EE31-E05B-A3C8-629C60C88266}"/>
              </a:ext>
            </a:extLst>
          </p:cNvPr>
          <p:cNvSpPr>
            <a:spLocks noGrp="1"/>
          </p:cNvSpPr>
          <p:nvPr>
            <p:ph type="title"/>
          </p:nvPr>
        </p:nvSpPr>
        <p:spPr>
          <a:xfrm>
            <a:off x="961863" y="2728735"/>
            <a:ext cx="10268274" cy="1400530"/>
          </a:xfrm>
        </p:spPr>
        <p:txBody>
          <a:bodyPr/>
          <a:lstStyle/>
          <a:p>
            <a:pPr algn="ctr"/>
            <a:r>
              <a:rPr lang="fr-FR" sz="3600"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t>CHAPITRE 8 : LA FONCTION GESTION DU PERSONNEL</a:t>
            </a:r>
            <a:br>
              <a:rPr lang="fr-MA" sz="3600" dirty="0">
                <a:solidFill>
                  <a:srgbClr val="FFFF00"/>
                </a:solidFill>
                <a:effectLst/>
                <a:latin typeface="Calibri" panose="020F0502020204030204" pitchFamily="34" charset="0"/>
                <a:ea typeface="Calibri" panose="020F0502020204030204" pitchFamily="34" charset="0"/>
                <a:cs typeface="Arial" panose="020B0604020202020204" pitchFamily="34" charset="0"/>
              </a:rPr>
            </a:br>
            <a:endParaRPr lang="fr-MA" sz="6600" dirty="0">
              <a:solidFill>
                <a:srgbClr val="FFFF00"/>
              </a:solidFill>
            </a:endParaRPr>
          </a:p>
        </p:txBody>
      </p:sp>
    </p:spTree>
    <p:extLst>
      <p:ext uri="{BB962C8B-B14F-4D97-AF65-F5344CB8AC3E}">
        <p14:creationId xmlns:p14="http://schemas.microsoft.com/office/powerpoint/2010/main" val="4051362680"/>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1A6F2-04CF-34CA-9649-AE9E8A26990A}"/>
              </a:ext>
            </a:extLst>
          </p:cNvPr>
          <p:cNvSpPr>
            <a:spLocks noGrp="1"/>
          </p:cNvSpPr>
          <p:nvPr>
            <p:ph type="title"/>
          </p:nvPr>
        </p:nvSpPr>
        <p:spPr/>
        <p:txBody>
          <a:bodyPr/>
          <a:lstStyle/>
          <a:p>
            <a:r>
              <a:rPr lang="fr-FR" sz="2800"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t>8.1. INTRODUCTION </a:t>
            </a:r>
            <a:br>
              <a:rPr lang="fr-MA" sz="2800" dirty="0">
                <a:solidFill>
                  <a:srgbClr val="FFFF00"/>
                </a:solidFill>
                <a:effectLst/>
                <a:latin typeface="Calibri" panose="020F0502020204030204" pitchFamily="34" charset="0"/>
                <a:ea typeface="Calibri" panose="020F0502020204030204" pitchFamily="34" charset="0"/>
                <a:cs typeface="Arial" panose="020B0604020202020204" pitchFamily="34" charset="0"/>
              </a:rPr>
            </a:br>
            <a:endParaRPr lang="fr-MA" sz="2800" dirty="0">
              <a:solidFill>
                <a:srgbClr val="FFFF00"/>
              </a:solidFill>
            </a:endParaRPr>
          </a:p>
        </p:txBody>
      </p:sp>
      <p:sp>
        <p:nvSpPr>
          <p:cNvPr id="3" name="Content Placeholder 2">
            <a:extLst>
              <a:ext uri="{FF2B5EF4-FFF2-40B4-BE49-F238E27FC236}">
                <a16:creationId xmlns:a16="http://schemas.microsoft.com/office/drawing/2014/main" id="{EDECCD70-DF3D-2875-3164-6C7D18126FAF}"/>
              </a:ext>
            </a:extLst>
          </p:cNvPr>
          <p:cNvSpPr>
            <a:spLocks noGrp="1"/>
          </p:cNvSpPr>
          <p:nvPr>
            <p:ph idx="1"/>
          </p:nvPr>
        </p:nvSpPr>
        <p:spPr>
          <a:xfrm>
            <a:off x="159026" y="2052918"/>
            <a:ext cx="11648661" cy="4195481"/>
          </a:xfrm>
        </p:spPr>
        <p:txBody>
          <a:bodyPr>
            <a:normAutofit lnSpcReduction="10000"/>
          </a:bodyPr>
          <a:lstStyle/>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La gestion du personnel est une fonction primordiale dans n’importe quel système ou organisation, en effet, c’est l’élément qui assure la continuité et l’évolution de l’organisation.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114300" indent="0" algn="ctr">
              <a:lnSpc>
                <a:spcPct val="115000"/>
              </a:lnSpc>
              <a:spcAft>
                <a:spcPts val="1000"/>
              </a:spcAft>
              <a:buNone/>
            </a:pPr>
            <a:r>
              <a:rPr lang="fr-FR" sz="1800" b="1" dirty="0">
                <a:solidFill>
                  <a:srgbClr val="FFC000"/>
                </a:solidFill>
                <a:effectLst/>
                <a:latin typeface="Calibri" panose="020F0502020204030204" pitchFamily="34" charset="0"/>
                <a:ea typeface="Calibri" panose="020F0502020204030204" pitchFamily="34" charset="0"/>
                <a:cs typeface="Arial" panose="020B0604020202020204" pitchFamily="34" charset="0"/>
              </a:rPr>
              <a:t>"La défaillance de la fonction ressources humaines a engendré la chute de plusieurs organismes."</a:t>
            </a:r>
            <a:endParaRPr lang="fr-MA" sz="1800"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Si le manager n’arrive pas à maitriser et à bien gérer son équipe, il aura des problèmes au niveau de toutes les fonctions et surtout la fonction gestion opérationnelle. A cet effet, je vous invite à structurer votre service et à bien gérer votre équipe avant de commencer aucun chantier soit de structuration ou d'amélioration.</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La bonne exploitation des ressources humaines nécessite deux choses :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Font typeface="+mj-lt"/>
              <a:buAutoNum type="arabicParenR"/>
            </a:pPr>
            <a:r>
              <a:rPr lang="fr-FR" sz="1800" b="1" dirty="0">
                <a:solidFill>
                  <a:srgbClr val="00B050"/>
                </a:solidFill>
                <a:effectLst/>
                <a:latin typeface="Calibri" panose="020F0502020204030204" pitchFamily="34" charset="0"/>
                <a:ea typeface="Calibri" panose="020F0502020204030204" pitchFamily="34" charset="0"/>
                <a:cs typeface="Arial" panose="020B0604020202020204" pitchFamily="34" charset="0"/>
              </a:rPr>
              <a:t>Une structure cohérente et homogène</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mj-lt"/>
              <a:buAutoNum type="arabicParenR"/>
            </a:pPr>
            <a:r>
              <a:rPr lang="fr-FR" sz="1800" b="1" dirty="0">
                <a:solidFill>
                  <a:srgbClr val="00B050"/>
                </a:solidFill>
                <a:effectLst/>
                <a:latin typeface="Calibri" panose="020F0502020204030204" pitchFamily="34" charset="0"/>
                <a:ea typeface="Calibri" panose="020F0502020204030204" pitchFamily="34" charset="0"/>
                <a:cs typeface="Arial" panose="020B0604020202020204" pitchFamily="34" charset="0"/>
              </a:rPr>
              <a:t>Une stratégie de gestion des équipes</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3655920059"/>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B66482-13B0-41C0-7138-509A549E7A8A}"/>
              </a:ext>
            </a:extLst>
          </p:cNvPr>
          <p:cNvSpPr>
            <a:spLocks noGrp="1"/>
          </p:cNvSpPr>
          <p:nvPr>
            <p:ph type="title"/>
          </p:nvPr>
        </p:nvSpPr>
        <p:spPr/>
        <p:txBody>
          <a:bodyPr/>
          <a:lstStyle/>
          <a:p>
            <a:r>
              <a:rPr lang="fr-FR" sz="3200"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t>8.2. LA STRUCTURATION D'EQUIPE </a:t>
            </a:r>
            <a:br>
              <a:rPr lang="fr-MA" sz="3200" dirty="0">
                <a:solidFill>
                  <a:srgbClr val="FFFF00"/>
                </a:solidFill>
                <a:effectLst/>
                <a:latin typeface="Calibri" panose="020F0502020204030204" pitchFamily="34" charset="0"/>
                <a:ea typeface="Calibri" panose="020F0502020204030204" pitchFamily="34" charset="0"/>
                <a:cs typeface="Arial" panose="020B0604020202020204" pitchFamily="34" charset="0"/>
              </a:rPr>
            </a:br>
            <a:endParaRPr lang="fr-MA" sz="3200" dirty="0">
              <a:solidFill>
                <a:srgbClr val="FFFF00"/>
              </a:solidFill>
            </a:endParaRPr>
          </a:p>
        </p:txBody>
      </p:sp>
      <p:sp>
        <p:nvSpPr>
          <p:cNvPr id="3" name="Content Placeholder 2">
            <a:extLst>
              <a:ext uri="{FF2B5EF4-FFF2-40B4-BE49-F238E27FC236}">
                <a16:creationId xmlns:a16="http://schemas.microsoft.com/office/drawing/2014/main" id="{8B2EA605-4C3D-A6C1-895C-0C070E880CD2}"/>
              </a:ext>
            </a:extLst>
          </p:cNvPr>
          <p:cNvSpPr>
            <a:spLocks noGrp="1"/>
          </p:cNvSpPr>
          <p:nvPr>
            <p:ph idx="1"/>
          </p:nvPr>
        </p:nvSpPr>
        <p:spPr>
          <a:xfrm>
            <a:off x="0" y="1577010"/>
            <a:ext cx="11582400" cy="4671390"/>
          </a:xfrm>
        </p:spPr>
        <p:txBody>
          <a:bodyPr>
            <a:normAutofit/>
          </a:bodyPr>
          <a:lstStyle/>
          <a:p>
            <a:pPr>
              <a:lnSpc>
                <a:spcPct val="115000"/>
              </a:lnSpc>
              <a:spcAft>
                <a:spcPts val="1000"/>
              </a:spcAft>
            </a:pPr>
            <a:r>
              <a:rPr lang="fr-FR" dirty="0">
                <a:effectLst/>
                <a:latin typeface="Calibri" panose="020F0502020204030204" pitchFamily="34" charset="0"/>
                <a:ea typeface="Calibri" panose="020F0502020204030204" pitchFamily="34" charset="0"/>
                <a:cs typeface="Arial" panose="020B0604020202020204" pitchFamily="34" charset="0"/>
              </a:rPr>
              <a:t>Chaque membre de service a sa propre mission, mais parfois la mauvaise répartition ou la non formalisation de ces postes peuvent créer beaucoup de problèmes qui pénalisent la productivité de toute l’équipe, par exemple : </a:t>
            </a:r>
            <a:endParaRPr lang="fr-MA"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Font typeface="Wingdings" panose="05000000000000000000" pitchFamily="2" charset="2"/>
              <a:buChar char=""/>
            </a:pPr>
            <a:r>
              <a:rPr lang="fr-FR" dirty="0">
                <a:effectLst/>
                <a:latin typeface="Calibri" panose="020F0502020204030204" pitchFamily="34" charset="0"/>
                <a:ea typeface="Calibri" panose="020F0502020204030204" pitchFamily="34" charset="0"/>
                <a:cs typeface="Arial" panose="020B0604020202020204" pitchFamily="34" charset="0"/>
              </a:rPr>
              <a:t>La non-efficacité : Affectation de la mauvaise personne pour le poste</a:t>
            </a:r>
            <a:endParaRPr lang="fr-MA"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Font typeface="Wingdings" panose="05000000000000000000" pitchFamily="2" charset="2"/>
              <a:buChar char=""/>
            </a:pPr>
            <a:r>
              <a:rPr lang="fr-FR" dirty="0">
                <a:effectLst/>
                <a:latin typeface="Calibri" panose="020F0502020204030204" pitchFamily="34" charset="0"/>
                <a:ea typeface="Calibri" panose="020F0502020204030204" pitchFamily="34" charset="0"/>
                <a:cs typeface="Arial" panose="020B0604020202020204" pitchFamily="34" charset="0"/>
              </a:rPr>
              <a:t>Non respect des consignes : la non définition de la hiérarchie </a:t>
            </a:r>
            <a:endParaRPr lang="fr-MA"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Wingdings" panose="05000000000000000000" pitchFamily="2" charset="2"/>
              <a:buChar char=""/>
            </a:pPr>
            <a:r>
              <a:rPr lang="fr-FR" dirty="0">
                <a:effectLst/>
                <a:latin typeface="Calibri" panose="020F0502020204030204" pitchFamily="34" charset="0"/>
                <a:ea typeface="Calibri" panose="020F0502020204030204" pitchFamily="34" charset="0"/>
                <a:cs typeface="Arial" panose="020B0604020202020204" pitchFamily="34" charset="0"/>
              </a:rPr>
              <a:t>Défauts de communication : l'absence des procédures de gestion des flux d'information</a:t>
            </a:r>
            <a:endParaRPr lang="fr-MA"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dirty="0">
                <a:effectLst/>
                <a:latin typeface="Calibri" panose="020F0502020204030204" pitchFamily="34" charset="0"/>
                <a:ea typeface="Calibri" panose="020F0502020204030204" pitchFamily="34" charset="0"/>
                <a:cs typeface="Arial" panose="020B0604020202020204" pitchFamily="34" charset="0"/>
              </a:rPr>
              <a:t>Dans cette phase, le manager doit définir une structure efficace et homogène. Et pour y arriver, je vous propose de suivre les étapes suivantes :  </a:t>
            </a:r>
            <a:endParaRPr lang="fr-MA" dirty="0">
              <a:effectLst/>
              <a:latin typeface="Calibri" panose="020F0502020204030204" pitchFamily="34" charset="0"/>
              <a:ea typeface="Calibri" panose="020F0502020204030204" pitchFamily="34" charset="0"/>
              <a:cs typeface="Arial" panose="020B0604020202020204" pitchFamily="34" charset="0"/>
            </a:endParaRPr>
          </a:p>
          <a:p>
            <a:endParaRPr lang="fr-MA" sz="2400" dirty="0"/>
          </a:p>
        </p:txBody>
      </p:sp>
    </p:spTree>
    <p:extLst>
      <p:ext uri="{BB962C8B-B14F-4D97-AF65-F5344CB8AC3E}">
        <p14:creationId xmlns:p14="http://schemas.microsoft.com/office/powerpoint/2010/main" val="814591023"/>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B10720-71B0-C89F-3689-00AAC280B967}"/>
              </a:ext>
            </a:extLst>
          </p:cNvPr>
          <p:cNvSpPr>
            <a:spLocks noGrp="1"/>
          </p:cNvSpPr>
          <p:nvPr>
            <p:ph idx="1"/>
          </p:nvPr>
        </p:nvSpPr>
        <p:spPr>
          <a:xfrm>
            <a:off x="450574" y="1298714"/>
            <a:ext cx="10946296" cy="4856922"/>
          </a:xfrm>
        </p:spPr>
        <p:txBody>
          <a:bodyPr>
            <a:normAutofit fontScale="92500" lnSpcReduction="10000"/>
          </a:bodyPr>
          <a:lstStyle/>
          <a:p>
            <a:pPr marL="342900" lvl="0" indent="-342900">
              <a:lnSpc>
                <a:spcPct val="115000"/>
              </a:lnSpc>
              <a:spcAft>
                <a:spcPts val="1000"/>
              </a:spcAft>
              <a:buFont typeface="+mj-lt"/>
              <a:buAutoNum type="arabicPeriod"/>
              <a:tabLst>
                <a:tab pos="457200" algn="l"/>
              </a:tabLst>
            </a:pPr>
            <a:r>
              <a:rPr lang="fr-FR" sz="2400" dirty="0">
                <a:effectLst/>
                <a:latin typeface="Calibri" panose="020F0502020204030204" pitchFamily="34" charset="0"/>
                <a:ea typeface="Calibri" panose="020F0502020204030204" pitchFamily="34" charset="0"/>
                <a:cs typeface="Arial" panose="020B0604020202020204" pitchFamily="34" charset="0"/>
              </a:rPr>
              <a:t>Définition des tâches par spécialité (fiche de postes, …) : Il faut définir les tâches à réaliser pour chaque spécialité ou pour chaque poste de travail ; il est préférable d'établir des fiches de postes.</a:t>
            </a:r>
            <a:endParaRPr lang="fr-MA" sz="2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mj-lt"/>
              <a:buAutoNum type="arabicPeriod"/>
              <a:tabLst>
                <a:tab pos="457200" algn="l"/>
              </a:tabLst>
            </a:pPr>
            <a:r>
              <a:rPr lang="fr-FR" sz="2400" dirty="0">
                <a:effectLst/>
                <a:latin typeface="Calibri" panose="020F0502020204030204" pitchFamily="34" charset="0"/>
                <a:ea typeface="Calibri" panose="020F0502020204030204" pitchFamily="34" charset="0"/>
                <a:cs typeface="Arial" panose="020B0604020202020204" pitchFamily="34" charset="0"/>
              </a:rPr>
              <a:t>Responsabilisation des gens : la responsabilisation des membres va les pousser à donner le maximum au service, alors essayez d'instaurer cette notion dans tous les membres d'équipes. Aussi vous devez créer des postes de superviseurs qui vont prendre en charge la gestion opérationnelle.</a:t>
            </a:r>
            <a:endParaRPr lang="fr-MA" sz="2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mj-lt"/>
              <a:buAutoNum type="arabicPeriod"/>
              <a:tabLst>
                <a:tab pos="457200" algn="l"/>
              </a:tabLst>
            </a:pPr>
            <a:r>
              <a:rPr lang="fr-FR" sz="2400" dirty="0">
                <a:effectLst/>
                <a:latin typeface="Calibri" panose="020F0502020204030204" pitchFamily="34" charset="0"/>
                <a:ea typeface="Calibri" panose="020F0502020204030204" pitchFamily="34" charset="0"/>
                <a:cs typeface="Arial" panose="020B0604020202020204" pitchFamily="34" charset="0"/>
              </a:rPr>
              <a:t>Définir l'organigramme de tous les postes et le publier : c'est une étape très importante, c'est comme l'équipe du football, si vous avez bien choisi les bons joueurs et que vous les avez bien répartis dans les postes avec un bon plan vous allez absolument gagner le match ; Alors essayez d'évaluer vos membres d'équipes et les placez dans les bons postes.</a:t>
            </a:r>
            <a:endParaRPr lang="fr-MA" sz="2400" dirty="0">
              <a:effectLst/>
              <a:latin typeface="Calibri" panose="020F0502020204030204" pitchFamily="34" charset="0"/>
              <a:ea typeface="Calibri" panose="020F0502020204030204" pitchFamily="34" charset="0"/>
              <a:cs typeface="Arial" panose="020B0604020202020204" pitchFamily="34" charset="0"/>
            </a:endParaRPr>
          </a:p>
          <a:p>
            <a:endParaRPr lang="fr-MA" sz="2800" dirty="0"/>
          </a:p>
        </p:txBody>
      </p:sp>
    </p:spTree>
    <p:extLst>
      <p:ext uri="{BB962C8B-B14F-4D97-AF65-F5344CB8AC3E}">
        <p14:creationId xmlns:p14="http://schemas.microsoft.com/office/powerpoint/2010/main" val="2682032294"/>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4772B-1E85-1E0B-52CB-C6EA4DFFF88F}"/>
              </a:ext>
            </a:extLst>
          </p:cNvPr>
          <p:cNvSpPr>
            <a:spLocks noGrp="1"/>
          </p:cNvSpPr>
          <p:nvPr>
            <p:ph type="title"/>
          </p:nvPr>
        </p:nvSpPr>
        <p:spPr/>
        <p:txBody>
          <a:bodyPr/>
          <a:lstStyle/>
          <a:p>
            <a:r>
              <a:rPr lang="fr-FR" sz="3600"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t>8.2. STRATEGIE DU GESTION D'EQUIPE</a:t>
            </a:r>
            <a:br>
              <a:rPr lang="fr-MA" sz="3600" dirty="0">
                <a:solidFill>
                  <a:srgbClr val="FFFF00"/>
                </a:solidFill>
                <a:effectLst/>
                <a:latin typeface="Calibri" panose="020F0502020204030204" pitchFamily="34" charset="0"/>
                <a:ea typeface="Calibri" panose="020F0502020204030204" pitchFamily="34" charset="0"/>
                <a:cs typeface="Arial" panose="020B0604020202020204" pitchFamily="34" charset="0"/>
              </a:rPr>
            </a:br>
            <a:endParaRPr lang="fr-MA" sz="6600" dirty="0">
              <a:solidFill>
                <a:srgbClr val="FFFF00"/>
              </a:solidFill>
            </a:endParaRPr>
          </a:p>
        </p:txBody>
      </p:sp>
      <p:sp>
        <p:nvSpPr>
          <p:cNvPr id="3" name="Content Placeholder 2">
            <a:extLst>
              <a:ext uri="{FF2B5EF4-FFF2-40B4-BE49-F238E27FC236}">
                <a16:creationId xmlns:a16="http://schemas.microsoft.com/office/drawing/2014/main" id="{230AEDF8-ED41-D3CD-C4D5-ECE25C050C44}"/>
              </a:ext>
            </a:extLst>
          </p:cNvPr>
          <p:cNvSpPr>
            <a:spLocks noGrp="1"/>
          </p:cNvSpPr>
          <p:nvPr>
            <p:ph idx="1"/>
          </p:nvPr>
        </p:nvSpPr>
        <p:spPr/>
        <p:txBody>
          <a:bodyPr/>
          <a:lstStyle/>
          <a:p>
            <a:endParaRPr lang="fr-MA"/>
          </a:p>
        </p:txBody>
      </p:sp>
    </p:spTree>
    <p:extLst>
      <p:ext uri="{BB962C8B-B14F-4D97-AF65-F5344CB8AC3E}">
        <p14:creationId xmlns:p14="http://schemas.microsoft.com/office/powerpoint/2010/main" val="740715100"/>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88395" y="1283264"/>
            <a:ext cx="10353762" cy="3695136"/>
          </a:xfrm>
        </p:spPr>
        <p:txBody>
          <a:bodyPr>
            <a:normAutofit/>
          </a:bodyPr>
          <a:lstStyle/>
          <a:p>
            <a:r>
              <a:rPr lang="fr-FR" sz="2400" dirty="0"/>
              <a:t>Je vous propose quatre étapes ou techniques à appliquer pour bien gérer et maitriser votre équipe : </a:t>
            </a:r>
          </a:p>
          <a:p>
            <a:pPr marL="514350" lvl="0" indent="-514350">
              <a:buClr>
                <a:srgbClr val="FFFF00"/>
              </a:buClr>
              <a:buFont typeface="+mj-lt"/>
              <a:buAutoNum type="romanUcPeriod"/>
            </a:pPr>
            <a:r>
              <a:rPr lang="fr-FR" sz="2400" dirty="0"/>
              <a:t>Préparer</a:t>
            </a:r>
          </a:p>
          <a:p>
            <a:pPr marL="514350" lvl="0" indent="-514350">
              <a:buClr>
                <a:srgbClr val="FFFF00"/>
              </a:buClr>
              <a:buFont typeface="+mj-lt"/>
              <a:buAutoNum type="romanUcPeriod"/>
            </a:pPr>
            <a:r>
              <a:rPr lang="fr-FR" sz="2400" dirty="0"/>
              <a:t>Former </a:t>
            </a:r>
          </a:p>
          <a:p>
            <a:pPr marL="514350" lvl="0" indent="-514350">
              <a:buClr>
                <a:srgbClr val="FFFF00"/>
              </a:buClr>
              <a:buFont typeface="+mj-lt"/>
              <a:buAutoNum type="romanUcPeriod"/>
            </a:pPr>
            <a:r>
              <a:rPr lang="fr-FR" sz="2400" dirty="0"/>
              <a:t>Motiver</a:t>
            </a:r>
          </a:p>
          <a:p>
            <a:pPr marL="514350" lvl="0" indent="-514350">
              <a:buClr>
                <a:srgbClr val="FFFF00"/>
              </a:buClr>
              <a:buFont typeface="+mj-lt"/>
              <a:buAutoNum type="romanUcPeriod"/>
            </a:pPr>
            <a:r>
              <a:rPr lang="fr-FR" sz="2400" dirty="0"/>
              <a:t>Evaluer </a:t>
            </a:r>
          </a:p>
          <a:p>
            <a:endParaRPr lang="fr-FR" sz="2400" dirty="0"/>
          </a:p>
        </p:txBody>
      </p:sp>
    </p:spTree>
    <p:extLst>
      <p:ext uri="{BB962C8B-B14F-4D97-AF65-F5344CB8AC3E}">
        <p14:creationId xmlns:p14="http://schemas.microsoft.com/office/powerpoint/2010/main" val="188910325"/>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FFC000"/>
                </a:solidFill>
              </a:rPr>
              <a:t>Préparer</a:t>
            </a:r>
          </a:p>
        </p:txBody>
      </p:sp>
      <p:sp>
        <p:nvSpPr>
          <p:cNvPr id="3" name="Espace réservé du contenu 2"/>
          <p:cNvSpPr>
            <a:spLocks noGrp="1"/>
          </p:cNvSpPr>
          <p:nvPr>
            <p:ph idx="1"/>
          </p:nvPr>
        </p:nvSpPr>
        <p:spPr/>
        <p:txBody>
          <a:bodyPr>
            <a:normAutofit/>
          </a:bodyPr>
          <a:lstStyle/>
          <a:p>
            <a:r>
              <a:rPr lang="fr-FR" sz="2400" dirty="0"/>
              <a:t>Le lancement de n’importe quel système ou intervient le personnel nécessite une gestion et maitrise de ce facteur humain, la chose qui impose à : </a:t>
            </a:r>
          </a:p>
          <a:p>
            <a:pPr marL="457200" indent="-457200">
              <a:buFont typeface="+mj-lt"/>
              <a:buAutoNum type="arabicParenR"/>
            </a:pPr>
            <a:r>
              <a:rPr lang="fr-FR" sz="2400" dirty="0">
                <a:solidFill>
                  <a:srgbClr val="D9F147"/>
                </a:solidFill>
              </a:rPr>
              <a:t>Assurer les moyens nécessaires</a:t>
            </a:r>
          </a:p>
          <a:p>
            <a:pPr marL="457200" indent="-457200">
              <a:buFont typeface="+mj-lt"/>
              <a:buAutoNum type="arabicParenR"/>
            </a:pPr>
            <a:r>
              <a:rPr lang="fr-FR" sz="2400" dirty="0">
                <a:solidFill>
                  <a:srgbClr val="D9F147"/>
                </a:solidFill>
              </a:rPr>
              <a:t> Assurer un climat de stabilité </a:t>
            </a:r>
          </a:p>
          <a:p>
            <a:pPr marL="457200" indent="-457200">
              <a:buFont typeface="+mj-lt"/>
              <a:buAutoNum type="arabicParenR"/>
            </a:pPr>
            <a:r>
              <a:rPr lang="fr-FR" sz="2400" dirty="0">
                <a:solidFill>
                  <a:srgbClr val="D9F147"/>
                </a:solidFill>
              </a:rPr>
              <a:t>Créer le sentiment de fidélité </a:t>
            </a:r>
          </a:p>
        </p:txBody>
      </p:sp>
    </p:spTree>
    <p:extLst>
      <p:ext uri="{BB962C8B-B14F-4D97-AF65-F5344CB8AC3E}">
        <p14:creationId xmlns:p14="http://schemas.microsoft.com/office/powerpoint/2010/main" val="2598400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solidFill>
                  <a:srgbClr val="D9F147"/>
                </a:solidFill>
              </a:rPr>
              <a:t>1. Assurer les moyens nécessaires</a:t>
            </a:r>
          </a:p>
        </p:txBody>
      </p:sp>
      <p:sp>
        <p:nvSpPr>
          <p:cNvPr id="3" name="Espace réservé du contenu 2"/>
          <p:cNvSpPr>
            <a:spLocks noGrp="1"/>
          </p:cNvSpPr>
          <p:nvPr>
            <p:ph idx="1"/>
          </p:nvPr>
        </p:nvSpPr>
        <p:spPr/>
        <p:txBody>
          <a:bodyPr>
            <a:normAutofit/>
          </a:bodyPr>
          <a:lstStyle/>
          <a:p>
            <a:r>
              <a:rPr lang="fr-FR" sz="2400" dirty="0"/>
              <a:t>La réalisation de n’importe  quelle tache nécessite l’exploitation des différentes ressources et moyens, alors le manager ou bien l’animateur  d’équipe  doit obligatoirement assurer la disponibilité  de toutes ces ressources  à la disposition de l’opérateur  avant de  lui demander la réalisation des travaux .</a:t>
            </a:r>
          </a:p>
          <a:p>
            <a:r>
              <a:rPr lang="fr-FR" sz="2400" dirty="0"/>
              <a:t>La non suffisance des ressources engendre des retards de réalisation et des pertes en rendement la chose qui démotive le personnel </a:t>
            </a:r>
          </a:p>
        </p:txBody>
      </p:sp>
      <p:sp>
        <p:nvSpPr>
          <p:cNvPr id="4" name="ZoneTexte 3"/>
          <p:cNvSpPr txBox="1"/>
          <p:nvPr/>
        </p:nvSpPr>
        <p:spPr>
          <a:xfrm>
            <a:off x="1333467" y="5857892"/>
            <a:ext cx="9715568" cy="40011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fr-FR" sz="2000" dirty="0"/>
              <a:t>Vous aurez besoin de quoi pour réaliser vos tâches facilement ???</a:t>
            </a:r>
          </a:p>
        </p:txBody>
      </p:sp>
    </p:spTree>
    <p:extLst>
      <p:ext uri="{BB962C8B-B14F-4D97-AF65-F5344CB8AC3E}">
        <p14:creationId xmlns:p14="http://schemas.microsoft.com/office/powerpoint/2010/main" val="1916500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52644" y="48773"/>
            <a:ext cx="10972800" cy="1143000"/>
          </a:xfrm>
        </p:spPr>
        <p:txBody>
          <a:bodyPr>
            <a:normAutofit/>
          </a:bodyPr>
          <a:lstStyle/>
          <a:p>
            <a:pPr algn="ctr"/>
            <a:r>
              <a:rPr lang="fr-FR" dirty="0">
                <a:solidFill>
                  <a:srgbClr val="D9F147"/>
                </a:solidFill>
              </a:rPr>
              <a:t> 2. Assurer un climat de stabilité </a:t>
            </a:r>
          </a:p>
        </p:txBody>
      </p:sp>
      <p:sp>
        <p:nvSpPr>
          <p:cNvPr id="3" name="Espace réservé du contenu 2"/>
          <p:cNvSpPr>
            <a:spLocks noGrp="1"/>
          </p:cNvSpPr>
          <p:nvPr>
            <p:ph idx="1"/>
          </p:nvPr>
        </p:nvSpPr>
        <p:spPr>
          <a:xfrm>
            <a:off x="609600" y="1322363"/>
            <a:ext cx="10972800" cy="4035463"/>
          </a:xfrm>
        </p:spPr>
        <p:txBody>
          <a:bodyPr>
            <a:noAutofit/>
          </a:bodyPr>
          <a:lstStyle/>
          <a:p>
            <a:r>
              <a:rPr lang="fr-FR" sz="2200" dirty="0"/>
              <a:t>Le personnel doit se sentir  alaise et protégé pour qu’il puisse donner  de la valeur  ajoutée, il doit se sentir stable dans l’organisme pour qu’il réalise ses taches avec succès et même proposer des solutions d’amélioration . C’est pour cela , il faut : </a:t>
            </a:r>
          </a:p>
          <a:p>
            <a:pPr>
              <a:buFont typeface="Wingdings" pitchFamily="2" charset="2"/>
              <a:buChar char="ü"/>
            </a:pPr>
            <a:r>
              <a:rPr lang="fr-FR" sz="2200" dirty="0"/>
              <a:t>Donner toujours une bonne image sur la stabilité du l’organisme </a:t>
            </a:r>
          </a:p>
          <a:p>
            <a:pPr>
              <a:buFont typeface="Wingdings" pitchFamily="2" charset="2"/>
              <a:buChar char="ü"/>
            </a:pPr>
            <a:r>
              <a:rPr lang="fr-FR" sz="2200" dirty="0"/>
              <a:t>Préparer des plans de carrière pour </a:t>
            </a:r>
            <a:r>
              <a:rPr lang="fr-FR" sz="2200" dirty="0" err="1"/>
              <a:t>chaqu’un</a:t>
            </a:r>
            <a:r>
              <a:rPr lang="fr-FR" sz="2200" dirty="0"/>
              <a:t> du membre d’équipe</a:t>
            </a:r>
          </a:p>
          <a:p>
            <a:pPr>
              <a:buFont typeface="Wingdings" pitchFamily="2" charset="2"/>
              <a:buChar char="ü"/>
            </a:pPr>
            <a:r>
              <a:rPr lang="fr-FR" sz="2200" dirty="0"/>
              <a:t>Montrer toujours l’importance du rôle de chaque membre d’équipe dans la réussite de l’organisme</a:t>
            </a:r>
          </a:p>
          <a:p>
            <a:pPr>
              <a:buFont typeface="Wingdings" pitchFamily="2" charset="2"/>
              <a:buChar char="ü"/>
            </a:pPr>
            <a:r>
              <a:rPr lang="fr-FR" sz="2200" dirty="0"/>
              <a:t>Eviter les discours des menaces </a:t>
            </a:r>
          </a:p>
        </p:txBody>
      </p:sp>
      <p:sp>
        <p:nvSpPr>
          <p:cNvPr id="4" name="ZoneTexte 3"/>
          <p:cNvSpPr txBox="1"/>
          <p:nvPr/>
        </p:nvSpPr>
        <p:spPr>
          <a:xfrm>
            <a:off x="952464" y="5786454"/>
            <a:ext cx="10191821" cy="40011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fr-FR" sz="2000" dirty="0"/>
              <a:t>Notre organisme est en croissance continue, Bienvenu dans notre équipe</a:t>
            </a:r>
          </a:p>
        </p:txBody>
      </p:sp>
    </p:spTree>
    <p:extLst>
      <p:ext uri="{BB962C8B-B14F-4D97-AF65-F5344CB8AC3E}">
        <p14:creationId xmlns:p14="http://schemas.microsoft.com/office/powerpoint/2010/main" val="4241401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additive="base">
                                        <p:cTn id="37" dur="500" fill="hold"/>
                                        <p:tgtEl>
                                          <p:spTgt spid="4"/>
                                        </p:tgtEl>
                                        <p:attrNameLst>
                                          <p:attrName>ppt_x</p:attrName>
                                        </p:attrNameLst>
                                      </p:cBhvr>
                                      <p:tavLst>
                                        <p:tav tm="0">
                                          <p:val>
                                            <p:strVal val="#ppt_x"/>
                                          </p:val>
                                        </p:tav>
                                        <p:tav tm="100000">
                                          <p:val>
                                            <p:strVal val="#ppt_x"/>
                                          </p:val>
                                        </p:tav>
                                      </p:tavLst>
                                    </p:anim>
                                    <p:anim calcmode="lin" valueType="num">
                                      <p:cBhvr additive="base">
                                        <p:cTn id="3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1" y="1938618"/>
            <a:ext cx="11036300" cy="1985682"/>
          </a:xfrm>
        </p:spPr>
        <p:txBody>
          <a:bodyPr/>
          <a:lstStyle/>
          <a:p>
            <a:pPr algn="ctr"/>
            <a:r>
              <a:rPr lang="fr-FR" b="1" dirty="0">
                <a:solidFill>
                  <a:srgbClr val="FFC000"/>
                </a:solidFill>
              </a:rPr>
              <a:t>f- Les types des lancements selon la stratégie commerciales : </a:t>
            </a:r>
            <a:br>
              <a:rPr lang="fr-FR" dirty="0">
                <a:solidFill>
                  <a:srgbClr val="FFC000"/>
                </a:solidFill>
              </a:rPr>
            </a:br>
            <a:endParaRPr lang="fr-FR" dirty="0">
              <a:solidFill>
                <a:srgbClr val="FFC000"/>
              </a:solidFill>
            </a:endParaRPr>
          </a:p>
        </p:txBody>
      </p:sp>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66712" y="357166"/>
            <a:ext cx="10972800" cy="1143000"/>
          </a:xfrm>
        </p:spPr>
        <p:txBody>
          <a:bodyPr>
            <a:normAutofit/>
          </a:bodyPr>
          <a:lstStyle/>
          <a:p>
            <a:r>
              <a:rPr lang="fr-FR" dirty="0">
                <a:solidFill>
                  <a:srgbClr val="D9F147"/>
                </a:solidFill>
              </a:rPr>
              <a:t>3. Créer le sentiment de fidélité </a:t>
            </a:r>
          </a:p>
        </p:txBody>
      </p:sp>
      <p:sp>
        <p:nvSpPr>
          <p:cNvPr id="3" name="Espace réservé du contenu 2"/>
          <p:cNvSpPr>
            <a:spLocks noGrp="1"/>
          </p:cNvSpPr>
          <p:nvPr>
            <p:ph idx="1"/>
          </p:nvPr>
        </p:nvSpPr>
        <p:spPr>
          <a:xfrm>
            <a:off x="476211" y="1500174"/>
            <a:ext cx="10972800" cy="4389120"/>
          </a:xfrm>
        </p:spPr>
        <p:txBody>
          <a:bodyPr>
            <a:normAutofit/>
          </a:bodyPr>
          <a:lstStyle/>
          <a:p>
            <a:r>
              <a:rPr lang="fr-FR" sz="2400" dirty="0"/>
              <a:t>Après avoir créé un environnement de stabilité, nous devons fidéliser le personnel . En effet, un membre fidèle peut donner plus et générer plus de la valeur  ajoutée, c’est pour cela , il faut : </a:t>
            </a:r>
          </a:p>
          <a:p>
            <a:r>
              <a:rPr lang="fr-FR" sz="2400" dirty="0"/>
              <a:t>Informer et pousser les membres d’équipe à croire en stratégie de l’organisme</a:t>
            </a:r>
          </a:p>
          <a:p>
            <a:r>
              <a:rPr lang="fr-FR" sz="2400" dirty="0"/>
              <a:t>Créer une liaison entre la croissance de la société et l’amélioration de l’état financier des membres d’équipe</a:t>
            </a:r>
          </a:p>
          <a:p>
            <a:r>
              <a:rPr lang="fr-FR" sz="2400" dirty="0"/>
              <a:t>Essayer de résoudre les problèmes personnels des membres d’équipe</a:t>
            </a:r>
          </a:p>
        </p:txBody>
      </p:sp>
      <p:sp>
        <p:nvSpPr>
          <p:cNvPr id="4" name="ZoneTexte 3"/>
          <p:cNvSpPr txBox="1"/>
          <p:nvPr/>
        </p:nvSpPr>
        <p:spPr>
          <a:xfrm>
            <a:off x="1002288" y="6086274"/>
            <a:ext cx="9928309" cy="461665"/>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fr-FR" sz="2400" dirty="0"/>
              <a:t>Vous êtes membre de notre  grande famille , faites comme chez vous</a:t>
            </a:r>
          </a:p>
        </p:txBody>
      </p:sp>
    </p:spTree>
    <p:extLst>
      <p:ext uri="{BB962C8B-B14F-4D97-AF65-F5344CB8AC3E}">
        <p14:creationId xmlns:p14="http://schemas.microsoft.com/office/powerpoint/2010/main" val="1865310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515191" y="2322923"/>
            <a:ext cx="10972800" cy="1143000"/>
          </a:xfrm>
        </p:spPr>
        <p:style>
          <a:lnRef idx="1">
            <a:schemeClr val="accent6"/>
          </a:lnRef>
          <a:fillRef idx="3">
            <a:schemeClr val="accent6"/>
          </a:fillRef>
          <a:effectRef idx="2">
            <a:schemeClr val="accent6"/>
          </a:effectRef>
          <a:fontRef idx="minor">
            <a:schemeClr val="lt1"/>
          </a:fontRef>
        </p:style>
        <p:txBody>
          <a:bodyPr/>
          <a:lstStyle/>
          <a:p>
            <a:pPr algn="ctr"/>
            <a:r>
              <a:rPr lang="fr-FR" dirty="0"/>
              <a:t>FORMER</a:t>
            </a:r>
          </a:p>
        </p:txBody>
      </p:sp>
    </p:spTree>
    <p:extLst>
      <p:ext uri="{BB962C8B-B14F-4D97-AF65-F5344CB8AC3E}">
        <p14:creationId xmlns:p14="http://schemas.microsoft.com/office/powerpoint/2010/main" val="1500229278"/>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76211" y="1214422"/>
            <a:ext cx="10972800" cy="4389120"/>
          </a:xfrm>
        </p:spPr>
        <p:txBody>
          <a:bodyPr>
            <a:noAutofit/>
          </a:bodyPr>
          <a:lstStyle/>
          <a:p>
            <a:r>
              <a:rPr lang="fr-FR" sz="2800" dirty="0"/>
              <a:t>Pour que le personnel réalise très bien ses tâches il doit absolument avoir le savoir et le savoir faire nécessaire pour les réaliser  avec efficience</a:t>
            </a:r>
          </a:p>
          <a:p>
            <a:pPr>
              <a:buNone/>
            </a:pPr>
            <a:r>
              <a:rPr lang="fr-FR" sz="2800" dirty="0"/>
              <a:t>      A cet effet, il  faut : </a:t>
            </a:r>
          </a:p>
          <a:p>
            <a:pPr marL="514350" indent="-514350">
              <a:buFont typeface="+mj-lt"/>
              <a:buAutoNum type="arabicPeriod"/>
            </a:pPr>
            <a:r>
              <a:rPr lang="fr-FR" sz="2800" dirty="0">
                <a:solidFill>
                  <a:srgbClr val="D9F147"/>
                </a:solidFill>
              </a:rPr>
              <a:t>Former le personnel sur ces tâches </a:t>
            </a:r>
          </a:p>
          <a:p>
            <a:pPr marL="514350" indent="-514350">
              <a:buFont typeface="+mj-lt"/>
              <a:buAutoNum type="arabicPeriod"/>
            </a:pPr>
            <a:r>
              <a:rPr lang="fr-FR" sz="2800" dirty="0">
                <a:solidFill>
                  <a:srgbClr val="D9F147"/>
                </a:solidFill>
              </a:rPr>
              <a:t>Recruter  des gens qui ont le savoir et le savoir Faire nécessaire</a:t>
            </a:r>
          </a:p>
          <a:p>
            <a:pPr marL="514350" indent="-514350">
              <a:buFont typeface="+mj-lt"/>
              <a:buAutoNum type="arabicPeriod"/>
            </a:pPr>
            <a:r>
              <a:rPr lang="fr-FR" sz="2800" dirty="0">
                <a:solidFill>
                  <a:srgbClr val="D9F147"/>
                </a:solidFill>
              </a:rPr>
              <a:t>Assurer  des plans de formation  continue </a:t>
            </a:r>
          </a:p>
        </p:txBody>
      </p:sp>
    </p:spTree>
    <p:extLst>
      <p:ext uri="{BB962C8B-B14F-4D97-AF65-F5344CB8AC3E}">
        <p14:creationId xmlns:p14="http://schemas.microsoft.com/office/powerpoint/2010/main" val="2088720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amond(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amond(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amond(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37625" y="609600"/>
            <a:ext cx="10929931" cy="1326321"/>
          </a:xfrm>
        </p:spPr>
        <p:txBody>
          <a:bodyPr>
            <a:normAutofit/>
          </a:bodyPr>
          <a:lstStyle/>
          <a:p>
            <a:r>
              <a:rPr lang="fr-FR" dirty="0">
                <a:solidFill>
                  <a:srgbClr val="D9F147"/>
                </a:solidFill>
              </a:rPr>
              <a:t>1.former le personnel sur ses tâches </a:t>
            </a:r>
          </a:p>
        </p:txBody>
      </p:sp>
      <p:sp>
        <p:nvSpPr>
          <p:cNvPr id="3" name="Espace réservé du contenu 2"/>
          <p:cNvSpPr>
            <a:spLocks noGrp="1"/>
          </p:cNvSpPr>
          <p:nvPr>
            <p:ph idx="1"/>
          </p:nvPr>
        </p:nvSpPr>
        <p:spPr>
          <a:xfrm>
            <a:off x="0" y="1935480"/>
            <a:ext cx="12192000" cy="4389120"/>
          </a:xfrm>
        </p:spPr>
        <p:txBody>
          <a:bodyPr>
            <a:normAutofit/>
          </a:bodyPr>
          <a:lstStyle/>
          <a:p>
            <a:r>
              <a:rPr lang="fr-FR" sz="2400" dirty="0"/>
              <a:t>Avant de demander  aux membres d’équipe de réaliser leurs  tâches , nous devons les bien expliquer l’objectif de ses missions, de les bien former sur le détails du détails de la réalisation des tâches. C’est pour ça, il faut :</a:t>
            </a:r>
          </a:p>
          <a:p>
            <a:pPr marL="514350" indent="-514350">
              <a:buFont typeface="+mj-lt"/>
              <a:buAutoNum type="arabicPeriod"/>
            </a:pPr>
            <a:r>
              <a:rPr lang="fr-FR" sz="2400" dirty="0"/>
              <a:t>Créer et diffuser les fiches de postes détaillants les fonctions de chaque membre</a:t>
            </a:r>
          </a:p>
          <a:p>
            <a:pPr marL="514350" indent="-514350">
              <a:buFont typeface="+mj-lt"/>
              <a:buAutoNum type="arabicPeriod"/>
            </a:pPr>
            <a:r>
              <a:rPr lang="fr-FR" sz="2400" dirty="0"/>
              <a:t>Il faut créer et former les membres sur les procédures, les instructions et les modes opératoires</a:t>
            </a:r>
          </a:p>
          <a:p>
            <a:pPr marL="514350" indent="-514350">
              <a:buFont typeface="+mj-lt"/>
              <a:buAutoNum type="arabicPeriod"/>
            </a:pPr>
            <a:r>
              <a:rPr lang="fr-FR" sz="2400" dirty="0"/>
              <a:t>Définir qui fait quoi quant et comment</a:t>
            </a:r>
          </a:p>
          <a:p>
            <a:endParaRPr lang="fr-FR" sz="2400" dirty="0"/>
          </a:p>
        </p:txBody>
      </p:sp>
    </p:spTree>
    <p:extLst>
      <p:ext uri="{BB962C8B-B14F-4D97-AF65-F5344CB8AC3E}">
        <p14:creationId xmlns:p14="http://schemas.microsoft.com/office/powerpoint/2010/main" val="4145078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92369" y="609600"/>
            <a:ext cx="10775187" cy="1326321"/>
          </a:xfrm>
        </p:spPr>
        <p:txBody>
          <a:bodyPr>
            <a:normAutofit fontScale="90000"/>
          </a:bodyPr>
          <a:lstStyle/>
          <a:p>
            <a:r>
              <a:rPr lang="fr-FR" dirty="0">
                <a:solidFill>
                  <a:srgbClr val="D9F147"/>
                </a:solidFill>
              </a:rPr>
              <a:t>2. Recruter  des gens qui ont le savoir et le savoir Faire nécessaire</a:t>
            </a:r>
          </a:p>
        </p:txBody>
      </p:sp>
      <p:sp>
        <p:nvSpPr>
          <p:cNvPr id="3" name="Espace réservé du contenu 2"/>
          <p:cNvSpPr>
            <a:spLocks noGrp="1"/>
          </p:cNvSpPr>
          <p:nvPr>
            <p:ph idx="1"/>
          </p:nvPr>
        </p:nvSpPr>
        <p:spPr/>
        <p:txBody>
          <a:bodyPr>
            <a:normAutofit/>
          </a:bodyPr>
          <a:lstStyle/>
          <a:p>
            <a:r>
              <a:rPr lang="fr-FR" sz="2800" dirty="0"/>
              <a:t>Si nous détectons un manque au niveau des compétences , nous pouvons recruter des nouveaux membres en suivant ces étapes : </a:t>
            </a:r>
          </a:p>
          <a:p>
            <a:r>
              <a:rPr lang="fr-FR" sz="2800" dirty="0"/>
              <a:t>Déterminer le profil et les compétences nécessaires pour le poste en question et établir </a:t>
            </a:r>
            <a:r>
              <a:rPr lang="fr-FR" sz="2800" u="sng" dirty="0"/>
              <a:t>une fiche de poste </a:t>
            </a:r>
            <a:r>
              <a:rPr lang="fr-FR" sz="2800" dirty="0"/>
              <a:t>.</a:t>
            </a:r>
          </a:p>
          <a:p>
            <a:r>
              <a:rPr lang="fr-FR" sz="2800" dirty="0"/>
              <a:t>Passer  2 à 3 entretiens surtout s’il s’agit d’un poste critique</a:t>
            </a:r>
          </a:p>
        </p:txBody>
      </p:sp>
    </p:spTree>
    <p:extLst>
      <p:ext uri="{BB962C8B-B14F-4D97-AF65-F5344CB8AC3E}">
        <p14:creationId xmlns:p14="http://schemas.microsoft.com/office/powerpoint/2010/main" val="3571297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solidFill>
                  <a:srgbClr val="D9F147"/>
                </a:solidFill>
              </a:rPr>
              <a:t>3. Assurer  des plans de formation  continue </a:t>
            </a:r>
          </a:p>
        </p:txBody>
      </p:sp>
      <p:sp>
        <p:nvSpPr>
          <p:cNvPr id="3" name="Espace réservé du contenu 2"/>
          <p:cNvSpPr>
            <a:spLocks noGrp="1"/>
          </p:cNvSpPr>
          <p:nvPr>
            <p:ph idx="1"/>
          </p:nvPr>
        </p:nvSpPr>
        <p:spPr/>
        <p:txBody>
          <a:bodyPr>
            <a:normAutofit/>
          </a:bodyPr>
          <a:lstStyle/>
          <a:p>
            <a:r>
              <a:rPr lang="fr-FR" sz="2800" dirty="0"/>
              <a:t>Il faut préparer un plan de formation pour l’ensemble des membres de l’équipe, que se soit interne externe, il faut préparer périodiquement des plans de formations et les communiquer au service RH</a:t>
            </a:r>
          </a:p>
        </p:txBody>
      </p:sp>
    </p:spTree>
    <p:extLst>
      <p:ext uri="{BB962C8B-B14F-4D97-AF65-F5344CB8AC3E}">
        <p14:creationId xmlns:p14="http://schemas.microsoft.com/office/powerpoint/2010/main" val="387772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571461" y="2714620"/>
            <a:ext cx="10972800" cy="1143000"/>
          </a:xfrm>
        </p:spPr>
        <p:style>
          <a:lnRef idx="1">
            <a:schemeClr val="accent6"/>
          </a:lnRef>
          <a:fillRef idx="3">
            <a:schemeClr val="accent6"/>
          </a:fillRef>
          <a:effectRef idx="2">
            <a:schemeClr val="accent6"/>
          </a:effectRef>
          <a:fontRef idx="minor">
            <a:schemeClr val="lt1"/>
          </a:fontRef>
        </p:style>
        <p:txBody>
          <a:bodyPr/>
          <a:lstStyle/>
          <a:p>
            <a:pPr algn="ctr"/>
            <a:r>
              <a:rPr lang="fr-FR" dirty="0"/>
              <a:t>MOTIVER</a:t>
            </a:r>
          </a:p>
        </p:txBody>
      </p:sp>
    </p:spTree>
    <p:extLst>
      <p:ext uri="{BB962C8B-B14F-4D97-AF65-F5344CB8AC3E}">
        <p14:creationId xmlns:p14="http://schemas.microsoft.com/office/powerpoint/2010/main" val="1668980079"/>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76211" y="1142984"/>
            <a:ext cx="10972800" cy="4389120"/>
          </a:xfrm>
        </p:spPr>
        <p:txBody>
          <a:bodyPr>
            <a:normAutofit/>
          </a:bodyPr>
          <a:lstStyle/>
          <a:p>
            <a:r>
              <a:rPr lang="fr-FR" sz="2800" dirty="0"/>
              <a:t>Le personnel  est le cœur de toute démarche d’amélioration, c’est pour cela il faut qu’il soit bien motivé pour qu’il puisse apporter le changement </a:t>
            </a:r>
          </a:p>
          <a:p>
            <a:r>
              <a:rPr lang="fr-FR" sz="2800" dirty="0"/>
              <a:t>En effet, un ouvrier ou bien un cadre non motivé , ne peut rien apporter à la société, c pour cela il faut faire attention  à ce point là .</a:t>
            </a:r>
          </a:p>
          <a:p>
            <a:r>
              <a:rPr lang="fr-FR" sz="2800" dirty="0"/>
              <a:t>(la continuité du personnel pour de longues durées ne signifie pas toujours qu’il est motivé et qu’il aime son travail) </a:t>
            </a:r>
          </a:p>
        </p:txBody>
      </p:sp>
    </p:spTree>
    <p:extLst>
      <p:ext uri="{BB962C8B-B14F-4D97-AF65-F5344CB8AC3E}">
        <p14:creationId xmlns:p14="http://schemas.microsoft.com/office/powerpoint/2010/main" val="463159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solidFill>
                  <a:srgbClr val="D9F147"/>
                </a:solidFill>
              </a:rPr>
              <a:t>Les points à respecter pour assurer la motivation de son équipe : </a:t>
            </a:r>
          </a:p>
        </p:txBody>
      </p:sp>
      <p:sp>
        <p:nvSpPr>
          <p:cNvPr id="3" name="Espace réservé du contenu 2"/>
          <p:cNvSpPr>
            <a:spLocks noGrp="1"/>
          </p:cNvSpPr>
          <p:nvPr>
            <p:ph idx="1"/>
          </p:nvPr>
        </p:nvSpPr>
        <p:spPr/>
        <p:txBody>
          <a:bodyPr/>
          <a:lstStyle/>
          <a:p>
            <a:r>
              <a:rPr lang="fr-FR" dirty="0"/>
              <a:t>Fautes à éviter :</a:t>
            </a:r>
          </a:p>
          <a:p>
            <a:r>
              <a:rPr lang="fr-FR" dirty="0"/>
              <a:t>Climat de tensions</a:t>
            </a:r>
          </a:p>
          <a:p>
            <a:r>
              <a:rPr lang="fr-FR" dirty="0"/>
              <a:t>Critiques continues</a:t>
            </a:r>
          </a:p>
          <a:p>
            <a:r>
              <a:rPr lang="fr-FR" dirty="0"/>
              <a:t>Explorer les défauts de la personne devant ses collègues</a:t>
            </a:r>
          </a:p>
          <a:p>
            <a:r>
              <a:rPr lang="fr-FR" dirty="0"/>
              <a:t>Discours et comportements agressifs et non respectueux surtout devant les collègues</a:t>
            </a:r>
          </a:p>
          <a:p>
            <a:r>
              <a:rPr lang="fr-FR" dirty="0"/>
              <a:t>Critique de la personnalité de la personne surtout devant les collègues</a:t>
            </a:r>
          </a:p>
        </p:txBody>
      </p:sp>
    </p:spTree>
    <p:extLst>
      <p:ext uri="{BB962C8B-B14F-4D97-AF65-F5344CB8AC3E}">
        <p14:creationId xmlns:p14="http://schemas.microsoft.com/office/powerpoint/2010/main" val="1676864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i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ox(i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ox(in)">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solidFill>
                  <a:srgbClr val="D9F147"/>
                </a:solidFill>
              </a:rPr>
              <a:t>Points à mettre en place pour motiver</a:t>
            </a:r>
          </a:p>
        </p:txBody>
      </p:sp>
      <p:sp>
        <p:nvSpPr>
          <p:cNvPr id="3" name="Espace réservé du contenu 2"/>
          <p:cNvSpPr>
            <a:spLocks noGrp="1"/>
          </p:cNvSpPr>
          <p:nvPr>
            <p:ph idx="1"/>
          </p:nvPr>
        </p:nvSpPr>
        <p:spPr/>
        <p:txBody>
          <a:bodyPr>
            <a:normAutofit/>
          </a:bodyPr>
          <a:lstStyle/>
          <a:p>
            <a:r>
              <a:rPr lang="fr-FR" sz="2800" dirty="0"/>
              <a:t>La reconnaissance</a:t>
            </a:r>
          </a:p>
          <a:p>
            <a:r>
              <a:rPr lang="fr-FR" sz="2800" dirty="0"/>
              <a:t>Le discours respectueux</a:t>
            </a:r>
          </a:p>
          <a:p>
            <a:r>
              <a:rPr lang="fr-FR" sz="2800" dirty="0"/>
              <a:t>L’évolution dans les postes</a:t>
            </a:r>
          </a:p>
          <a:p>
            <a:r>
              <a:rPr lang="fr-FR" sz="2800" dirty="0"/>
              <a:t>Augmentation périodique du salaire et primes</a:t>
            </a:r>
          </a:p>
        </p:txBody>
      </p:sp>
    </p:spTree>
    <p:extLst>
      <p:ext uri="{BB962C8B-B14F-4D97-AF65-F5344CB8AC3E}">
        <p14:creationId xmlns:p14="http://schemas.microsoft.com/office/powerpoint/2010/main" val="2348192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3" end="3"/>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600" b="1" dirty="0"/>
              <a:t>Fabrication sur stock : </a:t>
            </a:r>
            <a:r>
              <a:rPr lang="fr-FR" sz="3600" b="1" dirty="0" err="1"/>
              <a:t>Make</a:t>
            </a:r>
            <a:r>
              <a:rPr lang="fr-FR" sz="3600" b="1" dirty="0"/>
              <a:t> to stock MTS</a:t>
            </a:r>
            <a:endParaRPr lang="fr-FR" sz="3600" dirty="0"/>
          </a:p>
        </p:txBody>
      </p:sp>
      <p:sp>
        <p:nvSpPr>
          <p:cNvPr id="3" name="Espace réservé du contenu 2"/>
          <p:cNvSpPr>
            <a:spLocks noGrp="1"/>
          </p:cNvSpPr>
          <p:nvPr>
            <p:ph idx="1"/>
          </p:nvPr>
        </p:nvSpPr>
        <p:spPr>
          <a:xfrm>
            <a:off x="1103312" y="1803400"/>
            <a:ext cx="8946541" cy="4444999"/>
          </a:xfrm>
        </p:spPr>
        <p:txBody>
          <a:bodyPr/>
          <a:lstStyle/>
          <a:p>
            <a:r>
              <a:rPr lang="fr-FR" b="1" dirty="0"/>
              <a:t>Dans ce type, nous nous basons sur le niveau du stock du produit fini pour lancer la fabrication, alors notre objectif sera donc, de produire pour alimenter le stock.</a:t>
            </a:r>
          </a:p>
          <a:p>
            <a:r>
              <a:rPr lang="fr-FR" b="1" dirty="0"/>
              <a:t>Le stock est généralement géré par la direction commerciale et il est ajusté selon les prévisions et les variations du marché.</a:t>
            </a:r>
          </a:p>
          <a:p>
            <a:r>
              <a:rPr lang="fr-FR" b="1" dirty="0"/>
              <a:t>Cette stratégie est utilisé dans les industries qui n'ont pas une grande concurrence, ou bien qui ont des conventions fermes avec les clients.</a:t>
            </a:r>
          </a:p>
          <a:p>
            <a:endParaRPr lang="fr-FR"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609600" y="2857500"/>
            <a:ext cx="10972800" cy="1143000"/>
          </a:xfrm>
        </p:spPr>
        <p:style>
          <a:lnRef idx="1">
            <a:schemeClr val="accent6"/>
          </a:lnRef>
          <a:fillRef idx="3">
            <a:schemeClr val="accent6"/>
          </a:fillRef>
          <a:effectRef idx="2">
            <a:schemeClr val="accent6"/>
          </a:effectRef>
          <a:fontRef idx="minor">
            <a:schemeClr val="lt1"/>
          </a:fontRef>
        </p:style>
        <p:txBody>
          <a:bodyPr/>
          <a:lstStyle/>
          <a:p>
            <a:pPr algn="ctr"/>
            <a:r>
              <a:rPr lang="fr-FR" dirty="0"/>
              <a:t>Evaluer</a:t>
            </a:r>
          </a:p>
        </p:txBody>
      </p:sp>
    </p:spTree>
    <p:extLst>
      <p:ext uri="{BB962C8B-B14F-4D97-AF65-F5344CB8AC3E}">
        <p14:creationId xmlns:p14="http://schemas.microsoft.com/office/powerpoint/2010/main" val="4035021260"/>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1071546"/>
            <a:ext cx="10972800" cy="5253054"/>
          </a:xfrm>
        </p:spPr>
        <p:txBody>
          <a:bodyPr>
            <a:normAutofit/>
          </a:bodyPr>
          <a:lstStyle/>
          <a:p>
            <a:pPr>
              <a:buNone/>
            </a:pPr>
            <a:r>
              <a:rPr lang="fr-FR" sz="2800" dirty="0"/>
              <a:t>Afin d’assurer la continuité de son rendement , il faut : </a:t>
            </a:r>
          </a:p>
          <a:p>
            <a:pPr>
              <a:buNone/>
            </a:pPr>
            <a:endParaRPr lang="fr-FR" sz="2800" dirty="0"/>
          </a:p>
          <a:p>
            <a:r>
              <a:rPr lang="fr-FR" sz="2800" dirty="0"/>
              <a:t>Mettre en place des indicateurs de mesure de ses performances</a:t>
            </a:r>
          </a:p>
          <a:p>
            <a:r>
              <a:rPr lang="fr-FR" sz="2800" dirty="0"/>
              <a:t>Mettre en place un plan des diffusions des récompenses </a:t>
            </a:r>
          </a:p>
          <a:p>
            <a:r>
              <a:rPr lang="fr-FR" sz="2800" dirty="0"/>
              <a:t>Mettre en place un plan de dégradation et de punition en cas de non respect des consignes</a:t>
            </a:r>
          </a:p>
          <a:p>
            <a:endParaRPr lang="fr-FR" sz="2800" dirty="0"/>
          </a:p>
          <a:p>
            <a:endParaRPr lang="fr-FR" sz="2800" dirty="0"/>
          </a:p>
        </p:txBody>
      </p:sp>
    </p:spTree>
    <p:extLst>
      <p:ext uri="{BB962C8B-B14F-4D97-AF65-F5344CB8AC3E}">
        <p14:creationId xmlns:p14="http://schemas.microsoft.com/office/powerpoint/2010/main" val="601416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11FA5-CEE9-837D-4CEE-348E099DEB15}"/>
              </a:ext>
            </a:extLst>
          </p:cNvPr>
          <p:cNvSpPr>
            <a:spLocks noGrp="1"/>
          </p:cNvSpPr>
          <p:nvPr>
            <p:ph type="title"/>
          </p:nvPr>
        </p:nvSpPr>
        <p:spPr>
          <a:xfrm>
            <a:off x="1043676" y="1365309"/>
            <a:ext cx="9404723" cy="1400530"/>
          </a:xfrm>
        </p:spPr>
        <p:txBody>
          <a:bodyPr/>
          <a:lstStyle/>
          <a:p>
            <a:pPr algn="ctr"/>
            <a:r>
              <a:rPr lang="fr-FR" sz="3200"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t>Chapitre 9 : LA FONCTION MAINTENANCE</a:t>
            </a:r>
            <a:endParaRPr lang="fr-MA" sz="6000" dirty="0">
              <a:solidFill>
                <a:srgbClr val="FFFF00"/>
              </a:solidFill>
            </a:endParaRPr>
          </a:p>
        </p:txBody>
      </p:sp>
      <p:sp>
        <p:nvSpPr>
          <p:cNvPr id="4" name="Titre 1">
            <a:extLst>
              <a:ext uri="{FF2B5EF4-FFF2-40B4-BE49-F238E27FC236}">
                <a16:creationId xmlns:a16="http://schemas.microsoft.com/office/drawing/2014/main" id="{3EC04F5C-D4F5-1DCD-8041-1B3AF55DAFFD}"/>
              </a:ext>
            </a:extLst>
          </p:cNvPr>
          <p:cNvSpPr txBox="1">
            <a:spLocks/>
          </p:cNvSpPr>
          <p:nvPr/>
        </p:nvSpPr>
        <p:spPr>
          <a:xfrm>
            <a:off x="319103" y="2765839"/>
            <a:ext cx="10353761" cy="1326321"/>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vert="horz" lIns="91440" tIns="45720" rIns="91440" bIns="45720" rtlCol="0" anchor="ct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defTabSz="914400">
              <a:lnSpc>
                <a:spcPct val="90000"/>
              </a:lnSpc>
              <a:spcBef>
                <a:spcPct val="0"/>
              </a:spcBef>
            </a:pPr>
            <a:r>
              <a:rPr kumimoji="0" lang="fr-FR" sz="3400" b="1" i="0" u="none" strike="noStrike" kern="1200" normalizeH="0" baseline="0" noProof="0" dirty="0">
                <a:ln w="11430"/>
                <a:solidFill>
                  <a:srgbClr val="FFFF00"/>
                </a:solidFill>
                <a:effectLst>
                  <a:outerShdw blurRad="50800" dist="39000" dir="5460000" algn="tl">
                    <a:srgbClr val="000000">
                      <a:alpha val="38000"/>
                    </a:srgbClr>
                  </a:outerShdw>
                </a:effectLst>
                <a:uLnTx/>
                <a:uFillTx/>
                <a:latin typeface="+mj-lt"/>
                <a:ea typeface="+mj-ea"/>
                <a:cs typeface="+mj-cs"/>
              </a:rPr>
              <a:t>9.1. </a:t>
            </a:r>
            <a:r>
              <a:rPr kumimoji="0" lang="fr-FR" sz="3400" b="1" i="0" u="none" strike="noStrike" kern="1200" normalizeH="0" noProof="0" dirty="0">
                <a:ln w="11430"/>
                <a:solidFill>
                  <a:srgbClr val="FFFF00"/>
                </a:solidFill>
                <a:effectLst>
                  <a:outerShdw blurRad="50800" dist="39000" dir="5460000" algn="tl">
                    <a:srgbClr val="000000">
                      <a:alpha val="38000"/>
                    </a:srgbClr>
                  </a:outerShdw>
                </a:effectLst>
                <a:uLnTx/>
                <a:uFillTx/>
                <a:latin typeface="+mj-lt"/>
                <a:ea typeface="+mj-ea"/>
                <a:cs typeface="+mj-cs"/>
              </a:rPr>
              <a:t>La </a:t>
            </a:r>
            <a:r>
              <a:rPr kumimoji="0" lang="fr-FR" sz="3400" b="1" i="0" u="none" strike="noStrike" kern="1200" normalizeH="0" baseline="0" noProof="0" dirty="0">
                <a:ln w="11430"/>
                <a:solidFill>
                  <a:srgbClr val="FFFF00"/>
                </a:solidFill>
                <a:effectLst>
                  <a:outerShdw blurRad="50800" dist="39000" dir="5460000" algn="tl">
                    <a:srgbClr val="000000">
                      <a:alpha val="38000"/>
                    </a:srgbClr>
                  </a:outerShdw>
                </a:effectLst>
                <a:uLnTx/>
                <a:uFillTx/>
                <a:latin typeface="+mj-lt"/>
                <a:ea typeface="+mj-ea"/>
                <a:cs typeface="+mj-cs"/>
              </a:rPr>
              <a:t>Maintenance Corrective</a:t>
            </a:r>
            <a:endParaRPr kumimoji="0" lang="fr-FR" sz="3400" b="1" i="0" strike="noStrike" kern="1200" normalizeH="0" baseline="0" noProof="0" dirty="0">
              <a:ln w="11430"/>
              <a:solidFill>
                <a:srgbClr val="FFFF00"/>
              </a:solidFill>
              <a:effectLst>
                <a:outerShdw blurRad="50800" dist="39000" dir="5460000" algn="tl">
                  <a:srgbClr val="000000">
                    <a:alpha val="38000"/>
                  </a:srgbClr>
                </a:outerShdw>
              </a:effectLst>
              <a:uLnTx/>
              <a:uFillTx/>
              <a:latin typeface="+mj-lt"/>
              <a:ea typeface="+mj-ea"/>
              <a:cs typeface="+mj-cs"/>
            </a:endParaRPr>
          </a:p>
        </p:txBody>
      </p:sp>
    </p:spTree>
    <p:extLst>
      <p:ext uri="{BB962C8B-B14F-4D97-AF65-F5344CB8AC3E}">
        <p14:creationId xmlns:p14="http://schemas.microsoft.com/office/powerpoint/2010/main" val="2138152817"/>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95" y="609601"/>
            <a:ext cx="10353761" cy="1003300"/>
          </a:xfrm>
        </p:spPr>
        <p:txBody>
          <a:bodyPr/>
          <a:lstStyle/>
          <a:p>
            <a:r>
              <a:rPr lang="fr-FR" dirty="0">
                <a:solidFill>
                  <a:srgbClr val="FFFF00"/>
                </a:solidFill>
              </a:rPr>
              <a:t>9.1.1.Définition</a:t>
            </a:r>
          </a:p>
        </p:txBody>
      </p:sp>
      <p:sp>
        <p:nvSpPr>
          <p:cNvPr id="4" name="Espace réservé du contenu 2"/>
          <p:cNvSpPr txBox="1">
            <a:spLocks/>
          </p:cNvSpPr>
          <p:nvPr/>
        </p:nvSpPr>
        <p:spPr>
          <a:xfrm>
            <a:off x="875695" y="3975664"/>
            <a:ext cx="10353762" cy="1447236"/>
          </a:xfrm>
          <a:prstGeom prst="rect">
            <a:avLst/>
          </a:prstGeom>
        </p:spPr>
        <p:txBody>
          <a:bodyPr vert="horz" lIns="91440" tIns="45720" rIns="91440" bIns="45720" rtlCol="0">
            <a:normAutofit/>
          </a:bodyPr>
          <a:lstStyle/>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endParaRPr kumimoji="0" lang="fr-FR" sz="2000" b="0" i="0" u="none" strike="noStrike" kern="1200" cap="none" spc="0" normalizeH="0" baseline="0" noProof="0" dirty="0">
              <a:ln>
                <a:noFill/>
              </a:ln>
              <a:solidFill>
                <a:schemeClr val="tx1"/>
              </a:solidFill>
              <a:effectLst>
                <a:outerShdw blurRad="50800" dist="38100" dir="2700000" algn="tl" rotWithShape="0">
                  <a:srgbClr val="000000">
                    <a:alpha val="48000"/>
                  </a:srgbClr>
                </a:outerShdw>
              </a:effectLst>
              <a:uLnTx/>
              <a:uFillTx/>
              <a:latin typeface="+mn-lt"/>
              <a:ea typeface="+mn-ea"/>
              <a:cs typeface="+mn-cs"/>
            </a:endParaRPr>
          </a:p>
        </p:txBody>
      </p:sp>
      <p:sp>
        <p:nvSpPr>
          <p:cNvPr id="5" name="Espace réservé du contenu 4"/>
          <p:cNvSpPr>
            <a:spLocks noGrp="1"/>
          </p:cNvSpPr>
          <p:nvPr>
            <p:ph idx="1"/>
          </p:nvPr>
        </p:nvSpPr>
        <p:spPr>
          <a:xfrm>
            <a:off x="609600" y="1600203"/>
            <a:ext cx="10972800" cy="1854197"/>
          </a:xfrm>
        </p:spPr>
        <p:txBody>
          <a:bodyPr>
            <a:normAutofit/>
          </a:bodyPr>
          <a:lstStyle/>
          <a:p>
            <a:pPr lvl="0"/>
            <a:r>
              <a:rPr lang="fr-FR" b="1" dirty="0"/>
              <a:t>« Maintenance exécutée après détection d'une panne et destinée à remettre un bien dans un état dans lequel il peut accomplir une fonction requise» (Extrait norme NF EN 13306 X 60-319)</a:t>
            </a:r>
            <a:endParaRPr lang="fr-FR" dirty="0"/>
          </a:p>
          <a:p>
            <a:endParaRPr lang="fr-FR" dirty="0"/>
          </a:p>
        </p:txBody>
      </p:sp>
    </p:spTree>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FFFF00"/>
                </a:solidFill>
              </a:rPr>
              <a:t>9.1.2. Objectifs de la maintenance corrective</a:t>
            </a:r>
          </a:p>
        </p:txBody>
      </p:sp>
      <p:sp>
        <p:nvSpPr>
          <p:cNvPr id="3" name="Espace réservé du contenu 2"/>
          <p:cNvSpPr>
            <a:spLocks noGrp="1"/>
          </p:cNvSpPr>
          <p:nvPr>
            <p:ph idx="1"/>
          </p:nvPr>
        </p:nvSpPr>
        <p:spPr/>
        <p:txBody>
          <a:bodyPr/>
          <a:lstStyle/>
          <a:p>
            <a:r>
              <a:rPr lang="fr-FR" dirty="0"/>
              <a:t>Avant de commencer aucune mission, il faut chercher l'objectif principal sur lequel nous devons travailler, pour la maintenance corrective l'objectif c'est :</a:t>
            </a:r>
          </a:p>
          <a:p>
            <a:r>
              <a:rPr lang="fr-FR" b="1" dirty="0"/>
              <a:t>"la gestion de la maintenance corrective a comme objectif principal de réduire au maximum le temps d'arrêt  en maintiendrons l'état technique du bien avec le minimum des coûts"</a:t>
            </a:r>
            <a:endParaRPr lang="fr-FR" dirty="0"/>
          </a:p>
          <a:p>
            <a:endParaRPr lang="fr-FR" dirty="0"/>
          </a:p>
        </p:txBody>
      </p:sp>
    </p:spTree>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4E8851-2557-4045-9550-52BBFA6975DA}"/>
              </a:ext>
            </a:extLst>
          </p:cNvPr>
          <p:cNvSpPr>
            <a:spLocks noGrp="1"/>
          </p:cNvSpPr>
          <p:nvPr>
            <p:ph type="title"/>
          </p:nvPr>
        </p:nvSpPr>
        <p:spPr>
          <a:xfrm>
            <a:off x="1143000" y="355601"/>
            <a:ext cx="9423400" cy="990599"/>
          </a:xfrm>
          <a:noFill/>
          <a:ln>
            <a:noFill/>
          </a:ln>
        </p:spPr>
        <p:style>
          <a:lnRef idx="2">
            <a:schemeClr val="accent6"/>
          </a:lnRef>
          <a:fillRef idx="1">
            <a:schemeClr val="lt1"/>
          </a:fillRef>
          <a:effectRef idx="0">
            <a:schemeClr val="accent6"/>
          </a:effectRef>
          <a:fontRef idx="minor">
            <a:schemeClr val="dk1"/>
          </a:fontRef>
        </p:style>
        <p:txBody>
          <a:bodyPr>
            <a:normAutofit fontScale="90000"/>
          </a:bodyPr>
          <a:lstStyle/>
          <a:p>
            <a:r>
              <a:rPr lang="fr-FR" dirty="0">
                <a:solidFill>
                  <a:srgbClr val="FFFF00"/>
                </a:solidFill>
              </a:rPr>
              <a:t>9.1.3. Objectif de la maintenance corrective</a:t>
            </a:r>
          </a:p>
        </p:txBody>
      </p:sp>
      <p:sp>
        <p:nvSpPr>
          <p:cNvPr id="3" name="Espace réservé du contenu 2">
            <a:extLst>
              <a:ext uri="{FF2B5EF4-FFF2-40B4-BE49-F238E27FC236}">
                <a16:creationId xmlns:a16="http://schemas.microsoft.com/office/drawing/2014/main" id="{BBAC1BC3-9191-48B0-878D-0DB222C81975}"/>
              </a:ext>
            </a:extLst>
          </p:cNvPr>
          <p:cNvSpPr>
            <a:spLocks noGrp="1"/>
          </p:cNvSpPr>
          <p:nvPr>
            <p:ph idx="1"/>
          </p:nvPr>
        </p:nvSpPr>
        <p:spPr>
          <a:xfrm>
            <a:off x="7505700" y="1905564"/>
            <a:ext cx="4686300" cy="3326836"/>
          </a:xfrm>
        </p:spPr>
        <p:txBody>
          <a:bodyPr>
            <a:normAutofit/>
          </a:bodyPr>
          <a:lstStyle/>
          <a:p>
            <a:pPr algn="ctr"/>
            <a:r>
              <a:rPr lang="fr-FR" b="1" u="sng" dirty="0">
                <a:solidFill>
                  <a:schemeClr val="accent6"/>
                </a:solidFill>
              </a:rPr>
              <a:t>Objectifs de la fonction maintenance</a:t>
            </a:r>
          </a:p>
          <a:p>
            <a:r>
              <a:rPr lang="fr-FR" dirty="0"/>
              <a:t>Assurer la disponibilité maximale des biens</a:t>
            </a:r>
          </a:p>
          <a:p>
            <a:r>
              <a:rPr lang="fr-FR" dirty="0"/>
              <a:t>Augmenter la durée de vie des bien</a:t>
            </a:r>
          </a:p>
          <a:p>
            <a:r>
              <a:rPr lang="fr-FR" dirty="0"/>
              <a:t>Avec le minimum des coûts</a:t>
            </a:r>
          </a:p>
        </p:txBody>
      </p:sp>
      <p:sp>
        <p:nvSpPr>
          <p:cNvPr id="4" name="Espace réservé du contenu 2">
            <a:extLst>
              <a:ext uri="{FF2B5EF4-FFF2-40B4-BE49-F238E27FC236}">
                <a16:creationId xmlns:a16="http://schemas.microsoft.com/office/drawing/2014/main" id="{BBAC1BC3-9191-48B0-878D-0DB222C81975}"/>
              </a:ext>
            </a:extLst>
          </p:cNvPr>
          <p:cNvSpPr txBox="1">
            <a:spLocks/>
          </p:cNvSpPr>
          <p:nvPr/>
        </p:nvSpPr>
        <p:spPr>
          <a:xfrm>
            <a:off x="0" y="2133600"/>
            <a:ext cx="4191000" cy="2882900"/>
          </a:xfrm>
          <a:prstGeom prst="rect">
            <a:avLst/>
          </a:prstGeom>
        </p:spPr>
        <p:txBody>
          <a:bodyPr vert="horz" lIns="91440" tIns="45720" rIns="91440" bIns="45720" rtlCol="0">
            <a:normAutofit fontScale="92500"/>
          </a:bodyPr>
          <a:lstStyle/>
          <a:p>
            <a:pPr marL="228600" marR="0" lvl="0" indent="-228600" algn="ctr"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fr-FR" sz="2400" b="1" i="0" u="sng" strike="noStrike" kern="1200" cap="none" spc="0" normalizeH="0" baseline="0" noProof="0" dirty="0">
                <a:ln>
                  <a:noFill/>
                </a:ln>
                <a:solidFill>
                  <a:schemeClr val="accent6"/>
                </a:solidFill>
                <a:uLnTx/>
                <a:uFillTx/>
                <a:latin typeface="+mn-lt"/>
                <a:ea typeface="+mn-ea"/>
                <a:cs typeface="+mn-cs"/>
              </a:rPr>
              <a:t>Objectifs de la </a:t>
            </a:r>
            <a:r>
              <a:rPr lang="fr-FR" sz="2400" b="1" u="sng" dirty="0">
                <a:solidFill>
                  <a:schemeClr val="accent6"/>
                </a:solidFill>
              </a:rPr>
              <a:t>M corrective</a:t>
            </a:r>
            <a:endParaRPr kumimoji="0" lang="fr-FR" sz="2000" i="0" u="none" strike="noStrike" kern="1200" cap="none" spc="0" normalizeH="0" baseline="0" noProof="0" dirty="0">
              <a:ln>
                <a:noFill/>
              </a:ln>
              <a:solidFill>
                <a:schemeClr val="tx1"/>
              </a:solidFill>
              <a:effectLst>
                <a:outerShdw blurRad="50800" dist="38100" dir="2700000" algn="tl" rotWithShape="0">
                  <a:srgbClr val="000000">
                    <a:alpha val="48000"/>
                  </a:srgbClr>
                </a:outerShdw>
              </a:effectLst>
              <a:uLnTx/>
              <a:uFillTx/>
              <a:latin typeface="+mn-lt"/>
              <a:ea typeface="+mn-ea"/>
              <a:cs typeface="+mn-cs"/>
            </a:endParaRPr>
          </a:p>
          <a:p>
            <a:pPr marL="228600" lvl="0" indent="-228600" defTabSz="914400">
              <a:lnSpc>
                <a:spcPct val="120000"/>
              </a:lnSpc>
              <a:spcBef>
                <a:spcPts val="1000"/>
              </a:spcBef>
              <a:buFont typeface="Arial" panose="020B0604020202020204" pitchFamily="34" charset="0"/>
              <a:buChar char="•"/>
              <a:defRPr/>
            </a:pPr>
            <a:r>
              <a:rPr lang="fr-FR" sz="2400" dirty="0"/>
              <a:t>Réduire au maximum le temps d'arrêt  en maintiendrons l'état technique du bien avec le minimum des coûts</a:t>
            </a:r>
            <a:endParaRPr kumimoji="0" lang="fr-FR" sz="2400" i="0" u="none" strike="noStrike" kern="1200" cap="none" spc="0" normalizeH="0" baseline="0" noProof="0" dirty="0">
              <a:ln>
                <a:noFill/>
              </a:ln>
              <a:solidFill>
                <a:schemeClr val="tx1"/>
              </a:solidFill>
              <a:effectLst>
                <a:outerShdw blurRad="50800" dist="38100" dir="2700000" algn="tl" rotWithShape="0">
                  <a:srgbClr val="000000">
                    <a:alpha val="48000"/>
                  </a:srgbClr>
                </a:outerShdw>
              </a:effectLst>
              <a:uLnTx/>
              <a:uFillTx/>
              <a:latin typeface="+mn-lt"/>
              <a:ea typeface="+mn-ea"/>
              <a:cs typeface="+mn-cs"/>
            </a:endParaRPr>
          </a:p>
        </p:txBody>
      </p:sp>
      <p:cxnSp>
        <p:nvCxnSpPr>
          <p:cNvPr id="6" name="Connecteur droit avec flèche 5"/>
          <p:cNvCxnSpPr>
            <a:endCxn id="11" idx="1"/>
          </p:cNvCxnSpPr>
          <p:nvPr/>
        </p:nvCxnSpPr>
        <p:spPr>
          <a:xfrm flipV="1">
            <a:off x="3746500" y="3600450"/>
            <a:ext cx="508000" cy="158750"/>
          </a:xfrm>
          <a:prstGeom prst="straightConnector1">
            <a:avLst/>
          </a:prstGeom>
          <a:ln w="38100">
            <a:tailEnd type="arrow"/>
          </a:ln>
        </p:spPr>
        <p:style>
          <a:lnRef idx="2">
            <a:schemeClr val="accent6"/>
          </a:lnRef>
          <a:fillRef idx="1">
            <a:schemeClr val="lt1"/>
          </a:fillRef>
          <a:effectRef idx="0">
            <a:schemeClr val="accent6"/>
          </a:effectRef>
          <a:fontRef idx="minor">
            <a:schemeClr val="dk1"/>
          </a:fontRef>
        </p:style>
      </p:cxnSp>
      <p:cxnSp>
        <p:nvCxnSpPr>
          <p:cNvPr id="14" name="Connecteur droit avec flèche 13"/>
          <p:cNvCxnSpPr>
            <a:stCxn id="11" idx="3"/>
          </p:cNvCxnSpPr>
          <p:nvPr/>
        </p:nvCxnSpPr>
        <p:spPr>
          <a:xfrm flipV="1">
            <a:off x="7124700" y="3060700"/>
            <a:ext cx="469900" cy="539750"/>
          </a:xfrm>
          <a:prstGeom prst="straightConnector1">
            <a:avLst/>
          </a:prstGeom>
          <a:ln w="38100">
            <a:tailEnd type="arrow"/>
          </a:ln>
        </p:spPr>
        <p:style>
          <a:lnRef idx="2">
            <a:schemeClr val="accent6"/>
          </a:lnRef>
          <a:fillRef idx="1">
            <a:schemeClr val="lt1"/>
          </a:fillRef>
          <a:effectRef idx="0">
            <a:schemeClr val="accent6"/>
          </a:effectRef>
          <a:fontRef idx="minor">
            <a:schemeClr val="dk1"/>
          </a:fontRef>
        </p:style>
      </p:cxnSp>
      <p:sp>
        <p:nvSpPr>
          <p:cNvPr id="11" name="Rectangle à coins arrondis 10"/>
          <p:cNvSpPr/>
          <p:nvPr/>
        </p:nvSpPr>
        <p:spPr>
          <a:xfrm>
            <a:off x="4254500" y="2400300"/>
            <a:ext cx="2870200" cy="2400300"/>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dirty="0">
                <a:solidFill>
                  <a:schemeClr val="bg1"/>
                </a:solidFill>
              </a:rPr>
              <a:t>Réduire le temps des arrêts et réparer les dysfonctionnement</a:t>
            </a:r>
          </a:p>
        </p:txBody>
      </p:sp>
      <p:cxnSp>
        <p:nvCxnSpPr>
          <p:cNvPr id="17" name="Connecteur droit avec flèche 16"/>
          <p:cNvCxnSpPr>
            <a:stCxn id="11" idx="3"/>
          </p:cNvCxnSpPr>
          <p:nvPr/>
        </p:nvCxnSpPr>
        <p:spPr>
          <a:xfrm>
            <a:off x="7124700" y="3600450"/>
            <a:ext cx="431800" cy="781050"/>
          </a:xfrm>
          <a:prstGeom prst="straightConnector1">
            <a:avLst/>
          </a:prstGeom>
          <a:ln w="38100">
            <a:tailEnd type="arrow"/>
          </a:ln>
        </p:spPr>
        <p:style>
          <a:lnRef idx="2">
            <a:schemeClr val="accent6"/>
          </a:lnRef>
          <a:fillRef idx="1">
            <a:schemeClr val="lt1"/>
          </a:fillRef>
          <a:effectRef idx="0">
            <a:schemeClr val="accent6"/>
          </a:effectRef>
          <a:fontRef idx="minor">
            <a:schemeClr val="dk1"/>
          </a:fontRef>
        </p:style>
      </p:cxnSp>
      <p:cxnSp>
        <p:nvCxnSpPr>
          <p:cNvPr id="9" name="Connecteur droit avec flèche 8"/>
          <p:cNvCxnSpPr>
            <a:stCxn id="11" idx="3"/>
          </p:cNvCxnSpPr>
          <p:nvPr/>
        </p:nvCxnSpPr>
        <p:spPr>
          <a:xfrm>
            <a:off x="7124700" y="3600450"/>
            <a:ext cx="508000" cy="171450"/>
          </a:xfrm>
          <a:prstGeom prst="straightConnector1">
            <a:avLst/>
          </a:prstGeom>
          <a:ln w="38100">
            <a:tailEnd type="arrow"/>
          </a:ln>
        </p:spPr>
        <p:style>
          <a:lnRef idx="2">
            <a:schemeClr val="accent6"/>
          </a:lnRef>
          <a:fillRef idx="1">
            <a:schemeClr val="lt1"/>
          </a:fillRef>
          <a:effectRef idx="0">
            <a:schemeClr val="accent6"/>
          </a:effectRef>
          <a:fontRef idx="minor">
            <a:schemeClr val="dk1"/>
          </a:fontRef>
        </p:style>
      </p:cxnSp>
    </p:spTree>
    <p:extLst>
      <p:ext uri="{BB962C8B-B14F-4D97-AF65-F5344CB8AC3E}">
        <p14:creationId xmlns:p14="http://schemas.microsoft.com/office/powerpoint/2010/main" val="3598591562"/>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a:solidFill>
                  <a:srgbClr val="FFFF00"/>
                </a:solidFill>
              </a:rPr>
              <a:t>9.1.4. IMPORTANCE de la maintenance CORRECTIVE</a:t>
            </a:r>
          </a:p>
        </p:txBody>
      </p:sp>
      <p:sp>
        <p:nvSpPr>
          <p:cNvPr id="3" name="Espace réservé du contenu 2"/>
          <p:cNvSpPr>
            <a:spLocks noGrp="1"/>
          </p:cNvSpPr>
          <p:nvPr>
            <p:ph idx="1"/>
          </p:nvPr>
        </p:nvSpPr>
        <p:spPr/>
        <p:txBody>
          <a:bodyPr/>
          <a:lstStyle/>
          <a:p>
            <a:r>
              <a:rPr lang="fr-FR" dirty="0"/>
              <a:t>C'est le premier type de la maintenance qui a apparu (depuis la fin 19 siècle) et c'est le type le plus critique et le plus important dans le service  maintenance, car il influence directement sur les objectifs principaux du service et plus précisément sur la disponibilité et le coût.</a:t>
            </a:r>
          </a:p>
        </p:txBody>
      </p:sp>
    </p:spTree>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solidFill>
                  <a:srgbClr val="FFC000"/>
                </a:solidFill>
                <a:effectLst>
                  <a:outerShdw blurRad="38100" dist="38100" dir="2700000" algn="tl">
                    <a:srgbClr val="000000">
                      <a:alpha val="43137"/>
                    </a:srgbClr>
                  </a:outerShdw>
                </a:effectLst>
              </a:rPr>
              <a:t>La maintenance corrective et la Disponibilité !!!</a:t>
            </a:r>
            <a:br>
              <a:rPr lang="fr-FR" dirty="0">
                <a:effectLst>
                  <a:outerShdw blurRad="38100" dist="38100" dir="2700000" algn="tl">
                    <a:srgbClr val="000000">
                      <a:alpha val="43137"/>
                    </a:srgbClr>
                  </a:outerShdw>
                </a:effectLst>
              </a:rPr>
            </a:br>
            <a:endParaRPr lang="fr-FR" dirty="0">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p:txBody>
          <a:bodyPr>
            <a:normAutofit/>
          </a:bodyPr>
          <a:lstStyle/>
          <a:p>
            <a:r>
              <a:rPr lang="fr-FR" sz="2400" dirty="0"/>
              <a:t>Dans le premier chapitre, Nous avons détaillé les objectifs de la fonction maintenance dans l'entreprise ,et principalement le taux de la disponibilité, ce dernier qui reflète directement la grandeur des durées des pannes et d’arrêts maintenance et principalement la maintenance corrective (pacque la préventive est rarement planifiée au cours de la production).Alors plus que les arrêts  imprévues augmentent plus que les durées  augmentent et par la suite le taux de disponibilité diminue et se dégrade.</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solidFill>
                  <a:srgbClr val="FFC000"/>
                </a:solidFill>
                <a:effectLst/>
              </a:rPr>
              <a:t>la maintenance corrective et le coût de la maintenance !!!</a:t>
            </a:r>
          </a:p>
        </p:txBody>
      </p:sp>
      <p:sp>
        <p:nvSpPr>
          <p:cNvPr id="3" name="Espace réservé du contenu 2"/>
          <p:cNvSpPr>
            <a:spLocks noGrp="1"/>
          </p:cNvSpPr>
          <p:nvPr>
            <p:ph idx="1"/>
          </p:nvPr>
        </p:nvSpPr>
        <p:spPr/>
        <p:txBody>
          <a:bodyPr>
            <a:normAutofit/>
          </a:bodyPr>
          <a:lstStyle/>
          <a:p>
            <a:r>
              <a:rPr lang="fr-FR" dirty="0"/>
              <a:t>Nous allons voir dans les chapitres qui arrivent que le coût global de la maintenance regroupe plusieurs coûts ,et principalement les coûts directs (englobant le coût de la Main d'</a:t>
            </a:r>
            <a:r>
              <a:rPr lang="fr-FR" dirty="0" err="1"/>
              <a:t>oeuvre</a:t>
            </a:r>
            <a:r>
              <a:rPr lang="fr-FR" dirty="0"/>
              <a:t>, coût des PDR et le coût de la prestation ) et les coûts indirects  (qui reflètent les coûts des pertes causées par les arrêts et imprévus de la maintenance.(voir détails dans le chapitre :  Tableau de bord ).</a:t>
            </a:r>
          </a:p>
          <a:p>
            <a:r>
              <a:rPr lang="fr-FR" dirty="0"/>
              <a:t>Si le nombre des pannes augmentent les coûts directs et indirects augmentent et par la suite le coût global de la maintenance augmente </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r>
              <a:rPr lang="fr-FR" dirty="0">
                <a:solidFill>
                  <a:srgbClr val="FFC000"/>
                </a:solidFill>
                <a:effectLst/>
              </a:rPr>
              <a:t>Reflète directement l’efficacité du Service</a:t>
            </a:r>
          </a:p>
        </p:txBody>
      </p:sp>
      <p:sp>
        <p:nvSpPr>
          <p:cNvPr id="3" name="Espace réservé du contenu 2"/>
          <p:cNvSpPr>
            <a:spLocks noGrp="1"/>
          </p:cNvSpPr>
          <p:nvPr>
            <p:ph idx="1"/>
          </p:nvPr>
        </p:nvSpPr>
        <p:spPr/>
        <p:txBody>
          <a:bodyPr>
            <a:noAutofit/>
          </a:bodyPr>
          <a:lstStyle/>
          <a:p>
            <a:r>
              <a:rPr lang="fr-FR" sz="2400" dirty="0"/>
              <a:t>La première des choses qui montre l'efficacité et le professionnalisme  du service maintenance est la gestion des interventions correctives, car c'est le volet qui contient les interactions et les échanges entre le service maintenance et les autres services, où le service maintenance réagi aux demandes urgentes des services demandeurs. en effet il y a une grande différence entre un service structuré qui a une vision , qui fonctionne  avec une procédure , qui analyse chaque panne et qui calcule des indicateurs  et un autre qui travaille d'une manière aléatoire  sans vision.</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2800" b="1" dirty="0"/>
              <a:t>Fabrication à la commande : </a:t>
            </a:r>
            <a:r>
              <a:rPr lang="fr-FR" sz="2800" b="1" dirty="0" err="1"/>
              <a:t>Make</a:t>
            </a:r>
            <a:r>
              <a:rPr lang="fr-FR" sz="2800" b="1" dirty="0"/>
              <a:t> to </a:t>
            </a:r>
            <a:r>
              <a:rPr lang="fr-FR" sz="2800" b="1" dirty="0" err="1"/>
              <a:t>Order</a:t>
            </a:r>
            <a:r>
              <a:rPr lang="fr-FR" sz="2800" b="1" dirty="0"/>
              <a:t> MTO</a:t>
            </a:r>
            <a:br>
              <a:rPr lang="fr-FR" sz="2800" dirty="0"/>
            </a:br>
            <a:endParaRPr lang="fr-FR" sz="2800" dirty="0"/>
          </a:p>
        </p:txBody>
      </p:sp>
      <p:sp>
        <p:nvSpPr>
          <p:cNvPr id="3" name="Espace réservé du contenu 2"/>
          <p:cNvSpPr>
            <a:spLocks noGrp="1"/>
          </p:cNvSpPr>
          <p:nvPr>
            <p:ph idx="1"/>
          </p:nvPr>
        </p:nvSpPr>
        <p:spPr/>
        <p:txBody>
          <a:bodyPr>
            <a:normAutofit/>
          </a:bodyPr>
          <a:lstStyle/>
          <a:p>
            <a:r>
              <a:rPr lang="fr-FR" sz="2400" b="1" dirty="0"/>
              <a:t>Nous utilisons ce type de lancement pour les produits spécifiques ou bien couteux qui ne peuvent pas être stocké, alors nous éliminons le stock, et nous ne lançons la fabrication qu'après la réception d'une commande ferme du client.</a:t>
            </a:r>
          </a:p>
          <a:p>
            <a:endParaRPr lang="fr-FR" sz="2400" b="1" dirty="0"/>
          </a:p>
        </p:txBody>
      </p:sp>
    </p:spTree>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01095" y="190500"/>
            <a:ext cx="10353761" cy="1326321"/>
          </a:xfrm>
        </p:spPr>
        <p:txBody>
          <a:bodyPr>
            <a:normAutofit fontScale="90000"/>
          </a:bodyPr>
          <a:lstStyle/>
          <a:p>
            <a:pPr lvl="0"/>
            <a:r>
              <a:rPr lang="fr-FR" dirty="0">
                <a:solidFill>
                  <a:srgbClr val="FFC000"/>
                </a:solidFill>
                <a:effectLst/>
              </a:rPr>
              <a:t>La maintenance corrective et la planification production</a:t>
            </a:r>
          </a:p>
        </p:txBody>
      </p:sp>
      <p:sp>
        <p:nvSpPr>
          <p:cNvPr id="3" name="Espace réservé du contenu 2"/>
          <p:cNvSpPr>
            <a:spLocks noGrp="1"/>
          </p:cNvSpPr>
          <p:nvPr>
            <p:ph idx="1"/>
          </p:nvPr>
        </p:nvSpPr>
        <p:spPr>
          <a:xfrm>
            <a:off x="913794" y="2096064"/>
            <a:ext cx="10859105" cy="4355536"/>
          </a:xfrm>
        </p:spPr>
        <p:txBody>
          <a:bodyPr>
            <a:normAutofit/>
          </a:bodyPr>
          <a:lstStyle/>
          <a:p>
            <a:r>
              <a:rPr lang="fr-FR" sz="2400" dirty="0"/>
              <a:t>La planification est la fonction primordiale dans l'industrie, car c'est grâce à elle on peut optimiser et bien répartir les ressources pour réduire les charges "Réduction des coûts" et d'autre part, livrer nos clients dans les délais souhaités "Respect des délais" . </a:t>
            </a:r>
          </a:p>
          <a:p>
            <a:r>
              <a:rPr lang="fr-FR" sz="2400" dirty="0"/>
              <a:t>Malheureusement la maintenance corrective influence négativement sur cette fonction et surtout lorsqu'on se retrouve dans des cas ou les pannes sont fréquentes .</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3">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04295" y="2400300"/>
            <a:ext cx="10353761" cy="1326321"/>
          </a:xfrm>
        </p:spPr>
        <p:txBody>
          <a:bodyPr/>
          <a:lstStyle/>
          <a:p>
            <a:r>
              <a:rPr lang="fr-FR" dirty="0">
                <a:solidFill>
                  <a:srgbClr val="FFFF00"/>
                </a:solidFill>
              </a:rPr>
              <a:t>9.1.5. TYPES DE LA MAINTENANCE CORRECTIVE</a:t>
            </a:r>
          </a:p>
        </p:txBody>
      </p:sp>
    </p:spTree>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DA125F3-DD2D-4E15-877C-681B9DF4B5BD}"/>
              </a:ext>
            </a:extLst>
          </p:cNvPr>
          <p:cNvSpPr/>
          <p:nvPr/>
        </p:nvSpPr>
        <p:spPr>
          <a:xfrm>
            <a:off x="4673601" y="170938"/>
            <a:ext cx="2374900" cy="1292188"/>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sz="2400" b="1" dirty="0"/>
              <a:t>La Maintenance Corrective</a:t>
            </a:r>
          </a:p>
        </p:txBody>
      </p:sp>
      <p:sp>
        <p:nvSpPr>
          <p:cNvPr id="5" name="Rectangle : coins arrondis 4">
            <a:extLst>
              <a:ext uri="{FF2B5EF4-FFF2-40B4-BE49-F238E27FC236}">
                <a16:creationId xmlns:a16="http://schemas.microsoft.com/office/drawing/2014/main" id="{07D50A0F-BBFE-4A98-9E68-DD88292C5DB7}"/>
              </a:ext>
            </a:extLst>
          </p:cNvPr>
          <p:cNvSpPr/>
          <p:nvPr/>
        </p:nvSpPr>
        <p:spPr>
          <a:xfrm>
            <a:off x="1515625" y="2973372"/>
            <a:ext cx="2175641" cy="1292188"/>
          </a:xfrm>
          <a:prstGeom prst="roundRect">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r>
              <a:rPr lang="fr-FR" sz="2200" b="1" dirty="0"/>
              <a:t>La maintenance Palliative</a:t>
            </a:r>
          </a:p>
        </p:txBody>
      </p:sp>
      <p:sp>
        <p:nvSpPr>
          <p:cNvPr id="6" name="Rectangle : coins arrondis 5">
            <a:extLst>
              <a:ext uri="{FF2B5EF4-FFF2-40B4-BE49-F238E27FC236}">
                <a16:creationId xmlns:a16="http://schemas.microsoft.com/office/drawing/2014/main" id="{7CE3DECF-379A-4577-941D-785E7D50D913}"/>
              </a:ext>
            </a:extLst>
          </p:cNvPr>
          <p:cNvSpPr/>
          <p:nvPr/>
        </p:nvSpPr>
        <p:spPr>
          <a:xfrm>
            <a:off x="8551478" y="2957497"/>
            <a:ext cx="2175641" cy="129218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r-FR" sz="2200" b="1" dirty="0"/>
              <a:t>La maintenance Curative</a:t>
            </a:r>
          </a:p>
        </p:txBody>
      </p:sp>
      <p:sp>
        <p:nvSpPr>
          <p:cNvPr id="9" name="ZoneTexte 8">
            <a:extLst>
              <a:ext uri="{FF2B5EF4-FFF2-40B4-BE49-F238E27FC236}">
                <a16:creationId xmlns:a16="http://schemas.microsoft.com/office/drawing/2014/main" id="{F59EDFD3-173F-41F3-A277-5844C856EDA8}"/>
              </a:ext>
            </a:extLst>
          </p:cNvPr>
          <p:cNvSpPr txBox="1"/>
          <p:nvPr/>
        </p:nvSpPr>
        <p:spPr>
          <a:xfrm>
            <a:off x="6896101" y="4628638"/>
            <a:ext cx="5295900" cy="1631216"/>
          </a:xfrm>
          <a:prstGeom prst="rect">
            <a:avLst/>
          </a:prstGeom>
          <a:noFill/>
        </p:spPr>
        <p:txBody>
          <a:bodyPr wrap="square" rtlCol="0">
            <a:spAutoFit/>
          </a:bodyPr>
          <a:lstStyle/>
          <a:p>
            <a:r>
              <a:rPr lang="fr-FR" sz="2000" b="1" dirty="0"/>
              <a:t>« Maintenance exécutée après détection d'une panne et destinée à remettre un bien dans un état dans lequel il peut accomplir une fonction requise» (Extrait norme NF EN 13306 X 60-319)</a:t>
            </a:r>
          </a:p>
        </p:txBody>
      </p:sp>
      <p:cxnSp>
        <p:nvCxnSpPr>
          <p:cNvPr id="11" name="Connecteur droit avec flèche 10">
            <a:extLst>
              <a:ext uri="{FF2B5EF4-FFF2-40B4-BE49-F238E27FC236}">
                <a16:creationId xmlns:a16="http://schemas.microsoft.com/office/drawing/2014/main" id="{3124FC61-637B-41BE-A04A-DDD2925A32FB}"/>
              </a:ext>
            </a:extLst>
          </p:cNvPr>
          <p:cNvCxnSpPr>
            <a:stCxn id="4" idx="2"/>
            <a:endCxn id="5" idx="0"/>
          </p:cNvCxnSpPr>
          <p:nvPr/>
        </p:nvCxnSpPr>
        <p:spPr>
          <a:xfrm rot="5400000">
            <a:off x="3477126" y="589447"/>
            <a:ext cx="1510246" cy="3257605"/>
          </a:xfrm>
          <a:prstGeom prst="straightConnector1">
            <a:avLst/>
          </a:prstGeom>
          <a:ln w="38100" cap="flat" cmpd="sng" algn="ctr">
            <a:solidFill>
              <a:schemeClr val="accent6">
                <a:lumMod val="75000"/>
              </a:schemeClr>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2" name="Connecteur droit avec flèche 11">
            <a:extLst>
              <a:ext uri="{FF2B5EF4-FFF2-40B4-BE49-F238E27FC236}">
                <a16:creationId xmlns:a16="http://schemas.microsoft.com/office/drawing/2014/main" id="{6B4DF40E-0565-4EF9-9B94-6A97C63C577A}"/>
              </a:ext>
            </a:extLst>
          </p:cNvPr>
          <p:cNvCxnSpPr>
            <a:cxnSpLocks/>
            <a:stCxn id="4" idx="2"/>
            <a:endCxn id="6" idx="0"/>
          </p:cNvCxnSpPr>
          <p:nvPr/>
        </p:nvCxnSpPr>
        <p:spPr>
          <a:xfrm rot="16200000" flipH="1">
            <a:off x="7002990" y="321187"/>
            <a:ext cx="1494371" cy="3778248"/>
          </a:xfrm>
          <a:prstGeom prst="straightConnector1">
            <a:avLst/>
          </a:prstGeom>
          <a:ln w="38100" cap="flat" cmpd="sng" algn="ctr">
            <a:solidFill>
              <a:schemeClr val="accent6">
                <a:lumMod val="75000"/>
              </a:schemeClr>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5" name="ZoneTexte 14">
            <a:extLst>
              <a:ext uri="{FF2B5EF4-FFF2-40B4-BE49-F238E27FC236}">
                <a16:creationId xmlns:a16="http://schemas.microsoft.com/office/drawing/2014/main" id="{55822D27-A58A-405B-A201-A8E06BAE4D67}"/>
              </a:ext>
            </a:extLst>
          </p:cNvPr>
          <p:cNvSpPr txBox="1"/>
          <p:nvPr/>
        </p:nvSpPr>
        <p:spPr>
          <a:xfrm>
            <a:off x="165100" y="4629423"/>
            <a:ext cx="5664200" cy="2228577"/>
          </a:xfrm>
          <a:prstGeom prst="rect">
            <a:avLst/>
          </a:prstGeom>
          <a:noFill/>
        </p:spPr>
        <p:txBody>
          <a:bodyPr wrap="square" rtlCol="0">
            <a:spAutoFit/>
          </a:bodyPr>
          <a:lstStyle/>
          <a:p>
            <a:r>
              <a:rPr lang="fr-FR" sz="2000" b="1" dirty="0"/>
              <a:t>(AFNOR) FD X 60-000 décrit ainsi la maintenance (corrective) palliative: « Action de maintenance corrective destinée à permettre à un bien d’accomplir provisoirement tout ou partie d’une fonction requise. Appelée couramment «dépannage»</a:t>
            </a:r>
          </a:p>
        </p:txBody>
      </p:sp>
    </p:spTree>
    <p:extLst>
      <p:ext uri="{BB962C8B-B14F-4D97-AF65-F5344CB8AC3E}">
        <p14:creationId xmlns:p14="http://schemas.microsoft.com/office/powerpoint/2010/main" val="3445356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randombar(horizont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1000"/>
                                        <p:tgtEl>
                                          <p:spTgt spid="15"/>
                                        </p:tgtEl>
                                      </p:cBhvr>
                                    </p:animEffect>
                                    <p:anim calcmode="lin" valueType="num">
                                      <p:cBhvr>
                                        <p:cTn id="28" dur="1000" fill="hold"/>
                                        <p:tgtEl>
                                          <p:spTgt spid="15"/>
                                        </p:tgtEl>
                                        <p:attrNameLst>
                                          <p:attrName>ppt_x</p:attrName>
                                        </p:attrNameLst>
                                      </p:cBhvr>
                                      <p:tavLst>
                                        <p:tav tm="0">
                                          <p:val>
                                            <p:strVal val="#ppt_x"/>
                                          </p:val>
                                        </p:tav>
                                        <p:tav tm="100000">
                                          <p:val>
                                            <p:strVal val="#ppt_x"/>
                                          </p:val>
                                        </p:tav>
                                      </p:tavLst>
                                    </p:anim>
                                    <p:anim calcmode="lin" valueType="num">
                                      <p:cBhvr>
                                        <p:cTn id="2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randombar(horizontal)">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500" fill="hold"/>
                                        <p:tgtEl>
                                          <p:spTgt spid="12"/>
                                        </p:tgtEl>
                                        <p:attrNameLst>
                                          <p:attrName>ppt_x</p:attrName>
                                        </p:attrNameLst>
                                      </p:cBhvr>
                                      <p:tavLst>
                                        <p:tav tm="0">
                                          <p:val>
                                            <p:strVal val="#ppt_x"/>
                                          </p:val>
                                        </p:tav>
                                        <p:tav tm="100000">
                                          <p:val>
                                            <p:strVal val="#ppt_x"/>
                                          </p:val>
                                        </p:tav>
                                      </p:tavLst>
                                    </p:anim>
                                    <p:anim calcmode="lin" valueType="num">
                                      <p:cBhvr additive="base">
                                        <p:cTn id="4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9" grpId="0"/>
      <p:bldP spid="15" grpId="0"/>
    </p:bldLst>
  </p:timing>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u="sng" dirty="0">
                <a:solidFill>
                  <a:srgbClr val="D9F147"/>
                </a:solidFill>
              </a:rPr>
              <a:t>La maintenance corrective Curative :</a:t>
            </a:r>
            <a:br>
              <a:rPr lang="fr-FR" dirty="0">
                <a:solidFill>
                  <a:srgbClr val="D9F147"/>
                </a:solidFill>
              </a:rPr>
            </a:br>
            <a:endParaRPr lang="fr-FR" dirty="0">
              <a:solidFill>
                <a:srgbClr val="D9F147"/>
              </a:solidFill>
            </a:endParaRPr>
          </a:p>
        </p:txBody>
      </p:sp>
      <p:sp>
        <p:nvSpPr>
          <p:cNvPr id="3" name="Espace réservé du contenu 2"/>
          <p:cNvSpPr>
            <a:spLocks noGrp="1"/>
          </p:cNvSpPr>
          <p:nvPr>
            <p:ph idx="1"/>
          </p:nvPr>
        </p:nvSpPr>
        <p:spPr/>
        <p:txBody>
          <a:bodyPr/>
          <a:lstStyle/>
          <a:p>
            <a:r>
              <a:rPr lang="fr-FR" dirty="0"/>
              <a:t>Appeler aussi maintenance corrective, c'est la maintenance qui se fait après détection d'une panne ,elle consiste à réparer définitivement le bien afin de le remettre en bon état de fonctionnement. </a:t>
            </a:r>
          </a:p>
          <a:p>
            <a:r>
              <a:rPr lang="fr-FR" dirty="0"/>
              <a:t>Elle vise la correction du dysfonctionnement détecté.</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solidFill>
                  <a:srgbClr val="D9F147"/>
                </a:solidFill>
              </a:rPr>
              <a:t>La maintenance corrective palliative :</a:t>
            </a:r>
          </a:p>
        </p:txBody>
      </p:sp>
      <p:sp>
        <p:nvSpPr>
          <p:cNvPr id="3" name="Espace réservé du contenu 2"/>
          <p:cNvSpPr>
            <a:spLocks noGrp="1"/>
          </p:cNvSpPr>
          <p:nvPr>
            <p:ph idx="1"/>
          </p:nvPr>
        </p:nvSpPr>
        <p:spPr/>
        <p:txBody>
          <a:bodyPr>
            <a:normAutofit/>
          </a:bodyPr>
          <a:lstStyle/>
          <a:p>
            <a:r>
              <a:rPr lang="fr-FR" dirty="0"/>
              <a:t>C'est la maintenance qui se fait après détection de la panne et vise à permettre à un bien d’accomplir provisoirement tout ou une partie de sa fonction  requise. </a:t>
            </a:r>
          </a:p>
          <a:p>
            <a:r>
              <a:rPr lang="fr-FR" dirty="0"/>
              <a:t>Ce type de maintenance est recommandé dans des cas ou le bien réalise une production urgente ou si son arrêt total  peut engendrer des pertes économiques énormes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1"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1"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Lst>
  </p:timing>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A683F2-4779-467F-83AA-B7885D47BFF1}"/>
              </a:ext>
            </a:extLst>
          </p:cNvPr>
          <p:cNvSpPr>
            <a:spLocks noGrp="1"/>
          </p:cNvSpPr>
          <p:nvPr>
            <p:ph type="title"/>
          </p:nvPr>
        </p:nvSpPr>
        <p:spPr>
          <a:xfrm>
            <a:off x="851681" y="2700866"/>
            <a:ext cx="10584945" cy="1456267"/>
          </a:xfrm>
        </p:spPr>
        <p:txBody>
          <a:bodyPr>
            <a:normAutofit fontScale="90000"/>
          </a:bodyPr>
          <a:lstStyle/>
          <a:p>
            <a:pPr marL="742950" indent="-742950" algn="ctr">
              <a:buClr>
                <a:srgbClr val="FF0000"/>
              </a:buClr>
            </a:pPr>
            <a:r>
              <a:rPr lang="fr-FR" dirty="0">
                <a:solidFill>
                  <a:srgbClr val="FFFF00"/>
                </a:solidFill>
              </a:rPr>
              <a:t>9.1.6. Procédure standard de la maintenance corrective</a:t>
            </a:r>
            <a:br>
              <a:rPr lang="fr-FR" dirty="0">
                <a:solidFill>
                  <a:srgbClr val="FFFF00"/>
                </a:solidFill>
              </a:rPr>
            </a:br>
            <a:endParaRPr lang="fr-FR" dirty="0">
              <a:solidFill>
                <a:srgbClr val="FFFF00"/>
              </a:solidFill>
            </a:endParaRPr>
          </a:p>
        </p:txBody>
      </p:sp>
    </p:spTree>
    <p:extLst>
      <p:ext uri="{BB962C8B-B14F-4D97-AF65-F5344CB8AC3E}">
        <p14:creationId xmlns:p14="http://schemas.microsoft.com/office/powerpoint/2010/main" val="1528218369"/>
      </p:ext>
    </p:ext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a:extLst>
              <a:ext uri="{FF2B5EF4-FFF2-40B4-BE49-F238E27FC236}">
                <a16:creationId xmlns:a16="http://schemas.microsoft.com/office/drawing/2014/main" id="{2949AF28-C623-4C1E-B29C-3D69F610F8D9}"/>
              </a:ext>
            </a:extLst>
          </p:cNvPr>
          <p:cNvSpPr/>
          <p:nvPr/>
        </p:nvSpPr>
        <p:spPr>
          <a:xfrm>
            <a:off x="378372" y="283780"/>
            <a:ext cx="2538249" cy="138736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b="1" dirty="0"/>
              <a:t>Détection du </a:t>
            </a:r>
            <a:r>
              <a:rPr lang="fr-FR" sz="1400" b="1" dirty="0"/>
              <a:t>Dysfonctionnement</a:t>
            </a:r>
          </a:p>
        </p:txBody>
      </p:sp>
      <p:sp>
        <p:nvSpPr>
          <p:cNvPr id="5" name="Ellipse 4">
            <a:extLst>
              <a:ext uri="{FF2B5EF4-FFF2-40B4-BE49-F238E27FC236}">
                <a16:creationId xmlns:a16="http://schemas.microsoft.com/office/drawing/2014/main" id="{7B0E9307-D24A-4A0C-9713-23BFDAFC8A05}"/>
              </a:ext>
            </a:extLst>
          </p:cNvPr>
          <p:cNvSpPr/>
          <p:nvPr/>
        </p:nvSpPr>
        <p:spPr>
          <a:xfrm>
            <a:off x="3481553" y="283780"/>
            <a:ext cx="2753710" cy="138736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b="1" dirty="0"/>
              <a:t>Expression d’une demande d’intervention</a:t>
            </a:r>
          </a:p>
        </p:txBody>
      </p:sp>
      <p:sp>
        <p:nvSpPr>
          <p:cNvPr id="6" name="Ellipse 5">
            <a:extLst>
              <a:ext uri="{FF2B5EF4-FFF2-40B4-BE49-F238E27FC236}">
                <a16:creationId xmlns:a16="http://schemas.microsoft.com/office/drawing/2014/main" id="{15085C4A-0921-4C0F-8359-382D1348CE4D}"/>
              </a:ext>
            </a:extLst>
          </p:cNvPr>
          <p:cNvSpPr/>
          <p:nvPr/>
        </p:nvSpPr>
        <p:spPr>
          <a:xfrm>
            <a:off x="6879023" y="283778"/>
            <a:ext cx="2422635" cy="138736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b="1" dirty="0"/>
              <a:t>Réalisation d’un diagnostic</a:t>
            </a:r>
          </a:p>
        </p:txBody>
      </p:sp>
      <p:sp>
        <p:nvSpPr>
          <p:cNvPr id="7" name="Ellipse 6">
            <a:extLst>
              <a:ext uri="{FF2B5EF4-FFF2-40B4-BE49-F238E27FC236}">
                <a16:creationId xmlns:a16="http://schemas.microsoft.com/office/drawing/2014/main" id="{E121603D-B6B2-40B7-975D-A8B88CF46A79}"/>
              </a:ext>
            </a:extLst>
          </p:cNvPr>
          <p:cNvSpPr/>
          <p:nvPr/>
        </p:nvSpPr>
        <p:spPr>
          <a:xfrm>
            <a:off x="10045700" y="359978"/>
            <a:ext cx="2146300" cy="1164022"/>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400" b="1" dirty="0"/>
              <a:t>Planification de l’intervention</a:t>
            </a:r>
          </a:p>
        </p:txBody>
      </p:sp>
      <p:sp>
        <p:nvSpPr>
          <p:cNvPr id="8" name="Triangle isocèle 7">
            <a:extLst>
              <a:ext uri="{FF2B5EF4-FFF2-40B4-BE49-F238E27FC236}">
                <a16:creationId xmlns:a16="http://schemas.microsoft.com/office/drawing/2014/main" id="{18502FFC-E923-4690-9C80-4B13C6BEDD30}"/>
              </a:ext>
            </a:extLst>
          </p:cNvPr>
          <p:cNvSpPr/>
          <p:nvPr/>
        </p:nvSpPr>
        <p:spPr>
          <a:xfrm>
            <a:off x="10191040" y="4083216"/>
            <a:ext cx="2000960" cy="1314284"/>
          </a:xfrm>
          <a:prstGeom prst="triangl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200" b="1" dirty="0"/>
              <a:t>Possibilité de réparation?</a:t>
            </a:r>
          </a:p>
        </p:txBody>
      </p:sp>
      <p:sp>
        <p:nvSpPr>
          <p:cNvPr id="9" name="Ellipse 8">
            <a:extLst>
              <a:ext uri="{FF2B5EF4-FFF2-40B4-BE49-F238E27FC236}">
                <a16:creationId xmlns:a16="http://schemas.microsoft.com/office/drawing/2014/main" id="{6393E20D-CCF6-4F4B-896C-9420607D9858}"/>
              </a:ext>
            </a:extLst>
          </p:cNvPr>
          <p:cNvSpPr/>
          <p:nvPr/>
        </p:nvSpPr>
        <p:spPr>
          <a:xfrm>
            <a:off x="5897614" y="3665201"/>
            <a:ext cx="1728952" cy="119818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600" b="1" dirty="0"/>
              <a:t>Réparation</a:t>
            </a:r>
          </a:p>
        </p:txBody>
      </p:sp>
      <p:sp>
        <p:nvSpPr>
          <p:cNvPr id="11" name="Ellipse 10">
            <a:extLst>
              <a:ext uri="{FF2B5EF4-FFF2-40B4-BE49-F238E27FC236}">
                <a16:creationId xmlns:a16="http://schemas.microsoft.com/office/drawing/2014/main" id="{26CDE18D-DFF3-46FA-9A36-CAA71160EA3B}"/>
              </a:ext>
            </a:extLst>
          </p:cNvPr>
          <p:cNvSpPr/>
          <p:nvPr/>
        </p:nvSpPr>
        <p:spPr>
          <a:xfrm>
            <a:off x="7373005" y="5139560"/>
            <a:ext cx="2107323" cy="119818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600" b="1" dirty="0"/>
              <a:t>Dépannage + Planification de la réparation</a:t>
            </a:r>
          </a:p>
        </p:txBody>
      </p:sp>
      <p:sp>
        <p:nvSpPr>
          <p:cNvPr id="13" name="Rectangle 12">
            <a:extLst>
              <a:ext uri="{FF2B5EF4-FFF2-40B4-BE49-F238E27FC236}">
                <a16:creationId xmlns:a16="http://schemas.microsoft.com/office/drawing/2014/main" id="{8995537B-2676-4EBB-99DB-E23EBACFDC9A}"/>
              </a:ext>
            </a:extLst>
          </p:cNvPr>
          <p:cNvSpPr/>
          <p:nvPr/>
        </p:nvSpPr>
        <p:spPr>
          <a:xfrm>
            <a:off x="2627592" y="3972919"/>
            <a:ext cx="2033752" cy="1087815"/>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b="1" dirty="0"/>
              <a:t>Mise en marche et test</a:t>
            </a:r>
          </a:p>
        </p:txBody>
      </p:sp>
      <p:sp>
        <p:nvSpPr>
          <p:cNvPr id="14" name="Rectangle 13">
            <a:extLst>
              <a:ext uri="{FF2B5EF4-FFF2-40B4-BE49-F238E27FC236}">
                <a16:creationId xmlns:a16="http://schemas.microsoft.com/office/drawing/2014/main" id="{1DE6940A-26AC-4AAE-8FA1-FBA3044AD814}"/>
              </a:ext>
            </a:extLst>
          </p:cNvPr>
          <p:cNvSpPr/>
          <p:nvPr/>
        </p:nvSpPr>
        <p:spPr>
          <a:xfrm>
            <a:off x="157666" y="3972919"/>
            <a:ext cx="2033752" cy="1087815"/>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b="1" dirty="0"/>
              <a:t>Mise à jour de Fiche de vie  </a:t>
            </a:r>
          </a:p>
        </p:txBody>
      </p:sp>
      <p:sp>
        <p:nvSpPr>
          <p:cNvPr id="15" name="ZoneTexte 14">
            <a:extLst>
              <a:ext uri="{FF2B5EF4-FFF2-40B4-BE49-F238E27FC236}">
                <a16:creationId xmlns:a16="http://schemas.microsoft.com/office/drawing/2014/main" id="{8C91708F-BCB4-4F12-BCE3-ED2F42A2B16B}"/>
              </a:ext>
            </a:extLst>
          </p:cNvPr>
          <p:cNvSpPr txBox="1"/>
          <p:nvPr/>
        </p:nvSpPr>
        <p:spPr>
          <a:xfrm>
            <a:off x="567558" y="1828800"/>
            <a:ext cx="2159875" cy="369332"/>
          </a:xfrm>
          <a:prstGeom prst="rect">
            <a:avLst/>
          </a:prstGeom>
          <a:noFill/>
        </p:spPr>
        <p:txBody>
          <a:bodyPr wrap="square" rtlCol="0">
            <a:spAutoFit/>
          </a:bodyPr>
          <a:lstStyle/>
          <a:p>
            <a:r>
              <a:rPr lang="fr-FR" dirty="0"/>
              <a:t>Responsable Entité</a:t>
            </a:r>
          </a:p>
        </p:txBody>
      </p:sp>
      <p:sp>
        <p:nvSpPr>
          <p:cNvPr id="16" name="ZoneTexte 15">
            <a:extLst>
              <a:ext uri="{FF2B5EF4-FFF2-40B4-BE49-F238E27FC236}">
                <a16:creationId xmlns:a16="http://schemas.microsoft.com/office/drawing/2014/main" id="{63D40FB3-C794-4382-875E-A865BE6D3AAE}"/>
              </a:ext>
            </a:extLst>
          </p:cNvPr>
          <p:cNvSpPr txBox="1"/>
          <p:nvPr/>
        </p:nvSpPr>
        <p:spPr>
          <a:xfrm>
            <a:off x="3936125" y="1828800"/>
            <a:ext cx="2159875" cy="369332"/>
          </a:xfrm>
          <a:prstGeom prst="rect">
            <a:avLst/>
          </a:prstGeom>
          <a:noFill/>
        </p:spPr>
        <p:txBody>
          <a:bodyPr wrap="square" rtlCol="0">
            <a:spAutoFit/>
          </a:bodyPr>
          <a:lstStyle/>
          <a:p>
            <a:r>
              <a:rPr lang="fr-FR" dirty="0"/>
              <a:t>Responsable Entité</a:t>
            </a:r>
          </a:p>
        </p:txBody>
      </p:sp>
      <p:sp>
        <p:nvSpPr>
          <p:cNvPr id="18" name="ZoneTexte 17">
            <a:extLst>
              <a:ext uri="{FF2B5EF4-FFF2-40B4-BE49-F238E27FC236}">
                <a16:creationId xmlns:a16="http://schemas.microsoft.com/office/drawing/2014/main" id="{D19A9275-262F-4267-A766-E6991F353C82}"/>
              </a:ext>
            </a:extLst>
          </p:cNvPr>
          <p:cNvSpPr txBox="1"/>
          <p:nvPr/>
        </p:nvSpPr>
        <p:spPr>
          <a:xfrm>
            <a:off x="9464567" y="1513547"/>
            <a:ext cx="1724133" cy="646331"/>
          </a:xfrm>
          <a:prstGeom prst="rect">
            <a:avLst/>
          </a:prstGeom>
          <a:noFill/>
        </p:spPr>
        <p:txBody>
          <a:bodyPr wrap="square" rtlCol="0">
            <a:spAutoFit/>
          </a:bodyPr>
          <a:lstStyle/>
          <a:p>
            <a:r>
              <a:rPr lang="fr-FR" dirty="0"/>
              <a:t>Maintenance /</a:t>
            </a:r>
          </a:p>
          <a:p>
            <a:r>
              <a:rPr lang="fr-FR" dirty="0"/>
              <a:t> RES Entité</a:t>
            </a:r>
          </a:p>
        </p:txBody>
      </p:sp>
      <p:sp>
        <p:nvSpPr>
          <p:cNvPr id="19" name="ZoneTexte 18">
            <a:extLst>
              <a:ext uri="{FF2B5EF4-FFF2-40B4-BE49-F238E27FC236}">
                <a16:creationId xmlns:a16="http://schemas.microsoft.com/office/drawing/2014/main" id="{6D141BC0-ADEB-4860-BA4E-FD2C1ED9C1FF}"/>
              </a:ext>
            </a:extLst>
          </p:cNvPr>
          <p:cNvSpPr txBox="1"/>
          <p:nvPr/>
        </p:nvSpPr>
        <p:spPr>
          <a:xfrm>
            <a:off x="2564530" y="5415484"/>
            <a:ext cx="2159875" cy="646331"/>
          </a:xfrm>
          <a:prstGeom prst="rect">
            <a:avLst/>
          </a:prstGeom>
          <a:noFill/>
        </p:spPr>
        <p:txBody>
          <a:bodyPr wrap="square" rtlCol="0">
            <a:spAutoFit/>
          </a:bodyPr>
          <a:lstStyle/>
          <a:p>
            <a:r>
              <a:rPr lang="fr-FR" dirty="0"/>
              <a:t>Maintenance / RES Entité</a:t>
            </a:r>
          </a:p>
        </p:txBody>
      </p:sp>
      <p:sp>
        <p:nvSpPr>
          <p:cNvPr id="20" name="ZoneTexte 19">
            <a:extLst>
              <a:ext uri="{FF2B5EF4-FFF2-40B4-BE49-F238E27FC236}">
                <a16:creationId xmlns:a16="http://schemas.microsoft.com/office/drawing/2014/main" id="{D6B6A6A5-C2A0-4805-A9FF-1145ABC35B8C}"/>
              </a:ext>
            </a:extLst>
          </p:cNvPr>
          <p:cNvSpPr txBox="1"/>
          <p:nvPr/>
        </p:nvSpPr>
        <p:spPr>
          <a:xfrm>
            <a:off x="94604" y="5369317"/>
            <a:ext cx="2159875" cy="369332"/>
          </a:xfrm>
          <a:prstGeom prst="rect">
            <a:avLst/>
          </a:prstGeom>
          <a:noFill/>
        </p:spPr>
        <p:txBody>
          <a:bodyPr wrap="square" rtlCol="0">
            <a:spAutoFit/>
          </a:bodyPr>
          <a:lstStyle/>
          <a:p>
            <a:r>
              <a:rPr lang="fr-FR" dirty="0"/>
              <a:t>Maintenance</a:t>
            </a:r>
          </a:p>
        </p:txBody>
      </p:sp>
      <p:cxnSp>
        <p:nvCxnSpPr>
          <p:cNvPr id="22" name="Connecteur droit avec flèche 21">
            <a:extLst>
              <a:ext uri="{FF2B5EF4-FFF2-40B4-BE49-F238E27FC236}">
                <a16:creationId xmlns:a16="http://schemas.microsoft.com/office/drawing/2014/main" id="{28F297C5-4E7E-491A-9B2C-99653798E1D6}"/>
              </a:ext>
            </a:extLst>
          </p:cNvPr>
          <p:cNvCxnSpPr>
            <a:stCxn id="4" idx="6"/>
            <a:endCxn id="5" idx="2"/>
          </p:cNvCxnSpPr>
          <p:nvPr/>
        </p:nvCxnSpPr>
        <p:spPr>
          <a:xfrm>
            <a:off x="2916621" y="977463"/>
            <a:ext cx="564932" cy="0"/>
          </a:xfrm>
          <a:prstGeom prst="straightConnector1">
            <a:avLst/>
          </a:prstGeom>
          <a:ln w="5715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5" name="Connecteur droit avec flèche 24">
            <a:extLst>
              <a:ext uri="{FF2B5EF4-FFF2-40B4-BE49-F238E27FC236}">
                <a16:creationId xmlns:a16="http://schemas.microsoft.com/office/drawing/2014/main" id="{4B09D35B-24F9-435D-B4B6-45A6ED238B3C}"/>
              </a:ext>
            </a:extLst>
          </p:cNvPr>
          <p:cNvCxnSpPr/>
          <p:nvPr/>
        </p:nvCxnSpPr>
        <p:spPr>
          <a:xfrm>
            <a:off x="6314091" y="977461"/>
            <a:ext cx="564932" cy="0"/>
          </a:xfrm>
          <a:prstGeom prst="straightConnector1">
            <a:avLst/>
          </a:prstGeom>
          <a:ln w="5715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6" name="Connecteur droit avec flèche 25">
            <a:extLst>
              <a:ext uri="{FF2B5EF4-FFF2-40B4-BE49-F238E27FC236}">
                <a16:creationId xmlns:a16="http://schemas.microsoft.com/office/drawing/2014/main" id="{7B17F525-9155-4B01-9871-BE5BD2576FE9}"/>
              </a:ext>
            </a:extLst>
          </p:cNvPr>
          <p:cNvCxnSpPr>
            <a:endCxn id="7" idx="2"/>
          </p:cNvCxnSpPr>
          <p:nvPr/>
        </p:nvCxnSpPr>
        <p:spPr>
          <a:xfrm flipV="1">
            <a:off x="9301658" y="941989"/>
            <a:ext cx="744042" cy="35472"/>
          </a:xfrm>
          <a:prstGeom prst="straightConnector1">
            <a:avLst/>
          </a:prstGeom>
          <a:ln w="5715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7" name="Connecteur droit avec flèche 26">
            <a:extLst>
              <a:ext uri="{FF2B5EF4-FFF2-40B4-BE49-F238E27FC236}">
                <a16:creationId xmlns:a16="http://schemas.microsoft.com/office/drawing/2014/main" id="{F93CFDD2-27BA-43B7-B44D-81CFF81B2AF3}"/>
              </a:ext>
            </a:extLst>
          </p:cNvPr>
          <p:cNvCxnSpPr>
            <a:cxnSpLocks/>
            <a:stCxn id="7" idx="4"/>
            <a:endCxn id="77" idx="0"/>
          </p:cNvCxnSpPr>
          <p:nvPr/>
        </p:nvCxnSpPr>
        <p:spPr>
          <a:xfrm rot="16200000" flipH="1">
            <a:off x="10724165" y="1918684"/>
            <a:ext cx="842578" cy="53209"/>
          </a:xfrm>
          <a:prstGeom prst="straightConnector1">
            <a:avLst/>
          </a:prstGeom>
          <a:ln w="5715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0" name="Connecteur droit avec flèche 29">
            <a:extLst>
              <a:ext uri="{FF2B5EF4-FFF2-40B4-BE49-F238E27FC236}">
                <a16:creationId xmlns:a16="http://schemas.microsoft.com/office/drawing/2014/main" id="{1C6B64E4-4891-4665-B71F-05563D3B2598}"/>
              </a:ext>
            </a:extLst>
          </p:cNvPr>
          <p:cNvCxnSpPr>
            <a:cxnSpLocks/>
            <a:stCxn id="8" idx="1"/>
            <a:endCxn id="9" idx="6"/>
          </p:cNvCxnSpPr>
          <p:nvPr/>
        </p:nvCxnSpPr>
        <p:spPr>
          <a:xfrm rot="10800000">
            <a:off x="7626566" y="4264292"/>
            <a:ext cx="3064714" cy="476067"/>
          </a:xfrm>
          <a:prstGeom prst="straightConnector1">
            <a:avLst/>
          </a:prstGeom>
          <a:ln w="5715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3" name="Connecteur droit avec flèche 32">
            <a:extLst>
              <a:ext uri="{FF2B5EF4-FFF2-40B4-BE49-F238E27FC236}">
                <a16:creationId xmlns:a16="http://schemas.microsoft.com/office/drawing/2014/main" id="{A4FFAFF5-2099-4933-98C8-B0ADE02E6B7E}"/>
              </a:ext>
            </a:extLst>
          </p:cNvPr>
          <p:cNvCxnSpPr>
            <a:cxnSpLocks/>
            <a:stCxn id="8" idx="1"/>
            <a:endCxn id="11" idx="6"/>
          </p:cNvCxnSpPr>
          <p:nvPr/>
        </p:nvCxnSpPr>
        <p:spPr>
          <a:xfrm rot="10800000" flipV="1">
            <a:off x="9480328" y="4740358"/>
            <a:ext cx="1210952" cy="998292"/>
          </a:xfrm>
          <a:prstGeom prst="straightConnector1">
            <a:avLst/>
          </a:prstGeom>
          <a:ln w="5715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6" name="Connecteur droit avec flèche 35">
            <a:extLst>
              <a:ext uri="{FF2B5EF4-FFF2-40B4-BE49-F238E27FC236}">
                <a16:creationId xmlns:a16="http://schemas.microsoft.com/office/drawing/2014/main" id="{B77D4099-E175-43E6-A75A-6C5A1A50D546}"/>
              </a:ext>
            </a:extLst>
          </p:cNvPr>
          <p:cNvCxnSpPr>
            <a:cxnSpLocks/>
            <a:stCxn id="11" idx="2"/>
            <a:endCxn id="9" idx="4"/>
          </p:cNvCxnSpPr>
          <p:nvPr/>
        </p:nvCxnSpPr>
        <p:spPr>
          <a:xfrm rot="10800000">
            <a:off x="6762091" y="4863382"/>
            <a:ext cx="610915" cy="875269"/>
          </a:xfrm>
          <a:prstGeom prst="straightConnector1">
            <a:avLst/>
          </a:prstGeom>
          <a:ln w="57150" cap="flat" cmpd="sng" algn="ctr">
            <a:solidFill>
              <a:schemeClr val="accent6"/>
            </a:solidFill>
            <a:prstDash val="sysDash"/>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2" name="Connecteur droit avec flèche 41">
            <a:extLst>
              <a:ext uri="{FF2B5EF4-FFF2-40B4-BE49-F238E27FC236}">
                <a16:creationId xmlns:a16="http://schemas.microsoft.com/office/drawing/2014/main" id="{45E07DF0-B627-400D-BA14-29FDCC28BD0E}"/>
              </a:ext>
            </a:extLst>
          </p:cNvPr>
          <p:cNvCxnSpPr>
            <a:cxnSpLocks/>
            <a:stCxn id="9" idx="2"/>
            <a:endCxn id="13" idx="3"/>
          </p:cNvCxnSpPr>
          <p:nvPr/>
        </p:nvCxnSpPr>
        <p:spPr>
          <a:xfrm rot="10800000" flipV="1">
            <a:off x="4661344" y="4264291"/>
            <a:ext cx="1236270" cy="252536"/>
          </a:xfrm>
          <a:prstGeom prst="straightConnector1">
            <a:avLst/>
          </a:prstGeom>
          <a:ln w="5715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5" name="Connecteur droit avec flèche 44">
            <a:extLst>
              <a:ext uri="{FF2B5EF4-FFF2-40B4-BE49-F238E27FC236}">
                <a16:creationId xmlns:a16="http://schemas.microsoft.com/office/drawing/2014/main" id="{9DDE6F89-1E93-49D1-AA1F-D432CF1B2955}"/>
              </a:ext>
            </a:extLst>
          </p:cNvPr>
          <p:cNvCxnSpPr>
            <a:cxnSpLocks/>
            <a:stCxn id="13" idx="1"/>
            <a:endCxn id="14" idx="3"/>
          </p:cNvCxnSpPr>
          <p:nvPr/>
        </p:nvCxnSpPr>
        <p:spPr>
          <a:xfrm flipH="1">
            <a:off x="2191418" y="4516827"/>
            <a:ext cx="436174" cy="0"/>
          </a:xfrm>
          <a:prstGeom prst="straightConnector1">
            <a:avLst/>
          </a:prstGeom>
          <a:ln w="5715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8" name="ZoneTexte 47">
            <a:extLst>
              <a:ext uri="{FF2B5EF4-FFF2-40B4-BE49-F238E27FC236}">
                <a16:creationId xmlns:a16="http://schemas.microsoft.com/office/drawing/2014/main" id="{F88A4983-06A1-4FDA-A169-CEA11CE8FFC7}"/>
              </a:ext>
            </a:extLst>
          </p:cNvPr>
          <p:cNvSpPr txBox="1"/>
          <p:nvPr/>
        </p:nvSpPr>
        <p:spPr>
          <a:xfrm>
            <a:off x="9616744" y="4216666"/>
            <a:ext cx="784328" cy="369332"/>
          </a:xfrm>
          <a:prstGeom prst="rect">
            <a:avLst/>
          </a:prstGeom>
          <a:noFill/>
        </p:spPr>
        <p:txBody>
          <a:bodyPr wrap="square" rtlCol="0">
            <a:spAutoFit/>
          </a:bodyPr>
          <a:lstStyle/>
          <a:p>
            <a:r>
              <a:rPr lang="fr-FR" dirty="0"/>
              <a:t>Oui</a:t>
            </a:r>
          </a:p>
        </p:txBody>
      </p:sp>
      <p:sp>
        <p:nvSpPr>
          <p:cNvPr id="49" name="ZoneTexte 48">
            <a:extLst>
              <a:ext uri="{FF2B5EF4-FFF2-40B4-BE49-F238E27FC236}">
                <a16:creationId xmlns:a16="http://schemas.microsoft.com/office/drawing/2014/main" id="{5FE28730-20CD-4067-8BCF-8FBDEE93D5F6}"/>
              </a:ext>
            </a:extLst>
          </p:cNvPr>
          <p:cNvSpPr txBox="1"/>
          <p:nvPr/>
        </p:nvSpPr>
        <p:spPr>
          <a:xfrm>
            <a:off x="9715726" y="5499790"/>
            <a:ext cx="784328" cy="369332"/>
          </a:xfrm>
          <a:prstGeom prst="rect">
            <a:avLst/>
          </a:prstGeom>
          <a:noFill/>
        </p:spPr>
        <p:txBody>
          <a:bodyPr wrap="square" rtlCol="0">
            <a:spAutoFit/>
          </a:bodyPr>
          <a:lstStyle/>
          <a:p>
            <a:r>
              <a:rPr lang="fr-FR" dirty="0"/>
              <a:t>Non</a:t>
            </a:r>
          </a:p>
        </p:txBody>
      </p:sp>
      <p:sp>
        <p:nvSpPr>
          <p:cNvPr id="50" name="ZoneTexte 49">
            <a:extLst>
              <a:ext uri="{FF2B5EF4-FFF2-40B4-BE49-F238E27FC236}">
                <a16:creationId xmlns:a16="http://schemas.microsoft.com/office/drawing/2014/main" id="{06472B04-0CF9-47AD-A668-C6BD43FCEF6E}"/>
              </a:ext>
            </a:extLst>
          </p:cNvPr>
          <p:cNvSpPr txBox="1"/>
          <p:nvPr/>
        </p:nvSpPr>
        <p:spPr>
          <a:xfrm>
            <a:off x="6813328" y="1740986"/>
            <a:ext cx="2159875" cy="646331"/>
          </a:xfrm>
          <a:prstGeom prst="rect">
            <a:avLst/>
          </a:prstGeom>
          <a:noFill/>
        </p:spPr>
        <p:txBody>
          <a:bodyPr wrap="square" rtlCol="0">
            <a:spAutoFit/>
          </a:bodyPr>
          <a:lstStyle/>
          <a:p>
            <a:r>
              <a:rPr lang="fr-FR" dirty="0"/>
              <a:t>Maintenance /</a:t>
            </a:r>
          </a:p>
          <a:p>
            <a:r>
              <a:rPr lang="fr-FR" dirty="0"/>
              <a:t> RES Entité</a:t>
            </a:r>
          </a:p>
        </p:txBody>
      </p:sp>
      <p:sp>
        <p:nvSpPr>
          <p:cNvPr id="77" name="Ellipse 76">
            <a:extLst>
              <a:ext uri="{FF2B5EF4-FFF2-40B4-BE49-F238E27FC236}">
                <a16:creationId xmlns:a16="http://schemas.microsoft.com/office/drawing/2014/main" id="{E121603D-B6B2-40B7-975D-A8B88CF46A79}"/>
              </a:ext>
            </a:extLst>
          </p:cNvPr>
          <p:cNvSpPr/>
          <p:nvPr/>
        </p:nvSpPr>
        <p:spPr>
          <a:xfrm>
            <a:off x="10152118" y="2366578"/>
            <a:ext cx="2039882" cy="1100522"/>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400" b="1" dirty="0"/>
              <a:t>préparation de l’intervention</a:t>
            </a:r>
          </a:p>
        </p:txBody>
      </p:sp>
      <p:sp>
        <p:nvSpPr>
          <p:cNvPr id="81" name="ZoneTexte 80">
            <a:extLst>
              <a:ext uri="{FF2B5EF4-FFF2-40B4-BE49-F238E27FC236}">
                <a16:creationId xmlns:a16="http://schemas.microsoft.com/office/drawing/2014/main" id="{D19A9275-262F-4267-A766-E6991F353C82}"/>
              </a:ext>
            </a:extLst>
          </p:cNvPr>
          <p:cNvSpPr txBox="1"/>
          <p:nvPr/>
        </p:nvSpPr>
        <p:spPr>
          <a:xfrm>
            <a:off x="8448567" y="2720047"/>
            <a:ext cx="1724133" cy="369332"/>
          </a:xfrm>
          <a:prstGeom prst="rect">
            <a:avLst/>
          </a:prstGeom>
          <a:noFill/>
        </p:spPr>
        <p:txBody>
          <a:bodyPr wrap="square" rtlCol="0">
            <a:spAutoFit/>
          </a:bodyPr>
          <a:lstStyle/>
          <a:p>
            <a:r>
              <a:rPr lang="fr-FR" dirty="0"/>
              <a:t>Maintenance </a:t>
            </a:r>
          </a:p>
        </p:txBody>
      </p:sp>
      <p:cxnSp>
        <p:nvCxnSpPr>
          <p:cNvPr id="83" name="Connecteur droit avec flèche 82">
            <a:extLst>
              <a:ext uri="{FF2B5EF4-FFF2-40B4-BE49-F238E27FC236}">
                <a16:creationId xmlns:a16="http://schemas.microsoft.com/office/drawing/2014/main" id="{F93CFDD2-27BA-43B7-B44D-81CFF81B2AF3}"/>
              </a:ext>
            </a:extLst>
          </p:cNvPr>
          <p:cNvCxnSpPr>
            <a:cxnSpLocks/>
            <a:stCxn id="77" idx="4"/>
            <a:endCxn id="8" idx="0"/>
          </p:cNvCxnSpPr>
          <p:nvPr/>
        </p:nvCxnSpPr>
        <p:spPr>
          <a:xfrm rot="16200000" flipH="1">
            <a:off x="10873731" y="3765427"/>
            <a:ext cx="616116" cy="19461"/>
          </a:xfrm>
          <a:prstGeom prst="straightConnector1">
            <a:avLst/>
          </a:prstGeom>
          <a:ln w="5715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86" name="Connecteur droit avec flèche 85">
            <a:extLst>
              <a:ext uri="{FF2B5EF4-FFF2-40B4-BE49-F238E27FC236}">
                <a16:creationId xmlns:a16="http://schemas.microsoft.com/office/drawing/2014/main" id="{B77D4099-E175-43E6-A75A-6C5A1A50D546}"/>
              </a:ext>
            </a:extLst>
          </p:cNvPr>
          <p:cNvCxnSpPr>
            <a:cxnSpLocks/>
            <a:stCxn id="11" idx="2"/>
            <a:endCxn id="13" idx="3"/>
          </p:cNvCxnSpPr>
          <p:nvPr/>
        </p:nvCxnSpPr>
        <p:spPr>
          <a:xfrm rot="10800000">
            <a:off x="4661345" y="4516828"/>
            <a:ext cx="2711661" cy="1221823"/>
          </a:xfrm>
          <a:prstGeom prst="straightConnector1">
            <a:avLst/>
          </a:prstGeom>
          <a:ln w="5715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584404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randombar(horizontal)">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randombar(horizontal)">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21" presetClass="entr" presetSubtype="1" fill="hold" nodeType="click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wheel(1)">
                                      <p:cBhvr>
                                        <p:cTn id="35" dur="2000"/>
                                        <p:tgtEl>
                                          <p:spTgt spid="25"/>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wipe(down)">
                                      <p:cBhvr>
                                        <p:cTn id="40" dur="500"/>
                                        <p:tgtEl>
                                          <p:spTgt spid="6"/>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50"/>
                                        </p:tgtEl>
                                        <p:attrNameLst>
                                          <p:attrName>style.visibility</p:attrName>
                                        </p:attrNameLst>
                                      </p:cBhvr>
                                      <p:to>
                                        <p:strVal val="visible"/>
                                      </p:to>
                                    </p:set>
                                    <p:animEffect transition="in" filter="wipe(down)">
                                      <p:cBhvr>
                                        <p:cTn id="45" dur="500"/>
                                        <p:tgtEl>
                                          <p:spTgt spid="50"/>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nodeType="clickEffect">
                                  <p:stCondLst>
                                    <p:cond delay="0"/>
                                  </p:stCondLst>
                                  <p:childTnLst>
                                    <p:set>
                                      <p:cBhvr>
                                        <p:cTn id="49" dur="1" fill="hold">
                                          <p:stCondLst>
                                            <p:cond delay="0"/>
                                          </p:stCondLst>
                                        </p:cTn>
                                        <p:tgtEl>
                                          <p:spTgt spid="26"/>
                                        </p:tgtEl>
                                        <p:attrNameLst>
                                          <p:attrName>style.visibility</p:attrName>
                                        </p:attrNameLst>
                                      </p:cBhvr>
                                      <p:to>
                                        <p:strVal val="visible"/>
                                      </p:to>
                                    </p:set>
                                    <p:anim calcmode="lin" valueType="num">
                                      <p:cBhvr>
                                        <p:cTn id="50" dur="500" fill="hold"/>
                                        <p:tgtEl>
                                          <p:spTgt spid="26"/>
                                        </p:tgtEl>
                                        <p:attrNameLst>
                                          <p:attrName>ppt_w</p:attrName>
                                        </p:attrNameLst>
                                      </p:cBhvr>
                                      <p:tavLst>
                                        <p:tav tm="0">
                                          <p:val>
                                            <p:fltVal val="0"/>
                                          </p:val>
                                        </p:tav>
                                        <p:tav tm="100000">
                                          <p:val>
                                            <p:strVal val="#ppt_w"/>
                                          </p:val>
                                        </p:tav>
                                      </p:tavLst>
                                    </p:anim>
                                    <p:anim calcmode="lin" valueType="num">
                                      <p:cBhvr>
                                        <p:cTn id="51" dur="500" fill="hold"/>
                                        <p:tgtEl>
                                          <p:spTgt spid="26"/>
                                        </p:tgtEl>
                                        <p:attrNameLst>
                                          <p:attrName>ppt_h</p:attrName>
                                        </p:attrNameLst>
                                      </p:cBhvr>
                                      <p:tavLst>
                                        <p:tav tm="0">
                                          <p:val>
                                            <p:fltVal val="0"/>
                                          </p:val>
                                        </p:tav>
                                        <p:tav tm="100000">
                                          <p:val>
                                            <p:strVal val="#ppt_h"/>
                                          </p:val>
                                        </p:tav>
                                      </p:tavLst>
                                    </p:anim>
                                    <p:animEffect transition="in" filter="fade">
                                      <p:cBhvr>
                                        <p:cTn id="52" dur="500"/>
                                        <p:tgtEl>
                                          <p:spTgt spid="26"/>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7"/>
                                        </p:tgtEl>
                                        <p:attrNameLst>
                                          <p:attrName>style.visibility</p:attrName>
                                        </p:attrNameLst>
                                      </p:cBhvr>
                                      <p:to>
                                        <p:strVal val="visible"/>
                                      </p:to>
                                    </p:set>
                                    <p:anim calcmode="lin" valueType="num">
                                      <p:cBhvr>
                                        <p:cTn id="57" dur="500" fill="hold"/>
                                        <p:tgtEl>
                                          <p:spTgt spid="7"/>
                                        </p:tgtEl>
                                        <p:attrNameLst>
                                          <p:attrName>ppt_w</p:attrName>
                                        </p:attrNameLst>
                                      </p:cBhvr>
                                      <p:tavLst>
                                        <p:tav tm="0">
                                          <p:val>
                                            <p:fltVal val="0"/>
                                          </p:val>
                                        </p:tav>
                                        <p:tav tm="100000">
                                          <p:val>
                                            <p:strVal val="#ppt_w"/>
                                          </p:val>
                                        </p:tav>
                                      </p:tavLst>
                                    </p:anim>
                                    <p:anim calcmode="lin" valueType="num">
                                      <p:cBhvr>
                                        <p:cTn id="58" dur="500" fill="hold"/>
                                        <p:tgtEl>
                                          <p:spTgt spid="7"/>
                                        </p:tgtEl>
                                        <p:attrNameLst>
                                          <p:attrName>ppt_h</p:attrName>
                                        </p:attrNameLst>
                                      </p:cBhvr>
                                      <p:tavLst>
                                        <p:tav tm="0">
                                          <p:val>
                                            <p:fltVal val="0"/>
                                          </p:val>
                                        </p:tav>
                                        <p:tav tm="100000">
                                          <p:val>
                                            <p:strVal val="#ppt_h"/>
                                          </p:val>
                                        </p:tav>
                                      </p:tavLst>
                                    </p:anim>
                                    <p:animEffect transition="in" filter="fade">
                                      <p:cBhvr>
                                        <p:cTn id="59" dur="500"/>
                                        <p:tgtEl>
                                          <p:spTgt spid="7"/>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18"/>
                                        </p:tgtEl>
                                        <p:attrNameLst>
                                          <p:attrName>style.visibility</p:attrName>
                                        </p:attrNameLst>
                                      </p:cBhvr>
                                      <p:to>
                                        <p:strVal val="visible"/>
                                      </p:to>
                                    </p:set>
                                    <p:anim calcmode="lin" valueType="num">
                                      <p:cBhvr>
                                        <p:cTn id="64" dur="500" fill="hold"/>
                                        <p:tgtEl>
                                          <p:spTgt spid="18"/>
                                        </p:tgtEl>
                                        <p:attrNameLst>
                                          <p:attrName>ppt_w</p:attrName>
                                        </p:attrNameLst>
                                      </p:cBhvr>
                                      <p:tavLst>
                                        <p:tav tm="0">
                                          <p:val>
                                            <p:fltVal val="0"/>
                                          </p:val>
                                        </p:tav>
                                        <p:tav tm="100000">
                                          <p:val>
                                            <p:strVal val="#ppt_w"/>
                                          </p:val>
                                        </p:tav>
                                      </p:tavLst>
                                    </p:anim>
                                    <p:anim calcmode="lin" valueType="num">
                                      <p:cBhvr>
                                        <p:cTn id="65" dur="500" fill="hold"/>
                                        <p:tgtEl>
                                          <p:spTgt spid="18"/>
                                        </p:tgtEl>
                                        <p:attrNameLst>
                                          <p:attrName>ppt_h</p:attrName>
                                        </p:attrNameLst>
                                      </p:cBhvr>
                                      <p:tavLst>
                                        <p:tav tm="0">
                                          <p:val>
                                            <p:fltVal val="0"/>
                                          </p:val>
                                        </p:tav>
                                        <p:tav tm="100000">
                                          <p:val>
                                            <p:strVal val="#ppt_h"/>
                                          </p:val>
                                        </p:tav>
                                      </p:tavLst>
                                    </p:anim>
                                    <p:animEffect transition="in" filter="fade">
                                      <p:cBhvr>
                                        <p:cTn id="66" dur="500"/>
                                        <p:tgtEl>
                                          <p:spTgt spid="18"/>
                                        </p:tgtEl>
                                      </p:cBhvr>
                                    </p:animEffect>
                                  </p:childTnLst>
                                </p:cTn>
                              </p:par>
                            </p:childTnLst>
                          </p:cTn>
                        </p:par>
                      </p:childTnLst>
                    </p:cTn>
                  </p:par>
                  <p:par>
                    <p:cTn id="67" fill="hold">
                      <p:stCondLst>
                        <p:cond delay="indefinite"/>
                      </p:stCondLst>
                      <p:childTnLst>
                        <p:par>
                          <p:cTn id="68" fill="hold">
                            <p:stCondLst>
                              <p:cond delay="0"/>
                            </p:stCondLst>
                            <p:childTnLst>
                              <p:par>
                                <p:cTn id="69" presetID="6" presetClass="entr" presetSubtype="16" fill="hold" nodeType="clickEffect">
                                  <p:stCondLst>
                                    <p:cond delay="0"/>
                                  </p:stCondLst>
                                  <p:childTnLst>
                                    <p:set>
                                      <p:cBhvr>
                                        <p:cTn id="70" dur="1" fill="hold">
                                          <p:stCondLst>
                                            <p:cond delay="0"/>
                                          </p:stCondLst>
                                        </p:cTn>
                                        <p:tgtEl>
                                          <p:spTgt spid="27"/>
                                        </p:tgtEl>
                                        <p:attrNameLst>
                                          <p:attrName>style.visibility</p:attrName>
                                        </p:attrNameLst>
                                      </p:cBhvr>
                                      <p:to>
                                        <p:strVal val="visible"/>
                                      </p:to>
                                    </p:set>
                                    <p:animEffect transition="in" filter="circle(in)">
                                      <p:cBhvr>
                                        <p:cTn id="71" dur="2000"/>
                                        <p:tgtEl>
                                          <p:spTgt spid="27"/>
                                        </p:tgtEl>
                                      </p:cBhvr>
                                    </p:animEffect>
                                  </p:childTnLst>
                                </p:cTn>
                              </p:par>
                            </p:childTnLst>
                          </p:cTn>
                        </p:par>
                      </p:childTnLst>
                    </p:cTn>
                  </p:par>
                  <p:par>
                    <p:cTn id="72" fill="hold">
                      <p:stCondLst>
                        <p:cond delay="indefinite"/>
                      </p:stCondLst>
                      <p:childTnLst>
                        <p:par>
                          <p:cTn id="73" fill="hold">
                            <p:stCondLst>
                              <p:cond delay="0"/>
                            </p:stCondLst>
                            <p:childTnLst>
                              <p:par>
                                <p:cTn id="74" presetID="1" presetClass="entr" presetSubtype="0" fill="hold" grpId="0" nodeType="clickEffect">
                                  <p:stCondLst>
                                    <p:cond delay="0"/>
                                  </p:stCondLst>
                                  <p:childTnLst>
                                    <p:set>
                                      <p:cBhvr>
                                        <p:cTn id="75" dur="1" fill="hold">
                                          <p:stCondLst>
                                            <p:cond delay="0"/>
                                          </p:stCondLst>
                                        </p:cTn>
                                        <p:tgtEl>
                                          <p:spTgt spid="8"/>
                                        </p:tgtEl>
                                        <p:attrNameLst>
                                          <p:attrName>style.visibility</p:attrName>
                                        </p:attrNameLst>
                                      </p:cBhvr>
                                      <p:to>
                                        <p:strVal val="visible"/>
                                      </p:to>
                                    </p:set>
                                  </p:childTnLst>
                                </p:cTn>
                              </p:par>
                            </p:childTnLst>
                          </p:cTn>
                        </p:par>
                      </p:childTnLst>
                    </p:cTn>
                  </p:par>
                  <p:par>
                    <p:cTn id="76" fill="hold">
                      <p:stCondLst>
                        <p:cond delay="indefinite"/>
                      </p:stCondLst>
                      <p:childTnLst>
                        <p:par>
                          <p:cTn id="77" fill="hold">
                            <p:stCondLst>
                              <p:cond delay="0"/>
                            </p:stCondLst>
                            <p:childTnLst>
                              <p:par>
                                <p:cTn id="78" presetID="2" presetClass="entr" presetSubtype="4" fill="hold" grpId="0" nodeType="clickEffect">
                                  <p:stCondLst>
                                    <p:cond delay="0"/>
                                  </p:stCondLst>
                                  <p:childTnLst>
                                    <p:set>
                                      <p:cBhvr>
                                        <p:cTn id="79" dur="1" fill="hold">
                                          <p:stCondLst>
                                            <p:cond delay="0"/>
                                          </p:stCondLst>
                                        </p:cTn>
                                        <p:tgtEl>
                                          <p:spTgt spid="48"/>
                                        </p:tgtEl>
                                        <p:attrNameLst>
                                          <p:attrName>style.visibility</p:attrName>
                                        </p:attrNameLst>
                                      </p:cBhvr>
                                      <p:to>
                                        <p:strVal val="visible"/>
                                      </p:to>
                                    </p:set>
                                    <p:anim calcmode="lin" valueType="num">
                                      <p:cBhvr additive="base">
                                        <p:cTn id="80" dur="500" fill="hold"/>
                                        <p:tgtEl>
                                          <p:spTgt spid="48"/>
                                        </p:tgtEl>
                                        <p:attrNameLst>
                                          <p:attrName>ppt_x</p:attrName>
                                        </p:attrNameLst>
                                      </p:cBhvr>
                                      <p:tavLst>
                                        <p:tav tm="0">
                                          <p:val>
                                            <p:strVal val="#ppt_x"/>
                                          </p:val>
                                        </p:tav>
                                        <p:tav tm="100000">
                                          <p:val>
                                            <p:strVal val="#ppt_x"/>
                                          </p:val>
                                        </p:tav>
                                      </p:tavLst>
                                    </p:anim>
                                    <p:anim calcmode="lin" valueType="num">
                                      <p:cBhvr additive="base">
                                        <p:cTn id="81"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2" presetClass="entr" presetSubtype="4" fill="hold" nodeType="clickEffect">
                                  <p:stCondLst>
                                    <p:cond delay="0"/>
                                  </p:stCondLst>
                                  <p:childTnLst>
                                    <p:set>
                                      <p:cBhvr>
                                        <p:cTn id="85" dur="1" fill="hold">
                                          <p:stCondLst>
                                            <p:cond delay="0"/>
                                          </p:stCondLst>
                                        </p:cTn>
                                        <p:tgtEl>
                                          <p:spTgt spid="30"/>
                                        </p:tgtEl>
                                        <p:attrNameLst>
                                          <p:attrName>style.visibility</p:attrName>
                                        </p:attrNameLst>
                                      </p:cBhvr>
                                      <p:to>
                                        <p:strVal val="visible"/>
                                      </p:to>
                                    </p:set>
                                    <p:anim calcmode="lin" valueType="num">
                                      <p:cBhvr additive="base">
                                        <p:cTn id="86" dur="500" fill="hold"/>
                                        <p:tgtEl>
                                          <p:spTgt spid="30"/>
                                        </p:tgtEl>
                                        <p:attrNameLst>
                                          <p:attrName>ppt_x</p:attrName>
                                        </p:attrNameLst>
                                      </p:cBhvr>
                                      <p:tavLst>
                                        <p:tav tm="0">
                                          <p:val>
                                            <p:strVal val="#ppt_x"/>
                                          </p:val>
                                        </p:tav>
                                        <p:tav tm="100000">
                                          <p:val>
                                            <p:strVal val="#ppt_x"/>
                                          </p:val>
                                        </p:tav>
                                      </p:tavLst>
                                    </p:anim>
                                    <p:anim calcmode="lin" valueType="num">
                                      <p:cBhvr additive="base">
                                        <p:cTn id="87"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42" presetClass="entr" presetSubtype="0" fill="hold" grpId="0" nodeType="clickEffect">
                                  <p:stCondLst>
                                    <p:cond delay="0"/>
                                  </p:stCondLst>
                                  <p:childTnLst>
                                    <p:set>
                                      <p:cBhvr>
                                        <p:cTn id="91" dur="1" fill="hold">
                                          <p:stCondLst>
                                            <p:cond delay="0"/>
                                          </p:stCondLst>
                                        </p:cTn>
                                        <p:tgtEl>
                                          <p:spTgt spid="9"/>
                                        </p:tgtEl>
                                        <p:attrNameLst>
                                          <p:attrName>style.visibility</p:attrName>
                                        </p:attrNameLst>
                                      </p:cBhvr>
                                      <p:to>
                                        <p:strVal val="visible"/>
                                      </p:to>
                                    </p:set>
                                    <p:animEffect transition="in" filter="fade">
                                      <p:cBhvr>
                                        <p:cTn id="92" dur="1000"/>
                                        <p:tgtEl>
                                          <p:spTgt spid="9"/>
                                        </p:tgtEl>
                                      </p:cBhvr>
                                    </p:animEffect>
                                    <p:anim calcmode="lin" valueType="num">
                                      <p:cBhvr>
                                        <p:cTn id="93" dur="1000" fill="hold"/>
                                        <p:tgtEl>
                                          <p:spTgt spid="9"/>
                                        </p:tgtEl>
                                        <p:attrNameLst>
                                          <p:attrName>ppt_x</p:attrName>
                                        </p:attrNameLst>
                                      </p:cBhvr>
                                      <p:tavLst>
                                        <p:tav tm="0">
                                          <p:val>
                                            <p:strVal val="#ppt_x"/>
                                          </p:val>
                                        </p:tav>
                                        <p:tav tm="100000">
                                          <p:val>
                                            <p:strVal val="#ppt_x"/>
                                          </p:val>
                                        </p:tav>
                                      </p:tavLst>
                                    </p:anim>
                                    <p:anim calcmode="lin" valueType="num">
                                      <p:cBhvr>
                                        <p:cTn id="9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42" presetClass="entr" presetSubtype="0" fill="hold" nodeType="clickEffect">
                                  <p:stCondLst>
                                    <p:cond delay="0"/>
                                  </p:stCondLst>
                                  <p:childTnLst>
                                    <p:set>
                                      <p:cBhvr>
                                        <p:cTn id="98" dur="1" fill="hold">
                                          <p:stCondLst>
                                            <p:cond delay="0"/>
                                          </p:stCondLst>
                                        </p:cTn>
                                        <p:tgtEl>
                                          <p:spTgt spid="42"/>
                                        </p:tgtEl>
                                        <p:attrNameLst>
                                          <p:attrName>style.visibility</p:attrName>
                                        </p:attrNameLst>
                                      </p:cBhvr>
                                      <p:to>
                                        <p:strVal val="visible"/>
                                      </p:to>
                                    </p:set>
                                    <p:animEffect transition="in" filter="fade">
                                      <p:cBhvr>
                                        <p:cTn id="99" dur="1000"/>
                                        <p:tgtEl>
                                          <p:spTgt spid="42"/>
                                        </p:tgtEl>
                                      </p:cBhvr>
                                    </p:animEffect>
                                    <p:anim calcmode="lin" valueType="num">
                                      <p:cBhvr>
                                        <p:cTn id="100" dur="1000" fill="hold"/>
                                        <p:tgtEl>
                                          <p:spTgt spid="42"/>
                                        </p:tgtEl>
                                        <p:attrNameLst>
                                          <p:attrName>ppt_x</p:attrName>
                                        </p:attrNameLst>
                                      </p:cBhvr>
                                      <p:tavLst>
                                        <p:tav tm="0">
                                          <p:val>
                                            <p:strVal val="#ppt_x"/>
                                          </p:val>
                                        </p:tav>
                                        <p:tav tm="100000">
                                          <p:val>
                                            <p:strVal val="#ppt_x"/>
                                          </p:val>
                                        </p:tav>
                                      </p:tavLst>
                                    </p:anim>
                                    <p:anim calcmode="lin" valueType="num">
                                      <p:cBhvr>
                                        <p:cTn id="101"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45" presetClass="entr" presetSubtype="0" fill="hold" grpId="0" nodeType="clickEffect">
                                  <p:stCondLst>
                                    <p:cond delay="0"/>
                                  </p:stCondLst>
                                  <p:childTnLst>
                                    <p:set>
                                      <p:cBhvr>
                                        <p:cTn id="105" dur="1" fill="hold">
                                          <p:stCondLst>
                                            <p:cond delay="0"/>
                                          </p:stCondLst>
                                        </p:cTn>
                                        <p:tgtEl>
                                          <p:spTgt spid="13"/>
                                        </p:tgtEl>
                                        <p:attrNameLst>
                                          <p:attrName>style.visibility</p:attrName>
                                        </p:attrNameLst>
                                      </p:cBhvr>
                                      <p:to>
                                        <p:strVal val="visible"/>
                                      </p:to>
                                    </p:set>
                                    <p:animEffect transition="in" filter="fade">
                                      <p:cBhvr>
                                        <p:cTn id="106" dur="2000"/>
                                        <p:tgtEl>
                                          <p:spTgt spid="13"/>
                                        </p:tgtEl>
                                      </p:cBhvr>
                                    </p:animEffect>
                                    <p:anim calcmode="lin" valueType="num">
                                      <p:cBhvr>
                                        <p:cTn id="107" dur="2000" fill="hold"/>
                                        <p:tgtEl>
                                          <p:spTgt spid="13"/>
                                        </p:tgtEl>
                                        <p:attrNameLst>
                                          <p:attrName>ppt_w</p:attrName>
                                        </p:attrNameLst>
                                      </p:cBhvr>
                                      <p:tavLst>
                                        <p:tav tm="0" fmla="#ppt_w*sin(2.5*pi*$)">
                                          <p:val>
                                            <p:fltVal val="0"/>
                                          </p:val>
                                        </p:tav>
                                        <p:tav tm="100000">
                                          <p:val>
                                            <p:fltVal val="1"/>
                                          </p:val>
                                        </p:tav>
                                      </p:tavLst>
                                    </p:anim>
                                    <p:anim calcmode="lin" valueType="num">
                                      <p:cBhvr>
                                        <p:cTn id="108" dur="2000" fill="hold"/>
                                        <p:tgtEl>
                                          <p:spTgt spid="13"/>
                                        </p:tgtEl>
                                        <p:attrNameLst>
                                          <p:attrName>ppt_h</p:attrName>
                                        </p:attrNameLst>
                                      </p:cBhvr>
                                      <p:tavLst>
                                        <p:tav tm="0">
                                          <p:val>
                                            <p:strVal val="#ppt_h"/>
                                          </p:val>
                                        </p:tav>
                                        <p:tav tm="100000">
                                          <p:val>
                                            <p:strVal val="#ppt_h"/>
                                          </p:val>
                                        </p:tav>
                                      </p:tavLst>
                                    </p:anim>
                                  </p:childTnLst>
                                </p:cTn>
                              </p:par>
                            </p:childTnLst>
                          </p:cTn>
                        </p:par>
                      </p:childTnLst>
                    </p:cTn>
                  </p:par>
                  <p:par>
                    <p:cTn id="109" fill="hold">
                      <p:stCondLst>
                        <p:cond delay="indefinite"/>
                      </p:stCondLst>
                      <p:childTnLst>
                        <p:par>
                          <p:cTn id="110" fill="hold">
                            <p:stCondLst>
                              <p:cond delay="0"/>
                            </p:stCondLst>
                            <p:childTnLst>
                              <p:par>
                                <p:cTn id="111" presetID="53" presetClass="entr" presetSubtype="16" fill="hold" grpId="0" nodeType="clickEffect">
                                  <p:stCondLst>
                                    <p:cond delay="0"/>
                                  </p:stCondLst>
                                  <p:childTnLst>
                                    <p:set>
                                      <p:cBhvr>
                                        <p:cTn id="112" dur="1" fill="hold">
                                          <p:stCondLst>
                                            <p:cond delay="0"/>
                                          </p:stCondLst>
                                        </p:cTn>
                                        <p:tgtEl>
                                          <p:spTgt spid="49"/>
                                        </p:tgtEl>
                                        <p:attrNameLst>
                                          <p:attrName>style.visibility</p:attrName>
                                        </p:attrNameLst>
                                      </p:cBhvr>
                                      <p:to>
                                        <p:strVal val="visible"/>
                                      </p:to>
                                    </p:set>
                                    <p:anim calcmode="lin" valueType="num">
                                      <p:cBhvr>
                                        <p:cTn id="113" dur="500" fill="hold"/>
                                        <p:tgtEl>
                                          <p:spTgt spid="49"/>
                                        </p:tgtEl>
                                        <p:attrNameLst>
                                          <p:attrName>ppt_w</p:attrName>
                                        </p:attrNameLst>
                                      </p:cBhvr>
                                      <p:tavLst>
                                        <p:tav tm="0">
                                          <p:val>
                                            <p:fltVal val="0"/>
                                          </p:val>
                                        </p:tav>
                                        <p:tav tm="100000">
                                          <p:val>
                                            <p:strVal val="#ppt_w"/>
                                          </p:val>
                                        </p:tav>
                                      </p:tavLst>
                                    </p:anim>
                                    <p:anim calcmode="lin" valueType="num">
                                      <p:cBhvr>
                                        <p:cTn id="114" dur="500" fill="hold"/>
                                        <p:tgtEl>
                                          <p:spTgt spid="49"/>
                                        </p:tgtEl>
                                        <p:attrNameLst>
                                          <p:attrName>ppt_h</p:attrName>
                                        </p:attrNameLst>
                                      </p:cBhvr>
                                      <p:tavLst>
                                        <p:tav tm="0">
                                          <p:val>
                                            <p:fltVal val="0"/>
                                          </p:val>
                                        </p:tav>
                                        <p:tav tm="100000">
                                          <p:val>
                                            <p:strVal val="#ppt_h"/>
                                          </p:val>
                                        </p:tav>
                                      </p:tavLst>
                                    </p:anim>
                                    <p:animEffect transition="in" filter="fade">
                                      <p:cBhvr>
                                        <p:cTn id="115" dur="500"/>
                                        <p:tgtEl>
                                          <p:spTgt spid="49"/>
                                        </p:tgtEl>
                                      </p:cBhvr>
                                    </p:animEffect>
                                  </p:childTnLst>
                                </p:cTn>
                              </p:par>
                            </p:childTnLst>
                          </p:cTn>
                        </p:par>
                      </p:childTnLst>
                    </p:cTn>
                  </p:par>
                  <p:par>
                    <p:cTn id="116" fill="hold">
                      <p:stCondLst>
                        <p:cond delay="indefinite"/>
                      </p:stCondLst>
                      <p:childTnLst>
                        <p:par>
                          <p:cTn id="117" fill="hold">
                            <p:stCondLst>
                              <p:cond delay="0"/>
                            </p:stCondLst>
                            <p:childTnLst>
                              <p:par>
                                <p:cTn id="118" presetID="53" presetClass="entr" presetSubtype="16" fill="hold" nodeType="clickEffect">
                                  <p:stCondLst>
                                    <p:cond delay="0"/>
                                  </p:stCondLst>
                                  <p:childTnLst>
                                    <p:set>
                                      <p:cBhvr>
                                        <p:cTn id="119" dur="1" fill="hold">
                                          <p:stCondLst>
                                            <p:cond delay="0"/>
                                          </p:stCondLst>
                                        </p:cTn>
                                        <p:tgtEl>
                                          <p:spTgt spid="33"/>
                                        </p:tgtEl>
                                        <p:attrNameLst>
                                          <p:attrName>style.visibility</p:attrName>
                                        </p:attrNameLst>
                                      </p:cBhvr>
                                      <p:to>
                                        <p:strVal val="visible"/>
                                      </p:to>
                                    </p:set>
                                    <p:anim calcmode="lin" valueType="num">
                                      <p:cBhvr>
                                        <p:cTn id="120" dur="500" fill="hold"/>
                                        <p:tgtEl>
                                          <p:spTgt spid="33"/>
                                        </p:tgtEl>
                                        <p:attrNameLst>
                                          <p:attrName>ppt_w</p:attrName>
                                        </p:attrNameLst>
                                      </p:cBhvr>
                                      <p:tavLst>
                                        <p:tav tm="0">
                                          <p:val>
                                            <p:fltVal val="0"/>
                                          </p:val>
                                        </p:tav>
                                        <p:tav tm="100000">
                                          <p:val>
                                            <p:strVal val="#ppt_w"/>
                                          </p:val>
                                        </p:tav>
                                      </p:tavLst>
                                    </p:anim>
                                    <p:anim calcmode="lin" valueType="num">
                                      <p:cBhvr>
                                        <p:cTn id="121" dur="500" fill="hold"/>
                                        <p:tgtEl>
                                          <p:spTgt spid="33"/>
                                        </p:tgtEl>
                                        <p:attrNameLst>
                                          <p:attrName>ppt_h</p:attrName>
                                        </p:attrNameLst>
                                      </p:cBhvr>
                                      <p:tavLst>
                                        <p:tav tm="0">
                                          <p:val>
                                            <p:fltVal val="0"/>
                                          </p:val>
                                        </p:tav>
                                        <p:tav tm="100000">
                                          <p:val>
                                            <p:strVal val="#ppt_h"/>
                                          </p:val>
                                        </p:tav>
                                      </p:tavLst>
                                    </p:anim>
                                    <p:animEffect transition="in" filter="fade">
                                      <p:cBhvr>
                                        <p:cTn id="122" dur="500"/>
                                        <p:tgtEl>
                                          <p:spTgt spid="33"/>
                                        </p:tgtEl>
                                      </p:cBhvr>
                                    </p:animEffect>
                                  </p:childTnLst>
                                </p:cTn>
                              </p:par>
                            </p:childTnLst>
                          </p:cTn>
                        </p:par>
                      </p:childTnLst>
                    </p:cTn>
                  </p:par>
                  <p:par>
                    <p:cTn id="123" fill="hold">
                      <p:stCondLst>
                        <p:cond delay="indefinite"/>
                      </p:stCondLst>
                      <p:childTnLst>
                        <p:par>
                          <p:cTn id="124" fill="hold">
                            <p:stCondLst>
                              <p:cond delay="0"/>
                            </p:stCondLst>
                            <p:childTnLst>
                              <p:par>
                                <p:cTn id="125" presetID="6" presetClass="entr" presetSubtype="16" fill="hold" grpId="0" nodeType="clickEffect">
                                  <p:stCondLst>
                                    <p:cond delay="0"/>
                                  </p:stCondLst>
                                  <p:childTnLst>
                                    <p:set>
                                      <p:cBhvr>
                                        <p:cTn id="126" dur="1" fill="hold">
                                          <p:stCondLst>
                                            <p:cond delay="0"/>
                                          </p:stCondLst>
                                        </p:cTn>
                                        <p:tgtEl>
                                          <p:spTgt spid="11"/>
                                        </p:tgtEl>
                                        <p:attrNameLst>
                                          <p:attrName>style.visibility</p:attrName>
                                        </p:attrNameLst>
                                      </p:cBhvr>
                                      <p:to>
                                        <p:strVal val="visible"/>
                                      </p:to>
                                    </p:set>
                                    <p:animEffect transition="in" filter="circle(in)">
                                      <p:cBhvr>
                                        <p:cTn id="127" dur="2000"/>
                                        <p:tgtEl>
                                          <p:spTgt spid="11"/>
                                        </p:tgtEl>
                                      </p:cBhvr>
                                    </p:animEffect>
                                  </p:childTnLst>
                                </p:cTn>
                              </p:par>
                            </p:childTnLst>
                          </p:cTn>
                        </p:par>
                      </p:childTnLst>
                    </p:cTn>
                  </p:par>
                  <p:par>
                    <p:cTn id="128" fill="hold">
                      <p:stCondLst>
                        <p:cond delay="indefinite"/>
                      </p:stCondLst>
                      <p:childTnLst>
                        <p:par>
                          <p:cTn id="129" fill="hold">
                            <p:stCondLst>
                              <p:cond delay="0"/>
                            </p:stCondLst>
                            <p:childTnLst>
                              <p:par>
                                <p:cTn id="130" presetID="1" presetClass="entr" presetSubtype="0" fill="hold" nodeType="clickEffect">
                                  <p:stCondLst>
                                    <p:cond delay="0"/>
                                  </p:stCondLst>
                                  <p:childTnLst>
                                    <p:set>
                                      <p:cBhvr>
                                        <p:cTn id="131" dur="1" fill="hold">
                                          <p:stCondLst>
                                            <p:cond delay="0"/>
                                          </p:stCondLst>
                                        </p:cTn>
                                        <p:tgtEl>
                                          <p:spTgt spid="36"/>
                                        </p:tgtEl>
                                        <p:attrNameLst>
                                          <p:attrName>style.visibility</p:attrName>
                                        </p:attrNameLst>
                                      </p:cBhvr>
                                      <p:to>
                                        <p:strVal val="visible"/>
                                      </p:to>
                                    </p:set>
                                  </p:childTnLst>
                                </p:cTn>
                              </p:par>
                            </p:childTnLst>
                          </p:cTn>
                        </p:par>
                      </p:childTnLst>
                    </p:cTn>
                  </p:par>
                  <p:par>
                    <p:cTn id="132" fill="hold">
                      <p:stCondLst>
                        <p:cond delay="indefinite"/>
                      </p:stCondLst>
                      <p:childTnLst>
                        <p:par>
                          <p:cTn id="133" fill="hold">
                            <p:stCondLst>
                              <p:cond delay="0"/>
                            </p:stCondLst>
                            <p:childTnLst>
                              <p:par>
                                <p:cTn id="134" presetID="6" presetClass="entr" presetSubtype="16" fill="hold" grpId="0" nodeType="clickEffect">
                                  <p:stCondLst>
                                    <p:cond delay="0"/>
                                  </p:stCondLst>
                                  <p:childTnLst>
                                    <p:set>
                                      <p:cBhvr>
                                        <p:cTn id="135" dur="1" fill="hold">
                                          <p:stCondLst>
                                            <p:cond delay="0"/>
                                          </p:stCondLst>
                                        </p:cTn>
                                        <p:tgtEl>
                                          <p:spTgt spid="19"/>
                                        </p:tgtEl>
                                        <p:attrNameLst>
                                          <p:attrName>style.visibility</p:attrName>
                                        </p:attrNameLst>
                                      </p:cBhvr>
                                      <p:to>
                                        <p:strVal val="visible"/>
                                      </p:to>
                                    </p:set>
                                    <p:animEffect transition="in" filter="circle(in)">
                                      <p:cBhvr>
                                        <p:cTn id="136" dur="2000"/>
                                        <p:tgtEl>
                                          <p:spTgt spid="19"/>
                                        </p:tgtEl>
                                      </p:cBhvr>
                                    </p:animEffect>
                                  </p:childTnLst>
                                </p:cTn>
                              </p:par>
                            </p:childTnLst>
                          </p:cTn>
                        </p:par>
                      </p:childTnLst>
                    </p:cTn>
                  </p:par>
                  <p:par>
                    <p:cTn id="137" fill="hold">
                      <p:stCondLst>
                        <p:cond delay="indefinite"/>
                      </p:stCondLst>
                      <p:childTnLst>
                        <p:par>
                          <p:cTn id="138" fill="hold">
                            <p:stCondLst>
                              <p:cond delay="0"/>
                            </p:stCondLst>
                            <p:childTnLst>
                              <p:par>
                                <p:cTn id="139" presetID="1" presetClass="entr" presetSubtype="0" fill="hold" nodeType="clickEffect">
                                  <p:stCondLst>
                                    <p:cond delay="0"/>
                                  </p:stCondLst>
                                  <p:childTnLst>
                                    <p:set>
                                      <p:cBhvr>
                                        <p:cTn id="140" dur="1" fill="hold">
                                          <p:stCondLst>
                                            <p:cond delay="0"/>
                                          </p:stCondLst>
                                        </p:cTn>
                                        <p:tgtEl>
                                          <p:spTgt spid="45"/>
                                        </p:tgtEl>
                                        <p:attrNameLst>
                                          <p:attrName>style.visibility</p:attrName>
                                        </p:attrNameLst>
                                      </p:cBhvr>
                                      <p:to>
                                        <p:strVal val="visible"/>
                                      </p:to>
                                    </p:set>
                                  </p:childTnLst>
                                </p:cTn>
                              </p:par>
                            </p:childTnLst>
                          </p:cTn>
                        </p:par>
                      </p:childTnLst>
                    </p:cTn>
                  </p:par>
                  <p:par>
                    <p:cTn id="141" fill="hold">
                      <p:stCondLst>
                        <p:cond delay="indefinite"/>
                      </p:stCondLst>
                      <p:childTnLst>
                        <p:par>
                          <p:cTn id="142" fill="hold">
                            <p:stCondLst>
                              <p:cond delay="0"/>
                            </p:stCondLst>
                            <p:childTnLst>
                              <p:par>
                                <p:cTn id="143" presetID="14" presetClass="entr" presetSubtype="10" fill="hold" grpId="0" nodeType="clickEffect">
                                  <p:stCondLst>
                                    <p:cond delay="0"/>
                                  </p:stCondLst>
                                  <p:childTnLst>
                                    <p:set>
                                      <p:cBhvr>
                                        <p:cTn id="144" dur="1" fill="hold">
                                          <p:stCondLst>
                                            <p:cond delay="0"/>
                                          </p:stCondLst>
                                        </p:cTn>
                                        <p:tgtEl>
                                          <p:spTgt spid="14"/>
                                        </p:tgtEl>
                                        <p:attrNameLst>
                                          <p:attrName>style.visibility</p:attrName>
                                        </p:attrNameLst>
                                      </p:cBhvr>
                                      <p:to>
                                        <p:strVal val="visible"/>
                                      </p:to>
                                    </p:set>
                                    <p:animEffect transition="in" filter="randombar(horizontal)">
                                      <p:cBhvr>
                                        <p:cTn id="145" dur="500"/>
                                        <p:tgtEl>
                                          <p:spTgt spid="14"/>
                                        </p:tgtEl>
                                      </p:cBhvr>
                                    </p:animEffect>
                                  </p:childTnLst>
                                </p:cTn>
                              </p:par>
                            </p:childTnLst>
                          </p:cTn>
                        </p:par>
                      </p:childTnLst>
                    </p:cTn>
                  </p:par>
                  <p:par>
                    <p:cTn id="146" fill="hold">
                      <p:stCondLst>
                        <p:cond delay="indefinite"/>
                      </p:stCondLst>
                      <p:childTnLst>
                        <p:par>
                          <p:cTn id="147" fill="hold">
                            <p:stCondLst>
                              <p:cond delay="0"/>
                            </p:stCondLst>
                            <p:childTnLst>
                              <p:par>
                                <p:cTn id="148" presetID="42" presetClass="entr" presetSubtype="0" fill="hold" grpId="0" nodeType="clickEffect">
                                  <p:stCondLst>
                                    <p:cond delay="0"/>
                                  </p:stCondLst>
                                  <p:childTnLst>
                                    <p:set>
                                      <p:cBhvr>
                                        <p:cTn id="149" dur="1" fill="hold">
                                          <p:stCondLst>
                                            <p:cond delay="0"/>
                                          </p:stCondLst>
                                        </p:cTn>
                                        <p:tgtEl>
                                          <p:spTgt spid="20"/>
                                        </p:tgtEl>
                                        <p:attrNameLst>
                                          <p:attrName>style.visibility</p:attrName>
                                        </p:attrNameLst>
                                      </p:cBhvr>
                                      <p:to>
                                        <p:strVal val="visible"/>
                                      </p:to>
                                    </p:set>
                                    <p:animEffect transition="in" filter="fade">
                                      <p:cBhvr>
                                        <p:cTn id="150" dur="1000"/>
                                        <p:tgtEl>
                                          <p:spTgt spid="20"/>
                                        </p:tgtEl>
                                      </p:cBhvr>
                                    </p:animEffect>
                                    <p:anim calcmode="lin" valueType="num">
                                      <p:cBhvr>
                                        <p:cTn id="151" dur="1000" fill="hold"/>
                                        <p:tgtEl>
                                          <p:spTgt spid="20"/>
                                        </p:tgtEl>
                                        <p:attrNameLst>
                                          <p:attrName>ppt_x</p:attrName>
                                        </p:attrNameLst>
                                      </p:cBhvr>
                                      <p:tavLst>
                                        <p:tav tm="0">
                                          <p:val>
                                            <p:strVal val="#ppt_x"/>
                                          </p:val>
                                        </p:tav>
                                        <p:tav tm="100000">
                                          <p:val>
                                            <p:strVal val="#ppt_x"/>
                                          </p:val>
                                        </p:tav>
                                      </p:tavLst>
                                    </p:anim>
                                    <p:anim calcmode="lin" valueType="num">
                                      <p:cBhvr>
                                        <p:cTn id="152"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53" fill="hold">
                      <p:stCondLst>
                        <p:cond delay="indefinite"/>
                      </p:stCondLst>
                      <p:childTnLst>
                        <p:par>
                          <p:cTn id="154" fill="hold">
                            <p:stCondLst>
                              <p:cond delay="0"/>
                            </p:stCondLst>
                            <p:childTnLst>
                              <p:par>
                                <p:cTn id="155" presetID="53" presetClass="entr" presetSubtype="16" fill="hold" grpId="0" nodeType="clickEffect">
                                  <p:stCondLst>
                                    <p:cond delay="0"/>
                                  </p:stCondLst>
                                  <p:childTnLst>
                                    <p:set>
                                      <p:cBhvr>
                                        <p:cTn id="156" dur="1" fill="hold">
                                          <p:stCondLst>
                                            <p:cond delay="0"/>
                                          </p:stCondLst>
                                        </p:cTn>
                                        <p:tgtEl>
                                          <p:spTgt spid="77"/>
                                        </p:tgtEl>
                                        <p:attrNameLst>
                                          <p:attrName>style.visibility</p:attrName>
                                        </p:attrNameLst>
                                      </p:cBhvr>
                                      <p:to>
                                        <p:strVal val="visible"/>
                                      </p:to>
                                    </p:set>
                                    <p:anim calcmode="lin" valueType="num">
                                      <p:cBhvr>
                                        <p:cTn id="157" dur="500" fill="hold"/>
                                        <p:tgtEl>
                                          <p:spTgt spid="77"/>
                                        </p:tgtEl>
                                        <p:attrNameLst>
                                          <p:attrName>ppt_w</p:attrName>
                                        </p:attrNameLst>
                                      </p:cBhvr>
                                      <p:tavLst>
                                        <p:tav tm="0">
                                          <p:val>
                                            <p:fltVal val="0"/>
                                          </p:val>
                                        </p:tav>
                                        <p:tav tm="100000">
                                          <p:val>
                                            <p:strVal val="#ppt_w"/>
                                          </p:val>
                                        </p:tav>
                                      </p:tavLst>
                                    </p:anim>
                                    <p:anim calcmode="lin" valueType="num">
                                      <p:cBhvr>
                                        <p:cTn id="158" dur="500" fill="hold"/>
                                        <p:tgtEl>
                                          <p:spTgt spid="77"/>
                                        </p:tgtEl>
                                        <p:attrNameLst>
                                          <p:attrName>ppt_h</p:attrName>
                                        </p:attrNameLst>
                                      </p:cBhvr>
                                      <p:tavLst>
                                        <p:tav tm="0">
                                          <p:val>
                                            <p:fltVal val="0"/>
                                          </p:val>
                                        </p:tav>
                                        <p:tav tm="100000">
                                          <p:val>
                                            <p:strVal val="#ppt_h"/>
                                          </p:val>
                                        </p:tav>
                                      </p:tavLst>
                                    </p:anim>
                                    <p:animEffect transition="in" filter="fade">
                                      <p:cBhvr>
                                        <p:cTn id="159" dur="500"/>
                                        <p:tgtEl>
                                          <p:spTgt spid="77"/>
                                        </p:tgtEl>
                                      </p:cBhvr>
                                    </p:animEffect>
                                  </p:childTnLst>
                                </p:cTn>
                              </p:par>
                            </p:childTnLst>
                          </p:cTn>
                        </p:par>
                      </p:childTnLst>
                    </p:cTn>
                  </p:par>
                  <p:par>
                    <p:cTn id="160" fill="hold">
                      <p:stCondLst>
                        <p:cond delay="indefinite"/>
                      </p:stCondLst>
                      <p:childTnLst>
                        <p:par>
                          <p:cTn id="161" fill="hold">
                            <p:stCondLst>
                              <p:cond delay="0"/>
                            </p:stCondLst>
                            <p:childTnLst>
                              <p:par>
                                <p:cTn id="162" presetID="53" presetClass="entr" presetSubtype="16" fill="hold" grpId="0" nodeType="clickEffect">
                                  <p:stCondLst>
                                    <p:cond delay="0"/>
                                  </p:stCondLst>
                                  <p:childTnLst>
                                    <p:set>
                                      <p:cBhvr>
                                        <p:cTn id="163" dur="1" fill="hold">
                                          <p:stCondLst>
                                            <p:cond delay="0"/>
                                          </p:stCondLst>
                                        </p:cTn>
                                        <p:tgtEl>
                                          <p:spTgt spid="81"/>
                                        </p:tgtEl>
                                        <p:attrNameLst>
                                          <p:attrName>style.visibility</p:attrName>
                                        </p:attrNameLst>
                                      </p:cBhvr>
                                      <p:to>
                                        <p:strVal val="visible"/>
                                      </p:to>
                                    </p:set>
                                    <p:anim calcmode="lin" valueType="num">
                                      <p:cBhvr>
                                        <p:cTn id="164" dur="500" fill="hold"/>
                                        <p:tgtEl>
                                          <p:spTgt spid="81"/>
                                        </p:tgtEl>
                                        <p:attrNameLst>
                                          <p:attrName>ppt_w</p:attrName>
                                        </p:attrNameLst>
                                      </p:cBhvr>
                                      <p:tavLst>
                                        <p:tav tm="0">
                                          <p:val>
                                            <p:fltVal val="0"/>
                                          </p:val>
                                        </p:tav>
                                        <p:tav tm="100000">
                                          <p:val>
                                            <p:strVal val="#ppt_w"/>
                                          </p:val>
                                        </p:tav>
                                      </p:tavLst>
                                    </p:anim>
                                    <p:anim calcmode="lin" valueType="num">
                                      <p:cBhvr>
                                        <p:cTn id="165" dur="500" fill="hold"/>
                                        <p:tgtEl>
                                          <p:spTgt spid="81"/>
                                        </p:tgtEl>
                                        <p:attrNameLst>
                                          <p:attrName>ppt_h</p:attrName>
                                        </p:attrNameLst>
                                      </p:cBhvr>
                                      <p:tavLst>
                                        <p:tav tm="0">
                                          <p:val>
                                            <p:fltVal val="0"/>
                                          </p:val>
                                        </p:tav>
                                        <p:tav tm="100000">
                                          <p:val>
                                            <p:strVal val="#ppt_h"/>
                                          </p:val>
                                        </p:tav>
                                      </p:tavLst>
                                    </p:anim>
                                    <p:animEffect transition="in" filter="fade">
                                      <p:cBhvr>
                                        <p:cTn id="166" dur="500"/>
                                        <p:tgtEl>
                                          <p:spTgt spid="81"/>
                                        </p:tgtEl>
                                      </p:cBhvr>
                                    </p:animEffect>
                                  </p:childTnLst>
                                </p:cTn>
                              </p:par>
                            </p:childTnLst>
                          </p:cTn>
                        </p:par>
                      </p:childTnLst>
                    </p:cTn>
                  </p:par>
                  <p:par>
                    <p:cTn id="167" fill="hold">
                      <p:stCondLst>
                        <p:cond delay="indefinite"/>
                      </p:stCondLst>
                      <p:childTnLst>
                        <p:par>
                          <p:cTn id="168" fill="hold">
                            <p:stCondLst>
                              <p:cond delay="0"/>
                            </p:stCondLst>
                            <p:childTnLst>
                              <p:par>
                                <p:cTn id="169" presetID="6" presetClass="entr" presetSubtype="16" fill="hold" nodeType="clickEffect">
                                  <p:stCondLst>
                                    <p:cond delay="0"/>
                                  </p:stCondLst>
                                  <p:childTnLst>
                                    <p:set>
                                      <p:cBhvr>
                                        <p:cTn id="170" dur="1" fill="hold">
                                          <p:stCondLst>
                                            <p:cond delay="0"/>
                                          </p:stCondLst>
                                        </p:cTn>
                                        <p:tgtEl>
                                          <p:spTgt spid="83"/>
                                        </p:tgtEl>
                                        <p:attrNameLst>
                                          <p:attrName>style.visibility</p:attrName>
                                        </p:attrNameLst>
                                      </p:cBhvr>
                                      <p:to>
                                        <p:strVal val="visible"/>
                                      </p:to>
                                    </p:set>
                                    <p:animEffect transition="in" filter="circle(in)">
                                      <p:cBhvr>
                                        <p:cTn id="171" dur="2000"/>
                                        <p:tgtEl>
                                          <p:spTgt spid="83"/>
                                        </p:tgtEl>
                                      </p:cBhvr>
                                    </p:animEffect>
                                  </p:childTnLst>
                                </p:cTn>
                              </p:par>
                            </p:childTnLst>
                          </p:cTn>
                        </p:par>
                      </p:childTnLst>
                    </p:cTn>
                  </p:par>
                  <p:par>
                    <p:cTn id="172" fill="hold">
                      <p:stCondLst>
                        <p:cond delay="indefinite"/>
                      </p:stCondLst>
                      <p:childTnLst>
                        <p:par>
                          <p:cTn id="173" fill="hold">
                            <p:stCondLst>
                              <p:cond delay="0"/>
                            </p:stCondLst>
                            <p:childTnLst>
                              <p:par>
                                <p:cTn id="174" presetID="1" presetClass="entr" presetSubtype="0" fill="hold" nodeType="clickEffect">
                                  <p:stCondLst>
                                    <p:cond delay="0"/>
                                  </p:stCondLst>
                                  <p:childTnLst>
                                    <p:set>
                                      <p:cBhvr>
                                        <p:cTn id="175" dur="1" fill="hold">
                                          <p:stCondLst>
                                            <p:cond delay="0"/>
                                          </p:stCondLst>
                                        </p:cTn>
                                        <p:tgtEl>
                                          <p:spTgt spid="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1" grpId="0" animBg="1"/>
      <p:bldP spid="13" grpId="0" animBg="1"/>
      <p:bldP spid="14" grpId="0" animBg="1"/>
      <p:bldP spid="15" grpId="0"/>
      <p:bldP spid="16" grpId="0"/>
      <p:bldP spid="18" grpId="0"/>
      <p:bldP spid="19" grpId="0"/>
      <p:bldP spid="20" grpId="0"/>
      <p:bldP spid="48" grpId="0"/>
      <p:bldP spid="49" grpId="0"/>
      <p:bldP spid="50" grpId="0"/>
      <p:bldP spid="77" grpId="0" animBg="1"/>
      <p:bldP spid="81" grpId="0"/>
    </p:bldLst>
  </p:timing>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42900" y="266700"/>
            <a:ext cx="11239500" cy="6324599"/>
          </a:xfrm>
        </p:spPr>
        <p:txBody>
          <a:bodyPr>
            <a:noAutofit/>
          </a:bodyPr>
          <a:lstStyle/>
          <a:p>
            <a:r>
              <a:rPr lang="fr-FR" sz="1800" dirty="0"/>
              <a:t>Dans la figure ci dessus , je vous montre le déroulement normal d'une intervention corrective dans la majorité des organismes.</a:t>
            </a:r>
          </a:p>
          <a:p>
            <a:r>
              <a:rPr lang="fr-FR" sz="1800" dirty="0"/>
              <a:t>L'intervention se déclenche par la détection de la panne par l'opérateur ou l'utilisateur direct du bien, ce dernier qui déclare le problème à son supérieur ou directement au service maintenance à travers une demande d'intervention.</a:t>
            </a:r>
          </a:p>
          <a:p>
            <a:r>
              <a:rPr lang="fr-FR" sz="1800" dirty="0"/>
              <a:t>Après avoir reçu la demande par le service maintenance, ce dernier envoi un agent pour diagnostiquer la panne avec l'opérateur , et sur la base du résultat du diagnostic ,ils planifient le temps de l'intervention soit réparation ou bien dépannage. </a:t>
            </a:r>
          </a:p>
          <a:p>
            <a:r>
              <a:rPr lang="fr-FR" sz="1800" dirty="0"/>
              <a:t>Après la planification, l'agent maintenance prépare l'intervention (vérification des ressources nécessaires (PDR, main d'œuvre, prestataires, etc.) et puis il procède à la réparation ou bien au dépannage dans l'attente de la réparation définitive.</a:t>
            </a:r>
          </a:p>
          <a:p>
            <a:r>
              <a:rPr lang="fr-FR" sz="1800" dirty="0"/>
              <a:t>Finalement, à la fin de l'intervention, l'agent maintenance et l'opérateur du bien redémarrent  le bien et lancent les tests pour valider la correction du problème. Si c'est OK il renseigne la fiche de demande d'intervention et le rapport d'intervention et il les transmet à l'agent méthodes pour alimenter la fiche de vie  et classer les fiches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55D1FF79-5A15-484A-B2AE-3B5ACDD3BDB8}"/>
              </a:ext>
            </a:extLst>
          </p:cNvPr>
          <p:cNvSpPr txBox="1">
            <a:spLocks/>
          </p:cNvSpPr>
          <p:nvPr/>
        </p:nvSpPr>
        <p:spPr>
          <a:xfrm>
            <a:off x="239151" y="921118"/>
            <a:ext cx="11952849" cy="1484457"/>
          </a:xfrm>
          <a:prstGeom prst="rect">
            <a:avLst/>
          </a:prstGeom>
        </p:spPr>
        <p:txBody>
          <a:bodyPr vert="horz" lIns="91440" tIns="45720" rIns="91440" bIns="45720" rtlCol="0" anchor="ctr">
            <a:normAutofit/>
          </a:bodyPr>
          <a:lstStyle/>
          <a:p>
            <a:pPr marL="742950" lvl="0" indent="-742950" algn="ctr" defTabSz="914400">
              <a:lnSpc>
                <a:spcPct val="90000"/>
              </a:lnSpc>
              <a:spcBef>
                <a:spcPct val="0"/>
              </a:spcBef>
              <a:buClr>
                <a:srgbClr val="FFFF00"/>
              </a:buClr>
            </a:pPr>
            <a:r>
              <a:rPr lang="fr-FR" sz="4000" b="1" dirty="0">
                <a:solidFill>
                  <a:srgbClr val="FFFF00"/>
                </a:solidFill>
              </a:rPr>
              <a:t>9.1.8. Les indicateurs de la maintenance corrective</a:t>
            </a:r>
            <a:endParaRPr kumimoji="0" lang="fr-FR" sz="3600" b="1" i="0" u="none" strike="noStrike" kern="1200" cap="all" spc="0" normalizeH="0" baseline="0" noProof="0" dirty="0">
              <a:ln>
                <a:noFill/>
              </a:ln>
              <a:solidFill>
                <a:srgbClr val="FFFF00"/>
              </a:solidFill>
              <a:effectLst>
                <a:outerShdw blurRad="50800" dist="63500" dir="2700000" algn="tl" rotWithShape="0">
                  <a:srgbClr val="000000">
                    <a:alpha val="48000"/>
                  </a:srgbClr>
                </a:outerShdw>
              </a:effectLst>
              <a:uLnTx/>
              <a:uFillTx/>
              <a:latin typeface="+mj-lt"/>
              <a:ea typeface="+mj-ea"/>
              <a:cs typeface="+mj-cs"/>
            </a:endParaRPr>
          </a:p>
        </p:txBody>
      </p:sp>
    </p:spTree>
    <p:extLst>
      <p:ext uri="{BB962C8B-B14F-4D97-AF65-F5344CB8AC3E}">
        <p14:creationId xmlns:p14="http://schemas.microsoft.com/office/powerpoint/2010/main" val="2443338043"/>
      </p:ext>
    </p:extLst>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457200"/>
            <a:ext cx="10972800" cy="6032499"/>
          </a:xfrm>
        </p:spPr>
        <p:txBody>
          <a:bodyPr>
            <a:normAutofit/>
          </a:bodyPr>
          <a:lstStyle/>
          <a:p>
            <a:r>
              <a:rPr lang="fr-FR" sz="2400" dirty="0"/>
              <a:t>Les indicateurs de performance sont le seul moyen de mesure de l'état actuel et de l'avancement vers nos objectifs, pour plus de détails veuillez consulter la partie des piliers du management dans le premier chapitre</a:t>
            </a:r>
          </a:p>
          <a:p>
            <a:pPr algn="ctr">
              <a:buNone/>
            </a:pPr>
            <a:r>
              <a:rPr lang="fr-FR" sz="2400" b="1" dirty="0">
                <a:solidFill>
                  <a:srgbClr val="00B0F0"/>
                </a:solidFill>
              </a:rPr>
              <a:t>" On ne peut améliorer que ce qu'on mesure"</a:t>
            </a:r>
          </a:p>
          <a:p>
            <a:r>
              <a:rPr lang="fr-FR" sz="2400" dirty="0"/>
              <a:t>Pour pouvoir maitriser et développer la maintenance corrective nous devons tout d'abord mesurer les performances actuelles et puis fixer les objectifs à atteindre.et avant tout ça ne devons définir les indicateurs à mesurer et à améliorer.</a:t>
            </a:r>
          </a:p>
          <a:p>
            <a:r>
              <a:rPr lang="fr-FR" sz="2400" dirty="0"/>
              <a:t>Nous avons déjà mentionné que l'objectif de la Gestion maintenance corrective est de réduire au maximum le temps d'arrêt en maintiendrons l'état technique du bien avec le minimum des coûts.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818689" cy="741082"/>
          </a:xfrm>
        </p:spPr>
        <p:txBody>
          <a:bodyPr/>
          <a:lstStyle/>
          <a:p>
            <a:pPr algn="ctr"/>
            <a:r>
              <a:rPr lang="fr-FR" sz="2800" b="1" dirty="0"/>
              <a:t>Assemblage  à la commande : </a:t>
            </a:r>
            <a:r>
              <a:rPr lang="fr-FR" sz="2800" b="1" dirty="0" err="1"/>
              <a:t>Assembly</a:t>
            </a:r>
            <a:r>
              <a:rPr lang="fr-FR" sz="2800" b="1" dirty="0"/>
              <a:t> to </a:t>
            </a:r>
            <a:r>
              <a:rPr lang="fr-FR" sz="2800" b="1" dirty="0" err="1"/>
              <a:t>order</a:t>
            </a:r>
            <a:r>
              <a:rPr lang="fr-FR" sz="2800" b="1" dirty="0"/>
              <a:t> ATO</a:t>
            </a:r>
            <a:br>
              <a:rPr lang="fr-FR" sz="2800" dirty="0"/>
            </a:br>
            <a:endParaRPr lang="fr-FR" sz="2800" dirty="0"/>
          </a:p>
        </p:txBody>
      </p:sp>
      <p:sp>
        <p:nvSpPr>
          <p:cNvPr id="3" name="Espace réservé du contenu 2"/>
          <p:cNvSpPr>
            <a:spLocks noGrp="1"/>
          </p:cNvSpPr>
          <p:nvPr>
            <p:ph idx="1"/>
          </p:nvPr>
        </p:nvSpPr>
        <p:spPr>
          <a:xfrm>
            <a:off x="1103312" y="2052918"/>
            <a:ext cx="9831388" cy="4195481"/>
          </a:xfrm>
        </p:spPr>
        <p:txBody>
          <a:bodyPr>
            <a:normAutofit/>
          </a:bodyPr>
          <a:lstStyle/>
          <a:p>
            <a:r>
              <a:rPr lang="fr-FR" sz="2400" b="1" dirty="0"/>
              <a:t>Nous pouvons dire que c'est un mélange des deux premiers types, nous lançons la fabrication des composants des produits et nous les stockons (selon des prévisions) dans l'attente d'une commande ferme du client. Une fois la commande et confirmée , nous procédons à l'assemblage des composants déjà produits et nous livrons les produits finis aux clients.</a:t>
            </a:r>
          </a:p>
          <a:p>
            <a:endParaRPr lang="fr-FR" sz="2400" b="1" dirty="0"/>
          </a:p>
        </p:txBody>
      </p:sp>
    </p:spTree>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9DA2CF55-EA87-4B09-BDFE-44B4844B59C8}"/>
              </a:ext>
            </a:extLst>
          </p:cNvPr>
          <p:cNvSpPr>
            <a:spLocks noGrp="1" noChangeArrowheads="1"/>
          </p:cNvSpPr>
          <p:nvPr>
            <p:ph type="title"/>
          </p:nvPr>
        </p:nvSpPr>
        <p:spPr>
          <a:xfrm>
            <a:off x="856130" y="355599"/>
            <a:ext cx="10353761" cy="762001"/>
          </a:xfrm>
        </p:spPr>
        <p:txBody>
          <a:bodyPr/>
          <a:lstStyle/>
          <a:p>
            <a:r>
              <a:rPr lang="fr-FR" altLang="fr-FR" dirty="0">
                <a:solidFill>
                  <a:srgbClr val="FFFF00"/>
                </a:solidFill>
              </a:rPr>
              <a:t>LA DISPONIBILITE</a:t>
            </a:r>
          </a:p>
        </p:txBody>
      </p:sp>
      <p:sp>
        <p:nvSpPr>
          <p:cNvPr id="39940" name="Text Box 4">
            <a:extLst>
              <a:ext uri="{FF2B5EF4-FFF2-40B4-BE49-F238E27FC236}">
                <a16:creationId xmlns:a16="http://schemas.microsoft.com/office/drawing/2014/main" id="{B481C1E2-CDB8-4BC4-987D-4A97A1FDF0FC}"/>
              </a:ext>
            </a:extLst>
          </p:cNvPr>
          <p:cNvSpPr txBox="1">
            <a:spLocks noChangeArrowheads="1"/>
          </p:cNvSpPr>
          <p:nvPr/>
        </p:nvSpPr>
        <p:spPr bwMode="auto">
          <a:xfrm>
            <a:off x="3843082" y="1300016"/>
            <a:ext cx="629063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altLang="fr-FR" sz="2400" b="1" dirty="0"/>
              <a:t>POUR AUGMENTER LA DISPONIBILITE</a:t>
            </a:r>
          </a:p>
        </p:txBody>
      </p:sp>
      <p:sp>
        <p:nvSpPr>
          <p:cNvPr id="39941" name="AutoShape 5">
            <a:extLst>
              <a:ext uri="{FF2B5EF4-FFF2-40B4-BE49-F238E27FC236}">
                <a16:creationId xmlns:a16="http://schemas.microsoft.com/office/drawing/2014/main" id="{76ACE64A-4743-4663-8363-2DBB9EF32F3F}"/>
              </a:ext>
            </a:extLst>
          </p:cNvPr>
          <p:cNvSpPr>
            <a:spLocks noChangeArrowheads="1"/>
          </p:cNvSpPr>
          <p:nvPr/>
        </p:nvSpPr>
        <p:spPr bwMode="auto">
          <a:xfrm>
            <a:off x="1793575" y="2452287"/>
            <a:ext cx="792162" cy="1943100"/>
          </a:xfrm>
          <a:prstGeom prst="downArrow">
            <a:avLst>
              <a:gd name="adj1" fmla="val 50000"/>
              <a:gd name="adj2" fmla="val 6132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9942" name="AutoShape 6">
            <a:extLst>
              <a:ext uri="{FF2B5EF4-FFF2-40B4-BE49-F238E27FC236}">
                <a16:creationId xmlns:a16="http://schemas.microsoft.com/office/drawing/2014/main" id="{7CF3C7DD-49A5-42AB-A604-5B64DD19B9AF}"/>
              </a:ext>
            </a:extLst>
          </p:cNvPr>
          <p:cNvSpPr>
            <a:spLocks noChangeArrowheads="1"/>
          </p:cNvSpPr>
          <p:nvPr/>
        </p:nvSpPr>
        <p:spPr bwMode="auto">
          <a:xfrm>
            <a:off x="5754388" y="2379262"/>
            <a:ext cx="792163" cy="1943100"/>
          </a:xfrm>
          <a:prstGeom prst="downArrow">
            <a:avLst>
              <a:gd name="adj1" fmla="val 50000"/>
              <a:gd name="adj2" fmla="val 6132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9943" name="Rectangle 7">
            <a:extLst>
              <a:ext uri="{FF2B5EF4-FFF2-40B4-BE49-F238E27FC236}">
                <a16:creationId xmlns:a16="http://schemas.microsoft.com/office/drawing/2014/main" id="{2F70A595-6489-4CE9-A349-AA5038E3DF48}"/>
              </a:ext>
            </a:extLst>
          </p:cNvPr>
          <p:cNvSpPr>
            <a:spLocks noChangeArrowheads="1"/>
          </p:cNvSpPr>
          <p:nvPr/>
        </p:nvSpPr>
        <p:spPr bwMode="auto">
          <a:xfrm>
            <a:off x="785512" y="4539850"/>
            <a:ext cx="2808288" cy="6477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altLang="fr-FR" sz="2000" b="1"/>
              <a:t>ALLONGER LA MTBF</a:t>
            </a:r>
          </a:p>
        </p:txBody>
      </p:sp>
      <p:sp>
        <p:nvSpPr>
          <p:cNvPr id="39944" name="Rectangle 8">
            <a:extLst>
              <a:ext uri="{FF2B5EF4-FFF2-40B4-BE49-F238E27FC236}">
                <a16:creationId xmlns:a16="http://schemas.microsoft.com/office/drawing/2014/main" id="{5A201CCA-EBB4-4693-B6F7-63CD0EBB821A}"/>
              </a:ext>
            </a:extLst>
          </p:cNvPr>
          <p:cNvSpPr>
            <a:spLocks noChangeArrowheads="1"/>
          </p:cNvSpPr>
          <p:nvPr/>
        </p:nvSpPr>
        <p:spPr bwMode="auto">
          <a:xfrm>
            <a:off x="4746326" y="4468412"/>
            <a:ext cx="2808287" cy="6477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altLang="fr-FR" sz="2000" b="1"/>
              <a:t>DIMINUER LA MTTR</a:t>
            </a:r>
          </a:p>
        </p:txBody>
      </p:sp>
      <p:sp>
        <p:nvSpPr>
          <p:cNvPr id="39947" name="Rectangle 11">
            <a:extLst>
              <a:ext uri="{FF2B5EF4-FFF2-40B4-BE49-F238E27FC236}">
                <a16:creationId xmlns:a16="http://schemas.microsoft.com/office/drawing/2014/main" id="{0A0ABD61-F168-425D-BE3B-AF2A57BD2890}"/>
              </a:ext>
            </a:extLst>
          </p:cNvPr>
          <p:cNvSpPr>
            <a:spLocks noChangeArrowheads="1"/>
          </p:cNvSpPr>
          <p:nvPr/>
        </p:nvSpPr>
        <p:spPr bwMode="auto">
          <a:xfrm>
            <a:off x="785510" y="5332013"/>
            <a:ext cx="2808289" cy="61555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pPr algn="ctr"/>
            <a:r>
              <a:rPr lang="fr-FR" altLang="fr-FR" sz="2000" b="1" dirty="0"/>
              <a:t>ACTION SUR</a:t>
            </a:r>
          </a:p>
          <a:p>
            <a:pPr algn="ctr"/>
            <a:r>
              <a:rPr lang="fr-FR" altLang="fr-FR" sz="2000" b="1" dirty="0"/>
              <a:t> LA FIABILITE</a:t>
            </a:r>
          </a:p>
        </p:txBody>
      </p:sp>
      <p:sp>
        <p:nvSpPr>
          <p:cNvPr id="39948" name="Rectangle 12">
            <a:extLst>
              <a:ext uri="{FF2B5EF4-FFF2-40B4-BE49-F238E27FC236}">
                <a16:creationId xmlns:a16="http://schemas.microsoft.com/office/drawing/2014/main" id="{1D63B1E9-2184-4F07-BC7A-183E3701AC89}"/>
              </a:ext>
            </a:extLst>
          </p:cNvPr>
          <p:cNvSpPr>
            <a:spLocks noChangeArrowheads="1"/>
          </p:cNvSpPr>
          <p:nvPr/>
        </p:nvSpPr>
        <p:spPr bwMode="auto">
          <a:xfrm>
            <a:off x="4674888" y="5332013"/>
            <a:ext cx="2879725" cy="6191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pPr algn="ctr"/>
            <a:r>
              <a:rPr lang="fr-FR" altLang="fr-FR" sz="2000" b="1"/>
              <a:t>ACTION SUR LA MAINTENABILITE</a:t>
            </a:r>
          </a:p>
        </p:txBody>
      </p:sp>
      <p:sp>
        <p:nvSpPr>
          <p:cNvPr id="12" name="AutoShape 6">
            <a:extLst>
              <a:ext uri="{FF2B5EF4-FFF2-40B4-BE49-F238E27FC236}">
                <a16:creationId xmlns:a16="http://schemas.microsoft.com/office/drawing/2014/main" id="{6B76ABA5-0784-4EDB-8C22-563028676561}"/>
              </a:ext>
            </a:extLst>
          </p:cNvPr>
          <p:cNvSpPr>
            <a:spLocks noChangeArrowheads="1"/>
          </p:cNvSpPr>
          <p:nvPr/>
        </p:nvSpPr>
        <p:spPr bwMode="auto">
          <a:xfrm>
            <a:off x="9189566" y="2375690"/>
            <a:ext cx="792163" cy="1943100"/>
          </a:xfrm>
          <a:prstGeom prst="downArrow">
            <a:avLst>
              <a:gd name="adj1" fmla="val 50000"/>
              <a:gd name="adj2" fmla="val 6132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3" name="Rectangle 8">
            <a:extLst>
              <a:ext uri="{FF2B5EF4-FFF2-40B4-BE49-F238E27FC236}">
                <a16:creationId xmlns:a16="http://schemas.microsoft.com/office/drawing/2014/main" id="{467D38EB-4636-4A4D-A2EC-E2D5C834306B}"/>
              </a:ext>
            </a:extLst>
          </p:cNvPr>
          <p:cNvSpPr>
            <a:spLocks noChangeArrowheads="1"/>
          </p:cNvSpPr>
          <p:nvPr/>
        </p:nvSpPr>
        <p:spPr bwMode="auto">
          <a:xfrm>
            <a:off x="8181504" y="4464840"/>
            <a:ext cx="2808287" cy="6477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altLang="fr-FR" sz="2000" b="1" dirty="0"/>
              <a:t>Augmenter </a:t>
            </a:r>
          </a:p>
          <a:p>
            <a:pPr algn="ctr"/>
            <a:r>
              <a:rPr lang="fr-FR" altLang="fr-FR" sz="2000" b="1" dirty="0"/>
              <a:t>le taux de réactivité</a:t>
            </a:r>
          </a:p>
        </p:txBody>
      </p:sp>
      <p:sp>
        <p:nvSpPr>
          <p:cNvPr id="14" name="Rectangle 12">
            <a:extLst>
              <a:ext uri="{FF2B5EF4-FFF2-40B4-BE49-F238E27FC236}">
                <a16:creationId xmlns:a16="http://schemas.microsoft.com/office/drawing/2014/main" id="{B4BC2677-7434-45BC-A4BE-3142EDD73853}"/>
              </a:ext>
            </a:extLst>
          </p:cNvPr>
          <p:cNvSpPr>
            <a:spLocks noChangeArrowheads="1"/>
          </p:cNvSpPr>
          <p:nvPr/>
        </p:nvSpPr>
        <p:spPr bwMode="auto">
          <a:xfrm>
            <a:off x="8110066" y="5330227"/>
            <a:ext cx="2879725" cy="61555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pPr algn="ctr"/>
            <a:r>
              <a:rPr lang="fr-FR" altLang="fr-FR" sz="2000" b="1" dirty="0"/>
              <a:t>ACTION SUR LA Réactivité</a:t>
            </a:r>
          </a:p>
        </p:txBody>
      </p:sp>
      <p:sp>
        <p:nvSpPr>
          <p:cNvPr id="2" name="Explosion : 14 points 1">
            <a:extLst>
              <a:ext uri="{FF2B5EF4-FFF2-40B4-BE49-F238E27FC236}">
                <a16:creationId xmlns:a16="http://schemas.microsoft.com/office/drawing/2014/main" id="{23F507B6-AD2E-4FD7-89F3-E7E14EE839F1}"/>
              </a:ext>
            </a:extLst>
          </p:cNvPr>
          <p:cNvSpPr/>
          <p:nvPr/>
        </p:nvSpPr>
        <p:spPr>
          <a:xfrm>
            <a:off x="856130" y="1900445"/>
            <a:ext cx="2739123" cy="2881895"/>
          </a:xfrm>
          <a:prstGeom prst="irregularSeal2">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3600" dirty="0"/>
              <a:t>MBF</a:t>
            </a:r>
          </a:p>
        </p:txBody>
      </p:sp>
      <p:sp>
        <p:nvSpPr>
          <p:cNvPr id="15" name="Explosion : 14 points 14">
            <a:extLst>
              <a:ext uri="{FF2B5EF4-FFF2-40B4-BE49-F238E27FC236}">
                <a16:creationId xmlns:a16="http://schemas.microsoft.com/office/drawing/2014/main" id="{BA95C56F-5B8C-482F-B1FD-DC0C8292AC9C}"/>
              </a:ext>
            </a:extLst>
          </p:cNvPr>
          <p:cNvSpPr/>
          <p:nvPr/>
        </p:nvSpPr>
        <p:spPr>
          <a:xfrm>
            <a:off x="4605724" y="1811545"/>
            <a:ext cx="2948889" cy="2881895"/>
          </a:xfrm>
          <a:prstGeom prst="irregularSeal2">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3600" dirty="0"/>
              <a:t>MBM</a:t>
            </a:r>
          </a:p>
        </p:txBody>
      </p:sp>
      <p:sp>
        <p:nvSpPr>
          <p:cNvPr id="16" name="Explosion : 14 points 15">
            <a:extLst>
              <a:ext uri="{FF2B5EF4-FFF2-40B4-BE49-F238E27FC236}">
                <a16:creationId xmlns:a16="http://schemas.microsoft.com/office/drawing/2014/main" id="{DCC8D27D-A357-438C-BEFD-A23854DB0178}"/>
              </a:ext>
            </a:extLst>
          </p:cNvPr>
          <p:cNvSpPr/>
          <p:nvPr/>
        </p:nvSpPr>
        <p:spPr>
          <a:xfrm>
            <a:off x="8261002" y="1862344"/>
            <a:ext cx="2948889" cy="2881895"/>
          </a:xfrm>
          <a:prstGeom prst="irregularSeal2">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3600" dirty="0"/>
              <a:t>MBR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9940"/>
                                        </p:tgtEl>
                                        <p:attrNameLst>
                                          <p:attrName>style.visibility</p:attrName>
                                        </p:attrNameLst>
                                      </p:cBhvr>
                                      <p:to>
                                        <p:strVal val="visible"/>
                                      </p:to>
                                    </p:set>
                                    <p:animEffect transition="in" filter="blinds(horizontal)">
                                      <p:cBhvr>
                                        <p:cTn id="7" dur="500"/>
                                        <p:tgtEl>
                                          <p:spTgt spid="399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39941"/>
                                        </p:tgtEl>
                                        <p:attrNameLst>
                                          <p:attrName>style.visibility</p:attrName>
                                        </p:attrNameLst>
                                      </p:cBhvr>
                                      <p:to>
                                        <p:strVal val="visible"/>
                                      </p:to>
                                    </p:set>
                                    <p:animEffect transition="in" filter="wipe(up)">
                                      <p:cBhvr>
                                        <p:cTn id="12" dur="500"/>
                                        <p:tgtEl>
                                          <p:spTgt spid="3994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9943"/>
                                        </p:tgtEl>
                                        <p:attrNameLst>
                                          <p:attrName>style.visibility</p:attrName>
                                        </p:attrNameLst>
                                      </p:cBhvr>
                                      <p:to>
                                        <p:strVal val="visible"/>
                                      </p:to>
                                    </p:set>
                                    <p:animEffect transition="in" filter="checkerboard(across)">
                                      <p:cBhvr>
                                        <p:cTn id="17" dur="500"/>
                                        <p:tgtEl>
                                          <p:spTgt spid="39943"/>
                                        </p:tgtEl>
                                      </p:cBhvr>
                                    </p:animEffect>
                                  </p:childTnLst>
                                </p:cTn>
                              </p:par>
                            </p:childTnLst>
                          </p:cTn>
                        </p:par>
                        <p:par>
                          <p:cTn id="18" fill="hold" nodeType="afterGroup">
                            <p:stCondLst>
                              <p:cond delay="500"/>
                            </p:stCondLst>
                            <p:childTnLst>
                              <p:par>
                                <p:cTn id="19" presetID="22" presetClass="entr" presetSubtype="8" fill="hold" grpId="0" nodeType="afterEffect">
                                  <p:stCondLst>
                                    <p:cond delay="0"/>
                                  </p:stCondLst>
                                  <p:childTnLst>
                                    <p:set>
                                      <p:cBhvr>
                                        <p:cTn id="20" dur="1" fill="hold">
                                          <p:stCondLst>
                                            <p:cond delay="0"/>
                                          </p:stCondLst>
                                        </p:cTn>
                                        <p:tgtEl>
                                          <p:spTgt spid="39947"/>
                                        </p:tgtEl>
                                        <p:attrNameLst>
                                          <p:attrName>style.visibility</p:attrName>
                                        </p:attrNameLst>
                                      </p:cBhvr>
                                      <p:to>
                                        <p:strVal val="visible"/>
                                      </p:to>
                                    </p:set>
                                    <p:animEffect transition="in" filter="wipe(left)">
                                      <p:cBhvr>
                                        <p:cTn id="21" dur="500"/>
                                        <p:tgtEl>
                                          <p:spTgt spid="39947"/>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1" fill="hold" nodeType="clickEffect">
                                  <p:stCondLst>
                                    <p:cond delay="0"/>
                                  </p:stCondLst>
                                  <p:childTnLst>
                                    <p:set>
                                      <p:cBhvr>
                                        <p:cTn id="25" dur="1" fill="hold">
                                          <p:stCondLst>
                                            <p:cond delay="0"/>
                                          </p:stCondLst>
                                        </p:cTn>
                                        <p:tgtEl>
                                          <p:spTgt spid="39942"/>
                                        </p:tgtEl>
                                        <p:attrNameLst>
                                          <p:attrName>style.visibility</p:attrName>
                                        </p:attrNameLst>
                                      </p:cBhvr>
                                      <p:to>
                                        <p:strVal val="visible"/>
                                      </p:to>
                                    </p:set>
                                    <p:animEffect transition="in" filter="wipe(up)">
                                      <p:cBhvr>
                                        <p:cTn id="26" dur="500"/>
                                        <p:tgtEl>
                                          <p:spTgt spid="39942"/>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5" presetClass="entr" presetSubtype="10" fill="hold" grpId="0" nodeType="clickEffect">
                                  <p:stCondLst>
                                    <p:cond delay="0"/>
                                  </p:stCondLst>
                                  <p:childTnLst>
                                    <p:set>
                                      <p:cBhvr>
                                        <p:cTn id="30" dur="1" fill="hold">
                                          <p:stCondLst>
                                            <p:cond delay="0"/>
                                          </p:stCondLst>
                                        </p:cTn>
                                        <p:tgtEl>
                                          <p:spTgt spid="39944"/>
                                        </p:tgtEl>
                                        <p:attrNameLst>
                                          <p:attrName>style.visibility</p:attrName>
                                        </p:attrNameLst>
                                      </p:cBhvr>
                                      <p:to>
                                        <p:strVal val="visible"/>
                                      </p:to>
                                    </p:set>
                                    <p:animEffect transition="in" filter="checkerboard(across)">
                                      <p:cBhvr>
                                        <p:cTn id="31" dur="500"/>
                                        <p:tgtEl>
                                          <p:spTgt spid="39944"/>
                                        </p:tgtEl>
                                      </p:cBhvr>
                                    </p:animEffect>
                                  </p:childTnLst>
                                </p:cTn>
                              </p:par>
                            </p:childTnLst>
                          </p:cTn>
                        </p:par>
                        <p:par>
                          <p:cTn id="32" fill="hold" nodeType="afterGroup">
                            <p:stCondLst>
                              <p:cond delay="500"/>
                            </p:stCondLst>
                            <p:childTnLst>
                              <p:par>
                                <p:cTn id="33" presetID="22" presetClass="entr" presetSubtype="1" fill="hold" grpId="0" nodeType="afterEffect">
                                  <p:stCondLst>
                                    <p:cond delay="0"/>
                                  </p:stCondLst>
                                  <p:childTnLst>
                                    <p:set>
                                      <p:cBhvr>
                                        <p:cTn id="34" dur="1" fill="hold">
                                          <p:stCondLst>
                                            <p:cond delay="0"/>
                                          </p:stCondLst>
                                        </p:cTn>
                                        <p:tgtEl>
                                          <p:spTgt spid="39948"/>
                                        </p:tgtEl>
                                        <p:attrNameLst>
                                          <p:attrName>style.visibility</p:attrName>
                                        </p:attrNameLst>
                                      </p:cBhvr>
                                      <p:to>
                                        <p:strVal val="visible"/>
                                      </p:to>
                                    </p:set>
                                    <p:animEffect transition="in" filter="wipe(up)">
                                      <p:cBhvr>
                                        <p:cTn id="35" dur="500"/>
                                        <p:tgtEl>
                                          <p:spTgt spid="39948"/>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wipe(up)">
                                      <p:cBhvr>
                                        <p:cTn id="40" dur="500"/>
                                        <p:tgtEl>
                                          <p:spTgt spid="12"/>
                                        </p:tgtEl>
                                      </p:cBhvr>
                                    </p:animEffect>
                                  </p:childTnLst>
                                </p:cTn>
                              </p:par>
                            </p:childTnLst>
                          </p:cTn>
                        </p:par>
                      </p:childTnLst>
                    </p:cTn>
                  </p:par>
                  <p:par>
                    <p:cTn id="41" fill="hold">
                      <p:stCondLst>
                        <p:cond delay="indefinite"/>
                      </p:stCondLst>
                      <p:childTnLst>
                        <p:par>
                          <p:cTn id="42" fill="hold">
                            <p:stCondLst>
                              <p:cond delay="0"/>
                            </p:stCondLst>
                            <p:childTnLst>
                              <p:par>
                                <p:cTn id="43" presetID="5" presetClass="entr" presetSubtype="10"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checkerboard(across)">
                                      <p:cBhvr>
                                        <p:cTn id="45" dur="500"/>
                                        <p:tgtEl>
                                          <p:spTgt spid="13"/>
                                        </p:tgtEl>
                                      </p:cBhvr>
                                    </p:animEffect>
                                  </p:childTnLst>
                                </p:cTn>
                              </p:par>
                            </p:childTnLst>
                          </p:cTn>
                        </p:par>
                        <p:par>
                          <p:cTn id="46" fill="hold">
                            <p:stCondLst>
                              <p:cond delay="500"/>
                            </p:stCondLst>
                            <p:childTnLst>
                              <p:par>
                                <p:cTn id="47" presetID="22" presetClass="entr" presetSubtype="1" fill="hold" grpId="0" nodeType="after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wipe(up)">
                                      <p:cBhvr>
                                        <p:cTn id="49" dur="500"/>
                                        <p:tgtEl>
                                          <p:spTgt spid="14"/>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2"/>
                                        </p:tgtEl>
                                        <p:attrNameLst>
                                          <p:attrName>style.visibility</p:attrName>
                                        </p:attrNameLst>
                                      </p:cBhvr>
                                      <p:to>
                                        <p:strVal val="visible"/>
                                      </p:to>
                                    </p:set>
                                    <p:anim calcmode="lin" valueType="num">
                                      <p:cBhvr>
                                        <p:cTn id="54" dur="500" fill="hold"/>
                                        <p:tgtEl>
                                          <p:spTgt spid="2"/>
                                        </p:tgtEl>
                                        <p:attrNameLst>
                                          <p:attrName>ppt_w</p:attrName>
                                        </p:attrNameLst>
                                      </p:cBhvr>
                                      <p:tavLst>
                                        <p:tav tm="0">
                                          <p:val>
                                            <p:fltVal val="0"/>
                                          </p:val>
                                        </p:tav>
                                        <p:tav tm="100000">
                                          <p:val>
                                            <p:strVal val="#ppt_w"/>
                                          </p:val>
                                        </p:tav>
                                      </p:tavLst>
                                    </p:anim>
                                    <p:anim calcmode="lin" valueType="num">
                                      <p:cBhvr>
                                        <p:cTn id="55" dur="500" fill="hold"/>
                                        <p:tgtEl>
                                          <p:spTgt spid="2"/>
                                        </p:tgtEl>
                                        <p:attrNameLst>
                                          <p:attrName>ppt_h</p:attrName>
                                        </p:attrNameLst>
                                      </p:cBhvr>
                                      <p:tavLst>
                                        <p:tav tm="0">
                                          <p:val>
                                            <p:fltVal val="0"/>
                                          </p:val>
                                        </p:tav>
                                        <p:tav tm="100000">
                                          <p:val>
                                            <p:strVal val="#ppt_h"/>
                                          </p:val>
                                        </p:tav>
                                      </p:tavLst>
                                    </p:anim>
                                    <p:animEffect transition="in" filter="fade">
                                      <p:cBhvr>
                                        <p:cTn id="56" dur="500"/>
                                        <p:tgtEl>
                                          <p:spTgt spid="2"/>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grpId="0" nodeType="clickEffect">
                                  <p:stCondLst>
                                    <p:cond delay="0"/>
                                  </p:stCondLst>
                                  <p:childTnLst>
                                    <p:set>
                                      <p:cBhvr>
                                        <p:cTn id="60" dur="1" fill="hold">
                                          <p:stCondLst>
                                            <p:cond delay="0"/>
                                          </p:stCondLst>
                                        </p:cTn>
                                        <p:tgtEl>
                                          <p:spTgt spid="15"/>
                                        </p:tgtEl>
                                        <p:attrNameLst>
                                          <p:attrName>style.visibility</p:attrName>
                                        </p:attrNameLst>
                                      </p:cBhvr>
                                      <p:to>
                                        <p:strVal val="visible"/>
                                      </p:to>
                                    </p:set>
                                    <p:anim calcmode="lin" valueType="num">
                                      <p:cBhvr>
                                        <p:cTn id="61" dur="500" fill="hold"/>
                                        <p:tgtEl>
                                          <p:spTgt spid="15"/>
                                        </p:tgtEl>
                                        <p:attrNameLst>
                                          <p:attrName>ppt_w</p:attrName>
                                        </p:attrNameLst>
                                      </p:cBhvr>
                                      <p:tavLst>
                                        <p:tav tm="0">
                                          <p:val>
                                            <p:fltVal val="0"/>
                                          </p:val>
                                        </p:tav>
                                        <p:tav tm="100000">
                                          <p:val>
                                            <p:strVal val="#ppt_w"/>
                                          </p:val>
                                        </p:tav>
                                      </p:tavLst>
                                    </p:anim>
                                    <p:anim calcmode="lin" valueType="num">
                                      <p:cBhvr>
                                        <p:cTn id="62" dur="500" fill="hold"/>
                                        <p:tgtEl>
                                          <p:spTgt spid="15"/>
                                        </p:tgtEl>
                                        <p:attrNameLst>
                                          <p:attrName>ppt_h</p:attrName>
                                        </p:attrNameLst>
                                      </p:cBhvr>
                                      <p:tavLst>
                                        <p:tav tm="0">
                                          <p:val>
                                            <p:fltVal val="0"/>
                                          </p:val>
                                        </p:tav>
                                        <p:tav tm="100000">
                                          <p:val>
                                            <p:strVal val="#ppt_h"/>
                                          </p:val>
                                        </p:tav>
                                      </p:tavLst>
                                    </p:anim>
                                    <p:animEffect transition="in" filter="fade">
                                      <p:cBhvr>
                                        <p:cTn id="63" dur="500"/>
                                        <p:tgtEl>
                                          <p:spTgt spid="15"/>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16"/>
                                        </p:tgtEl>
                                        <p:attrNameLst>
                                          <p:attrName>style.visibility</p:attrName>
                                        </p:attrNameLst>
                                      </p:cBhvr>
                                      <p:to>
                                        <p:strVal val="visible"/>
                                      </p:to>
                                    </p:set>
                                    <p:anim calcmode="lin" valueType="num">
                                      <p:cBhvr>
                                        <p:cTn id="68" dur="500" fill="hold"/>
                                        <p:tgtEl>
                                          <p:spTgt spid="16"/>
                                        </p:tgtEl>
                                        <p:attrNameLst>
                                          <p:attrName>ppt_w</p:attrName>
                                        </p:attrNameLst>
                                      </p:cBhvr>
                                      <p:tavLst>
                                        <p:tav tm="0">
                                          <p:val>
                                            <p:fltVal val="0"/>
                                          </p:val>
                                        </p:tav>
                                        <p:tav tm="100000">
                                          <p:val>
                                            <p:strVal val="#ppt_w"/>
                                          </p:val>
                                        </p:tav>
                                      </p:tavLst>
                                    </p:anim>
                                    <p:anim calcmode="lin" valueType="num">
                                      <p:cBhvr>
                                        <p:cTn id="69" dur="500" fill="hold"/>
                                        <p:tgtEl>
                                          <p:spTgt spid="16"/>
                                        </p:tgtEl>
                                        <p:attrNameLst>
                                          <p:attrName>ppt_h</p:attrName>
                                        </p:attrNameLst>
                                      </p:cBhvr>
                                      <p:tavLst>
                                        <p:tav tm="0">
                                          <p:val>
                                            <p:fltVal val="0"/>
                                          </p:val>
                                        </p:tav>
                                        <p:tav tm="100000">
                                          <p:val>
                                            <p:strVal val="#ppt_h"/>
                                          </p:val>
                                        </p:tav>
                                      </p:tavLst>
                                    </p:anim>
                                    <p:animEffect transition="in" filter="fade">
                                      <p:cBhvr>
                                        <p:cTn id="7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0" grpId="0"/>
      <p:bldP spid="39943" grpId="0" animBg="1"/>
      <p:bldP spid="39944" grpId="0" animBg="1"/>
      <p:bldP spid="39947" grpId="0" animBg="1"/>
      <p:bldP spid="39948" grpId="0" animBg="1"/>
      <p:bldP spid="13" grpId="0" animBg="1"/>
      <p:bldP spid="14" grpId="0" animBg="1"/>
      <p:bldP spid="2" grpId="0" animBg="1"/>
      <p:bldP spid="15" grpId="0" animBg="1"/>
      <p:bldP spid="16" grpId="0" animBg="1"/>
    </p:bldLst>
  </p:timing>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èche : droite 3">
            <a:extLst>
              <a:ext uri="{FF2B5EF4-FFF2-40B4-BE49-F238E27FC236}">
                <a16:creationId xmlns:a16="http://schemas.microsoft.com/office/drawing/2014/main" id="{2A42C79F-57CF-487B-83D9-E1B6772ED818}"/>
              </a:ext>
            </a:extLst>
          </p:cNvPr>
          <p:cNvSpPr/>
          <p:nvPr/>
        </p:nvSpPr>
        <p:spPr>
          <a:xfrm>
            <a:off x="2001795" y="1861751"/>
            <a:ext cx="8287264" cy="584887"/>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5" name="Éclair 4">
            <a:extLst>
              <a:ext uri="{FF2B5EF4-FFF2-40B4-BE49-F238E27FC236}">
                <a16:creationId xmlns:a16="http://schemas.microsoft.com/office/drawing/2014/main" id="{74565C6C-61A9-4653-A5B5-2F5FAFDC1278}"/>
              </a:ext>
            </a:extLst>
          </p:cNvPr>
          <p:cNvSpPr/>
          <p:nvPr/>
        </p:nvSpPr>
        <p:spPr>
          <a:xfrm>
            <a:off x="2426044" y="1441647"/>
            <a:ext cx="691978" cy="584887"/>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Éclair 5">
            <a:extLst>
              <a:ext uri="{FF2B5EF4-FFF2-40B4-BE49-F238E27FC236}">
                <a16:creationId xmlns:a16="http://schemas.microsoft.com/office/drawing/2014/main" id="{E3F4B839-6394-4931-9D75-FF8A6253571E}"/>
              </a:ext>
            </a:extLst>
          </p:cNvPr>
          <p:cNvSpPr/>
          <p:nvPr/>
        </p:nvSpPr>
        <p:spPr>
          <a:xfrm>
            <a:off x="4926227" y="1441650"/>
            <a:ext cx="691978" cy="584887"/>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Éclair 6">
            <a:extLst>
              <a:ext uri="{FF2B5EF4-FFF2-40B4-BE49-F238E27FC236}">
                <a16:creationId xmlns:a16="http://schemas.microsoft.com/office/drawing/2014/main" id="{9ECA8103-A07A-44E0-AC3D-82B6C9E89C27}"/>
              </a:ext>
            </a:extLst>
          </p:cNvPr>
          <p:cNvSpPr/>
          <p:nvPr/>
        </p:nvSpPr>
        <p:spPr>
          <a:xfrm>
            <a:off x="6796216" y="1441648"/>
            <a:ext cx="691978" cy="584887"/>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3" name="Connecteur droit 12">
            <a:extLst>
              <a:ext uri="{FF2B5EF4-FFF2-40B4-BE49-F238E27FC236}">
                <a16:creationId xmlns:a16="http://schemas.microsoft.com/office/drawing/2014/main" id="{210BF42B-7EAF-42AC-830E-EFBCE4E29D05}"/>
              </a:ext>
            </a:extLst>
          </p:cNvPr>
          <p:cNvCxnSpPr>
            <a:cxnSpLocks/>
          </p:cNvCxnSpPr>
          <p:nvPr/>
        </p:nvCxnSpPr>
        <p:spPr>
          <a:xfrm>
            <a:off x="2265405" y="4226011"/>
            <a:ext cx="8715633" cy="0"/>
          </a:xfrm>
          <a:prstGeom prst="line">
            <a:avLst/>
          </a:prstGeom>
          <a:ln w="76200"/>
        </p:spPr>
        <p:style>
          <a:lnRef idx="2">
            <a:schemeClr val="accent2"/>
          </a:lnRef>
          <a:fillRef idx="0">
            <a:schemeClr val="accent2"/>
          </a:fillRef>
          <a:effectRef idx="1">
            <a:schemeClr val="accent2"/>
          </a:effectRef>
          <a:fontRef idx="minor">
            <a:schemeClr val="tx1"/>
          </a:fontRef>
        </p:style>
      </p:cxnSp>
      <p:cxnSp>
        <p:nvCxnSpPr>
          <p:cNvPr id="16" name="Connecteur droit avec flèche 15">
            <a:extLst>
              <a:ext uri="{FF2B5EF4-FFF2-40B4-BE49-F238E27FC236}">
                <a16:creationId xmlns:a16="http://schemas.microsoft.com/office/drawing/2014/main" id="{F8AAB016-346A-45CF-BAC7-F98803EAB0A6}"/>
              </a:ext>
            </a:extLst>
          </p:cNvPr>
          <p:cNvCxnSpPr/>
          <p:nvPr/>
        </p:nvCxnSpPr>
        <p:spPr>
          <a:xfrm flipV="1">
            <a:off x="3484603" y="4226011"/>
            <a:ext cx="0" cy="7249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a:extLst>
              <a:ext uri="{FF2B5EF4-FFF2-40B4-BE49-F238E27FC236}">
                <a16:creationId xmlns:a16="http://schemas.microsoft.com/office/drawing/2014/main" id="{95849E34-9622-476C-8A9A-ACBF2BF60C85}"/>
              </a:ext>
            </a:extLst>
          </p:cNvPr>
          <p:cNvCxnSpPr/>
          <p:nvPr/>
        </p:nvCxnSpPr>
        <p:spPr>
          <a:xfrm flipV="1">
            <a:off x="5231024" y="4226011"/>
            <a:ext cx="0" cy="7249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a:extLst>
              <a:ext uri="{FF2B5EF4-FFF2-40B4-BE49-F238E27FC236}">
                <a16:creationId xmlns:a16="http://schemas.microsoft.com/office/drawing/2014/main" id="{580EEEA5-8EDF-41AA-A9E2-2FE29E31EB53}"/>
              </a:ext>
            </a:extLst>
          </p:cNvPr>
          <p:cNvCxnSpPr/>
          <p:nvPr/>
        </p:nvCxnSpPr>
        <p:spPr>
          <a:xfrm flipV="1">
            <a:off x="6713836" y="4226011"/>
            <a:ext cx="0" cy="7249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ZoneTexte 18">
            <a:extLst>
              <a:ext uri="{FF2B5EF4-FFF2-40B4-BE49-F238E27FC236}">
                <a16:creationId xmlns:a16="http://schemas.microsoft.com/office/drawing/2014/main" id="{75E203E3-F155-4029-B8B7-34F9B359B20C}"/>
              </a:ext>
            </a:extLst>
          </p:cNvPr>
          <p:cNvSpPr txBox="1"/>
          <p:nvPr/>
        </p:nvSpPr>
        <p:spPr>
          <a:xfrm>
            <a:off x="1898817" y="3264817"/>
            <a:ext cx="782594" cy="307777"/>
          </a:xfrm>
          <a:prstGeom prst="rect">
            <a:avLst/>
          </a:prstGeom>
          <a:no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400" b="1" dirty="0">
                <a:ln w="0"/>
                <a:solidFill>
                  <a:schemeClr val="tx1"/>
                </a:solidFill>
              </a:rPr>
              <a:t>Arrêt </a:t>
            </a:r>
          </a:p>
        </p:txBody>
      </p:sp>
      <p:sp>
        <p:nvSpPr>
          <p:cNvPr id="20" name="ZoneTexte 19">
            <a:extLst>
              <a:ext uri="{FF2B5EF4-FFF2-40B4-BE49-F238E27FC236}">
                <a16:creationId xmlns:a16="http://schemas.microsoft.com/office/drawing/2014/main" id="{20E67941-ED3B-40ED-AEEA-5CD42073D202}"/>
              </a:ext>
            </a:extLst>
          </p:cNvPr>
          <p:cNvSpPr txBox="1"/>
          <p:nvPr/>
        </p:nvSpPr>
        <p:spPr>
          <a:xfrm>
            <a:off x="2560756" y="5056715"/>
            <a:ext cx="1556951" cy="523220"/>
          </a:xfrm>
          <a:prstGeom prst="rect">
            <a:avLst/>
          </a:prstGeom>
          <a:no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400" b="1" dirty="0">
                <a:ln w="0"/>
                <a:solidFill>
                  <a:schemeClr val="tx1"/>
                </a:solidFill>
              </a:rPr>
              <a:t>Déclaration d’arrêt</a:t>
            </a:r>
          </a:p>
        </p:txBody>
      </p:sp>
      <p:sp>
        <p:nvSpPr>
          <p:cNvPr id="21" name="ZoneTexte 20">
            <a:extLst>
              <a:ext uri="{FF2B5EF4-FFF2-40B4-BE49-F238E27FC236}">
                <a16:creationId xmlns:a16="http://schemas.microsoft.com/office/drawing/2014/main" id="{C469F217-FE63-4EB6-A29C-DFC5DE7CFFDA}"/>
              </a:ext>
            </a:extLst>
          </p:cNvPr>
          <p:cNvSpPr txBox="1"/>
          <p:nvPr/>
        </p:nvSpPr>
        <p:spPr>
          <a:xfrm>
            <a:off x="4559643" y="5472214"/>
            <a:ext cx="1309816" cy="307777"/>
          </a:xfrm>
          <a:prstGeom prst="rect">
            <a:avLst/>
          </a:prstGeom>
          <a:no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400" b="1" dirty="0">
                <a:ln w="0"/>
                <a:solidFill>
                  <a:schemeClr val="tx1"/>
                </a:solidFill>
              </a:rPr>
              <a:t>diagnostic</a:t>
            </a:r>
          </a:p>
        </p:txBody>
      </p:sp>
      <p:sp>
        <p:nvSpPr>
          <p:cNvPr id="22" name="ZoneTexte 21">
            <a:extLst>
              <a:ext uri="{FF2B5EF4-FFF2-40B4-BE49-F238E27FC236}">
                <a16:creationId xmlns:a16="http://schemas.microsoft.com/office/drawing/2014/main" id="{0C27E402-2697-44DC-B4F4-389F5062E92C}"/>
              </a:ext>
            </a:extLst>
          </p:cNvPr>
          <p:cNvSpPr txBox="1"/>
          <p:nvPr/>
        </p:nvSpPr>
        <p:spPr>
          <a:xfrm>
            <a:off x="5967708" y="4950941"/>
            <a:ext cx="1556945" cy="307777"/>
          </a:xfrm>
          <a:prstGeom prst="rect">
            <a:avLst/>
          </a:prstGeom>
          <a:no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400" b="1" dirty="0">
                <a:ln w="0"/>
                <a:solidFill>
                  <a:schemeClr val="tx1"/>
                </a:solidFill>
              </a:rPr>
              <a:t>préparation</a:t>
            </a:r>
          </a:p>
        </p:txBody>
      </p:sp>
      <p:cxnSp>
        <p:nvCxnSpPr>
          <p:cNvPr id="24" name="Connecteur droit avec flèche 23">
            <a:extLst>
              <a:ext uri="{FF2B5EF4-FFF2-40B4-BE49-F238E27FC236}">
                <a16:creationId xmlns:a16="http://schemas.microsoft.com/office/drawing/2014/main" id="{3FAF2016-578F-4525-9AD0-F88A781E3C1C}"/>
              </a:ext>
            </a:extLst>
          </p:cNvPr>
          <p:cNvCxnSpPr/>
          <p:nvPr/>
        </p:nvCxnSpPr>
        <p:spPr>
          <a:xfrm flipV="1">
            <a:off x="8279019" y="4226011"/>
            <a:ext cx="0" cy="7249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ZoneTexte 24">
            <a:extLst>
              <a:ext uri="{FF2B5EF4-FFF2-40B4-BE49-F238E27FC236}">
                <a16:creationId xmlns:a16="http://schemas.microsoft.com/office/drawing/2014/main" id="{55863E66-0CD2-49E6-BF60-CFC64CE42BD5}"/>
              </a:ext>
            </a:extLst>
          </p:cNvPr>
          <p:cNvSpPr txBox="1"/>
          <p:nvPr/>
        </p:nvSpPr>
        <p:spPr>
          <a:xfrm>
            <a:off x="7671183" y="5364492"/>
            <a:ext cx="1556945" cy="523220"/>
          </a:xfrm>
          <a:prstGeom prst="rect">
            <a:avLst/>
          </a:prstGeom>
          <a:no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400" b="1" dirty="0">
                <a:ln w="0"/>
                <a:solidFill>
                  <a:schemeClr val="tx1"/>
                </a:solidFill>
              </a:rPr>
              <a:t>Début intervention</a:t>
            </a:r>
          </a:p>
        </p:txBody>
      </p:sp>
      <p:sp>
        <p:nvSpPr>
          <p:cNvPr id="26" name="ZoneTexte 25">
            <a:extLst>
              <a:ext uri="{FF2B5EF4-FFF2-40B4-BE49-F238E27FC236}">
                <a16:creationId xmlns:a16="http://schemas.microsoft.com/office/drawing/2014/main" id="{01049478-A64E-41AD-89EB-AFC3214FCD4D}"/>
              </a:ext>
            </a:extLst>
          </p:cNvPr>
          <p:cNvSpPr txBox="1"/>
          <p:nvPr/>
        </p:nvSpPr>
        <p:spPr>
          <a:xfrm>
            <a:off x="9374654" y="5010548"/>
            <a:ext cx="1556945" cy="307777"/>
          </a:xfrm>
          <a:prstGeom prst="rect">
            <a:avLst/>
          </a:prstGeom>
          <a:no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400" b="1" dirty="0">
                <a:ln w="0"/>
                <a:solidFill>
                  <a:schemeClr val="tx1"/>
                </a:solidFill>
              </a:rPr>
              <a:t>Fin intervention</a:t>
            </a:r>
          </a:p>
        </p:txBody>
      </p:sp>
      <p:sp>
        <p:nvSpPr>
          <p:cNvPr id="28" name="ZoneTexte 27">
            <a:extLst>
              <a:ext uri="{FF2B5EF4-FFF2-40B4-BE49-F238E27FC236}">
                <a16:creationId xmlns:a16="http://schemas.microsoft.com/office/drawing/2014/main" id="{AEB68B9A-B8D0-4576-B09E-F625C387DEFC}"/>
              </a:ext>
            </a:extLst>
          </p:cNvPr>
          <p:cNvSpPr txBox="1"/>
          <p:nvPr/>
        </p:nvSpPr>
        <p:spPr>
          <a:xfrm>
            <a:off x="10489083" y="3095541"/>
            <a:ext cx="1556945" cy="646331"/>
          </a:xfrm>
          <a:prstGeom prst="rect">
            <a:avLst/>
          </a:prstGeom>
          <a:noFill/>
        </p:spPr>
        <p:txBody>
          <a:bodyPr wrap="square" rtlCol="0">
            <a:spAutoFit/>
          </a:bodyPr>
          <a:lstStyle/>
          <a:p>
            <a:r>
              <a:rPr lang="fr-FR" b="1" dirty="0"/>
              <a:t>Mise en marche</a:t>
            </a:r>
          </a:p>
        </p:txBody>
      </p:sp>
      <p:cxnSp>
        <p:nvCxnSpPr>
          <p:cNvPr id="30" name="Connecteur droit avec flèche 29">
            <a:extLst>
              <a:ext uri="{FF2B5EF4-FFF2-40B4-BE49-F238E27FC236}">
                <a16:creationId xmlns:a16="http://schemas.microsoft.com/office/drawing/2014/main" id="{C31C24F8-B842-45EF-B26B-1EC89205E82A}"/>
              </a:ext>
            </a:extLst>
          </p:cNvPr>
          <p:cNvCxnSpPr/>
          <p:nvPr/>
        </p:nvCxnSpPr>
        <p:spPr>
          <a:xfrm flipV="1">
            <a:off x="9992489" y="4226011"/>
            <a:ext cx="0" cy="7249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Connecteur droit avec flèche 31">
            <a:extLst>
              <a:ext uri="{FF2B5EF4-FFF2-40B4-BE49-F238E27FC236}">
                <a16:creationId xmlns:a16="http://schemas.microsoft.com/office/drawing/2014/main" id="{CA27DC4F-F11C-40D0-9D08-F9C702F23653}"/>
              </a:ext>
            </a:extLst>
          </p:cNvPr>
          <p:cNvCxnSpPr/>
          <p:nvPr/>
        </p:nvCxnSpPr>
        <p:spPr>
          <a:xfrm>
            <a:off x="10981038" y="3814119"/>
            <a:ext cx="0" cy="4118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Connecteur droit avec flèche 32">
            <a:extLst>
              <a:ext uri="{FF2B5EF4-FFF2-40B4-BE49-F238E27FC236}">
                <a16:creationId xmlns:a16="http://schemas.microsoft.com/office/drawing/2014/main" id="{1C8ECE54-F848-4ADA-B7CA-F8A9704BF1B5}"/>
              </a:ext>
            </a:extLst>
          </p:cNvPr>
          <p:cNvCxnSpPr/>
          <p:nvPr/>
        </p:nvCxnSpPr>
        <p:spPr>
          <a:xfrm>
            <a:off x="2290114" y="3814119"/>
            <a:ext cx="0" cy="4118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ZoneTexte 33">
            <a:extLst>
              <a:ext uri="{FF2B5EF4-FFF2-40B4-BE49-F238E27FC236}">
                <a16:creationId xmlns:a16="http://schemas.microsoft.com/office/drawing/2014/main" id="{F6769535-6229-462A-BE8D-599C33065E0F}"/>
              </a:ext>
            </a:extLst>
          </p:cNvPr>
          <p:cNvSpPr txBox="1"/>
          <p:nvPr/>
        </p:nvSpPr>
        <p:spPr>
          <a:xfrm>
            <a:off x="10337273" y="1385786"/>
            <a:ext cx="1203937" cy="523220"/>
          </a:xfrm>
          <a:prstGeom prst="rect">
            <a:avLst/>
          </a:prstGeom>
          <a:no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400" b="1" dirty="0">
                <a:ln w="0"/>
                <a:solidFill>
                  <a:schemeClr val="tx1"/>
                </a:solidFill>
              </a:rPr>
              <a:t>Temps de marche </a:t>
            </a:r>
          </a:p>
        </p:txBody>
      </p:sp>
      <p:sp>
        <p:nvSpPr>
          <p:cNvPr id="35" name="ZoneTexte 34">
            <a:extLst>
              <a:ext uri="{FF2B5EF4-FFF2-40B4-BE49-F238E27FC236}">
                <a16:creationId xmlns:a16="http://schemas.microsoft.com/office/drawing/2014/main" id="{E889CBF0-2ECC-4058-84D3-CF5909A9C355}"/>
              </a:ext>
            </a:extLst>
          </p:cNvPr>
          <p:cNvSpPr txBox="1"/>
          <p:nvPr/>
        </p:nvSpPr>
        <p:spPr>
          <a:xfrm>
            <a:off x="2265405" y="1101243"/>
            <a:ext cx="416006" cy="307777"/>
          </a:xfrm>
          <a:prstGeom prst="rect">
            <a:avLst/>
          </a:prstGeom>
          <a:no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400" b="1" dirty="0">
                <a:ln w="0"/>
                <a:solidFill>
                  <a:schemeClr val="tx1"/>
                </a:solidFill>
              </a:rPr>
              <a:t>P1 </a:t>
            </a:r>
          </a:p>
        </p:txBody>
      </p:sp>
      <p:sp>
        <p:nvSpPr>
          <p:cNvPr id="36" name="ZoneTexte 35">
            <a:extLst>
              <a:ext uri="{FF2B5EF4-FFF2-40B4-BE49-F238E27FC236}">
                <a16:creationId xmlns:a16="http://schemas.microsoft.com/office/drawing/2014/main" id="{E09D6B63-5C4C-470B-92AD-E2ECB29F700B}"/>
              </a:ext>
            </a:extLst>
          </p:cNvPr>
          <p:cNvSpPr txBox="1"/>
          <p:nvPr/>
        </p:nvSpPr>
        <p:spPr>
          <a:xfrm>
            <a:off x="4856210" y="1077215"/>
            <a:ext cx="416006" cy="307777"/>
          </a:xfrm>
          <a:prstGeom prst="rect">
            <a:avLst/>
          </a:prstGeom>
          <a:no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400" b="1" dirty="0">
                <a:ln w="0"/>
                <a:solidFill>
                  <a:schemeClr val="tx1"/>
                </a:solidFill>
              </a:rPr>
              <a:t>P2 </a:t>
            </a:r>
          </a:p>
        </p:txBody>
      </p:sp>
      <p:sp>
        <p:nvSpPr>
          <p:cNvPr id="37" name="ZoneTexte 36">
            <a:extLst>
              <a:ext uri="{FF2B5EF4-FFF2-40B4-BE49-F238E27FC236}">
                <a16:creationId xmlns:a16="http://schemas.microsoft.com/office/drawing/2014/main" id="{E80F3AB9-79DA-4A2B-A586-A2581D36F08B}"/>
              </a:ext>
            </a:extLst>
          </p:cNvPr>
          <p:cNvSpPr txBox="1"/>
          <p:nvPr/>
        </p:nvSpPr>
        <p:spPr>
          <a:xfrm>
            <a:off x="6791193" y="1101242"/>
            <a:ext cx="416006" cy="307777"/>
          </a:xfrm>
          <a:prstGeom prst="rect">
            <a:avLst/>
          </a:prstGeom>
          <a:no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400" b="1" dirty="0">
                <a:ln w="0"/>
                <a:solidFill>
                  <a:schemeClr val="tx1"/>
                </a:solidFill>
              </a:rPr>
              <a:t>P3 </a:t>
            </a:r>
          </a:p>
        </p:txBody>
      </p:sp>
      <p:sp>
        <p:nvSpPr>
          <p:cNvPr id="38" name="Flèche : double flèche horizontale 37">
            <a:extLst>
              <a:ext uri="{FF2B5EF4-FFF2-40B4-BE49-F238E27FC236}">
                <a16:creationId xmlns:a16="http://schemas.microsoft.com/office/drawing/2014/main" id="{5A79455F-7360-4C73-A526-DB0133AC3AB5}"/>
              </a:ext>
            </a:extLst>
          </p:cNvPr>
          <p:cNvSpPr/>
          <p:nvPr/>
        </p:nvSpPr>
        <p:spPr>
          <a:xfrm>
            <a:off x="8279019" y="3649362"/>
            <a:ext cx="1622862" cy="163098"/>
          </a:xfrm>
          <a:prstGeom prst="lef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a:p>
        </p:txBody>
      </p:sp>
      <p:sp>
        <p:nvSpPr>
          <p:cNvPr id="39" name="Flèche : double flèche horizontale 38">
            <a:extLst>
              <a:ext uri="{FF2B5EF4-FFF2-40B4-BE49-F238E27FC236}">
                <a16:creationId xmlns:a16="http://schemas.microsoft.com/office/drawing/2014/main" id="{F8CA4983-0B36-4587-8CFB-AAFA8665C5D7}"/>
              </a:ext>
            </a:extLst>
          </p:cNvPr>
          <p:cNvSpPr/>
          <p:nvPr/>
        </p:nvSpPr>
        <p:spPr>
          <a:xfrm>
            <a:off x="3441350" y="3660323"/>
            <a:ext cx="4771767" cy="163088"/>
          </a:xfrm>
          <a:prstGeom prst="lef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a:p>
        </p:txBody>
      </p:sp>
      <p:cxnSp>
        <p:nvCxnSpPr>
          <p:cNvPr id="41" name="Connecteur droit 40">
            <a:extLst>
              <a:ext uri="{FF2B5EF4-FFF2-40B4-BE49-F238E27FC236}">
                <a16:creationId xmlns:a16="http://schemas.microsoft.com/office/drawing/2014/main" id="{BD455B48-3F4D-4A7B-A768-5F78400EBB5F}"/>
              </a:ext>
            </a:extLst>
          </p:cNvPr>
          <p:cNvCxnSpPr>
            <a:cxnSpLocks/>
            <a:stCxn id="7" idx="4"/>
          </p:cNvCxnSpPr>
          <p:nvPr/>
        </p:nvCxnSpPr>
        <p:spPr>
          <a:xfrm flipH="1">
            <a:off x="2290114" y="2026535"/>
            <a:ext cx="5198080" cy="2139869"/>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Connecteur droit 42">
            <a:extLst>
              <a:ext uri="{FF2B5EF4-FFF2-40B4-BE49-F238E27FC236}">
                <a16:creationId xmlns:a16="http://schemas.microsoft.com/office/drawing/2014/main" id="{D65B2412-B1C7-4B47-BF5D-EC27807B3A90}"/>
              </a:ext>
            </a:extLst>
          </p:cNvPr>
          <p:cNvCxnSpPr>
            <a:cxnSpLocks/>
            <a:stCxn id="7" idx="4"/>
          </p:cNvCxnSpPr>
          <p:nvPr/>
        </p:nvCxnSpPr>
        <p:spPr>
          <a:xfrm>
            <a:off x="7488194" y="2026535"/>
            <a:ext cx="3443405" cy="2166846"/>
          </a:xfrm>
          <a:prstGeom prst="line">
            <a:avLst/>
          </a:prstGeom>
        </p:spPr>
        <p:style>
          <a:lnRef idx="1">
            <a:schemeClr val="accent1"/>
          </a:lnRef>
          <a:fillRef idx="0">
            <a:schemeClr val="accent1"/>
          </a:fillRef>
          <a:effectRef idx="0">
            <a:schemeClr val="accent1"/>
          </a:effectRef>
          <a:fontRef idx="minor">
            <a:schemeClr val="tx1"/>
          </a:fontRef>
        </p:style>
      </p:cxnSp>
      <p:sp>
        <p:nvSpPr>
          <p:cNvPr id="45" name="ZoneTexte 44">
            <a:extLst>
              <a:ext uri="{FF2B5EF4-FFF2-40B4-BE49-F238E27FC236}">
                <a16:creationId xmlns:a16="http://schemas.microsoft.com/office/drawing/2014/main" id="{5E0E4618-3662-40B0-A0D5-82FA919CA8B7}"/>
              </a:ext>
            </a:extLst>
          </p:cNvPr>
          <p:cNvSpPr txBox="1"/>
          <p:nvPr/>
        </p:nvSpPr>
        <p:spPr>
          <a:xfrm>
            <a:off x="4740870" y="3272739"/>
            <a:ext cx="1882351" cy="338554"/>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fr-FR" sz="1600" b="1" dirty="0">
                <a:ln w="0"/>
                <a:solidFill>
                  <a:schemeClr val="accent1"/>
                </a:solidFill>
              </a:rPr>
              <a:t>REACTIVITE </a:t>
            </a:r>
          </a:p>
        </p:txBody>
      </p:sp>
      <p:sp>
        <p:nvSpPr>
          <p:cNvPr id="46" name="ZoneTexte 45">
            <a:extLst>
              <a:ext uri="{FF2B5EF4-FFF2-40B4-BE49-F238E27FC236}">
                <a16:creationId xmlns:a16="http://schemas.microsoft.com/office/drawing/2014/main" id="{B187C837-D5DF-4074-855E-F81BE01A2BF9}"/>
              </a:ext>
            </a:extLst>
          </p:cNvPr>
          <p:cNvSpPr txBox="1"/>
          <p:nvPr/>
        </p:nvSpPr>
        <p:spPr>
          <a:xfrm>
            <a:off x="8293100" y="3328988"/>
            <a:ext cx="1478807" cy="307777"/>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fr-FR" sz="1400" b="1" dirty="0">
                <a:ln w="0"/>
                <a:solidFill>
                  <a:schemeClr val="accent1"/>
                </a:solidFill>
              </a:rPr>
              <a:t>MAINTENABILITE </a:t>
            </a:r>
            <a:endParaRPr lang="fr-FR" sz="1200" b="1" dirty="0">
              <a:ln w="0"/>
              <a:solidFill>
                <a:schemeClr val="accent1"/>
              </a:solidFill>
            </a:endParaRPr>
          </a:p>
        </p:txBody>
      </p:sp>
      <p:sp>
        <p:nvSpPr>
          <p:cNvPr id="49" name="Flèche : double flèche horizontale 48">
            <a:extLst>
              <a:ext uri="{FF2B5EF4-FFF2-40B4-BE49-F238E27FC236}">
                <a16:creationId xmlns:a16="http://schemas.microsoft.com/office/drawing/2014/main" id="{8EF910E4-BA1D-4A17-9659-226329036A23}"/>
              </a:ext>
            </a:extLst>
          </p:cNvPr>
          <p:cNvSpPr/>
          <p:nvPr/>
        </p:nvSpPr>
        <p:spPr>
          <a:xfrm>
            <a:off x="3191241" y="1682338"/>
            <a:ext cx="1622862" cy="163098"/>
          </a:xfrm>
          <a:prstGeom prst="lef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a:p>
        </p:txBody>
      </p:sp>
      <p:sp>
        <p:nvSpPr>
          <p:cNvPr id="50" name="ZoneTexte 49">
            <a:extLst>
              <a:ext uri="{FF2B5EF4-FFF2-40B4-BE49-F238E27FC236}">
                <a16:creationId xmlns:a16="http://schemas.microsoft.com/office/drawing/2014/main" id="{24E21528-B674-43B1-8FD9-8C20EC4EA408}"/>
              </a:ext>
            </a:extLst>
          </p:cNvPr>
          <p:cNvSpPr txBox="1"/>
          <p:nvPr/>
        </p:nvSpPr>
        <p:spPr>
          <a:xfrm>
            <a:off x="3308870" y="1279138"/>
            <a:ext cx="1362915" cy="338554"/>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fr-FR" sz="1600" b="1" dirty="0">
                <a:ln w="0"/>
                <a:solidFill>
                  <a:schemeClr val="accent1"/>
                </a:solidFill>
              </a:rPr>
              <a:t>FIABILITE</a:t>
            </a:r>
            <a:endParaRPr lang="fr-FR" sz="1200" b="1" dirty="0">
              <a:ln w="0"/>
              <a:solidFill>
                <a:schemeClr val="accent1"/>
              </a:solidFill>
            </a:endParaRPr>
          </a:p>
        </p:txBody>
      </p:sp>
      <p:sp>
        <p:nvSpPr>
          <p:cNvPr id="40" name="ZoneTexte 39"/>
          <p:cNvSpPr txBox="1"/>
          <p:nvPr/>
        </p:nvSpPr>
        <p:spPr>
          <a:xfrm>
            <a:off x="2276035" y="239151"/>
            <a:ext cx="73152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400" b="1" dirty="0"/>
              <a:t>ANALYSE D’UNE PANNE</a:t>
            </a:r>
          </a:p>
        </p:txBody>
      </p:sp>
    </p:spTree>
    <p:extLst>
      <p:ext uri="{BB962C8B-B14F-4D97-AF65-F5344CB8AC3E}">
        <p14:creationId xmlns:p14="http://schemas.microsoft.com/office/powerpoint/2010/main" val="3831159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4"/>
                                        </p:tgtEl>
                                        <p:attrNameLst>
                                          <p:attrName>style.visibility</p:attrName>
                                        </p:attrNameLst>
                                      </p:cBhvr>
                                      <p:to>
                                        <p:strVal val="visible"/>
                                      </p:to>
                                    </p:set>
                                    <p:anim calcmode="lin" valueType="num">
                                      <p:cBhvr>
                                        <p:cTn id="12" dur="500" fill="hold"/>
                                        <p:tgtEl>
                                          <p:spTgt spid="34"/>
                                        </p:tgtEl>
                                        <p:attrNameLst>
                                          <p:attrName>ppt_w</p:attrName>
                                        </p:attrNameLst>
                                      </p:cBhvr>
                                      <p:tavLst>
                                        <p:tav tm="0">
                                          <p:val>
                                            <p:fltVal val="0"/>
                                          </p:val>
                                        </p:tav>
                                        <p:tav tm="100000">
                                          <p:val>
                                            <p:strVal val="#ppt_w"/>
                                          </p:val>
                                        </p:tav>
                                      </p:tavLst>
                                    </p:anim>
                                    <p:anim calcmode="lin" valueType="num">
                                      <p:cBhvr>
                                        <p:cTn id="13" dur="500" fill="hold"/>
                                        <p:tgtEl>
                                          <p:spTgt spid="34"/>
                                        </p:tgtEl>
                                        <p:attrNameLst>
                                          <p:attrName>ppt_h</p:attrName>
                                        </p:attrNameLst>
                                      </p:cBhvr>
                                      <p:tavLst>
                                        <p:tav tm="0">
                                          <p:val>
                                            <p:fltVal val="0"/>
                                          </p:val>
                                        </p:tav>
                                        <p:tav tm="100000">
                                          <p:val>
                                            <p:strVal val="#ppt_h"/>
                                          </p:val>
                                        </p:tav>
                                      </p:tavLst>
                                    </p:anim>
                                    <p:animEffect transition="in" filter="fade">
                                      <p:cBhvr>
                                        <p:cTn id="14" dur="500"/>
                                        <p:tgtEl>
                                          <p:spTgt spid="34"/>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randombar(horizontal)">
                                      <p:cBhvr>
                                        <p:cTn id="19" dur="500"/>
                                        <p:tgtEl>
                                          <p:spTgt spid="5"/>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randombar(horizontal)">
                                      <p:cBhvr>
                                        <p:cTn id="22" dur="500"/>
                                        <p:tgtEl>
                                          <p:spTgt spid="35"/>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randombar(horizontal)">
                                      <p:cBhvr>
                                        <p:cTn id="27" dur="500"/>
                                        <p:tgtEl>
                                          <p:spTgt spid="6"/>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36"/>
                                        </p:tgtEl>
                                        <p:attrNameLst>
                                          <p:attrName>style.visibility</p:attrName>
                                        </p:attrNameLst>
                                      </p:cBhvr>
                                      <p:to>
                                        <p:strVal val="visible"/>
                                      </p:to>
                                    </p:set>
                                    <p:animEffect transition="in" filter="randombar(horizontal)">
                                      <p:cBhvr>
                                        <p:cTn id="30" dur="500"/>
                                        <p:tgtEl>
                                          <p:spTgt spid="36"/>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randombar(horizontal)">
                                      <p:cBhvr>
                                        <p:cTn id="35" dur="500"/>
                                        <p:tgtEl>
                                          <p:spTgt spid="7"/>
                                        </p:tgtEl>
                                      </p:cBhvr>
                                    </p:animEffect>
                                  </p:childTnLst>
                                </p:cTn>
                              </p:par>
                              <p:par>
                                <p:cTn id="36" presetID="14" presetClass="entr" presetSubtype="10" fill="hold" grpId="0" nodeType="withEffect">
                                  <p:stCondLst>
                                    <p:cond delay="0"/>
                                  </p:stCondLst>
                                  <p:childTnLst>
                                    <p:set>
                                      <p:cBhvr>
                                        <p:cTn id="37" dur="1" fill="hold">
                                          <p:stCondLst>
                                            <p:cond delay="0"/>
                                          </p:stCondLst>
                                        </p:cTn>
                                        <p:tgtEl>
                                          <p:spTgt spid="37"/>
                                        </p:tgtEl>
                                        <p:attrNameLst>
                                          <p:attrName>style.visibility</p:attrName>
                                        </p:attrNameLst>
                                      </p:cBhvr>
                                      <p:to>
                                        <p:strVal val="visible"/>
                                      </p:to>
                                    </p:set>
                                    <p:animEffect transition="in" filter="randombar(horizontal)">
                                      <p:cBhvr>
                                        <p:cTn id="38" dur="500"/>
                                        <p:tgtEl>
                                          <p:spTgt spid="37"/>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41"/>
                                        </p:tgtEl>
                                        <p:attrNameLst>
                                          <p:attrName>style.visibility</p:attrName>
                                        </p:attrNameLst>
                                      </p:cBhvr>
                                      <p:to>
                                        <p:strVal val="visible"/>
                                      </p:to>
                                    </p:set>
                                    <p:anim calcmode="lin" valueType="num">
                                      <p:cBhvr>
                                        <p:cTn id="43" dur="500" fill="hold"/>
                                        <p:tgtEl>
                                          <p:spTgt spid="41"/>
                                        </p:tgtEl>
                                        <p:attrNameLst>
                                          <p:attrName>ppt_w</p:attrName>
                                        </p:attrNameLst>
                                      </p:cBhvr>
                                      <p:tavLst>
                                        <p:tav tm="0">
                                          <p:val>
                                            <p:fltVal val="0"/>
                                          </p:val>
                                        </p:tav>
                                        <p:tav tm="100000">
                                          <p:val>
                                            <p:strVal val="#ppt_w"/>
                                          </p:val>
                                        </p:tav>
                                      </p:tavLst>
                                    </p:anim>
                                    <p:anim calcmode="lin" valueType="num">
                                      <p:cBhvr>
                                        <p:cTn id="44" dur="500" fill="hold"/>
                                        <p:tgtEl>
                                          <p:spTgt spid="41"/>
                                        </p:tgtEl>
                                        <p:attrNameLst>
                                          <p:attrName>ppt_h</p:attrName>
                                        </p:attrNameLst>
                                      </p:cBhvr>
                                      <p:tavLst>
                                        <p:tav tm="0">
                                          <p:val>
                                            <p:fltVal val="0"/>
                                          </p:val>
                                        </p:tav>
                                        <p:tav tm="100000">
                                          <p:val>
                                            <p:strVal val="#ppt_h"/>
                                          </p:val>
                                        </p:tav>
                                      </p:tavLst>
                                    </p:anim>
                                    <p:animEffect transition="in" filter="fade">
                                      <p:cBhvr>
                                        <p:cTn id="45" dur="500"/>
                                        <p:tgtEl>
                                          <p:spTgt spid="41"/>
                                        </p:tgtEl>
                                      </p:cBhvr>
                                    </p:animEffect>
                                  </p:childTnLst>
                                </p:cTn>
                              </p:par>
                              <p:par>
                                <p:cTn id="46" presetID="53" presetClass="entr" presetSubtype="16" fill="hold" nodeType="withEffect">
                                  <p:stCondLst>
                                    <p:cond delay="0"/>
                                  </p:stCondLst>
                                  <p:childTnLst>
                                    <p:set>
                                      <p:cBhvr>
                                        <p:cTn id="47" dur="1" fill="hold">
                                          <p:stCondLst>
                                            <p:cond delay="0"/>
                                          </p:stCondLst>
                                        </p:cTn>
                                        <p:tgtEl>
                                          <p:spTgt spid="43"/>
                                        </p:tgtEl>
                                        <p:attrNameLst>
                                          <p:attrName>style.visibility</p:attrName>
                                        </p:attrNameLst>
                                      </p:cBhvr>
                                      <p:to>
                                        <p:strVal val="visible"/>
                                      </p:to>
                                    </p:set>
                                    <p:anim calcmode="lin" valueType="num">
                                      <p:cBhvr>
                                        <p:cTn id="48" dur="500" fill="hold"/>
                                        <p:tgtEl>
                                          <p:spTgt spid="43"/>
                                        </p:tgtEl>
                                        <p:attrNameLst>
                                          <p:attrName>ppt_w</p:attrName>
                                        </p:attrNameLst>
                                      </p:cBhvr>
                                      <p:tavLst>
                                        <p:tav tm="0">
                                          <p:val>
                                            <p:fltVal val="0"/>
                                          </p:val>
                                        </p:tav>
                                        <p:tav tm="100000">
                                          <p:val>
                                            <p:strVal val="#ppt_w"/>
                                          </p:val>
                                        </p:tav>
                                      </p:tavLst>
                                    </p:anim>
                                    <p:anim calcmode="lin" valueType="num">
                                      <p:cBhvr>
                                        <p:cTn id="49" dur="500" fill="hold"/>
                                        <p:tgtEl>
                                          <p:spTgt spid="43"/>
                                        </p:tgtEl>
                                        <p:attrNameLst>
                                          <p:attrName>ppt_h</p:attrName>
                                        </p:attrNameLst>
                                      </p:cBhvr>
                                      <p:tavLst>
                                        <p:tav tm="0">
                                          <p:val>
                                            <p:fltVal val="0"/>
                                          </p:val>
                                        </p:tav>
                                        <p:tav tm="100000">
                                          <p:val>
                                            <p:strVal val="#ppt_h"/>
                                          </p:val>
                                        </p:tav>
                                      </p:tavLst>
                                    </p:anim>
                                    <p:animEffect transition="in" filter="fade">
                                      <p:cBhvr>
                                        <p:cTn id="50" dur="500"/>
                                        <p:tgtEl>
                                          <p:spTgt spid="43"/>
                                        </p:tgtEl>
                                      </p:cBhvr>
                                    </p:animEffect>
                                  </p:childTnLst>
                                </p:cTn>
                              </p:par>
                              <p:par>
                                <p:cTn id="51" presetID="53" presetClass="entr" presetSubtype="16" fill="hold" nodeType="withEffect">
                                  <p:stCondLst>
                                    <p:cond delay="0"/>
                                  </p:stCondLst>
                                  <p:childTnLst>
                                    <p:set>
                                      <p:cBhvr>
                                        <p:cTn id="52" dur="1" fill="hold">
                                          <p:stCondLst>
                                            <p:cond delay="0"/>
                                          </p:stCondLst>
                                        </p:cTn>
                                        <p:tgtEl>
                                          <p:spTgt spid="13"/>
                                        </p:tgtEl>
                                        <p:attrNameLst>
                                          <p:attrName>style.visibility</p:attrName>
                                        </p:attrNameLst>
                                      </p:cBhvr>
                                      <p:to>
                                        <p:strVal val="visible"/>
                                      </p:to>
                                    </p:set>
                                    <p:anim calcmode="lin" valueType="num">
                                      <p:cBhvr>
                                        <p:cTn id="53" dur="500" fill="hold"/>
                                        <p:tgtEl>
                                          <p:spTgt spid="13"/>
                                        </p:tgtEl>
                                        <p:attrNameLst>
                                          <p:attrName>ppt_w</p:attrName>
                                        </p:attrNameLst>
                                      </p:cBhvr>
                                      <p:tavLst>
                                        <p:tav tm="0">
                                          <p:val>
                                            <p:fltVal val="0"/>
                                          </p:val>
                                        </p:tav>
                                        <p:tav tm="100000">
                                          <p:val>
                                            <p:strVal val="#ppt_w"/>
                                          </p:val>
                                        </p:tav>
                                      </p:tavLst>
                                    </p:anim>
                                    <p:anim calcmode="lin" valueType="num">
                                      <p:cBhvr>
                                        <p:cTn id="54" dur="500" fill="hold"/>
                                        <p:tgtEl>
                                          <p:spTgt spid="13"/>
                                        </p:tgtEl>
                                        <p:attrNameLst>
                                          <p:attrName>ppt_h</p:attrName>
                                        </p:attrNameLst>
                                      </p:cBhvr>
                                      <p:tavLst>
                                        <p:tav tm="0">
                                          <p:val>
                                            <p:fltVal val="0"/>
                                          </p:val>
                                        </p:tav>
                                        <p:tav tm="100000">
                                          <p:val>
                                            <p:strVal val="#ppt_h"/>
                                          </p:val>
                                        </p:tav>
                                      </p:tavLst>
                                    </p:anim>
                                    <p:animEffect transition="in" filter="fade">
                                      <p:cBhvr>
                                        <p:cTn id="55" dur="500"/>
                                        <p:tgtEl>
                                          <p:spTgt spid="13"/>
                                        </p:tgtEl>
                                      </p:cBhvr>
                                    </p:animEffect>
                                  </p:childTnLst>
                                </p:cTn>
                              </p:par>
                            </p:childTnLst>
                          </p:cTn>
                        </p:par>
                      </p:childTnLst>
                    </p:cTn>
                  </p:par>
                  <p:par>
                    <p:cTn id="56" fill="hold">
                      <p:stCondLst>
                        <p:cond delay="indefinite"/>
                      </p:stCondLst>
                      <p:childTnLst>
                        <p:par>
                          <p:cTn id="57" fill="hold">
                            <p:stCondLst>
                              <p:cond delay="0"/>
                            </p:stCondLst>
                            <p:childTnLst>
                              <p:par>
                                <p:cTn id="58" presetID="14" presetClass="entr" presetSubtype="10" fill="hold" nodeType="clickEffect">
                                  <p:stCondLst>
                                    <p:cond delay="0"/>
                                  </p:stCondLst>
                                  <p:childTnLst>
                                    <p:set>
                                      <p:cBhvr>
                                        <p:cTn id="59" dur="1" fill="hold">
                                          <p:stCondLst>
                                            <p:cond delay="0"/>
                                          </p:stCondLst>
                                        </p:cTn>
                                        <p:tgtEl>
                                          <p:spTgt spid="33"/>
                                        </p:tgtEl>
                                        <p:attrNameLst>
                                          <p:attrName>style.visibility</p:attrName>
                                        </p:attrNameLst>
                                      </p:cBhvr>
                                      <p:to>
                                        <p:strVal val="visible"/>
                                      </p:to>
                                    </p:set>
                                    <p:animEffect transition="in" filter="randombar(horizontal)">
                                      <p:cBhvr>
                                        <p:cTn id="60" dur="500"/>
                                        <p:tgtEl>
                                          <p:spTgt spid="33"/>
                                        </p:tgtEl>
                                      </p:cBhvr>
                                    </p:animEffect>
                                  </p:childTnLst>
                                </p:cTn>
                              </p:par>
                              <p:par>
                                <p:cTn id="61" presetID="14" presetClass="entr" presetSubtype="10" fill="hold" grpId="0" nodeType="withEffect">
                                  <p:stCondLst>
                                    <p:cond delay="0"/>
                                  </p:stCondLst>
                                  <p:childTnLst>
                                    <p:set>
                                      <p:cBhvr>
                                        <p:cTn id="62" dur="1" fill="hold">
                                          <p:stCondLst>
                                            <p:cond delay="0"/>
                                          </p:stCondLst>
                                        </p:cTn>
                                        <p:tgtEl>
                                          <p:spTgt spid="19"/>
                                        </p:tgtEl>
                                        <p:attrNameLst>
                                          <p:attrName>style.visibility</p:attrName>
                                        </p:attrNameLst>
                                      </p:cBhvr>
                                      <p:to>
                                        <p:strVal val="visible"/>
                                      </p:to>
                                    </p:set>
                                    <p:animEffect transition="in" filter="randombar(horizontal)">
                                      <p:cBhvr>
                                        <p:cTn id="63" dur="500"/>
                                        <p:tgtEl>
                                          <p:spTgt spid="19"/>
                                        </p:tgtEl>
                                      </p:cBhvr>
                                    </p:animEffect>
                                  </p:childTnLst>
                                </p:cTn>
                              </p:par>
                              <p:par>
                                <p:cTn id="64" presetID="14" presetClass="entr" presetSubtype="10" fill="hold" nodeType="withEffect">
                                  <p:stCondLst>
                                    <p:cond delay="0"/>
                                  </p:stCondLst>
                                  <p:childTnLst>
                                    <p:set>
                                      <p:cBhvr>
                                        <p:cTn id="65" dur="1" fill="hold">
                                          <p:stCondLst>
                                            <p:cond delay="0"/>
                                          </p:stCondLst>
                                        </p:cTn>
                                        <p:tgtEl>
                                          <p:spTgt spid="32"/>
                                        </p:tgtEl>
                                        <p:attrNameLst>
                                          <p:attrName>style.visibility</p:attrName>
                                        </p:attrNameLst>
                                      </p:cBhvr>
                                      <p:to>
                                        <p:strVal val="visible"/>
                                      </p:to>
                                    </p:set>
                                    <p:animEffect transition="in" filter="randombar(horizontal)">
                                      <p:cBhvr>
                                        <p:cTn id="66" dur="500"/>
                                        <p:tgtEl>
                                          <p:spTgt spid="32"/>
                                        </p:tgtEl>
                                      </p:cBhvr>
                                    </p:animEffect>
                                  </p:childTnLst>
                                </p:cTn>
                              </p:par>
                              <p:par>
                                <p:cTn id="67" presetID="14" presetClass="entr" presetSubtype="10" fill="hold" grpId="0" nodeType="withEffect">
                                  <p:stCondLst>
                                    <p:cond delay="0"/>
                                  </p:stCondLst>
                                  <p:childTnLst>
                                    <p:set>
                                      <p:cBhvr>
                                        <p:cTn id="68" dur="1" fill="hold">
                                          <p:stCondLst>
                                            <p:cond delay="0"/>
                                          </p:stCondLst>
                                        </p:cTn>
                                        <p:tgtEl>
                                          <p:spTgt spid="28"/>
                                        </p:tgtEl>
                                        <p:attrNameLst>
                                          <p:attrName>style.visibility</p:attrName>
                                        </p:attrNameLst>
                                      </p:cBhvr>
                                      <p:to>
                                        <p:strVal val="visible"/>
                                      </p:to>
                                    </p:set>
                                    <p:animEffect transition="in" filter="randombar(horizontal)">
                                      <p:cBhvr>
                                        <p:cTn id="69" dur="500"/>
                                        <p:tgtEl>
                                          <p:spTgt spid="28"/>
                                        </p:tgtEl>
                                      </p:cBhvr>
                                    </p:animEffect>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nodeType="clickEffect">
                                  <p:stCondLst>
                                    <p:cond delay="0"/>
                                  </p:stCondLst>
                                  <p:childTnLst>
                                    <p:set>
                                      <p:cBhvr>
                                        <p:cTn id="73" dur="1" fill="hold">
                                          <p:stCondLst>
                                            <p:cond delay="0"/>
                                          </p:stCondLst>
                                        </p:cTn>
                                        <p:tgtEl>
                                          <p:spTgt spid="16"/>
                                        </p:tgtEl>
                                        <p:attrNameLst>
                                          <p:attrName>style.visibility</p:attrName>
                                        </p:attrNameLst>
                                      </p:cBhvr>
                                      <p:to>
                                        <p:strVal val="visible"/>
                                      </p:to>
                                    </p:set>
                                    <p:anim calcmode="lin" valueType="num">
                                      <p:cBhvr additive="base">
                                        <p:cTn id="74" dur="500" fill="hold"/>
                                        <p:tgtEl>
                                          <p:spTgt spid="16"/>
                                        </p:tgtEl>
                                        <p:attrNameLst>
                                          <p:attrName>ppt_x</p:attrName>
                                        </p:attrNameLst>
                                      </p:cBhvr>
                                      <p:tavLst>
                                        <p:tav tm="0">
                                          <p:val>
                                            <p:strVal val="#ppt_x"/>
                                          </p:val>
                                        </p:tav>
                                        <p:tav tm="100000">
                                          <p:val>
                                            <p:strVal val="#ppt_x"/>
                                          </p:val>
                                        </p:tav>
                                      </p:tavLst>
                                    </p:anim>
                                    <p:anim calcmode="lin" valueType="num">
                                      <p:cBhvr additive="base">
                                        <p:cTn id="75" dur="500" fill="hold"/>
                                        <p:tgtEl>
                                          <p:spTgt spid="16"/>
                                        </p:tgtEl>
                                        <p:attrNameLst>
                                          <p:attrName>ppt_y</p:attrName>
                                        </p:attrNameLst>
                                      </p:cBhvr>
                                      <p:tavLst>
                                        <p:tav tm="0">
                                          <p:val>
                                            <p:strVal val="1+#ppt_h/2"/>
                                          </p:val>
                                        </p:tav>
                                        <p:tav tm="100000">
                                          <p:val>
                                            <p:strVal val="#ppt_y"/>
                                          </p:val>
                                        </p:tav>
                                      </p:tavLst>
                                    </p:anim>
                                  </p:childTnLst>
                                </p:cTn>
                              </p:par>
                              <p:par>
                                <p:cTn id="76" presetID="2" presetClass="entr" presetSubtype="4" fill="hold" grpId="0" nodeType="withEffect">
                                  <p:stCondLst>
                                    <p:cond delay="0"/>
                                  </p:stCondLst>
                                  <p:childTnLst>
                                    <p:set>
                                      <p:cBhvr>
                                        <p:cTn id="77" dur="1" fill="hold">
                                          <p:stCondLst>
                                            <p:cond delay="0"/>
                                          </p:stCondLst>
                                        </p:cTn>
                                        <p:tgtEl>
                                          <p:spTgt spid="20"/>
                                        </p:tgtEl>
                                        <p:attrNameLst>
                                          <p:attrName>style.visibility</p:attrName>
                                        </p:attrNameLst>
                                      </p:cBhvr>
                                      <p:to>
                                        <p:strVal val="visible"/>
                                      </p:to>
                                    </p:set>
                                    <p:anim calcmode="lin" valueType="num">
                                      <p:cBhvr additive="base">
                                        <p:cTn id="78" dur="500" fill="hold"/>
                                        <p:tgtEl>
                                          <p:spTgt spid="20"/>
                                        </p:tgtEl>
                                        <p:attrNameLst>
                                          <p:attrName>ppt_x</p:attrName>
                                        </p:attrNameLst>
                                      </p:cBhvr>
                                      <p:tavLst>
                                        <p:tav tm="0">
                                          <p:val>
                                            <p:strVal val="#ppt_x"/>
                                          </p:val>
                                        </p:tav>
                                        <p:tav tm="100000">
                                          <p:val>
                                            <p:strVal val="#ppt_x"/>
                                          </p:val>
                                        </p:tav>
                                      </p:tavLst>
                                    </p:anim>
                                    <p:anim calcmode="lin" valueType="num">
                                      <p:cBhvr additive="base">
                                        <p:cTn id="79"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4" fill="hold" nodeType="clickEffect">
                                  <p:stCondLst>
                                    <p:cond delay="0"/>
                                  </p:stCondLst>
                                  <p:childTnLst>
                                    <p:set>
                                      <p:cBhvr>
                                        <p:cTn id="83" dur="1" fill="hold">
                                          <p:stCondLst>
                                            <p:cond delay="0"/>
                                          </p:stCondLst>
                                        </p:cTn>
                                        <p:tgtEl>
                                          <p:spTgt spid="17"/>
                                        </p:tgtEl>
                                        <p:attrNameLst>
                                          <p:attrName>style.visibility</p:attrName>
                                        </p:attrNameLst>
                                      </p:cBhvr>
                                      <p:to>
                                        <p:strVal val="visible"/>
                                      </p:to>
                                    </p:set>
                                    <p:anim calcmode="lin" valueType="num">
                                      <p:cBhvr additive="base">
                                        <p:cTn id="84" dur="500" fill="hold"/>
                                        <p:tgtEl>
                                          <p:spTgt spid="17"/>
                                        </p:tgtEl>
                                        <p:attrNameLst>
                                          <p:attrName>ppt_x</p:attrName>
                                        </p:attrNameLst>
                                      </p:cBhvr>
                                      <p:tavLst>
                                        <p:tav tm="0">
                                          <p:val>
                                            <p:strVal val="#ppt_x"/>
                                          </p:val>
                                        </p:tav>
                                        <p:tav tm="100000">
                                          <p:val>
                                            <p:strVal val="#ppt_x"/>
                                          </p:val>
                                        </p:tav>
                                      </p:tavLst>
                                    </p:anim>
                                    <p:anim calcmode="lin" valueType="num">
                                      <p:cBhvr additive="base">
                                        <p:cTn id="85" dur="500" fill="hold"/>
                                        <p:tgtEl>
                                          <p:spTgt spid="17"/>
                                        </p:tgtEl>
                                        <p:attrNameLst>
                                          <p:attrName>ppt_y</p:attrName>
                                        </p:attrNameLst>
                                      </p:cBhvr>
                                      <p:tavLst>
                                        <p:tav tm="0">
                                          <p:val>
                                            <p:strVal val="1+#ppt_h/2"/>
                                          </p:val>
                                        </p:tav>
                                        <p:tav tm="100000">
                                          <p:val>
                                            <p:strVal val="#ppt_y"/>
                                          </p:val>
                                        </p:tav>
                                      </p:tavLst>
                                    </p:anim>
                                  </p:childTnLst>
                                </p:cTn>
                              </p:par>
                              <p:par>
                                <p:cTn id="86" presetID="2" presetClass="entr" presetSubtype="4" fill="hold" grpId="0" nodeType="withEffect">
                                  <p:stCondLst>
                                    <p:cond delay="0"/>
                                  </p:stCondLst>
                                  <p:childTnLst>
                                    <p:set>
                                      <p:cBhvr>
                                        <p:cTn id="87" dur="1" fill="hold">
                                          <p:stCondLst>
                                            <p:cond delay="0"/>
                                          </p:stCondLst>
                                        </p:cTn>
                                        <p:tgtEl>
                                          <p:spTgt spid="21"/>
                                        </p:tgtEl>
                                        <p:attrNameLst>
                                          <p:attrName>style.visibility</p:attrName>
                                        </p:attrNameLst>
                                      </p:cBhvr>
                                      <p:to>
                                        <p:strVal val="visible"/>
                                      </p:to>
                                    </p:set>
                                    <p:anim calcmode="lin" valueType="num">
                                      <p:cBhvr additive="base">
                                        <p:cTn id="88" dur="500" fill="hold"/>
                                        <p:tgtEl>
                                          <p:spTgt spid="21"/>
                                        </p:tgtEl>
                                        <p:attrNameLst>
                                          <p:attrName>ppt_x</p:attrName>
                                        </p:attrNameLst>
                                      </p:cBhvr>
                                      <p:tavLst>
                                        <p:tav tm="0">
                                          <p:val>
                                            <p:strVal val="#ppt_x"/>
                                          </p:val>
                                        </p:tav>
                                        <p:tav tm="100000">
                                          <p:val>
                                            <p:strVal val="#ppt_x"/>
                                          </p:val>
                                        </p:tav>
                                      </p:tavLst>
                                    </p:anim>
                                    <p:anim calcmode="lin" valueType="num">
                                      <p:cBhvr additive="base">
                                        <p:cTn id="89"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2" presetClass="entr" presetSubtype="4" fill="hold" nodeType="clickEffect">
                                  <p:stCondLst>
                                    <p:cond delay="0"/>
                                  </p:stCondLst>
                                  <p:childTnLst>
                                    <p:set>
                                      <p:cBhvr>
                                        <p:cTn id="93" dur="1" fill="hold">
                                          <p:stCondLst>
                                            <p:cond delay="0"/>
                                          </p:stCondLst>
                                        </p:cTn>
                                        <p:tgtEl>
                                          <p:spTgt spid="18"/>
                                        </p:tgtEl>
                                        <p:attrNameLst>
                                          <p:attrName>style.visibility</p:attrName>
                                        </p:attrNameLst>
                                      </p:cBhvr>
                                      <p:to>
                                        <p:strVal val="visible"/>
                                      </p:to>
                                    </p:set>
                                    <p:anim calcmode="lin" valueType="num">
                                      <p:cBhvr additive="base">
                                        <p:cTn id="94" dur="500" fill="hold"/>
                                        <p:tgtEl>
                                          <p:spTgt spid="18"/>
                                        </p:tgtEl>
                                        <p:attrNameLst>
                                          <p:attrName>ppt_x</p:attrName>
                                        </p:attrNameLst>
                                      </p:cBhvr>
                                      <p:tavLst>
                                        <p:tav tm="0">
                                          <p:val>
                                            <p:strVal val="#ppt_x"/>
                                          </p:val>
                                        </p:tav>
                                        <p:tav tm="100000">
                                          <p:val>
                                            <p:strVal val="#ppt_x"/>
                                          </p:val>
                                        </p:tav>
                                      </p:tavLst>
                                    </p:anim>
                                    <p:anim calcmode="lin" valueType="num">
                                      <p:cBhvr additive="base">
                                        <p:cTn id="95" dur="500" fill="hold"/>
                                        <p:tgtEl>
                                          <p:spTgt spid="18"/>
                                        </p:tgtEl>
                                        <p:attrNameLst>
                                          <p:attrName>ppt_y</p:attrName>
                                        </p:attrNameLst>
                                      </p:cBhvr>
                                      <p:tavLst>
                                        <p:tav tm="0">
                                          <p:val>
                                            <p:strVal val="1+#ppt_h/2"/>
                                          </p:val>
                                        </p:tav>
                                        <p:tav tm="100000">
                                          <p:val>
                                            <p:strVal val="#ppt_y"/>
                                          </p:val>
                                        </p:tav>
                                      </p:tavLst>
                                    </p:anim>
                                  </p:childTnLst>
                                </p:cTn>
                              </p:par>
                              <p:par>
                                <p:cTn id="96" presetID="2" presetClass="entr" presetSubtype="4" fill="hold" grpId="0" nodeType="withEffect">
                                  <p:stCondLst>
                                    <p:cond delay="0"/>
                                  </p:stCondLst>
                                  <p:childTnLst>
                                    <p:set>
                                      <p:cBhvr>
                                        <p:cTn id="97" dur="1" fill="hold">
                                          <p:stCondLst>
                                            <p:cond delay="0"/>
                                          </p:stCondLst>
                                        </p:cTn>
                                        <p:tgtEl>
                                          <p:spTgt spid="22"/>
                                        </p:tgtEl>
                                        <p:attrNameLst>
                                          <p:attrName>style.visibility</p:attrName>
                                        </p:attrNameLst>
                                      </p:cBhvr>
                                      <p:to>
                                        <p:strVal val="visible"/>
                                      </p:to>
                                    </p:set>
                                    <p:anim calcmode="lin" valueType="num">
                                      <p:cBhvr additive="base">
                                        <p:cTn id="98" dur="500" fill="hold"/>
                                        <p:tgtEl>
                                          <p:spTgt spid="22"/>
                                        </p:tgtEl>
                                        <p:attrNameLst>
                                          <p:attrName>ppt_x</p:attrName>
                                        </p:attrNameLst>
                                      </p:cBhvr>
                                      <p:tavLst>
                                        <p:tav tm="0">
                                          <p:val>
                                            <p:strVal val="#ppt_x"/>
                                          </p:val>
                                        </p:tav>
                                        <p:tav tm="100000">
                                          <p:val>
                                            <p:strVal val="#ppt_x"/>
                                          </p:val>
                                        </p:tav>
                                      </p:tavLst>
                                    </p:anim>
                                    <p:anim calcmode="lin" valueType="num">
                                      <p:cBhvr additive="base">
                                        <p:cTn id="99"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2" presetClass="entr" presetSubtype="4" fill="hold" nodeType="clickEffect">
                                  <p:stCondLst>
                                    <p:cond delay="0"/>
                                  </p:stCondLst>
                                  <p:childTnLst>
                                    <p:set>
                                      <p:cBhvr>
                                        <p:cTn id="103" dur="1" fill="hold">
                                          <p:stCondLst>
                                            <p:cond delay="0"/>
                                          </p:stCondLst>
                                        </p:cTn>
                                        <p:tgtEl>
                                          <p:spTgt spid="24"/>
                                        </p:tgtEl>
                                        <p:attrNameLst>
                                          <p:attrName>style.visibility</p:attrName>
                                        </p:attrNameLst>
                                      </p:cBhvr>
                                      <p:to>
                                        <p:strVal val="visible"/>
                                      </p:to>
                                    </p:set>
                                    <p:anim calcmode="lin" valueType="num">
                                      <p:cBhvr additive="base">
                                        <p:cTn id="104" dur="500" fill="hold"/>
                                        <p:tgtEl>
                                          <p:spTgt spid="24"/>
                                        </p:tgtEl>
                                        <p:attrNameLst>
                                          <p:attrName>ppt_x</p:attrName>
                                        </p:attrNameLst>
                                      </p:cBhvr>
                                      <p:tavLst>
                                        <p:tav tm="0">
                                          <p:val>
                                            <p:strVal val="#ppt_x"/>
                                          </p:val>
                                        </p:tav>
                                        <p:tav tm="100000">
                                          <p:val>
                                            <p:strVal val="#ppt_x"/>
                                          </p:val>
                                        </p:tav>
                                      </p:tavLst>
                                    </p:anim>
                                    <p:anim calcmode="lin" valueType="num">
                                      <p:cBhvr additive="base">
                                        <p:cTn id="105" dur="500" fill="hold"/>
                                        <p:tgtEl>
                                          <p:spTgt spid="24"/>
                                        </p:tgtEl>
                                        <p:attrNameLst>
                                          <p:attrName>ppt_y</p:attrName>
                                        </p:attrNameLst>
                                      </p:cBhvr>
                                      <p:tavLst>
                                        <p:tav tm="0">
                                          <p:val>
                                            <p:strVal val="1+#ppt_h/2"/>
                                          </p:val>
                                        </p:tav>
                                        <p:tav tm="100000">
                                          <p:val>
                                            <p:strVal val="#ppt_y"/>
                                          </p:val>
                                        </p:tav>
                                      </p:tavLst>
                                    </p:anim>
                                  </p:childTnLst>
                                </p:cTn>
                              </p:par>
                              <p:par>
                                <p:cTn id="106" presetID="2" presetClass="entr" presetSubtype="4" fill="hold" grpId="0" nodeType="withEffect">
                                  <p:stCondLst>
                                    <p:cond delay="0"/>
                                  </p:stCondLst>
                                  <p:childTnLst>
                                    <p:set>
                                      <p:cBhvr>
                                        <p:cTn id="107" dur="1" fill="hold">
                                          <p:stCondLst>
                                            <p:cond delay="0"/>
                                          </p:stCondLst>
                                        </p:cTn>
                                        <p:tgtEl>
                                          <p:spTgt spid="25"/>
                                        </p:tgtEl>
                                        <p:attrNameLst>
                                          <p:attrName>style.visibility</p:attrName>
                                        </p:attrNameLst>
                                      </p:cBhvr>
                                      <p:to>
                                        <p:strVal val="visible"/>
                                      </p:to>
                                    </p:set>
                                    <p:anim calcmode="lin" valueType="num">
                                      <p:cBhvr additive="base">
                                        <p:cTn id="108" dur="500" fill="hold"/>
                                        <p:tgtEl>
                                          <p:spTgt spid="25"/>
                                        </p:tgtEl>
                                        <p:attrNameLst>
                                          <p:attrName>ppt_x</p:attrName>
                                        </p:attrNameLst>
                                      </p:cBhvr>
                                      <p:tavLst>
                                        <p:tav tm="0">
                                          <p:val>
                                            <p:strVal val="#ppt_x"/>
                                          </p:val>
                                        </p:tav>
                                        <p:tav tm="100000">
                                          <p:val>
                                            <p:strVal val="#ppt_x"/>
                                          </p:val>
                                        </p:tav>
                                      </p:tavLst>
                                    </p:anim>
                                    <p:anim calcmode="lin" valueType="num">
                                      <p:cBhvr additive="base">
                                        <p:cTn id="109"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10" fill="hold">
                      <p:stCondLst>
                        <p:cond delay="indefinite"/>
                      </p:stCondLst>
                      <p:childTnLst>
                        <p:par>
                          <p:cTn id="111" fill="hold">
                            <p:stCondLst>
                              <p:cond delay="0"/>
                            </p:stCondLst>
                            <p:childTnLst>
                              <p:par>
                                <p:cTn id="112" presetID="2" presetClass="entr" presetSubtype="4" fill="hold" nodeType="clickEffect">
                                  <p:stCondLst>
                                    <p:cond delay="0"/>
                                  </p:stCondLst>
                                  <p:childTnLst>
                                    <p:set>
                                      <p:cBhvr>
                                        <p:cTn id="113" dur="1" fill="hold">
                                          <p:stCondLst>
                                            <p:cond delay="0"/>
                                          </p:stCondLst>
                                        </p:cTn>
                                        <p:tgtEl>
                                          <p:spTgt spid="30"/>
                                        </p:tgtEl>
                                        <p:attrNameLst>
                                          <p:attrName>style.visibility</p:attrName>
                                        </p:attrNameLst>
                                      </p:cBhvr>
                                      <p:to>
                                        <p:strVal val="visible"/>
                                      </p:to>
                                    </p:set>
                                    <p:anim calcmode="lin" valueType="num">
                                      <p:cBhvr additive="base">
                                        <p:cTn id="114" dur="500" fill="hold"/>
                                        <p:tgtEl>
                                          <p:spTgt spid="30"/>
                                        </p:tgtEl>
                                        <p:attrNameLst>
                                          <p:attrName>ppt_x</p:attrName>
                                        </p:attrNameLst>
                                      </p:cBhvr>
                                      <p:tavLst>
                                        <p:tav tm="0">
                                          <p:val>
                                            <p:strVal val="#ppt_x"/>
                                          </p:val>
                                        </p:tav>
                                        <p:tav tm="100000">
                                          <p:val>
                                            <p:strVal val="#ppt_x"/>
                                          </p:val>
                                        </p:tav>
                                      </p:tavLst>
                                    </p:anim>
                                    <p:anim calcmode="lin" valueType="num">
                                      <p:cBhvr additive="base">
                                        <p:cTn id="115" dur="500" fill="hold"/>
                                        <p:tgtEl>
                                          <p:spTgt spid="30"/>
                                        </p:tgtEl>
                                        <p:attrNameLst>
                                          <p:attrName>ppt_y</p:attrName>
                                        </p:attrNameLst>
                                      </p:cBhvr>
                                      <p:tavLst>
                                        <p:tav tm="0">
                                          <p:val>
                                            <p:strVal val="1+#ppt_h/2"/>
                                          </p:val>
                                        </p:tav>
                                        <p:tav tm="100000">
                                          <p:val>
                                            <p:strVal val="#ppt_y"/>
                                          </p:val>
                                        </p:tav>
                                      </p:tavLst>
                                    </p:anim>
                                  </p:childTnLst>
                                </p:cTn>
                              </p:par>
                              <p:par>
                                <p:cTn id="116" presetID="2" presetClass="entr" presetSubtype="4" fill="hold" grpId="0" nodeType="withEffect">
                                  <p:stCondLst>
                                    <p:cond delay="0"/>
                                  </p:stCondLst>
                                  <p:childTnLst>
                                    <p:set>
                                      <p:cBhvr>
                                        <p:cTn id="117" dur="1" fill="hold">
                                          <p:stCondLst>
                                            <p:cond delay="0"/>
                                          </p:stCondLst>
                                        </p:cTn>
                                        <p:tgtEl>
                                          <p:spTgt spid="26"/>
                                        </p:tgtEl>
                                        <p:attrNameLst>
                                          <p:attrName>style.visibility</p:attrName>
                                        </p:attrNameLst>
                                      </p:cBhvr>
                                      <p:to>
                                        <p:strVal val="visible"/>
                                      </p:to>
                                    </p:set>
                                    <p:anim calcmode="lin" valueType="num">
                                      <p:cBhvr additive="base">
                                        <p:cTn id="118" dur="500" fill="hold"/>
                                        <p:tgtEl>
                                          <p:spTgt spid="26"/>
                                        </p:tgtEl>
                                        <p:attrNameLst>
                                          <p:attrName>ppt_x</p:attrName>
                                        </p:attrNameLst>
                                      </p:cBhvr>
                                      <p:tavLst>
                                        <p:tav tm="0">
                                          <p:val>
                                            <p:strVal val="#ppt_x"/>
                                          </p:val>
                                        </p:tav>
                                        <p:tav tm="100000">
                                          <p:val>
                                            <p:strVal val="#ppt_x"/>
                                          </p:val>
                                        </p:tav>
                                      </p:tavLst>
                                    </p:anim>
                                    <p:anim calcmode="lin" valueType="num">
                                      <p:cBhvr additive="base">
                                        <p:cTn id="119"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20" fill="hold">
                      <p:stCondLst>
                        <p:cond delay="indefinite"/>
                      </p:stCondLst>
                      <p:childTnLst>
                        <p:par>
                          <p:cTn id="121" fill="hold">
                            <p:stCondLst>
                              <p:cond delay="0"/>
                            </p:stCondLst>
                            <p:childTnLst>
                              <p:par>
                                <p:cTn id="122" presetID="14" presetClass="entr" presetSubtype="10" fill="hold" grpId="0" nodeType="clickEffect">
                                  <p:stCondLst>
                                    <p:cond delay="0"/>
                                  </p:stCondLst>
                                  <p:childTnLst>
                                    <p:set>
                                      <p:cBhvr>
                                        <p:cTn id="123" dur="1" fill="hold">
                                          <p:stCondLst>
                                            <p:cond delay="0"/>
                                          </p:stCondLst>
                                        </p:cTn>
                                        <p:tgtEl>
                                          <p:spTgt spid="38"/>
                                        </p:tgtEl>
                                        <p:attrNameLst>
                                          <p:attrName>style.visibility</p:attrName>
                                        </p:attrNameLst>
                                      </p:cBhvr>
                                      <p:to>
                                        <p:strVal val="visible"/>
                                      </p:to>
                                    </p:set>
                                    <p:animEffect transition="in" filter="randombar(horizontal)">
                                      <p:cBhvr>
                                        <p:cTn id="124" dur="500"/>
                                        <p:tgtEl>
                                          <p:spTgt spid="38"/>
                                        </p:tgtEl>
                                      </p:cBhvr>
                                    </p:animEffect>
                                  </p:childTnLst>
                                </p:cTn>
                              </p:par>
                              <p:par>
                                <p:cTn id="125" presetID="14" presetClass="entr" presetSubtype="10" fill="hold" grpId="0" nodeType="withEffect">
                                  <p:stCondLst>
                                    <p:cond delay="0"/>
                                  </p:stCondLst>
                                  <p:childTnLst>
                                    <p:set>
                                      <p:cBhvr>
                                        <p:cTn id="126" dur="1" fill="hold">
                                          <p:stCondLst>
                                            <p:cond delay="0"/>
                                          </p:stCondLst>
                                        </p:cTn>
                                        <p:tgtEl>
                                          <p:spTgt spid="39"/>
                                        </p:tgtEl>
                                        <p:attrNameLst>
                                          <p:attrName>style.visibility</p:attrName>
                                        </p:attrNameLst>
                                      </p:cBhvr>
                                      <p:to>
                                        <p:strVal val="visible"/>
                                      </p:to>
                                    </p:set>
                                    <p:animEffect transition="in" filter="randombar(horizontal)">
                                      <p:cBhvr>
                                        <p:cTn id="127" dur="500"/>
                                        <p:tgtEl>
                                          <p:spTgt spid="39"/>
                                        </p:tgtEl>
                                      </p:cBhvr>
                                    </p:animEffect>
                                  </p:childTnLst>
                                </p:cTn>
                              </p:par>
                              <p:par>
                                <p:cTn id="128" presetID="14" presetClass="entr" presetSubtype="10" fill="hold" grpId="0" nodeType="withEffect">
                                  <p:stCondLst>
                                    <p:cond delay="0"/>
                                  </p:stCondLst>
                                  <p:childTnLst>
                                    <p:set>
                                      <p:cBhvr>
                                        <p:cTn id="129" dur="1" fill="hold">
                                          <p:stCondLst>
                                            <p:cond delay="0"/>
                                          </p:stCondLst>
                                        </p:cTn>
                                        <p:tgtEl>
                                          <p:spTgt spid="49"/>
                                        </p:tgtEl>
                                        <p:attrNameLst>
                                          <p:attrName>style.visibility</p:attrName>
                                        </p:attrNameLst>
                                      </p:cBhvr>
                                      <p:to>
                                        <p:strVal val="visible"/>
                                      </p:to>
                                    </p:set>
                                    <p:animEffect transition="in" filter="randombar(horizontal)">
                                      <p:cBhvr>
                                        <p:cTn id="130" dur="500"/>
                                        <p:tgtEl>
                                          <p:spTgt spid="49"/>
                                        </p:tgtEl>
                                      </p:cBhvr>
                                    </p:animEffect>
                                  </p:childTnLst>
                                </p:cTn>
                              </p:par>
                            </p:childTnLst>
                          </p:cTn>
                        </p:par>
                      </p:childTnLst>
                    </p:cTn>
                  </p:par>
                  <p:par>
                    <p:cTn id="131" fill="hold">
                      <p:stCondLst>
                        <p:cond delay="indefinite"/>
                      </p:stCondLst>
                      <p:childTnLst>
                        <p:par>
                          <p:cTn id="132" fill="hold">
                            <p:stCondLst>
                              <p:cond delay="0"/>
                            </p:stCondLst>
                            <p:childTnLst>
                              <p:par>
                                <p:cTn id="133" presetID="2" presetClass="entr" presetSubtype="4" fill="hold" grpId="0" nodeType="clickEffect">
                                  <p:stCondLst>
                                    <p:cond delay="0"/>
                                  </p:stCondLst>
                                  <p:childTnLst>
                                    <p:set>
                                      <p:cBhvr>
                                        <p:cTn id="134" dur="1" fill="hold">
                                          <p:stCondLst>
                                            <p:cond delay="0"/>
                                          </p:stCondLst>
                                        </p:cTn>
                                        <p:tgtEl>
                                          <p:spTgt spid="46"/>
                                        </p:tgtEl>
                                        <p:attrNameLst>
                                          <p:attrName>style.visibility</p:attrName>
                                        </p:attrNameLst>
                                      </p:cBhvr>
                                      <p:to>
                                        <p:strVal val="visible"/>
                                      </p:to>
                                    </p:set>
                                    <p:anim calcmode="lin" valueType="num">
                                      <p:cBhvr additive="base">
                                        <p:cTn id="135" dur="500" fill="hold"/>
                                        <p:tgtEl>
                                          <p:spTgt spid="46"/>
                                        </p:tgtEl>
                                        <p:attrNameLst>
                                          <p:attrName>ppt_x</p:attrName>
                                        </p:attrNameLst>
                                      </p:cBhvr>
                                      <p:tavLst>
                                        <p:tav tm="0">
                                          <p:val>
                                            <p:strVal val="#ppt_x"/>
                                          </p:val>
                                        </p:tav>
                                        <p:tav tm="100000">
                                          <p:val>
                                            <p:strVal val="#ppt_x"/>
                                          </p:val>
                                        </p:tav>
                                      </p:tavLst>
                                    </p:anim>
                                    <p:anim calcmode="lin" valueType="num">
                                      <p:cBhvr additive="base">
                                        <p:cTn id="136"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137" fill="hold">
                      <p:stCondLst>
                        <p:cond delay="indefinite"/>
                      </p:stCondLst>
                      <p:childTnLst>
                        <p:par>
                          <p:cTn id="138" fill="hold">
                            <p:stCondLst>
                              <p:cond delay="0"/>
                            </p:stCondLst>
                            <p:childTnLst>
                              <p:par>
                                <p:cTn id="139" presetID="2" presetClass="entr" presetSubtype="4" fill="hold" grpId="0" nodeType="clickEffect">
                                  <p:stCondLst>
                                    <p:cond delay="0"/>
                                  </p:stCondLst>
                                  <p:childTnLst>
                                    <p:set>
                                      <p:cBhvr>
                                        <p:cTn id="140" dur="1" fill="hold">
                                          <p:stCondLst>
                                            <p:cond delay="0"/>
                                          </p:stCondLst>
                                        </p:cTn>
                                        <p:tgtEl>
                                          <p:spTgt spid="45"/>
                                        </p:tgtEl>
                                        <p:attrNameLst>
                                          <p:attrName>style.visibility</p:attrName>
                                        </p:attrNameLst>
                                      </p:cBhvr>
                                      <p:to>
                                        <p:strVal val="visible"/>
                                      </p:to>
                                    </p:set>
                                    <p:anim calcmode="lin" valueType="num">
                                      <p:cBhvr additive="base">
                                        <p:cTn id="141" dur="500" fill="hold"/>
                                        <p:tgtEl>
                                          <p:spTgt spid="45"/>
                                        </p:tgtEl>
                                        <p:attrNameLst>
                                          <p:attrName>ppt_x</p:attrName>
                                        </p:attrNameLst>
                                      </p:cBhvr>
                                      <p:tavLst>
                                        <p:tav tm="0">
                                          <p:val>
                                            <p:strVal val="#ppt_x"/>
                                          </p:val>
                                        </p:tav>
                                        <p:tav tm="100000">
                                          <p:val>
                                            <p:strVal val="#ppt_x"/>
                                          </p:val>
                                        </p:tav>
                                      </p:tavLst>
                                    </p:anim>
                                    <p:anim calcmode="lin" valueType="num">
                                      <p:cBhvr additive="base">
                                        <p:cTn id="142"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143" fill="hold">
                      <p:stCondLst>
                        <p:cond delay="indefinite"/>
                      </p:stCondLst>
                      <p:childTnLst>
                        <p:par>
                          <p:cTn id="144" fill="hold">
                            <p:stCondLst>
                              <p:cond delay="0"/>
                            </p:stCondLst>
                            <p:childTnLst>
                              <p:par>
                                <p:cTn id="145" presetID="2" presetClass="entr" presetSubtype="4" fill="hold" grpId="0" nodeType="clickEffect">
                                  <p:stCondLst>
                                    <p:cond delay="0"/>
                                  </p:stCondLst>
                                  <p:childTnLst>
                                    <p:set>
                                      <p:cBhvr>
                                        <p:cTn id="146" dur="1" fill="hold">
                                          <p:stCondLst>
                                            <p:cond delay="0"/>
                                          </p:stCondLst>
                                        </p:cTn>
                                        <p:tgtEl>
                                          <p:spTgt spid="50"/>
                                        </p:tgtEl>
                                        <p:attrNameLst>
                                          <p:attrName>style.visibility</p:attrName>
                                        </p:attrNameLst>
                                      </p:cBhvr>
                                      <p:to>
                                        <p:strVal val="visible"/>
                                      </p:to>
                                    </p:set>
                                    <p:anim calcmode="lin" valueType="num">
                                      <p:cBhvr additive="base">
                                        <p:cTn id="147" dur="500" fill="hold"/>
                                        <p:tgtEl>
                                          <p:spTgt spid="50"/>
                                        </p:tgtEl>
                                        <p:attrNameLst>
                                          <p:attrName>ppt_x</p:attrName>
                                        </p:attrNameLst>
                                      </p:cBhvr>
                                      <p:tavLst>
                                        <p:tav tm="0">
                                          <p:val>
                                            <p:strVal val="#ppt_x"/>
                                          </p:val>
                                        </p:tav>
                                        <p:tav tm="100000">
                                          <p:val>
                                            <p:strVal val="#ppt_x"/>
                                          </p:val>
                                        </p:tav>
                                      </p:tavLst>
                                    </p:anim>
                                    <p:anim calcmode="lin" valueType="num">
                                      <p:cBhvr additive="base">
                                        <p:cTn id="148"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19" grpId="0" animBg="1"/>
      <p:bldP spid="20" grpId="0" animBg="1"/>
      <p:bldP spid="21" grpId="0" animBg="1"/>
      <p:bldP spid="22" grpId="0" animBg="1"/>
      <p:bldP spid="25" grpId="0" animBg="1"/>
      <p:bldP spid="26" grpId="0" animBg="1"/>
      <p:bldP spid="28" grpId="0"/>
      <p:bldP spid="34" grpId="0" animBg="1"/>
      <p:bldP spid="35" grpId="0" animBg="1"/>
      <p:bldP spid="36" grpId="0" animBg="1"/>
      <p:bldP spid="37" grpId="0" animBg="1"/>
      <p:bldP spid="38" grpId="0" animBg="1"/>
      <p:bldP spid="39" grpId="0" animBg="1"/>
      <p:bldP spid="45" grpId="0" animBg="1"/>
      <p:bldP spid="46" grpId="0" animBg="1"/>
      <p:bldP spid="49" grpId="0" animBg="1"/>
      <p:bldP spid="50" grpId="0" animBg="1"/>
    </p:bldLst>
  </p:timing>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99728" y="0"/>
            <a:ext cx="10353761" cy="1326321"/>
          </a:xfrm>
        </p:spPr>
        <p:txBody>
          <a:bodyPr>
            <a:normAutofit/>
          </a:bodyPr>
          <a:lstStyle/>
          <a:p>
            <a:r>
              <a:rPr lang="fr-FR" b="1" dirty="0">
                <a:solidFill>
                  <a:srgbClr val="FFC000"/>
                </a:solidFill>
                <a:effectLst/>
              </a:rPr>
              <a:t>Fiabilité : </a:t>
            </a:r>
            <a:endParaRPr lang="fr-FR" dirty="0">
              <a:solidFill>
                <a:srgbClr val="FFC000"/>
              </a:solidFill>
              <a:effectLst/>
            </a:endParaRPr>
          </a:p>
        </p:txBody>
      </p:sp>
      <p:sp>
        <p:nvSpPr>
          <p:cNvPr id="3" name="Espace réservé du contenu 2"/>
          <p:cNvSpPr>
            <a:spLocks noGrp="1"/>
          </p:cNvSpPr>
          <p:nvPr>
            <p:ph idx="1"/>
          </p:nvPr>
        </p:nvSpPr>
        <p:spPr>
          <a:xfrm>
            <a:off x="0" y="1294227"/>
            <a:ext cx="12192000" cy="4768947"/>
          </a:xfrm>
        </p:spPr>
        <p:txBody>
          <a:bodyPr>
            <a:noAutofit/>
          </a:bodyPr>
          <a:lstStyle/>
          <a:p>
            <a:r>
              <a:rPr lang="fr-FR" dirty="0">
                <a:effectLst/>
              </a:rPr>
              <a:t>La norme définit la fiabilité comme L'aptitude d'une entité à accomplir une fonction requise, dans des conditions données, pendant un intervalle de temps donné.</a:t>
            </a:r>
          </a:p>
          <a:p>
            <a:r>
              <a:rPr lang="fr-FR" dirty="0">
                <a:effectLst/>
              </a:rPr>
              <a:t>La fiabilité montre indirectement la probabilité de défaillance d'un bien, on peut dire alors qu'elle reflète l'efficacité de la maintenance corrective productive et la maintenance préventive, tout simplement  parce que si nous réalisons des réparations complètes avec une analyse causale efficace et une application efficace du plan préventive, automatiquement nous allons réduire la probabilité de défaillance du bien et bien sure nous améliorons sa FIABILIE, autrement dis, la fiabilité est un résultat direct de la mise en place de la maintenance productive.</a:t>
            </a:r>
          </a:p>
          <a:p>
            <a:r>
              <a:rPr lang="fr-FR" dirty="0">
                <a:effectLst/>
              </a:rPr>
              <a:t>Ce facteur va être mesurer par deux indicateurs  est mesuré par l'indicateur du Moyen de Temps de Bon Fonctionnement MTBF et le taux d'efficacité de la maintenance productive TEMP.</a:t>
            </a:r>
          </a:p>
          <a:p>
            <a:endParaRPr lang="fr-FR" dirty="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FFC000"/>
                </a:solidFill>
                <a:effectLst/>
              </a:rPr>
              <a:t>La réactivité </a:t>
            </a:r>
            <a:endParaRPr lang="fr-FR" dirty="0">
              <a:solidFill>
                <a:srgbClr val="FFC000"/>
              </a:solidFill>
              <a:effectLst/>
            </a:endParaRPr>
          </a:p>
        </p:txBody>
      </p:sp>
      <p:sp>
        <p:nvSpPr>
          <p:cNvPr id="3" name="Espace réservé du contenu 2"/>
          <p:cNvSpPr>
            <a:spLocks noGrp="1"/>
          </p:cNvSpPr>
          <p:nvPr>
            <p:ph idx="1"/>
          </p:nvPr>
        </p:nvSpPr>
        <p:spPr/>
        <p:txBody>
          <a:bodyPr>
            <a:normAutofit/>
          </a:bodyPr>
          <a:lstStyle/>
          <a:p>
            <a:r>
              <a:rPr lang="fr-FR" dirty="0"/>
              <a:t>C'est un facteur qui reflète la réactivité de l'agent maintenance depuis la réception de la demande d'intervention passant par la réalisation du diagnostic, la préparation de l'intervention jusqu'au début d'intervention. </a:t>
            </a:r>
          </a:p>
          <a:p>
            <a:r>
              <a:rPr lang="fr-FR" dirty="0"/>
              <a:t>Parfois nous nous sommes trouvés devant des cas ou le temps d'arrêt était de 1h30 min et que la durée d'intervention n'a pas dépassé les 40 min (alors une perte de 50 min sur la réactivité). notre objectif sera donc de réduire le temps de ce parcours afin de réduire le temps globale d'arrêt.</a:t>
            </a:r>
          </a:p>
          <a:p>
            <a:r>
              <a:rPr lang="fr-FR" dirty="0"/>
              <a:t>Ce facteur peut être mesuré et suivi par l'indicateur du taux de la réactivité maintenance TRM</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FFC000"/>
                </a:solidFill>
                <a:effectLst/>
              </a:rPr>
              <a:t>La </a:t>
            </a:r>
            <a:r>
              <a:rPr lang="fr-FR" b="1" dirty="0" err="1">
                <a:solidFill>
                  <a:srgbClr val="FFC000"/>
                </a:solidFill>
                <a:effectLst/>
              </a:rPr>
              <a:t>maintenabilité</a:t>
            </a:r>
            <a:r>
              <a:rPr lang="fr-FR" b="1" dirty="0">
                <a:solidFill>
                  <a:srgbClr val="FFC000"/>
                </a:solidFill>
                <a:effectLst/>
              </a:rPr>
              <a:t> : </a:t>
            </a:r>
            <a:endParaRPr lang="fr-FR" dirty="0">
              <a:solidFill>
                <a:srgbClr val="FFC000"/>
              </a:solidFill>
              <a:effectLst/>
            </a:endParaRPr>
          </a:p>
        </p:txBody>
      </p:sp>
      <p:sp>
        <p:nvSpPr>
          <p:cNvPr id="3" name="Espace réservé du contenu 2"/>
          <p:cNvSpPr>
            <a:spLocks noGrp="1"/>
          </p:cNvSpPr>
          <p:nvPr>
            <p:ph idx="1"/>
          </p:nvPr>
        </p:nvSpPr>
        <p:spPr>
          <a:xfrm>
            <a:off x="252614" y="2025726"/>
            <a:ext cx="11939386" cy="3695136"/>
          </a:xfrm>
        </p:spPr>
        <p:txBody>
          <a:bodyPr>
            <a:noAutofit/>
          </a:bodyPr>
          <a:lstStyle/>
          <a:p>
            <a:r>
              <a:rPr lang="fr-FR" dirty="0"/>
              <a:t>Définition selon la norme AFNOR C60-600 :</a:t>
            </a:r>
          </a:p>
          <a:p>
            <a:r>
              <a:rPr lang="fr-FR" dirty="0"/>
              <a:t>“l’aptitude d’une entité à être maintenue ou rétablie, sur un intervalle de temps donné, dans un état dans lequel elle peut accomplir une fonction requise, lorsque la maintenance est accomplie dans des conditions données, avec des procédures et des moyens prescrits.”</a:t>
            </a:r>
          </a:p>
          <a:p>
            <a:r>
              <a:rPr lang="fr-FR" dirty="0"/>
              <a:t>Ce facteur est limité par le temps de début et de la fin d'intervention ,alors si nous augmentons la </a:t>
            </a:r>
            <a:r>
              <a:rPr lang="fr-FR" dirty="0" err="1"/>
              <a:t>maintenabilité</a:t>
            </a:r>
            <a:r>
              <a:rPr lang="fr-FR" dirty="0"/>
              <a:t> de l'équipement, nous allons réduire le  temps de réparation et par la suite réduire le temps global d'arrêt.</a:t>
            </a:r>
          </a:p>
          <a:p>
            <a:r>
              <a:rPr lang="fr-FR" dirty="0"/>
              <a:t>Ce facteur se mesure par l'indicateur du Moyen du Temps Technique de Réparation MTTR.</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u="sng" dirty="0">
                <a:solidFill>
                  <a:srgbClr val="FFC000"/>
                </a:solidFill>
              </a:rPr>
              <a:t>Résumé: </a:t>
            </a:r>
            <a:endParaRPr lang="fr-FR" dirty="0">
              <a:solidFill>
                <a:srgbClr val="FFC000"/>
              </a:solidFill>
            </a:endParaRPr>
          </a:p>
        </p:txBody>
      </p:sp>
      <p:sp>
        <p:nvSpPr>
          <p:cNvPr id="3" name="Espace réservé du contenu 2"/>
          <p:cNvSpPr>
            <a:spLocks noGrp="1"/>
          </p:cNvSpPr>
          <p:nvPr>
            <p:ph idx="1"/>
          </p:nvPr>
        </p:nvSpPr>
        <p:spPr>
          <a:xfrm>
            <a:off x="913795" y="2096064"/>
            <a:ext cx="10353762" cy="4107788"/>
          </a:xfrm>
        </p:spPr>
        <p:txBody>
          <a:bodyPr>
            <a:normAutofit fontScale="92500"/>
          </a:bodyPr>
          <a:lstStyle/>
          <a:p>
            <a:r>
              <a:rPr lang="fr-FR" sz="2400" dirty="0"/>
              <a:t>La gestion de la maintenance corrective peut se mesurer par des indicateurs principaux et d'autres analytiques (voir chapitre des indicateurs)</a:t>
            </a:r>
          </a:p>
          <a:p>
            <a:r>
              <a:rPr lang="fr-FR" sz="2400" u="sng" dirty="0"/>
              <a:t>Les indicateurs principaux : </a:t>
            </a:r>
            <a:endParaRPr lang="fr-FR" sz="2400" dirty="0"/>
          </a:p>
          <a:p>
            <a:r>
              <a:rPr lang="fr-FR" sz="2400" dirty="0"/>
              <a:t>La disponibilité : le taux de la disponibilité TD</a:t>
            </a:r>
          </a:p>
          <a:p>
            <a:r>
              <a:rPr lang="fr-FR" sz="2400" dirty="0"/>
              <a:t>Le coût de la maintenance corrective CMC</a:t>
            </a:r>
          </a:p>
          <a:p>
            <a:r>
              <a:rPr lang="fr-FR" sz="2400" u="sng" dirty="0"/>
              <a:t>Les indicateurs analytiques : </a:t>
            </a:r>
          </a:p>
          <a:p>
            <a:r>
              <a:rPr lang="fr-FR" sz="2400" dirty="0"/>
              <a:t>La Réactivité         : le taux de la réactivité maintenance TRM</a:t>
            </a:r>
          </a:p>
          <a:p>
            <a:r>
              <a:rPr lang="fr-FR" sz="2400" dirty="0"/>
              <a:t>La </a:t>
            </a:r>
            <a:r>
              <a:rPr lang="fr-FR" sz="2400" dirty="0" err="1"/>
              <a:t>Maintenabilité</a:t>
            </a:r>
            <a:r>
              <a:rPr lang="fr-FR" sz="2400" dirty="0"/>
              <a:t>   : Moyen de temps technique de Réparation MTTR</a:t>
            </a:r>
          </a:p>
          <a:p>
            <a:endParaRPr lang="fr-FR" sz="2400" dirty="0"/>
          </a:p>
        </p:txBody>
      </p:sp>
    </p:spTree>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60400" y="2344738"/>
            <a:ext cx="10972800" cy="1143000"/>
          </a:xfrm>
        </p:spPr>
        <p:txBody>
          <a:bodyPr>
            <a:normAutofit fontScale="90000"/>
          </a:bodyPr>
          <a:lstStyle/>
          <a:p>
            <a:pPr marL="514350" indent="-514350">
              <a:buClr>
                <a:srgbClr val="FFFF00"/>
              </a:buClr>
            </a:pPr>
            <a:r>
              <a:rPr lang="fr-FR" b="1" dirty="0">
                <a:solidFill>
                  <a:srgbClr val="FFFF00"/>
                </a:solidFill>
              </a:rPr>
              <a:t>9.1.9.Documentation Maintenance Corrective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431801"/>
            <a:ext cx="10972800" cy="5694366"/>
          </a:xfrm>
        </p:spPr>
        <p:txBody>
          <a:bodyPr>
            <a:normAutofit/>
          </a:bodyPr>
          <a:lstStyle/>
          <a:p>
            <a:r>
              <a:rPr lang="fr-FR" sz="2400" b="1" dirty="0"/>
              <a:t>Tous ce que nous avons vu jusqu'à maintenant doit être formalisé et standardisé afin que nous puissions le lancer et suivre son avancement; c'est pour cela je vous propose d'établir en premier lieu les documents suivants : </a:t>
            </a:r>
            <a:endParaRPr lang="fr-FR" sz="2400" dirty="0"/>
          </a:p>
          <a:p>
            <a:pPr lvl="0">
              <a:buFont typeface="Wingdings" pitchFamily="2" charset="2"/>
              <a:buChar char="ü"/>
            </a:pPr>
            <a:r>
              <a:rPr lang="fr-FR" sz="2400" dirty="0"/>
              <a:t>Procédure de la maintenance Corrective</a:t>
            </a:r>
          </a:p>
          <a:p>
            <a:pPr lvl="0">
              <a:buFont typeface="Wingdings" pitchFamily="2" charset="2"/>
              <a:buChar char="ü"/>
            </a:pPr>
            <a:r>
              <a:rPr lang="fr-FR" sz="2400" dirty="0"/>
              <a:t>Demande d'intervention/Fiche Intervention </a:t>
            </a:r>
          </a:p>
          <a:p>
            <a:pPr lvl="0">
              <a:buFont typeface="Wingdings" pitchFamily="2" charset="2"/>
              <a:buChar char="ü"/>
            </a:pPr>
            <a:r>
              <a:rPr lang="fr-FR" sz="2400" dirty="0"/>
              <a:t>Rapport D'intervention/Ordre de travail</a:t>
            </a:r>
          </a:p>
          <a:p>
            <a:pPr lvl="0">
              <a:buFont typeface="Wingdings" pitchFamily="2" charset="2"/>
              <a:buChar char="ü"/>
            </a:pPr>
            <a:r>
              <a:rPr lang="fr-FR" sz="2400" dirty="0"/>
              <a:t>Tableau de Suivi des intervention</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solidFill>
                  <a:srgbClr val="FFC000"/>
                </a:solidFill>
                <a:effectLst/>
              </a:rPr>
              <a:t>Procédure de la maintenance corrective :</a:t>
            </a:r>
          </a:p>
        </p:txBody>
      </p:sp>
      <p:sp>
        <p:nvSpPr>
          <p:cNvPr id="3" name="Espace réservé du contenu 2"/>
          <p:cNvSpPr>
            <a:spLocks noGrp="1"/>
          </p:cNvSpPr>
          <p:nvPr>
            <p:ph idx="1"/>
          </p:nvPr>
        </p:nvSpPr>
        <p:spPr/>
        <p:txBody>
          <a:bodyPr>
            <a:normAutofit/>
          </a:bodyPr>
          <a:lstStyle/>
          <a:p>
            <a:r>
              <a:rPr lang="fr-FR" dirty="0"/>
              <a:t>Je vous confirme, Mes chers, que c'est le document le plus important pour structurer la maintenance corrective, c'est à grâce à elle que nous définissons les différentes étapes à suivre lors d'une intervention corrective en mentionnant les responsabilités de chaque personnes et les enregistrements à remplir pour suivre son application sur terrain.</a:t>
            </a:r>
          </a:p>
          <a:p>
            <a:r>
              <a:rPr lang="fr-FR" dirty="0"/>
              <a:t>Avec la procédure, nous allons garantir la traçabilité de tous ce qui se fait sur le terrain, collecter et analyser les données, et finalement calculer les indicateurs de performance.</a:t>
            </a:r>
          </a:p>
          <a:p>
            <a:endParaRPr lang="fr-FR" dirty="0"/>
          </a:p>
        </p:txBody>
      </p:sp>
      <p:sp>
        <p:nvSpPr>
          <p:cNvPr id="4" name="ZoneTexte 3"/>
          <p:cNvSpPr txBox="1"/>
          <p:nvPr/>
        </p:nvSpPr>
        <p:spPr>
          <a:xfrm>
            <a:off x="3949700" y="6121400"/>
            <a:ext cx="4648200" cy="400110"/>
          </a:xfrm>
          <a:prstGeom prst="rect">
            <a:avLst/>
          </a:prstGeom>
          <a:noFill/>
        </p:spPr>
        <p:txBody>
          <a:bodyPr wrap="square" rtlCol="0">
            <a:spAutoFit/>
          </a:bodyPr>
          <a:lstStyle/>
          <a:p>
            <a:pPr algn="ctr"/>
            <a:r>
              <a:rPr lang="fr-FR" sz="2000" b="1" dirty="0">
                <a:solidFill>
                  <a:srgbClr val="FF0000"/>
                </a:solidFill>
              </a:rPr>
              <a:t>EXEMPLE PROCEDURE CORRECTIVE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D9F147"/>
                </a:solidFill>
                <a:effectLst/>
              </a:rPr>
              <a:t>Recommandations : </a:t>
            </a:r>
            <a:endParaRPr lang="fr-FR" dirty="0">
              <a:solidFill>
                <a:srgbClr val="D9F147"/>
              </a:solidFill>
              <a:effectLst/>
            </a:endParaRPr>
          </a:p>
        </p:txBody>
      </p:sp>
      <p:sp>
        <p:nvSpPr>
          <p:cNvPr id="3" name="Espace réservé du contenu 2"/>
          <p:cNvSpPr>
            <a:spLocks noGrp="1"/>
          </p:cNvSpPr>
          <p:nvPr>
            <p:ph idx="1"/>
          </p:nvPr>
        </p:nvSpPr>
        <p:spPr/>
        <p:txBody>
          <a:bodyPr>
            <a:normAutofit/>
          </a:bodyPr>
          <a:lstStyle/>
          <a:p>
            <a:pPr lvl="0"/>
            <a:r>
              <a:rPr lang="fr-FR" sz="2400" dirty="0"/>
              <a:t>Il faut créer une procédure pareille en collaboration avec les membres de votre équipe, et évitez d'imposer une procédure de votre choix.</a:t>
            </a:r>
          </a:p>
          <a:p>
            <a:pPr lvl="0"/>
            <a:r>
              <a:rPr lang="fr-FR" sz="2400" dirty="0"/>
              <a:t>Essayez de mettre des étapes qui vont avec la structure et la mentalité des gens dans votre organisme,</a:t>
            </a:r>
          </a:p>
          <a:p>
            <a:pPr lvl="0"/>
            <a:r>
              <a:rPr lang="fr-FR" sz="2400" dirty="0"/>
              <a:t>Former les gens sur cette procédure </a:t>
            </a:r>
          </a:p>
          <a:p>
            <a:pPr lvl="0"/>
            <a:r>
              <a:rPr lang="fr-FR" sz="2400" dirty="0"/>
              <a:t>Affichez la procédure dans les points d'affichage (tableau d'affichage, etc.)</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58800" y="698500"/>
            <a:ext cx="10414000" cy="6159500"/>
          </a:xfrm>
        </p:spPr>
        <p:txBody>
          <a:bodyPr>
            <a:normAutofit/>
          </a:bodyPr>
          <a:lstStyle/>
          <a:p>
            <a:pPr>
              <a:buNone/>
            </a:pPr>
            <a:r>
              <a:rPr lang="fr-FR" sz="2400" b="1" dirty="0"/>
              <a:t>    </a:t>
            </a:r>
            <a:r>
              <a:rPr lang="fr-FR" sz="2400" b="1" u="sng" dirty="0"/>
              <a:t>NB : </a:t>
            </a:r>
            <a:r>
              <a:rPr lang="fr-FR" sz="2400" dirty="0"/>
              <a:t>ils existe d'autres versions de ces types qui sont spécifiques à quelques industries par exemple : </a:t>
            </a:r>
          </a:p>
          <a:p>
            <a:pPr lvl="0"/>
            <a:r>
              <a:rPr lang="fr-FR" sz="2400" dirty="0"/>
              <a:t>La fabrication sur stock mis chez le distributeur , où on lance la fabrication en se basant sur le niveau du stock du produits fini déposé chez le distributeur.</a:t>
            </a:r>
          </a:p>
          <a:p>
            <a:pPr lvl="0"/>
            <a:r>
              <a:rPr lang="fr-FR" sz="2400" dirty="0"/>
              <a:t>L'achat et la fabrication à la commande : dans cette version, on ne garde aucun stock des matières premières; Après la réception de la commande nous procédons à l'achat des besoins en matières premières nécessaires et nous lançons la fabrication.</a:t>
            </a:r>
          </a:p>
          <a:p>
            <a:pPr lvl="0"/>
            <a:r>
              <a:rPr lang="fr-FR" sz="2400" dirty="0"/>
              <a:t>Conception et fabrication à la commande : c'est la version utilisée principalement dans les productions par projets ; Après la réception d'une commande ferme, nous déclenchons la phase d'étude et conception basée sur un cahier des charges et puis nous lançons la fabrication.</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FFC000"/>
                </a:solidFill>
                <a:effectLst/>
              </a:rPr>
              <a:t>Demande d'intervention/Fiche Intervention</a:t>
            </a:r>
            <a:endParaRPr lang="fr-FR" dirty="0">
              <a:solidFill>
                <a:srgbClr val="FFC000"/>
              </a:solidFill>
              <a:effectLst/>
            </a:endParaRPr>
          </a:p>
        </p:txBody>
      </p:sp>
      <p:sp>
        <p:nvSpPr>
          <p:cNvPr id="3" name="Espace réservé du contenu 2"/>
          <p:cNvSpPr>
            <a:spLocks noGrp="1"/>
          </p:cNvSpPr>
          <p:nvPr>
            <p:ph idx="1"/>
          </p:nvPr>
        </p:nvSpPr>
        <p:spPr/>
        <p:txBody>
          <a:bodyPr>
            <a:normAutofit/>
          </a:bodyPr>
          <a:lstStyle/>
          <a:p>
            <a:pPr>
              <a:buNone/>
            </a:pPr>
            <a:r>
              <a:rPr lang="fr-FR" dirty="0"/>
              <a:t>La demande d'intervention souvent nommé DI est un outil de communication et d'enregistrement des détails d'une intervention et des échanges entre le service demandeur et le service maintenance. </a:t>
            </a:r>
          </a:p>
          <a:p>
            <a:pPr>
              <a:buNone/>
            </a:pPr>
            <a:r>
              <a:rPr lang="fr-FR" dirty="0"/>
              <a:t>Elle doit contenir principalement les informations suivantes : </a:t>
            </a:r>
          </a:p>
          <a:p>
            <a:pPr lvl="0"/>
            <a:r>
              <a:rPr lang="fr-FR" dirty="0"/>
              <a:t>Les temps d'arrêt : temps de début, temps de fin,..</a:t>
            </a:r>
          </a:p>
          <a:p>
            <a:pPr lvl="0"/>
            <a:r>
              <a:rPr lang="fr-FR" dirty="0"/>
              <a:t>Nature et description du dysfonctionnement</a:t>
            </a:r>
          </a:p>
          <a:p>
            <a:pPr lvl="0"/>
            <a:r>
              <a:rPr lang="fr-FR" dirty="0"/>
              <a:t>Résultat du diagnostique</a:t>
            </a:r>
          </a:p>
          <a:p>
            <a:pPr lvl="0"/>
            <a:r>
              <a:rPr lang="fr-FR" dirty="0"/>
              <a:t>informations de la planification de l'intervention</a:t>
            </a:r>
          </a:p>
          <a:p>
            <a:pPr lvl="0"/>
            <a:r>
              <a:rPr lang="fr-FR" dirty="0"/>
              <a:t>Validation et réception technique par le service demandeur</a:t>
            </a:r>
          </a:p>
          <a:p>
            <a:endParaRPr lang="fr-FR" dirty="0"/>
          </a:p>
        </p:txBody>
      </p:sp>
      <p:sp>
        <p:nvSpPr>
          <p:cNvPr id="4" name="ZoneTexte 3"/>
          <p:cNvSpPr txBox="1"/>
          <p:nvPr/>
        </p:nvSpPr>
        <p:spPr>
          <a:xfrm>
            <a:off x="3581400" y="6045200"/>
            <a:ext cx="3937000" cy="400110"/>
          </a:xfrm>
          <a:prstGeom prst="rect">
            <a:avLst/>
          </a:prstGeom>
          <a:noFill/>
        </p:spPr>
        <p:txBody>
          <a:bodyPr wrap="square" rtlCol="0">
            <a:spAutoFit/>
          </a:bodyPr>
          <a:lstStyle/>
          <a:p>
            <a:pPr algn="ctr"/>
            <a:r>
              <a:rPr lang="fr-FR" sz="2000" b="1" dirty="0">
                <a:solidFill>
                  <a:srgbClr val="FF0000"/>
                </a:solidFill>
              </a:rPr>
              <a:t>MODEL DI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additive="base">
                                        <p:cTn id="2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FFC000"/>
                </a:solidFill>
                <a:effectLst/>
              </a:rPr>
              <a:t>Rapport D'intervention/Ordre de travail</a:t>
            </a:r>
            <a:endParaRPr lang="fr-FR" dirty="0">
              <a:solidFill>
                <a:srgbClr val="FFC000"/>
              </a:solidFill>
              <a:effectLst/>
            </a:endParaRPr>
          </a:p>
        </p:txBody>
      </p:sp>
      <p:sp>
        <p:nvSpPr>
          <p:cNvPr id="3" name="Espace réservé du contenu 2"/>
          <p:cNvSpPr>
            <a:spLocks noGrp="1"/>
          </p:cNvSpPr>
          <p:nvPr>
            <p:ph idx="1"/>
          </p:nvPr>
        </p:nvSpPr>
        <p:spPr>
          <a:xfrm>
            <a:off x="913795" y="2096063"/>
            <a:ext cx="10353762" cy="4178127"/>
          </a:xfrm>
        </p:spPr>
        <p:txBody>
          <a:bodyPr>
            <a:normAutofit fontScale="92500" lnSpcReduction="10000"/>
          </a:bodyPr>
          <a:lstStyle/>
          <a:p>
            <a:r>
              <a:rPr lang="fr-FR" sz="2400" dirty="0"/>
              <a:t>C'est un enregistrement interne du service maintenance ,utilisé pour tous types d'interventions (corrective ,préventive, améliorative,....) sur lequel nous enregistrons toutes les informations liées à une intervention qui vont être archivées et utilisées pour l'analyse ou le calcule des indicateurs de performances. il doit contenir principalement les informations champs suivantes : </a:t>
            </a:r>
          </a:p>
          <a:p>
            <a:pPr lvl="0"/>
            <a:r>
              <a:rPr lang="fr-FR" dirty="0"/>
              <a:t>Les temps d'intervention : date et heure de début , de suspension, de fin,...</a:t>
            </a:r>
          </a:p>
          <a:p>
            <a:pPr lvl="0"/>
            <a:r>
              <a:rPr lang="fr-FR" dirty="0"/>
              <a:t>Les travaux réalisés en détails</a:t>
            </a:r>
          </a:p>
          <a:p>
            <a:pPr lvl="0"/>
            <a:r>
              <a:rPr lang="fr-FR" dirty="0"/>
              <a:t>Les PDR consommées</a:t>
            </a:r>
          </a:p>
          <a:p>
            <a:pPr lvl="0"/>
            <a:r>
              <a:rPr lang="fr-FR" dirty="0"/>
              <a:t>les prestataires </a:t>
            </a:r>
          </a:p>
          <a:p>
            <a:pPr lvl="0"/>
            <a:r>
              <a:rPr lang="fr-FR" dirty="0"/>
              <a:t>Observations et analyses</a:t>
            </a:r>
          </a:p>
          <a:p>
            <a:endParaRPr lang="fr-FR" dirty="0"/>
          </a:p>
        </p:txBody>
      </p:sp>
      <p:sp>
        <p:nvSpPr>
          <p:cNvPr id="4" name="ZoneTexte 3"/>
          <p:cNvSpPr txBox="1"/>
          <p:nvPr/>
        </p:nvSpPr>
        <p:spPr>
          <a:xfrm>
            <a:off x="4626903" y="6177866"/>
            <a:ext cx="2705100" cy="369332"/>
          </a:xfrm>
          <a:prstGeom prst="rect">
            <a:avLst/>
          </a:prstGeom>
          <a:noFill/>
        </p:spPr>
        <p:txBody>
          <a:bodyPr wrap="square" rtlCol="0">
            <a:spAutoFit/>
          </a:bodyPr>
          <a:lstStyle/>
          <a:p>
            <a:pPr algn="ctr"/>
            <a:r>
              <a:rPr lang="fr-FR" b="1" dirty="0">
                <a:solidFill>
                  <a:srgbClr val="FF0000"/>
                </a:solidFill>
              </a:rPr>
              <a:t>MODELE RI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8" presetClass="entr" presetSubtype="16" fill="hold" grpId="0" nodeType="click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diamond(in)">
                                      <p:cBhvr>
                                        <p:cTn id="4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FFC000"/>
                </a:solidFill>
                <a:effectLst/>
              </a:rPr>
              <a:t>Suivi des interventions </a:t>
            </a:r>
            <a:endParaRPr lang="fr-FR" dirty="0">
              <a:solidFill>
                <a:srgbClr val="FFC000"/>
              </a:solidFill>
              <a:effectLst/>
            </a:endParaRPr>
          </a:p>
        </p:txBody>
      </p:sp>
      <p:sp>
        <p:nvSpPr>
          <p:cNvPr id="3" name="Espace réservé du contenu 2"/>
          <p:cNvSpPr>
            <a:spLocks noGrp="1"/>
          </p:cNvSpPr>
          <p:nvPr>
            <p:ph idx="1"/>
          </p:nvPr>
        </p:nvSpPr>
        <p:spPr/>
        <p:txBody>
          <a:bodyPr>
            <a:normAutofit/>
          </a:bodyPr>
          <a:lstStyle/>
          <a:p>
            <a:r>
              <a:rPr lang="fr-FR" sz="2400" dirty="0"/>
              <a:t>Les données collectées depuis les enregistrements doivent être saisies dans un support informatique pour qu'elles soient facilement exploitables, si vous travaillez avec une solution GMAO vous allez saisir les DI  et les RI directement sur l'application, sinon je vous propose ci dessous un tableau Excel sur lequel vous pouvez saisir ces données quotidiennement.</a:t>
            </a:r>
          </a:p>
          <a:p>
            <a:endParaRPr lang="fr-FR" sz="2400" dirty="0"/>
          </a:p>
        </p:txBody>
      </p:sp>
      <p:sp>
        <p:nvSpPr>
          <p:cNvPr id="4" name="ZoneTexte 3"/>
          <p:cNvSpPr txBox="1"/>
          <p:nvPr/>
        </p:nvSpPr>
        <p:spPr>
          <a:xfrm>
            <a:off x="4419600" y="5740400"/>
            <a:ext cx="2705100" cy="369332"/>
          </a:xfrm>
          <a:prstGeom prst="rect">
            <a:avLst/>
          </a:prstGeom>
          <a:noFill/>
        </p:spPr>
        <p:txBody>
          <a:bodyPr wrap="square" rtlCol="0">
            <a:spAutoFit/>
          </a:bodyPr>
          <a:lstStyle/>
          <a:p>
            <a:pPr algn="ctr"/>
            <a:r>
              <a:rPr lang="fr-FR" b="1" dirty="0">
                <a:solidFill>
                  <a:srgbClr val="FF0000"/>
                </a:solidFill>
              </a:rPr>
              <a:t>MODELE fiche suivi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6526" y="583932"/>
            <a:ext cx="10972800" cy="1143000"/>
          </a:xfrm>
        </p:spPr>
        <p:txBody>
          <a:bodyPr>
            <a:normAutofit fontScale="90000"/>
          </a:bodyPr>
          <a:lstStyle/>
          <a:p>
            <a:r>
              <a:rPr lang="fr-FR" b="1" dirty="0">
                <a:solidFill>
                  <a:srgbClr val="FFFF00"/>
                </a:solidFill>
              </a:rPr>
              <a:t>9.1.10. Comment structurer et maitriser la maintenance corrective??</a:t>
            </a:r>
            <a:endParaRPr lang="fr-FR" dirty="0">
              <a:solidFill>
                <a:srgbClr val="FFFF00"/>
              </a:solidFill>
            </a:endParaRPr>
          </a:p>
        </p:txBody>
      </p:sp>
      <p:sp>
        <p:nvSpPr>
          <p:cNvPr id="4" name="Titre 1"/>
          <p:cNvSpPr txBox="1">
            <a:spLocks/>
          </p:cNvSpPr>
          <p:nvPr/>
        </p:nvSpPr>
        <p:spPr>
          <a:xfrm>
            <a:off x="685800" y="2751333"/>
            <a:ext cx="10972800" cy="1143000"/>
          </a:xfrm>
          <a:prstGeom prst="rect">
            <a:avLst/>
          </a:prstGeom>
        </p:spPr>
        <p:txBody>
          <a:bodyPr vert="horz" lIns="91440" tIns="45720" rIns="91440" bIns="45720" rtlCol="0" anchor="ctr">
            <a:noAutofit/>
          </a:bodyPr>
          <a:lstStyle/>
          <a:p>
            <a:r>
              <a:rPr lang="fr-FR" sz="2400" dirty="0"/>
              <a:t>La maintenance corrective est une fonction critique et très importante, et c'est la base de mesure de  l'efficacité du service maintenance et de développement de la stratégie du préventive et d'amélioration, c'est pour cela , je vous conseille , mes chers, de donner l'importance nécessaire à cette fonction dans votre parcours de structuration et d'amélioration de votre service.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546100"/>
            <a:ext cx="10972800" cy="6311899"/>
          </a:xfrm>
        </p:spPr>
        <p:txBody>
          <a:bodyPr>
            <a:normAutofit/>
          </a:bodyPr>
          <a:lstStyle/>
          <a:p>
            <a:r>
              <a:rPr lang="fr-FR" dirty="0"/>
              <a:t>En se basant sur ce que nous avons présenté dans ce chapitre, je vous propose de suivre les étapes suivantes si vous voulez lancer une structuration de cette fonction : </a:t>
            </a:r>
          </a:p>
          <a:p>
            <a:pPr marL="457200" lvl="0" indent="-457200">
              <a:buFont typeface="+mj-lt"/>
              <a:buAutoNum type="arabicPeriod"/>
            </a:pPr>
            <a:r>
              <a:rPr lang="fr-FR" dirty="0"/>
              <a:t>Vérifier le déroulement actuel des interventions correctives,</a:t>
            </a:r>
          </a:p>
          <a:p>
            <a:pPr marL="457200" lvl="0" indent="-457200">
              <a:buFont typeface="+mj-lt"/>
              <a:buAutoNum type="arabicPeriod"/>
            </a:pPr>
            <a:r>
              <a:rPr lang="fr-FR" dirty="0"/>
              <a:t>Soulever et définir les écarts avec le déroulement standard,</a:t>
            </a:r>
          </a:p>
          <a:p>
            <a:pPr marL="457200" lvl="0" indent="-457200">
              <a:buFont typeface="+mj-lt"/>
              <a:buAutoNum type="arabicPeriod"/>
            </a:pPr>
            <a:r>
              <a:rPr lang="fr-FR" dirty="0"/>
              <a:t>Etablir, en collaboration avec les membres du service, une procédure de la maintenance corrective adéquate à votre organisme.</a:t>
            </a:r>
          </a:p>
          <a:p>
            <a:pPr marL="457200" lvl="0" indent="-457200">
              <a:buFont typeface="+mj-lt"/>
              <a:buAutoNum type="arabicPeriod"/>
            </a:pPr>
            <a:r>
              <a:rPr lang="fr-FR" dirty="0"/>
              <a:t>Elaborer les enregistrements en collaboration avec les membres d'équipes.</a:t>
            </a:r>
          </a:p>
          <a:p>
            <a:pPr marL="457200" lvl="0" indent="-457200">
              <a:buFont typeface="+mj-lt"/>
              <a:buAutoNum type="arabicPeriod"/>
            </a:pPr>
            <a:r>
              <a:rPr lang="fr-FR" dirty="0"/>
              <a:t>Valider cette procédure et ces enregistrements avec les services demandeurs.</a:t>
            </a:r>
          </a:p>
          <a:p>
            <a:pPr marL="457200" lvl="0" indent="-457200">
              <a:buFont typeface="+mj-lt"/>
              <a:buAutoNum type="arabicPeriod"/>
            </a:pPr>
            <a:r>
              <a:rPr lang="fr-FR" dirty="0"/>
              <a:t>Former tous les membres intéressés sur la procédure et les enregistrements établis.</a:t>
            </a:r>
          </a:p>
          <a:p>
            <a:pPr marL="457200" lvl="0" indent="-457200">
              <a:buFont typeface="+mj-lt"/>
              <a:buAutoNum type="arabicPeriod"/>
            </a:pPr>
            <a:r>
              <a:rPr lang="fr-FR" dirty="0"/>
              <a:t>Lancer le travail avec cette nouvelle méthode</a:t>
            </a:r>
          </a:p>
          <a:p>
            <a:pPr marL="457200" lvl="0" indent="-457200">
              <a:buFont typeface="+mj-lt"/>
              <a:buAutoNum type="arabicPeriod"/>
            </a:pPr>
            <a:r>
              <a:rPr lang="fr-FR" dirty="0"/>
              <a:t>Définir un planning des réunions de l'analyse causale (en cas du lancement de la maintenance productive)</a:t>
            </a:r>
          </a:p>
          <a:p>
            <a:pPr marL="457200" lvl="0" indent="-457200">
              <a:buFont typeface="+mj-lt"/>
              <a:buAutoNum type="arabicPeriod"/>
            </a:pPr>
            <a:r>
              <a:rPr lang="fr-FR" dirty="0"/>
              <a:t>Lancement et suivi du calcul des indicateurs avec l'établissement d'un tableau de bord.</a:t>
            </a:r>
          </a:p>
          <a:p>
            <a:pPr marL="457200" lvl="0" indent="-457200">
              <a:buFont typeface="+mj-lt"/>
              <a:buAutoNum type="arabicPeriod"/>
            </a:pPr>
            <a:r>
              <a:rPr lang="fr-FR" dirty="0"/>
              <a:t>Mesurer, analyser et améliorer</a:t>
            </a:r>
          </a:p>
          <a:p>
            <a:pPr>
              <a:buNone/>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9600" y="2286000"/>
            <a:ext cx="10972800" cy="1143000"/>
          </a:xfrm>
        </p:spPr>
        <p:txBody>
          <a:bodyPr/>
          <a:lstStyle/>
          <a:p>
            <a:pPr algn="ctr"/>
            <a:r>
              <a:rPr lang="fr-FR" dirty="0">
                <a:solidFill>
                  <a:srgbClr val="FFFF00"/>
                </a:solidFill>
              </a:rPr>
              <a:t>9.2. LA MAINTENANCE PREVENTIVE</a:t>
            </a:r>
          </a:p>
        </p:txBody>
      </p:sp>
    </p:spTree>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FFFF00"/>
                </a:solidFill>
              </a:rPr>
              <a:t>9.2.1. Définitions  </a:t>
            </a:r>
            <a:endParaRPr lang="fr-FR" dirty="0">
              <a:solidFill>
                <a:srgbClr val="FFFF00"/>
              </a:solidFill>
            </a:endParaRPr>
          </a:p>
        </p:txBody>
      </p:sp>
      <p:sp>
        <p:nvSpPr>
          <p:cNvPr id="3" name="Espace réservé du contenu 2"/>
          <p:cNvSpPr>
            <a:spLocks noGrp="1"/>
          </p:cNvSpPr>
          <p:nvPr>
            <p:ph idx="1"/>
          </p:nvPr>
        </p:nvSpPr>
        <p:spPr>
          <a:xfrm>
            <a:off x="913795" y="2096063"/>
            <a:ext cx="10353762" cy="4262533"/>
          </a:xfrm>
        </p:spPr>
        <p:txBody>
          <a:bodyPr>
            <a:normAutofit/>
          </a:bodyPr>
          <a:lstStyle/>
          <a:p>
            <a:r>
              <a:rPr lang="fr-FR" dirty="0"/>
              <a:t>« Maintenance exécutée à des intervalles prédéterminés ou selon des critères prescrits et destinée à réduire la probabilité de défaillance ou la dégradation du fonctionnement d'un bien »</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98500" y="2641603"/>
            <a:ext cx="10972800" cy="3225797"/>
          </a:xfrm>
        </p:spPr>
        <p:txBody>
          <a:bodyPr>
            <a:normAutofit/>
          </a:bodyPr>
          <a:lstStyle/>
          <a:p>
            <a:r>
              <a:rPr lang="fr-FR" dirty="0"/>
              <a:t>Afin d'augmenter la disponibilité des équipements ,nous sommes obligés  de réduire ou éliminer l'apparition des dysfonctionnements au cours de la production, et pour aboutir à cet objectif nous lançons la maintenance préventive, alors on peut dire que l'objectif principale de la maintenance préventive : </a:t>
            </a:r>
          </a:p>
          <a:p>
            <a:pPr algn="ctr">
              <a:buNone/>
            </a:pPr>
            <a:r>
              <a:rPr lang="fr-FR" b="1" dirty="0">
                <a:solidFill>
                  <a:srgbClr val="D9F147"/>
                </a:solidFill>
              </a:rPr>
              <a:t>"Réduire la probabilité d'apparition des dysfonctionnements et améliorer la fiabilité du bien avec le minimum des coûts"</a:t>
            </a:r>
            <a:endParaRPr lang="fr-FR" dirty="0">
              <a:solidFill>
                <a:srgbClr val="D9F147"/>
              </a:solidFill>
            </a:endParaRPr>
          </a:p>
          <a:p>
            <a:pPr>
              <a:buNone/>
            </a:pPr>
            <a:endParaRPr lang="fr-FR" dirty="0">
              <a:solidFill>
                <a:srgbClr val="D9F147"/>
              </a:solidFill>
            </a:endParaRPr>
          </a:p>
          <a:p>
            <a:endParaRPr lang="fr-FR" dirty="0"/>
          </a:p>
        </p:txBody>
      </p:sp>
      <p:sp>
        <p:nvSpPr>
          <p:cNvPr id="4" name="Titre 1">
            <a:extLst>
              <a:ext uri="{FF2B5EF4-FFF2-40B4-BE49-F238E27FC236}">
                <a16:creationId xmlns:a16="http://schemas.microsoft.com/office/drawing/2014/main" id="{A54E8851-2557-4045-9550-52BBFA6975DA}"/>
              </a:ext>
            </a:extLst>
          </p:cNvPr>
          <p:cNvSpPr>
            <a:spLocks noGrp="1"/>
          </p:cNvSpPr>
          <p:nvPr>
            <p:ph type="title"/>
          </p:nvPr>
        </p:nvSpPr>
        <p:spPr>
          <a:xfrm>
            <a:off x="490330" y="495301"/>
            <a:ext cx="11277599" cy="1104900"/>
          </a:xfrm>
          <a:noFill/>
        </p:spPr>
        <p:style>
          <a:lnRef idx="2">
            <a:schemeClr val="accent6"/>
          </a:lnRef>
          <a:fillRef idx="1">
            <a:schemeClr val="lt1"/>
          </a:fillRef>
          <a:effectRef idx="0">
            <a:schemeClr val="accent6"/>
          </a:effectRef>
          <a:fontRef idx="minor">
            <a:schemeClr val="dk1"/>
          </a:fontRef>
        </p:style>
        <p:txBody>
          <a:bodyPr/>
          <a:lstStyle/>
          <a:p>
            <a:r>
              <a:rPr lang="fr-FR" sz="3200" dirty="0">
                <a:solidFill>
                  <a:srgbClr val="FFFF00"/>
                </a:solidFill>
              </a:rPr>
              <a:t>9.2.2. Objectif de la maintenance Préventive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BAC1BC3-9191-48B0-878D-0DB222C81975}"/>
              </a:ext>
            </a:extLst>
          </p:cNvPr>
          <p:cNvSpPr>
            <a:spLocks noGrp="1"/>
          </p:cNvSpPr>
          <p:nvPr>
            <p:ph idx="1"/>
          </p:nvPr>
        </p:nvSpPr>
        <p:spPr>
          <a:xfrm>
            <a:off x="7505700" y="1905564"/>
            <a:ext cx="4686300" cy="3326836"/>
          </a:xfrm>
        </p:spPr>
        <p:txBody>
          <a:bodyPr>
            <a:normAutofit/>
          </a:bodyPr>
          <a:lstStyle/>
          <a:p>
            <a:pPr algn="ctr"/>
            <a:r>
              <a:rPr lang="fr-FR" b="1" dirty="0">
                <a:solidFill>
                  <a:schemeClr val="accent6"/>
                </a:solidFill>
              </a:rPr>
              <a:t>Objectifs de la fonction maintenance</a:t>
            </a:r>
          </a:p>
          <a:p>
            <a:r>
              <a:rPr lang="fr-FR" dirty="0"/>
              <a:t>Assurer la disponibilité maximale des biens</a:t>
            </a:r>
          </a:p>
          <a:p>
            <a:r>
              <a:rPr lang="fr-FR" dirty="0"/>
              <a:t>Augmenter la durée de vie des biens</a:t>
            </a:r>
          </a:p>
          <a:p>
            <a:r>
              <a:rPr lang="fr-FR" dirty="0"/>
              <a:t>Avec le minimum des coûts</a:t>
            </a:r>
          </a:p>
        </p:txBody>
      </p:sp>
      <p:sp>
        <p:nvSpPr>
          <p:cNvPr id="4" name="Espace réservé du contenu 2">
            <a:extLst>
              <a:ext uri="{FF2B5EF4-FFF2-40B4-BE49-F238E27FC236}">
                <a16:creationId xmlns:a16="http://schemas.microsoft.com/office/drawing/2014/main" id="{BBAC1BC3-9191-48B0-878D-0DB222C81975}"/>
              </a:ext>
            </a:extLst>
          </p:cNvPr>
          <p:cNvSpPr txBox="1">
            <a:spLocks/>
          </p:cNvSpPr>
          <p:nvPr/>
        </p:nvSpPr>
        <p:spPr>
          <a:xfrm>
            <a:off x="0" y="1866900"/>
            <a:ext cx="4191000" cy="3365500"/>
          </a:xfrm>
          <a:prstGeom prst="rect">
            <a:avLst/>
          </a:prstGeom>
        </p:spPr>
        <p:txBody>
          <a:bodyPr vert="horz" lIns="91440" tIns="45720" rIns="91440" bIns="45720" rtlCol="0">
            <a:normAutofit fontScale="77500" lnSpcReduction="20000"/>
          </a:bodyPr>
          <a:lstStyle/>
          <a:p>
            <a:pPr marL="228600" marR="0" lvl="0" indent="-228600" algn="ctr"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fr-FR" sz="3300" b="1" i="0" strike="noStrike" kern="1200" cap="none" spc="0" normalizeH="0" baseline="0" noProof="0" dirty="0">
                <a:ln>
                  <a:noFill/>
                </a:ln>
                <a:solidFill>
                  <a:schemeClr val="accent6"/>
                </a:solidFill>
                <a:uLnTx/>
                <a:uFillTx/>
                <a:latin typeface="+mn-lt"/>
                <a:ea typeface="+mn-ea"/>
                <a:cs typeface="+mn-cs"/>
              </a:rPr>
              <a:t>Objectifs de la </a:t>
            </a:r>
            <a:r>
              <a:rPr lang="fr-FR" sz="3300" b="1" dirty="0">
                <a:solidFill>
                  <a:schemeClr val="accent6"/>
                </a:solidFill>
              </a:rPr>
              <a:t>M préventive</a:t>
            </a:r>
            <a:endParaRPr kumimoji="0" lang="fr-FR" sz="2000" b="0" i="0" u="none" strike="noStrike" kern="1200" cap="none" spc="0" normalizeH="0" baseline="0" noProof="0" dirty="0">
              <a:ln>
                <a:noFill/>
              </a:ln>
              <a:solidFill>
                <a:schemeClr val="tx1"/>
              </a:solidFill>
              <a:effectLst>
                <a:outerShdw blurRad="50800" dist="38100" dir="2700000" algn="tl" rotWithShape="0">
                  <a:srgbClr val="000000">
                    <a:alpha val="48000"/>
                  </a:srgbClr>
                </a:outerShdw>
              </a:effectLst>
              <a:uLnTx/>
              <a:uFillTx/>
              <a:latin typeface="+mn-lt"/>
              <a:ea typeface="+mn-ea"/>
              <a:cs typeface="+mn-cs"/>
            </a:endParaRPr>
          </a:p>
          <a:p>
            <a:pPr marL="228600" lvl="0" indent="-228600" defTabSz="914400">
              <a:lnSpc>
                <a:spcPct val="120000"/>
              </a:lnSpc>
              <a:spcBef>
                <a:spcPts val="1000"/>
              </a:spcBef>
              <a:buFont typeface="Arial" panose="020B0604020202020204" pitchFamily="34" charset="0"/>
              <a:buChar char="•"/>
              <a:defRPr/>
            </a:pPr>
            <a:r>
              <a:rPr lang="fr-FR" sz="3000" dirty="0"/>
              <a:t>Réduire la probabilité d'apparition des dysfonctionnements et améliorer la fiabilité du bien avec le minimum des coûts</a:t>
            </a:r>
            <a:endParaRPr kumimoji="0" lang="fr-FR" sz="3000" i="0" u="none" strike="noStrike" kern="1200" cap="none" spc="0" normalizeH="0" baseline="0" noProof="0" dirty="0">
              <a:ln>
                <a:noFill/>
              </a:ln>
              <a:solidFill>
                <a:schemeClr val="tx1"/>
              </a:solidFill>
              <a:effectLst>
                <a:outerShdw blurRad="50800" dist="38100" dir="2700000" algn="tl" rotWithShape="0">
                  <a:srgbClr val="000000">
                    <a:alpha val="48000"/>
                  </a:srgbClr>
                </a:outerShdw>
              </a:effectLst>
              <a:uLnTx/>
              <a:uFillTx/>
              <a:latin typeface="+mn-lt"/>
              <a:ea typeface="+mn-ea"/>
              <a:cs typeface="+mn-cs"/>
            </a:endParaRPr>
          </a:p>
        </p:txBody>
      </p:sp>
      <p:cxnSp>
        <p:nvCxnSpPr>
          <p:cNvPr id="6" name="Connecteur droit avec flèche 5"/>
          <p:cNvCxnSpPr>
            <a:endCxn id="11" idx="1"/>
          </p:cNvCxnSpPr>
          <p:nvPr/>
        </p:nvCxnSpPr>
        <p:spPr>
          <a:xfrm flipV="1">
            <a:off x="4000500" y="3476479"/>
            <a:ext cx="660400" cy="219222"/>
          </a:xfrm>
          <a:prstGeom prst="straightConnector1">
            <a:avLst/>
          </a:prstGeom>
          <a:ln w="7620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a:stCxn id="11" idx="3"/>
          </p:cNvCxnSpPr>
          <p:nvPr/>
        </p:nvCxnSpPr>
        <p:spPr>
          <a:xfrm flipV="1">
            <a:off x="6794500" y="3060701"/>
            <a:ext cx="800100" cy="415778"/>
          </a:xfrm>
          <a:prstGeom prst="straightConnector1">
            <a:avLst/>
          </a:prstGeom>
          <a:ln w="38100">
            <a:solidFill>
              <a:schemeClr val="accent6"/>
            </a:solidFill>
            <a:tailEnd type="arrow"/>
          </a:ln>
        </p:spPr>
        <p:style>
          <a:lnRef idx="1">
            <a:schemeClr val="accent1"/>
          </a:lnRef>
          <a:fillRef idx="0">
            <a:schemeClr val="accent1"/>
          </a:fillRef>
          <a:effectRef idx="0">
            <a:schemeClr val="accent1"/>
          </a:effectRef>
          <a:fontRef idx="minor">
            <a:schemeClr val="tx1"/>
          </a:fontRef>
        </p:style>
      </p:cxnSp>
      <p:sp>
        <p:nvSpPr>
          <p:cNvPr id="11" name="Rectangle à coins arrondis 10"/>
          <p:cNvSpPr/>
          <p:nvPr/>
        </p:nvSpPr>
        <p:spPr>
          <a:xfrm>
            <a:off x="4660900" y="2152357"/>
            <a:ext cx="2133600" cy="2648243"/>
          </a:xfrm>
          <a:prstGeom prst="round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tx1"/>
                </a:solidFill>
              </a:rPr>
              <a:t>Eliminer les arrêts et améliorer la fiabilité</a:t>
            </a:r>
          </a:p>
          <a:p>
            <a:pPr algn="ctr"/>
            <a:endParaRPr lang="fr-FR" sz="2800" dirty="0">
              <a:solidFill>
                <a:schemeClr val="tx1"/>
              </a:solidFill>
            </a:endParaRPr>
          </a:p>
        </p:txBody>
      </p:sp>
      <p:cxnSp>
        <p:nvCxnSpPr>
          <p:cNvPr id="17" name="Connecteur droit avec flèche 16"/>
          <p:cNvCxnSpPr>
            <a:stCxn id="11" idx="3"/>
          </p:cNvCxnSpPr>
          <p:nvPr/>
        </p:nvCxnSpPr>
        <p:spPr>
          <a:xfrm>
            <a:off x="6794500" y="3476479"/>
            <a:ext cx="762000" cy="905021"/>
          </a:xfrm>
          <a:prstGeom prst="straightConnector1">
            <a:avLst/>
          </a:prstGeom>
          <a:ln w="3810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a:stCxn id="11" idx="3"/>
          </p:cNvCxnSpPr>
          <p:nvPr/>
        </p:nvCxnSpPr>
        <p:spPr>
          <a:xfrm>
            <a:off x="6794500" y="3476479"/>
            <a:ext cx="838200" cy="282721"/>
          </a:xfrm>
          <a:prstGeom prst="straightConnector1">
            <a:avLst/>
          </a:prstGeom>
          <a:ln w="38100">
            <a:solidFill>
              <a:schemeClr val="accent6"/>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0638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diamond(in)">
                                      <p:cBhvr>
                                        <p:cTn id="13" dur="2000"/>
                                        <p:tgtEl>
                                          <p:spTgt spid="6"/>
                                        </p:tgtEl>
                                      </p:cBhvr>
                                    </p:animEffect>
                                  </p:childTnLst>
                                </p:cTn>
                              </p:par>
                              <p:par>
                                <p:cTn id="14" presetID="8" presetClass="entr" presetSubtype="16"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diamond(in)">
                                      <p:cBhvr>
                                        <p:cTn id="16" dur="20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blinds(horizontal)">
                                      <p:cBhvr>
                                        <p:cTn id="21" dur="500"/>
                                        <p:tgtEl>
                                          <p:spTgt spid="14"/>
                                        </p:tgtEl>
                                      </p:cBhvr>
                                    </p:animEffect>
                                  </p:childTnLst>
                                </p:cTn>
                              </p:par>
                              <p:par>
                                <p:cTn id="22" presetID="3" presetClass="entr" presetSubtype="1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linds(horizontal)">
                                      <p:cBhvr>
                                        <p:cTn id="24" dur="500"/>
                                        <p:tgtEl>
                                          <p:spTgt spid="9"/>
                                        </p:tgtEl>
                                      </p:cBhvr>
                                    </p:animEffect>
                                  </p:childTnLst>
                                </p:cTn>
                              </p:par>
                              <p:par>
                                <p:cTn id="25" presetID="3" presetClass="entr" presetSubtype="1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blinds(horizontal)">
                                      <p:cBhvr>
                                        <p:cTn id="27" dur="500"/>
                                        <p:tgtEl>
                                          <p:spTgt spid="17"/>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3">
                                            <p:txEl>
                                              <p:pRg st="0" end="0"/>
                                            </p:txEl>
                                          </p:spTgt>
                                        </p:tgtEl>
                                        <p:attrNameLst>
                                          <p:attrName>style.visibility</p:attrName>
                                        </p:attrNameLst>
                                      </p:cBhvr>
                                      <p:to>
                                        <p:strVal val="visible"/>
                                      </p:to>
                                    </p:set>
                                    <p:animEffect transition="in" filter="blinds(horizontal)">
                                      <p:cBhvr>
                                        <p:cTn id="30" dur="500"/>
                                        <p:tgtEl>
                                          <p:spTgt spid="3">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3">
                                            <p:txEl>
                                              <p:pRg st="1" end="1"/>
                                            </p:txEl>
                                          </p:spTgt>
                                        </p:tgtEl>
                                        <p:attrNameLst>
                                          <p:attrName>style.visibility</p:attrName>
                                        </p:attrNameLst>
                                      </p:cBhvr>
                                      <p:to>
                                        <p:strVal val="visible"/>
                                      </p:to>
                                    </p:set>
                                    <p:animEffect transition="in" filter="blinds(horizontal)">
                                      <p:cBhvr>
                                        <p:cTn id="35" dur="500"/>
                                        <p:tgtEl>
                                          <p:spTgt spid="3">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3">
                                            <p:txEl>
                                              <p:pRg st="2" end="2"/>
                                            </p:txEl>
                                          </p:spTgt>
                                        </p:tgtEl>
                                        <p:attrNameLst>
                                          <p:attrName>style.visibility</p:attrName>
                                        </p:attrNameLst>
                                      </p:cBhvr>
                                      <p:to>
                                        <p:strVal val="visible"/>
                                      </p:to>
                                    </p:set>
                                    <p:animEffect transition="in" filter="blinds(horizontal)">
                                      <p:cBhvr>
                                        <p:cTn id="40" dur="500"/>
                                        <p:tgtEl>
                                          <p:spTgt spid="3">
                                            <p:txEl>
                                              <p:pRg st="2" end="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3">
                                            <p:txEl>
                                              <p:pRg st="3" end="3"/>
                                            </p:txEl>
                                          </p:spTgt>
                                        </p:tgtEl>
                                        <p:attrNameLst>
                                          <p:attrName>style.visibility</p:attrName>
                                        </p:attrNameLst>
                                      </p:cBhvr>
                                      <p:to>
                                        <p:strVal val="visible"/>
                                      </p:to>
                                    </p:set>
                                    <p:animEffect transition="in" filter="blinds(horizontal)">
                                      <p:cBhvr>
                                        <p:cTn id="45"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11" grpId="0" animBg="1"/>
    </p:bldLst>
  </p:timing>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 y="609601"/>
            <a:ext cx="12191999" cy="1326321"/>
          </a:xfrm>
        </p:spPr>
        <p:txBody>
          <a:bodyPr>
            <a:normAutofit fontScale="90000"/>
          </a:bodyPr>
          <a:lstStyle/>
          <a:p>
            <a:r>
              <a:rPr lang="fr-FR" b="1" dirty="0">
                <a:solidFill>
                  <a:srgbClr val="FFFF00"/>
                </a:solidFill>
              </a:rPr>
              <a:t>9.2.3. Importance de la Maintenance Préventive</a:t>
            </a:r>
            <a:endParaRPr lang="fr-FR" dirty="0">
              <a:solidFill>
                <a:srgbClr val="FFFF00"/>
              </a:solidFill>
            </a:endParaRPr>
          </a:p>
        </p:txBody>
      </p:sp>
      <p:sp>
        <p:nvSpPr>
          <p:cNvPr id="3" name="Espace réservé du contenu 2"/>
          <p:cNvSpPr>
            <a:spLocks noGrp="1"/>
          </p:cNvSpPr>
          <p:nvPr>
            <p:ph idx="1"/>
          </p:nvPr>
        </p:nvSpPr>
        <p:spPr/>
        <p:txBody>
          <a:bodyPr/>
          <a:lstStyle/>
          <a:p>
            <a:r>
              <a:rPr lang="fr-FR" dirty="0"/>
              <a:t>Depuis les années 1950, il s'est apparu un nouveau type de la maintenance qui est venu améliorer l'efficacité du service maintenance et soulager la maintenance corrective, en créant un concept d'entretien préventif selon un planning.</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50911" y="2332318"/>
            <a:ext cx="9404723" cy="1400530"/>
          </a:xfrm>
        </p:spPr>
        <p:txBody>
          <a:bodyPr/>
          <a:lstStyle/>
          <a:p>
            <a:pPr algn="ctr"/>
            <a:r>
              <a:rPr lang="fr-FR" dirty="0">
                <a:solidFill>
                  <a:srgbClr val="FFFF00"/>
                </a:solidFill>
              </a:rPr>
              <a:t>1.Définitions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43011" y="2268818"/>
            <a:ext cx="9404723" cy="1400530"/>
          </a:xfrm>
        </p:spPr>
        <p:txBody>
          <a:bodyPr/>
          <a:lstStyle/>
          <a:p>
            <a:pPr algn="ctr"/>
            <a:r>
              <a:rPr lang="fr-FR" b="1" dirty="0">
                <a:solidFill>
                  <a:srgbClr val="FFFF00"/>
                </a:solidFill>
              </a:rPr>
              <a:t>1.3. IMPORTANCE DE LA FONCTION PRODUCTION</a:t>
            </a:r>
            <a:endParaRPr lang="fr-FR" dirty="0">
              <a:solidFill>
                <a:srgbClr val="FFFF00"/>
              </a:solidFill>
            </a:endParaRPr>
          </a:p>
        </p:txBody>
      </p:sp>
    </p:spTree>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FFC000"/>
                </a:solidFill>
                <a:effectLst/>
              </a:rPr>
              <a:t>La maintenance préventive et la disponibilité</a:t>
            </a:r>
            <a:endParaRPr lang="fr-FR" dirty="0">
              <a:solidFill>
                <a:srgbClr val="FFC000"/>
              </a:solidFill>
              <a:effectLst/>
            </a:endParaRPr>
          </a:p>
        </p:txBody>
      </p:sp>
      <p:sp>
        <p:nvSpPr>
          <p:cNvPr id="3" name="Espace réservé du contenu 2"/>
          <p:cNvSpPr>
            <a:spLocks noGrp="1"/>
          </p:cNvSpPr>
          <p:nvPr>
            <p:ph idx="1"/>
          </p:nvPr>
        </p:nvSpPr>
        <p:spPr/>
        <p:txBody>
          <a:bodyPr>
            <a:normAutofit/>
          </a:bodyPr>
          <a:lstStyle/>
          <a:p>
            <a:r>
              <a:rPr lang="fr-FR" dirty="0"/>
              <a:t>On sait tous que l'objectif principal de la fonction maintenance est d'assurer la disponibilité maximale de l'outils de production, et puisque la disponibilité est influencée par la durée d'arrêt, on doit essayer de réduire cette durée ; Et comme vous le savez "la meilleure façon de réduire c'est d'éliminer", alors nous devons faire de notre mieux pour éliminer l'apparition des arrêts en mettant en place une stratégie de la maintenance préventive.</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FFC000"/>
                </a:solidFill>
                <a:effectLst/>
              </a:rPr>
              <a:t>La maintenance préventive et le coût de la maintenance !!</a:t>
            </a:r>
            <a:endParaRPr lang="fr-FR" dirty="0">
              <a:solidFill>
                <a:srgbClr val="FFC000"/>
              </a:solidFill>
              <a:effectLst/>
            </a:endParaRPr>
          </a:p>
        </p:txBody>
      </p:sp>
      <p:sp>
        <p:nvSpPr>
          <p:cNvPr id="3" name="Espace réservé du contenu 2"/>
          <p:cNvSpPr>
            <a:spLocks noGrp="1"/>
          </p:cNvSpPr>
          <p:nvPr>
            <p:ph idx="1"/>
          </p:nvPr>
        </p:nvSpPr>
        <p:spPr/>
        <p:txBody>
          <a:bodyPr>
            <a:normAutofit/>
          </a:bodyPr>
          <a:lstStyle/>
          <a:p>
            <a:r>
              <a:rPr lang="fr-FR" dirty="0"/>
              <a:t>la réduction du coût de la maintenance est parmi les objectifs du management de la maintenance , c'est pour cela il faut qu'on fasse attention en se lançant dans la maintenance préventive, car il y a des responsables de maintenance qui augmentent le taux d’interventions préventives sans prendre en considération le paramètre du coût.</a:t>
            </a:r>
          </a:p>
          <a:p>
            <a:r>
              <a:rPr lang="fr-FR" dirty="0"/>
              <a:t>Il faut trouver le bon équilibre entre les interventions correctives et les autres préventives pour ne pas tomber dans le piège du </a:t>
            </a:r>
            <a:r>
              <a:rPr lang="fr-FR" dirty="0" err="1"/>
              <a:t>sur-coût</a:t>
            </a:r>
            <a:r>
              <a:rPr lang="fr-FR" dirty="0"/>
              <a:t> </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4AF523-6490-451C-BCFE-A9C3F6739563}"/>
              </a:ext>
            </a:extLst>
          </p:cNvPr>
          <p:cNvSpPr>
            <a:spLocks noGrp="1"/>
          </p:cNvSpPr>
          <p:nvPr>
            <p:ph type="title"/>
          </p:nvPr>
        </p:nvSpPr>
        <p:spPr>
          <a:xfrm>
            <a:off x="1301235" y="220155"/>
            <a:ext cx="9404723" cy="1024445"/>
          </a:xfrm>
          <a:noFill/>
        </p:spPr>
        <p:style>
          <a:lnRef idx="2">
            <a:schemeClr val="accent2"/>
          </a:lnRef>
          <a:fillRef idx="1">
            <a:schemeClr val="lt1"/>
          </a:fillRef>
          <a:effectRef idx="0">
            <a:schemeClr val="accent2"/>
          </a:effectRef>
          <a:fontRef idx="minor">
            <a:schemeClr val="dk1"/>
          </a:fontRef>
        </p:style>
        <p:txBody>
          <a:bodyPr/>
          <a:lstStyle/>
          <a:p>
            <a:pPr algn="ctr"/>
            <a:r>
              <a:rPr lang="fr-FR" dirty="0">
                <a:solidFill>
                  <a:srgbClr val="FFC000"/>
                </a:solidFill>
              </a:rPr>
              <a:t>Coût des interventions maintenance</a:t>
            </a:r>
          </a:p>
        </p:txBody>
      </p:sp>
      <p:sp>
        <p:nvSpPr>
          <p:cNvPr id="4" name="Rectangle : coins arrondis 3">
            <a:extLst>
              <a:ext uri="{FF2B5EF4-FFF2-40B4-BE49-F238E27FC236}">
                <a16:creationId xmlns:a16="http://schemas.microsoft.com/office/drawing/2014/main" id="{BC9E4E9E-FDAF-4F87-B307-3B9B4CEBAE2D}"/>
              </a:ext>
            </a:extLst>
          </p:cNvPr>
          <p:cNvSpPr/>
          <p:nvPr/>
        </p:nvSpPr>
        <p:spPr>
          <a:xfrm>
            <a:off x="1681655" y="2231697"/>
            <a:ext cx="1860331" cy="804041"/>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dirty="0"/>
              <a:t>Coûts Directes</a:t>
            </a:r>
          </a:p>
        </p:txBody>
      </p:sp>
      <p:sp>
        <p:nvSpPr>
          <p:cNvPr id="5" name="Rectangle : coins arrondis 4">
            <a:extLst>
              <a:ext uri="{FF2B5EF4-FFF2-40B4-BE49-F238E27FC236}">
                <a16:creationId xmlns:a16="http://schemas.microsoft.com/office/drawing/2014/main" id="{3B659B1A-544F-4974-87F0-7B0CB8F01BC9}"/>
              </a:ext>
            </a:extLst>
          </p:cNvPr>
          <p:cNvSpPr/>
          <p:nvPr/>
        </p:nvSpPr>
        <p:spPr>
          <a:xfrm>
            <a:off x="8671041" y="2333296"/>
            <a:ext cx="1971559" cy="867104"/>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dirty="0"/>
              <a:t>Coûts Indirectes</a:t>
            </a:r>
          </a:p>
        </p:txBody>
      </p:sp>
      <p:sp>
        <p:nvSpPr>
          <p:cNvPr id="6" name="ZoneTexte 5">
            <a:extLst>
              <a:ext uri="{FF2B5EF4-FFF2-40B4-BE49-F238E27FC236}">
                <a16:creationId xmlns:a16="http://schemas.microsoft.com/office/drawing/2014/main" id="{858119FB-6422-4A81-825C-75E91889D5B5}"/>
              </a:ext>
            </a:extLst>
          </p:cNvPr>
          <p:cNvSpPr txBox="1"/>
          <p:nvPr/>
        </p:nvSpPr>
        <p:spPr>
          <a:xfrm>
            <a:off x="1469134" y="3380188"/>
            <a:ext cx="2112580" cy="1015663"/>
          </a:xfrm>
          <a:prstGeom prst="rect">
            <a:avLst/>
          </a:prstGeom>
          <a:noFill/>
        </p:spPr>
        <p:txBody>
          <a:bodyPr wrap="square" rtlCol="0">
            <a:spAutoFit/>
          </a:bodyPr>
          <a:lstStyle/>
          <a:p>
            <a:pPr algn="ctr"/>
            <a:r>
              <a:rPr lang="fr-FR" sz="2000" b="1" dirty="0"/>
              <a:t>Main d’œuvre   </a:t>
            </a:r>
          </a:p>
          <a:p>
            <a:pPr algn="ctr"/>
            <a:r>
              <a:rPr lang="fr-FR" sz="2000" b="1" dirty="0"/>
              <a:t>PDR    </a:t>
            </a:r>
          </a:p>
          <a:p>
            <a:pPr algn="ctr"/>
            <a:r>
              <a:rPr lang="fr-FR" sz="2000" b="1" dirty="0"/>
              <a:t>Prestataires </a:t>
            </a:r>
          </a:p>
        </p:txBody>
      </p:sp>
      <p:sp>
        <p:nvSpPr>
          <p:cNvPr id="8" name="ZoneTexte 7">
            <a:extLst>
              <a:ext uri="{FF2B5EF4-FFF2-40B4-BE49-F238E27FC236}">
                <a16:creationId xmlns:a16="http://schemas.microsoft.com/office/drawing/2014/main" id="{80CBA119-7EF7-4658-948B-53643D28F02D}"/>
              </a:ext>
            </a:extLst>
          </p:cNvPr>
          <p:cNvSpPr txBox="1"/>
          <p:nvPr/>
        </p:nvSpPr>
        <p:spPr>
          <a:xfrm>
            <a:off x="8864307" y="4158112"/>
            <a:ext cx="1655380" cy="707886"/>
          </a:xfrm>
          <a:prstGeom prst="rect">
            <a:avLst/>
          </a:prstGeom>
          <a:noFill/>
        </p:spPr>
        <p:txBody>
          <a:bodyPr wrap="square" rtlCol="0">
            <a:spAutoFit/>
          </a:bodyPr>
          <a:lstStyle/>
          <a:p>
            <a:pPr algn="ctr"/>
            <a:r>
              <a:rPr lang="fr-FR" sz="2000" b="1" dirty="0"/>
              <a:t>Manque à gagner </a:t>
            </a:r>
          </a:p>
        </p:txBody>
      </p:sp>
      <p:sp>
        <p:nvSpPr>
          <p:cNvPr id="9" name="ZoneTexte 8">
            <a:extLst>
              <a:ext uri="{FF2B5EF4-FFF2-40B4-BE49-F238E27FC236}">
                <a16:creationId xmlns:a16="http://schemas.microsoft.com/office/drawing/2014/main" id="{8BFA155F-57A3-432B-8380-75D629883580}"/>
              </a:ext>
            </a:extLst>
          </p:cNvPr>
          <p:cNvSpPr txBox="1"/>
          <p:nvPr/>
        </p:nvSpPr>
        <p:spPr>
          <a:xfrm>
            <a:off x="8873405" y="3245097"/>
            <a:ext cx="1655380" cy="707886"/>
          </a:xfrm>
          <a:prstGeom prst="rect">
            <a:avLst/>
          </a:prstGeom>
          <a:noFill/>
        </p:spPr>
        <p:txBody>
          <a:bodyPr wrap="square" rtlCol="0">
            <a:spAutoFit/>
          </a:bodyPr>
          <a:lstStyle/>
          <a:p>
            <a:pPr algn="ctr"/>
            <a:r>
              <a:rPr lang="fr-FR" sz="2000" b="1" dirty="0"/>
              <a:t>Dégradation Matériel</a:t>
            </a:r>
          </a:p>
        </p:txBody>
      </p:sp>
      <p:pic>
        <p:nvPicPr>
          <p:cNvPr id="15" name="Image 14">
            <a:extLst>
              <a:ext uri="{FF2B5EF4-FFF2-40B4-BE49-F238E27FC236}">
                <a16:creationId xmlns:a16="http://schemas.microsoft.com/office/drawing/2014/main" id="{8605794E-6772-42D0-9F98-5ADA1D062C5B}"/>
              </a:ext>
            </a:extLst>
          </p:cNvPr>
          <p:cNvPicPr>
            <a:picLocks noChangeAspect="1"/>
          </p:cNvPicPr>
          <p:nvPr/>
        </p:nvPicPr>
        <p:blipFill>
          <a:blip r:embed="rId2"/>
          <a:stretch>
            <a:fillRect/>
          </a:stretch>
        </p:blipFill>
        <p:spPr>
          <a:xfrm>
            <a:off x="3289300" y="4693732"/>
            <a:ext cx="5219700" cy="1951850"/>
          </a:xfrm>
          <a:prstGeom prst="rect">
            <a:avLst/>
          </a:prstGeom>
        </p:spPr>
      </p:pic>
      <p:sp>
        <p:nvSpPr>
          <p:cNvPr id="17" name="Flèche : droite 16">
            <a:extLst>
              <a:ext uri="{FF2B5EF4-FFF2-40B4-BE49-F238E27FC236}">
                <a16:creationId xmlns:a16="http://schemas.microsoft.com/office/drawing/2014/main" id="{885532B2-7328-4784-A29A-BFB0059801C7}"/>
              </a:ext>
            </a:extLst>
          </p:cNvPr>
          <p:cNvSpPr/>
          <p:nvPr/>
        </p:nvSpPr>
        <p:spPr>
          <a:xfrm rot="5400000">
            <a:off x="3105244" y="3253602"/>
            <a:ext cx="2488363" cy="1017355"/>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2000" b="1" dirty="0"/>
              <a:t>CORRECTIVE</a:t>
            </a:r>
          </a:p>
        </p:txBody>
      </p:sp>
      <p:sp>
        <p:nvSpPr>
          <p:cNvPr id="18" name="Flèche : droite 17">
            <a:extLst>
              <a:ext uri="{FF2B5EF4-FFF2-40B4-BE49-F238E27FC236}">
                <a16:creationId xmlns:a16="http://schemas.microsoft.com/office/drawing/2014/main" id="{78370BEA-0317-4894-AE60-F1915EEB5119}"/>
              </a:ext>
            </a:extLst>
          </p:cNvPr>
          <p:cNvSpPr/>
          <p:nvPr/>
        </p:nvSpPr>
        <p:spPr>
          <a:xfrm rot="5400000">
            <a:off x="6568857" y="3292799"/>
            <a:ext cx="2488363" cy="943477"/>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2000" b="1" dirty="0"/>
              <a:t>PREVENTIVE</a:t>
            </a:r>
          </a:p>
        </p:txBody>
      </p:sp>
      <p:sp>
        <p:nvSpPr>
          <p:cNvPr id="19" name="Flèche : droite 18">
            <a:extLst>
              <a:ext uri="{FF2B5EF4-FFF2-40B4-BE49-F238E27FC236}">
                <a16:creationId xmlns:a16="http://schemas.microsoft.com/office/drawing/2014/main" id="{7E12181F-4C53-48BD-B171-E1BE33E7B4C1}"/>
              </a:ext>
            </a:extLst>
          </p:cNvPr>
          <p:cNvSpPr/>
          <p:nvPr/>
        </p:nvSpPr>
        <p:spPr>
          <a:xfrm rot="16200000">
            <a:off x="10290901" y="3293199"/>
            <a:ext cx="2553922" cy="943477"/>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2000" b="1" dirty="0"/>
              <a:t>CORRECTIVE</a:t>
            </a:r>
          </a:p>
        </p:txBody>
      </p:sp>
      <p:sp>
        <p:nvSpPr>
          <p:cNvPr id="20" name="Flèche : droite 19">
            <a:extLst>
              <a:ext uri="{FF2B5EF4-FFF2-40B4-BE49-F238E27FC236}">
                <a16:creationId xmlns:a16="http://schemas.microsoft.com/office/drawing/2014/main" id="{775C2F84-80F0-4428-A3DE-615EA846863A}"/>
              </a:ext>
            </a:extLst>
          </p:cNvPr>
          <p:cNvSpPr/>
          <p:nvPr/>
        </p:nvSpPr>
        <p:spPr>
          <a:xfrm rot="16200000">
            <a:off x="-520738" y="3010452"/>
            <a:ext cx="2488363" cy="1017355"/>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2000" b="1" dirty="0"/>
              <a:t>PREVENTIVE</a:t>
            </a:r>
          </a:p>
        </p:txBody>
      </p:sp>
    </p:spTree>
    <p:extLst>
      <p:ext uri="{BB962C8B-B14F-4D97-AF65-F5344CB8AC3E}">
        <p14:creationId xmlns:p14="http://schemas.microsoft.com/office/powerpoint/2010/main" val="1694059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randombar(horizontal)">
                                      <p:cBhvr>
                                        <p:cTn id="22" dur="500"/>
                                        <p:tgtEl>
                                          <p:spTgt spid="8"/>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randombar(horizontal)">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7"/>
                                        </p:tgtEl>
                                        <p:attrNameLst>
                                          <p:attrName>style.visibility</p:attrName>
                                        </p:attrNameLst>
                                      </p:cBhvr>
                                      <p:to>
                                        <p:strVal val="visible"/>
                                      </p:to>
                                    </p:set>
                                    <p:anim calcmode="lin" valueType="num">
                                      <p:cBhvr additive="base">
                                        <p:cTn id="30" dur="500" fill="hold"/>
                                        <p:tgtEl>
                                          <p:spTgt spid="17"/>
                                        </p:tgtEl>
                                        <p:attrNameLst>
                                          <p:attrName>ppt_x</p:attrName>
                                        </p:attrNameLst>
                                      </p:cBhvr>
                                      <p:tavLst>
                                        <p:tav tm="0">
                                          <p:val>
                                            <p:strVal val="#ppt_x"/>
                                          </p:val>
                                        </p:tav>
                                        <p:tav tm="100000">
                                          <p:val>
                                            <p:strVal val="#ppt_x"/>
                                          </p:val>
                                        </p:tav>
                                      </p:tavLst>
                                    </p:anim>
                                    <p:anim calcmode="lin" valueType="num">
                                      <p:cBhvr additive="base">
                                        <p:cTn id="31"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9"/>
                                        </p:tgtEl>
                                        <p:attrNameLst>
                                          <p:attrName>style.visibility</p:attrName>
                                        </p:attrNameLst>
                                      </p:cBhvr>
                                      <p:to>
                                        <p:strVal val="visible"/>
                                      </p:to>
                                    </p:set>
                                    <p:anim calcmode="lin" valueType="num">
                                      <p:cBhvr additive="base">
                                        <p:cTn id="36" dur="500" fill="hold"/>
                                        <p:tgtEl>
                                          <p:spTgt spid="19"/>
                                        </p:tgtEl>
                                        <p:attrNameLst>
                                          <p:attrName>ppt_x</p:attrName>
                                        </p:attrNameLst>
                                      </p:cBhvr>
                                      <p:tavLst>
                                        <p:tav tm="0">
                                          <p:val>
                                            <p:strVal val="#ppt_x"/>
                                          </p:val>
                                        </p:tav>
                                        <p:tav tm="100000">
                                          <p:val>
                                            <p:strVal val="#ppt_x"/>
                                          </p:val>
                                        </p:tav>
                                      </p:tavLst>
                                    </p:anim>
                                    <p:anim calcmode="lin" valueType="num">
                                      <p:cBhvr additive="base">
                                        <p:cTn id="37"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randombar(horizontal)">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randombar(horizontal)">
                                      <p:cBhvr>
                                        <p:cTn id="47" dur="500"/>
                                        <p:tgtEl>
                                          <p:spTgt spid="18"/>
                                        </p:tgtEl>
                                      </p:cBhvr>
                                    </p:animEffect>
                                  </p:childTnLst>
                                </p:cTn>
                              </p:par>
                            </p:childTnLst>
                          </p:cTn>
                        </p:par>
                      </p:childTnLst>
                    </p:cTn>
                  </p:par>
                  <p:par>
                    <p:cTn id="48" fill="hold">
                      <p:stCondLst>
                        <p:cond delay="indefinite"/>
                      </p:stCondLst>
                      <p:childTnLst>
                        <p:par>
                          <p:cTn id="49" fill="hold">
                            <p:stCondLst>
                              <p:cond delay="0"/>
                            </p:stCondLst>
                            <p:childTnLst>
                              <p:par>
                                <p:cTn id="50" presetID="31" presetClass="entr" presetSubtype="0" fill="hold" nodeType="clickEffect">
                                  <p:stCondLst>
                                    <p:cond delay="0"/>
                                  </p:stCondLst>
                                  <p:childTnLst>
                                    <p:set>
                                      <p:cBhvr>
                                        <p:cTn id="51" dur="1" fill="hold">
                                          <p:stCondLst>
                                            <p:cond delay="0"/>
                                          </p:stCondLst>
                                        </p:cTn>
                                        <p:tgtEl>
                                          <p:spTgt spid="15"/>
                                        </p:tgtEl>
                                        <p:attrNameLst>
                                          <p:attrName>style.visibility</p:attrName>
                                        </p:attrNameLst>
                                      </p:cBhvr>
                                      <p:to>
                                        <p:strVal val="visible"/>
                                      </p:to>
                                    </p:set>
                                    <p:anim calcmode="lin" valueType="num">
                                      <p:cBhvr>
                                        <p:cTn id="52" dur="1000" fill="hold"/>
                                        <p:tgtEl>
                                          <p:spTgt spid="15"/>
                                        </p:tgtEl>
                                        <p:attrNameLst>
                                          <p:attrName>ppt_w</p:attrName>
                                        </p:attrNameLst>
                                      </p:cBhvr>
                                      <p:tavLst>
                                        <p:tav tm="0">
                                          <p:val>
                                            <p:fltVal val="0"/>
                                          </p:val>
                                        </p:tav>
                                        <p:tav tm="100000">
                                          <p:val>
                                            <p:strVal val="#ppt_w"/>
                                          </p:val>
                                        </p:tav>
                                      </p:tavLst>
                                    </p:anim>
                                    <p:anim calcmode="lin" valueType="num">
                                      <p:cBhvr>
                                        <p:cTn id="53" dur="1000" fill="hold"/>
                                        <p:tgtEl>
                                          <p:spTgt spid="15"/>
                                        </p:tgtEl>
                                        <p:attrNameLst>
                                          <p:attrName>ppt_h</p:attrName>
                                        </p:attrNameLst>
                                      </p:cBhvr>
                                      <p:tavLst>
                                        <p:tav tm="0">
                                          <p:val>
                                            <p:fltVal val="0"/>
                                          </p:val>
                                        </p:tav>
                                        <p:tav tm="100000">
                                          <p:val>
                                            <p:strVal val="#ppt_h"/>
                                          </p:val>
                                        </p:tav>
                                      </p:tavLst>
                                    </p:anim>
                                    <p:anim calcmode="lin" valueType="num">
                                      <p:cBhvr>
                                        <p:cTn id="54" dur="1000" fill="hold"/>
                                        <p:tgtEl>
                                          <p:spTgt spid="15"/>
                                        </p:tgtEl>
                                        <p:attrNameLst>
                                          <p:attrName>style.rotation</p:attrName>
                                        </p:attrNameLst>
                                      </p:cBhvr>
                                      <p:tavLst>
                                        <p:tav tm="0">
                                          <p:val>
                                            <p:fltVal val="90"/>
                                          </p:val>
                                        </p:tav>
                                        <p:tav tm="100000">
                                          <p:val>
                                            <p:fltVal val="0"/>
                                          </p:val>
                                        </p:tav>
                                      </p:tavLst>
                                    </p:anim>
                                    <p:animEffect transition="in" filter="fade">
                                      <p:cBhvr>
                                        <p:cTn id="55"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8" grpId="0"/>
      <p:bldP spid="9" grpId="0"/>
      <p:bldP spid="17" grpId="0" animBg="1"/>
      <p:bldP spid="18" grpId="0" animBg="1"/>
      <p:bldP spid="19" grpId="0" animBg="1"/>
      <p:bldP spid="20" grpId="0" animBg="1"/>
    </p:bldLst>
  </p:timing>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fr-FR" sz="2000" dirty="0">
                <a:solidFill>
                  <a:srgbClr val="D9F147"/>
                </a:solidFill>
              </a:rPr>
              <a:t>Alors il faut trouver le bon équilibre pour améliorer les performances avec le </a:t>
            </a:r>
            <a:r>
              <a:rPr lang="fr-FR" sz="2000" dirty="0" err="1">
                <a:solidFill>
                  <a:srgbClr val="D9F147"/>
                </a:solidFill>
              </a:rPr>
              <a:t>miniMum</a:t>
            </a:r>
            <a:r>
              <a:rPr lang="fr-FR" sz="2000" dirty="0">
                <a:solidFill>
                  <a:srgbClr val="D9F147"/>
                </a:solidFill>
              </a:rPr>
              <a:t> des coûts</a:t>
            </a:r>
          </a:p>
        </p:txBody>
      </p:sp>
      <p:pic>
        <p:nvPicPr>
          <p:cNvPr id="4" name="Espace réservé du contenu 3" descr="8 Equilibre entre les actions de maintenance préventives et correctives "/>
          <p:cNvPicPr>
            <a:picLocks noGrp="1"/>
          </p:cNvPicPr>
          <p:nvPr>
            <p:ph idx="1"/>
          </p:nvPr>
        </p:nvPicPr>
        <p:blipFill>
          <a:blip r:embed="rId2"/>
          <a:srcRect/>
          <a:stretch>
            <a:fillRect/>
          </a:stretch>
        </p:blipFill>
        <p:spPr bwMode="auto">
          <a:xfrm>
            <a:off x="2476500" y="1879600"/>
            <a:ext cx="7391400" cy="3949700"/>
          </a:xfrm>
          <a:prstGeom prst="rect">
            <a:avLst/>
          </a:prstGeom>
          <a:noFill/>
          <a:ln w="9525">
            <a:noFill/>
            <a:miter lim="800000"/>
            <a:headEnd/>
            <a:tailEnd/>
          </a:ln>
        </p:spPr>
      </p:pic>
    </p:spTree>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FFC000"/>
                </a:solidFill>
                <a:effectLst/>
              </a:rPr>
              <a:t>la maintenance préventive et la fiabilité</a:t>
            </a:r>
            <a:endParaRPr lang="fr-FR" dirty="0">
              <a:solidFill>
                <a:srgbClr val="FFC000"/>
              </a:solidFill>
              <a:effectLst/>
            </a:endParaRPr>
          </a:p>
        </p:txBody>
      </p:sp>
      <p:sp>
        <p:nvSpPr>
          <p:cNvPr id="3" name="Espace réservé du contenu 2"/>
          <p:cNvSpPr>
            <a:spLocks noGrp="1"/>
          </p:cNvSpPr>
          <p:nvPr>
            <p:ph idx="1"/>
          </p:nvPr>
        </p:nvSpPr>
        <p:spPr/>
        <p:txBody>
          <a:bodyPr/>
          <a:lstStyle/>
          <a:p>
            <a:r>
              <a:rPr lang="fr-FR" dirty="0"/>
              <a:t>Puisque l'objectif de la maintenance préventive est de réduire la probabilité d'apparition d'un dysfonctionnement, alors on peut dire qu'elle agit directement dans l'amélioration de la fiabilité. Puisque le préventif s'améliore la fiabilité va s’améliorer automatiquement.</a:t>
            </a:r>
          </a:p>
          <a:p>
            <a:endParaRPr lang="fr-FR" dirty="0"/>
          </a:p>
        </p:txBody>
      </p:sp>
    </p:spTree>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23900" y="2306638"/>
            <a:ext cx="10972800" cy="1143000"/>
          </a:xfrm>
        </p:spPr>
        <p:txBody>
          <a:bodyPr>
            <a:normAutofit fontScale="90000"/>
          </a:bodyPr>
          <a:lstStyle/>
          <a:p>
            <a:r>
              <a:rPr lang="fr-FR" b="1" dirty="0">
                <a:solidFill>
                  <a:srgbClr val="FFFF00"/>
                </a:solidFill>
              </a:rPr>
              <a:t>9.2.4. Types de la maintenance préventive</a:t>
            </a:r>
            <a:br>
              <a:rPr lang="fr-FR" dirty="0">
                <a:solidFill>
                  <a:srgbClr val="FFFF00"/>
                </a:solidFill>
              </a:rPr>
            </a:br>
            <a:endParaRPr lang="fr-FR" dirty="0">
              <a:solidFill>
                <a:srgbClr val="FFFF00"/>
              </a:solidFill>
            </a:endParaRPr>
          </a:p>
        </p:txBody>
      </p:sp>
    </p:spTree>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D3F87713-319F-4495-AF11-C3532DF1582C}"/>
              </a:ext>
            </a:extLst>
          </p:cNvPr>
          <p:cNvSpPr/>
          <p:nvPr/>
        </p:nvSpPr>
        <p:spPr>
          <a:xfrm>
            <a:off x="4303986" y="315310"/>
            <a:ext cx="2333297" cy="12297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Maintenance préventive</a:t>
            </a:r>
          </a:p>
        </p:txBody>
      </p:sp>
      <p:sp>
        <p:nvSpPr>
          <p:cNvPr id="5" name="ZoneTexte 4">
            <a:extLst>
              <a:ext uri="{FF2B5EF4-FFF2-40B4-BE49-F238E27FC236}">
                <a16:creationId xmlns:a16="http://schemas.microsoft.com/office/drawing/2014/main" id="{0C78E5DF-7D09-49B8-862B-592C830F0BFF}"/>
              </a:ext>
            </a:extLst>
          </p:cNvPr>
          <p:cNvSpPr txBox="1"/>
          <p:nvPr/>
        </p:nvSpPr>
        <p:spPr>
          <a:xfrm>
            <a:off x="331076" y="53002"/>
            <a:ext cx="3972910" cy="1754326"/>
          </a:xfrm>
          <a:prstGeom prst="rect">
            <a:avLst/>
          </a:prstGeom>
          <a:noFill/>
        </p:spPr>
        <p:txBody>
          <a:bodyPr wrap="square" rtlCol="0">
            <a:spAutoFit/>
          </a:bodyPr>
          <a:lstStyle/>
          <a:p>
            <a:r>
              <a:rPr lang="fr-FR"/>
              <a:t> « Maintenance exécutée à des intervalles prédéterminés ou selon des critères prescrits et destinée à réduire la probabilité de défaillance ou la dégradation du fonctionnement d'un bien »</a:t>
            </a:r>
            <a:endParaRPr lang="fr-FR" dirty="0"/>
          </a:p>
        </p:txBody>
      </p:sp>
      <p:sp>
        <p:nvSpPr>
          <p:cNvPr id="6" name="Rectangle : coins arrondis 5">
            <a:extLst>
              <a:ext uri="{FF2B5EF4-FFF2-40B4-BE49-F238E27FC236}">
                <a16:creationId xmlns:a16="http://schemas.microsoft.com/office/drawing/2014/main" id="{AF3D6F23-9287-45B2-8002-5D938702565D}"/>
              </a:ext>
            </a:extLst>
          </p:cNvPr>
          <p:cNvSpPr/>
          <p:nvPr/>
        </p:nvSpPr>
        <p:spPr>
          <a:xfrm>
            <a:off x="951186" y="3310757"/>
            <a:ext cx="2333297" cy="12297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Systématique</a:t>
            </a:r>
          </a:p>
        </p:txBody>
      </p:sp>
      <p:sp>
        <p:nvSpPr>
          <p:cNvPr id="7" name="Rectangle : coins arrondis 6">
            <a:extLst>
              <a:ext uri="{FF2B5EF4-FFF2-40B4-BE49-F238E27FC236}">
                <a16:creationId xmlns:a16="http://schemas.microsoft.com/office/drawing/2014/main" id="{D1EC003C-FB35-49BA-B59F-EC596CA254FF}"/>
              </a:ext>
            </a:extLst>
          </p:cNvPr>
          <p:cNvSpPr/>
          <p:nvPr/>
        </p:nvSpPr>
        <p:spPr>
          <a:xfrm>
            <a:off x="4787461" y="3310757"/>
            <a:ext cx="2333297" cy="12297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Conditionnelle</a:t>
            </a:r>
          </a:p>
        </p:txBody>
      </p:sp>
      <p:sp>
        <p:nvSpPr>
          <p:cNvPr id="8" name="Rectangle : coins arrondis 7">
            <a:extLst>
              <a:ext uri="{FF2B5EF4-FFF2-40B4-BE49-F238E27FC236}">
                <a16:creationId xmlns:a16="http://schemas.microsoft.com/office/drawing/2014/main" id="{5A1EC713-750B-4DE5-A593-496AD56D91D8}"/>
              </a:ext>
            </a:extLst>
          </p:cNvPr>
          <p:cNvSpPr/>
          <p:nvPr/>
        </p:nvSpPr>
        <p:spPr>
          <a:xfrm>
            <a:off x="8875985" y="3310757"/>
            <a:ext cx="2333297" cy="12297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Prévisionnelle</a:t>
            </a:r>
          </a:p>
        </p:txBody>
      </p:sp>
      <p:sp>
        <p:nvSpPr>
          <p:cNvPr id="9" name="ZoneTexte 8">
            <a:extLst>
              <a:ext uri="{FF2B5EF4-FFF2-40B4-BE49-F238E27FC236}">
                <a16:creationId xmlns:a16="http://schemas.microsoft.com/office/drawing/2014/main" id="{3B314335-D3FC-41E2-AFC2-572134D0FD17}"/>
              </a:ext>
            </a:extLst>
          </p:cNvPr>
          <p:cNvSpPr txBox="1"/>
          <p:nvPr/>
        </p:nvSpPr>
        <p:spPr>
          <a:xfrm>
            <a:off x="110358" y="4745421"/>
            <a:ext cx="3720662" cy="1754326"/>
          </a:xfrm>
          <a:prstGeom prst="rect">
            <a:avLst/>
          </a:prstGeom>
          <a:noFill/>
        </p:spPr>
        <p:txBody>
          <a:bodyPr wrap="square" rtlCol="0">
            <a:spAutoFit/>
          </a:bodyPr>
          <a:lstStyle/>
          <a:p>
            <a:r>
              <a:rPr lang="fr-FR"/>
              <a:t>« Maintenance préventive exécutée à des intervalles de temps préétablis ou selon un nombre défini d'unités d'usage mais sans contrôle préalable de l'état du bien »</a:t>
            </a:r>
            <a:endParaRPr lang="fr-FR" dirty="0"/>
          </a:p>
        </p:txBody>
      </p:sp>
      <p:sp>
        <p:nvSpPr>
          <p:cNvPr id="10" name="ZoneTexte 9">
            <a:extLst>
              <a:ext uri="{FF2B5EF4-FFF2-40B4-BE49-F238E27FC236}">
                <a16:creationId xmlns:a16="http://schemas.microsoft.com/office/drawing/2014/main" id="{413F64F8-7551-42DE-8317-7E430467D949}"/>
              </a:ext>
            </a:extLst>
          </p:cNvPr>
          <p:cNvSpPr txBox="1"/>
          <p:nvPr/>
        </p:nvSpPr>
        <p:spPr>
          <a:xfrm>
            <a:off x="4303986" y="4788364"/>
            <a:ext cx="3836279" cy="1754326"/>
          </a:xfrm>
          <a:prstGeom prst="rect">
            <a:avLst/>
          </a:prstGeom>
          <a:noFill/>
        </p:spPr>
        <p:txBody>
          <a:bodyPr wrap="square" rtlCol="0">
            <a:spAutoFit/>
          </a:bodyPr>
          <a:lstStyle/>
          <a:p>
            <a:r>
              <a:rPr lang="fr-FR" dirty="0"/>
              <a:t>« Maintenance préventive basée sur une surveillance du fonctionnement du bien et/ou des paramètres significatifs de ce fonctionnement intégrant les actions qui en découlent »</a:t>
            </a:r>
          </a:p>
        </p:txBody>
      </p:sp>
      <p:sp>
        <p:nvSpPr>
          <p:cNvPr id="11" name="ZoneTexte 10">
            <a:extLst>
              <a:ext uri="{FF2B5EF4-FFF2-40B4-BE49-F238E27FC236}">
                <a16:creationId xmlns:a16="http://schemas.microsoft.com/office/drawing/2014/main" id="{3853C76F-2EDD-4C99-804C-AF412BD94A6B}"/>
              </a:ext>
            </a:extLst>
          </p:cNvPr>
          <p:cNvSpPr txBox="1"/>
          <p:nvPr/>
        </p:nvSpPr>
        <p:spPr>
          <a:xfrm>
            <a:off x="8576441" y="4788364"/>
            <a:ext cx="3505201" cy="1754326"/>
          </a:xfrm>
          <a:prstGeom prst="rect">
            <a:avLst/>
          </a:prstGeom>
          <a:noFill/>
        </p:spPr>
        <p:txBody>
          <a:bodyPr wrap="square" rtlCol="0">
            <a:spAutoFit/>
          </a:bodyPr>
          <a:lstStyle/>
          <a:p>
            <a:r>
              <a:rPr lang="fr-FR"/>
              <a:t>« Maintenance conditionnelle exécutée en suivant les prévisions extrapolées de l'analyse et de l'évaluation de paramètres significatifs de la dégradation du bien »</a:t>
            </a:r>
            <a:endParaRPr lang="fr-FR" dirty="0"/>
          </a:p>
        </p:txBody>
      </p:sp>
      <p:cxnSp>
        <p:nvCxnSpPr>
          <p:cNvPr id="13" name="Connecteur droit avec flèche 12">
            <a:extLst>
              <a:ext uri="{FF2B5EF4-FFF2-40B4-BE49-F238E27FC236}">
                <a16:creationId xmlns:a16="http://schemas.microsoft.com/office/drawing/2014/main" id="{1C36688C-CF63-4D88-A916-CB4DD452FD1F}"/>
              </a:ext>
            </a:extLst>
          </p:cNvPr>
          <p:cNvCxnSpPr>
            <a:stCxn id="4" idx="2"/>
            <a:endCxn id="6" idx="0"/>
          </p:cNvCxnSpPr>
          <p:nvPr/>
        </p:nvCxnSpPr>
        <p:spPr>
          <a:xfrm flipH="1">
            <a:off x="2117835" y="1545021"/>
            <a:ext cx="3352800" cy="176573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a:extLst>
              <a:ext uri="{FF2B5EF4-FFF2-40B4-BE49-F238E27FC236}">
                <a16:creationId xmlns:a16="http://schemas.microsoft.com/office/drawing/2014/main" id="{0D94139E-CB4E-422D-BBC0-99ABB5C007B0}"/>
              </a:ext>
            </a:extLst>
          </p:cNvPr>
          <p:cNvCxnSpPr>
            <a:cxnSpLocks/>
            <a:stCxn id="4" idx="2"/>
            <a:endCxn id="7" idx="0"/>
          </p:cNvCxnSpPr>
          <p:nvPr/>
        </p:nvCxnSpPr>
        <p:spPr>
          <a:xfrm>
            <a:off x="5470635" y="1545021"/>
            <a:ext cx="483475" cy="176573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a:extLst>
              <a:ext uri="{FF2B5EF4-FFF2-40B4-BE49-F238E27FC236}">
                <a16:creationId xmlns:a16="http://schemas.microsoft.com/office/drawing/2014/main" id="{5CCDF9BC-D718-4C0F-8C02-F50C3B6F35B9}"/>
              </a:ext>
            </a:extLst>
          </p:cNvPr>
          <p:cNvCxnSpPr>
            <a:cxnSpLocks/>
            <a:stCxn id="4" idx="2"/>
            <a:endCxn id="8" idx="0"/>
          </p:cNvCxnSpPr>
          <p:nvPr/>
        </p:nvCxnSpPr>
        <p:spPr>
          <a:xfrm>
            <a:off x="5470635" y="1545021"/>
            <a:ext cx="4571999" cy="176573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4408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ppt_w</p:attrName>
                                        </p:attrNameLst>
                                      </p:cBhvr>
                                      <p:tavLst>
                                        <p:tav tm="0">
                                          <p:val>
                                            <p:fltVal val="0"/>
                                          </p:val>
                                        </p:tav>
                                        <p:tav tm="100000">
                                          <p:val>
                                            <p:strVal val="#ppt_w"/>
                                          </p:val>
                                        </p:tav>
                                      </p:tavLst>
                                    </p:anim>
                                    <p:anim calcmode="lin" valueType="num">
                                      <p:cBhvr>
                                        <p:cTn id="16"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23" presetClass="entr" presetSubtype="16"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500" fill="hold"/>
                                        <p:tgtEl>
                                          <p:spTgt spid="14"/>
                                        </p:tgtEl>
                                        <p:attrNameLst>
                                          <p:attrName>ppt_w</p:attrName>
                                        </p:attrNameLst>
                                      </p:cBhvr>
                                      <p:tavLst>
                                        <p:tav tm="0">
                                          <p:val>
                                            <p:fltVal val="0"/>
                                          </p:val>
                                        </p:tav>
                                        <p:tav tm="100000">
                                          <p:val>
                                            <p:strVal val="#ppt_w"/>
                                          </p:val>
                                        </p:tav>
                                      </p:tavLst>
                                    </p:anim>
                                    <p:anim calcmode="lin" valueType="num">
                                      <p:cBhvr>
                                        <p:cTn id="22" dur="500" fill="hold"/>
                                        <p:tgtEl>
                                          <p:spTgt spid="14"/>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500" fill="hold"/>
                                        <p:tgtEl>
                                          <p:spTgt spid="7"/>
                                        </p:tgtEl>
                                        <p:attrNameLst>
                                          <p:attrName>ppt_w</p:attrName>
                                        </p:attrNameLst>
                                      </p:cBhvr>
                                      <p:tavLst>
                                        <p:tav tm="0">
                                          <p:val>
                                            <p:fltVal val="0"/>
                                          </p:val>
                                        </p:tav>
                                        <p:tav tm="100000">
                                          <p:val>
                                            <p:strVal val="#ppt_w"/>
                                          </p:val>
                                        </p:tav>
                                      </p:tavLst>
                                    </p:anim>
                                    <p:anim calcmode="lin" valueType="num">
                                      <p:cBhvr>
                                        <p:cTn id="26" dur="500" fill="hold"/>
                                        <p:tgtEl>
                                          <p:spTgt spid="7"/>
                                        </p:tgtEl>
                                        <p:attrNameLst>
                                          <p:attrName>ppt_h</p:attrName>
                                        </p:attrNameLst>
                                      </p:cBhvr>
                                      <p:tavLst>
                                        <p:tav tm="0">
                                          <p:val>
                                            <p:fltVal val="0"/>
                                          </p:val>
                                        </p:tav>
                                        <p:tav tm="100000">
                                          <p:val>
                                            <p:strVal val="#ppt_h"/>
                                          </p:val>
                                        </p:tav>
                                      </p:tavLst>
                                    </p:anim>
                                  </p:childTnLst>
                                </p:cTn>
                              </p:par>
                              <p:par>
                                <p:cTn id="27" presetID="23" presetClass="entr" presetSubtype="16"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p:cTn id="29" dur="500" fill="hold"/>
                                        <p:tgtEl>
                                          <p:spTgt spid="10"/>
                                        </p:tgtEl>
                                        <p:attrNameLst>
                                          <p:attrName>ppt_w</p:attrName>
                                        </p:attrNameLst>
                                      </p:cBhvr>
                                      <p:tavLst>
                                        <p:tav tm="0">
                                          <p:val>
                                            <p:fltVal val="0"/>
                                          </p:val>
                                        </p:tav>
                                        <p:tav tm="100000">
                                          <p:val>
                                            <p:strVal val="#ppt_w"/>
                                          </p:val>
                                        </p:tav>
                                      </p:tavLst>
                                    </p:anim>
                                    <p:anim calcmode="lin" valueType="num">
                                      <p:cBhvr>
                                        <p:cTn id="30" dur="500" fill="hold"/>
                                        <p:tgtEl>
                                          <p:spTgt spid="10"/>
                                        </p:tgtEl>
                                        <p:attrNameLst>
                                          <p:attrName>ppt_h</p:attrName>
                                        </p:attrNameLst>
                                      </p:cBhvr>
                                      <p:tavLst>
                                        <p:tav tm="0">
                                          <p:val>
                                            <p:fltVal val="0"/>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23" presetClass="entr" presetSubtype="16"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p:cTn id="35" dur="500" fill="hold"/>
                                        <p:tgtEl>
                                          <p:spTgt spid="17"/>
                                        </p:tgtEl>
                                        <p:attrNameLst>
                                          <p:attrName>ppt_w</p:attrName>
                                        </p:attrNameLst>
                                      </p:cBhvr>
                                      <p:tavLst>
                                        <p:tav tm="0">
                                          <p:val>
                                            <p:fltVal val="0"/>
                                          </p:val>
                                        </p:tav>
                                        <p:tav tm="100000">
                                          <p:val>
                                            <p:strVal val="#ppt_w"/>
                                          </p:val>
                                        </p:tav>
                                      </p:tavLst>
                                    </p:anim>
                                    <p:anim calcmode="lin" valueType="num">
                                      <p:cBhvr>
                                        <p:cTn id="36" dur="500" fill="hold"/>
                                        <p:tgtEl>
                                          <p:spTgt spid="17"/>
                                        </p:tgtEl>
                                        <p:attrNameLst>
                                          <p:attrName>ppt_h</p:attrName>
                                        </p:attrNameLst>
                                      </p:cBhvr>
                                      <p:tavLst>
                                        <p:tav tm="0">
                                          <p:val>
                                            <p:fltVal val="0"/>
                                          </p:val>
                                        </p:tav>
                                        <p:tav tm="100000">
                                          <p:val>
                                            <p:strVal val="#ppt_h"/>
                                          </p:val>
                                        </p:tav>
                                      </p:tavLst>
                                    </p:anim>
                                  </p:childTnLst>
                                </p:cTn>
                              </p:par>
                              <p:par>
                                <p:cTn id="37" presetID="23" presetClass="entr" presetSubtype="16" fill="hold" grpId="0" nodeType="with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p:cTn id="39" dur="500" fill="hold"/>
                                        <p:tgtEl>
                                          <p:spTgt spid="8"/>
                                        </p:tgtEl>
                                        <p:attrNameLst>
                                          <p:attrName>ppt_w</p:attrName>
                                        </p:attrNameLst>
                                      </p:cBhvr>
                                      <p:tavLst>
                                        <p:tav tm="0">
                                          <p:val>
                                            <p:fltVal val="0"/>
                                          </p:val>
                                        </p:tav>
                                        <p:tav tm="100000">
                                          <p:val>
                                            <p:strVal val="#ppt_w"/>
                                          </p:val>
                                        </p:tav>
                                      </p:tavLst>
                                    </p:anim>
                                    <p:anim calcmode="lin" valueType="num">
                                      <p:cBhvr>
                                        <p:cTn id="40" dur="500" fill="hold"/>
                                        <p:tgtEl>
                                          <p:spTgt spid="8"/>
                                        </p:tgtEl>
                                        <p:attrNameLst>
                                          <p:attrName>ppt_h</p:attrName>
                                        </p:attrNameLst>
                                      </p:cBhvr>
                                      <p:tavLst>
                                        <p:tav tm="0">
                                          <p:val>
                                            <p:fltVal val="0"/>
                                          </p:val>
                                        </p:tav>
                                        <p:tav tm="100000">
                                          <p:val>
                                            <p:strVal val="#ppt_h"/>
                                          </p:val>
                                        </p:tav>
                                      </p:tavLst>
                                    </p:anim>
                                  </p:childTnLst>
                                </p:cTn>
                              </p:par>
                              <p:par>
                                <p:cTn id="41" presetID="23" presetClass="entr" presetSubtype="16" fill="hold" grpId="0" nodeType="with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p:cTn id="43" dur="500" fill="hold"/>
                                        <p:tgtEl>
                                          <p:spTgt spid="11"/>
                                        </p:tgtEl>
                                        <p:attrNameLst>
                                          <p:attrName>ppt_w</p:attrName>
                                        </p:attrNameLst>
                                      </p:cBhvr>
                                      <p:tavLst>
                                        <p:tav tm="0">
                                          <p:val>
                                            <p:fltVal val="0"/>
                                          </p:val>
                                        </p:tav>
                                        <p:tav tm="100000">
                                          <p:val>
                                            <p:strVal val="#ppt_w"/>
                                          </p:val>
                                        </p:tav>
                                      </p:tavLst>
                                    </p:anim>
                                    <p:anim calcmode="lin" valueType="num">
                                      <p:cBhvr>
                                        <p:cTn id="44" dur="500" fill="hold"/>
                                        <p:tgtEl>
                                          <p:spTgt spid="1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p:bldP spid="10" grpId="0"/>
      <p:bldP spid="11" grpId="0"/>
    </p:bldLst>
  </p:timing>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71592" y="1477085"/>
            <a:ext cx="10353762" cy="3695136"/>
          </a:xfrm>
        </p:spPr>
        <p:txBody>
          <a:bodyPr>
            <a:normAutofit/>
          </a:bodyPr>
          <a:lstStyle/>
          <a:p>
            <a:r>
              <a:rPr lang="fr-FR" sz="2400" dirty="0"/>
              <a:t>La maintenance systématique représente toutes les actions de prévention qui se fassent selon un calendrier de temps (hebdomadaires, mensuelles, trimestrielle, etc.) ou bien selon une unité d'usage (nombre d'heures de travail, nombre de pièces </a:t>
            </a:r>
            <a:r>
              <a:rPr lang="fr-FR" sz="2400" dirty="0" err="1"/>
              <a:t>fabriquées,etc</a:t>
            </a:r>
            <a:r>
              <a:rPr lang="fr-FR" sz="2400" dirty="0"/>
              <a:t>).</a:t>
            </a:r>
          </a:p>
          <a:p>
            <a:r>
              <a:rPr lang="fr-FR" sz="2400" dirty="0"/>
              <a:t>Dans ce type, nous effectuons les actions planifiées sans vérification de l'état du bien ou bien de l'état de l'organe à changer,</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AC4FA9-2165-46C1-9EC2-E6EEC49FDB3A}"/>
              </a:ext>
            </a:extLst>
          </p:cNvPr>
          <p:cNvSpPr>
            <a:spLocks noGrp="1"/>
          </p:cNvSpPr>
          <p:nvPr>
            <p:ph type="title"/>
          </p:nvPr>
        </p:nvSpPr>
        <p:spPr>
          <a:xfrm>
            <a:off x="239151" y="1002775"/>
            <a:ext cx="11342781" cy="1400530"/>
          </a:xfrm>
        </p:spPr>
        <p:txBody>
          <a:bodyPr>
            <a:normAutofit/>
          </a:bodyPr>
          <a:lstStyle/>
          <a:p>
            <a:pPr marL="742950" indent="-742950">
              <a:buClr>
                <a:srgbClr val="FF0000"/>
              </a:buClr>
            </a:pPr>
            <a:r>
              <a:rPr lang="fr-FR" dirty="0">
                <a:solidFill>
                  <a:srgbClr val="FFFF00"/>
                </a:solidFill>
              </a:rPr>
              <a:t>9.2.5. ESPRIT DE LA MAINTENANCE PREVENTIVE</a:t>
            </a:r>
          </a:p>
        </p:txBody>
      </p:sp>
      <p:pic>
        <p:nvPicPr>
          <p:cNvPr id="5" name="Image 4">
            <a:extLst>
              <a:ext uri="{FF2B5EF4-FFF2-40B4-BE49-F238E27FC236}">
                <a16:creationId xmlns:a16="http://schemas.microsoft.com/office/drawing/2014/main" id="{5D4A3B51-731A-4925-9064-80F8E984F092}"/>
              </a:ext>
            </a:extLst>
          </p:cNvPr>
          <p:cNvPicPr>
            <a:picLocks noChangeAspect="1"/>
          </p:cNvPicPr>
          <p:nvPr/>
        </p:nvPicPr>
        <p:blipFill>
          <a:blip r:embed="rId2"/>
          <a:stretch>
            <a:fillRect/>
          </a:stretch>
        </p:blipFill>
        <p:spPr>
          <a:xfrm>
            <a:off x="4630683" y="2483082"/>
            <a:ext cx="2489200" cy="2781300"/>
          </a:xfrm>
          <a:prstGeom prst="rect">
            <a:avLst/>
          </a:prstGeom>
        </p:spPr>
      </p:pic>
    </p:spTree>
    <p:extLst>
      <p:ext uri="{BB962C8B-B14F-4D97-AF65-F5344CB8AC3E}">
        <p14:creationId xmlns:p14="http://schemas.microsoft.com/office/powerpoint/2010/main" val="2661960824"/>
      </p:ext>
    </p:extLst>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a:extLst>
              <a:ext uri="{FF2B5EF4-FFF2-40B4-BE49-F238E27FC236}">
                <a16:creationId xmlns:a16="http://schemas.microsoft.com/office/drawing/2014/main" id="{048F7095-4651-4998-AA56-B371BE343CE3}"/>
              </a:ext>
            </a:extLst>
          </p:cNvPr>
          <p:cNvSpPr/>
          <p:nvPr/>
        </p:nvSpPr>
        <p:spPr>
          <a:xfrm>
            <a:off x="599090" y="606972"/>
            <a:ext cx="4382814" cy="159231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t> L’objectif de la maintenance préventive demeure de réduire la probabilité de défaillance.</a:t>
            </a:r>
            <a:endParaRPr lang="fr-FR" dirty="0"/>
          </a:p>
        </p:txBody>
      </p:sp>
      <p:sp>
        <p:nvSpPr>
          <p:cNvPr id="5" name="Organigramme : Extraire 4">
            <a:extLst>
              <a:ext uri="{FF2B5EF4-FFF2-40B4-BE49-F238E27FC236}">
                <a16:creationId xmlns:a16="http://schemas.microsoft.com/office/drawing/2014/main" id="{D44059B6-7703-4D1F-BBE1-C7DF6C2B0BDC}"/>
              </a:ext>
            </a:extLst>
          </p:cNvPr>
          <p:cNvSpPr/>
          <p:nvPr/>
        </p:nvSpPr>
        <p:spPr>
          <a:xfrm>
            <a:off x="5171089" y="804041"/>
            <a:ext cx="819807" cy="945931"/>
          </a:xfrm>
          <a:prstGeom prst="flowChartExtra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rPr>
              <a:t>!</a:t>
            </a:r>
          </a:p>
        </p:txBody>
      </p:sp>
      <p:sp>
        <p:nvSpPr>
          <p:cNvPr id="6" name="ZoneTexte 5">
            <a:extLst>
              <a:ext uri="{FF2B5EF4-FFF2-40B4-BE49-F238E27FC236}">
                <a16:creationId xmlns:a16="http://schemas.microsoft.com/office/drawing/2014/main" id="{987D9DE7-82F8-46FE-B908-A39B86A5E7DB}"/>
              </a:ext>
            </a:extLst>
          </p:cNvPr>
          <p:cNvSpPr txBox="1"/>
          <p:nvPr/>
        </p:nvSpPr>
        <p:spPr>
          <a:xfrm>
            <a:off x="6180082" y="804041"/>
            <a:ext cx="5896303" cy="2031325"/>
          </a:xfrm>
          <a:prstGeom prst="rect">
            <a:avLst/>
          </a:prstGeom>
          <a:noFill/>
        </p:spPr>
        <p:txBody>
          <a:bodyPr wrap="square" rtlCol="0">
            <a:spAutoFit/>
          </a:bodyPr>
          <a:lstStyle/>
          <a:p>
            <a:r>
              <a:rPr lang="fr-FR" dirty="0"/>
              <a:t>il faut trouver le bon équilibre maintenance préventive / maintenance corrective (ou curative). L'équilibre maintenance corrective / préventive est différent pour chaque site industriel, de process, de manufacture, de service, etc. Il faut donc le déterminer spécifiquement.</a:t>
            </a:r>
            <a:br>
              <a:rPr lang="fr-FR" dirty="0"/>
            </a:br>
            <a:endParaRPr lang="fr-FR" dirty="0"/>
          </a:p>
        </p:txBody>
      </p:sp>
      <p:sp>
        <p:nvSpPr>
          <p:cNvPr id="7" name="Ellipse 6">
            <a:extLst>
              <a:ext uri="{FF2B5EF4-FFF2-40B4-BE49-F238E27FC236}">
                <a16:creationId xmlns:a16="http://schemas.microsoft.com/office/drawing/2014/main" id="{B6920304-1D1E-46D3-8CCD-139E86AA37C7}"/>
              </a:ext>
            </a:extLst>
          </p:cNvPr>
          <p:cNvSpPr/>
          <p:nvPr/>
        </p:nvSpPr>
        <p:spPr>
          <a:xfrm>
            <a:off x="835573" y="2985138"/>
            <a:ext cx="3909848" cy="12715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r>
              <a:rPr lang="fr-FR" b="1" dirty="0"/>
              <a:t>A quel moment pratique-t-on une maintenance préventive?</a:t>
            </a:r>
            <a:endParaRPr lang="fr-FR" dirty="0"/>
          </a:p>
        </p:txBody>
      </p:sp>
      <p:sp>
        <p:nvSpPr>
          <p:cNvPr id="8" name="ZoneTexte 7">
            <a:extLst>
              <a:ext uri="{FF2B5EF4-FFF2-40B4-BE49-F238E27FC236}">
                <a16:creationId xmlns:a16="http://schemas.microsoft.com/office/drawing/2014/main" id="{467F6C63-3337-464E-8C29-0EDEB0A959DF}"/>
              </a:ext>
            </a:extLst>
          </p:cNvPr>
          <p:cNvSpPr txBox="1"/>
          <p:nvPr/>
        </p:nvSpPr>
        <p:spPr>
          <a:xfrm>
            <a:off x="5870028" y="3297749"/>
            <a:ext cx="6353501" cy="646331"/>
          </a:xfrm>
          <a:prstGeom prst="rect">
            <a:avLst/>
          </a:prstGeom>
          <a:noFill/>
        </p:spPr>
        <p:txBody>
          <a:bodyPr wrap="square" rtlCol="0">
            <a:spAutoFit/>
          </a:bodyPr>
          <a:lstStyle/>
          <a:p>
            <a:r>
              <a:rPr lang="fr-FR" dirty="0"/>
              <a:t>- Défaillance n’est pas acceptable économiquement</a:t>
            </a:r>
          </a:p>
          <a:p>
            <a:r>
              <a:rPr lang="fr-FR" dirty="0"/>
              <a:t>- Défaillance a une incidence sur la sécurité</a:t>
            </a:r>
          </a:p>
        </p:txBody>
      </p:sp>
      <p:sp>
        <p:nvSpPr>
          <p:cNvPr id="9" name="Ellipse 8">
            <a:extLst>
              <a:ext uri="{FF2B5EF4-FFF2-40B4-BE49-F238E27FC236}">
                <a16:creationId xmlns:a16="http://schemas.microsoft.com/office/drawing/2014/main" id="{2CA473DF-60CD-49A3-929A-EE4D7A5AF010}"/>
              </a:ext>
            </a:extLst>
          </p:cNvPr>
          <p:cNvSpPr/>
          <p:nvPr/>
        </p:nvSpPr>
        <p:spPr>
          <a:xfrm>
            <a:off x="835573" y="5097718"/>
            <a:ext cx="3909848" cy="12715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Comment la justifier ??</a:t>
            </a:r>
          </a:p>
        </p:txBody>
      </p:sp>
      <p:sp>
        <p:nvSpPr>
          <p:cNvPr id="10" name="ZoneTexte 9">
            <a:extLst>
              <a:ext uri="{FF2B5EF4-FFF2-40B4-BE49-F238E27FC236}">
                <a16:creationId xmlns:a16="http://schemas.microsoft.com/office/drawing/2014/main" id="{1ED70CAA-C16C-4C15-A77C-B5E487FE49EA}"/>
              </a:ext>
            </a:extLst>
          </p:cNvPr>
          <p:cNvSpPr txBox="1"/>
          <p:nvPr/>
        </p:nvSpPr>
        <p:spPr>
          <a:xfrm>
            <a:off x="5870027" y="4923363"/>
            <a:ext cx="6353501" cy="369332"/>
          </a:xfrm>
          <a:prstGeom prst="rect">
            <a:avLst/>
          </a:prstGeom>
          <a:noFill/>
        </p:spPr>
        <p:txBody>
          <a:bodyPr wrap="square" rtlCol="0">
            <a:spAutoFit/>
          </a:bodyPr>
          <a:lstStyle/>
          <a:p>
            <a:r>
              <a:rPr lang="fr-FR" dirty="0"/>
              <a:t>Coût défaillance &gt; Coût intervention préventive</a:t>
            </a:r>
          </a:p>
        </p:txBody>
      </p:sp>
      <p:pic>
        <p:nvPicPr>
          <p:cNvPr id="12" name="Image 11">
            <a:extLst>
              <a:ext uri="{FF2B5EF4-FFF2-40B4-BE49-F238E27FC236}">
                <a16:creationId xmlns:a16="http://schemas.microsoft.com/office/drawing/2014/main" id="{38EE4067-31E3-463B-89E8-9735E4020C64}"/>
              </a:ext>
            </a:extLst>
          </p:cNvPr>
          <p:cNvPicPr>
            <a:picLocks noChangeAspect="1"/>
          </p:cNvPicPr>
          <p:nvPr/>
        </p:nvPicPr>
        <p:blipFill>
          <a:blip r:embed="rId2"/>
          <a:stretch>
            <a:fillRect/>
          </a:stretch>
        </p:blipFill>
        <p:spPr>
          <a:xfrm>
            <a:off x="7799989" y="5491857"/>
            <a:ext cx="1757188" cy="1271552"/>
          </a:xfrm>
          <a:prstGeom prst="rect">
            <a:avLst/>
          </a:prstGeom>
        </p:spPr>
      </p:pic>
    </p:spTree>
    <p:extLst>
      <p:ext uri="{BB962C8B-B14F-4D97-AF65-F5344CB8AC3E}">
        <p14:creationId xmlns:p14="http://schemas.microsoft.com/office/powerpoint/2010/main" val="3485404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randombar(horizont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randombar(horizontal)">
                                      <p:cBhvr>
                                        <p:cTn id="32" dur="500"/>
                                        <p:tgtEl>
                                          <p:spTgt spid="10"/>
                                        </p:tgtEl>
                                      </p:cBhvr>
                                    </p:animEffect>
                                  </p:childTnLst>
                                </p:cTn>
                              </p:par>
                              <p:par>
                                <p:cTn id="33" presetID="14" presetClass="entr" presetSubtype="10" fill="hold" nodeType="with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randombar(horizontal)">
                                      <p:cBhvr>
                                        <p:cTn id="3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7" grpId="0" animBg="1"/>
      <p:bldP spid="9" grpId="0" animBg="1"/>
      <p:bldP spid="1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71500" y="1295400"/>
            <a:ext cx="10807700" cy="4952999"/>
          </a:xfrm>
        </p:spPr>
        <p:txBody>
          <a:bodyPr>
            <a:normAutofit/>
          </a:bodyPr>
          <a:lstStyle/>
          <a:p>
            <a:r>
              <a:rPr lang="fr-FR" sz="2400" b="1" dirty="0"/>
              <a:t>Comme nous allons voir en détails après, chaque industrie a ses propres ressources qui varient selon le secteur d'activité et qui sont réparties selon les 5M ( Les matières, la Main-d'œuvre, le milieu, le matériel et les méthodes) ; Et puisque la fonction ou bien le service production gère presque 90 % de ces ressources , on peut donc conclure que la production est la clé du développement de toute l'industrie, et que c'est elle , le champs de travail primordial sur lequel nous devons zoomer pour pouvoir maitriser les coûts et devenir compétitif sur le marché </a:t>
            </a:r>
          </a:p>
          <a:p>
            <a:endParaRPr lang="fr-FR" sz="2400" b="1" dirty="0"/>
          </a:p>
        </p:txBody>
      </p:sp>
    </p:spTree>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FFC000"/>
                </a:solidFill>
              </a:rPr>
              <a:t>Comment calculer le coût d'intervention préventive ?</a:t>
            </a:r>
            <a:endParaRPr lang="fr-FR" dirty="0">
              <a:solidFill>
                <a:srgbClr val="FFC000"/>
              </a:solidFill>
            </a:endParaRPr>
          </a:p>
        </p:txBody>
      </p:sp>
      <p:sp>
        <p:nvSpPr>
          <p:cNvPr id="3" name="Espace réservé du contenu 2"/>
          <p:cNvSpPr>
            <a:spLocks noGrp="1"/>
          </p:cNvSpPr>
          <p:nvPr>
            <p:ph idx="1"/>
          </p:nvPr>
        </p:nvSpPr>
        <p:spPr/>
        <p:txBody>
          <a:bodyPr/>
          <a:lstStyle/>
          <a:p>
            <a:r>
              <a:rPr lang="fr-FR" dirty="0"/>
              <a:t>Toutes les interventions de maintenance ont des coûts directs et indirects qui varient selon le type d'intervention.</a:t>
            </a:r>
          </a:p>
          <a:p>
            <a:r>
              <a:rPr lang="fr-FR" dirty="0"/>
              <a:t> Dans la majorité des cas, les actions préventives se déroulent dans des temps morts de la production, dans ce cas les coûts indirects sont nuls , on calcule juste les couts directs. Par contre si l'intervention préventive va causer l'arrêt de la ligne, il faut donc calculer les coûts directs et indirects.</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5761" y="609600"/>
            <a:ext cx="10901796" cy="1326321"/>
          </a:xfrm>
        </p:spPr>
        <p:txBody>
          <a:bodyPr>
            <a:normAutofit/>
          </a:bodyPr>
          <a:lstStyle/>
          <a:p>
            <a:r>
              <a:rPr lang="fr-FR" b="1" dirty="0">
                <a:solidFill>
                  <a:srgbClr val="FFFF00"/>
                </a:solidFill>
              </a:rPr>
              <a:t>9.2.6. ETABLISSEMENT DU PLAN PREVENTIF</a:t>
            </a:r>
            <a:endParaRPr lang="fr-FR" dirty="0">
              <a:solidFill>
                <a:srgbClr val="FFFF00"/>
              </a:solidFill>
            </a:endParaRPr>
          </a:p>
        </p:txBody>
      </p:sp>
      <p:sp>
        <p:nvSpPr>
          <p:cNvPr id="3" name="Espace réservé du contenu 2"/>
          <p:cNvSpPr>
            <a:spLocks noGrp="1"/>
          </p:cNvSpPr>
          <p:nvPr>
            <p:ph idx="1"/>
          </p:nvPr>
        </p:nvSpPr>
        <p:spPr/>
        <p:txBody>
          <a:bodyPr/>
          <a:lstStyle/>
          <a:p>
            <a:r>
              <a:rPr lang="fr-FR" dirty="0"/>
              <a:t>C'est l'étape la plus importante dans la maintenance préventive, la majorité des gens s'occupent juste du lancement des travaux préventifs, ils ne passent pas le temps nécessaire dans l'étude et l'établissement du plan préventif, et à la fin ils récupèrent des mauvaises résultats.</a:t>
            </a:r>
          </a:p>
          <a:p>
            <a:r>
              <a:rPr lang="fr-FR" dirty="0"/>
              <a:t> Je vous conseille ,mes amis, de ne pas perdre votre effort à créer une image brillante sur votre lancement du préventif. Concentrez vos efforts dans la création d'un plan efficace et complet.</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41931" y="0"/>
            <a:ext cx="10353761" cy="1326321"/>
          </a:xfrm>
        </p:spPr>
        <p:txBody>
          <a:bodyPr>
            <a:normAutofit/>
          </a:bodyPr>
          <a:lstStyle/>
          <a:p>
            <a:r>
              <a:rPr lang="fr-FR" sz="2800" dirty="0">
                <a:solidFill>
                  <a:srgbClr val="FFC000"/>
                </a:solidFill>
              </a:rPr>
              <a:t>On peut diviser la phase de la création en deux partie : </a:t>
            </a:r>
            <a:br>
              <a:rPr lang="fr-FR" sz="2800" dirty="0"/>
            </a:br>
            <a:r>
              <a:rPr lang="fr-FR" sz="2800" b="1" dirty="0">
                <a:solidFill>
                  <a:srgbClr val="D9F147"/>
                </a:solidFill>
              </a:rPr>
              <a:t>Le format du plan</a:t>
            </a:r>
            <a:endParaRPr lang="fr-FR" sz="2800" dirty="0">
              <a:solidFill>
                <a:srgbClr val="D9F147"/>
              </a:solidFill>
            </a:endParaRPr>
          </a:p>
        </p:txBody>
      </p:sp>
      <p:sp>
        <p:nvSpPr>
          <p:cNvPr id="3" name="Espace réservé du contenu 2"/>
          <p:cNvSpPr>
            <a:spLocks noGrp="1"/>
          </p:cNvSpPr>
          <p:nvPr>
            <p:ph idx="1"/>
          </p:nvPr>
        </p:nvSpPr>
        <p:spPr>
          <a:xfrm>
            <a:off x="913794" y="1420837"/>
            <a:ext cx="10523239" cy="5036234"/>
          </a:xfrm>
        </p:spPr>
        <p:txBody>
          <a:bodyPr>
            <a:normAutofit lnSpcReduction="10000"/>
          </a:bodyPr>
          <a:lstStyle/>
          <a:p>
            <a:pPr>
              <a:buNone/>
            </a:pPr>
            <a:r>
              <a:rPr lang="fr-FR" dirty="0"/>
              <a:t>Le plan  préventif doit contenir les informations suivantes : </a:t>
            </a:r>
          </a:p>
          <a:p>
            <a:pPr lvl="0">
              <a:buFont typeface="Wingdings" pitchFamily="2" charset="2"/>
              <a:buChar char="Ø"/>
            </a:pPr>
            <a:r>
              <a:rPr lang="fr-FR" dirty="0"/>
              <a:t>La désignation et la codification du bien</a:t>
            </a:r>
          </a:p>
          <a:p>
            <a:pPr lvl="0">
              <a:buFont typeface="Wingdings" pitchFamily="2" charset="2"/>
              <a:buChar char="Ø"/>
            </a:pPr>
            <a:r>
              <a:rPr lang="fr-FR" dirty="0"/>
              <a:t>La description       : Description de l'action à réaliser</a:t>
            </a:r>
          </a:p>
          <a:p>
            <a:pPr lvl="0">
              <a:buFont typeface="Wingdings" pitchFamily="2" charset="2"/>
              <a:buChar char="Ø"/>
            </a:pPr>
            <a:r>
              <a:rPr lang="fr-FR" dirty="0"/>
              <a:t>La nature d'action: Mécanique/Electrique/....</a:t>
            </a:r>
          </a:p>
          <a:p>
            <a:pPr lvl="0">
              <a:buFont typeface="Wingdings" pitchFamily="2" charset="2"/>
              <a:buChar char="Ø"/>
            </a:pPr>
            <a:r>
              <a:rPr lang="fr-FR" dirty="0"/>
              <a:t>Le type d'action    : Systématique/conditionnelle</a:t>
            </a:r>
          </a:p>
          <a:p>
            <a:pPr lvl="0">
              <a:buFont typeface="Wingdings" pitchFamily="2" charset="2"/>
              <a:buChar char="Ø"/>
            </a:pPr>
            <a:r>
              <a:rPr lang="fr-FR" dirty="0"/>
              <a:t>le Mode d'action  : en marche ou en arrêt</a:t>
            </a:r>
          </a:p>
          <a:p>
            <a:pPr lvl="0">
              <a:buFont typeface="Wingdings" pitchFamily="2" charset="2"/>
              <a:buChar char="Ø"/>
            </a:pPr>
            <a:r>
              <a:rPr lang="fr-FR" dirty="0"/>
              <a:t>La MO nécessaire : nombre des agents nécessaires par spécialité (Mécanicien, Electricien,..).</a:t>
            </a:r>
          </a:p>
          <a:p>
            <a:pPr lvl="0">
              <a:buFont typeface="Wingdings" pitchFamily="2" charset="2"/>
              <a:buChar char="Ø"/>
            </a:pPr>
            <a:r>
              <a:rPr lang="fr-FR" dirty="0"/>
              <a:t>La durée                 : la durée prévue pour réaliser cette action.</a:t>
            </a:r>
          </a:p>
          <a:p>
            <a:pPr lvl="0">
              <a:buFont typeface="Wingdings" pitchFamily="2" charset="2"/>
              <a:buChar char="Ø"/>
            </a:pPr>
            <a:r>
              <a:rPr lang="fr-FR" dirty="0"/>
              <a:t>La fréquence         : la fréquence de réalisation d'action (mensuelle, trimestrielle,...,nombre  d'heure, nombre de pièce,...).</a:t>
            </a:r>
          </a:p>
          <a:p>
            <a:pPr lvl="0">
              <a:buFont typeface="Wingdings" pitchFamily="2" charset="2"/>
              <a:buChar char="Ø"/>
            </a:pPr>
            <a:r>
              <a:rPr lang="fr-FR" dirty="0"/>
              <a:t>Observations         : dans le cas des interventions spéciales, nous ajoutons des observations  pour aider les agents maintenance à bien réaliser l'action.</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817562"/>
          </a:xfrm>
        </p:spPr>
        <p:txBody>
          <a:bodyPr>
            <a:normAutofit/>
          </a:bodyPr>
          <a:lstStyle/>
          <a:p>
            <a:r>
              <a:rPr lang="fr-FR" b="1" dirty="0">
                <a:solidFill>
                  <a:srgbClr val="D9F147"/>
                </a:solidFill>
              </a:rPr>
              <a:t>.  les actions à intégrer dans le plan</a:t>
            </a:r>
            <a:endParaRPr lang="fr-FR" dirty="0">
              <a:solidFill>
                <a:srgbClr val="D9F147"/>
              </a:solidFill>
            </a:endParaRPr>
          </a:p>
        </p:txBody>
      </p:sp>
      <p:sp>
        <p:nvSpPr>
          <p:cNvPr id="3" name="Espace réservé du contenu 2"/>
          <p:cNvSpPr>
            <a:spLocks noGrp="1"/>
          </p:cNvSpPr>
          <p:nvPr>
            <p:ph idx="1"/>
          </p:nvPr>
        </p:nvSpPr>
        <p:spPr>
          <a:xfrm>
            <a:off x="815926" y="1195753"/>
            <a:ext cx="10761785" cy="5416061"/>
          </a:xfrm>
        </p:spPr>
        <p:txBody>
          <a:bodyPr>
            <a:normAutofit/>
          </a:bodyPr>
          <a:lstStyle/>
          <a:p>
            <a:r>
              <a:rPr lang="fr-FR" dirty="0"/>
              <a:t>Normalement, les actions à réaliser sont prises du catalogue de constructeur de la machine, mais parfois, on se retrouve dans des cas où les machines n'ont pas un catalogue, ou bien le catalogue ne contient que les actions de maintenance premier niveau!!! que nous devons faire alors ???</a:t>
            </a:r>
          </a:p>
          <a:p>
            <a:r>
              <a:rPr lang="fr-FR" dirty="0"/>
              <a:t>D'après mon expérience, je vous liste ci après les sources possibles pour déterminer les actions préventives à lancer : </a:t>
            </a:r>
          </a:p>
          <a:p>
            <a:r>
              <a:rPr lang="fr-FR" u="sng" dirty="0"/>
              <a:t>Le catalogue fournisseur :</a:t>
            </a:r>
            <a:r>
              <a:rPr lang="fr-FR" dirty="0"/>
              <a:t> Essayer de soulever les actions du catalogue fournisseur, si vous le n'avez pas, utilisez les sources suivantes.</a:t>
            </a:r>
          </a:p>
          <a:p>
            <a:r>
              <a:rPr lang="fr-FR" u="sng" dirty="0"/>
              <a:t>L'historique de la machine :</a:t>
            </a:r>
            <a:r>
              <a:rPr lang="fr-FR" dirty="0"/>
              <a:t>  ou bien la fiche de vie, essayez de se baser sur cette fiche , soulevez les pannes déjà mentionnées et estimez une fréquence d'intervention basée sur la fréquence d'apparition de la panne.</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85660" y="1181664"/>
            <a:ext cx="10353762" cy="3695136"/>
          </a:xfrm>
        </p:spPr>
        <p:txBody>
          <a:bodyPr>
            <a:normAutofit/>
          </a:bodyPr>
          <a:lstStyle/>
          <a:p>
            <a:r>
              <a:rPr lang="fr-FR" u="sng" dirty="0"/>
              <a:t>L'analyse AMDEC/MBF       :</a:t>
            </a:r>
            <a:r>
              <a:rPr lang="fr-FR" dirty="0"/>
              <a:t> c'est la source la plus fiable et la plus efficace, même si vous disposez des deux sources précédentes, vous devez l'utiliser pour rendre votre plan efficace. L'analyse AMDEC et la Maintenance Basée sur la Fiabilité sont des méthodes d'analyse des modes des dysfonctionnements du bien, et elles vous aident à trouver les dysfonctionnements critiques et de choisir les actions de correction et de prévention adéquates.(elles sont détaillées dans le chapitre des méthodes d'amélioration)</a:t>
            </a:r>
          </a:p>
          <a:p>
            <a:r>
              <a:rPr lang="fr-FR" u="sng" dirty="0"/>
              <a:t>La maintenance productive : </a:t>
            </a:r>
            <a:r>
              <a:rPr lang="fr-FR" dirty="0"/>
              <a:t>après avoir installé le principe de la maintenance productive (comme nous avons vu dans le chapitre précédent), nous allons avoir une source continue et à jours des actions préventives efficaces.</a:t>
            </a:r>
          </a:p>
          <a:p>
            <a:endParaRPr lang="fr-FR" dirty="0"/>
          </a:p>
        </p:txBody>
      </p:sp>
      <p:sp>
        <p:nvSpPr>
          <p:cNvPr id="4" name="ZoneTexte 3"/>
          <p:cNvSpPr txBox="1"/>
          <p:nvPr/>
        </p:nvSpPr>
        <p:spPr>
          <a:xfrm>
            <a:off x="1498600" y="5905500"/>
            <a:ext cx="3721100" cy="369332"/>
          </a:xfrm>
          <a:prstGeom prst="rect">
            <a:avLst/>
          </a:prstGeom>
          <a:noFill/>
        </p:spPr>
        <p:txBody>
          <a:bodyPr wrap="square" rtlCol="0">
            <a:spAutoFit/>
          </a:bodyPr>
          <a:lstStyle/>
          <a:p>
            <a:pPr algn="ctr"/>
            <a:r>
              <a:rPr lang="fr-FR" b="1" dirty="0">
                <a:solidFill>
                  <a:srgbClr val="FF0000"/>
                </a:solidFill>
              </a:rPr>
              <a:t>EXEMPLE PLAN PREVENTIVE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3895" y="609600"/>
            <a:ext cx="11784037" cy="1326321"/>
          </a:xfrm>
        </p:spPr>
        <p:txBody>
          <a:bodyPr>
            <a:normAutofit/>
          </a:bodyPr>
          <a:lstStyle/>
          <a:p>
            <a:r>
              <a:rPr lang="fr-FR" sz="3200" b="1" dirty="0">
                <a:solidFill>
                  <a:srgbClr val="FFFF00"/>
                </a:solidFill>
              </a:rPr>
              <a:t>9.2.7. PLANNING DE LA MAINTENANCE PREVENTIVE</a:t>
            </a:r>
            <a:endParaRPr lang="fr-FR" sz="3200" dirty="0">
              <a:solidFill>
                <a:srgbClr val="FFFF00"/>
              </a:solidFill>
            </a:endParaRPr>
          </a:p>
        </p:txBody>
      </p:sp>
      <p:sp>
        <p:nvSpPr>
          <p:cNvPr id="3" name="Espace réservé du contenu 2"/>
          <p:cNvSpPr>
            <a:spLocks noGrp="1"/>
          </p:cNvSpPr>
          <p:nvPr>
            <p:ph idx="1"/>
          </p:nvPr>
        </p:nvSpPr>
        <p:spPr/>
        <p:txBody>
          <a:bodyPr/>
          <a:lstStyle/>
          <a:p>
            <a:r>
              <a:rPr lang="fr-FR" dirty="0"/>
              <a:t>Le planning préventif représente la répartition de toutes les actions préventives sur le temps, la chose qui facilite le suivi de la réalisation de ces actions. </a:t>
            </a:r>
          </a:p>
          <a:p>
            <a:r>
              <a:rPr lang="fr-FR" dirty="0"/>
              <a:t>Aussi il joue un rôle très important de communication avec le service production, ce dernier qui valide aussi ce planning de son coté et le prend en considération lors de la réalisation du planning de production.</a:t>
            </a:r>
          </a:p>
          <a:p>
            <a:endParaRPr lang="fr-FR" dirty="0"/>
          </a:p>
        </p:txBody>
      </p:sp>
      <p:sp>
        <p:nvSpPr>
          <p:cNvPr id="4" name="ZoneTexte 3"/>
          <p:cNvSpPr txBox="1"/>
          <p:nvPr/>
        </p:nvSpPr>
        <p:spPr>
          <a:xfrm>
            <a:off x="4508500" y="5524500"/>
            <a:ext cx="2882900" cy="369332"/>
          </a:xfrm>
          <a:prstGeom prst="rect">
            <a:avLst/>
          </a:prstGeom>
          <a:noFill/>
        </p:spPr>
        <p:txBody>
          <a:bodyPr wrap="square" rtlCol="0">
            <a:spAutoFit/>
          </a:bodyPr>
          <a:lstStyle/>
          <a:p>
            <a:pPr algn="ctr"/>
            <a:r>
              <a:rPr lang="fr-FR" b="1" dirty="0">
                <a:solidFill>
                  <a:srgbClr val="FF0000"/>
                </a:solidFill>
              </a:rPr>
              <a:t>EXEMPLE PLANNING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dirty="0">
                <a:solidFill>
                  <a:srgbClr val="FFFF00"/>
                </a:solidFill>
              </a:rPr>
              <a:t>9.2.8. ENREGISTREMENT DE LA MAINTENANCE PREVENTIVE</a:t>
            </a:r>
            <a:endParaRPr lang="fr-FR" sz="3200" dirty="0">
              <a:solidFill>
                <a:srgbClr val="FFFF00"/>
              </a:solidFill>
            </a:endParaRPr>
          </a:p>
        </p:txBody>
      </p:sp>
      <p:sp>
        <p:nvSpPr>
          <p:cNvPr id="3" name="Espace réservé du contenu 2"/>
          <p:cNvSpPr>
            <a:spLocks noGrp="1"/>
          </p:cNvSpPr>
          <p:nvPr>
            <p:ph idx="1"/>
          </p:nvPr>
        </p:nvSpPr>
        <p:spPr/>
        <p:txBody>
          <a:bodyPr>
            <a:normAutofit/>
          </a:bodyPr>
          <a:lstStyle/>
          <a:p>
            <a:r>
              <a:rPr lang="fr-FR" dirty="0"/>
              <a:t>Après avoir établi et lancé le plan et le planning préventif, nous suivons leur réalisation sur terrain par la création des fiches et des enregistrements à remplir par les agents de maintenance pour valider la réalisation ou le report si l’intervention est reportée.</a:t>
            </a:r>
          </a:p>
          <a:p>
            <a:r>
              <a:rPr lang="fr-FR" dirty="0"/>
              <a:t>Pour les actions de premier niveau (maintenance conditionnelle) on peut utiliser des check-list. </a:t>
            </a:r>
          </a:p>
          <a:p>
            <a:r>
              <a:rPr lang="fr-FR" dirty="0"/>
              <a:t>Pour les actions de deuxième niveau ou plus (maintenance systématique)on peut se servir du rapport d'intervention (déjà présenté dans la partie corrective).</a:t>
            </a:r>
          </a:p>
          <a:p>
            <a:r>
              <a:rPr lang="fr-FR" dirty="0"/>
              <a:t>Comme nous avons mentionné dans le chapitre de la maintenance corrective, les enregistrements sont l'outil de collecte des données et la base de calcul des indicateurs de performances.</a:t>
            </a:r>
          </a:p>
          <a:p>
            <a:endParaRPr lang="fr-FR" dirty="0"/>
          </a:p>
        </p:txBody>
      </p:sp>
      <p:sp>
        <p:nvSpPr>
          <p:cNvPr id="4" name="ZoneTexte 3"/>
          <p:cNvSpPr txBox="1"/>
          <p:nvPr/>
        </p:nvSpPr>
        <p:spPr>
          <a:xfrm>
            <a:off x="6718852" y="6149480"/>
            <a:ext cx="3233530" cy="369332"/>
          </a:xfrm>
          <a:prstGeom prst="rect">
            <a:avLst/>
          </a:prstGeom>
          <a:noFill/>
        </p:spPr>
        <p:txBody>
          <a:bodyPr wrap="square" rtlCol="0">
            <a:spAutoFit/>
          </a:bodyPr>
          <a:lstStyle/>
          <a:p>
            <a:r>
              <a:rPr lang="fr-FR" b="1" dirty="0">
                <a:solidFill>
                  <a:srgbClr val="FF0000"/>
                </a:solidFill>
              </a:rPr>
              <a:t>EXEMPLE CHECK LIST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446338"/>
            <a:ext cx="12192000" cy="1143000"/>
          </a:xfrm>
        </p:spPr>
        <p:txBody>
          <a:bodyPr>
            <a:noAutofit/>
          </a:bodyPr>
          <a:lstStyle/>
          <a:p>
            <a:r>
              <a:rPr lang="fr-FR" sz="3600" b="1" dirty="0">
                <a:solidFill>
                  <a:srgbClr val="FFFF00"/>
                </a:solidFill>
              </a:rPr>
              <a:t>9.2.9. DEROULEMENT STANDARD DE LA MAINTENANCE PREVENTIVE</a:t>
            </a:r>
            <a:endParaRPr lang="fr-FR" sz="3600" dirty="0">
              <a:solidFill>
                <a:srgbClr val="FFFF00"/>
              </a:solidFill>
            </a:endParaRPr>
          </a:p>
        </p:txBody>
      </p:sp>
    </p:spTree>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849086" y="378823"/>
            <a:ext cx="2351314" cy="1045028"/>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b="1" dirty="0"/>
              <a:t>Planification de l’intervention</a:t>
            </a:r>
          </a:p>
        </p:txBody>
      </p:sp>
      <p:sp>
        <p:nvSpPr>
          <p:cNvPr id="5" name="Rectangle à coins arrondis 4"/>
          <p:cNvSpPr/>
          <p:nvPr/>
        </p:nvSpPr>
        <p:spPr>
          <a:xfrm>
            <a:off x="849085" y="1959429"/>
            <a:ext cx="2351314" cy="1045028"/>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b="1" dirty="0"/>
              <a:t>Organisation de l’intervention</a:t>
            </a:r>
          </a:p>
        </p:txBody>
      </p:sp>
      <p:sp>
        <p:nvSpPr>
          <p:cNvPr id="6" name="Organigramme : Décision 5"/>
          <p:cNvSpPr/>
          <p:nvPr/>
        </p:nvSpPr>
        <p:spPr>
          <a:xfrm>
            <a:off x="1005839" y="3553097"/>
            <a:ext cx="2037806" cy="1071155"/>
          </a:xfrm>
          <a:prstGeom prst="flowChartDecision">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sz="1600" b="1" dirty="0"/>
              <a:t>Possible?</a:t>
            </a:r>
          </a:p>
        </p:txBody>
      </p:sp>
      <p:sp>
        <p:nvSpPr>
          <p:cNvPr id="7" name="Rectangle à coins arrondis 6"/>
          <p:cNvSpPr/>
          <p:nvPr/>
        </p:nvSpPr>
        <p:spPr>
          <a:xfrm>
            <a:off x="862148" y="5133704"/>
            <a:ext cx="2351314" cy="1045028"/>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b="1" dirty="0"/>
              <a:t>Réalisation de l’intervention</a:t>
            </a:r>
          </a:p>
        </p:txBody>
      </p:sp>
      <p:sp>
        <p:nvSpPr>
          <p:cNvPr id="8" name="Organigramme : Décision 7"/>
          <p:cNvSpPr/>
          <p:nvPr/>
        </p:nvSpPr>
        <p:spPr>
          <a:xfrm>
            <a:off x="4165600" y="5094514"/>
            <a:ext cx="2476499" cy="1071155"/>
          </a:xfrm>
          <a:prstGeom prst="flowChartDecision">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sz="1200" b="1" dirty="0"/>
              <a:t>Vérification</a:t>
            </a:r>
          </a:p>
          <a:p>
            <a:pPr algn="ctr"/>
            <a:r>
              <a:rPr lang="fr-FR" sz="1200" b="1" dirty="0"/>
              <a:t>OK??</a:t>
            </a:r>
          </a:p>
        </p:txBody>
      </p:sp>
      <p:sp>
        <p:nvSpPr>
          <p:cNvPr id="9" name="Rectangle à coins arrondis 8"/>
          <p:cNvSpPr/>
          <p:nvPr/>
        </p:nvSpPr>
        <p:spPr>
          <a:xfrm>
            <a:off x="7537268" y="5094516"/>
            <a:ext cx="2351314" cy="1045028"/>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b="1" dirty="0"/>
              <a:t>Réception Technique</a:t>
            </a:r>
          </a:p>
        </p:txBody>
      </p:sp>
      <p:sp>
        <p:nvSpPr>
          <p:cNvPr id="10" name="Rectangle à coins arrondis 9"/>
          <p:cNvSpPr/>
          <p:nvPr/>
        </p:nvSpPr>
        <p:spPr>
          <a:xfrm>
            <a:off x="7537269" y="3213465"/>
            <a:ext cx="2351314" cy="1045028"/>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b="1" dirty="0"/>
              <a:t>mise à jours du fiche de vie équipement</a:t>
            </a:r>
          </a:p>
        </p:txBody>
      </p:sp>
      <p:sp>
        <p:nvSpPr>
          <p:cNvPr id="11" name="ZoneTexte 10"/>
          <p:cNvSpPr txBox="1"/>
          <p:nvPr/>
        </p:nvSpPr>
        <p:spPr>
          <a:xfrm>
            <a:off x="3423194" y="296454"/>
            <a:ext cx="1593669" cy="646331"/>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fr-FR" dirty="0"/>
              <a:t>Planning MP </a:t>
            </a:r>
            <a:r>
              <a:rPr lang="fr-FR" b="1" i="1" u="sng" dirty="0"/>
              <a:t>validé</a:t>
            </a:r>
          </a:p>
        </p:txBody>
      </p:sp>
      <p:sp>
        <p:nvSpPr>
          <p:cNvPr id="12" name="ZoneTexte 11"/>
          <p:cNvSpPr txBox="1"/>
          <p:nvPr/>
        </p:nvSpPr>
        <p:spPr>
          <a:xfrm>
            <a:off x="9971063" y="5082150"/>
            <a:ext cx="1473200" cy="52322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fr-FR" sz="1400" dirty="0"/>
              <a:t>Rapport </a:t>
            </a:r>
          </a:p>
          <a:p>
            <a:r>
              <a:rPr lang="fr-FR" sz="1400" dirty="0"/>
              <a:t>d’intervention</a:t>
            </a:r>
            <a:endParaRPr lang="fr-FR" sz="1400" b="1" i="1" u="sng" dirty="0"/>
          </a:p>
        </p:txBody>
      </p:sp>
      <p:sp>
        <p:nvSpPr>
          <p:cNvPr id="13" name="ZoneTexte 12"/>
          <p:cNvSpPr txBox="1"/>
          <p:nvPr/>
        </p:nvSpPr>
        <p:spPr>
          <a:xfrm>
            <a:off x="10071462" y="3455406"/>
            <a:ext cx="1637938" cy="36933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fr-FR" b="1" dirty="0"/>
              <a:t>Fiche de vie</a:t>
            </a:r>
          </a:p>
        </p:txBody>
      </p:sp>
      <p:cxnSp>
        <p:nvCxnSpPr>
          <p:cNvPr id="15" name="Connecteur droit avec flèche 14"/>
          <p:cNvCxnSpPr>
            <a:stCxn id="4" idx="2"/>
            <a:endCxn id="5" idx="0"/>
          </p:cNvCxnSpPr>
          <p:nvPr/>
        </p:nvCxnSpPr>
        <p:spPr>
          <a:xfrm rot="5400000">
            <a:off x="1756954" y="1691640"/>
            <a:ext cx="535578" cy="1"/>
          </a:xfrm>
          <a:prstGeom prst="straightConnector1">
            <a:avLst/>
          </a:prstGeom>
          <a:ln>
            <a:solidFill>
              <a:schemeClr val="accent6"/>
            </a:solidFill>
            <a:tailEnd type="arrow"/>
          </a:ln>
        </p:spPr>
        <p:style>
          <a:lnRef idx="3">
            <a:schemeClr val="accent1"/>
          </a:lnRef>
          <a:fillRef idx="0">
            <a:schemeClr val="accent1"/>
          </a:fillRef>
          <a:effectRef idx="2">
            <a:schemeClr val="accent1"/>
          </a:effectRef>
          <a:fontRef idx="minor">
            <a:schemeClr val="tx1"/>
          </a:fontRef>
        </p:style>
      </p:cxnSp>
      <p:cxnSp>
        <p:nvCxnSpPr>
          <p:cNvPr id="16" name="Connecteur droit avec flèche 15"/>
          <p:cNvCxnSpPr>
            <a:stCxn id="5" idx="2"/>
            <a:endCxn id="6" idx="0"/>
          </p:cNvCxnSpPr>
          <p:nvPr/>
        </p:nvCxnSpPr>
        <p:spPr>
          <a:xfrm rot="5400000">
            <a:off x="1750422" y="3278777"/>
            <a:ext cx="548640" cy="1588"/>
          </a:xfrm>
          <a:prstGeom prst="straightConnector1">
            <a:avLst/>
          </a:prstGeom>
          <a:ln>
            <a:solidFill>
              <a:schemeClr val="accent6"/>
            </a:solidFill>
            <a:tailEnd type="arrow"/>
          </a:ln>
        </p:spPr>
        <p:style>
          <a:lnRef idx="3">
            <a:schemeClr val="accent1"/>
          </a:lnRef>
          <a:fillRef idx="0">
            <a:schemeClr val="accent1"/>
          </a:fillRef>
          <a:effectRef idx="2">
            <a:schemeClr val="accent1"/>
          </a:effectRef>
          <a:fontRef idx="minor">
            <a:schemeClr val="tx1"/>
          </a:fontRef>
        </p:style>
      </p:cxnSp>
      <p:cxnSp>
        <p:nvCxnSpPr>
          <p:cNvPr id="20" name="Connecteur en angle 19"/>
          <p:cNvCxnSpPr>
            <a:stCxn id="6" idx="1"/>
            <a:endCxn id="4" idx="1"/>
          </p:cNvCxnSpPr>
          <p:nvPr/>
        </p:nvCxnSpPr>
        <p:spPr>
          <a:xfrm rot="10800000">
            <a:off x="849087" y="901337"/>
            <a:ext cx="156753" cy="3187338"/>
          </a:xfrm>
          <a:prstGeom prst="bentConnector3">
            <a:avLst>
              <a:gd name="adj1" fmla="val 445837"/>
            </a:avLst>
          </a:prstGeom>
          <a:ln>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23" name="Connecteur droit avec flèche 22"/>
          <p:cNvCxnSpPr>
            <a:stCxn id="6" idx="2"/>
            <a:endCxn id="7" idx="0"/>
          </p:cNvCxnSpPr>
          <p:nvPr/>
        </p:nvCxnSpPr>
        <p:spPr>
          <a:xfrm rot="16200000" flipH="1">
            <a:off x="1776547" y="4872446"/>
            <a:ext cx="509452" cy="13063"/>
          </a:xfrm>
          <a:prstGeom prst="straightConnector1">
            <a:avLst/>
          </a:prstGeom>
          <a:ln>
            <a:solidFill>
              <a:schemeClr val="accent6"/>
            </a:solidFill>
            <a:tailEnd type="arrow"/>
          </a:ln>
        </p:spPr>
        <p:style>
          <a:lnRef idx="3">
            <a:schemeClr val="accent1"/>
          </a:lnRef>
          <a:fillRef idx="0">
            <a:schemeClr val="accent1"/>
          </a:fillRef>
          <a:effectRef idx="2">
            <a:schemeClr val="accent1"/>
          </a:effectRef>
          <a:fontRef idx="minor">
            <a:schemeClr val="tx1"/>
          </a:fontRef>
        </p:style>
      </p:cxnSp>
      <p:cxnSp>
        <p:nvCxnSpPr>
          <p:cNvPr id="25" name="Connecteur droit avec flèche 24"/>
          <p:cNvCxnSpPr>
            <a:stCxn id="7" idx="3"/>
            <a:endCxn id="8" idx="1"/>
          </p:cNvCxnSpPr>
          <p:nvPr/>
        </p:nvCxnSpPr>
        <p:spPr>
          <a:xfrm flipV="1">
            <a:off x="3213462" y="5630092"/>
            <a:ext cx="952138" cy="26126"/>
          </a:xfrm>
          <a:prstGeom prst="straightConnector1">
            <a:avLst/>
          </a:prstGeom>
          <a:ln>
            <a:solidFill>
              <a:schemeClr val="accent6"/>
            </a:solidFill>
            <a:tailEnd type="arrow"/>
          </a:ln>
        </p:spPr>
        <p:style>
          <a:lnRef idx="3">
            <a:schemeClr val="accent1"/>
          </a:lnRef>
          <a:fillRef idx="0">
            <a:schemeClr val="accent1"/>
          </a:fillRef>
          <a:effectRef idx="2">
            <a:schemeClr val="accent1"/>
          </a:effectRef>
          <a:fontRef idx="minor">
            <a:schemeClr val="tx1"/>
          </a:fontRef>
        </p:style>
      </p:cxnSp>
      <p:cxnSp>
        <p:nvCxnSpPr>
          <p:cNvPr id="28" name="Connecteur droit avec flèche 27"/>
          <p:cNvCxnSpPr>
            <a:stCxn id="8" idx="3"/>
            <a:endCxn id="9" idx="1"/>
          </p:cNvCxnSpPr>
          <p:nvPr/>
        </p:nvCxnSpPr>
        <p:spPr>
          <a:xfrm flipV="1">
            <a:off x="6642099" y="5617030"/>
            <a:ext cx="895169" cy="13062"/>
          </a:xfrm>
          <a:prstGeom prst="straightConnector1">
            <a:avLst/>
          </a:prstGeom>
          <a:ln>
            <a:solidFill>
              <a:schemeClr val="accent6"/>
            </a:solidFill>
            <a:tailEnd type="arrow"/>
          </a:ln>
        </p:spPr>
        <p:style>
          <a:lnRef idx="3">
            <a:schemeClr val="accent1"/>
          </a:lnRef>
          <a:fillRef idx="0">
            <a:schemeClr val="accent1"/>
          </a:fillRef>
          <a:effectRef idx="2">
            <a:schemeClr val="accent1"/>
          </a:effectRef>
          <a:fontRef idx="minor">
            <a:schemeClr val="tx1"/>
          </a:fontRef>
        </p:style>
      </p:cxnSp>
      <p:cxnSp>
        <p:nvCxnSpPr>
          <p:cNvPr id="31" name="Connecteur droit avec flèche 30"/>
          <p:cNvCxnSpPr>
            <a:stCxn id="9" idx="0"/>
            <a:endCxn id="10" idx="2"/>
          </p:cNvCxnSpPr>
          <p:nvPr/>
        </p:nvCxnSpPr>
        <p:spPr>
          <a:xfrm rot="5400000" flipH="1" flipV="1">
            <a:off x="8294914" y="4676505"/>
            <a:ext cx="836023" cy="1"/>
          </a:xfrm>
          <a:prstGeom prst="straightConnector1">
            <a:avLst/>
          </a:prstGeom>
          <a:ln>
            <a:solidFill>
              <a:schemeClr val="accent6"/>
            </a:solidFill>
            <a:tailEnd type="arrow"/>
          </a:ln>
        </p:spPr>
        <p:style>
          <a:lnRef idx="3">
            <a:schemeClr val="accent1"/>
          </a:lnRef>
          <a:fillRef idx="0">
            <a:schemeClr val="accent1"/>
          </a:fillRef>
          <a:effectRef idx="2">
            <a:schemeClr val="accent1"/>
          </a:effectRef>
          <a:fontRef idx="minor">
            <a:schemeClr val="tx1"/>
          </a:fontRef>
        </p:style>
      </p:cxnSp>
      <p:sp>
        <p:nvSpPr>
          <p:cNvPr id="34" name="ZoneTexte 33"/>
          <p:cNvSpPr txBox="1"/>
          <p:nvPr/>
        </p:nvSpPr>
        <p:spPr>
          <a:xfrm>
            <a:off x="365760" y="3683726"/>
            <a:ext cx="953590" cy="369332"/>
          </a:xfrm>
          <a:prstGeom prst="rect">
            <a:avLst/>
          </a:prstGeom>
          <a:noFill/>
        </p:spPr>
        <p:txBody>
          <a:bodyPr wrap="square" rtlCol="0">
            <a:spAutoFit/>
          </a:bodyPr>
          <a:lstStyle/>
          <a:p>
            <a:r>
              <a:rPr lang="fr-FR" dirty="0"/>
              <a:t>NON</a:t>
            </a:r>
          </a:p>
        </p:txBody>
      </p:sp>
      <p:sp>
        <p:nvSpPr>
          <p:cNvPr id="35" name="ZoneTexte 34"/>
          <p:cNvSpPr txBox="1"/>
          <p:nvPr/>
        </p:nvSpPr>
        <p:spPr>
          <a:xfrm>
            <a:off x="2416467" y="4325222"/>
            <a:ext cx="679269" cy="369332"/>
          </a:xfrm>
          <a:prstGeom prst="rect">
            <a:avLst/>
          </a:prstGeom>
          <a:noFill/>
        </p:spPr>
        <p:txBody>
          <a:bodyPr wrap="square" rtlCol="0">
            <a:spAutoFit/>
          </a:bodyPr>
          <a:lstStyle/>
          <a:p>
            <a:r>
              <a:rPr lang="fr-FR" dirty="0"/>
              <a:t>Oui</a:t>
            </a:r>
          </a:p>
        </p:txBody>
      </p:sp>
      <p:sp>
        <p:nvSpPr>
          <p:cNvPr id="36" name="ZoneTexte 35"/>
          <p:cNvSpPr txBox="1"/>
          <p:nvPr/>
        </p:nvSpPr>
        <p:spPr>
          <a:xfrm>
            <a:off x="6087292" y="5055326"/>
            <a:ext cx="679269" cy="369332"/>
          </a:xfrm>
          <a:prstGeom prst="rect">
            <a:avLst/>
          </a:prstGeom>
          <a:noFill/>
        </p:spPr>
        <p:txBody>
          <a:bodyPr wrap="square" rtlCol="0">
            <a:spAutoFit/>
          </a:bodyPr>
          <a:lstStyle/>
          <a:p>
            <a:r>
              <a:rPr lang="fr-FR" dirty="0"/>
              <a:t>Oui</a:t>
            </a:r>
          </a:p>
        </p:txBody>
      </p:sp>
      <p:sp>
        <p:nvSpPr>
          <p:cNvPr id="37" name="ZoneTexte 36"/>
          <p:cNvSpPr txBox="1"/>
          <p:nvPr/>
        </p:nvSpPr>
        <p:spPr>
          <a:xfrm>
            <a:off x="4271554" y="6035040"/>
            <a:ext cx="757646" cy="369332"/>
          </a:xfrm>
          <a:prstGeom prst="rect">
            <a:avLst/>
          </a:prstGeom>
          <a:noFill/>
        </p:spPr>
        <p:txBody>
          <a:bodyPr wrap="square" rtlCol="0">
            <a:spAutoFit/>
          </a:bodyPr>
          <a:lstStyle/>
          <a:p>
            <a:r>
              <a:rPr lang="fr-FR" dirty="0"/>
              <a:t>NON</a:t>
            </a:r>
          </a:p>
        </p:txBody>
      </p:sp>
      <p:cxnSp>
        <p:nvCxnSpPr>
          <p:cNvPr id="39" name="Connecteur en angle 38"/>
          <p:cNvCxnSpPr>
            <a:stCxn id="8" idx="2"/>
            <a:endCxn id="7" idx="2"/>
          </p:cNvCxnSpPr>
          <p:nvPr/>
        </p:nvCxnSpPr>
        <p:spPr>
          <a:xfrm rot="5400000">
            <a:off x="3714297" y="4489178"/>
            <a:ext cx="13063" cy="3366045"/>
          </a:xfrm>
          <a:prstGeom prst="bentConnector3">
            <a:avLst>
              <a:gd name="adj1" fmla="val 1849981"/>
            </a:avLst>
          </a:prstGeom>
          <a:ln>
            <a:solidFill>
              <a:schemeClr val="accent6"/>
            </a:solidFill>
            <a:tailEnd type="arrow"/>
          </a:ln>
        </p:spPr>
        <p:style>
          <a:lnRef idx="3">
            <a:schemeClr val="accent1"/>
          </a:lnRef>
          <a:fillRef idx="0">
            <a:schemeClr val="accent1"/>
          </a:fillRef>
          <a:effectRef idx="2">
            <a:schemeClr val="accent1"/>
          </a:effectRef>
          <a:fontRef idx="minor">
            <a:schemeClr val="tx1"/>
          </a:fontRef>
        </p:style>
      </p:cxnSp>
      <p:sp>
        <p:nvSpPr>
          <p:cNvPr id="41" name="ZoneTexte 40"/>
          <p:cNvSpPr txBox="1"/>
          <p:nvPr/>
        </p:nvSpPr>
        <p:spPr>
          <a:xfrm>
            <a:off x="3152866" y="1107440"/>
            <a:ext cx="2063770" cy="369332"/>
          </a:xfrm>
          <a:prstGeom prst="rect">
            <a:avLst/>
          </a:prstGeom>
          <a:noFill/>
        </p:spPr>
        <p:txBody>
          <a:bodyPr wrap="none" rtlCol="0">
            <a:spAutoFit/>
          </a:bodyPr>
          <a:lstStyle/>
          <a:p>
            <a:r>
              <a:rPr lang="fr-FR" dirty="0"/>
              <a:t>Maintenance/Entité</a:t>
            </a:r>
          </a:p>
        </p:txBody>
      </p:sp>
      <p:sp>
        <p:nvSpPr>
          <p:cNvPr id="42" name="ZoneTexte 41"/>
          <p:cNvSpPr txBox="1"/>
          <p:nvPr/>
        </p:nvSpPr>
        <p:spPr>
          <a:xfrm>
            <a:off x="3266440" y="2623820"/>
            <a:ext cx="2063770" cy="369332"/>
          </a:xfrm>
          <a:prstGeom prst="rect">
            <a:avLst/>
          </a:prstGeom>
          <a:noFill/>
        </p:spPr>
        <p:txBody>
          <a:bodyPr wrap="none" rtlCol="0">
            <a:spAutoFit/>
          </a:bodyPr>
          <a:lstStyle/>
          <a:p>
            <a:r>
              <a:rPr lang="fr-FR" dirty="0"/>
              <a:t>Maintenance/Entité</a:t>
            </a:r>
          </a:p>
        </p:txBody>
      </p:sp>
      <p:sp>
        <p:nvSpPr>
          <p:cNvPr id="43" name="ZoneTexte 42"/>
          <p:cNvSpPr txBox="1"/>
          <p:nvPr/>
        </p:nvSpPr>
        <p:spPr>
          <a:xfrm>
            <a:off x="574766" y="4754880"/>
            <a:ext cx="1422377" cy="369332"/>
          </a:xfrm>
          <a:prstGeom prst="rect">
            <a:avLst/>
          </a:prstGeom>
          <a:noFill/>
        </p:spPr>
        <p:txBody>
          <a:bodyPr wrap="none" rtlCol="0">
            <a:spAutoFit/>
          </a:bodyPr>
          <a:lstStyle/>
          <a:p>
            <a:r>
              <a:rPr lang="fr-FR" dirty="0"/>
              <a:t>Maintenance</a:t>
            </a:r>
          </a:p>
        </p:txBody>
      </p:sp>
      <p:sp>
        <p:nvSpPr>
          <p:cNvPr id="44" name="ZoneTexte 43"/>
          <p:cNvSpPr txBox="1"/>
          <p:nvPr/>
        </p:nvSpPr>
        <p:spPr>
          <a:xfrm>
            <a:off x="7654834" y="6198606"/>
            <a:ext cx="2495006" cy="369332"/>
          </a:xfrm>
          <a:prstGeom prst="rect">
            <a:avLst/>
          </a:prstGeom>
          <a:noFill/>
        </p:spPr>
        <p:txBody>
          <a:bodyPr wrap="square" rtlCol="0">
            <a:spAutoFit/>
          </a:bodyPr>
          <a:lstStyle/>
          <a:p>
            <a:r>
              <a:rPr lang="fr-FR" dirty="0"/>
              <a:t>Maintenance/Entité</a:t>
            </a:r>
          </a:p>
        </p:txBody>
      </p:sp>
      <p:sp>
        <p:nvSpPr>
          <p:cNvPr id="45" name="ZoneTexte 44"/>
          <p:cNvSpPr txBox="1"/>
          <p:nvPr/>
        </p:nvSpPr>
        <p:spPr>
          <a:xfrm>
            <a:off x="7081157" y="4264941"/>
            <a:ext cx="2495006" cy="369332"/>
          </a:xfrm>
          <a:prstGeom prst="rect">
            <a:avLst/>
          </a:prstGeom>
          <a:noFill/>
        </p:spPr>
        <p:txBody>
          <a:bodyPr wrap="square" rtlCol="0">
            <a:spAutoFit/>
          </a:bodyPr>
          <a:lstStyle/>
          <a:p>
            <a:r>
              <a:rPr lang="fr-FR" dirty="0"/>
              <a:t>Maintenance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additive="base">
                                        <p:cTn id="14" dur="500" fill="hold"/>
                                        <p:tgtEl>
                                          <p:spTgt spid="11"/>
                                        </p:tgtEl>
                                        <p:attrNameLst>
                                          <p:attrName>ppt_x</p:attrName>
                                        </p:attrNameLst>
                                      </p:cBhvr>
                                      <p:tavLst>
                                        <p:tav tm="0">
                                          <p:val>
                                            <p:strVal val="#ppt_x"/>
                                          </p:val>
                                        </p:tav>
                                        <p:tav tm="100000">
                                          <p:val>
                                            <p:strVal val="#ppt_x"/>
                                          </p:val>
                                        </p:tav>
                                      </p:tavLst>
                                    </p:anim>
                                    <p:anim calcmode="lin" valueType="num">
                                      <p:cBhvr additive="base">
                                        <p:cTn id="1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41"/>
                                        </p:tgtEl>
                                        <p:attrNameLst>
                                          <p:attrName>style.visibility</p:attrName>
                                        </p:attrNameLst>
                                      </p:cBhvr>
                                      <p:to>
                                        <p:strVal val="visible"/>
                                      </p:to>
                                    </p:set>
                                    <p:animEffect transition="in" filter="fade">
                                      <p:cBhvr>
                                        <p:cTn id="20" dur="1000"/>
                                        <p:tgtEl>
                                          <p:spTgt spid="41"/>
                                        </p:tgtEl>
                                      </p:cBhvr>
                                    </p:animEffect>
                                    <p:anim calcmode="lin" valueType="num">
                                      <p:cBhvr>
                                        <p:cTn id="21" dur="1000" fill="hold"/>
                                        <p:tgtEl>
                                          <p:spTgt spid="41"/>
                                        </p:tgtEl>
                                        <p:attrNameLst>
                                          <p:attrName>ppt_x</p:attrName>
                                        </p:attrNameLst>
                                      </p:cBhvr>
                                      <p:tavLst>
                                        <p:tav tm="0">
                                          <p:val>
                                            <p:strVal val="#ppt_x"/>
                                          </p:val>
                                        </p:tav>
                                        <p:tav tm="100000">
                                          <p:val>
                                            <p:strVal val="#ppt_x"/>
                                          </p:val>
                                        </p:tav>
                                      </p:tavLst>
                                    </p:anim>
                                    <p:anim calcmode="lin" valueType="num">
                                      <p:cBhvr>
                                        <p:cTn id="22"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500" fill="hold"/>
                                        <p:tgtEl>
                                          <p:spTgt spid="5"/>
                                        </p:tgtEl>
                                        <p:attrNameLst>
                                          <p:attrName>ppt_w</p:attrName>
                                        </p:attrNameLst>
                                      </p:cBhvr>
                                      <p:tavLst>
                                        <p:tav tm="0">
                                          <p:val>
                                            <p:fltVal val="0"/>
                                          </p:val>
                                        </p:tav>
                                        <p:tav tm="100000">
                                          <p:val>
                                            <p:strVal val="#ppt_w"/>
                                          </p:val>
                                        </p:tav>
                                      </p:tavLst>
                                    </p:anim>
                                    <p:anim calcmode="lin" valueType="num">
                                      <p:cBhvr>
                                        <p:cTn id="28" dur="500" fill="hold"/>
                                        <p:tgtEl>
                                          <p:spTgt spid="5"/>
                                        </p:tgtEl>
                                        <p:attrNameLst>
                                          <p:attrName>ppt_h</p:attrName>
                                        </p:attrNameLst>
                                      </p:cBhvr>
                                      <p:tavLst>
                                        <p:tav tm="0">
                                          <p:val>
                                            <p:fltVal val="0"/>
                                          </p:val>
                                        </p:tav>
                                        <p:tav tm="100000">
                                          <p:val>
                                            <p:strVal val="#ppt_h"/>
                                          </p:val>
                                        </p:tav>
                                      </p:tavLst>
                                    </p:anim>
                                    <p:animEffect transition="in" filter="fade">
                                      <p:cBhvr>
                                        <p:cTn id="29" dur="5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42"/>
                                        </p:tgtEl>
                                        <p:attrNameLst>
                                          <p:attrName>style.visibility</p:attrName>
                                        </p:attrNameLst>
                                      </p:cBhvr>
                                      <p:to>
                                        <p:strVal val="visible"/>
                                      </p:to>
                                    </p:set>
                                    <p:animEffect transition="in" filter="barn(inVertical)">
                                      <p:cBhvr>
                                        <p:cTn id="38" dur="500"/>
                                        <p:tgtEl>
                                          <p:spTgt spid="42"/>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1" nodeType="clickEffect">
                                  <p:stCondLst>
                                    <p:cond delay="0"/>
                                  </p:stCondLst>
                                  <p:childTnLst>
                                    <p:set>
                                      <p:cBhvr>
                                        <p:cTn id="42" dur="1" fill="hold">
                                          <p:stCondLst>
                                            <p:cond delay="0"/>
                                          </p:stCondLst>
                                        </p:cTn>
                                        <p:tgtEl>
                                          <p:spTgt spid="42"/>
                                        </p:tgtEl>
                                        <p:attrNameLst>
                                          <p:attrName>style.visibility</p:attrName>
                                        </p:attrNameLst>
                                      </p:cBhvr>
                                      <p:to>
                                        <p:strVal val="visible"/>
                                      </p:to>
                                    </p:set>
                                    <p:animEffect transition="in" filter="barn(inVertical)">
                                      <p:cBhvr>
                                        <p:cTn id="43" dur="500"/>
                                        <p:tgtEl>
                                          <p:spTgt spid="42"/>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6"/>
                                        </p:tgtEl>
                                        <p:attrNameLst>
                                          <p:attrName>style.visibility</p:attrName>
                                        </p:attrNameLst>
                                      </p:cBhvr>
                                      <p:to>
                                        <p:strVal val="visible"/>
                                      </p:to>
                                    </p:set>
                                    <p:animEffect transition="in" filter="barn(inVertical)">
                                      <p:cBhvr>
                                        <p:cTn id="46" dur="500"/>
                                        <p:tgtEl>
                                          <p:spTgt spid="6"/>
                                        </p:tgtEl>
                                      </p:cBhvr>
                                    </p:animEffect>
                                  </p:childTnLst>
                                </p:cTn>
                              </p:par>
                            </p:childTnLst>
                          </p:cTn>
                        </p:par>
                      </p:childTnLst>
                    </p:cTn>
                  </p:par>
                  <p:par>
                    <p:cTn id="47" fill="hold">
                      <p:stCondLst>
                        <p:cond delay="indefinite"/>
                      </p:stCondLst>
                      <p:childTnLst>
                        <p:par>
                          <p:cTn id="48" fill="hold">
                            <p:stCondLst>
                              <p:cond delay="0"/>
                            </p:stCondLst>
                            <p:childTnLst>
                              <p:par>
                                <p:cTn id="49" presetID="14" presetClass="entr" presetSubtype="10" fill="hold" grpId="0" nodeType="clickEffect">
                                  <p:stCondLst>
                                    <p:cond delay="0"/>
                                  </p:stCondLst>
                                  <p:childTnLst>
                                    <p:set>
                                      <p:cBhvr>
                                        <p:cTn id="50" dur="1" fill="hold">
                                          <p:stCondLst>
                                            <p:cond delay="0"/>
                                          </p:stCondLst>
                                        </p:cTn>
                                        <p:tgtEl>
                                          <p:spTgt spid="34"/>
                                        </p:tgtEl>
                                        <p:attrNameLst>
                                          <p:attrName>style.visibility</p:attrName>
                                        </p:attrNameLst>
                                      </p:cBhvr>
                                      <p:to>
                                        <p:strVal val="visible"/>
                                      </p:to>
                                    </p:set>
                                    <p:animEffect transition="in" filter="randombar(horizontal)">
                                      <p:cBhvr>
                                        <p:cTn id="51" dur="500"/>
                                        <p:tgtEl>
                                          <p:spTgt spid="34"/>
                                        </p:tgtEl>
                                      </p:cBhvr>
                                    </p:animEffect>
                                  </p:childTnLst>
                                </p:cTn>
                              </p:par>
                              <p:par>
                                <p:cTn id="52" presetID="14" presetClass="entr" presetSubtype="10" fill="hold" nodeType="withEffect">
                                  <p:stCondLst>
                                    <p:cond delay="0"/>
                                  </p:stCondLst>
                                  <p:childTnLst>
                                    <p:set>
                                      <p:cBhvr>
                                        <p:cTn id="53" dur="1" fill="hold">
                                          <p:stCondLst>
                                            <p:cond delay="0"/>
                                          </p:stCondLst>
                                        </p:cTn>
                                        <p:tgtEl>
                                          <p:spTgt spid="20"/>
                                        </p:tgtEl>
                                        <p:attrNameLst>
                                          <p:attrName>style.visibility</p:attrName>
                                        </p:attrNameLst>
                                      </p:cBhvr>
                                      <p:to>
                                        <p:strVal val="visible"/>
                                      </p:to>
                                    </p:set>
                                    <p:animEffect transition="in" filter="randombar(horizontal)">
                                      <p:cBhvr>
                                        <p:cTn id="54" dur="500"/>
                                        <p:tgtEl>
                                          <p:spTgt spid="20"/>
                                        </p:tgtEl>
                                      </p:cBhvr>
                                    </p:animEffect>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35"/>
                                        </p:tgtEl>
                                        <p:attrNameLst>
                                          <p:attrName>style.visibility</p:attrName>
                                        </p:attrNameLst>
                                      </p:cBhvr>
                                      <p:to>
                                        <p:strVal val="visible"/>
                                      </p:to>
                                    </p:set>
                                    <p:animEffect transition="in" filter="fade">
                                      <p:cBhvr>
                                        <p:cTn id="59" dur="1000"/>
                                        <p:tgtEl>
                                          <p:spTgt spid="35"/>
                                        </p:tgtEl>
                                      </p:cBhvr>
                                    </p:animEffect>
                                    <p:anim calcmode="lin" valueType="num">
                                      <p:cBhvr>
                                        <p:cTn id="60" dur="1000" fill="hold"/>
                                        <p:tgtEl>
                                          <p:spTgt spid="35"/>
                                        </p:tgtEl>
                                        <p:attrNameLst>
                                          <p:attrName>ppt_x</p:attrName>
                                        </p:attrNameLst>
                                      </p:cBhvr>
                                      <p:tavLst>
                                        <p:tav tm="0">
                                          <p:val>
                                            <p:strVal val="#ppt_x"/>
                                          </p:val>
                                        </p:tav>
                                        <p:tav tm="100000">
                                          <p:val>
                                            <p:strVal val="#ppt_x"/>
                                          </p:val>
                                        </p:tav>
                                      </p:tavLst>
                                    </p:anim>
                                    <p:anim calcmode="lin" valueType="num">
                                      <p:cBhvr>
                                        <p:cTn id="61" dur="1000" fill="hold"/>
                                        <p:tgtEl>
                                          <p:spTgt spid="35"/>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0"/>
                                  </p:stCondLst>
                                  <p:childTnLst>
                                    <p:set>
                                      <p:cBhvr>
                                        <p:cTn id="63" dur="1" fill="hold">
                                          <p:stCondLst>
                                            <p:cond delay="0"/>
                                          </p:stCondLst>
                                        </p:cTn>
                                        <p:tgtEl>
                                          <p:spTgt spid="23"/>
                                        </p:tgtEl>
                                        <p:attrNameLst>
                                          <p:attrName>style.visibility</p:attrName>
                                        </p:attrNameLst>
                                      </p:cBhvr>
                                      <p:to>
                                        <p:strVal val="visible"/>
                                      </p:to>
                                    </p:set>
                                    <p:animEffect transition="in" filter="fade">
                                      <p:cBhvr>
                                        <p:cTn id="64" dur="1000"/>
                                        <p:tgtEl>
                                          <p:spTgt spid="23"/>
                                        </p:tgtEl>
                                      </p:cBhvr>
                                    </p:animEffect>
                                    <p:anim calcmode="lin" valueType="num">
                                      <p:cBhvr>
                                        <p:cTn id="65" dur="1000" fill="hold"/>
                                        <p:tgtEl>
                                          <p:spTgt spid="23"/>
                                        </p:tgtEl>
                                        <p:attrNameLst>
                                          <p:attrName>ppt_x</p:attrName>
                                        </p:attrNameLst>
                                      </p:cBhvr>
                                      <p:tavLst>
                                        <p:tav tm="0">
                                          <p:val>
                                            <p:strVal val="#ppt_x"/>
                                          </p:val>
                                        </p:tav>
                                        <p:tav tm="100000">
                                          <p:val>
                                            <p:strVal val="#ppt_x"/>
                                          </p:val>
                                        </p:tav>
                                      </p:tavLst>
                                    </p:anim>
                                    <p:anim calcmode="lin" valueType="num">
                                      <p:cBhvr>
                                        <p:cTn id="66" dur="1000" fill="hold"/>
                                        <p:tgtEl>
                                          <p:spTgt spid="23"/>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7"/>
                                        </p:tgtEl>
                                        <p:attrNameLst>
                                          <p:attrName>style.visibility</p:attrName>
                                        </p:attrNameLst>
                                      </p:cBhvr>
                                      <p:to>
                                        <p:strVal val="visible"/>
                                      </p:to>
                                    </p:set>
                                    <p:animEffect transition="in" filter="fade">
                                      <p:cBhvr>
                                        <p:cTn id="69" dur="1000"/>
                                        <p:tgtEl>
                                          <p:spTgt spid="7"/>
                                        </p:tgtEl>
                                      </p:cBhvr>
                                    </p:animEffect>
                                    <p:anim calcmode="lin" valueType="num">
                                      <p:cBhvr>
                                        <p:cTn id="70" dur="1000" fill="hold"/>
                                        <p:tgtEl>
                                          <p:spTgt spid="7"/>
                                        </p:tgtEl>
                                        <p:attrNameLst>
                                          <p:attrName>ppt_x</p:attrName>
                                        </p:attrNameLst>
                                      </p:cBhvr>
                                      <p:tavLst>
                                        <p:tav tm="0">
                                          <p:val>
                                            <p:strVal val="#ppt_x"/>
                                          </p:val>
                                        </p:tav>
                                        <p:tav tm="100000">
                                          <p:val>
                                            <p:strVal val="#ppt_x"/>
                                          </p:val>
                                        </p:tav>
                                      </p:tavLst>
                                    </p:anim>
                                    <p:anim calcmode="lin" valueType="num">
                                      <p:cBhvr>
                                        <p:cTn id="7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1" presetClass="entr" presetSubtype="1" fill="hold" grpId="0" nodeType="clickEffect">
                                  <p:stCondLst>
                                    <p:cond delay="0"/>
                                  </p:stCondLst>
                                  <p:childTnLst>
                                    <p:set>
                                      <p:cBhvr>
                                        <p:cTn id="75" dur="1" fill="hold">
                                          <p:stCondLst>
                                            <p:cond delay="0"/>
                                          </p:stCondLst>
                                        </p:cTn>
                                        <p:tgtEl>
                                          <p:spTgt spid="43"/>
                                        </p:tgtEl>
                                        <p:attrNameLst>
                                          <p:attrName>style.visibility</p:attrName>
                                        </p:attrNameLst>
                                      </p:cBhvr>
                                      <p:to>
                                        <p:strVal val="visible"/>
                                      </p:to>
                                    </p:set>
                                    <p:animEffect transition="in" filter="wheel(1)">
                                      <p:cBhvr>
                                        <p:cTn id="76" dur="2000"/>
                                        <p:tgtEl>
                                          <p:spTgt spid="43"/>
                                        </p:tgtEl>
                                      </p:cBhvr>
                                    </p:animEffect>
                                  </p:childTnLst>
                                </p:cTn>
                              </p:par>
                            </p:childTnLst>
                          </p:cTn>
                        </p:par>
                      </p:childTnLst>
                    </p:cTn>
                  </p:par>
                  <p:par>
                    <p:cTn id="77" fill="hold">
                      <p:stCondLst>
                        <p:cond delay="indefinite"/>
                      </p:stCondLst>
                      <p:childTnLst>
                        <p:par>
                          <p:cTn id="78" fill="hold">
                            <p:stCondLst>
                              <p:cond delay="0"/>
                            </p:stCondLst>
                            <p:childTnLst>
                              <p:par>
                                <p:cTn id="79" presetID="14" presetClass="entr" presetSubtype="10" fill="hold" nodeType="clickEffect">
                                  <p:stCondLst>
                                    <p:cond delay="0"/>
                                  </p:stCondLst>
                                  <p:childTnLst>
                                    <p:set>
                                      <p:cBhvr>
                                        <p:cTn id="80" dur="1" fill="hold">
                                          <p:stCondLst>
                                            <p:cond delay="0"/>
                                          </p:stCondLst>
                                        </p:cTn>
                                        <p:tgtEl>
                                          <p:spTgt spid="25"/>
                                        </p:tgtEl>
                                        <p:attrNameLst>
                                          <p:attrName>style.visibility</p:attrName>
                                        </p:attrNameLst>
                                      </p:cBhvr>
                                      <p:to>
                                        <p:strVal val="visible"/>
                                      </p:to>
                                    </p:set>
                                    <p:animEffect transition="in" filter="randombar(horizontal)">
                                      <p:cBhvr>
                                        <p:cTn id="81" dur="500"/>
                                        <p:tgtEl>
                                          <p:spTgt spid="25"/>
                                        </p:tgtEl>
                                      </p:cBhvr>
                                    </p:animEffect>
                                  </p:childTnLst>
                                </p:cTn>
                              </p:par>
                              <p:par>
                                <p:cTn id="82" presetID="14" presetClass="entr" presetSubtype="10" fill="hold" grpId="0" nodeType="withEffect">
                                  <p:stCondLst>
                                    <p:cond delay="0"/>
                                  </p:stCondLst>
                                  <p:childTnLst>
                                    <p:set>
                                      <p:cBhvr>
                                        <p:cTn id="83" dur="1" fill="hold">
                                          <p:stCondLst>
                                            <p:cond delay="0"/>
                                          </p:stCondLst>
                                        </p:cTn>
                                        <p:tgtEl>
                                          <p:spTgt spid="8"/>
                                        </p:tgtEl>
                                        <p:attrNameLst>
                                          <p:attrName>style.visibility</p:attrName>
                                        </p:attrNameLst>
                                      </p:cBhvr>
                                      <p:to>
                                        <p:strVal val="visible"/>
                                      </p:to>
                                    </p:set>
                                    <p:animEffect transition="in" filter="randombar(horizontal)">
                                      <p:cBhvr>
                                        <p:cTn id="84" dur="500"/>
                                        <p:tgtEl>
                                          <p:spTgt spid="8"/>
                                        </p:tgtEl>
                                      </p:cBhvr>
                                    </p:animEffect>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grpId="0" nodeType="clickEffect">
                                  <p:stCondLst>
                                    <p:cond delay="0"/>
                                  </p:stCondLst>
                                  <p:childTnLst>
                                    <p:set>
                                      <p:cBhvr>
                                        <p:cTn id="88" dur="1" fill="hold">
                                          <p:stCondLst>
                                            <p:cond delay="0"/>
                                          </p:stCondLst>
                                        </p:cTn>
                                        <p:tgtEl>
                                          <p:spTgt spid="37"/>
                                        </p:tgtEl>
                                        <p:attrNameLst>
                                          <p:attrName>style.visibility</p:attrName>
                                        </p:attrNameLst>
                                      </p:cBhvr>
                                      <p:to>
                                        <p:strVal val="visible"/>
                                      </p:to>
                                    </p:set>
                                    <p:animEffect transition="in" filter="fade">
                                      <p:cBhvr>
                                        <p:cTn id="89" dur="1000"/>
                                        <p:tgtEl>
                                          <p:spTgt spid="37"/>
                                        </p:tgtEl>
                                      </p:cBhvr>
                                    </p:animEffect>
                                    <p:anim calcmode="lin" valueType="num">
                                      <p:cBhvr>
                                        <p:cTn id="90" dur="1000" fill="hold"/>
                                        <p:tgtEl>
                                          <p:spTgt spid="37"/>
                                        </p:tgtEl>
                                        <p:attrNameLst>
                                          <p:attrName>ppt_x</p:attrName>
                                        </p:attrNameLst>
                                      </p:cBhvr>
                                      <p:tavLst>
                                        <p:tav tm="0">
                                          <p:val>
                                            <p:strVal val="#ppt_x"/>
                                          </p:val>
                                        </p:tav>
                                        <p:tav tm="100000">
                                          <p:val>
                                            <p:strVal val="#ppt_x"/>
                                          </p:val>
                                        </p:tav>
                                      </p:tavLst>
                                    </p:anim>
                                    <p:anim calcmode="lin" valueType="num">
                                      <p:cBhvr>
                                        <p:cTn id="91" dur="1000" fill="hold"/>
                                        <p:tgtEl>
                                          <p:spTgt spid="37"/>
                                        </p:tgtEl>
                                        <p:attrNameLst>
                                          <p:attrName>ppt_y</p:attrName>
                                        </p:attrNameLst>
                                      </p:cBhvr>
                                      <p:tavLst>
                                        <p:tav tm="0">
                                          <p:val>
                                            <p:strVal val="#ppt_y+.1"/>
                                          </p:val>
                                        </p:tav>
                                        <p:tav tm="100000">
                                          <p:val>
                                            <p:strVal val="#ppt_y"/>
                                          </p:val>
                                        </p:tav>
                                      </p:tavLst>
                                    </p:anim>
                                  </p:childTnLst>
                                </p:cTn>
                              </p:par>
                              <p:par>
                                <p:cTn id="92" presetID="42" presetClass="entr" presetSubtype="0" fill="hold" nodeType="withEffect">
                                  <p:stCondLst>
                                    <p:cond delay="0"/>
                                  </p:stCondLst>
                                  <p:childTnLst>
                                    <p:set>
                                      <p:cBhvr>
                                        <p:cTn id="93" dur="1" fill="hold">
                                          <p:stCondLst>
                                            <p:cond delay="0"/>
                                          </p:stCondLst>
                                        </p:cTn>
                                        <p:tgtEl>
                                          <p:spTgt spid="39"/>
                                        </p:tgtEl>
                                        <p:attrNameLst>
                                          <p:attrName>style.visibility</p:attrName>
                                        </p:attrNameLst>
                                      </p:cBhvr>
                                      <p:to>
                                        <p:strVal val="visible"/>
                                      </p:to>
                                    </p:set>
                                    <p:animEffect transition="in" filter="fade">
                                      <p:cBhvr>
                                        <p:cTn id="94" dur="1000"/>
                                        <p:tgtEl>
                                          <p:spTgt spid="39"/>
                                        </p:tgtEl>
                                      </p:cBhvr>
                                    </p:animEffect>
                                    <p:anim calcmode="lin" valueType="num">
                                      <p:cBhvr>
                                        <p:cTn id="95" dur="1000" fill="hold"/>
                                        <p:tgtEl>
                                          <p:spTgt spid="39"/>
                                        </p:tgtEl>
                                        <p:attrNameLst>
                                          <p:attrName>ppt_x</p:attrName>
                                        </p:attrNameLst>
                                      </p:cBhvr>
                                      <p:tavLst>
                                        <p:tav tm="0">
                                          <p:val>
                                            <p:strVal val="#ppt_x"/>
                                          </p:val>
                                        </p:tav>
                                        <p:tav tm="100000">
                                          <p:val>
                                            <p:strVal val="#ppt_x"/>
                                          </p:val>
                                        </p:tav>
                                      </p:tavLst>
                                    </p:anim>
                                    <p:anim calcmode="lin" valueType="num">
                                      <p:cBhvr>
                                        <p:cTn id="96"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14" presetClass="entr" presetSubtype="10" fill="hold" grpId="0" nodeType="clickEffect">
                                  <p:stCondLst>
                                    <p:cond delay="0"/>
                                  </p:stCondLst>
                                  <p:childTnLst>
                                    <p:set>
                                      <p:cBhvr>
                                        <p:cTn id="100" dur="1" fill="hold">
                                          <p:stCondLst>
                                            <p:cond delay="0"/>
                                          </p:stCondLst>
                                        </p:cTn>
                                        <p:tgtEl>
                                          <p:spTgt spid="36"/>
                                        </p:tgtEl>
                                        <p:attrNameLst>
                                          <p:attrName>style.visibility</p:attrName>
                                        </p:attrNameLst>
                                      </p:cBhvr>
                                      <p:to>
                                        <p:strVal val="visible"/>
                                      </p:to>
                                    </p:set>
                                    <p:animEffect transition="in" filter="randombar(horizontal)">
                                      <p:cBhvr>
                                        <p:cTn id="101" dur="500"/>
                                        <p:tgtEl>
                                          <p:spTgt spid="36"/>
                                        </p:tgtEl>
                                      </p:cBhvr>
                                    </p:animEffec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grpId="0" nodeType="clickEffect">
                                  <p:stCondLst>
                                    <p:cond delay="0"/>
                                  </p:stCondLst>
                                  <p:childTnLst>
                                    <p:set>
                                      <p:cBhvr>
                                        <p:cTn id="105" dur="1" fill="hold">
                                          <p:stCondLst>
                                            <p:cond delay="0"/>
                                          </p:stCondLst>
                                        </p:cTn>
                                        <p:tgtEl>
                                          <p:spTgt spid="12"/>
                                        </p:tgtEl>
                                        <p:attrNameLst>
                                          <p:attrName>style.visibility</p:attrName>
                                        </p:attrNameLst>
                                      </p:cBhvr>
                                      <p:to>
                                        <p:strVal val="visible"/>
                                      </p:to>
                                    </p:set>
                                    <p:anim calcmode="lin" valueType="num">
                                      <p:cBhvr>
                                        <p:cTn id="106" dur="500" fill="hold"/>
                                        <p:tgtEl>
                                          <p:spTgt spid="12"/>
                                        </p:tgtEl>
                                        <p:attrNameLst>
                                          <p:attrName>ppt_w</p:attrName>
                                        </p:attrNameLst>
                                      </p:cBhvr>
                                      <p:tavLst>
                                        <p:tav tm="0">
                                          <p:val>
                                            <p:fltVal val="0"/>
                                          </p:val>
                                        </p:tav>
                                        <p:tav tm="100000">
                                          <p:val>
                                            <p:strVal val="#ppt_w"/>
                                          </p:val>
                                        </p:tav>
                                      </p:tavLst>
                                    </p:anim>
                                    <p:anim calcmode="lin" valueType="num">
                                      <p:cBhvr>
                                        <p:cTn id="107" dur="500" fill="hold"/>
                                        <p:tgtEl>
                                          <p:spTgt spid="12"/>
                                        </p:tgtEl>
                                        <p:attrNameLst>
                                          <p:attrName>ppt_h</p:attrName>
                                        </p:attrNameLst>
                                      </p:cBhvr>
                                      <p:tavLst>
                                        <p:tav tm="0">
                                          <p:val>
                                            <p:fltVal val="0"/>
                                          </p:val>
                                        </p:tav>
                                        <p:tav tm="100000">
                                          <p:val>
                                            <p:strVal val="#ppt_h"/>
                                          </p:val>
                                        </p:tav>
                                      </p:tavLst>
                                    </p:anim>
                                    <p:animEffect transition="in" filter="fade">
                                      <p:cBhvr>
                                        <p:cTn id="108" dur="500"/>
                                        <p:tgtEl>
                                          <p:spTgt spid="12"/>
                                        </p:tgtEl>
                                      </p:cBhvr>
                                    </p:animEffect>
                                  </p:childTnLst>
                                </p:cTn>
                              </p:par>
                              <p:par>
                                <p:cTn id="109" presetID="14" presetClass="entr" presetSubtype="10" fill="hold" nodeType="withEffect">
                                  <p:stCondLst>
                                    <p:cond delay="0"/>
                                  </p:stCondLst>
                                  <p:childTnLst>
                                    <p:set>
                                      <p:cBhvr>
                                        <p:cTn id="110" dur="1" fill="hold">
                                          <p:stCondLst>
                                            <p:cond delay="0"/>
                                          </p:stCondLst>
                                        </p:cTn>
                                        <p:tgtEl>
                                          <p:spTgt spid="28"/>
                                        </p:tgtEl>
                                        <p:attrNameLst>
                                          <p:attrName>style.visibility</p:attrName>
                                        </p:attrNameLst>
                                      </p:cBhvr>
                                      <p:to>
                                        <p:strVal val="visible"/>
                                      </p:to>
                                    </p:set>
                                    <p:animEffect transition="in" filter="randombar(horizontal)">
                                      <p:cBhvr>
                                        <p:cTn id="111" dur="500"/>
                                        <p:tgtEl>
                                          <p:spTgt spid="28"/>
                                        </p:tgtEl>
                                      </p:cBhvr>
                                    </p:animEffect>
                                  </p:childTnLst>
                                </p:cTn>
                              </p:par>
                              <p:par>
                                <p:cTn id="112" presetID="14" presetClass="entr" presetSubtype="10" fill="hold" grpId="0" nodeType="withEffect">
                                  <p:stCondLst>
                                    <p:cond delay="0"/>
                                  </p:stCondLst>
                                  <p:childTnLst>
                                    <p:set>
                                      <p:cBhvr>
                                        <p:cTn id="113" dur="1" fill="hold">
                                          <p:stCondLst>
                                            <p:cond delay="0"/>
                                          </p:stCondLst>
                                        </p:cTn>
                                        <p:tgtEl>
                                          <p:spTgt spid="9"/>
                                        </p:tgtEl>
                                        <p:attrNameLst>
                                          <p:attrName>style.visibility</p:attrName>
                                        </p:attrNameLst>
                                      </p:cBhvr>
                                      <p:to>
                                        <p:strVal val="visible"/>
                                      </p:to>
                                    </p:set>
                                    <p:animEffect transition="in" filter="randombar(horizontal)">
                                      <p:cBhvr>
                                        <p:cTn id="114" dur="500"/>
                                        <p:tgtEl>
                                          <p:spTgt spid="9"/>
                                        </p:tgtEl>
                                      </p:cBhvr>
                                    </p:animEffect>
                                  </p:childTnLst>
                                </p:cTn>
                              </p:par>
                              <p:par>
                                <p:cTn id="115" presetID="14" presetClass="entr" presetSubtype="10" fill="hold" grpId="0" nodeType="withEffect">
                                  <p:stCondLst>
                                    <p:cond delay="0"/>
                                  </p:stCondLst>
                                  <p:childTnLst>
                                    <p:set>
                                      <p:cBhvr>
                                        <p:cTn id="116" dur="1" fill="hold">
                                          <p:stCondLst>
                                            <p:cond delay="0"/>
                                          </p:stCondLst>
                                        </p:cTn>
                                        <p:tgtEl>
                                          <p:spTgt spid="44"/>
                                        </p:tgtEl>
                                        <p:attrNameLst>
                                          <p:attrName>style.visibility</p:attrName>
                                        </p:attrNameLst>
                                      </p:cBhvr>
                                      <p:to>
                                        <p:strVal val="visible"/>
                                      </p:to>
                                    </p:set>
                                    <p:animEffect transition="in" filter="randombar(horizontal)">
                                      <p:cBhvr>
                                        <p:cTn id="117" dur="500"/>
                                        <p:tgtEl>
                                          <p:spTgt spid="44"/>
                                        </p:tgtEl>
                                      </p:cBhvr>
                                    </p:animEffect>
                                  </p:childTnLst>
                                </p:cTn>
                              </p:par>
                            </p:childTnLst>
                          </p:cTn>
                        </p:par>
                      </p:childTnLst>
                    </p:cTn>
                  </p:par>
                  <p:par>
                    <p:cTn id="118" fill="hold">
                      <p:stCondLst>
                        <p:cond delay="indefinite"/>
                      </p:stCondLst>
                      <p:childTnLst>
                        <p:par>
                          <p:cTn id="119" fill="hold">
                            <p:stCondLst>
                              <p:cond delay="0"/>
                            </p:stCondLst>
                            <p:childTnLst>
                              <p:par>
                                <p:cTn id="120" presetID="1" presetClass="entr" presetSubtype="0" fill="hold" nodeType="clickEffect">
                                  <p:stCondLst>
                                    <p:cond delay="0"/>
                                  </p:stCondLst>
                                  <p:childTnLst>
                                    <p:set>
                                      <p:cBhvr>
                                        <p:cTn id="121" dur="1" fill="hold">
                                          <p:stCondLst>
                                            <p:cond delay="0"/>
                                          </p:stCondLst>
                                        </p:cTn>
                                        <p:tgtEl>
                                          <p:spTgt spid="31"/>
                                        </p:tgtEl>
                                        <p:attrNameLst>
                                          <p:attrName>style.visibility</p:attrName>
                                        </p:attrNameLst>
                                      </p:cBhvr>
                                      <p:to>
                                        <p:strVal val="visible"/>
                                      </p:to>
                                    </p:set>
                                  </p:childTnLst>
                                </p:cTn>
                              </p:par>
                              <p:par>
                                <p:cTn id="122" presetID="1" presetClass="entr" presetSubtype="0" fill="hold" grpId="0" nodeType="withEffect">
                                  <p:stCondLst>
                                    <p:cond delay="0"/>
                                  </p:stCondLst>
                                  <p:childTnLst>
                                    <p:set>
                                      <p:cBhvr>
                                        <p:cTn id="123" dur="1" fill="hold">
                                          <p:stCondLst>
                                            <p:cond delay="0"/>
                                          </p:stCondLst>
                                        </p:cTn>
                                        <p:tgtEl>
                                          <p:spTgt spid="10"/>
                                        </p:tgtEl>
                                        <p:attrNameLst>
                                          <p:attrName>style.visibility</p:attrName>
                                        </p:attrNameLst>
                                      </p:cBhvr>
                                      <p:to>
                                        <p:strVal val="visible"/>
                                      </p:to>
                                    </p:set>
                                  </p:childTnLst>
                                </p:cTn>
                              </p:par>
                              <p:par>
                                <p:cTn id="124" presetID="1" presetClass="entr" presetSubtype="0" fill="hold" grpId="0" nodeType="withEffect">
                                  <p:stCondLst>
                                    <p:cond delay="0"/>
                                  </p:stCondLst>
                                  <p:childTnLst>
                                    <p:set>
                                      <p:cBhvr>
                                        <p:cTn id="125" dur="1" fill="hold">
                                          <p:stCondLst>
                                            <p:cond delay="0"/>
                                          </p:stCondLst>
                                        </p:cTn>
                                        <p:tgtEl>
                                          <p:spTgt spid="45"/>
                                        </p:tgtEl>
                                        <p:attrNameLst>
                                          <p:attrName>style.visibility</p:attrName>
                                        </p:attrNameLst>
                                      </p:cBhvr>
                                      <p:to>
                                        <p:strVal val="visible"/>
                                      </p:to>
                                    </p:set>
                                  </p:childTnLst>
                                </p:cTn>
                              </p:par>
                              <p:par>
                                <p:cTn id="126" presetID="1" presetClass="entr" presetSubtype="0" fill="hold" grpId="0" nodeType="withEffect">
                                  <p:stCondLst>
                                    <p:cond delay="0"/>
                                  </p:stCondLst>
                                  <p:childTnLst>
                                    <p:set>
                                      <p:cBhvr>
                                        <p:cTn id="127"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34" grpId="0"/>
      <p:bldP spid="35" grpId="0"/>
      <p:bldP spid="36" grpId="0"/>
      <p:bldP spid="37" grpId="0"/>
      <p:bldP spid="41" grpId="0"/>
      <p:bldP spid="42" grpId="0"/>
      <p:bldP spid="42" grpId="1"/>
      <p:bldP spid="43" grpId="0"/>
      <p:bldP spid="44" grpId="0"/>
      <p:bldP spid="45" grpId="0"/>
    </p:bldLst>
  </p:timing>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049338"/>
            <a:ext cx="12192000" cy="1143000"/>
          </a:xfrm>
        </p:spPr>
        <p:txBody>
          <a:bodyPr>
            <a:noAutofit/>
          </a:bodyPr>
          <a:lstStyle/>
          <a:p>
            <a:r>
              <a:rPr lang="fr-FR" sz="2800" dirty="0">
                <a:solidFill>
                  <a:srgbClr val="FFFF00"/>
                </a:solidFill>
              </a:rPr>
              <a:t>9.2.10. INDICATEURS DE PERFORMANCE DE LA MAINTENANCE PREVENTIVE</a:t>
            </a:r>
          </a:p>
        </p:txBody>
      </p:sp>
      <p:sp>
        <p:nvSpPr>
          <p:cNvPr id="3" name="Espace réservé du contenu 2"/>
          <p:cNvSpPr>
            <a:spLocks noGrp="1"/>
          </p:cNvSpPr>
          <p:nvPr>
            <p:ph idx="1"/>
          </p:nvPr>
        </p:nvSpPr>
        <p:spPr>
          <a:xfrm>
            <a:off x="635000" y="2781303"/>
            <a:ext cx="10972800" cy="2311397"/>
          </a:xfrm>
        </p:spPr>
        <p:txBody>
          <a:bodyPr/>
          <a:lstStyle/>
          <a:p>
            <a:r>
              <a:rPr lang="fr-FR" dirty="0"/>
              <a:t>Avant de parler des indicateurs de la maintenance préventive, je voulais rappeler votre attention à la relation entre les objectifs de la maintenance préventive et l'objectif global du service maintenance.</a:t>
            </a:r>
          </a:p>
          <a:p>
            <a:endParaRPr lang="fr-F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0345" y="1367118"/>
            <a:ext cx="9404723" cy="1400530"/>
          </a:xfrm>
        </p:spPr>
        <p:txBody>
          <a:bodyPr>
            <a:normAutofit/>
          </a:bodyPr>
          <a:lstStyle/>
          <a:p>
            <a:r>
              <a:rPr lang="fr-FR" sz="3200" b="1" dirty="0">
                <a:solidFill>
                  <a:srgbClr val="FFFF00"/>
                </a:solidFill>
              </a:rPr>
              <a:t>1.4 . Définition Du management</a:t>
            </a:r>
            <a:br>
              <a:rPr lang="ar-MA" sz="3200" b="1" dirty="0">
                <a:solidFill>
                  <a:srgbClr val="FFFF00"/>
                </a:solidFill>
              </a:rPr>
            </a:br>
            <a:endParaRPr lang="fr-FR" sz="3200" b="1" dirty="0">
              <a:solidFill>
                <a:srgbClr val="FFFF00"/>
              </a:solidFill>
            </a:endParaRPr>
          </a:p>
        </p:txBody>
      </p:sp>
      <p:sp>
        <p:nvSpPr>
          <p:cNvPr id="3" name="Espace réservé du contenu 2"/>
          <p:cNvSpPr>
            <a:spLocks noGrp="1"/>
          </p:cNvSpPr>
          <p:nvPr>
            <p:ph idx="1"/>
          </p:nvPr>
        </p:nvSpPr>
        <p:spPr>
          <a:xfrm>
            <a:off x="885660" y="3376224"/>
            <a:ext cx="10353762" cy="1808279"/>
          </a:xfrm>
        </p:spPr>
        <p:txBody>
          <a:bodyPr>
            <a:normAutofit/>
          </a:bodyPr>
          <a:lstStyle/>
          <a:p>
            <a:r>
              <a:rPr lang="fr-FR" dirty="0"/>
              <a:t>‘’ C’est le fait de générer des stratégies et prendre des décisions pour maitriser des ressources , dans le but d’atteindre un objectif bien défini ‘’  Youssef MARRAH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4E8851-2557-4045-9550-52BBFA6975DA}"/>
              </a:ext>
            </a:extLst>
          </p:cNvPr>
          <p:cNvSpPr>
            <a:spLocks noGrp="1"/>
          </p:cNvSpPr>
          <p:nvPr>
            <p:ph type="title"/>
          </p:nvPr>
        </p:nvSpPr>
        <p:spPr>
          <a:xfrm>
            <a:off x="913795" y="279400"/>
            <a:ext cx="10353761" cy="1326321"/>
          </a:xfrm>
        </p:spPr>
        <p:style>
          <a:lnRef idx="2">
            <a:schemeClr val="accent6"/>
          </a:lnRef>
          <a:fillRef idx="1">
            <a:schemeClr val="lt1"/>
          </a:fillRef>
          <a:effectRef idx="0">
            <a:schemeClr val="accent6"/>
          </a:effectRef>
          <a:fontRef idx="minor">
            <a:schemeClr val="dk1"/>
          </a:fontRef>
        </p:style>
        <p:txBody>
          <a:bodyPr>
            <a:normAutofit fontScale="90000"/>
          </a:bodyPr>
          <a:lstStyle/>
          <a:p>
            <a:r>
              <a:rPr lang="fr-FR" dirty="0">
                <a:solidFill>
                  <a:schemeClr val="accent6"/>
                </a:solidFill>
              </a:rPr>
              <a:t>Les indicateurs de la maintenance préventive</a:t>
            </a:r>
          </a:p>
        </p:txBody>
      </p:sp>
      <p:sp>
        <p:nvSpPr>
          <p:cNvPr id="3" name="Espace réservé du contenu 2">
            <a:extLst>
              <a:ext uri="{FF2B5EF4-FFF2-40B4-BE49-F238E27FC236}">
                <a16:creationId xmlns:a16="http://schemas.microsoft.com/office/drawing/2014/main" id="{BBAC1BC3-9191-48B0-878D-0DB222C81975}"/>
              </a:ext>
            </a:extLst>
          </p:cNvPr>
          <p:cNvSpPr>
            <a:spLocks noGrp="1"/>
          </p:cNvSpPr>
          <p:nvPr>
            <p:ph idx="1"/>
          </p:nvPr>
        </p:nvSpPr>
        <p:spPr>
          <a:xfrm>
            <a:off x="6400800" y="2514600"/>
            <a:ext cx="5791200" cy="3810000"/>
          </a:xfrm>
        </p:spPr>
        <p:txBody>
          <a:bodyPr>
            <a:normAutofit lnSpcReduction="10000"/>
          </a:bodyPr>
          <a:lstStyle/>
          <a:p>
            <a:r>
              <a:rPr lang="fr-FR" sz="2400" b="1" dirty="0">
                <a:solidFill>
                  <a:schemeClr val="accent6"/>
                </a:solidFill>
              </a:rPr>
              <a:t>Objectifs de la fonction maintenance</a:t>
            </a:r>
          </a:p>
          <a:p>
            <a:endParaRPr lang="fr-FR" sz="2800" dirty="0"/>
          </a:p>
          <a:p>
            <a:r>
              <a:rPr lang="fr-FR" sz="2800" dirty="0"/>
              <a:t>Assurer la disponibilité maximale des biens</a:t>
            </a:r>
          </a:p>
          <a:p>
            <a:r>
              <a:rPr lang="fr-FR" sz="2800" dirty="0"/>
              <a:t>Augmenter la durée de vie des bien</a:t>
            </a:r>
          </a:p>
          <a:p>
            <a:r>
              <a:rPr lang="fr-FR" sz="2800" dirty="0"/>
              <a:t>Avec le minimum des coûts</a:t>
            </a:r>
          </a:p>
        </p:txBody>
      </p:sp>
      <p:sp>
        <p:nvSpPr>
          <p:cNvPr id="4" name="Espace réservé du contenu 2">
            <a:extLst>
              <a:ext uri="{FF2B5EF4-FFF2-40B4-BE49-F238E27FC236}">
                <a16:creationId xmlns:a16="http://schemas.microsoft.com/office/drawing/2014/main" id="{BBAC1BC3-9191-48B0-878D-0DB222C81975}"/>
              </a:ext>
            </a:extLst>
          </p:cNvPr>
          <p:cNvSpPr txBox="1">
            <a:spLocks/>
          </p:cNvSpPr>
          <p:nvPr/>
        </p:nvSpPr>
        <p:spPr>
          <a:xfrm>
            <a:off x="0" y="2502464"/>
            <a:ext cx="5930900" cy="3695136"/>
          </a:xfrm>
          <a:prstGeom prst="rect">
            <a:avLst/>
          </a:prstGeom>
        </p:spPr>
        <p:txBody>
          <a:bodyPr vert="horz" lIns="91440" tIns="45720" rIns="91440" bIns="45720" rtlCol="0">
            <a:normAutofit/>
          </a:bodyPr>
          <a:lstStyle/>
          <a:p>
            <a:pPr marL="228600" marR="0" lvl="0" indent="-228600" algn="ctr"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fr-FR" sz="2400" b="1" i="0" strike="noStrike" kern="1200" cap="none" spc="0" normalizeH="0" baseline="0" noProof="0" dirty="0">
                <a:ln>
                  <a:noFill/>
                </a:ln>
                <a:solidFill>
                  <a:schemeClr val="accent6"/>
                </a:solidFill>
                <a:uLnTx/>
                <a:uFillTx/>
                <a:latin typeface="+mn-lt"/>
                <a:ea typeface="+mn-ea"/>
                <a:cs typeface="+mn-cs"/>
              </a:rPr>
              <a:t>Objectifs de la maintenance préventive</a:t>
            </a:r>
          </a:p>
          <a:p>
            <a:pPr marL="457200" marR="0" lvl="0" indent="-457200" algn="l" defTabSz="914400" rtl="0" eaLnBrk="1" fontAlgn="auto" latinLnBrk="0" hangingPunct="1">
              <a:lnSpc>
                <a:spcPct val="120000"/>
              </a:lnSpc>
              <a:spcBef>
                <a:spcPts val="1000"/>
              </a:spcBef>
              <a:spcAft>
                <a:spcPts val="0"/>
              </a:spcAft>
              <a:buClrTx/>
              <a:buSzTx/>
              <a:buFont typeface="+mj-lt"/>
              <a:buAutoNum type="arabicPeriod"/>
              <a:tabLst/>
              <a:defRPr/>
            </a:pPr>
            <a:r>
              <a:rPr lang="fr-FR" sz="2400" dirty="0"/>
              <a:t>Eliminer la probabilité d’apparition des dysfonctionnements</a:t>
            </a:r>
            <a:endParaRPr kumimoji="0" lang="fr-FR" sz="2400" b="0" i="0" u="none" strike="noStrike" kern="1200" cap="none" spc="0" normalizeH="0" baseline="0" noProof="0" dirty="0">
              <a:ln>
                <a:noFill/>
              </a:ln>
              <a:solidFill>
                <a:schemeClr val="tx1"/>
              </a:solidFill>
              <a:uLnTx/>
              <a:uFillTx/>
              <a:latin typeface="+mn-lt"/>
              <a:ea typeface="+mn-ea"/>
              <a:cs typeface="+mn-cs"/>
            </a:endParaRPr>
          </a:p>
          <a:p>
            <a:pPr marL="457200" marR="0" lvl="0" indent="-457200" algn="l" defTabSz="914400" rtl="0" eaLnBrk="1" fontAlgn="auto" latinLnBrk="0" hangingPunct="1">
              <a:lnSpc>
                <a:spcPct val="120000"/>
              </a:lnSpc>
              <a:spcBef>
                <a:spcPts val="1000"/>
              </a:spcBef>
              <a:spcAft>
                <a:spcPts val="0"/>
              </a:spcAft>
              <a:buClrTx/>
              <a:buSzTx/>
              <a:buFont typeface="+mj-lt"/>
              <a:buAutoNum type="arabicPeriod"/>
              <a:tabLst/>
              <a:defRPr/>
            </a:pPr>
            <a:r>
              <a:rPr lang="fr-FR" sz="2400" dirty="0"/>
              <a:t>Améliorer  la fiabilité des biens</a:t>
            </a:r>
            <a:endParaRPr kumimoji="0" lang="fr-FR" sz="2400" b="0" i="0" u="none" strike="noStrike" kern="1200" cap="none" spc="0" normalizeH="0" baseline="0" noProof="0" dirty="0">
              <a:ln>
                <a:noFill/>
              </a:ln>
              <a:solidFill>
                <a:schemeClr val="tx1"/>
              </a:solidFill>
              <a:uLnTx/>
              <a:uFillTx/>
              <a:latin typeface="+mn-lt"/>
              <a:ea typeface="+mn-ea"/>
              <a:cs typeface="+mn-cs"/>
            </a:endParaRPr>
          </a:p>
          <a:p>
            <a:pPr marL="457200" marR="0" lvl="0" indent="-457200" algn="l" defTabSz="914400" rtl="0" eaLnBrk="1" fontAlgn="auto" latinLnBrk="0" hangingPunct="1">
              <a:lnSpc>
                <a:spcPct val="120000"/>
              </a:lnSpc>
              <a:spcBef>
                <a:spcPts val="1000"/>
              </a:spcBef>
              <a:spcAft>
                <a:spcPts val="0"/>
              </a:spcAft>
              <a:buClrTx/>
              <a:buSzTx/>
              <a:buFont typeface="+mj-lt"/>
              <a:buAutoNum type="arabicPeriod"/>
              <a:tabLst/>
              <a:defRPr/>
            </a:pPr>
            <a:r>
              <a:rPr kumimoji="0" lang="fr-FR" sz="2400" b="0" i="0" u="none" strike="noStrike" kern="1200" cap="none" spc="0" normalizeH="0" baseline="0" noProof="0" dirty="0">
                <a:ln>
                  <a:noFill/>
                </a:ln>
                <a:solidFill>
                  <a:schemeClr val="tx1"/>
                </a:solidFill>
                <a:uLnTx/>
                <a:uFillTx/>
                <a:latin typeface="+mn-lt"/>
                <a:ea typeface="+mn-ea"/>
                <a:cs typeface="+mn-cs"/>
              </a:rPr>
              <a:t>Avec  le minimum des coûts</a:t>
            </a:r>
          </a:p>
        </p:txBody>
      </p:sp>
      <p:cxnSp>
        <p:nvCxnSpPr>
          <p:cNvPr id="6" name="Connecteur droit avec flèche 5"/>
          <p:cNvCxnSpPr/>
          <p:nvPr/>
        </p:nvCxnSpPr>
        <p:spPr>
          <a:xfrm>
            <a:off x="5181600" y="3556000"/>
            <a:ext cx="1257300" cy="177800"/>
          </a:xfrm>
          <a:prstGeom prst="straightConnector1">
            <a:avLst/>
          </a:prstGeom>
          <a:ln w="3810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nvCxnSpPr>
        <p:spPr>
          <a:xfrm flipV="1">
            <a:off x="4597400" y="3937000"/>
            <a:ext cx="1943100" cy="419100"/>
          </a:xfrm>
          <a:prstGeom prst="straightConnector1">
            <a:avLst/>
          </a:prstGeom>
          <a:ln w="3810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a:off x="4508500" y="4953000"/>
            <a:ext cx="1917700" cy="215900"/>
          </a:xfrm>
          <a:prstGeom prst="straightConnector1">
            <a:avLst/>
          </a:prstGeom>
          <a:ln w="38100">
            <a:solidFill>
              <a:schemeClr val="accent6"/>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6283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childTnLst>
                                </p:cTn>
                              </p:par>
                              <p:par>
                                <p:cTn id="15" presetID="23" presetClass="entr" presetSubtype="16"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childTnLst>
                                </p:cTn>
                              </p:par>
                              <p:par>
                                <p:cTn id="19" presetID="23" presetClass="entr" presetSubtype="16"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500" fill="hold"/>
                                        <p:tgtEl>
                                          <p:spTgt spid="14"/>
                                        </p:tgtEl>
                                        <p:attrNameLst>
                                          <p:attrName>ppt_w</p:attrName>
                                        </p:attrNameLst>
                                      </p:cBhvr>
                                      <p:tavLst>
                                        <p:tav tm="0">
                                          <p:val>
                                            <p:fltVal val="0"/>
                                          </p:val>
                                        </p:tav>
                                        <p:tav tm="100000">
                                          <p:val>
                                            <p:strVal val="#ppt_w"/>
                                          </p:val>
                                        </p:tav>
                                      </p:tavLst>
                                    </p:anim>
                                    <p:anim calcmode="lin" valueType="num">
                                      <p:cBhvr>
                                        <p:cTn id="22" dur="500" fill="hold"/>
                                        <p:tgtEl>
                                          <p:spTgt spid="14"/>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p:cTn id="25"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p:cTn id="3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calcmode="lin" valueType="num">
                                      <p:cBhvr>
                                        <p:cTn id="37"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8" dur="500" fill="hold"/>
                                        <p:tgtEl>
                                          <p:spTgt spid="3">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23" presetClass="entr" presetSubtype="16" fill="hold" grpId="0"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p:cTn id="43"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4" dur="500" fill="hold"/>
                                        <p:tgtEl>
                                          <p:spTgt spid="3">
                                            <p:txEl>
                                              <p:pRg st="4" end="4"/>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95533" y="1"/>
            <a:ext cx="10972800" cy="6534440"/>
          </a:xfrm>
        </p:spPr>
        <p:txBody>
          <a:bodyPr>
            <a:noAutofit/>
          </a:bodyPr>
          <a:lstStyle/>
          <a:p>
            <a:pPr>
              <a:buFont typeface="Wingdings" pitchFamily="2" charset="2"/>
              <a:buChar char="ü"/>
            </a:pPr>
            <a:r>
              <a:rPr lang="fr-FR" sz="2400" b="1" u="sng" dirty="0">
                <a:solidFill>
                  <a:srgbClr val="00B0F0"/>
                </a:solidFill>
              </a:rPr>
              <a:t>Nombre de pannes imprévues NPI :</a:t>
            </a:r>
            <a:r>
              <a:rPr lang="fr-FR" sz="2400" b="1" dirty="0">
                <a:solidFill>
                  <a:srgbClr val="00B0F0"/>
                </a:solidFill>
              </a:rPr>
              <a:t> </a:t>
            </a:r>
            <a:r>
              <a:rPr lang="fr-FR" sz="2400" dirty="0"/>
              <a:t>cet indicateur mesure notre efficacité sur la réduction du taux d'apparition des pannes.</a:t>
            </a:r>
          </a:p>
          <a:p>
            <a:pPr>
              <a:buFont typeface="Wingdings" pitchFamily="2" charset="2"/>
              <a:buChar char="ü"/>
            </a:pPr>
            <a:r>
              <a:rPr lang="fr-FR" sz="2400" b="1" u="sng" dirty="0">
                <a:solidFill>
                  <a:srgbClr val="00B0F0"/>
                </a:solidFill>
              </a:rPr>
              <a:t>Moyen de temps de bon fonctionnement MTBF :</a:t>
            </a:r>
            <a:r>
              <a:rPr lang="fr-FR" sz="2400" b="1" dirty="0">
                <a:solidFill>
                  <a:srgbClr val="00B0F0"/>
                </a:solidFill>
              </a:rPr>
              <a:t> </a:t>
            </a:r>
            <a:r>
              <a:rPr lang="fr-FR" sz="2400" dirty="0"/>
              <a:t>c'est un indicateur de mesure de la fiabilité du bien </a:t>
            </a:r>
          </a:p>
          <a:p>
            <a:pPr>
              <a:buFont typeface="Wingdings" pitchFamily="2" charset="2"/>
              <a:buChar char="ü"/>
            </a:pPr>
            <a:r>
              <a:rPr lang="fr-FR" sz="2400" b="1" u="sng" dirty="0">
                <a:solidFill>
                  <a:srgbClr val="00B0F0"/>
                </a:solidFill>
              </a:rPr>
              <a:t>Taux de la maintenance préventive TMP</a:t>
            </a:r>
            <a:r>
              <a:rPr lang="fr-FR" sz="2400" b="1" dirty="0">
                <a:solidFill>
                  <a:srgbClr val="00B0F0"/>
                </a:solidFill>
              </a:rPr>
              <a:t>              : </a:t>
            </a:r>
            <a:r>
              <a:rPr lang="fr-FR" sz="2400" dirty="0"/>
              <a:t>cet indicateur va nous aider à trouver le taux idéal des interventions préventives à avoir pour trouver l'équilibre entre le correctif et le préventif</a:t>
            </a:r>
          </a:p>
          <a:p>
            <a:pPr>
              <a:buFont typeface="Wingdings" pitchFamily="2" charset="2"/>
              <a:buChar char="ü"/>
            </a:pPr>
            <a:r>
              <a:rPr lang="fr-FR" sz="2400" b="1" u="sng" dirty="0">
                <a:solidFill>
                  <a:srgbClr val="00B0F0"/>
                </a:solidFill>
              </a:rPr>
              <a:t>Coût Direct de la maintenance préventives : </a:t>
            </a:r>
            <a:r>
              <a:rPr lang="fr-FR" sz="2400" dirty="0"/>
              <a:t>Cet indicateur regroupe les coûts de la main d'œuvre, des PDR et des prestations utilisées</a:t>
            </a:r>
          </a:p>
          <a:p>
            <a:pPr>
              <a:buFont typeface="Wingdings" pitchFamily="2" charset="2"/>
              <a:buChar char="ü"/>
            </a:pPr>
            <a:r>
              <a:rPr lang="fr-FR" sz="2400" b="1" u="sng" dirty="0">
                <a:solidFill>
                  <a:srgbClr val="00B0F0"/>
                </a:solidFill>
              </a:rPr>
              <a:t>Coût </a:t>
            </a:r>
            <a:r>
              <a:rPr lang="fr-FR" sz="2400" b="1" u="sng" dirty="0" err="1">
                <a:solidFill>
                  <a:srgbClr val="00B0F0"/>
                </a:solidFill>
              </a:rPr>
              <a:t>inDirect</a:t>
            </a:r>
            <a:r>
              <a:rPr lang="fr-FR" sz="2400" b="1" u="sng" dirty="0">
                <a:solidFill>
                  <a:srgbClr val="00B0F0"/>
                </a:solidFill>
              </a:rPr>
              <a:t> de la maintenance préventives : </a:t>
            </a:r>
            <a:r>
              <a:rPr lang="fr-FR" sz="2400" dirty="0"/>
              <a:t>Cet indicateur regroupe les coûts des pertes causées par l’arrêt de la production</a:t>
            </a:r>
          </a:p>
          <a:p>
            <a:pPr>
              <a:buFont typeface="Wingdings" pitchFamily="2" charset="2"/>
              <a:buChar char="ü"/>
            </a:pPr>
            <a:endParaRPr lang="fr-FR" sz="2400" dirty="0"/>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609600"/>
            <a:ext cx="12191999" cy="1326321"/>
          </a:xfrm>
        </p:spPr>
        <p:txBody>
          <a:bodyPr>
            <a:normAutofit/>
          </a:bodyPr>
          <a:lstStyle/>
          <a:p>
            <a:r>
              <a:rPr lang="fr-FR" sz="3200" b="1" dirty="0">
                <a:solidFill>
                  <a:srgbClr val="FFFF00"/>
                </a:solidFill>
              </a:rPr>
              <a:t>9.2.11. DOCUMENTATION MAINTENANCE PREVENTIVE</a:t>
            </a:r>
            <a:endParaRPr lang="fr-FR" sz="3200" dirty="0">
              <a:solidFill>
                <a:srgbClr val="FFFF00"/>
              </a:solidFill>
            </a:endParaRPr>
          </a:p>
        </p:txBody>
      </p:sp>
      <p:sp>
        <p:nvSpPr>
          <p:cNvPr id="3" name="Espace réservé du contenu 2"/>
          <p:cNvSpPr>
            <a:spLocks noGrp="1"/>
          </p:cNvSpPr>
          <p:nvPr>
            <p:ph idx="1"/>
          </p:nvPr>
        </p:nvSpPr>
        <p:spPr>
          <a:xfrm>
            <a:off x="267286" y="2096064"/>
            <a:ext cx="11605846" cy="4234398"/>
          </a:xfrm>
        </p:spPr>
        <p:txBody>
          <a:bodyPr/>
          <a:lstStyle/>
          <a:p>
            <a:r>
              <a:rPr lang="fr-FR" dirty="0"/>
              <a:t>La documentation est le seul moyen pour garantir la formalisation et la standardisation de tous ce que nous avons vu jusqu'à présent, alors je vous invite à créer et établir les documents suivants : </a:t>
            </a:r>
          </a:p>
          <a:p>
            <a:pPr>
              <a:buFont typeface="Wingdings" pitchFamily="2" charset="2"/>
              <a:buChar char="ü"/>
            </a:pPr>
            <a:r>
              <a:rPr lang="fr-FR" dirty="0"/>
              <a:t>Procédure de la maintenance préventive</a:t>
            </a:r>
          </a:p>
          <a:p>
            <a:pPr>
              <a:buFont typeface="Wingdings" pitchFamily="2" charset="2"/>
              <a:buChar char="ü"/>
            </a:pPr>
            <a:r>
              <a:rPr lang="fr-FR" dirty="0"/>
              <a:t>Plan de la maintenance préventive</a:t>
            </a:r>
          </a:p>
          <a:p>
            <a:pPr>
              <a:buFont typeface="Wingdings" pitchFamily="2" charset="2"/>
              <a:buChar char="ü"/>
            </a:pPr>
            <a:r>
              <a:rPr lang="fr-FR" dirty="0"/>
              <a:t>Planning de la maintenance préventive</a:t>
            </a:r>
          </a:p>
          <a:p>
            <a:pPr>
              <a:buFont typeface="Wingdings" pitchFamily="2" charset="2"/>
              <a:buChar char="ü"/>
            </a:pPr>
            <a:r>
              <a:rPr lang="fr-FR" dirty="0"/>
              <a:t>check-list</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609600"/>
            <a:ext cx="12191999" cy="1326321"/>
          </a:xfrm>
        </p:spPr>
        <p:txBody>
          <a:bodyPr>
            <a:normAutofit fontScale="90000"/>
          </a:bodyPr>
          <a:lstStyle/>
          <a:p>
            <a:r>
              <a:rPr lang="fr-FR" b="1" dirty="0">
                <a:solidFill>
                  <a:srgbClr val="FFC000"/>
                </a:solidFill>
                <a:effectLst/>
              </a:rPr>
              <a:t>La procédure de la maintenance préventive :</a:t>
            </a:r>
            <a:br>
              <a:rPr lang="fr-FR" dirty="0">
                <a:solidFill>
                  <a:srgbClr val="FFC000"/>
                </a:solidFill>
                <a:effectLst/>
              </a:rPr>
            </a:br>
            <a:endParaRPr lang="fr-FR" dirty="0">
              <a:solidFill>
                <a:srgbClr val="FFC000"/>
              </a:solidFill>
              <a:effectLst/>
            </a:endParaRPr>
          </a:p>
        </p:txBody>
      </p:sp>
      <p:sp>
        <p:nvSpPr>
          <p:cNvPr id="3" name="Espace réservé du contenu 2"/>
          <p:cNvSpPr>
            <a:spLocks noGrp="1"/>
          </p:cNvSpPr>
          <p:nvPr>
            <p:ph idx="1"/>
          </p:nvPr>
        </p:nvSpPr>
        <p:spPr/>
        <p:txBody>
          <a:bodyPr/>
          <a:lstStyle/>
          <a:p>
            <a:r>
              <a:rPr lang="fr-FR" dirty="0"/>
              <a:t>Elle doit contenir les différentes étapes à suivre par les agents de maintenance pour réaliser une intervention préventive, en mentionnant la responsabilité et les enregistrements nécessaires pour la traçabilité.</a:t>
            </a:r>
          </a:p>
          <a:p>
            <a:endParaRPr lang="fr-FR" dirty="0"/>
          </a:p>
        </p:txBody>
      </p:sp>
      <p:sp>
        <p:nvSpPr>
          <p:cNvPr id="4" name="ZoneTexte 3"/>
          <p:cNvSpPr txBox="1"/>
          <p:nvPr/>
        </p:nvSpPr>
        <p:spPr>
          <a:xfrm>
            <a:off x="7366000" y="5156200"/>
            <a:ext cx="3251200" cy="369332"/>
          </a:xfrm>
          <a:prstGeom prst="rect">
            <a:avLst/>
          </a:prstGeom>
          <a:noFill/>
        </p:spPr>
        <p:txBody>
          <a:bodyPr wrap="square" rtlCol="0">
            <a:spAutoFit/>
          </a:bodyPr>
          <a:lstStyle/>
          <a:p>
            <a:pPr algn="ctr"/>
            <a:r>
              <a:rPr lang="fr-FR" b="1" dirty="0">
                <a:solidFill>
                  <a:srgbClr val="FF0000"/>
                </a:solidFill>
              </a:rPr>
              <a:t>Exemple procédure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diamond(in)">
                                      <p:cBhvr>
                                        <p:cTn id="1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8539" y="609601"/>
            <a:ext cx="12191999" cy="1326321"/>
          </a:xfrm>
        </p:spPr>
        <p:txBody>
          <a:bodyPr>
            <a:normAutofit/>
          </a:bodyPr>
          <a:lstStyle/>
          <a:p>
            <a:r>
              <a:rPr lang="fr-FR" sz="2400" b="1" dirty="0">
                <a:solidFill>
                  <a:srgbClr val="FFFF00"/>
                </a:solidFill>
              </a:rPr>
              <a:t>9.2.12.Comment structurer et maitriser la maintenance préventive??</a:t>
            </a:r>
            <a:endParaRPr lang="fr-FR" sz="2400" dirty="0">
              <a:solidFill>
                <a:srgbClr val="FFFF00"/>
              </a:solidFill>
            </a:endParaRPr>
          </a:p>
        </p:txBody>
      </p:sp>
      <p:sp>
        <p:nvSpPr>
          <p:cNvPr id="3" name="Espace réservé du contenu 2"/>
          <p:cNvSpPr>
            <a:spLocks noGrp="1"/>
          </p:cNvSpPr>
          <p:nvPr>
            <p:ph idx="1"/>
          </p:nvPr>
        </p:nvSpPr>
        <p:spPr/>
        <p:txBody>
          <a:bodyPr>
            <a:normAutofit/>
          </a:bodyPr>
          <a:lstStyle/>
          <a:p>
            <a:r>
              <a:rPr lang="fr-FR" sz="2400" dirty="0"/>
              <a:t>La maintenance préventive est la meilleure solution pour améliorer la disponibilité et les performances des biens, mais tout dépend du contenu du plan préventif, si vous avez un plan efficace vous allez commencer à constater l'amélioration depuis le troisième mois de lancement, par contre, si le contenu n'est pas bien étudié, vous allez juste perdre le temps , l'argent et votre crédibilité.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685801"/>
            <a:ext cx="12192000" cy="5440366"/>
          </a:xfrm>
        </p:spPr>
        <p:txBody>
          <a:bodyPr>
            <a:normAutofit/>
          </a:bodyPr>
          <a:lstStyle/>
          <a:p>
            <a:pPr>
              <a:buNone/>
            </a:pPr>
            <a:r>
              <a:rPr lang="fr-FR" dirty="0"/>
              <a:t>C'est pour cela, je vous conseille de suivre les étapes suivantes : ( cas de la maintenance préventive n'est pas encore installée)</a:t>
            </a:r>
          </a:p>
          <a:p>
            <a:pPr marL="514350" lvl="0" indent="-514350">
              <a:buFont typeface="+mj-lt"/>
              <a:buAutoNum type="arabicPeriod"/>
            </a:pPr>
            <a:r>
              <a:rPr lang="fr-FR" dirty="0"/>
              <a:t>Mesurez la fiabilité et la disponibilité actuelle des biens</a:t>
            </a:r>
          </a:p>
          <a:p>
            <a:pPr marL="514350" lvl="0" indent="-514350">
              <a:buFont typeface="+mj-lt"/>
              <a:buAutoNum type="arabicPeriod"/>
            </a:pPr>
            <a:r>
              <a:rPr lang="fr-FR" dirty="0"/>
              <a:t>Fixez des objectifs à atteindre</a:t>
            </a:r>
          </a:p>
          <a:p>
            <a:pPr marL="514350" lvl="0" indent="-514350">
              <a:buFont typeface="+mj-lt"/>
              <a:buAutoNum type="arabicPeriod"/>
            </a:pPr>
            <a:r>
              <a:rPr lang="fr-FR" dirty="0"/>
              <a:t>Etablissez le plan préventif en suivant les étapes déjà décrites et en utilisant les sources déjà présentées dans la partie "Plan Préventif"</a:t>
            </a:r>
          </a:p>
          <a:p>
            <a:pPr marL="514350" lvl="0" indent="-514350">
              <a:buFont typeface="+mj-lt"/>
              <a:buAutoNum type="arabicPeriod"/>
            </a:pPr>
            <a:r>
              <a:rPr lang="fr-FR" dirty="0"/>
              <a:t>Informez et formez les agents de maintenances sur ces plans</a:t>
            </a:r>
          </a:p>
          <a:p>
            <a:pPr marL="514350" lvl="0" indent="-514350">
              <a:buFont typeface="+mj-lt"/>
              <a:buAutoNum type="arabicPeriod"/>
            </a:pPr>
            <a:r>
              <a:rPr lang="fr-FR" dirty="0"/>
              <a:t>Créez le planning préventif et validez le avec le responsable d'entité</a:t>
            </a:r>
          </a:p>
          <a:p>
            <a:pPr marL="514350" lvl="0" indent="-514350">
              <a:buFont typeface="+mj-lt"/>
              <a:buAutoNum type="arabicPeriod"/>
            </a:pPr>
            <a:r>
              <a:rPr lang="fr-FR" dirty="0"/>
              <a:t>Lancez l'exécution du planning</a:t>
            </a:r>
          </a:p>
          <a:p>
            <a:pPr marL="514350" lvl="0" indent="-514350">
              <a:buFont typeface="+mj-lt"/>
              <a:buAutoNum type="arabicPeriod"/>
            </a:pPr>
            <a:r>
              <a:rPr lang="fr-FR" dirty="0"/>
              <a:t>Lancez et profitez de la maintenance productive</a:t>
            </a:r>
          </a:p>
          <a:p>
            <a:pPr marL="514350" lvl="0" indent="-514350">
              <a:buFont typeface="+mj-lt"/>
              <a:buAutoNum type="arabicPeriod"/>
            </a:pPr>
            <a:r>
              <a:rPr lang="fr-FR" dirty="0"/>
              <a:t>Mesurez et suivez les performances des équipements</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8F32A-5026-D43C-F805-337C55944AB1}"/>
              </a:ext>
            </a:extLst>
          </p:cNvPr>
          <p:cNvSpPr>
            <a:spLocks noGrp="1"/>
          </p:cNvSpPr>
          <p:nvPr>
            <p:ph type="title"/>
          </p:nvPr>
        </p:nvSpPr>
        <p:spPr>
          <a:xfrm>
            <a:off x="1857464" y="2728735"/>
            <a:ext cx="9404723" cy="1400530"/>
          </a:xfrm>
        </p:spPr>
        <p:txBody>
          <a:bodyPr/>
          <a:lstStyle/>
          <a:p>
            <a:r>
              <a:rPr lang="fr-FR" sz="3200"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t>Chapitre 10 : LE TABLEAU DE BORD PRODUCTION</a:t>
            </a:r>
            <a:endParaRPr lang="fr-MA" sz="6000" dirty="0">
              <a:solidFill>
                <a:srgbClr val="FFFF00"/>
              </a:solidFill>
            </a:endParaRPr>
          </a:p>
        </p:txBody>
      </p:sp>
    </p:spTree>
    <p:extLst>
      <p:ext uri="{BB962C8B-B14F-4D97-AF65-F5344CB8AC3E}">
        <p14:creationId xmlns:p14="http://schemas.microsoft.com/office/powerpoint/2010/main" val="256023224"/>
      </p:ext>
    </p:extLst>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16618-5ACD-EFC9-B32F-8B3C5EE55FCA}"/>
              </a:ext>
            </a:extLst>
          </p:cNvPr>
          <p:cNvSpPr>
            <a:spLocks noGrp="1"/>
          </p:cNvSpPr>
          <p:nvPr>
            <p:ph type="title"/>
          </p:nvPr>
        </p:nvSpPr>
        <p:spPr>
          <a:xfrm>
            <a:off x="646111" y="452718"/>
            <a:ext cx="9404723" cy="686969"/>
          </a:xfrm>
        </p:spPr>
        <p:txBody>
          <a:bodyPr/>
          <a:lstStyle/>
          <a:p>
            <a:r>
              <a:rPr lang="fr-FR" sz="3200"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t>10.1. INTRODUCTION</a:t>
            </a:r>
            <a:br>
              <a:rPr lang="fr-MA" sz="3200" dirty="0">
                <a:solidFill>
                  <a:srgbClr val="FFFF00"/>
                </a:solidFill>
                <a:effectLst/>
                <a:latin typeface="Calibri" panose="020F0502020204030204" pitchFamily="34" charset="0"/>
                <a:ea typeface="Calibri" panose="020F0502020204030204" pitchFamily="34" charset="0"/>
                <a:cs typeface="Arial" panose="020B0604020202020204" pitchFamily="34" charset="0"/>
              </a:rPr>
            </a:br>
            <a:endParaRPr lang="fr-MA" sz="6000" dirty="0">
              <a:solidFill>
                <a:srgbClr val="FFFF00"/>
              </a:solidFill>
            </a:endParaRPr>
          </a:p>
        </p:txBody>
      </p:sp>
      <p:sp>
        <p:nvSpPr>
          <p:cNvPr id="3" name="Content Placeholder 2">
            <a:extLst>
              <a:ext uri="{FF2B5EF4-FFF2-40B4-BE49-F238E27FC236}">
                <a16:creationId xmlns:a16="http://schemas.microsoft.com/office/drawing/2014/main" id="{9C286581-4562-AC81-C2F5-92F05E47CCED}"/>
              </a:ext>
            </a:extLst>
          </p:cNvPr>
          <p:cNvSpPr>
            <a:spLocks noGrp="1"/>
          </p:cNvSpPr>
          <p:nvPr>
            <p:ph idx="1"/>
          </p:nvPr>
        </p:nvSpPr>
        <p:spPr>
          <a:xfrm>
            <a:off x="92766" y="1524000"/>
            <a:ext cx="11476382" cy="4724399"/>
          </a:xfrm>
        </p:spPr>
        <p:txBody>
          <a:bodyPr>
            <a:normAutofit/>
          </a:bodyPr>
          <a:lstStyle/>
          <a:p>
            <a:pPr>
              <a:lnSpc>
                <a:spcPct val="115000"/>
              </a:lnSpc>
              <a:spcAft>
                <a:spcPts val="1000"/>
              </a:spcAft>
            </a:pPr>
            <a:r>
              <a:rPr lang="fr-FR" dirty="0">
                <a:effectLst/>
                <a:latin typeface="Calibri" panose="020F0502020204030204" pitchFamily="34" charset="0"/>
                <a:ea typeface="Calibri" panose="020F0502020204030204" pitchFamily="34" charset="0"/>
                <a:cs typeface="Arial" panose="020B0604020202020204" pitchFamily="34" charset="0"/>
              </a:rPr>
              <a:t>Le tableau de bord et le pilier principal du management, sans tableau de bord, on ne peut pas savoir si on est dans la bonne voie ou non, ou si on est presque arrivé ou on est loin de notre destination.</a:t>
            </a:r>
            <a:endParaRPr lang="fr-MA"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dirty="0">
                <a:effectLst/>
                <a:latin typeface="Calibri" panose="020F0502020204030204" pitchFamily="34" charset="0"/>
                <a:ea typeface="Calibri" panose="020F0502020204030204" pitchFamily="34" charset="0"/>
                <a:cs typeface="Arial" panose="020B0604020202020204" pitchFamily="34" charset="0"/>
              </a:rPr>
              <a:t>On prend toujours l'exemple de la voiture, si quelqu'un vous a demandé de le transporter d'une ville à une autre en conduisant sa voiture, et lorsque vous êtes arrivé pour démarrer la voiture, vous avez détecté que le tableau de bord ne fonctionne pas, comment vous allez réagir ??surement vous n'allez pas acceptez de la conduire sans tableau de bord, car vous risquez votre vie et il y a un grand pourcentage que n'arrivez pas à votre destination sein et sans problèmes.</a:t>
            </a:r>
            <a:endParaRPr lang="fr-MA"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dirty="0">
                <a:effectLst/>
                <a:latin typeface="Calibri" panose="020F0502020204030204" pitchFamily="34" charset="0"/>
                <a:ea typeface="Calibri" panose="020F0502020204030204" pitchFamily="34" charset="0"/>
                <a:cs typeface="Arial" panose="020B0604020202020204" pitchFamily="34" charset="0"/>
              </a:rPr>
              <a:t>C'est la même chose lorsque vous prenez la conduite d'un service et que vous n'avez aucun tableau de bord, c'est totalement illogique.</a:t>
            </a:r>
            <a:endParaRPr lang="fr-MA" dirty="0">
              <a:effectLst/>
              <a:latin typeface="Calibri" panose="020F0502020204030204" pitchFamily="34" charset="0"/>
              <a:ea typeface="Calibri" panose="020F0502020204030204" pitchFamily="34" charset="0"/>
              <a:cs typeface="Arial" panose="020B0604020202020204" pitchFamily="34" charset="0"/>
            </a:endParaRPr>
          </a:p>
          <a:p>
            <a:endParaRPr lang="fr-MA" sz="2400" dirty="0"/>
          </a:p>
        </p:txBody>
      </p:sp>
    </p:spTree>
    <p:extLst>
      <p:ext uri="{BB962C8B-B14F-4D97-AF65-F5344CB8AC3E}">
        <p14:creationId xmlns:p14="http://schemas.microsoft.com/office/powerpoint/2010/main" val="822051744"/>
      </p:ext>
    </p:extLst>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3D40E3-818A-9AB9-1E56-34238A17E419}"/>
              </a:ext>
            </a:extLst>
          </p:cNvPr>
          <p:cNvSpPr>
            <a:spLocks noGrp="1"/>
          </p:cNvSpPr>
          <p:nvPr>
            <p:ph idx="1"/>
          </p:nvPr>
        </p:nvSpPr>
        <p:spPr>
          <a:xfrm>
            <a:off x="649357" y="901148"/>
            <a:ext cx="9780103" cy="5347251"/>
          </a:xfrm>
        </p:spPr>
        <p:txBody>
          <a:bodyPr>
            <a:normAutofit/>
          </a:bodyPr>
          <a:lstStyle/>
          <a:p>
            <a:pPr>
              <a:lnSpc>
                <a:spcPct val="115000"/>
              </a:lnSpc>
              <a:spcAft>
                <a:spcPts val="1000"/>
              </a:spcAft>
            </a:pPr>
            <a:r>
              <a:rPr lang="fr-MA" dirty="0">
                <a:effectLst/>
                <a:latin typeface="Calibri" panose="020F0502020204030204" pitchFamily="34" charset="0"/>
                <a:ea typeface="Calibri" panose="020F0502020204030204" pitchFamily="34" charset="0"/>
                <a:cs typeface="Arial" panose="020B0604020202020204" pitchFamily="34" charset="0"/>
              </a:rPr>
              <a:t> </a:t>
            </a:r>
            <a:r>
              <a:rPr lang="fr-FR" dirty="0">
                <a:effectLst/>
                <a:latin typeface="Calibri" panose="020F0502020204030204" pitchFamily="34" charset="0"/>
                <a:ea typeface="Calibri" panose="020F0502020204030204" pitchFamily="34" charset="0"/>
                <a:cs typeface="Arial" panose="020B0604020202020204" pitchFamily="34" charset="0"/>
              </a:rPr>
              <a:t>C’est la première des choses à mettre en place pour gérer un service, c'est pour cela je vous prie de faire attention à ce point et de le mettre dans la priorité de vos plans d'action, Sinon vous risquez de ne pas réussir dans votre mission.</a:t>
            </a:r>
            <a:endParaRPr lang="fr-MA" dirty="0">
              <a:effectLst/>
              <a:latin typeface="Calibri" panose="020F0502020204030204" pitchFamily="34" charset="0"/>
              <a:ea typeface="Calibri" panose="020F0502020204030204" pitchFamily="34" charset="0"/>
              <a:cs typeface="Arial" panose="020B0604020202020204" pitchFamily="34" charset="0"/>
            </a:endParaRPr>
          </a:p>
          <a:p>
            <a:pPr marL="0" indent="0" algn="ctr">
              <a:lnSpc>
                <a:spcPct val="115000"/>
              </a:lnSpc>
              <a:spcAft>
                <a:spcPts val="1000"/>
              </a:spcAft>
              <a:buNone/>
            </a:pPr>
            <a:r>
              <a:rPr lang="fr-FR" b="1" dirty="0">
                <a:solidFill>
                  <a:srgbClr val="FFC000"/>
                </a:solidFill>
                <a:effectLst/>
                <a:latin typeface="Calibri" panose="020F0502020204030204" pitchFamily="34" charset="0"/>
                <a:ea typeface="Calibri" panose="020F0502020204030204" pitchFamily="34" charset="0"/>
                <a:cs typeface="Arial" panose="020B0604020202020204" pitchFamily="34" charset="0"/>
              </a:rPr>
              <a:t>"Le bon manager, est celui qui sait où il est, où il veut arriver, et qui surveille en temps réel son avancement vers l'objectif"</a:t>
            </a:r>
            <a:endParaRPr lang="fr-MA"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p>
            <a:endParaRPr lang="fr-MA" sz="2400" dirty="0"/>
          </a:p>
        </p:txBody>
      </p:sp>
    </p:spTree>
    <p:extLst>
      <p:ext uri="{BB962C8B-B14F-4D97-AF65-F5344CB8AC3E}">
        <p14:creationId xmlns:p14="http://schemas.microsoft.com/office/powerpoint/2010/main" val="3578720053"/>
      </p:ext>
    </p:extLst>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3BAC7-75A3-ECDA-2CA5-4BB4D395B2F6}"/>
              </a:ext>
            </a:extLst>
          </p:cNvPr>
          <p:cNvSpPr>
            <a:spLocks noGrp="1"/>
          </p:cNvSpPr>
          <p:nvPr>
            <p:ph type="title"/>
          </p:nvPr>
        </p:nvSpPr>
        <p:spPr/>
        <p:txBody>
          <a:bodyPr/>
          <a:lstStyle/>
          <a:p>
            <a:r>
              <a:rPr lang="fr-FR" sz="2800"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t>10.2. MISE EN PLACE D'UN TABLEAU DE BORD PRODUCTION</a:t>
            </a:r>
            <a:br>
              <a:rPr lang="fr-MA" sz="2800" dirty="0">
                <a:solidFill>
                  <a:srgbClr val="FFFF00"/>
                </a:solidFill>
                <a:effectLst/>
                <a:latin typeface="Calibri" panose="020F0502020204030204" pitchFamily="34" charset="0"/>
                <a:ea typeface="Calibri" panose="020F0502020204030204" pitchFamily="34" charset="0"/>
                <a:cs typeface="Arial" panose="020B0604020202020204" pitchFamily="34" charset="0"/>
              </a:rPr>
            </a:br>
            <a:endParaRPr lang="fr-MA" sz="5400" dirty="0">
              <a:solidFill>
                <a:srgbClr val="FFFF00"/>
              </a:solidFill>
            </a:endParaRPr>
          </a:p>
        </p:txBody>
      </p:sp>
      <p:sp>
        <p:nvSpPr>
          <p:cNvPr id="3" name="Content Placeholder 2">
            <a:extLst>
              <a:ext uri="{FF2B5EF4-FFF2-40B4-BE49-F238E27FC236}">
                <a16:creationId xmlns:a16="http://schemas.microsoft.com/office/drawing/2014/main" id="{EF0E9DC7-6922-3361-84CE-F99277A551BC}"/>
              </a:ext>
            </a:extLst>
          </p:cNvPr>
          <p:cNvSpPr>
            <a:spLocks noGrp="1"/>
          </p:cNvSpPr>
          <p:nvPr>
            <p:ph idx="1"/>
          </p:nvPr>
        </p:nvSpPr>
        <p:spPr>
          <a:xfrm>
            <a:off x="238539" y="1351722"/>
            <a:ext cx="10813773" cy="4896677"/>
          </a:xfrm>
        </p:spPr>
        <p:txBody>
          <a:bodyPr>
            <a:normAutofit/>
          </a:bodyPr>
          <a:lstStyle/>
          <a:p>
            <a:pPr>
              <a:lnSpc>
                <a:spcPct val="115000"/>
              </a:lnSpc>
              <a:spcAft>
                <a:spcPts val="1000"/>
              </a:spcAft>
            </a:pPr>
            <a:r>
              <a:rPr lang="fr-FR" dirty="0">
                <a:effectLst/>
                <a:latin typeface="Calibri" panose="020F0502020204030204" pitchFamily="34" charset="0"/>
                <a:ea typeface="Calibri" panose="020F0502020204030204" pitchFamily="34" charset="0"/>
                <a:cs typeface="Arial" panose="020B0604020202020204" pitchFamily="34" charset="0"/>
              </a:rPr>
              <a:t>Je vous cite ci après les principales étapes à suivre pour établir un tableau de bord production : </a:t>
            </a:r>
            <a:endParaRPr lang="fr-MA"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mj-lt"/>
              <a:buAutoNum type="arabicPeriod"/>
              <a:tabLst>
                <a:tab pos="457200" algn="l"/>
              </a:tabLst>
            </a:pPr>
            <a:r>
              <a:rPr lang="fr-FR" dirty="0">
                <a:effectLst/>
                <a:latin typeface="Calibri" panose="020F0502020204030204" pitchFamily="34" charset="0"/>
                <a:ea typeface="Calibri" panose="020F0502020204030204" pitchFamily="34" charset="0"/>
                <a:cs typeface="Arial" panose="020B0604020202020204" pitchFamily="34" charset="0"/>
              </a:rPr>
              <a:t>Détermination des indicateurs </a:t>
            </a:r>
            <a:endParaRPr lang="fr-MA"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mj-lt"/>
              <a:buAutoNum type="arabicPeriod"/>
              <a:tabLst>
                <a:tab pos="457200" algn="l"/>
              </a:tabLst>
            </a:pPr>
            <a:r>
              <a:rPr lang="fr-FR" dirty="0">
                <a:effectLst/>
                <a:latin typeface="Calibri" panose="020F0502020204030204" pitchFamily="34" charset="0"/>
                <a:ea typeface="Calibri" panose="020F0502020204030204" pitchFamily="34" charset="0"/>
                <a:cs typeface="Arial" panose="020B0604020202020204" pitchFamily="34" charset="0"/>
              </a:rPr>
              <a:t>Validation avec la direction et le service qualité</a:t>
            </a:r>
            <a:endParaRPr lang="fr-MA"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mj-lt"/>
              <a:buAutoNum type="arabicPeriod"/>
              <a:tabLst>
                <a:tab pos="457200" algn="l"/>
              </a:tabLst>
            </a:pPr>
            <a:r>
              <a:rPr lang="fr-FR" dirty="0">
                <a:effectLst/>
                <a:latin typeface="Calibri" panose="020F0502020204030204" pitchFamily="34" charset="0"/>
                <a:ea typeface="Calibri" panose="020F0502020204030204" pitchFamily="34" charset="0"/>
                <a:cs typeface="Arial" panose="020B0604020202020204" pitchFamily="34" charset="0"/>
              </a:rPr>
              <a:t>Détermination de la méthode de recueille de données</a:t>
            </a:r>
            <a:endParaRPr lang="fr-MA"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mj-lt"/>
              <a:buAutoNum type="arabicPeriod"/>
              <a:tabLst>
                <a:tab pos="457200" algn="l"/>
              </a:tabLst>
            </a:pPr>
            <a:r>
              <a:rPr lang="fr-FR" dirty="0">
                <a:effectLst/>
                <a:latin typeface="Calibri" panose="020F0502020204030204" pitchFamily="34" charset="0"/>
                <a:ea typeface="Calibri" panose="020F0502020204030204" pitchFamily="34" charset="0"/>
                <a:cs typeface="Arial" panose="020B0604020202020204" pitchFamily="34" charset="0"/>
              </a:rPr>
              <a:t>Formation des équipes</a:t>
            </a:r>
            <a:endParaRPr lang="fr-MA"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mj-lt"/>
              <a:buAutoNum type="arabicPeriod"/>
              <a:tabLst>
                <a:tab pos="457200" algn="l"/>
              </a:tabLst>
            </a:pPr>
            <a:r>
              <a:rPr lang="fr-FR" dirty="0">
                <a:effectLst/>
                <a:latin typeface="Calibri" panose="020F0502020204030204" pitchFamily="34" charset="0"/>
                <a:ea typeface="Calibri" panose="020F0502020204030204" pitchFamily="34" charset="0"/>
                <a:cs typeface="Arial" panose="020B0604020202020204" pitchFamily="34" charset="0"/>
              </a:rPr>
              <a:t>Nomination du responsable du calcul et suivi</a:t>
            </a:r>
            <a:endParaRPr lang="fr-MA"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mj-lt"/>
              <a:buAutoNum type="arabicPeriod"/>
              <a:tabLst>
                <a:tab pos="457200" algn="l"/>
              </a:tabLst>
            </a:pPr>
            <a:r>
              <a:rPr lang="fr-FR" dirty="0">
                <a:effectLst/>
                <a:latin typeface="Calibri" panose="020F0502020204030204" pitchFamily="34" charset="0"/>
                <a:ea typeface="Calibri" panose="020F0502020204030204" pitchFamily="34" charset="0"/>
                <a:cs typeface="Arial" panose="020B0604020202020204" pitchFamily="34" charset="0"/>
              </a:rPr>
              <a:t>Elaboration du modèle du tableau de bord</a:t>
            </a:r>
            <a:endParaRPr lang="fr-MA" dirty="0">
              <a:effectLst/>
              <a:latin typeface="Calibri" panose="020F0502020204030204" pitchFamily="34" charset="0"/>
              <a:ea typeface="Calibri" panose="020F0502020204030204" pitchFamily="34" charset="0"/>
              <a:cs typeface="Arial" panose="020B0604020202020204" pitchFamily="34" charset="0"/>
            </a:endParaRPr>
          </a:p>
          <a:p>
            <a:endParaRPr lang="fr-MA" sz="2400" dirty="0"/>
          </a:p>
        </p:txBody>
      </p:sp>
    </p:spTree>
    <p:extLst>
      <p:ext uri="{BB962C8B-B14F-4D97-AF65-F5344CB8AC3E}">
        <p14:creationId xmlns:p14="http://schemas.microsoft.com/office/powerpoint/2010/main" val="23553159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8243965" y="1611086"/>
            <a:ext cx="2932035" cy="13933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t>LA GESTION</a:t>
            </a:r>
          </a:p>
        </p:txBody>
      </p:sp>
      <p:sp>
        <p:nvSpPr>
          <p:cNvPr id="6" name="Rectangle à coins arrondis 5"/>
          <p:cNvSpPr/>
          <p:nvPr/>
        </p:nvSpPr>
        <p:spPr>
          <a:xfrm>
            <a:off x="638629" y="1611086"/>
            <a:ext cx="3164114" cy="13933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t>LE MANAGEMENT</a:t>
            </a:r>
          </a:p>
        </p:txBody>
      </p:sp>
      <p:sp>
        <p:nvSpPr>
          <p:cNvPr id="7" name="Rectangle 6"/>
          <p:cNvSpPr/>
          <p:nvPr/>
        </p:nvSpPr>
        <p:spPr>
          <a:xfrm>
            <a:off x="4383317" y="1611084"/>
            <a:ext cx="3338284" cy="1323439"/>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r-FR" sz="8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V.S</a:t>
            </a:r>
          </a:p>
        </p:txBody>
      </p:sp>
      <p:sp>
        <p:nvSpPr>
          <p:cNvPr id="8" name="ZoneTexte 7"/>
          <p:cNvSpPr txBox="1"/>
          <p:nvPr/>
        </p:nvSpPr>
        <p:spPr>
          <a:xfrm>
            <a:off x="8505371" y="3338286"/>
            <a:ext cx="2569028" cy="1754326"/>
          </a:xfrm>
          <a:prstGeom prst="rect">
            <a:avLst/>
          </a:prstGeom>
          <a:noFill/>
        </p:spPr>
        <p:txBody>
          <a:bodyPr wrap="square" rtlCol="0">
            <a:spAutoFit/>
          </a:bodyPr>
          <a:lstStyle/>
          <a:p>
            <a:r>
              <a:rPr lang="fr-FR" dirty="0"/>
              <a:t>Opérationnel</a:t>
            </a:r>
          </a:p>
          <a:p>
            <a:r>
              <a:rPr lang="fr-FR" dirty="0"/>
              <a:t>Supervision</a:t>
            </a:r>
          </a:p>
          <a:p>
            <a:r>
              <a:rPr lang="fr-FR" dirty="0"/>
              <a:t>Suivi </a:t>
            </a:r>
          </a:p>
          <a:p>
            <a:r>
              <a:rPr lang="fr-FR" dirty="0"/>
              <a:t>Quotidien</a:t>
            </a:r>
          </a:p>
          <a:p>
            <a:r>
              <a:rPr lang="fr-FR" dirty="0"/>
              <a:t>Animation</a:t>
            </a:r>
          </a:p>
          <a:p>
            <a:endParaRPr lang="fr-FR" dirty="0"/>
          </a:p>
        </p:txBody>
      </p:sp>
      <p:sp>
        <p:nvSpPr>
          <p:cNvPr id="9" name="ZoneTexte 8"/>
          <p:cNvSpPr txBox="1"/>
          <p:nvPr/>
        </p:nvSpPr>
        <p:spPr>
          <a:xfrm>
            <a:off x="740229" y="3309258"/>
            <a:ext cx="2569028" cy="1754326"/>
          </a:xfrm>
          <a:prstGeom prst="rect">
            <a:avLst/>
          </a:prstGeom>
          <a:noFill/>
        </p:spPr>
        <p:txBody>
          <a:bodyPr wrap="square" rtlCol="0">
            <a:spAutoFit/>
          </a:bodyPr>
          <a:lstStyle/>
          <a:p>
            <a:r>
              <a:rPr lang="fr-FR" dirty="0"/>
              <a:t>Stratégique</a:t>
            </a:r>
          </a:p>
          <a:p>
            <a:r>
              <a:rPr lang="fr-FR" dirty="0"/>
              <a:t>Objectifs</a:t>
            </a:r>
          </a:p>
          <a:p>
            <a:r>
              <a:rPr lang="fr-FR" dirty="0"/>
              <a:t>Analytique</a:t>
            </a:r>
          </a:p>
          <a:p>
            <a:r>
              <a:rPr lang="fr-FR" dirty="0"/>
              <a:t>Risques</a:t>
            </a:r>
          </a:p>
          <a:p>
            <a:r>
              <a:rPr lang="fr-FR" dirty="0"/>
              <a:t>Plans stratégiques</a:t>
            </a:r>
          </a:p>
          <a:p>
            <a:endParaRPr lang="fr-FR" dirty="0"/>
          </a:p>
        </p:txBody>
      </p:sp>
      <p:sp>
        <p:nvSpPr>
          <p:cNvPr id="10" name="Flèche courbée vers le haut 9"/>
          <p:cNvSpPr/>
          <p:nvPr/>
        </p:nvSpPr>
        <p:spPr>
          <a:xfrm flipH="1">
            <a:off x="2220686" y="5065485"/>
            <a:ext cx="7242628" cy="1567543"/>
          </a:xfrm>
          <a:prstGeom prst="curvedUp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6"/>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 calcmode="lin" valueType="num">
                                      <p:cBhvr>
                                        <p:cTn id="15"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5"/>
                                        </p:tgtEl>
                                        <p:attrNameLst>
                                          <p:attrName>ppt_y</p:attrName>
                                        </p:attrNameLst>
                                      </p:cBhvr>
                                      <p:tavLst>
                                        <p:tav tm="0" fmla="#ppt_y+(sin(-2*pi*(1-$))*-#ppt_x+cos(-2*pi*(1-$))*(1-#ppt_y))*(1-$)">
                                          <p:val>
                                            <p:fltVal val="0"/>
                                          </p:val>
                                        </p:tav>
                                        <p:tav tm="100000">
                                          <p:val>
                                            <p:fltVal val="1"/>
                                          </p:val>
                                        </p:tav>
                                      </p:tavLst>
                                    </p:anim>
                                  </p:childTnLst>
                                </p:cTn>
                              </p:par>
                              <p:par>
                                <p:cTn id="17" presetID="15"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1000" fill="hold"/>
                                        <p:tgtEl>
                                          <p:spTgt spid="7"/>
                                        </p:tgtEl>
                                        <p:attrNameLst>
                                          <p:attrName>ppt_w</p:attrName>
                                        </p:attrNameLst>
                                      </p:cBhvr>
                                      <p:tavLst>
                                        <p:tav tm="0">
                                          <p:val>
                                            <p:fltVal val="0"/>
                                          </p:val>
                                        </p:tav>
                                        <p:tav tm="100000">
                                          <p:val>
                                            <p:strVal val="#ppt_w"/>
                                          </p:val>
                                        </p:tav>
                                      </p:tavLst>
                                    </p:anim>
                                    <p:anim calcmode="lin" valueType="num">
                                      <p:cBhvr>
                                        <p:cTn id="20" dur="1000" fill="hold"/>
                                        <p:tgtEl>
                                          <p:spTgt spid="7"/>
                                        </p:tgtEl>
                                        <p:attrNameLst>
                                          <p:attrName>ppt_h</p:attrName>
                                        </p:attrNameLst>
                                      </p:cBhvr>
                                      <p:tavLst>
                                        <p:tav tm="0">
                                          <p:val>
                                            <p:fltVal val="0"/>
                                          </p:val>
                                        </p:tav>
                                        <p:tav tm="100000">
                                          <p:val>
                                            <p:strVal val="#ppt_h"/>
                                          </p:val>
                                        </p:tav>
                                      </p:tavLst>
                                    </p:anim>
                                    <p:anim calcmode="lin" valueType="num">
                                      <p:cBhvr>
                                        <p:cTn id="21"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additive="base">
                                        <p:cTn id="33" dur="500" fill="hold"/>
                                        <p:tgtEl>
                                          <p:spTgt spid="9"/>
                                        </p:tgtEl>
                                        <p:attrNameLst>
                                          <p:attrName>ppt_x</p:attrName>
                                        </p:attrNameLst>
                                      </p:cBhvr>
                                      <p:tavLst>
                                        <p:tav tm="0">
                                          <p:val>
                                            <p:strVal val="#ppt_x"/>
                                          </p:val>
                                        </p:tav>
                                        <p:tav tm="100000">
                                          <p:val>
                                            <p:strVal val="#ppt_x"/>
                                          </p:val>
                                        </p:tav>
                                      </p:tavLst>
                                    </p:anim>
                                    <p:anim calcmode="lin" valueType="num">
                                      <p:cBhvr additive="base">
                                        <p:cTn id="3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8" presetClass="entr" presetSubtype="16"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diamond(in)">
                                      <p:cBhvr>
                                        <p:cTn id="39"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P spid="8" grpId="0"/>
      <p:bldP spid="9" grpId="0"/>
      <p:bldP spid="10" grpId="0" animBg="1"/>
    </p:bldLst>
  </p:timing>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F67C3-E627-F9B6-76BA-033B9FC7439F}"/>
              </a:ext>
            </a:extLst>
          </p:cNvPr>
          <p:cNvSpPr>
            <a:spLocks noGrp="1"/>
          </p:cNvSpPr>
          <p:nvPr>
            <p:ph type="title"/>
          </p:nvPr>
        </p:nvSpPr>
        <p:spPr/>
        <p:txBody>
          <a:bodyPr/>
          <a:lstStyle/>
          <a:p>
            <a:r>
              <a:rPr lang="fr-FR" sz="2400" b="1" dirty="0">
                <a:solidFill>
                  <a:srgbClr val="FFC000"/>
                </a:solidFill>
                <a:effectLst/>
                <a:latin typeface="Calibri" panose="020F0502020204030204" pitchFamily="34" charset="0"/>
                <a:ea typeface="Calibri" panose="020F0502020204030204" pitchFamily="34" charset="0"/>
                <a:cs typeface="Arial" panose="020B0604020202020204" pitchFamily="34" charset="0"/>
              </a:rPr>
              <a:t>10.2.1.  Détermination des indicateurs</a:t>
            </a:r>
            <a:br>
              <a:rPr lang="fr-MA" sz="2400" b="1" dirty="0">
                <a:solidFill>
                  <a:srgbClr val="FFC000"/>
                </a:solidFill>
                <a:effectLst/>
                <a:latin typeface="Calibri" panose="020F0502020204030204" pitchFamily="34" charset="0"/>
                <a:ea typeface="Calibri" panose="020F0502020204030204" pitchFamily="34" charset="0"/>
                <a:cs typeface="Arial" panose="020B0604020202020204" pitchFamily="34" charset="0"/>
              </a:rPr>
            </a:br>
            <a:endParaRPr lang="fr-MA" sz="4800" b="1" dirty="0">
              <a:solidFill>
                <a:srgbClr val="FFC000"/>
              </a:solidFill>
            </a:endParaRPr>
          </a:p>
        </p:txBody>
      </p:sp>
      <p:sp>
        <p:nvSpPr>
          <p:cNvPr id="3" name="Content Placeholder 2">
            <a:extLst>
              <a:ext uri="{FF2B5EF4-FFF2-40B4-BE49-F238E27FC236}">
                <a16:creationId xmlns:a16="http://schemas.microsoft.com/office/drawing/2014/main" id="{A39042DA-031B-A777-4674-98D948709FC9}"/>
              </a:ext>
            </a:extLst>
          </p:cNvPr>
          <p:cNvSpPr>
            <a:spLocks noGrp="1"/>
          </p:cNvSpPr>
          <p:nvPr>
            <p:ph idx="1"/>
          </p:nvPr>
        </p:nvSpPr>
        <p:spPr>
          <a:xfrm>
            <a:off x="371061" y="1656522"/>
            <a:ext cx="11039061" cy="4591877"/>
          </a:xfrm>
        </p:spPr>
        <p:txBody>
          <a:bodyPr/>
          <a:lstStyle/>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Un indicateur est un moyen de mesure d'avancement vers un objectif, alors avant de parler de l'indicateur il faut définir et fixer les objectifs.</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Nous avons déjà parlé des objectifs de la production dans le premier chapitre, et nous avons dis que l'objectif du management de la production est de maitriser les fonctions production (Etudes, Méthodes, gestion stocks,) afin de :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Font typeface="Wingdings" panose="05000000000000000000" pitchFamily="2" charset="2"/>
              <a:buChar char=""/>
            </a:pPr>
            <a:r>
              <a:rPr lang="fr-FR" sz="1800" dirty="0">
                <a:effectLst/>
                <a:latin typeface="Calibri" panose="020F0502020204030204" pitchFamily="34" charset="0"/>
                <a:ea typeface="Calibri" panose="020F0502020204030204" pitchFamily="34" charset="0"/>
                <a:cs typeface="Arial" panose="020B0604020202020204" pitchFamily="34" charset="0"/>
              </a:rPr>
              <a:t>Fabriquer un produit qui répond aux exigences client</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Font typeface="Wingdings" panose="05000000000000000000" pitchFamily="2" charset="2"/>
              <a:buChar char=""/>
            </a:pPr>
            <a:r>
              <a:rPr lang="fr-FR" sz="1800" dirty="0">
                <a:effectLst/>
                <a:latin typeface="Calibri" panose="020F0502020204030204" pitchFamily="34" charset="0"/>
                <a:ea typeface="Calibri" panose="020F0502020204030204" pitchFamily="34" charset="0"/>
                <a:cs typeface="Arial" panose="020B0604020202020204" pitchFamily="34" charset="0"/>
              </a:rPr>
              <a:t>Assurer le respect du délai avec un bon service</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Wingdings" panose="05000000000000000000" pitchFamily="2" charset="2"/>
              <a:buChar char=""/>
            </a:pPr>
            <a:r>
              <a:rPr lang="fr-FR" sz="1800" dirty="0">
                <a:effectLst/>
                <a:latin typeface="Calibri" panose="020F0502020204030204" pitchFamily="34" charset="0"/>
                <a:ea typeface="Calibri" panose="020F0502020204030204" pitchFamily="34" charset="0"/>
                <a:cs typeface="Arial" panose="020B0604020202020204" pitchFamily="34" charset="0"/>
              </a:rPr>
              <a:t>Réduire au maximum les coûts de la production</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1312413213"/>
      </p:ext>
    </p:extLst>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322CA1-248E-6DA0-5F5A-1E67E0F05D78}"/>
              </a:ext>
            </a:extLst>
          </p:cNvPr>
          <p:cNvSpPr>
            <a:spLocks noGrp="1"/>
          </p:cNvSpPr>
          <p:nvPr>
            <p:ph idx="1"/>
          </p:nvPr>
        </p:nvSpPr>
        <p:spPr>
          <a:xfrm>
            <a:off x="0" y="715618"/>
            <a:ext cx="11078817" cy="5532782"/>
          </a:xfrm>
        </p:spPr>
        <p:txBody>
          <a:bodyPr>
            <a:normAutofit/>
          </a:bodyPr>
          <a:lstStyle/>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Puisque l'indicateur doit être lié à l'objectif, je vous liste ci-après les indicateurs liés à chaque objectif :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Font typeface="Wingdings" panose="05000000000000000000" pitchFamily="2" charset="2"/>
              <a:buChar char=""/>
            </a:pPr>
            <a:r>
              <a:rPr lang="fr-FR" sz="1800" u="sng" dirty="0">
                <a:effectLst/>
                <a:latin typeface="Calibri" panose="020F0502020204030204" pitchFamily="34" charset="0"/>
                <a:ea typeface="Calibri" panose="020F0502020204030204" pitchFamily="34" charset="0"/>
                <a:cs typeface="Arial" panose="020B0604020202020204" pitchFamily="34" charset="0"/>
              </a:rPr>
              <a:t>Fabriquer un produit qui répond aux exigences client</a:t>
            </a:r>
            <a:r>
              <a:rPr lang="fr-FR" sz="1800" dirty="0">
                <a:effectLst/>
                <a:latin typeface="Calibri" panose="020F0502020204030204" pitchFamily="34" charset="0"/>
                <a:ea typeface="Calibri" panose="020F0502020204030204" pitchFamily="34" charset="0"/>
                <a:cs typeface="Arial" panose="020B0604020202020204" pitchFamily="34" charset="0"/>
              </a:rPr>
              <a:t> : pour mesurer notre avancement vers cet objectif, nous allons calculer le taux de qualité le TQ, avec le nombre de réclamation qualité NRQ.</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114300" indent="0">
              <a:lnSpc>
                <a:spcPct val="115000"/>
              </a:lnSpc>
              <a:buNone/>
            </a:pP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Font typeface="Wingdings" panose="05000000000000000000" pitchFamily="2" charset="2"/>
              <a:buChar char=""/>
            </a:pPr>
            <a:r>
              <a:rPr lang="fr-FR" sz="1800" u="sng" dirty="0">
                <a:effectLst/>
                <a:latin typeface="Calibri" panose="020F0502020204030204" pitchFamily="34" charset="0"/>
                <a:ea typeface="Calibri" panose="020F0502020204030204" pitchFamily="34" charset="0"/>
                <a:cs typeface="Arial" panose="020B0604020202020204" pitchFamily="34" charset="0"/>
              </a:rPr>
              <a:t>Assurer le respect du délai avec un bon service :</a:t>
            </a:r>
            <a:r>
              <a:rPr lang="fr-FR" sz="1800" dirty="0">
                <a:effectLst/>
                <a:latin typeface="Calibri" panose="020F0502020204030204" pitchFamily="34" charset="0"/>
                <a:ea typeface="Calibri" panose="020F0502020204030204" pitchFamily="34" charset="0"/>
                <a:cs typeface="Arial" panose="020B0604020202020204" pitchFamily="34" charset="0"/>
              </a:rPr>
              <a:t> pour cet objectif, on va calculer le Taux de service TSE, et le Taux de respect de planning TRP.</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114300" indent="0">
              <a:lnSpc>
                <a:spcPct val="115000"/>
              </a:lnSpc>
              <a:buNone/>
            </a:pP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Wingdings" panose="05000000000000000000" pitchFamily="2" charset="2"/>
              <a:buChar char=""/>
            </a:pPr>
            <a:r>
              <a:rPr lang="fr-FR" sz="1800" u="sng" dirty="0">
                <a:effectLst/>
                <a:latin typeface="Calibri" panose="020F0502020204030204" pitchFamily="34" charset="0"/>
                <a:ea typeface="Calibri" panose="020F0502020204030204" pitchFamily="34" charset="0"/>
                <a:cs typeface="Arial" panose="020B0604020202020204" pitchFamily="34" charset="0"/>
              </a:rPr>
              <a:t>Réduire au maximum les coûts de production :</a:t>
            </a:r>
            <a:r>
              <a:rPr lang="fr-FR" sz="1800" dirty="0">
                <a:effectLst/>
                <a:latin typeface="Calibri" panose="020F0502020204030204" pitchFamily="34" charset="0"/>
                <a:ea typeface="Calibri" panose="020F0502020204030204" pitchFamily="34" charset="0"/>
                <a:cs typeface="Arial" panose="020B0604020202020204" pitchFamily="34" charset="0"/>
              </a:rPr>
              <a:t> Nous allons calculer le Coût Global de la Production CGM, ainsi que les indicateurs liés aux performances que nous avons vu dans la fonction méthodes.</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2596042135"/>
      </p:ext>
    </p:extLst>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21C557-C1C7-90AB-66B1-BF500D800F50}"/>
              </a:ext>
            </a:extLst>
          </p:cNvPr>
          <p:cNvSpPr>
            <a:spLocks noGrp="1"/>
          </p:cNvSpPr>
          <p:nvPr>
            <p:ph idx="1"/>
          </p:nvPr>
        </p:nvSpPr>
        <p:spPr>
          <a:xfrm>
            <a:off x="251792" y="1099932"/>
            <a:ext cx="11158330" cy="5294242"/>
          </a:xfrm>
        </p:spPr>
        <p:txBody>
          <a:bodyPr>
            <a:normAutofit/>
          </a:bodyPr>
          <a:lstStyle/>
          <a:p>
            <a:pPr>
              <a:lnSpc>
                <a:spcPct val="115000"/>
              </a:lnSpc>
              <a:spcAft>
                <a:spcPts val="1000"/>
              </a:spcAft>
            </a:pPr>
            <a:r>
              <a:rPr lang="fr-FR" dirty="0">
                <a:effectLst/>
                <a:latin typeface="Calibri" panose="020F0502020204030204" pitchFamily="34" charset="0"/>
                <a:ea typeface="Calibri" panose="020F0502020204030204" pitchFamily="34" charset="0"/>
                <a:cs typeface="Arial" panose="020B0604020202020204" pitchFamily="34" charset="0"/>
              </a:rPr>
              <a:t>La réussite du manager dans sa mission nécessite une maitrise des fonctions de la production, depuis la fonction études jusqu'à la fonction maintenance ; </a:t>
            </a:r>
            <a:endParaRPr lang="fr-MA"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dirty="0">
                <a:effectLst/>
                <a:latin typeface="Calibri" panose="020F0502020204030204" pitchFamily="34" charset="0"/>
                <a:ea typeface="Calibri" panose="020F0502020204030204" pitchFamily="34" charset="0"/>
                <a:cs typeface="Arial" panose="020B0604020202020204" pitchFamily="34" charset="0"/>
              </a:rPr>
              <a:t>Pour maitriser ces fonctions, le manager doit tout d’abord mesurer leurs performances et par la suite définir les actions de correction ou d'amélioration nécessaires.</a:t>
            </a:r>
            <a:endParaRPr lang="fr-MA"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dirty="0">
                <a:effectLst/>
                <a:latin typeface="Calibri" panose="020F0502020204030204" pitchFamily="34" charset="0"/>
                <a:ea typeface="Calibri" panose="020F0502020204030204" pitchFamily="34" charset="0"/>
                <a:cs typeface="Arial" panose="020B0604020202020204" pitchFamily="34" charset="0"/>
              </a:rPr>
              <a:t>Normalement c'est le service méthodes qui doit s'occuper de cette mission de calcul et de suivi des indicateurs de performances.</a:t>
            </a:r>
            <a:endParaRPr lang="fr-MA" dirty="0">
              <a:effectLst/>
              <a:latin typeface="Calibri" panose="020F0502020204030204" pitchFamily="34" charset="0"/>
              <a:ea typeface="Calibri" panose="020F0502020204030204" pitchFamily="34" charset="0"/>
              <a:cs typeface="Arial" panose="020B0604020202020204" pitchFamily="34" charset="0"/>
            </a:endParaRPr>
          </a:p>
          <a:p>
            <a:endParaRPr lang="fr-MA" sz="2400" dirty="0"/>
          </a:p>
        </p:txBody>
      </p:sp>
    </p:spTree>
    <p:extLst>
      <p:ext uri="{BB962C8B-B14F-4D97-AF65-F5344CB8AC3E}">
        <p14:creationId xmlns:p14="http://schemas.microsoft.com/office/powerpoint/2010/main" val="2953458357"/>
      </p:ext>
    </p:extLst>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75307-A1C9-795A-4D6A-AA444106A672}"/>
              </a:ext>
            </a:extLst>
          </p:cNvPr>
          <p:cNvSpPr>
            <a:spLocks noGrp="1"/>
          </p:cNvSpPr>
          <p:nvPr>
            <p:ph type="title"/>
          </p:nvPr>
        </p:nvSpPr>
        <p:spPr>
          <a:xfrm>
            <a:off x="646111" y="452718"/>
            <a:ext cx="9404723" cy="514691"/>
          </a:xfrm>
        </p:spPr>
        <p:txBody>
          <a:bodyPr/>
          <a:lstStyle/>
          <a:p>
            <a:r>
              <a:rPr lang="fr-FR" sz="2000" b="1" dirty="0">
                <a:solidFill>
                  <a:srgbClr val="FFC000"/>
                </a:solidFill>
                <a:effectLst/>
                <a:latin typeface="Calibri" panose="020F0502020204030204" pitchFamily="34" charset="0"/>
                <a:ea typeface="Calibri" panose="020F0502020204030204" pitchFamily="34" charset="0"/>
                <a:cs typeface="Arial" panose="020B0604020202020204" pitchFamily="34" charset="0"/>
              </a:rPr>
              <a:t>a. Suivi des travaux études</a:t>
            </a:r>
            <a:endParaRPr lang="fr-MA" sz="4400" dirty="0">
              <a:solidFill>
                <a:srgbClr val="FFC000"/>
              </a:solidFill>
            </a:endParaRPr>
          </a:p>
        </p:txBody>
      </p:sp>
      <p:sp>
        <p:nvSpPr>
          <p:cNvPr id="3" name="Content Placeholder 2">
            <a:extLst>
              <a:ext uri="{FF2B5EF4-FFF2-40B4-BE49-F238E27FC236}">
                <a16:creationId xmlns:a16="http://schemas.microsoft.com/office/drawing/2014/main" id="{5CFF3DCE-0F96-A1F4-C0D4-6AA2CC482AA0}"/>
              </a:ext>
            </a:extLst>
          </p:cNvPr>
          <p:cNvSpPr>
            <a:spLocks noGrp="1"/>
          </p:cNvSpPr>
          <p:nvPr>
            <p:ph idx="1"/>
          </p:nvPr>
        </p:nvSpPr>
        <p:spPr>
          <a:xfrm>
            <a:off x="185530" y="918309"/>
            <a:ext cx="10933044" cy="3876548"/>
          </a:xfrm>
        </p:spPr>
        <p:txBody>
          <a:bodyPr>
            <a:normAutofit lnSpcReduction="10000"/>
          </a:bodyPr>
          <a:lstStyle/>
          <a:p>
            <a:pPr marL="0" indent="0">
              <a:lnSpc>
                <a:spcPct val="115000"/>
              </a:lnSpc>
              <a:spcAft>
                <a:spcPts val="1000"/>
              </a:spcAft>
              <a:buNone/>
            </a:pPr>
            <a:r>
              <a:rPr lang="fr-FR" sz="1800" dirty="0">
                <a:effectLst/>
                <a:latin typeface="Calibri" panose="020F0502020204030204" pitchFamily="34" charset="0"/>
                <a:ea typeface="Calibri" panose="020F0502020204030204" pitchFamily="34" charset="0"/>
                <a:cs typeface="Arial" panose="020B0604020202020204" pitchFamily="34" charset="0"/>
              </a:rPr>
              <a:t>Afin de superviser les performances de la fonction études, je vous invite à calculer et suivre l'évolution des indicateurs de performances suivants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Font typeface="+mj-lt"/>
              <a:buAutoNum type="arabicPeriod"/>
            </a:pPr>
            <a:r>
              <a:rPr lang="fr-FR" sz="1800" dirty="0">
                <a:effectLst/>
                <a:latin typeface="Calibri" panose="020F0502020204030204" pitchFamily="34" charset="0"/>
                <a:ea typeface="Calibri" panose="020F0502020204030204" pitchFamily="34" charset="0"/>
                <a:cs typeface="Arial" panose="020B0604020202020204" pitchFamily="34" charset="0"/>
              </a:rPr>
              <a:t>Nombre d'études réalisées</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457200">
              <a:lnSpc>
                <a:spcPct val="115000"/>
              </a:lnSpc>
            </a:pPr>
            <a:r>
              <a:rPr lang="fr-FR" sz="1800" dirty="0">
                <a:effectLst/>
                <a:latin typeface="Calibri" panose="020F0502020204030204" pitchFamily="34" charset="0"/>
                <a:ea typeface="Calibri" panose="020F0502020204030204" pitchFamily="34" charset="0"/>
                <a:cs typeface="Arial" panose="020B0604020202020204" pitchFamily="34" charset="0"/>
              </a:rPr>
              <a:t>Cet indicateur nous donnera une idée sur la charge de travail d'équipe études.</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Font typeface="+mj-lt"/>
              <a:buAutoNum type="arabicPeriod" startAt="2"/>
            </a:pPr>
            <a:r>
              <a:rPr lang="fr-FR" sz="1800" dirty="0">
                <a:effectLst/>
                <a:latin typeface="Calibri" panose="020F0502020204030204" pitchFamily="34" charset="0"/>
                <a:ea typeface="Calibri" panose="020F0502020204030204" pitchFamily="34" charset="0"/>
                <a:cs typeface="Arial" panose="020B0604020202020204" pitchFamily="34" charset="0"/>
              </a:rPr>
              <a:t>Nombre d'améliorations réalisées</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457200">
              <a:lnSpc>
                <a:spcPct val="115000"/>
              </a:lnSpc>
            </a:pPr>
            <a:r>
              <a:rPr lang="fr-FR" sz="1800" dirty="0">
                <a:effectLst/>
                <a:latin typeface="Calibri" panose="020F0502020204030204" pitchFamily="34" charset="0"/>
                <a:ea typeface="Calibri" panose="020F0502020204030204" pitchFamily="34" charset="0"/>
                <a:cs typeface="Arial" panose="020B0604020202020204" pitchFamily="34" charset="0"/>
              </a:rPr>
              <a:t>Cet indicateur nous donnera une idée sur l'engagement des agents études dans le lancement des actions d'améliorations</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Font typeface="+mj-lt"/>
              <a:buAutoNum type="arabicPeriod" startAt="3"/>
            </a:pPr>
            <a:r>
              <a:rPr lang="fr-FR" sz="1800" dirty="0">
                <a:effectLst/>
                <a:latin typeface="Calibri" panose="020F0502020204030204" pitchFamily="34" charset="0"/>
                <a:ea typeface="Calibri" panose="020F0502020204030204" pitchFamily="34" charset="0"/>
                <a:cs typeface="Arial" panose="020B0604020202020204" pitchFamily="34" charset="0"/>
              </a:rPr>
              <a:t>Taux d'amélioration du coût de revient </a:t>
            </a:r>
            <a:r>
              <a:rPr lang="fr-FR" sz="1800" b="1" dirty="0">
                <a:effectLst/>
                <a:latin typeface="Calibri" panose="020F0502020204030204" pitchFamily="34" charset="0"/>
                <a:ea typeface="Calibri" panose="020F0502020204030204" pitchFamily="34" charset="0"/>
                <a:cs typeface="Arial" panose="020B0604020202020204" pitchFamily="34" charset="0"/>
              </a:rPr>
              <a:t>TAC</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457200">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Cet indicateur nous aidera à évaluer l'efficacité des actions d'améliorations menées par les agents études.</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
        <p:nvSpPr>
          <p:cNvPr id="4" name="ZoneTexte 3">
            <a:extLst>
              <a:ext uri="{FF2B5EF4-FFF2-40B4-BE49-F238E27FC236}">
                <a16:creationId xmlns:a16="http://schemas.microsoft.com/office/drawing/2014/main" id="{23AD0995-A387-1DAB-0BB4-B3ED958BEB74}"/>
              </a:ext>
            </a:extLst>
          </p:cNvPr>
          <p:cNvSpPr txBox="1"/>
          <p:nvPr/>
        </p:nvSpPr>
        <p:spPr>
          <a:xfrm>
            <a:off x="646111" y="5628233"/>
            <a:ext cx="1418963"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b="1" dirty="0"/>
              <a:t>TAC  =  </a:t>
            </a:r>
          </a:p>
        </p:txBody>
      </p:sp>
      <p:sp>
        <p:nvSpPr>
          <p:cNvPr id="5" name="ZoneTexte 4">
            <a:extLst>
              <a:ext uri="{FF2B5EF4-FFF2-40B4-BE49-F238E27FC236}">
                <a16:creationId xmlns:a16="http://schemas.microsoft.com/office/drawing/2014/main" id="{C9DA233E-9FB0-9569-0AC3-51F7F2E32D34}"/>
              </a:ext>
            </a:extLst>
          </p:cNvPr>
          <p:cNvSpPr txBox="1"/>
          <p:nvPr/>
        </p:nvSpPr>
        <p:spPr>
          <a:xfrm>
            <a:off x="3095217" y="5280991"/>
            <a:ext cx="5054869" cy="33855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1600" b="1" dirty="0"/>
              <a:t>Nouveau coût de revient après amélioration</a:t>
            </a:r>
          </a:p>
        </p:txBody>
      </p:sp>
      <p:sp>
        <p:nvSpPr>
          <p:cNvPr id="6" name="ZoneTexte 5">
            <a:extLst>
              <a:ext uri="{FF2B5EF4-FFF2-40B4-BE49-F238E27FC236}">
                <a16:creationId xmlns:a16="http://schemas.microsoft.com/office/drawing/2014/main" id="{B054EF2B-4C46-F5F5-0996-716213D625F9}"/>
              </a:ext>
            </a:extLst>
          </p:cNvPr>
          <p:cNvSpPr txBox="1"/>
          <p:nvPr/>
        </p:nvSpPr>
        <p:spPr>
          <a:xfrm>
            <a:off x="2342867" y="5593509"/>
            <a:ext cx="798654"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b="1" dirty="0"/>
              <a:t>1    -</a:t>
            </a:r>
          </a:p>
        </p:txBody>
      </p:sp>
      <p:sp>
        <p:nvSpPr>
          <p:cNvPr id="7" name="ZoneTexte 6">
            <a:extLst>
              <a:ext uri="{FF2B5EF4-FFF2-40B4-BE49-F238E27FC236}">
                <a16:creationId xmlns:a16="http://schemas.microsoft.com/office/drawing/2014/main" id="{6A04F338-DC4A-BCFB-75D4-D710634EB865}"/>
              </a:ext>
            </a:extLst>
          </p:cNvPr>
          <p:cNvSpPr txBox="1"/>
          <p:nvPr/>
        </p:nvSpPr>
        <p:spPr>
          <a:xfrm>
            <a:off x="3083645" y="5952323"/>
            <a:ext cx="4780346" cy="33855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1600" b="1" dirty="0"/>
              <a:t>Ancien coût de revient avant amélioration</a:t>
            </a:r>
          </a:p>
        </p:txBody>
      </p:sp>
      <p:cxnSp>
        <p:nvCxnSpPr>
          <p:cNvPr id="8" name="Connecteur droit 8">
            <a:extLst>
              <a:ext uri="{FF2B5EF4-FFF2-40B4-BE49-F238E27FC236}">
                <a16:creationId xmlns:a16="http://schemas.microsoft.com/office/drawing/2014/main" id="{C2FB3B83-C0A1-5231-1335-F2403D4FF507}"/>
              </a:ext>
            </a:extLst>
          </p:cNvPr>
          <p:cNvCxnSpPr>
            <a:stCxn id="6" idx="3"/>
          </p:cNvCxnSpPr>
          <p:nvPr/>
        </p:nvCxnSpPr>
        <p:spPr>
          <a:xfrm>
            <a:off x="3141521" y="5778175"/>
            <a:ext cx="4386804" cy="23677"/>
          </a:xfrm>
          <a:prstGeom prst="line">
            <a:avLst/>
          </a:prstGeom>
        </p:spPr>
        <p:style>
          <a:lnRef idx="1">
            <a:schemeClr val="accent1"/>
          </a:lnRef>
          <a:fillRef idx="0">
            <a:schemeClr val="accent1"/>
          </a:fillRef>
          <a:effectRef idx="0">
            <a:schemeClr val="accent1"/>
          </a:effectRef>
          <a:fontRef idx="minor">
            <a:schemeClr val="tx1"/>
          </a:fontRef>
        </p:style>
      </p:cxnSp>
      <p:sp>
        <p:nvSpPr>
          <p:cNvPr id="9" name="Parenthèse ouvrante 12">
            <a:extLst>
              <a:ext uri="{FF2B5EF4-FFF2-40B4-BE49-F238E27FC236}">
                <a16:creationId xmlns:a16="http://schemas.microsoft.com/office/drawing/2014/main" id="{98791004-DD27-19A5-DDA3-98CED46B5768}"/>
              </a:ext>
            </a:extLst>
          </p:cNvPr>
          <p:cNvSpPr/>
          <p:nvPr/>
        </p:nvSpPr>
        <p:spPr>
          <a:xfrm>
            <a:off x="2157672" y="5142095"/>
            <a:ext cx="208344" cy="1365813"/>
          </a:xfrm>
          <a:prstGeom prst="leftBracket">
            <a:avLst/>
          </a:prstGeom>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fr-FR"/>
          </a:p>
        </p:txBody>
      </p:sp>
      <p:sp>
        <p:nvSpPr>
          <p:cNvPr id="10" name="Parenthèse fermante 13">
            <a:extLst>
              <a:ext uri="{FF2B5EF4-FFF2-40B4-BE49-F238E27FC236}">
                <a16:creationId xmlns:a16="http://schemas.microsoft.com/office/drawing/2014/main" id="{A79FCE3B-93AF-4D5E-ECC1-2AC48937110C}"/>
              </a:ext>
            </a:extLst>
          </p:cNvPr>
          <p:cNvSpPr/>
          <p:nvPr/>
        </p:nvSpPr>
        <p:spPr>
          <a:xfrm>
            <a:off x="7574626" y="5084225"/>
            <a:ext cx="196769" cy="1365813"/>
          </a:xfrm>
          <a:prstGeom prst="rightBracket">
            <a:avLst/>
          </a:prstGeom>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fr-FR"/>
          </a:p>
        </p:txBody>
      </p:sp>
      <p:sp>
        <p:nvSpPr>
          <p:cNvPr id="11" name="ZoneTexte 14">
            <a:extLst>
              <a:ext uri="{FF2B5EF4-FFF2-40B4-BE49-F238E27FC236}">
                <a16:creationId xmlns:a16="http://schemas.microsoft.com/office/drawing/2014/main" id="{8D25AA3F-823B-2DCE-63FC-59D337A6851B}"/>
              </a:ext>
            </a:extLst>
          </p:cNvPr>
          <p:cNvSpPr txBox="1"/>
          <p:nvPr/>
        </p:nvSpPr>
        <p:spPr>
          <a:xfrm>
            <a:off x="7806118" y="5570360"/>
            <a:ext cx="798654"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b="1" dirty="0"/>
              <a:t>X 100</a:t>
            </a:r>
          </a:p>
        </p:txBody>
      </p:sp>
    </p:spTree>
    <p:extLst>
      <p:ext uri="{BB962C8B-B14F-4D97-AF65-F5344CB8AC3E}">
        <p14:creationId xmlns:p14="http://schemas.microsoft.com/office/powerpoint/2010/main" val="925755932"/>
      </p:ext>
    </p:extLst>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0D16B-3041-7ACE-664F-992A96F136DA}"/>
              </a:ext>
            </a:extLst>
          </p:cNvPr>
          <p:cNvSpPr>
            <a:spLocks noGrp="1"/>
          </p:cNvSpPr>
          <p:nvPr>
            <p:ph type="title"/>
          </p:nvPr>
        </p:nvSpPr>
        <p:spPr/>
        <p:txBody>
          <a:bodyPr/>
          <a:lstStyle/>
          <a:p>
            <a:r>
              <a:rPr lang="fr-FR" sz="3200" b="1" u="sng" dirty="0">
                <a:solidFill>
                  <a:srgbClr val="FFFF00"/>
                </a:solidFill>
                <a:effectLst/>
                <a:latin typeface="Calibri" panose="020F0502020204030204" pitchFamily="34" charset="0"/>
                <a:ea typeface="Calibri" panose="020F0502020204030204" pitchFamily="34" charset="0"/>
                <a:cs typeface="Arial" panose="020B0604020202020204" pitchFamily="34" charset="0"/>
              </a:rPr>
              <a:t>b. Suivi des performances des ressources</a:t>
            </a:r>
            <a:br>
              <a:rPr lang="fr-MA" sz="3200" dirty="0">
                <a:solidFill>
                  <a:srgbClr val="FFFF00"/>
                </a:solidFill>
                <a:effectLst/>
                <a:latin typeface="Calibri" panose="020F0502020204030204" pitchFamily="34" charset="0"/>
                <a:ea typeface="Calibri" panose="020F0502020204030204" pitchFamily="34" charset="0"/>
                <a:cs typeface="Arial" panose="020B0604020202020204" pitchFamily="34" charset="0"/>
              </a:rPr>
            </a:br>
            <a:endParaRPr lang="fr-MA" sz="3200" dirty="0">
              <a:solidFill>
                <a:srgbClr val="FFFF00"/>
              </a:solidFill>
            </a:endParaRPr>
          </a:p>
        </p:txBody>
      </p:sp>
      <p:sp>
        <p:nvSpPr>
          <p:cNvPr id="3" name="Content Placeholder 2">
            <a:extLst>
              <a:ext uri="{FF2B5EF4-FFF2-40B4-BE49-F238E27FC236}">
                <a16:creationId xmlns:a16="http://schemas.microsoft.com/office/drawing/2014/main" id="{3F2A0E57-80A1-1934-3213-3EF5C84CC515}"/>
              </a:ext>
            </a:extLst>
          </p:cNvPr>
          <p:cNvSpPr>
            <a:spLocks noGrp="1"/>
          </p:cNvSpPr>
          <p:nvPr>
            <p:ph idx="1"/>
          </p:nvPr>
        </p:nvSpPr>
        <p:spPr>
          <a:xfrm>
            <a:off x="238539" y="2052918"/>
            <a:ext cx="10535477" cy="4195481"/>
          </a:xfrm>
        </p:spPr>
        <p:txBody>
          <a:bodyPr>
            <a:normAutofit/>
          </a:bodyPr>
          <a:lstStyle/>
          <a:p>
            <a:pPr>
              <a:lnSpc>
                <a:spcPct val="115000"/>
              </a:lnSpc>
              <a:spcAft>
                <a:spcPts val="1000"/>
              </a:spcAft>
            </a:pPr>
            <a:r>
              <a:rPr lang="fr-FR" dirty="0">
                <a:effectLst/>
                <a:latin typeface="Calibri" panose="020F0502020204030204" pitchFamily="34" charset="0"/>
                <a:ea typeface="Calibri" panose="020F0502020204030204" pitchFamily="34" charset="0"/>
                <a:cs typeface="Arial" panose="020B0604020202020204" pitchFamily="34" charset="0"/>
              </a:rPr>
              <a:t>La fonction méthodes est la responsable directe et indirecte de la conception, de l'amélioration et de la supervision de toutes les méthodes de gestion des ressources industrielles (gestion des machines, gestion de personnel, gestion des stocks...) alors pour mesurer l'efficacité de sa qualité de travail nous devons mesurer les performances des ressources.</a:t>
            </a:r>
            <a:endParaRPr lang="fr-MA"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dirty="0">
                <a:effectLst/>
                <a:latin typeface="Calibri" panose="020F0502020204030204" pitchFamily="34" charset="0"/>
                <a:ea typeface="Calibri" panose="020F0502020204030204" pitchFamily="34" charset="0"/>
                <a:cs typeface="Arial" panose="020B0604020202020204" pitchFamily="34" charset="0"/>
              </a:rPr>
              <a:t>Dans le chapitre méthodes, nous avons parlé des KPI nécessaires pour la bonne maitrise de toutes les ressources industrielles. On cite principalement : </a:t>
            </a:r>
            <a:endParaRPr lang="fr-MA" dirty="0">
              <a:effectLst/>
              <a:latin typeface="Calibri" panose="020F0502020204030204" pitchFamily="34" charset="0"/>
              <a:ea typeface="Calibri" panose="020F0502020204030204" pitchFamily="34" charset="0"/>
              <a:cs typeface="Arial" panose="020B0604020202020204" pitchFamily="34" charset="0"/>
            </a:endParaRPr>
          </a:p>
          <a:p>
            <a:endParaRPr lang="fr-MA" sz="2400" dirty="0"/>
          </a:p>
        </p:txBody>
      </p:sp>
    </p:spTree>
    <p:extLst>
      <p:ext uri="{BB962C8B-B14F-4D97-AF65-F5344CB8AC3E}">
        <p14:creationId xmlns:p14="http://schemas.microsoft.com/office/powerpoint/2010/main" val="1053646137"/>
      </p:ext>
    </p:extLst>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6DFD0-1C50-85A2-BE46-23054A863F11}"/>
              </a:ext>
            </a:extLst>
          </p:cNvPr>
          <p:cNvSpPr>
            <a:spLocks noGrp="1"/>
          </p:cNvSpPr>
          <p:nvPr>
            <p:ph type="title"/>
          </p:nvPr>
        </p:nvSpPr>
        <p:spPr>
          <a:xfrm>
            <a:off x="728871" y="1830944"/>
            <a:ext cx="10170104" cy="1400530"/>
          </a:xfrm>
        </p:spPr>
        <p:txBody>
          <a:bodyPr/>
          <a:lstStyle/>
          <a:p>
            <a:pPr algn="ctr"/>
            <a:r>
              <a:rPr lang="fr-FR" sz="2800" b="1" dirty="0">
                <a:solidFill>
                  <a:srgbClr val="FFC000"/>
                </a:solidFill>
                <a:effectLst/>
                <a:latin typeface="Calibri" panose="020F0502020204030204" pitchFamily="34" charset="0"/>
                <a:ea typeface="Calibri" panose="020F0502020204030204" pitchFamily="34" charset="0"/>
                <a:cs typeface="Arial" panose="020B0604020202020204" pitchFamily="34" charset="0"/>
              </a:rPr>
              <a:t>b.1.Le TRE : le Taux de Rendement Economique et ses indicateurs analytiques </a:t>
            </a:r>
            <a:br>
              <a:rPr lang="fr-MA" sz="2800" dirty="0">
                <a:effectLst/>
                <a:latin typeface="Calibri" panose="020F0502020204030204" pitchFamily="34" charset="0"/>
                <a:ea typeface="Calibri" panose="020F0502020204030204" pitchFamily="34" charset="0"/>
                <a:cs typeface="Arial" panose="020B0604020202020204" pitchFamily="34" charset="0"/>
              </a:rPr>
            </a:br>
            <a:endParaRPr lang="fr-MA" sz="5400" dirty="0"/>
          </a:p>
        </p:txBody>
      </p:sp>
    </p:spTree>
    <p:extLst>
      <p:ext uri="{BB962C8B-B14F-4D97-AF65-F5344CB8AC3E}">
        <p14:creationId xmlns:p14="http://schemas.microsoft.com/office/powerpoint/2010/main" val="2469967020"/>
      </p:ext>
    </p:extLst>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500D56B-8C21-4410-BC47-CDF73E637519}"/>
              </a:ext>
            </a:extLst>
          </p:cNvPr>
          <p:cNvSpPr/>
          <p:nvPr/>
        </p:nvSpPr>
        <p:spPr>
          <a:xfrm>
            <a:off x="1738282" y="1428736"/>
            <a:ext cx="5643602" cy="571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b="1" dirty="0"/>
              <a:t>A                                          Temps total : 31 jrs*24hr</a:t>
            </a:r>
          </a:p>
        </p:txBody>
      </p:sp>
      <p:sp>
        <p:nvSpPr>
          <p:cNvPr id="5" name="Rectangle 4">
            <a:extLst>
              <a:ext uri="{FF2B5EF4-FFF2-40B4-BE49-F238E27FC236}">
                <a16:creationId xmlns:a16="http://schemas.microsoft.com/office/drawing/2014/main" id="{057A4DBA-55E5-46B5-AA61-A5938AA4B222}"/>
              </a:ext>
            </a:extLst>
          </p:cNvPr>
          <p:cNvSpPr/>
          <p:nvPr/>
        </p:nvSpPr>
        <p:spPr>
          <a:xfrm>
            <a:off x="1738282" y="2214554"/>
            <a:ext cx="4929222" cy="571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b="1" dirty="0"/>
              <a:t>B                         Temps d’Ouverture d’usine</a:t>
            </a:r>
          </a:p>
        </p:txBody>
      </p:sp>
      <p:sp>
        <p:nvSpPr>
          <p:cNvPr id="6" name="Rectangle 5">
            <a:extLst>
              <a:ext uri="{FF2B5EF4-FFF2-40B4-BE49-F238E27FC236}">
                <a16:creationId xmlns:a16="http://schemas.microsoft.com/office/drawing/2014/main" id="{9F057292-A39F-495B-99C7-317F8712BED9}"/>
              </a:ext>
            </a:extLst>
          </p:cNvPr>
          <p:cNvSpPr/>
          <p:nvPr/>
        </p:nvSpPr>
        <p:spPr>
          <a:xfrm>
            <a:off x="6738939" y="2214563"/>
            <a:ext cx="642937" cy="57150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eaLnBrk="1" hangingPunct="1">
              <a:defRPr/>
            </a:pPr>
            <a:r>
              <a:rPr lang="fr-FR" sz="900" b="1" dirty="0"/>
              <a:t>Fermeture</a:t>
            </a:r>
          </a:p>
        </p:txBody>
      </p:sp>
      <p:sp>
        <p:nvSpPr>
          <p:cNvPr id="7" name="Rectangle 6">
            <a:extLst>
              <a:ext uri="{FF2B5EF4-FFF2-40B4-BE49-F238E27FC236}">
                <a16:creationId xmlns:a16="http://schemas.microsoft.com/office/drawing/2014/main" id="{928F1DD8-1203-4671-9B5E-DAE9C8F3803D}"/>
              </a:ext>
            </a:extLst>
          </p:cNvPr>
          <p:cNvSpPr/>
          <p:nvPr/>
        </p:nvSpPr>
        <p:spPr>
          <a:xfrm>
            <a:off x="1738282" y="3000372"/>
            <a:ext cx="3929090" cy="571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b="1" dirty="0"/>
              <a:t>C                               Temps Requis</a:t>
            </a:r>
          </a:p>
        </p:txBody>
      </p:sp>
      <p:sp>
        <p:nvSpPr>
          <p:cNvPr id="8" name="Rectangle 7">
            <a:extLst>
              <a:ext uri="{FF2B5EF4-FFF2-40B4-BE49-F238E27FC236}">
                <a16:creationId xmlns:a16="http://schemas.microsoft.com/office/drawing/2014/main" id="{4E7FFBA9-E11A-4DF9-B246-3212BC2ED77C}"/>
              </a:ext>
            </a:extLst>
          </p:cNvPr>
          <p:cNvSpPr/>
          <p:nvPr/>
        </p:nvSpPr>
        <p:spPr>
          <a:xfrm>
            <a:off x="5738814" y="3000375"/>
            <a:ext cx="928687" cy="57150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eaLnBrk="1" hangingPunct="1">
              <a:defRPr/>
            </a:pPr>
            <a:r>
              <a:rPr lang="fr-FR" sz="900" b="1" dirty="0"/>
              <a:t>Préventive,</a:t>
            </a:r>
          </a:p>
          <a:p>
            <a:pPr algn="ctr" eaLnBrk="1" hangingPunct="1">
              <a:defRPr/>
            </a:pPr>
            <a:r>
              <a:rPr lang="fr-FR" sz="900" b="1" dirty="0"/>
              <a:t>Nettoyage……</a:t>
            </a:r>
          </a:p>
        </p:txBody>
      </p:sp>
      <p:sp>
        <p:nvSpPr>
          <p:cNvPr id="9" name="Rectangle 8">
            <a:extLst>
              <a:ext uri="{FF2B5EF4-FFF2-40B4-BE49-F238E27FC236}">
                <a16:creationId xmlns:a16="http://schemas.microsoft.com/office/drawing/2014/main" id="{63E3EE1B-520A-4B16-AB58-E8ACDA44A02A}"/>
              </a:ext>
            </a:extLst>
          </p:cNvPr>
          <p:cNvSpPr/>
          <p:nvPr/>
        </p:nvSpPr>
        <p:spPr>
          <a:xfrm>
            <a:off x="1738282" y="3857628"/>
            <a:ext cx="3357580" cy="571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t>D                    - Temps de bon fonctionnement</a:t>
            </a:r>
          </a:p>
        </p:txBody>
      </p:sp>
      <p:sp>
        <p:nvSpPr>
          <p:cNvPr id="10" name="Rectangle 9">
            <a:extLst>
              <a:ext uri="{FF2B5EF4-FFF2-40B4-BE49-F238E27FC236}">
                <a16:creationId xmlns:a16="http://schemas.microsoft.com/office/drawing/2014/main" id="{436F434B-ACA6-4C1C-841E-A02672F8C612}"/>
              </a:ext>
            </a:extLst>
          </p:cNvPr>
          <p:cNvSpPr/>
          <p:nvPr/>
        </p:nvSpPr>
        <p:spPr>
          <a:xfrm>
            <a:off x="5137608" y="3846136"/>
            <a:ext cx="577392" cy="575467"/>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eaLnBrk="1" hangingPunct="1">
              <a:defRPr/>
            </a:pPr>
            <a:r>
              <a:rPr lang="fr-FR" sz="900" b="1" dirty="0"/>
              <a:t>Arrêts </a:t>
            </a:r>
          </a:p>
          <a:p>
            <a:pPr algn="ctr" eaLnBrk="1" hangingPunct="1">
              <a:defRPr/>
            </a:pPr>
            <a:r>
              <a:rPr lang="fr-FR" sz="900" b="1" dirty="0"/>
              <a:t>NP</a:t>
            </a:r>
          </a:p>
        </p:txBody>
      </p:sp>
      <p:sp>
        <p:nvSpPr>
          <p:cNvPr id="11" name="Rectangle 10">
            <a:extLst>
              <a:ext uri="{FF2B5EF4-FFF2-40B4-BE49-F238E27FC236}">
                <a16:creationId xmlns:a16="http://schemas.microsoft.com/office/drawing/2014/main" id="{80433597-0E22-477E-B818-128C5CC20E0B}"/>
              </a:ext>
            </a:extLst>
          </p:cNvPr>
          <p:cNvSpPr/>
          <p:nvPr/>
        </p:nvSpPr>
        <p:spPr>
          <a:xfrm>
            <a:off x="1738282" y="4714884"/>
            <a:ext cx="2500330" cy="571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600" b="1" dirty="0"/>
              <a:t>E -           Temps net de fonctionnement</a:t>
            </a:r>
          </a:p>
        </p:txBody>
      </p:sp>
      <p:sp>
        <p:nvSpPr>
          <p:cNvPr id="12" name="Rectangle 11">
            <a:extLst>
              <a:ext uri="{FF2B5EF4-FFF2-40B4-BE49-F238E27FC236}">
                <a16:creationId xmlns:a16="http://schemas.microsoft.com/office/drawing/2014/main" id="{EBA00126-97F4-4181-B886-CD278D83260E}"/>
              </a:ext>
            </a:extLst>
          </p:cNvPr>
          <p:cNvSpPr/>
          <p:nvPr/>
        </p:nvSpPr>
        <p:spPr>
          <a:xfrm>
            <a:off x="4287840" y="4683128"/>
            <a:ext cx="830260" cy="57150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eaLnBrk="1" hangingPunct="1">
              <a:defRPr/>
            </a:pPr>
            <a:r>
              <a:rPr lang="fr-FR" sz="900" b="1" dirty="0"/>
              <a:t>Réglages, écarts cadences…</a:t>
            </a:r>
          </a:p>
        </p:txBody>
      </p:sp>
      <p:sp>
        <p:nvSpPr>
          <p:cNvPr id="13" name="Rectangle 12">
            <a:extLst>
              <a:ext uri="{FF2B5EF4-FFF2-40B4-BE49-F238E27FC236}">
                <a16:creationId xmlns:a16="http://schemas.microsoft.com/office/drawing/2014/main" id="{B40EE9B5-FF63-4A37-B979-BCA789E46F48}"/>
              </a:ext>
            </a:extLst>
          </p:cNvPr>
          <p:cNvSpPr/>
          <p:nvPr/>
        </p:nvSpPr>
        <p:spPr>
          <a:xfrm>
            <a:off x="1738282" y="5572140"/>
            <a:ext cx="2143140" cy="571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2000" b="1" dirty="0"/>
              <a:t>F </a:t>
            </a:r>
            <a:r>
              <a:rPr lang="fr-FR" sz="1600" b="1" dirty="0"/>
              <a:t>   </a:t>
            </a:r>
            <a:r>
              <a:rPr lang="fr-FR" sz="1200" b="1" dirty="0"/>
              <a:t>Temps de production conforme</a:t>
            </a:r>
          </a:p>
        </p:txBody>
      </p:sp>
      <p:sp>
        <p:nvSpPr>
          <p:cNvPr id="14" name="Rectangle 13">
            <a:extLst>
              <a:ext uri="{FF2B5EF4-FFF2-40B4-BE49-F238E27FC236}">
                <a16:creationId xmlns:a16="http://schemas.microsoft.com/office/drawing/2014/main" id="{B50A80A4-D054-4387-AE38-7A1A584F41C8}"/>
              </a:ext>
            </a:extLst>
          </p:cNvPr>
          <p:cNvSpPr/>
          <p:nvPr/>
        </p:nvSpPr>
        <p:spPr>
          <a:xfrm>
            <a:off x="3952875" y="5572125"/>
            <a:ext cx="285750" cy="57150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eaLnBrk="1" hangingPunct="1">
              <a:defRPr/>
            </a:pPr>
            <a:r>
              <a:rPr lang="fr-FR" sz="800" dirty="0"/>
              <a:t>Déchets</a:t>
            </a:r>
          </a:p>
        </p:txBody>
      </p:sp>
      <p:sp>
        <p:nvSpPr>
          <p:cNvPr id="16409" name="Titre 1">
            <a:extLst>
              <a:ext uri="{FF2B5EF4-FFF2-40B4-BE49-F238E27FC236}">
                <a16:creationId xmlns:a16="http://schemas.microsoft.com/office/drawing/2014/main" id="{6CECE8E3-A065-4B85-9FE7-62E8AEF159E3}"/>
              </a:ext>
            </a:extLst>
          </p:cNvPr>
          <p:cNvSpPr>
            <a:spLocks noGrp="1"/>
          </p:cNvSpPr>
          <p:nvPr>
            <p:ph type="title"/>
          </p:nvPr>
        </p:nvSpPr>
        <p:spPr>
          <a:xfrm>
            <a:off x="1981200" y="71438"/>
            <a:ext cx="8229600" cy="1143000"/>
          </a:xfrm>
        </p:spPr>
        <p:txBody>
          <a:bodyPr/>
          <a:lstStyle/>
          <a:p>
            <a:pPr eaLnBrk="1" hangingPunct="1"/>
            <a:r>
              <a:rPr lang="fr-FR" altLang="fr-FR" sz="3200" b="1">
                <a:solidFill>
                  <a:srgbClr val="FF0000"/>
                </a:solidFill>
              </a:rPr>
              <a:t>TRE Selon la norme AFNOR 60 - 182</a:t>
            </a:r>
          </a:p>
        </p:txBody>
      </p:sp>
      <p:sp>
        <p:nvSpPr>
          <p:cNvPr id="16420" name="Espace réservé du numéro de diapositive 25">
            <a:extLst>
              <a:ext uri="{FF2B5EF4-FFF2-40B4-BE49-F238E27FC236}">
                <a16:creationId xmlns:a16="http://schemas.microsoft.com/office/drawing/2014/main" id="{CF4BCF20-4AD8-4756-8DAD-1A3F57E0E1D6}"/>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2EFA036-7306-46E7-A9AD-2EDF1C73347C}" type="slidenum">
              <a:rPr lang="fr-FR" altLang="fr-FR" sz="1200">
                <a:solidFill>
                  <a:srgbClr val="898989"/>
                </a:solidFill>
              </a:rPr>
              <a:pPr>
                <a:spcBef>
                  <a:spcPct val="0"/>
                </a:spcBef>
                <a:buFontTx/>
                <a:buNone/>
              </a:pPr>
              <a:t>336</a:t>
            </a:fld>
            <a:endParaRPr lang="fr-FR" altLang="fr-FR" sz="1200">
              <a:solidFill>
                <a:srgbClr val="898989"/>
              </a:solidFill>
            </a:endParaRPr>
          </a:p>
        </p:txBody>
      </p:sp>
      <p:sp>
        <p:nvSpPr>
          <p:cNvPr id="13338" name="ZoneTexte 15">
            <a:extLst>
              <a:ext uri="{FF2B5EF4-FFF2-40B4-BE49-F238E27FC236}">
                <a16:creationId xmlns:a16="http://schemas.microsoft.com/office/drawing/2014/main" id="{66264DD1-E74C-4DD3-BCA5-BA2945A7750E}"/>
              </a:ext>
            </a:extLst>
          </p:cNvPr>
          <p:cNvSpPr txBox="1">
            <a:spLocks noChangeArrowheads="1"/>
          </p:cNvSpPr>
          <p:nvPr/>
        </p:nvSpPr>
        <p:spPr bwMode="auto">
          <a:xfrm>
            <a:off x="7739064" y="1571625"/>
            <a:ext cx="18113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r-FR" altLang="fr-FR" sz="2000" b="1">
                <a:latin typeface="Arial" panose="020B0604020202020204" pitchFamily="34" charset="0"/>
              </a:rPr>
              <a:t>TS</a:t>
            </a:r>
            <a:r>
              <a:rPr lang="fr-FR" altLang="fr-FR" sz="1800">
                <a:latin typeface="Arial" panose="020B0604020202020204" pitchFamily="34" charset="0"/>
              </a:rPr>
              <a:t> :</a:t>
            </a:r>
            <a:r>
              <a:rPr lang="fr-FR" altLang="fr-FR" sz="1200">
                <a:latin typeface="Arial" panose="020B0604020202020204" pitchFamily="34" charset="0"/>
              </a:rPr>
              <a:t>Taux stratégique </a:t>
            </a:r>
          </a:p>
          <a:p>
            <a:pPr eaLnBrk="1" hangingPunct="1">
              <a:spcBef>
                <a:spcPct val="0"/>
              </a:spcBef>
              <a:buFontTx/>
              <a:buNone/>
            </a:pPr>
            <a:r>
              <a:rPr lang="fr-FR" altLang="fr-FR" sz="1200">
                <a:latin typeface="Arial" panose="020B0604020202020204" pitchFamily="34" charset="0"/>
              </a:rPr>
              <a:t>           d’engagement</a:t>
            </a:r>
          </a:p>
        </p:txBody>
      </p:sp>
      <p:sp>
        <p:nvSpPr>
          <p:cNvPr id="13339" name="ZoneTexte 16">
            <a:extLst>
              <a:ext uri="{FF2B5EF4-FFF2-40B4-BE49-F238E27FC236}">
                <a16:creationId xmlns:a16="http://schemas.microsoft.com/office/drawing/2014/main" id="{62C0AACA-FB8E-475B-ABC7-290C7B8C4188}"/>
              </a:ext>
            </a:extLst>
          </p:cNvPr>
          <p:cNvSpPr txBox="1">
            <a:spLocks noChangeArrowheads="1"/>
          </p:cNvSpPr>
          <p:nvPr/>
        </p:nvSpPr>
        <p:spPr bwMode="auto">
          <a:xfrm>
            <a:off x="9594850" y="1538288"/>
            <a:ext cx="9350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r-FR" altLang="fr-FR" sz="1800">
                <a:latin typeface="Arial" panose="020B0604020202020204" pitchFamily="34" charset="0"/>
              </a:rPr>
              <a:t>=</a:t>
            </a:r>
            <a:r>
              <a:rPr lang="fr-FR" altLang="fr-FR" sz="2400" b="1">
                <a:latin typeface="Arial" panose="020B0604020202020204" pitchFamily="34" charset="0"/>
              </a:rPr>
              <a:t> B/A</a:t>
            </a:r>
          </a:p>
        </p:txBody>
      </p:sp>
      <p:sp>
        <p:nvSpPr>
          <p:cNvPr id="13340" name="ZoneTexte 17">
            <a:extLst>
              <a:ext uri="{FF2B5EF4-FFF2-40B4-BE49-F238E27FC236}">
                <a16:creationId xmlns:a16="http://schemas.microsoft.com/office/drawing/2014/main" id="{7FFF2640-2052-453B-B8AF-971E96DF19AB}"/>
              </a:ext>
            </a:extLst>
          </p:cNvPr>
          <p:cNvSpPr txBox="1">
            <a:spLocks noChangeArrowheads="1"/>
          </p:cNvSpPr>
          <p:nvPr/>
        </p:nvSpPr>
        <p:spPr bwMode="auto">
          <a:xfrm>
            <a:off x="7748589" y="2814638"/>
            <a:ext cx="17049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r-FR" altLang="fr-FR" sz="2000" b="1">
                <a:latin typeface="Arial" panose="020B0604020202020204" pitchFamily="34" charset="0"/>
              </a:rPr>
              <a:t>TC</a:t>
            </a:r>
            <a:r>
              <a:rPr lang="fr-FR" altLang="fr-FR" sz="1800">
                <a:latin typeface="Arial" panose="020B0604020202020204" pitchFamily="34" charset="0"/>
              </a:rPr>
              <a:t> :</a:t>
            </a:r>
            <a:r>
              <a:rPr lang="fr-FR" altLang="fr-FR" sz="1200">
                <a:latin typeface="Arial" panose="020B0604020202020204" pitchFamily="34" charset="0"/>
              </a:rPr>
              <a:t>Taux de charge</a:t>
            </a:r>
          </a:p>
        </p:txBody>
      </p:sp>
      <p:sp>
        <p:nvSpPr>
          <p:cNvPr id="13341" name="ZoneTexte 18">
            <a:extLst>
              <a:ext uri="{FF2B5EF4-FFF2-40B4-BE49-F238E27FC236}">
                <a16:creationId xmlns:a16="http://schemas.microsoft.com/office/drawing/2014/main" id="{E47F1430-514E-4E8A-9C99-63CC37FE755F}"/>
              </a:ext>
            </a:extLst>
          </p:cNvPr>
          <p:cNvSpPr txBox="1">
            <a:spLocks noChangeArrowheads="1"/>
          </p:cNvSpPr>
          <p:nvPr/>
        </p:nvSpPr>
        <p:spPr bwMode="auto">
          <a:xfrm>
            <a:off x="9525000" y="2786063"/>
            <a:ext cx="9350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r-FR" altLang="fr-FR" sz="1800">
                <a:latin typeface="Arial" panose="020B0604020202020204" pitchFamily="34" charset="0"/>
              </a:rPr>
              <a:t>=</a:t>
            </a:r>
            <a:r>
              <a:rPr lang="fr-FR" altLang="fr-FR" sz="2400" b="1">
                <a:latin typeface="Arial" panose="020B0604020202020204" pitchFamily="34" charset="0"/>
              </a:rPr>
              <a:t> C/B</a:t>
            </a:r>
          </a:p>
        </p:txBody>
      </p:sp>
      <p:sp>
        <p:nvSpPr>
          <p:cNvPr id="13342" name="ZoneTexte 19">
            <a:extLst>
              <a:ext uri="{FF2B5EF4-FFF2-40B4-BE49-F238E27FC236}">
                <a16:creationId xmlns:a16="http://schemas.microsoft.com/office/drawing/2014/main" id="{F89BCF89-7060-447D-A63B-615AF361710A}"/>
              </a:ext>
            </a:extLst>
          </p:cNvPr>
          <p:cNvSpPr txBox="1">
            <a:spLocks noChangeArrowheads="1"/>
          </p:cNvSpPr>
          <p:nvPr/>
        </p:nvSpPr>
        <p:spPr bwMode="auto">
          <a:xfrm>
            <a:off x="7640639" y="4305300"/>
            <a:ext cx="22002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r-FR" altLang="fr-FR" sz="2000" b="1" dirty="0">
                <a:solidFill>
                  <a:srgbClr val="FF0000"/>
                </a:solidFill>
                <a:latin typeface="Arial" panose="020B0604020202020204" pitchFamily="34" charset="0"/>
              </a:rPr>
              <a:t>TRS</a:t>
            </a:r>
            <a:r>
              <a:rPr lang="fr-FR" altLang="fr-FR" sz="1800" dirty="0">
                <a:solidFill>
                  <a:srgbClr val="FF0000"/>
                </a:solidFill>
                <a:latin typeface="Arial" panose="020B0604020202020204" pitchFamily="34" charset="0"/>
              </a:rPr>
              <a:t> :</a:t>
            </a:r>
            <a:r>
              <a:rPr lang="fr-FR" altLang="fr-FR" sz="1200" dirty="0">
                <a:solidFill>
                  <a:srgbClr val="FF0000"/>
                </a:solidFill>
                <a:latin typeface="Arial" panose="020B0604020202020204" pitchFamily="34" charset="0"/>
              </a:rPr>
              <a:t>Taux de Rendement</a:t>
            </a:r>
          </a:p>
          <a:p>
            <a:pPr eaLnBrk="1" hangingPunct="1">
              <a:spcBef>
                <a:spcPct val="0"/>
              </a:spcBef>
              <a:buFontTx/>
              <a:buNone/>
            </a:pPr>
            <a:r>
              <a:rPr lang="fr-FR" altLang="fr-FR" sz="1200" dirty="0">
                <a:solidFill>
                  <a:srgbClr val="FF0000"/>
                </a:solidFill>
                <a:latin typeface="Arial" panose="020B0604020202020204" pitchFamily="34" charset="0"/>
              </a:rPr>
              <a:t> Synthétique</a:t>
            </a:r>
          </a:p>
        </p:txBody>
      </p:sp>
      <p:sp>
        <p:nvSpPr>
          <p:cNvPr id="13343" name="ZoneTexte 20">
            <a:extLst>
              <a:ext uri="{FF2B5EF4-FFF2-40B4-BE49-F238E27FC236}">
                <a16:creationId xmlns:a16="http://schemas.microsoft.com/office/drawing/2014/main" id="{146CDB03-F763-4C69-B86E-787C88644963}"/>
              </a:ext>
            </a:extLst>
          </p:cNvPr>
          <p:cNvSpPr txBox="1">
            <a:spLocks noChangeArrowheads="1"/>
          </p:cNvSpPr>
          <p:nvPr/>
        </p:nvSpPr>
        <p:spPr bwMode="auto">
          <a:xfrm>
            <a:off x="9625013" y="4441826"/>
            <a:ext cx="9001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r-FR" altLang="fr-FR" sz="1800">
                <a:solidFill>
                  <a:srgbClr val="FF0000"/>
                </a:solidFill>
                <a:latin typeface="Arial" panose="020B0604020202020204" pitchFamily="34" charset="0"/>
              </a:rPr>
              <a:t>=</a:t>
            </a:r>
            <a:r>
              <a:rPr lang="fr-FR" altLang="fr-FR" sz="2400" b="1">
                <a:solidFill>
                  <a:srgbClr val="FF0000"/>
                </a:solidFill>
                <a:latin typeface="Arial" panose="020B0604020202020204" pitchFamily="34" charset="0"/>
              </a:rPr>
              <a:t> F/C</a:t>
            </a:r>
          </a:p>
        </p:txBody>
      </p:sp>
      <p:sp>
        <p:nvSpPr>
          <p:cNvPr id="22" name="ZoneTexte 21">
            <a:extLst>
              <a:ext uri="{FF2B5EF4-FFF2-40B4-BE49-F238E27FC236}">
                <a16:creationId xmlns:a16="http://schemas.microsoft.com/office/drawing/2014/main" id="{A8597039-DC4E-495D-8655-6EBEB6E2AB95}"/>
              </a:ext>
            </a:extLst>
          </p:cNvPr>
          <p:cNvSpPr txBox="1"/>
          <p:nvPr/>
        </p:nvSpPr>
        <p:spPr>
          <a:xfrm>
            <a:off x="6021389" y="6315075"/>
            <a:ext cx="2860675" cy="400050"/>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lgn="ctr" eaLnBrk="1" hangingPunct="1">
              <a:defRPr/>
            </a:pPr>
            <a:r>
              <a:rPr lang="fr-FR" sz="2000" b="1" dirty="0"/>
              <a:t>TRE = TS  x TC  x  TRS</a:t>
            </a:r>
            <a:endParaRPr lang="fr-FR" sz="1200" dirty="0"/>
          </a:p>
        </p:txBody>
      </p:sp>
      <p:sp>
        <p:nvSpPr>
          <p:cNvPr id="23" name="Accolade fermante 22">
            <a:extLst>
              <a:ext uri="{FF2B5EF4-FFF2-40B4-BE49-F238E27FC236}">
                <a16:creationId xmlns:a16="http://schemas.microsoft.com/office/drawing/2014/main" id="{AF0E8D53-15B2-4D19-8CC0-9DB01B5DF79E}"/>
              </a:ext>
            </a:extLst>
          </p:cNvPr>
          <p:cNvSpPr/>
          <p:nvPr/>
        </p:nvSpPr>
        <p:spPr>
          <a:xfrm>
            <a:off x="7524751" y="1571625"/>
            <a:ext cx="214313" cy="857250"/>
          </a:xfrm>
          <a:prstGeom prst="rightBrace">
            <a:avLst/>
          </a:prstGeom>
        </p:spPr>
        <p:style>
          <a:lnRef idx="3">
            <a:schemeClr val="accent2"/>
          </a:lnRef>
          <a:fillRef idx="0">
            <a:schemeClr val="accent2"/>
          </a:fillRef>
          <a:effectRef idx="2">
            <a:schemeClr val="accent2"/>
          </a:effectRef>
          <a:fontRef idx="minor">
            <a:schemeClr val="tx1"/>
          </a:fontRef>
        </p:style>
        <p:txBody>
          <a:bodyPr anchor="ctr"/>
          <a:lstStyle/>
          <a:p>
            <a:pPr algn="ctr" eaLnBrk="1" hangingPunct="1">
              <a:defRPr/>
            </a:pPr>
            <a:endParaRPr lang="fr-FR" dirty="0"/>
          </a:p>
        </p:txBody>
      </p:sp>
      <p:sp>
        <p:nvSpPr>
          <p:cNvPr id="24" name="Accolade fermante 23">
            <a:extLst>
              <a:ext uri="{FF2B5EF4-FFF2-40B4-BE49-F238E27FC236}">
                <a16:creationId xmlns:a16="http://schemas.microsoft.com/office/drawing/2014/main" id="{502565BA-3771-46E9-8309-B12EC05BAF60}"/>
              </a:ext>
            </a:extLst>
          </p:cNvPr>
          <p:cNvSpPr/>
          <p:nvPr/>
        </p:nvSpPr>
        <p:spPr>
          <a:xfrm>
            <a:off x="7524751" y="2571750"/>
            <a:ext cx="214313" cy="642938"/>
          </a:xfrm>
          <a:prstGeom prst="rightBrace">
            <a:avLst/>
          </a:prstGeom>
        </p:spPr>
        <p:style>
          <a:lnRef idx="3">
            <a:schemeClr val="accent2"/>
          </a:lnRef>
          <a:fillRef idx="0">
            <a:schemeClr val="accent2"/>
          </a:fillRef>
          <a:effectRef idx="2">
            <a:schemeClr val="accent2"/>
          </a:effectRef>
          <a:fontRef idx="minor">
            <a:schemeClr val="tx1"/>
          </a:fontRef>
        </p:style>
        <p:txBody>
          <a:bodyPr anchor="ctr"/>
          <a:lstStyle/>
          <a:p>
            <a:pPr algn="ctr" eaLnBrk="1" hangingPunct="1">
              <a:defRPr/>
            </a:pPr>
            <a:endParaRPr lang="fr-FR" dirty="0"/>
          </a:p>
        </p:txBody>
      </p:sp>
      <p:sp>
        <p:nvSpPr>
          <p:cNvPr id="25" name="Accolade fermante 24">
            <a:extLst>
              <a:ext uri="{FF2B5EF4-FFF2-40B4-BE49-F238E27FC236}">
                <a16:creationId xmlns:a16="http://schemas.microsoft.com/office/drawing/2014/main" id="{BE90FAB2-FD5E-4D0C-A64F-C58D59818447}"/>
              </a:ext>
            </a:extLst>
          </p:cNvPr>
          <p:cNvSpPr/>
          <p:nvPr/>
        </p:nvSpPr>
        <p:spPr>
          <a:xfrm>
            <a:off x="7524751" y="3286126"/>
            <a:ext cx="214313" cy="2714625"/>
          </a:xfrm>
          <a:prstGeom prst="rightBrace">
            <a:avLst/>
          </a:prstGeom>
        </p:spPr>
        <p:style>
          <a:lnRef idx="3">
            <a:schemeClr val="accent2"/>
          </a:lnRef>
          <a:fillRef idx="0">
            <a:schemeClr val="accent2"/>
          </a:fillRef>
          <a:effectRef idx="2">
            <a:schemeClr val="accent2"/>
          </a:effectRef>
          <a:fontRef idx="minor">
            <a:schemeClr val="tx1"/>
          </a:fontRef>
        </p:style>
        <p:txBody>
          <a:bodyPr anchor="ctr"/>
          <a:lstStyle/>
          <a:p>
            <a:pPr algn="ctr" eaLnBrk="1" hangingPunct="1">
              <a:defRPr/>
            </a:pPr>
            <a:endParaRPr lang="fr-FR" dirty="0"/>
          </a:p>
        </p:txBody>
      </p:sp>
      <p:sp>
        <p:nvSpPr>
          <p:cNvPr id="26" name="ZoneTexte 25">
            <a:extLst>
              <a:ext uri="{FF2B5EF4-FFF2-40B4-BE49-F238E27FC236}">
                <a16:creationId xmlns:a16="http://schemas.microsoft.com/office/drawing/2014/main" id="{EDA095D8-40B4-4061-A8E1-1ED932E26633}"/>
              </a:ext>
            </a:extLst>
          </p:cNvPr>
          <p:cNvSpPr txBox="1"/>
          <p:nvPr/>
        </p:nvSpPr>
        <p:spPr>
          <a:xfrm>
            <a:off x="9736696" y="5508624"/>
            <a:ext cx="2200275" cy="40005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eaLnBrk="1" hangingPunct="1">
              <a:defRPr/>
            </a:pPr>
            <a:r>
              <a:rPr lang="fr-FR" sz="2000" b="1" dirty="0"/>
              <a:t>TRG = TRS  x TC</a:t>
            </a:r>
            <a:endParaRPr lang="fr-FR" sz="1200" dirty="0"/>
          </a:p>
        </p:txBody>
      </p:sp>
    </p:spTree>
    <p:extLst>
      <p:ext uri="{BB962C8B-B14F-4D97-AF65-F5344CB8AC3E}">
        <p14:creationId xmlns:p14="http://schemas.microsoft.com/office/powerpoint/2010/main" val="3413603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4" presetClass="entr" presetSubtype="1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1000"/>
                                        <p:tgtEl>
                                          <p:spTgt spid="23"/>
                                        </p:tgtEl>
                                      </p:cBhvr>
                                    </p:animEffect>
                                    <p:anim calcmode="lin" valueType="num">
                                      <p:cBhvr>
                                        <p:cTn id="23" dur="1000" fill="hold"/>
                                        <p:tgtEl>
                                          <p:spTgt spid="23"/>
                                        </p:tgtEl>
                                        <p:attrNameLst>
                                          <p:attrName>ppt_x</p:attrName>
                                        </p:attrNameLst>
                                      </p:cBhvr>
                                      <p:tavLst>
                                        <p:tav tm="0">
                                          <p:val>
                                            <p:strVal val="#ppt_x"/>
                                          </p:val>
                                        </p:tav>
                                        <p:tav tm="100000">
                                          <p:val>
                                            <p:strVal val="#ppt_x"/>
                                          </p:val>
                                        </p:tav>
                                      </p:tavLst>
                                    </p:anim>
                                    <p:anim calcmode="lin" valueType="num">
                                      <p:cBhvr>
                                        <p:cTn id="24" dur="1000" fill="hold"/>
                                        <p:tgtEl>
                                          <p:spTgt spid="2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3338"/>
                                        </p:tgtEl>
                                        <p:attrNameLst>
                                          <p:attrName>style.visibility</p:attrName>
                                        </p:attrNameLst>
                                      </p:cBhvr>
                                      <p:to>
                                        <p:strVal val="visible"/>
                                      </p:to>
                                    </p:set>
                                    <p:animEffect transition="in" filter="fade">
                                      <p:cBhvr>
                                        <p:cTn id="27" dur="1000"/>
                                        <p:tgtEl>
                                          <p:spTgt spid="13338"/>
                                        </p:tgtEl>
                                      </p:cBhvr>
                                    </p:animEffect>
                                    <p:anim calcmode="lin" valueType="num">
                                      <p:cBhvr>
                                        <p:cTn id="28" dur="1000" fill="hold"/>
                                        <p:tgtEl>
                                          <p:spTgt spid="13338"/>
                                        </p:tgtEl>
                                        <p:attrNameLst>
                                          <p:attrName>ppt_x</p:attrName>
                                        </p:attrNameLst>
                                      </p:cBhvr>
                                      <p:tavLst>
                                        <p:tav tm="0">
                                          <p:val>
                                            <p:strVal val="#ppt_x"/>
                                          </p:val>
                                        </p:tav>
                                        <p:tav tm="100000">
                                          <p:val>
                                            <p:strVal val="#ppt_x"/>
                                          </p:val>
                                        </p:tav>
                                      </p:tavLst>
                                    </p:anim>
                                    <p:anim calcmode="lin" valueType="num">
                                      <p:cBhvr>
                                        <p:cTn id="29" dur="1000" fill="hold"/>
                                        <p:tgtEl>
                                          <p:spTgt spid="13338"/>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3339"/>
                                        </p:tgtEl>
                                        <p:attrNameLst>
                                          <p:attrName>style.visibility</p:attrName>
                                        </p:attrNameLst>
                                      </p:cBhvr>
                                      <p:to>
                                        <p:strVal val="visible"/>
                                      </p:to>
                                    </p:set>
                                    <p:animEffect transition="in" filter="fade">
                                      <p:cBhvr>
                                        <p:cTn id="32" dur="1000"/>
                                        <p:tgtEl>
                                          <p:spTgt spid="13339"/>
                                        </p:tgtEl>
                                      </p:cBhvr>
                                    </p:animEffect>
                                    <p:anim calcmode="lin" valueType="num">
                                      <p:cBhvr>
                                        <p:cTn id="33" dur="1000" fill="hold"/>
                                        <p:tgtEl>
                                          <p:spTgt spid="13339"/>
                                        </p:tgtEl>
                                        <p:attrNameLst>
                                          <p:attrName>ppt_x</p:attrName>
                                        </p:attrNameLst>
                                      </p:cBhvr>
                                      <p:tavLst>
                                        <p:tav tm="0">
                                          <p:val>
                                            <p:strVal val="#ppt_x"/>
                                          </p:val>
                                        </p:tav>
                                        <p:tav tm="100000">
                                          <p:val>
                                            <p:strVal val="#ppt_x"/>
                                          </p:val>
                                        </p:tav>
                                      </p:tavLst>
                                    </p:anim>
                                    <p:anim calcmode="lin" valueType="num">
                                      <p:cBhvr>
                                        <p:cTn id="34" dur="1000" fill="hold"/>
                                        <p:tgtEl>
                                          <p:spTgt spid="13339"/>
                                        </p:tgtEl>
                                        <p:attrNameLst>
                                          <p:attrName>ppt_y</p:attrName>
                                        </p:attrNameLst>
                                      </p:cBhvr>
                                      <p:tavLst>
                                        <p:tav tm="0">
                                          <p:val>
                                            <p:strVal val="#ppt_y+.1"/>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randombar(horizontal)">
                                      <p:cBhvr>
                                        <p:cTn id="39" dur="500"/>
                                        <p:tgtEl>
                                          <p:spTgt spid="8"/>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42" presetClass="entr" presetSubtype="0" fill="hold" nodeType="click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fade">
                                      <p:cBhvr>
                                        <p:cTn id="44" dur="1000"/>
                                        <p:tgtEl>
                                          <p:spTgt spid="7"/>
                                        </p:tgtEl>
                                      </p:cBhvr>
                                    </p:animEffect>
                                    <p:anim calcmode="lin" valueType="num">
                                      <p:cBhvr>
                                        <p:cTn id="45" dur="1000" fill="hold"/>
                                        <p:tgtEl>
                                          <p:spTgt spid="7"/>
                                        </p:tgtEl>
                                        <p:attrNameLst>
                                          <p:attrName>ppt_x</p:attrName>
                                        </p:attrNameLst>
                                      </p:cBhvr>
                                      <p:tavLst>
                                        <p:tav tm="0">
                                          <p:val>
                                            <p:strVal val="#ppt_x"/>
                                          </p:val>
                                        </p:tav>
                                        <p:tav tm="100000">
                                          <p:val>
                                            <p:strVal val="#ppt_x"/>
                                          </p:val>
                                        </p:tav>
                                      </p:tavLst>
                                    </p:anim>
                                    <p:anim calcmode="lin" valueType="num">
                                      <p:cBhvr>
                                        <p:cTn id="4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fade">
                                      <p:cBhvr>
                                        <p:cTn id="51" dur="1000"/>
                                        <p:tgtEl>
                                          <p:spTgt spid="24"/>
                                        </p:tgtEl>
                                      </p:cBhvr>
                                    </p:animEffect>
                                    <p:anim calcmode="lin" valueType="num">
                                      <p:cBhvr>
                                        <p:cTn id="52" dur="1000" fill="hold"/>
                                        <p:tgtEl>
                                          <p:spTgt spid="24"/>
                                        </p:tgtEl>
                                        <p:attrNameLst>
                                          <p:attrName>ppt_x</p:attrName>
                                        </p:attrNameLst>
                                      </p:cBhvr>
                                      <p:tavLst>
                                        <p:tav tm="0">
                                          <p:val>
                                            <p:strVal val="#ppt_x"/>
                                          </p:val>
                                        </p:tav>
                                        <p:tav tm="100000">
                                          <p:val>
                                            <p:strVal val="#ppt_x"/>
                                          </p:val>
                                        </p:tav>
                                      </p:tavLst>
                                    </p:anim>
                                    <p:anim calcmode="lin" valueType="num">
                                      <p:cBhvr>
                                        <p:cTn id="53" dur="1000" fill="hold"/>
                                        <p:tgtEl>
                                          <p:spTgt spid="24"/>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13340"/>
                                        </p:tgtEl>
                                        <p:attrNameLst>
                                          <p:attrName>style.visibility</p:attrName>
                                        </p:attrNameLst>
                                      </p:cBhvr>
                                      <p:to>
                                        <p:strVal val="visible"/>
                                      </p:to>
                                    </p:set>
                                    <p:animEffect transition="in" filter="fade">
                                      <p:cBhvr>
                                        <p:cTn id="56" dur="1000"/>
                                        <p:tgtEl>
                                          <p:spTgt spid="13340"/>
                                        </p:tgtEl>
                                      </p:cBhvr>
                                    </p:animEffect>
                                    <p:anim calcmode="lin" valueType="num">
                                      <p:cBhvr>
                                        <p:cTn id="57" dur="1000" fill="hold"/>
                                        <p:tgtEl>
                                          <p:spTgt spid="13340"/>
                                        </p:tgtEl>
                                        <p:attrNameLst>
                                          <p:attrName>ppt_x</p:attrName>
                                        </p:attrNameLst>
                                      </p:cBhvr>
                                      <p:tavLst>
                                        <p:tav tm="0">
                                          <p:val>
                                            <p:strVal val="#ppt_x"/>
                                          </p:val>
                                        </p:tav>
                                        <p:tav tm="100000">
                                          <p:val>
                                            <p:strVal val="#ppt_x"/>
                                          </p:val>
                                        </p:tav>
                                      </p:tavLst>
                                    </p:anim>
                                    <p:anim calcmode="lin" valueType="num">
                                      <p:cBhvr>
                                        <p:cTn id="58" dur="1000" fill="hold"/>
                                        <p:tgtEl>
                                          <p:spTgt spid="13340"/>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13341"/>
                                        </p:tgtEl>
                                        <p:attrNameLst>
                                          <p:attrName>style.visibility</p:attrName>
                                        </p:attrNameLst>
                                      </p:cBhvr>
                                      <p:to>
                                        <p:strVal val="visible"/>
                                      </p:to>
                                    </p:set>
                                    <p:animEffect transition="in" filter="fade">
                                      <p:cBhvr>
                                        <p:cTn id="61" dur="1000"/>
                                        <p:tgtEl>
                                          <p:spTgt spid="13341"/>
                                        </p:tgtEl>
                                      </p:cBhvr>
                                    </p:animEffect>
                                    <p:anim calcmode="lin" valueType="num">
                                      <p:cBhvr>
                                        <p:cTn id="62" dur="1000" fill="hold"/>
                                        <p:tgtEl>
                                          <p:spTgt spid="13341"/>
                                        </p:tgtEl>
                                        <p:attrNameLst>
                                          <p:attrName>ppt_x</p:attrName>
                                        </p:attrNameLst>
                                      </p:cBhvr>
                                      <p:tavLst>
                                        <p:tav tm="0">
                                          <p:val>
                                            <p:strVal val="#ppt_x"/>
                                          </p:val>
                                        </p:tav>
                                        <p:tav tm="100000">
                                          <p:val>
                                            <p:strVal val="#ppt_x"/>
                                          </p:val>
                                        </p:tav>
                                      </p:tavLst>
                                    </p:anim>
                                    <p:anim calcmode="lin" valueType="num">
                                      <p:cBhvr>
                                        <p:cTn id="63" dur="1000" fill="hold"/>
                                        <p:tgtEl>
                                          <p:spTgt spid="13341"/>
                                        </p:tgtEl>
                                        <p:attrNameLst>
                                          <p:attrName>ppt_y</p:attrName>
                                        </p:attrNameLst>
                                      </p:cBhvr>
                                      <p:tavLst>
                                        <p:tav tm="0">
                                          <p:val>
                                            <p:strVal val="#ppt_y+.1"/>
                                          </p:val>
                                        </p:tav>
                                        <p:tav tm="100000">
                                          <p:val>
                                            <p:strVal val="#ppt_y"/>
                                          </p:val>
                                        </p:tav>
                                      </p:tavLst>
                                    </p:anim>
                                  </p:childTnLst>
                                </p:cTn>
                              </p:par>
                            </p:childTnLst>
                          </p:cTn>
                        </p:par>
                      </p:childTnLst>
                    </p:cTn>
                  </p:par>
                  <p:par>
                    <p:cTn id="64" fill="hold" nodeType="clickPar">
                      <p:stCondLst>
                        <p:cond delay="indefinite"/>
                      </p:stCondLst>
                      <p:childTnLst>
                        <p:par>
                          <p:cTn id="65" fill="hold" nodeType="withGroup">
                            <p:stCondLst>
                              <p:cond delay="0"/>
                            </p:stCondLst>
                            <p:childTnLst>
                              <p:par>
                                <p:cTn id="66" presetID="14" presetClass="entr" presetSubtype="10" fill="hold" grpId="0" nodeType="clickEffect">
                                  <p:stCondLst>
                                    <p:cond delay="0"/>
                                  </p:stCondLst>
                                  <p:childTnLst>
                                    <p:set>
                                      <p:cBhvr>
                                        <p:cTn id="67" dur="1" fill="hold">
                                          <p:stCondLst>
                                            <p:cond delay="0"/>
                                          </p:stCondLst>
                                        </p:cTn>
                                        <p:tgtEl>
                                          <p:spTgt spid="10"/>
                                        </p:tgtEl>
                                        <p:attrNameLst>
                                          <p:attrName>style.visibility</p:attrName>
                                        </p:attrNameLst>
                                      </p:cBhvr>
                                      <p:to>
                                        <p:strVal val="visible"/>
                                      </p:to>
                                    </p:set>
                                    <p:animEffect transition="in" filter="randombar(horizontal)">
                                      <p:cBhvr>
                                        <p:cTn id="68" dur="500"/>
                                        <p:tgtEl>
                                          <p:spTgt spid="10"/>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14" presetClass="entr" presetSubtype="10" fill="hold" nodeType="clickEffect">
                                  <p:stCondLst>
                                    <p:cond delay="0"/>
                                  </p:stCondLst>
                                  <p:childTnLst>
                                    <p:set>
                                      <p:cBhvr>
                                        <p:cTn id="72" dur="1" fill="hold">
                                          <p:stCondLst>
                                            <p:cond delay="0"/>
                                          </p:stCondLst>
                                        </p:cTn>
                                        <p:tgtEl>
                                          <p:spTgt spid="9"/>
                                        </p:tgtEl>
                                        <p:attrNameLst>
                                          <p:attrName>style.visibility</p:attrName>
                                        </p:attrNameLst>
                                      </p:cBhvr>
                                      <p:to>
                                        <p:strVal val="visible"/>
                                      </p:to>
                                    </p:set>
                                    <p:animEffect transition="in" filter="randombar(horizontal)">
                                      <p:cBhvr>
                                        <p:cTn id="73" dur="500"/>
                                        <p:tgtEl>
                                          <p:spTgt spid="9"/>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14" presetClass="entr" presetSubtype="10" fill="hold" grpId="0" nodeType="clickEffect">
                                  <p:stCondLst>
                                    <p:cond delay="0"/>
                                  </p:stCondLst>
                                  <p:childTnLst>
                                    <p:set>
                                      <p:cBhvr>
                                        <p:cTn id="77" dur="1" fill="hold">
                                          <p:stCondLst>
                                            <p:cond delay="0"/>
                                          </p:stCondLst>
                                        </p:cTn>
                                        <p:tgtEl>
                                          <p:spTgt spid="12"/>
                                        </p:tgtEl>
                                        <p:attrNameLst>
                                          <p:attrName>style.visibility</p:attrName>
                                        </p:attrNameLst>
                                      </p:cBhvr>
                                      <p:to>
                                        <p:strVal val="visible"/>
                                      </p:to>
                                    </p:set>
                                    <p:animEffect transition="in" filter="randombar(horizontal)">
                                      <p:cBhvr>
                                        <p:cTn id="78" dur="500"/>
                                        <p:tgtEl>
                                          <p:spTgt spid="12"/>
                                        </p:tgtEl>
                                      </p:cBhvr>
                                    </p:animEffect>
                                  </p:childTnLst>
                                </p:cTn>
                              </p:par>
                            </p:childTnLst>
                          </p:cTn>
                        </p:par>
                      </p:childTnLst>
                    </p:cTn>
                  </p:par>
                  <p:par>
                    <p:cTn id="79" fill="hold" nodeType="clickPar">
                      <p:stCondLst>
                        <p:cond delay="indefinite"/>
                      </p:stCondLst>
                      <p:childTnLst>
                        <p:par>
                          <p:cTn id="80" fill="hold" nodeType="withGroup">
                            <p:stCondLst>
                              <p:cond delay="0"/>
                            </p:stCondLst>
                            <p:childTnLst>
                              <p:par>
                                <p:cTn id="81" presetID="14" presetClass="entr" presetSubtype="10" fill="hold" nodeType="clickEffect">
                                  <p:stCondLst>
                                    <p:cond delay="0"/>
                                  </p:stCondLst>
                                  <p:childTnLst>
                                    <p:set>
                                      <p:cBhvr>
                                        <p:cTn id="82" dur="1" fill="hold">
                                          <p:stCondLst>
                                            <p:cond delay="0"/>
                                          </p:stCondLst>
                                        </p:cTn>
                                        <p:tgtEl>
                                          <p:spTgt spid="11"/>
                                        </p:tgtEl>
                                        <p:attrNameLst>
                                          <p:attrName>style.visibility</p:attrName>
                                        </p:attrNameLst>
                                      </p:cBhvr>
                                      <p:to>
                                        <p:strVal val="visible"/>
                                      </p:to>
                                    </p:set>
                                    <p:animEffect transition="in" filter="randombar(horizontal)">
                                      <p:cBhvr>
                                        <p:cTn id="83" dur="500"/>
                                        <p:tgtEl>
                                          <p:spTgt spid="11"/>
                                        </p:tgtEl>
                                      </p:cBhvr>
                                    </p:animEffect>
                                  </p:childTnLst>
                                </p:cTn>
                              </p:par>
                            </p:childTnLst>
                          </p:cTn>
                        </p:par>
                      </p:childTnLst>
                    </p:cTn>
                  </p:par>
                  <p:par>
                    <p:cTn id="84" fill="hold" nodeType="clickPar">
                      <p:stCondLst>
                        <p:cond delay="indefinite"/>
                      </p:stCondLst>
                      <p:childTnLst>
                        <p:par>
                          <p:cTn id="85" fill="hold" nodeType="withGroup">
                            <p:stCondLst>
                              <p:cond delay="0"/>
                            </p:stCondLst>
                            <p:childTnLst>
                              <p:par>
                                <p:cTn id="86" presetID="42" presetClass="entr" presetSubtype="0" fill="hold" grpId="0" nodeType="clickEffect">
                                  <p:stCondLst>
                                    <p:cond delay="0"/>
                                  </p:stCondLst>
                                  <p:childTnLst>
                                    <p:set>
                                      <p:cBhvr>
                                        <p:cTn id="87" dur="1" fill="hold">
                                          <p:stCondLst>
                                            <p:cond delay="0"/>
                                          </p:stCondLst>
                                        </p:cTn>
                                        <p:tgtEl>
                                          <p:spTgt spid="14"/>
                                        </p:tgtEl>
                                        <p:attrNameLst>
                                          <p:attrName>style.visibility</p:attrName>
                                        </p:attrNameLst>
                                      </p:cBhvr>
                                      <p:to>
                                        <p:strVal val="visible"/>
                                      </p:to>
                                    </p:set>
                                    <p:animEffect transition="in" filter="fade">
                                      <p:cBhvr>
                                        <p:cTn id="88" dur="1000"/>
                                        <p:tgtEl>
                                          <p:spTgt spid="14"/>
                                        </p:tgtEl>
                                      </p:cBhvr>
                                    </p:animEffect>
                                    <p:anim calcmode="lin" valueType="num">
                                      <p:cBhvr>
                                        <p:cTn id="89" dur="1000" fill="hold"/>
                                        <p:tgtEl>
                                          <p:spTgt spid="14"/>
                                        </p:tgtEl>
                                        <p:attrNameLst>
                                          <p:attrName>ppt_x</p:attrName>
                                        </p:attrNameLst>
                                      </p:cBhvr>
                                      <p:tavLst>
                                        <p:tav tm="0">
                                          <p:val>
                                            <p:strVal val="#ppt_x"/>
                                          </p:val>
                                        </p:tav>
                                        <p:tav tm="100000">
                                          <p:val>
                                            <p:strVal val="#ppt_x"/>
                                          </p:val>
                                        </p:tav>
                                      </p:tavLst>
                                    </p:anim>
                                    <p:anim calcmode="lin" valueType="num">
                                      <p:cBhvr>
                                        <p:cTn id="9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91" fill="hold" nodeType="clickPar">
                      <p:stCondLst>
                        <p:cond delay="indefinite"/>
                      </p:stCondLst>
                      <p:childTnLst>
                        <p:par>
                          <p:cTn id="92" fill="hold" nodeType="withGroup">
                            <p:stCondLst>
                              <p:cond delay="0"/>
                            </p:stCondLst>
                            <p:childTnLst>
                              <p:par>
                                <p:cTn id="93" presetID="14" presetClass="entr" presetSubtype="10" fill="hold" nodeType="clickEffect">
                                  <p:stCondLst>
                                    <p:cond delay="0"/>
                                  </p:stCondLst>
                                  <p:childTnLst>
                                    <p:set>
                                      <p:cBhvr>
                                        <p:cTn id="94" dur="1" fill="hold">
                                          <p:stCondLst>
                                            <p:cond delay="0"/>
                                          </p:stCondLst>
                                        </p:cTn>
                                        <p:tgtEl>
                                          <p:spTgt spid="13"/>
                                        </p:tgtEl>
                                        <p:attrNameLst>
                                          <p:attrName>style.visibility</p:attrName>
                                        </p:attrNameLst>
                                      </p:cBhvr>
                                      <p:to>
                                        <p:strVal val="visible"/>
                                      </p:to>
                                    </p:set>
                                    <p:animEffect transition="in" filter="randombar(horizontal)">
                                      <p:cBhvr>
                                        <p:cTn id="95" dur="500"/>
                                        <p:tgtEl>
                                          <p:spTgt spid="13"/>
                                        </p:tgtEl>
                                      </p:cBhvr>
                                    </p:animEffect>
                                  </p:childTnLst>
                                </p:cTn>
                              </p:par>
                            </p:childTnLst>
                          </p:cTn>
                        </p:par>
                      </p:childTnLst>
                    </p:cTn>
                  </p:par>
                  <p:par>
                    <p:cTn id="96" fill="hold" nodeType="clickPar">
                      <p:stCondLst>
                        <p:cond delay="indefinite"/>
                      </p:stCondLst>
                      <p:childTnLst>
                        <p:par>
                          <p:cTn id="97" fill="hold" nodeType="withGroup">
                            <p:stCondLst>
                              <p:cond delay="0"/>
                            </p:stCondLst>
                            <p:childTnLst>
                              <p:par>
                                <p:cTn id="98" presetID="42" presetClass="entr" presetSubtype="0" fill="hold" grpId="0" nodeType="clickEffect">
                                  <p:stCondLst>
                                    <p:cond delay="0"/>
                                  </p:stCondLst>
                                  <p:childTnLst>
                                    <p:set>
                                      <p:cBhvr>
                                        <p:cTn id="99" dur="1" fill="hold">
                                          <p:stCondLst>
                                            <p:cond delay="0"/>
                                          </p:stCondLst>
                                        </p:cTn>
                                        <p:tgtEl>
                                          <p:spTgt spid="25"/>
                                        </p:tgtEl>
                                        <p:attrNameLst>
                                          <p:attrName>style.visibility</p:attrName>
                                        </p:attrNameLst>
                                      </p:cBhvr>
                                      <p:to>
                                        <p:strVal val="visible"/>
                                      </p:to>
                                    </p:set>
                                    <p:animEffect transition="in" filter="fade">
                                      <p:cBhvr>
                                        <p:cTn id="100" dur="1000"/>
                                        <p:tgtEl>
                                          <p:spTgt spid="25"/>
                                        </p:tgtEl>
                                      </p:cBhvr>
                                    </p:animEffect>
                                    <p:anim calcmode="lin" valueType="num">
                                      <p:cBhvr>
                                        <p:cTn id="101" dur="1000" fill="hold"/>
                                        <p:tgtEl>
                                          <p:spTgt spid="25"/>
                                        </p:tgtEl>
                                        <p:attrNameLst>
                                          <p:attrName>ppt_x</p:attrName>
                                        </p:attrNameLst>
                                      </p:cBhvr>
                                      <p:tavLst>
                                        <p:tav tm="0">
                                          <p:val>
                                            <p:strVal val="#ppt_x"/>
                                          </p:val>
                                        </p:tav>
                                        <p:tav tm="100000">
                                          <p:val>
                                            <p:strVal val="#ppt_x"/>
                                          </p:val>
                                        </p:tav>
                                      </p:tavLst>
                                    </p:anim>
                                    <p:anim calcmode="lin" valueType="num">
                                      <p:cBhvr>
                                        <p:cTn id="102" dur="1000" fill="hold"/>
                                        <p:tgtEl>
                                          <p:spTgt spid="25"/>
                                        </p:tgtEl>
                                        <p:attrNameLst>
                                          <p:attrName>ppt_y</p:attrName>
                                        </p:attrNameLst>
                                      </p:cBhvr>
                                      <p:tavLst>
                                        <p:tav tm="0">
                                          <p:val>
                                            <p:strVal val="#ppt_y+.1"/>
                                          </p:val>
                                        </p:tav>
                                        <p:tav tm="100000">
                                          <p:val>
                                            <p:strVal val="#ppt_y"/>
                                          </p:val>
                                        </p:tav>
                                      </p:tavLst>
                                    </p:anim>
                                  </p:childTnLst>
                                </p:cTn>
                              </p:par>
                              <p:par>
                                <p:cTn id="103" presetID="42" presetClass="entr" presetSubtype="0" fill="hold" grpId="0" nodeType="withEffect">
                                  <p:stCondLst>
                                    <p:cond delay="0"/>
                                  </p:stCondLst>
                                  <p:childTnLst>
                                    <p:set>
                                      <p:cBhvr>
                                        <p:cTn id="104" dur="1" fill="hold">
                                          <p:stCondLst>
                                            <p:cond delay="0"/>
                                          </p:stCondLst>
                                        </p:cTn>
                                        <p:tgtEl>
                                          <p:spTgt spid="13342"/>
                                        </p:tgtEl>
                                        <p:attrNameLst>
                                          <p:attrName>style.visibility</p:attrName>
                                        </p:attrNameLst>
                                      </p:cBhvr>
                                      <p:to>
                                        <p:strVal val="visible"/>
                                      </p:to>
                                    </p:set>
                                    <p:animEffect transition="in" filter="fade">
                                      <p:cBhvr>
                                        <p:cTn id="105" dur="1000"/>
                                        <p:tgtEl>
                                          <p:spTgt spid="13342"/>
                                        </p:tgtEl>
                                      </p:cBhvr>
                                    </p:animEffect>
                                    <p:anim calcmode="lin" valueType="num">
                                      <p:cBhvr>
                                        <p:cTn id="106" dur="1000" fill="hold"/>
                                        <p:tgtEl>
                                          <p:spTgt spid="13342"/>
                                        </p:tgtEl>
                                        <p:attrNameLst>
                                          <p:attrName>ppt_x</p:attrName>
                                        </p:attrNameLst>
                                      </p:cBhvr>
                                      <p:tavLst>
                                        <p:tav tm="0">
                                          <p:val>
                                            <p:strVal val="#ppt_x"/>
                                          </p:val>
                                        </p:tav>
                                        <p:tav tm="100000">
                                          <p:val>
                                            <p:strVal val="#ppt_x"/>
                                          </p:val>
                                        </p:tav>
                                      </p:tavLst>
                                    </p:anim>
                                    <p:anim calcmode="lin" valueType="num">
                                      <p:cBhvr>
                                        <p:cTn id="107" dur="1000" fill="hold"/>
                                        <p:tgtEl>
                                          <p:spTgt spid="13342"/>
                                        </p:tgtEl>
                                        <p:attrNameLst>
                                          <p:attrName>ppt_y</p:attrName>
                                        </p:attrNameLst>
                                      </p:cBhvr>
                                      <p:tavLst>
                                        <p:tav tm="0">
                                          <p:val>
                                            <p:strVal val="#ppt_y+.1"/>
                                          </p:val>
                                        </p:tav>
                                        <p:tav tm="100000">
                                          <p:val>
                                            <p:strVal val="#ppt_y"/>
                                          </p:val>
                                        </p:tav>
                                      </p:tavLst>
                                    </p:anim>
                                  </p:childTnLst>
                                </p:cTn>
                              </p:par>
                              <p:par>
                                <p:cTn id="108" presetID="42" presetClass="entr" presetSubtype="0" fill="hold" grpId="0" nodeType="withEffect">
                                  <p:stCondLst>
                                    <p:cond delay="0"/>
                                  </p:stCondLst>
                                  <p:childTnLst>
                                    <p:set>
                                      <p:cBhvr>
                                        <p:cTn id="109" dur="1" fill="hold">
                                          <p:stCondLst>
                                            <p:cond delay="0"/>
                                          </p:stCondLst>
                                        </p:cTn>
                                        <p:tgtEl>
                                          <p:spTgt spid="13343"/>
                                        </p:tgtEl>
                                        <p:attrNameLst>
                                          <p:attrName>style.visibility</p:attrName>
                                        </p:attrNameLst>
                                      </p:cBhvr>
                                      <p:to>
                                        <p:strVal val="visible"/>
                                      </p:to>
                                    </p:set>
                                    <p:animEffect transition="in" filter="fade">
                                      <p:cBhvr>
                                        <p:cTn id="110" dur="1000"/>
                                        <p:tgtEl>
                                          <p:spTgt spid="13343"/>
                                        </p:tgtEl>
                                      </p:cBhvr>
                                    </p:animEffect>
                                    <p:anim calcmode="lin" valueType="num">
                                      <p:cBhvr>
                                        <p:cTn id="111" dur="1000" fill="hold"/>
                                        <p:tgtEl>
                                          <p:spTgt spid="13343"/>
                                        </p:tgtEl>
                                        <p:attrNameLst>
                                          <p:attrName>ppt_x</p:attrName>
                                        </p:attrNameLst>
                                      </p:cBhvr>
                                      <p:tavLst>
                                        <p:tav tm="0">
                                          <p:val>
                                            <p:strVal val="#ppt_x"/>
                                          </p:val>
                                        </p:tav>
                                        <p:tav tm="100000">
                                          <p:val>
                                            <p:strVal val="#ppt_x"/>
                                          </p:val>
                                        </p:tav>
                                      </p:tavLst>
                                    </p:anim>
                                    <p:anim calcmode="lin" valueType="num">
                                      <p:cBhvr>
                                        <p:cTn id="112" dur="1000" fill="hold"/>
                                        <p:tgtEl>
                                          <p:spTgt spid="13343"/>
                                        </p:tgtEl>
                                        <p:attrNameLst>
                                          <p:attrName>ppt_y</p:attrName>
                                        </p:attrNameLst>
                                      </p:cBhvr>
                                      <p:tavLst>
                                        <p:tav tm="0">
                                          <p:val>
                                            <p:strVal val="#ppt_y+.1"/>
                                          </p:val>
                                        </p:tav>
                                        <p:tav tm="100000">
                                          <p:val>
                                            <p:strVal val="#ppt_y"/>
                                          </p:val>
                                        </p:tav>
                                      </p:tavLst>
                                    </p:anim>
                                  </p:childTnLst>
                                </p:cTn>
                              </p:par>
                            </p:childTnLst>
                          </p:cTn>
                        </p:par>
                      </p:childTnLst>
                    </p:cTn>
                  </p:par>
                  <p:par>
                    <p:cTn id="113" fill="hold" nodeType="clickPar">
                      <p:stCondLst>
                        <p:cond delay="indefinite"/>
                      </p:stCondLst>
                      <p:childTnLst>
                        <p:par>
                          <p:cTn id="114" fill="hold" nodeType="withGroup">
                            <p:stCondLst>
                              <p:cond delay="0"/>
                            </p:stCondLst>
                            <p:childTnLst>
                              <p:par>
                                <p:cTn id="115" presetID="14" presetClass="entr" presetSubtype="10" fill="hold" grpId="0" nodeType="clickEffect">
                                  <p:stCondLst>
                                    <p:cond delay="0"/>
                                  </p:stCondLst>
                                  <p:childTnLst>
                                    <p:set>
                                      <p:cBhvr>
                                        <p:cTn id="116" dur="1" fill="hold">
                                          <p:stCondLst>
                                            <p:cond delay="0"/>
                                          </p:stCondLst>
                                        </p:cTn>
                                        <p:tgtEl>
                                          <p:spTgt spid="22"/>
                                        </p:tgtEl>
                                        <p:attrNameLst>
                                          <p:attrName>style.visibility</p:attrName>
                                        </p:attrNameLst>
                                      </p:cBhvr>
                                      <p:to>
                                        <p:strVal val="visible"/>
                                      </p:to>
                                    </p:set>
                                    <p:animEffect transition="in" filter="randombar(horizontal)">
                                      <p:cBhvr>
                                        <p:cTn id="117" dur="500"/>
                                        <p:tgtEl>
                                          <p:spTgt spid="22"/>
                                        </p:tgtEl>
                                      </p:cBhvr>
                                    </p:animEffect>
                                  </p:childTnLst>
                                </p:cTn>
                              </p:par>
                            </p:childTnLst>
                          </p:cTn>
                        </p:par>
                      </p:childTnLst>
                    </p:cTn>
                  </p:par>
                  <p:par>
                    <p:cTn id="118" fill="hold">
                      <p:stCondLst>
                        <p:cond delay="indefinite"/>
                      </p:stCondLst>
                      <p:childTnLst>
                        <p:par>
                          <p:cTn id="119" fill="hold">
                            <p:stCondLst>
                              <p:cond delay="0"/>
                            </p:stCondLst>
                            <p:childTnLst>
                              <p:par>
                                <p:cTn id="120" presetID="14" presetClass="entr" presetSubtype="10" fill="hold" grpId="0" nodeType="clickEffect">
                                  <p:stCondLst>
                                    <p:cond delay="0"/>
                                  </p:stCondLst>
                                  <p:childTnLst>
                                    <p:set>
                                      <p:cBhvr>
                                        <p:cTn id="121" dur="1" fill="hold">
                                          <p:stCondLst>
                                            <p:cond delay="0"/>
                                          </p:stCondLst>
                                        </p:cTn>
                                        <p:tgtEl>
                                          <p:spTgt spid="26"/>
                                        </p:tgtEl>
                                        <p:attrNameLst>
                                          <p:attrName>style.visibility</p:attrName>
                                        </p:attrNameLst>
                                      </p:cBhvr>
                                      <p:to>
                                        <p:strVal val="visible"/>
                                      </p:to>
                                    </p:set>
                                    <p:animEffect transition="in" filter="randombar(horizontal)">
                                      <p:cBhvr>
                                        <p:cTn id="12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0" grpId="0" animBg="1"/>
      <p:bldP spid="12" grpId="0" animBg="1"/>
      <p:bldP spid="14" grpId="0" animBg="1"/>
      <p:bldP spid="13338" grpId="0"/>
      <p:bldP spid="13339" grpId="0"/>
      <p:bldP spid="13340" grpId="0"/>
      <p:bldP spid="13341" grpId="0"/>
      <p:bldP spid="13342" grpId="0"/>
      <p:bldP spid="13343" grpId="0"/>
      <p:bldP spid="22" grpId="0" animBg="1"/>
      <p:bldP spid="23" grpId="0" animBg="1"/>
      <p:bldP spid="24" grpId="0" animBg="1"/>
      <p:bldP spid="25" grpId="0" animBg="1"/>
      <p:bldP spid="26" grpId="0" animBg="1"/>
    </p:bldLst>
  </p:timing>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6B150B2-63E2-2C9B-EB55-378AF6784A53}"/>
              </a:ext>
            </a:extLst>
          </p:cNvPr>
          <p:cNvSpPr>
            <a:spLocks noGrp="1"/>
          </p:cNvSpPr>
          <p:nvPr>
            <p:ph idx="1"/>
          </p:nvPr>
        </p:nvSpPr>
        <p:spPr>
          <a:xfrm>
            <a:off x="212035" y="887896"/>
            <a:ext cx="10840278" cy="5638799"/>
          </a:xfrm>
        </p:spPr>
        <p:txBody>
          <a:bodyPr>
            <a:normAutofit/>
          </a:bodyPr>
          <a:lstStyle/>
          <a:p>
            <a:pPr marL="0" indent="0">
              <a:lnSpc>
                <a:spcPct val="115000"/>
              </a:lnSpc>
              <a:spcAft>
                <a:spcPts val="1000"/>
              </a:spcAft>
              <a:buNone/>
            </a:pPr>
            <a:r>
              <a:rPr lang="fr-FR" sz="1800" dirty="0">
                <a:effectLst/>
                <a:latin typeface="Calibri" panose="020F0502020204030204" pitchFamily="34" charset="0"/>
                <a:ea typeface="Calibri" panose="020F0502020204030204" pitchFamily="34" charset="0"/>
                <a:cs typeface="Arial" panose="020B0604020202020204" pitchFamily="34" charset="0"/>
              </a:rPr>
              <a:t>D'après la norme AFNOR le TRE reflète le taux d'exploitation d'investissement industriel, autrement dis, à combien nous exploitons notre outil industriel par rapport au temps total (l'année entière : 365 jr *24 </a:t>
            </a:r>
            <a:r>
              <a:rPr lang="fr-FR" sz="1800" dirty="0" err="1">
                <a:effectLst/>
                <a:latin typeface="Calibri" panose="020F0502020204030204" pitchFamily="34" charset="0"/>
                <a:ea typeface="Calibri" panose="020F0502020204030204" pitchFamily="34" charset="0"/>
                <a:cs typeface="Arial" panose="020B0604020202020204" pitchFamily="34" charset="0"/>
              </a:rPr>
              <a:t>hr</a:t>
            </a:r>
            <a:r>
              <a:rPr lang="fr-FR" sz="1800" dirty="0">
                <a:effectLst/>
                <a:latin typeface="Calibri" panose="020F0502020204030204" pitchFamily="34" charset="0"/>
                <a:ea typeface="Calibri" panose="020F0502020204030204" pitchFamily="34" charset="0"/>
                <a:cs typeface="Arial" panose="020B0604020202020204" pitchFamily="34" charset="0"/>
              </a:rPr>
              <a:t>).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0" indent="0">
              <a:lnSpc>
                <a:spcPct val="115000"/>
              </a:lnSpc>
              <a:spcAft>
                <a:spcPts val="1000"/>
              </a:spcAft>
              <a:buNone/>
            </a:pPr>
            <a:r>
              <a:rPr lang="fr-FR" sz="1800" dirty="0">
                <a:effectLst/>
                <a:latin typeface="Calibri" panose="020F0502020204030204" pitchFamily="34" charset="0"/>
                <a:ea typeface="Calibri" panose="020F0502020204030204" pitchFamily="34" charset="0"/>
                <a:cs typeface="Arial" panose="020B0604020202020204" pitchFamily="34" charset="0"/>
              </a:rPr>
              <a:t>Avant de présenter les formules de calcul, permettez-moi de vous expliquer les séquences des temps industriels. D'après la figure ci-dessus, nous concluons les temps suivants :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b="1" u="sng" dirty="0">
                <a:effectLst/>
                <a:latin typeface="Calibri" panose="020F0502020204030204" pitchFamily="34" charset="0"/>
                <a:ea typeface="Calibri" panose="020F0502020204030204" pitchFamily="34" charset="0"/>
                <a:cs typeface="Arial" panose="020B0604020202020204" pitchFamily="34" charset="0"/>
              </a:rPr>
              <a:t>Le temps total A</a:t>
            </a:r>
            <a:r>
              <a:rPr lang="fr-FR" sz="1800" u="sng" dirty="0">
                <a:effectLst/>
                <a:latin typeface="Calibri" panose="020F0502020204030204" pitchFamily="34" charset="0"/>
                <a:ea typeface="Calibri" panose="020F0502020204030204" pitchFamily="34" charset="0"/>
                <a:cs typeface="Arial" panose="020B0604020202020204" pitchFamily="34" charset="0"/>
              </a:rPr>
              <a:t> :</a:t>
            </a:r>
            <a:r>
              <a:rPr lang="fr-FR" sz="1800" dirty="0">
                <a:effectLst/>
                <a:latin typeface="Calibri" panose="020F0502020204030204" pitchFamily="34" charset="0"/>
                <a:ea typeface="Calibri" panose="020F0502020204030204" pitchFamily="34" charset="0"/>
                <a:cs typeface="Arial" panose="020B0604020202020204" pitchFamily="34" charset="0"/>
              </a:rPr>
              <a:t>  qui égal au temps total du mois qui est 30 jr*24 </a:t>
            </a:r>
            <a:r>
              <a:rPr lang="fr-FR" sz="1800" dirty="0" err="1">
                <a:effectLst/>
                <a:latin typeface="Calibri" panose="020F0502020204030204" pitchFamily="34" charset="0"/>
                <a:ea typeface="Calibri" panose="020F0502020204030204" pitchFamily="34" charset="0"/>
                <a:cs typeface="Arial" panose="020B0604020202020204" pitchFamily="34" charset="0"/>
              </a:rPr>
              <a:t>hr</a:t>
            </a:r>
            <a:r>
              <a:rPr lang="fr-FR" sz="1800" dirty="0">
                <a:effectLst/>
                <a:latin typeface="Calibri" panose="020F0502020204030204" pitchFamily="34" charset="0"/>
                <a:ea typeface="Calibri" panose="020F0502020204030204" pitchFamily="34" charset="0"/>
                <a:cs typeface="Arial" panose="020B0604020202020204" pitchFamily="34" charset="0"/>
              </a:rPr>
              <a:t> (ou bien 365jr*24 </a:t>
            </a:r>
            <a:r>
              <a:rPr lang="fr-FR" sz="1800" dirty="0" err="1">
                <a:effectLst/>
                <a:latin typeface="Calibri" panose="020F0502020204030204" pitchFamily="34" charset="0"/>
                <a:ea typeface="Calibri" panose="020F0502020204030204" pitchFamily="34" charset="0"/>
                <a:cs typeface="Arial" panose="020B0604020202020204" pitchFamily="34" charset="0"/>
              </a:rPr>
              <a:t>hr</a:t>
            </a:r>
            <a:r>
              <a:rPr lang="fr-FR" sz="1800" dirty="0">
                <a:effectLst/>
                <a:latin typeface="Calibri" panose="020F0502020204030204" pitchFamily="34" charset="0"/>
                <a:ea typeface="Calibri" panose="020F0502020204030204" pitchFamily="34" charset="0"/>
                <a:cs typeface="Arial" panose="020B0604020202020204" pitchFamily="34" charset="0"/>
              </a:rPr>
              <a:t> dans le cas de calcul annuel). Si nous éliminons les temps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b="1" u="sng" dirty="0">
                <a:effectLst/>
                <a:latin typeface="Calibri" panose="020F0502020204030204" pitchFamily="34" charset="0"/>
                <a:ea typeface="Calibri" panose="020F0502020204030204" pitchFamily="34" charset="0"/>
                <a:cs typeface="Arial" panose="020B0604020202020204" pitchFamily="34" charset="0"/>
              </a:rPr>
              <a:t>Le temps d'ouverture B</a:t>
            </a:r>
            <a:r>
              <a:rPr lang="fr-FR" sz="1800" u="sng" dirty="0">
                <a:effectLst/>
                <a:latin typeface="Calibri" panose="020F0502020204030204" pitchFamily="34" charset="0"/>
                <a:ea typeface="Calibri" panose="020F0502020204030204" pitchFamily="34" charset="0"/>
                <a:cs typeface="Arial" panose="020B0604020202020204" pitchFamily="34" charset="0"/>
              </a:rPr>
              <a:t> :</a:t>
            </a:r>
            <a:r>
              <a:rPr lang="fr-FR" sz="1800" dirty="0">
                <a:effectLst/>
                <a:latin typeface="Calibri" panose="020F0502020204030204" pitchFamily="34" charset="0"/>
                <a:ea typeface="Calibri" panose="020F0502020204030204" pitchFamily="34" charset="0"/>
                <a:cs typeface="Arial" panose="020B0604020202020204" pitchFamily="34" charset="0"/>
              </a:rPr>
              <a:t> C'est le temps durant lequel l'usine est ouverte, des industries ouvrent 8 </a:t>
            </a:r>
            <a:r>
              <a:rPr lang="fr-FR" sz="1800" dirty="0" err="1">
                <a:effectLst/>
                <a:latin typeface="Calibri" panose="020F0502020204030204" pitchFamily="34" charset="0"/>
                <a:ea typeface="Calibri" panose="020F0502020204030204" pitchFamily="34" charset="0"/>
                <a:cs typeface="Arial" panose="020B0604020202020204" pitchFamily="34" charset="0"/>
              </a:rPr>
              <a:t>hr</a:t>
            </a:r>
            <a:r>
              <a:rPr lang="fr-FR" sz="1800" dirty="0">
                <a:effectLst/>
                <a:latin typeface="Calibri" panose="020F0502020204030204" pitchFamily="34" charset="0"/>
                <a:ea typeface="Calibri" panose="020F0502020204030204" pitchFamily="34" charset="0"/>
                <a:cs typeface="Arial" panose="020B0604020202020204" pitchFamily="34" charset="0"/>
              </a:rPr>
              <a:t> par jour, d'autres ouvrent 24/24, etc. Le temps B alors égale le temps A moins les temps de fermetures d'usine (fermetures des jours fériés, fermetures d'absence des commandes, ... en résumée toute fermeture d'usine).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r>
              <a:rPr lang="fr-FR" sz="1800" b="1" u="sng" dirty="0">
                <a:effectLst/>
                <a:latin typeface="Calibri" panose="020F0502020204030204" pitchFamily="34" charset="0"/>
                <a:ea typeface="Calibri" panose="020F0502020204030204" pitchFamily="34" charset="0"/>
                <a:cs typeface="Arial" panose="020B0604020202020204" pitchFamily="34" charset="0"/>
              </a:rPr>
              <a:t>Le temps requis de production C :</a:t>
            </a:r>
            <a:r>
              <a:rPr lang="fr-FR" sz="1800" b="1" dirty="0">
                <a:effectLst/>
                <a:latin typeface="Calibri" panose="020F0502020204030204" pitchFamily="34" charset="0"/>
                <a:ea typeface="Calibri" panose="020F0502020204030204" pitchFamily="34" charset="0"/>
                <a:cs typeface="Arial" panose="020B0604020202020204" pitchFamily="34" charset="0"/>
              </a:rPr>
              <a:t> </a:t>
            </a:r>
            <a:r>
              <a:rPr lang="fr-FR" sz="1800" dirty="0">
                <a:effectLst/>
                <a:latin typeface="Calibri" panose="020F0502020204030204" pitchFamily="34" charset="0"/>
                <a:ea typeface="Calibri" panose="020F0502020204030204" pitchFamily="34" charset="0"/>
                <a:cs typeface="Arial" panose="020B0604020202020204" pitchFamily="34" charset="0"/>
              </a:rPr>
              <a:t>c'est le temps durant lequel nous démarrons notre ligne de fabrication, il égale au temps d'ouverture B moins les arrêts planifiés (formation, nettoyage, préventive, ..., en résumée, toute arrêt déjà planifié à l'avance).</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2027553739"/>
      </p:ext>
    </p:extLst>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7DDCBD2-E051-C4AD-3EF2-101EDFAA131C}"/>
              </a:ext>
            </a:extLst>
          </p:cNvPr>
          <p:cNvSpPr>
            <a:spLocks noGrp="1"/>
          </p:cNvSpPr>
          <p:nvPr>
            <p:ph idx="1"/>
          </p:nvPr>
        </p:nvSpPr>
        <p:spPr>
          <a:xfrm>
            <a:off x="265043" y="1325219"/>
            <a:ext cx="10933043" cy="3869634"/>
          </a:xfrm>
        </p:spPr>
        <p:txBody>
          <a:bodyPr>
            <a:normAutofit/>
          </a:bodyPr>
          <a:lstStyle/>
          <a:p>
            <a:pPr>
              <a:lnSpc>
                <a:spcPct val="115000"/>
              </a:lnSpc>
              <a:spcAft>
                <a:spcPts val="1000"/>
              </a:spcAft>
            </a:pPr>
            <a:r>
              <a:rPr lang="fr-FR" sz="1800" b="1" u="sng" dirty="0">
                <a:effectLst/>
                <a:latin typeface="Calibri" panose="020F0502020204030204" pitchFamily="34" charset="0"/>
                <a:ea typeface="Calibri" panose="020F0502020204030204" pitchFamily="34" charset="0"/>
                <a:cs typeface="Arial" panose="020B0604020202020204" pitchFamily="34" charset="0"/>
              </a:rPr>
              <a:t>Le temps de bon fonctionnement D :</a:t>
            </a:r>
            <a:r>
              <a:rPr lang="fr-FR" sz="1800" dirty="0">
                <a:effectLst/>
                <a:latin typeface="Calibri" panose="020F0502020204030204" pitchFamily="34" charset="0"/>
                <a:ea typeface="Calibri" panose="020F0502020204030204" pitchFamily="34" charset="0"/>
                <a:cs typeface="Arial" panose="020B0604020202020204" pitchFamily="34" charset="0"/>
              </a:rPr>
              <a:t> il représente le temps durant lequel la ligne a fonctionné correctement, il égale au </a:t>
            </a:r>
            <a:r>
              <a:rPr lang="fr-FR" sz="1800" b="1" dirty="0">
                <a:effectLst/>
                <a:latin typeface="Calibri" panose="020F0502020204030204" pitchFamily="34" charset="0"/>
                <a:ea typeface="Calibri" panose="020F0502020204030204" pitchFamily="34" charset="0"/>
                <a:cs typeface="Arial" panose="020B0604020202020204" pitchFamily="34" charset="0"/>
              </a:rPr>
              <a:t>temps requis de la production C</a:t>
            </a:r>
            <a:r>
              <a:rPr lang="fr-FR" sz="1800" dirty="0">
                <a:effectLst/>
                <a:latin typeface="Calibri" panose="020F0502020204030204" pitchFamily="34" charset="0"/>
                <a:ea typeface="Calibri" panose="020F0502020204030204" pitchFamily="34" charset="0"/>
                <a:cs typeface="Arial" panose="020B0604020202020204" pitchFamily="34" charset="0"/>
              </a:rPr>
              <a:t> moins les arrêts non planifiés (pannes maintenance, rupture matière, panne fonctionnement production, ...en résumée, tout arrêt imprévu.).</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b="1" u="sng" dirty="0">
                <a:effectLst/>
                <a:latin typeface="Calibri" panose="020F0502020204030204" pitchFamily="34" charset="0"/>
                <a:ea typeface="Calibri" panose="020F0502020204030204" pitchFamily="34" charset="0"/>
                <a:cs typeface="Arial" panose="020B0604020202020204" pitchFamily="34" charset="0"/>
              </a:rPr>
              <a:t>Le temps de fonctionnement net E</a:t>
            </a:r>
            <a:r>
              <a:rPr lang="fr-FR" sz="1800" u="sng" dirty="0">
                <a:effectLst/>
                <a:latin typeface="Calibri" panose="020F0502020204030204" pitchFamily="34" charset="0"/>
                <a:ea typeface="Calibri" panose="020F0502020204030204" pitchFamily="34" charset="0"/>
                <a:cs typeface="Arial" panose="020B0604020202020204" pitchFamily="34" charset="0"/>
              </a:rPr>
              <a:t> :</a:t>
            </a:r>
            <a:r>
              <a:rPr lang="fr-FR" sz="1800" dirty="0">
                <a:effectLst/>
                <a:latin typeface="Calibri" panose="020F0502020204030204" pitchFamily="34" charset="0"/>
                <a:ea typeface="Calibri" panose="020F0502020204030204" pitchFamily="34" charset="0"/>
                <a:cs typeface="Arial" panose="020B0604020202020204" pitchFamily="34" charset="0"/>
              </a:rPr>
              <a:t> c'est le temps de fonctionnement net de la ligne, il égale au </a:t>
            </a:r>
            <a:r>
              <a:rPr lang="fr-FR" sz="1800" b="1" dirty="0">
                <a:effectLst/>
                <a:latin typeface="Calibri" panose="020F0502020204030204" pitchFamily="34" charset="0"/>
                <a:ea typeface="Calibri" panose="020F0502020204030204" pitchFamily="34" charset="0"/>
                <a:cs typeface="Arial" panose="020B0604020202020204" pitchFamily="34" charset="0"/>
              </a:rPr>
              <a:t>temps de bon fonctionnement D</a:t>
            </a:r>
            <a:r>
              <a:rPr lang="fr-FR" sz="1800" dirty="0">
                <a:effectLst/>
                <a:latin typeface="Calibri" panose="020F0502020204030204" pitchFamily="34" charset="0"/>
                <a:ea typeface="Calibri" panose="020F0502020204030204" pitchFamily="34" charset="0"/>
                <a:cs typeface="Arial" panose="020B0604020202020204" pitchFamily="34" charset="0"/>
              </a:rPr>
              <a:t> moins les micros arrêts, les écarts de la cadences (parfois l'opérateur diminue la cadence intentionnellement pour réduire la charge de travail), ou tout arrêt non enregistré.</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b="1" u="sng" dirty="0">
                <a:effectLst/>
                <a:latin typeface="Calibri" panose="020F0502020204030204" pitchFamily="34" charset="0"/>
                <a:ea typeface="Calibri" panose="020F0502020204030204" pitchFamily="34" charset="0"/>
                <a:cs typeface="Arial" panose="020B0604020202020204" pitchFamily="34" charset="0"/>
              </a:rPr>
              <a:t>Le temps de production conforme F :</a:t>
            </a:r>
            <a:r>
              <a:rPr lang="fr-FR" sz="1800" dirty="0">
                <a:effectLst/>
                <a:latin typeface="Calibri" panose="020F0502020204030204" pitchFamily="34" charset="0"/>
                <a:ea typeface="Calibri" panose="020F0502020204030204" pitchFamily="34" charset="0"/>
                <a:cs typeface="Arial" panose="020B0604020202020204" pitchFamily="34" charset="0"/>
              </a:rPr>
              <a:t> C'est le temps passé pour la fabrication des produits conformes, il égal au </a:t>
            </a:r>
            <a:r>
              <a:rPr lang="fr-FR" sz="1800" b="1" dirty="0">
                <a:effectLst/>
                <a:latin typeface="Calibri" panose="020F0502020204030204" pitchFamily="34" charset="0"/>
                <a:ea typeface="Calibri" panose="020F0502020204030204" pitchFamily="34" charset="0"/>
                <a:cs typeface="Arial" panose="020B0604020202020204" pitchFamily="34" charset="0"/>
              </a:rPr>
              <a:t>temps de fonctionnement net E</a:t>
            </a:r>
            <a:r>
              <a:rPr lang="fr-FR" sz="1800" dirty="0">
                <a:effectLst/>
                <a:latin typeface="Calibri" panose="020F0502020204030204" pitchFamily="34" charset="0"/>
                <a:ea typeface="Calibri" panose="020F0502020204030204" pitchFamily="34" charset="0"/>
                <a:cs typeface="Arial" panose="020B0604020202020204" pitchFamily="34" charset="0"/>
              </a:rPr>
              <a:t> moins le temps perdu dans la fabrication des produits non conformes.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3819209461"/>
      </p:ext>
    </p:extLst>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64822-96F9-EA2F-6E87-FD6B7FA3963A}"/>
              </a:ext>
            </a:extLst>
          </p:cNvPr>
          <p:cNvSpPr>
            <a:spLocks noGrp="1"/>
          </p:cNvSpPr>
          <p:nvPr>
            <p:ph type="title"/>
          </p:nvPr>
        </p:nvSpPr>
        <p:spPr/>
        <p:txBody>
          <a:bodyPr/>
          <a:lstStyle/>
          <a:p>
            <a:pPr>
              <a:lnSpc>
                <a:spcPct val="115000"/>
              </a:lnSpc>
              <a:spcAft>
                <a:spcPts val="1000"/>
              </a:spcAft>
            </a:pPr>
            <a:r>
              <a:rPr lang="fr-FR" sz="2400" b="1" dirty="0">
                <a:solidFill>
                  <a:srgbClr val="FFC000"/>
                </a:solidFill>
                <a:effectLst/>
                <a:latin typeface="Calibri" panose="020F0502020204030204" pitchFamily="34" charset="0"/>
                <a:ea typeface="Calibri" panose="020F0502020204030204" pitchFamily="34" charset="0"/>
                <a:cs typeface="Arial" panose="020B0604020202020204" pitchFamily="34" charset="0"/>
              </a:rPr>
              <a:t>Formules de calcul : </a:t>
            </a:r>
            <a:br>
              <a:rPr lang="fr-MA" sz="2400" dirty="0">
                <a:solidFill>
                  <a:srgbClr val="FFC000"/>
                </a:solidFill>
                <a:effectLst/>
                <a:latin typeface="Calibri" panose="020F0502020204030204" pitchFamily="34" charset="0"/>
                <a:ea typeface="Calibri" panose="020F0502020204030204" pitchFamily="34" charset="0"/>
                <a:cs typeface="Arial" panose="020B0604020202020204" pitchFamily="34" charset="0"/>
              </a:rPr>
            </a:br>
            <a:r>
              <a:rPr lang="fr-FR" sz="2400" b="1" dirty="0">
                <a:solidFill>
                  <a:srgbClr val="FFC000"/>
                </a:solidFill>
                <a:effectLst/>
                <a:latin typeface="Calibri" panose="020F0502020204030204" pitchFamily="34" charset="0"/>
                <a:ea typeface="Calibri" panose="020F0502020204030204" pitchFamily="34" charset="0"/>
                <a:cs typeface="Arial" panose="020B0604020202020204" pitchFamily="34" charset="0"/>
              </a:rPr>
              <a:t>Le Taux de Rendement Economique : </a:t>
            </a:r>
            <a:br>
              <a:rPr lang="fr-MA" sz="2400" dirty="0">
                <a:solidFill>
                  <a:srgbClr val="FFC000"/>
                </a:solidFill>
                <a:effectLst/>
                <a:latin typeface="Calibri" panose="020F0502020204030204" pitchFamily="34" charset="0"/>
                <a:ea typeface="Calibri" panose="020F0502020204030204" pitchFamily="34" charset="0"/>
                <a:cs typeface="Arial" panose="020B0604020202020204" pitchFamily="34" charset="0"/>
              </a:rPr>
            </a:br>
            <a:endParaRPr lang="fr-MA" sz="4800" dirty="0">
              <a:solidFill>
                <a:srgbClr val="FFC000"/>
              </a:solidFill>
            </a:endParaRPr>
          </a:p>
        </p:txBody>
      </p:sp>
      <p:sp>
        <p:nvSpPr>
          <p:cNvPr id="3" name="Content Placeholder 2">
            <a:extLst>
              <a:ext uri="{FF2B5EF4-FFF2-40B4-BE49-F238E27FC236}">
                <a16:creationId xmlns:a16="http://schemas.microsoft.com/office/drawing/2014/main" id="{CE25C62D-ADE6-7733-9740-A9F4FDD82143}"/>
              </a:ext>
            </a:extLst>
          </p:cNvPr>
          <p:cNvSpPr>
            <a:spLocks noGrp="1"/>
          </p:cNvSpPr>
          <p:nvPr>
            <p:ph idx="1"/>
          </p:nvPr>
        </p:nvSpPr>
        <p:spPr>
          <a:xfrm>
            <a:off x="645130" y="3429000"/>
            <a:ext cx="10751740" cy="2819399"/>
          </a:xfrm>
        </p:spPr>
        <p:txBody>
          <a:bodyPr/>
          <a:lstStyle/>
          <a:p>
            <a:r>
              <a:rPr lang="fr-FR" sz="1800" dirty="0">
                <a:effectLst/>
                <a:latin typeface="Calibri" panose="020F0502020204030204" pitchFamily="34" charset="0"/>
                <a:ea typeface="Calibri" panose="020F0502020204030204" pitchFamily="34" charset="0"/>
                <a:cs typeface="Arial" panose="020B0604020202020204" pitchFamily="34" charset="0"/>
              </a:rPr>
              <a:t>Le temps de production conforme F on peut l'avoir en divisant la quantité conforme produite par la capacité réelle de la machine. Cette formule va nous permettre de calculer facilement Le TRE afin d'avoir une idée globale sur l'état d'exploitation de notre outil industriel.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
        <p:nvSpPr>
          <p:cNvPr id="4" name="ZoneTexte 23">
            <a:extLst>
              <a:ext uri="{FF2B5EF4-FFF2-40B4-BE49-F238E27FC236}">
                <a16:creationId xmlns:a16="http://schemas.microsoft.com/office/drawing/2014/main" id="{AA11BC20-7C6C-88BD-7E17-7E6A8E929EDC}"/>
              </a:ext>
            </a:extLst>
          </p:cNvPr>
          <p:cNvSpPr txBox="1"/>
          <p:nvPr/>
        </p:nvSpPr>
        <p:spPr>
          <a:xfrm>
            <a:off x="1965683" y="1972955"/>
            <a:ext cx="810227"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b="1" dirty="0"/>
              <a:t>TRE =  </a:t>
            </a:r>
          </a:p>
        </p:txBody>
      </p:sp>
      <p:sp>
        <p:nvSpPr>
          <p:cNvPr id="5" name="ZoneTexte 24">
            <a:extLst>
              <a:ext uri="{FF2B5EF4-FFF2-40B4-BE49-F238E27FC236}">
                <a16:creationId xmlns:a16="http://schemas.microsoft.com/office/drawing/2014/main" id="{7E25A6E0-5C4E-4EC4-C5B6-D4DE9499AAD3}"/>
              </a:ext>
            </a:extLst>
          </p:cNvPr>
          <p:cNvSpPr txBox="1"/>
          <p:nvPr/>
        </p:nvSpPr>
        <p:spPr>
          <a:xfrm>
            <a:off x="3099998" y="1683586"/>
            <a:ext cx="4433107"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fr-FR" b="1" dirty="0"/>
              <a:t>Temps de production conforme  F</a:t>
            </a:r>
          </a:p>
        </p:txBody>
      </p:sp>
      <p:sp>
        <p:nvSpPr>
          <p:cNvPr id="6" name="ZoneTexte 26">
            <a:extLst>
              <a:ext uri="{FF2B5EF4-FFF2-40B4-BE49-F238E27FC236}">
                <a16:creationId xmlns:a16="http://schemas.microsoft.com/office/drawing/2014/main" id="{F69A1E41-52E9-D78E-A116-E59C8C27786B}"/>
              </a:ext>
            </a:extLst>
          </p:cNvPr>
          <p:cNvSpPr txBox="1"/>
          <p:nvPr/>
        </p:nvSpPr>
        <p:spPr>
          <a:xfrm>
            <a:off x="3088425" y="2354918"/>
            <a:ext cx="4421531"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fr-FR" b="1" dirty="0"/>
              <a:t>Temps total       A</a:t>
            </a:r>
          </a:p>
        </p:txBody>
      </p:sp>
      <p:cxnSp>
        <p:nvCxnSpPr>
          <p:cNvPr id="7" name="Connecteur droit 27">
            <a:extLst>
              <a:ext uri="{FF2B5EF4-FFF2-40B4-BE49-F238E27FC236}">
                <a16:creationId xmlns:a16="http://schemas.microsoft.com/office/drawing/2014/main" id="{4AA966BF-6BB0-7846-DA6F-EC399BF71248}"/>
              </a:ext>
            </a:extLst>
          </p:cNvPr>
          <p:cNvCxnSpPr/>
          <p:nvPr/>
        </p:nvCxnSpPr>
        <p:spPr>
          <a:xfrm>
            <a:off x="3146301" y="2180770"/>
            <a:ext cx="4386804" cy="23677"/>
          </a:xfrm>
          <a:prstGeom prst="line">
            <a:avLst/>
          </a:prstGeom>
        </p:spPr>
        <p:style>
          <a:lnRef idx="1">
            <a:schemeClr val="accent1"/>
          </a:lnRef>
          <a:fillRef idx="0">
            <a:schemeClr val="accent1"/>
          </a:fillRef>
          <a:effectRef idx="0">
            <a:schemeClr val="accent1"/>
          </a:effectRef>
          <a:fontRef idx="minor">
            <a:schemeClr val="tx1"/>
          </a:fontRef>
        </p:style>
      </p:cxnSp>
      <p:sp>
        <p:nvSpPr>
          <p:cNvPr id="8" name="ZoneTexte 30">
            <a:extLst>
              <a:ext uri="{FF2B5EF4-FFF2-40B4-BE49-F238E27FC236}">
                <a16:creationId xmlns:a16="http://schemas.microsoft.com/office/drawing/2014/main" id="{3DDD6E08-4177-4FCC-236C-0E29785E8C33}"/>
              </a:ext>
            </a:extLst>
          </p:cNvPr>
          <p:cNvSpPr txBox="1"/>
          <p:nvPr/>
        </p:nvSpPr>
        <p:spPr>
          <a:xfrm>
            <a:off x="7810898" y="1972955"/>
            <a:ext cx="798654"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b="1" dirty="0"/>
              <a:t>X 100</a:t>
            </a:r>
          </a:p>
        </p:txBody>
      </p:sp>
    </p:spTree>
    <p:extLst>
      <p:ext uri="{BB962C8B-B14F-4D97-AF65-F5344CB8AC3E}">
        <p14:creationId xmlns:p14="http://schemas.microsoft.com/office/powerpoint/2010/main" val="37636541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llipse 6">
            <a:extLst>
              <a:ext uri="{FF2B5EF4-FFF2-40B4-BE49-F238E27FC236}">
                <a16:creationId xmlns:a16="http://schemas.microsoft.com/office/drawing/2014/main" id="{03EECB27-E8B2-4116-9CDE-604E2D5DC34A}"/>
              </a:ext>
            </a:extLst>
          </p:cNvPr>
          <p:cNvSpPr/>
          <p:nvPr/>
        </p:nvSpPr>
        <p:spPr>
          <a:xfrm>
            <a:off x="3848100" y="3178425"/>
            <a:ext cx="1650671" cy="9144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600" b="1" dirty="0">
                <a:solidFill>
                  <a:schemeClr val="bg1"/>
                </a:solidFill>
              </a:rPr>
              <a:t>Matériels</a:t>
            </a:r>
          </a:p>
        </p:txBody>
      </p:sp>
      <p:sp>
        <p:nvSpPr>
          <p:cNvPr id="8" name="Ellipse 7">
            <a:extLst>
              <a:ext uri="{FF2B5EF4-FFF2-40B4-BE49-F238E27FC236}">
                <a16:creationId xmlns:a16="http://schemas.microsoft.com/office/drawing/2014/main" id="{6AB9FB93-8EBF-443E-900F-848B3420D8DE}"/>
              </a:ext>
            </a:extLst>
          </p:cNvPr>
          <p:cNvSpPr/>
          <p:nvPr/>
        </p:nvSpPr>
        <p:spPr>
          <a:xfrm>
            <a:off x="5461000" y="3187104"/>
            <a:ext cx="1549400" cy="9144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200" b="1" dirty="0">
                <a:solidFill>
                  <a:schemeClr val="bg1"/>
                </a:solidFill>
              </a:rPr>
              <a:t>Ressources</a:t>
            </a:r>
            <a:r>
              <a:rPr lang="fr-FR" sz="1400" b="1" dirty="0">
                <a:solidFill>
                  <a:schemeClr val="bg1"/>
                </a:solidFill>
              </a:rPr>
              <a:t> humaines</a:t>
            </a:r>
          </a:p>
        </p:txBody>
      </p:sp>
      <p:sp>
        <p:nvSpPr>
          <p:cNvPr id="9" name="Ellipse 8">
            <a:extLst>
              <a:ext uri="{FF2B5EF4-FFF2-40B4-BE49-F238E27FC236}">
                <a16:creationId xmlns:a16="http://schemas.microsoft.com/office/drawing/2014/main" id="{01C7B333-DB34-4E7A-9687-F23CDDD0D2F4}"/>
              </a:ext>
            </a:extLst>
          </p:cNvPr>
          <p:cNvSpPr/>
          <p:nvPr/>
        </p:nvSpPr>
        <p:spPr>
          <a:xfrm>
            <a:off x="6960664" y="3165707"/>
            <a:ext cx="1522935" cy="9144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400" b="1" dirty="0">
                <a:solidFill>
                  <a:schemeClr val="bg1"/>
                </a:solidFill>
              </a:rPr>
              <a:t>Méthodes</a:t>
            </a:r>
          </a:p>
        </p:txBody>
      </p:sp>
      <p:sp>
        <p:nvSpPr>
          <p:cNvPr id="10" name="Ellipse 9">
            <a:extLst>
              <a:ext uri="{FF2B5EF4-FFF2-40B4-BE49-F238E27FC236}">
                <a16:creationId xmlns:a16="http://schemas.microsoft.com/office/drawing/2014/main" id="{7B824F08-BAE9-494D-95E6-810587267449}"/>
              </a:ext>
            </a:extLst>
          </p:cNvPr>
          <p:cNvSpPr/>
          <p:nvPr/>
        </p:nvSpPr>
        <p:spPr>
          <a:xfrm>
            <a:off x="8411340" y="3136900"/>
            <a:ext cx="1558160" cy="9144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600" b="1" dirty="0">
                <a:solidFill>
                  <a:schemeClr val="bg1"/>
                </a:solidFill>
              </a:rPr>
              <a:t>Matière</a:t>
            </a:r>
          </a:p>
        </p:txBody>
      </p:sp>
      <p:sp>
        <p:nvSpPr>
          <p:cNvPr id="11" name="Ellipse 10">
            <a:extLst>
              <a:ext uri="{FF2B5EF4-FFF2-40B4-BE49-F238E27FC236}">
                <a16:creationId xmlns:a16="http://schemas.microsoft.com/office/drawing/2014/main" id="{0D222788-18D1-45C6-8BC9-1091DD59E187}"/>
              </a:ext>
            </a:extLst>
          </p:cNvPr>
          <p:cNvSpPr/>
          <p:nvPr/>
        </p:nvSpPr>
        <p:spPr>
          <a:xfrm>
            <a:off x="2070100" y="3156980"/>
            <a:ext cx="1790700" cy="9144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600" b="1" dirty="0">
                <a:solidFill>
                  <a:schemeClr val="bg1"/>
                </a:solidFill>
              </a:rPr>
              <a:t>Milieu</a:t>
            </a:r>
          </a:p>
        </p:txBody>
      </p:sp>
      <p:sp>
        <p:nvSpPr>
          <p:cNvPr id="13" name="Rectangle 12">
            <a:extLst>
              <a:ext uri="{FF2B5EF4-FFF2-40B4-BE49-F238E27FC236}">
                <a16:creationId xmlns:a16="http://schemas.microsoft.com/office/drawing/2014/main" id="{95017E50-29BB-4421-B9CD-E35BA3D5222B}"/>
              </a:ext>
            </a:extLst>
          </p:cNvPr>
          <p:cNvSpPr/>
          <p:nvPr/>
        </p:nvSpPr>
        <p:spPr>
          <a:xfrm>
            <a:off x="9833554" y="4555004"/>
            <a:ext cx="2358446" cy="1384995"/>
          </a:xfrm>
          <a:prstGeom prst="rect">
            <a:avLst/>
          </a:prstGeom>
          <a:noFill/>
        </p:spPr>
        <p:txBody>
          <a:bodyPr wrap="square" lIns="91440" tIns="45720" rIns="91440" bIns="45720">
            <a:spAutoFit/>
          </a:bodyPr>
          <a:lstStyle/>
          <a:p>
            <a:pPr algn="ctr"/>
            <a:r>
              <a:rPr lang="ar-MA"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الهدف</a:t>
            </a:r>
            <a:endParaRPr lang="fr-FR"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pPr algn="ctr"/>
            <a:r>
              <a:rPr lang="fr-FR"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Goal</a:t>
            </a:r>
          </a:p>
          <a:p>
            <a:pPr algn="ctr"/>
            <a:r>
              <a:rPr lang="fr-FR"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OBJECTIF</a:t>
            </a:r>
          </a:p>
        </p:txBody>
      </p:sp>
      <p:sp>
        <p:nvSpPr>
          <p:cNvPr id="14" name="Rectangle 13">
            <a:extLst>
              <a:ext uri="{FF2B5EF4-FFF2-40B4-BE49-F238E27FC236}">
                <a16:creationId xmlns:a16="http://schemas.microsoft.com/office/drawing/2014/main" id="{A89F0A6C-821C-42D3-ACDF-4BC8B17A845C}"/>
              </a:ext>
            </a:extLst>
          </p:cNvPr>
          <p:cNvSpPr/>
          <p:nvPr/>
        </p:nvSpPr>
        <p:spPr>
          <a:xfrm>
            <a:off x="3751942" y="2048361"/>
            <a:ext cx="4368800" cy="954107"/>
          </a:xfrm>
          <a:prstGeom prst="rect">
            <a:avLst/>
          </a:prstGeom>
          <a:noFill/>
        </p:spPr>
        <p:txBody>
          <a:bodyPr wrap="square" lIns="91440" tIns="45720" rIns="91440" bIns="45720">
            <a:spAutoFit/>
          </a:bodyPr>
          <a:lstStyle/>
          <a:p>
            <a:pPr algn="ctr"/>
            <a:r>
              <a:rPr lang="ar-MA"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الموارد و الإمكانيات</a:t>
            </a:r>
            <a:endParaRPr lang="fr-FR"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pPr algn="ctr"/>
            <a:r>
              <a:rPr lang="fr-FR"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Moyens et ressources</a:t>
            </a:r>
          </a:p>
        </p:txBody>
      </p:sp>
      <p:sp>
        <p:nvSpPr>
          <p:cNvPr id="16" name="Rectangle 15">
            <a:extLst>
              <a:ext uri="{FF2B5EF4-FFF2-40B4-BE49-F238E27FC236}">
                <a16:creationId xmlns:a16="http://schemas.microsoft.com/office/drawing/2014/main" id="{3966F75E-0AD6-478F-8550-7420BF8A7591}"/>
              </a:ext>
            </a:extLst>
          </p:cNvPr>
          <p:cNvSpPr/>
          <p:nvPr/>
        </p:nvSpPr>
        <p:spPr>
          <a:xfrm>
            <a:off x="4159243" y="0"/>
            <a:ext cx="3409957" cy="1077218"/>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r-FR"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LE MANAGEMENT</a:t>
            </a:r>
          </a:p>
        </p:txBody>
      </p:sp>
      <p:sp>
        <p:nvSpPr>
          <p:cNvPr id="24" name="ZoneTexte 23">
            <a:extLst>
              <a:ext uri="{FF2B5EF4-FFF2-40B4-BE49-F238E27FC236}">
                <a16:creationId xmlns:a16="http://schemas.microsoft.com/office/drawing/2014/main" id="{4ACCB755-E6BF-4468-8C45-3E44CD114DDA}"/>
              </a:ext>
            </a:extLst>
          </p:cNvPr>
          <p:cNvSpPr txBox="1"/>
          <p:nvPr/>
        </p:nvSpPr>
        <p:spPr>
          <a:xfrm>
            <a:off x="6159501" y="868783"/>
            <a:ext cx="1653042" cy="461665"/>
          </a:xfrm>
          <a:prstGeom prst="rect">
            <a:avLst/>
          </a:prstGeom>
          <a:noFill/>
        </p:spPr>
        <p:txBody>
          <a:bodyPr wrap="square" rtlCol="0">
            <a:spAutoFit/>
          </a:bodyPr>
          <a:lstStyle/>
          <a:p>
            <a:r>
              <a:rPr lang="fr-FR" sz="2400" dirty="0"/>
              <a:t>Stratégies</a:t>
            </a:r>
          </a:p>
        </p:txBody>
      </p:sp>
      <p:sp>
        <p:nvSpPr>
          <p:cNvPr id="25" name="ZoneTexte 24">
            <a:extLst>
              <a:ext uri="{FF2B5EF4-FFF2-40B4-BE49-F238E27FC236}">
                <a16:creationId xmlns:a16="http://schemas.microsoft.com/office/drawing/2014/main" id="{69364076-5622-4458-8437-11FC8887FE02}"/>
              </a:ext>
            </a:extLst>
          </p:cNvPr>
          <p:cNvSpPr txBox="1"/>
          <p:nvPr/>
        </p:nvSpPr>
        <p:spPr>
          <a:xfrm>
            <a:off x="4121688" y="881733"/>
            <a:ext cx="1560042" cy="461665"/>
          </a:xfrm>
          <a:prstGeom prst="rect">
            <a:avLst/>
          </a:prstGeom>
          <a:noFill/>
        </p:spPr>
        <p:txBody>
          <a:bodyPr wrap="none" rtlCol="0">
            <a:spAutoFit/>
          </a:bodyPr>
          <a:lstStyle/>
          <a:p>
            <a:pPr algn="ctr"/>
            <a:r>
              <a:rPr lang="fr-FR" sz="2400" dirty="0"/>
              <a:t>Décisions</a:t>
            </a:r>
          </a:p>
        </p:txBody>
      </p:sp>
      <p:sp>
        <p:nvSpPr>
          <p:cNvPr id="28" name="Flèche : droite 27">
            <a:extLst>
              <a:ext uri="{FF2B5EF4-FFF2-40B4-BE49-F238E27FC236}">
                <a16:creationId xmlns:a16="http://schemas.microsoft.com/office/drawing/2014/main" id="{58FF34F7-D62B-4D3D-B047-C2759620F790}"/>
              </a:ext>
            </a:extLst>
          </p:cNvPr>
          <p:cNvSpPr/>
          <p:nvPr/>
        </p:nvSpPr>
        <p:spPr>
          <a:xfrm>
            <a:off x="2616200" y="4758449"/>
            <a:ext cx="6946900" cy="571415"/>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dirty="0"/>
          </a:p>
        </p:txBody>
      </p:sp>
      <p:cxnSp>
        <p:nvCxnSpPr>
          <p:cNvPr id="29" name="Connecteur droit avec flèche 28">
            <a:extLst>
              <a:ext uri="{FF2B5EF4-FFF2-40B4-BE49-F238E27FC236}">
                <a16:creationId xmlns:a16="http://schemas.microsoft.com/office/drawing/2014/main" id="{27F66712-EF85-42D2-AD61-7F44517D1C0D}"/>
              </a:ext>
            </a:extLst>
          </p:cNvPr>
          <p:cNvCxnSpPr>
            <a:cxnSpLocks/>
          </p:cNvCxnSpPr>
          <p:nvPr/>
        </p:nvCxnSpPr>
        <p:spPr>
          <a:xfrm rot="5400000">
            <a:off x="5377244" y="1599264"/>
            <a:ext cx="1049893" cy="18780"/>
          </a:xfrm>
          <a:prstGeom prst="straightConnector1">
            <a:avLst/>
          </a:prstGeom>
          <a:ln w="76200" cap="flat" cmpd="sng" algn="ctr">
            <a:solidFill>
              <a:srgbClr val="F84818"/>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4" name="ZoneTexte 33">
            <a:extLst>
              <a:ext uri="{FF2B5EF4-FFF2-40B4-BE49-F238E27FC236}">
                <a16:creationId xmlns:a16="http://schemas.microsoft.com/office/drawing/2014/main" id="{596850CB-48CC-489F-853E-C657DE514F9C}"/>
              </a:ext>
            </a:extLst>
          </p:cNvPr>
          <p:cNvSpPr txBox="1"/>
          <p:nvPr/>
        </p:nvSpPr>
        <p:spPr>
          <a:xfrm>
            <a:off x="2235199" y="5388160"/>
            <a:ext cx="7387771" cy="1200329"/>
          </a:xfrm>
          <a:prstGeom prst="rect">
            <a:avLst/>
          </a:prstGeom>
          <a:noFill/>
        </p:spPr>
        <p:txBody>
          <a:bodyPr wrap="square" rtlCol="0">
            <a:spAutoFit/>
          </a:bodyPr>
          <a:lstStyle/>
          <a:p>
            <a:pPr algn="ctr"/>
            <a:r>
              <a:rPr lang="ar-MA"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مؤشرات قياس الأداء</a:t>
            </a:r>
            <a:endParaRPr lang="fr-FR"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pPr algn="ctr"/>
            <a:r>
              <a:rPr lang="fr-FR"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Suivi par des indicateurs de performances  </a:t>
            </a:r>
          </a:p>
          <a:p>
            <a:pPr algn="ctr"/>
            <a:r>
              <a:rPr lang="fr-FR"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Key performance </a:t>
            </a:r>
            <a:r>
              <a:rPr lang="fr-FR" sz="2400" b="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Indicators</a:t>
            </a:r>
            <a:endParaRPr lang="fr-FR"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7" name="Rectangle 16">
            <a:extLst>
              <a:ext uri="{FF2B5EF4-FFF2-40B4-BE49-F238E27FC236}">
                <a16:creationId xmlns:a16="http://schemas.microsoft.com/office/drawing/2014/main" id="{95017E50-29BB-4421-B9CD-E35BA3D5222B}"/>
              </a:ext>
            </a:extLst>
          </p:cNvPr>
          <p:cNvSpPr/>
          <p:nvPr/>
        </p:nvSpPr>
        <p:spPr>
          <a:xfrm>
            <a:off x="0" y="4694704"/>
            <a:ext cx="2358446" cy="1200329"/>
          </a:xfrm>
          <a:prstGeom prst="rect">
            <a:avLst/>
          </a:prstGeom>
          <a:noFill/>
        </p:spPr>
        <p:txBody>
          <a:bodyPr wrap="square" lIns="91440" tIns="45720" rIns="91440" bIns="45720">
            <a:spAutoFit/>
          </a:bodyPr>
          <a:lstStyle/>
          <a:p>
            <a:pPr algn="ctr"/>
            <a:r>
              <a:rPr lang="ar-MA"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الوضع الحالي</a:t>
            </a:r>
            <a:endParaRPr lang="fr-FR"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pPr algn="ctr"/>
            <a:r>
              <a:rPr lang="fr-FR" sz="2400" b="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Current</a:t>
            </a:r>
            <a:r>
              <a:rPr lang="fr-FR"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state</a:t>
            </a:r>
          </a:p>
          <a:p>
            <a:pPr algn="ctr"/>
            <a:r>
              <a:rPr lang="fr-FR"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ETAT ACTUEL</a:t>
            </a:r>
          </a:p>
        </p:txBody>
      </p:sp>
    </p:spTree>
    <p:extLst>
      <p:ext uri="{BB962C8B-B14F-4D97-AF65-F5344CB8AC3E}">
        <p14:creationId xmlns:p14="http://schemas.microsoft.com/office/powerpoint/2010/main" val="2914236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ppt_w</p:attrName>
                                        </p:attrNameLst>
                                      </p:cBhvr>
                                      <p:tavLst>
                                        <p:tav tm="0">
                                          <p:val>
                                            <p:fltVal val="0"/>
                                          </p:val>
                                        </p:tav>
                                        <p:tav tm="100000">
                                          <p:val>
                                            <p:strVal val="#ppt_w"/>
                                          </p:val>
                                        </p:tav>
                                      </p:tavLst>
                                    </p:anim>
                                    <p:anim calcmode="lin" valueType="num">
                                      <p:cBhvr>
                                        <p:cTn id="14" dur="500" fill="hold"/>
                                        <p:tgtEl>
                                          <p:spTgt spid="13"/>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blinds(horizontal)">
                                      <p:cBhvr>
                                        <p:cTn id="19" dur="500"/>
                                        <p:tgtEl>
                                          <p:spTgt spid="25"/>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blinds(horizontal)">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linds(horizontal)">
                                      <p:cBhvr>
                                        <p:cTn id="27" dur="500"/>
                                        <p:tgtEl>
                                          <p:spTgt spid="11"/>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blinds(horizontal)">
                                      <p:cBhvr>
                                        <p:cTn id="30" dur="500"/>
                                        <p:tgtEl>
                                          <p:spTgt spid="7"/>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blinds(horizontal)">
                                      <p:cBhvr>
                                        <p:cTn id="33" dur="500"/>
                                        <p:tgtEl>
                                          <p:spTgt spid="8"/>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blinds(horizontal)">
                                      <p:cBhvr>
                                        <p:cTn id="36" dur="500"/>
                                        <p:tgtEl>
                                          <p:spTgt spid="9"/>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blinds(horizontal)">
                                      <p:cBhvr>
                                        <p:cTn id="39" dur="500"/>
                                        <p:tgtEl>
                                          <p:spTgt spid="10"/>
                                        </p:tgtEl>
                                      </p:cBhvr>
                                    </p:animEffect>
                                  </p:childTnLst>
                                </p:cTn>
                              </p:par>
                            </p:childTnLst>
                          </p:cTn>
                        </p:par>
                      </p:childTnLst>
                    </p:cTn>
                  </p:par>
                  <p:par>
                    <p:cTn id="40" fill="hold">
                      <p:stCondLst>
                        <p:cond delay="indefinite"/>
                      </p:stCondLst>
                      <p:childTnLst>
                        <p:par>
                          <p:cTn id="41" fill="hold">
                            <p:stCondLst>
                              <p:cond delay="0"/>
                            </p:stCondLst>
                            <p:childTnLst>
                              <p:par>
                                <p:cTn id="42" presetID="23" presetClass="entr" presetSubtype="16" fill="hold" grpId="0" nodeType="clickEffect">
                                  <p:stCondLst>
                                    <p:cond delay="0"/>
                                  </p:stCondLst>
                                  <p:childTnLst>
                                    <p:set>
                                      <p:cBhvr>
                                        <p:cTn id="43" dur="1" fill="hold">
                                          <p:stCondLst>
                                            <p:cond delay="0"/>
                                          </p:stCondLst>
                                        </p:cTn>
                                        <p:tgtEl>
                                          <p:spTgt spid="17"/>
                                        </p:tgtEl>
                                        <p:attrNameLst>
                                          <p:attrName>style.visibility</p:attrName>
                                        </p:attrNameLst>
                                      </p:cBhvr>
                                      <p:to>
                                        <p:strVal val="visible"/>
                                      </p:to>
                                    </p:set>
                                    <p:anim calcmode="lin" valueType="num">
                                      <p:cBhvr>
                                        <p:cTn id="44" dur="500" fill="hold"/>
                                        <p:tgtEl>
                                          <p:spTgt spid="17"/>
                                        </p:tgtEl>
                                        <p:attrNameLst>
                                          <p:attrName>ppt_w</p:attrName>
                                        </p:attrNameLst>
                                      </p:cBhvr>
                                      <p:tavLst>
                                        <p:tav tm="0">
                                          <p:val>
                                            <p:fltVal val="0"/>
                                          </p:val>
                                        </p:tav>
                                        <p:tav tm="100000">
                                          <p:val>
                                            <p:strVal val="#ppt_w"/>
                                          </p:val>
                                        </p:tav>
                                      </p:tavLst>
                                    </p:anim>
                                    <p:anim calcmode="lin" valueType="num">
                                      <p:cBhvr>
                                        <p:cTn id="45" dur="500" fill="hold"/>
                                        <p:tgtEl>
                                          <p:spTgt spid="17"/>
                                        </p:tgtEl>
                                        <p:attrNameLst>
                                          <p:attrName>ppt_h</p:attrName>
                                        </p:attrNameLst>
                                      </p:cBhvr>
                                      <p:tavLst>
                                        <p:tav tm="0">
                                          <p:val>
                                            <p:fltVal val="0"/>
                                          </p:val>
                                        </p:tav>
                                        <p:tav tm="100000">
                                          <p:val>
                                            <p:strVal val="#ppt_h"/>
                                          </p:val>
                                        </p:tav>
                                      </p:tavLst>
                                    </p:anim>
                                  </p:childTnLst>
                                </p:cTn>
                              </p:par>
                              <p:par>
                                <p:cTn id="46" presetID="23" presetClass="entr" presetSubtype="16" fill="hold" grpId="0" nodeType="withEffect">
                                  <p:stCondLst>
                                    <p:cond delay="0"/>
                                  </p:stCondLst>
                                  <p:childTnLst>
                                    <p:set>
                                      <p:cBhvr>
                                        <p:cTn id="47" dur="1" fill="hold">
                                          <p:stCondLst>
                                            <p:cond delay="0"/>
                                          </p:stCondLst>
                                        </p:cTn>
                                        <p:tgtEl>
                                          <p:spTgt spid="28"/>
                                        </p:tgtEl>
                                        <p:attrNameLst>
                                          <p:attrName>style.visibility</p:attrName>
                                        </p:attrNameLst>
                                      </p:cBhvr>
                                      <p:to>
                                        <p:strVal val="visible"/>
                                      </p:to>
                                    </p:set>
                                    <p:anim calcmode="lin" valueType="num">
                                      <p:cBhvr>
                                        <p:cTn id="48" dur="500" fill="hold"/>
                                        <p:tgtEl>
                                          <p:spTgt spid="28"/>
                                        </p:tgtEl>
                                        <p:attrNameLst>
                                          <p:attrName>ppt_w</p:attrName>
                                        </p:attrNameLst>
                                      </p:cBhvr>
                                      <p:tavLst>
                                        <p:tav tm="0">
                                          <p:val>
                                            <p:fltVal val="0"/>
                                          </p:val>
                                        </p:tav>
                                        <p:tav tm="100000">
                                          <p:val>
                                            <p:strVal val="#ppt_w"/>
                                          </p:val>
                                        </p:tav>
                                      </p:tavLst>
                                    </p:anim>
                                    <p:anim calcmode="lin" valueType="num">
                                      <p:cBhvr>
                                        <p:cTn id="49" dur="500" fill="hold"/>
                                        <p:tgtEl>
                                          <p:spTgt spid="28"/>
                                        </p:tgtEl>
                                        <p:attrNameLst>
                                          <p:attrName>ppt_h</p:attrName>
                                        </p:attrNameLst>
                                      </p:cBhvr>
                                      <p:tavLst>
                                        <p:tav tm="0">
                                          <p:val>
                                            <p:fltVal val="0"/>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23" presetClass="entr" presetSubtype="16" fill="hold" grpId="0" nodeType="clickEffect">
                                  <p:stCondLst>
                                    <p:cond delay="0"/>
                                  </p:stCondLst>
                                  <p:childTnLst>
                                    <p:set>
                                      <p:cBhvr>
                                        <p:cTn id="53" dur="1" fill="hold">
                                          <p:stCondLst>
                                            <p:cond delay="0"/>
                                          </p:stCondLst>
                                        </p:cTn>
                                        <p:tgtEl>
                                          <p:spTgt spid="34"/>
                                        </p:tgtEl>
                                        <p:attrNameLst>
                                          <p:attrName>style.visibility</p:attrName>
                                        </p:attrNameLst>
                                      </p:cBhvr>
                                      <p:to>
                                        <p:strVal val="visible"/>
                                      </p:to>
                                    </p:set>
                                    <p:anim calcmode="lin" valueType="num">
                                      <p:cBhvr>
                                        <p:cTn id="54" dur="500" fill="hold"/>
                                        <p:tgtEl>
                                          <p:spTgt spid="34"/>
                                        </p:tgtEl>
                                        <p:attrNameLst>
                                          <p:attrName>ppt_w</p:attrName>
                                        </p:attrNameLst>
                                      </p:cBhvr>
                                      <p:tavLst>
                                        <p:tav tm="0">
                                          <p:val>
                                            <p:fltVal val="0"/>
                                          </p:val>
                                        </p:tav>
                                        <p:tav tm="100000">
                                          <p:val>
                                            <p:strVal val="#ppt_w"/>
                                          </p:val>
                                        </p:tav>
                                      </p:tavLst>
                                    </p:anim>
                                    <p:anim calcmode="lin" valueType="num">
                                      <p:cBhvr>
                                        <p:cTn id="55" dur="500" fill="hold"/>
                                        <p:tgtEl>
                                          <p:spTgt spid="3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3" grpId="0"/>
      <p:bldP spid="14" grpId="0"/>
      <p:bldP spid="24" grpId="0"/>
      <p:bldP spid="25" grpId="0"/>
      <p:bldP spid="28" grpId="0" animBg="1"/>
      <p:bldP spid="34" grpId="0"/>
      <p:bldP spid="17" grpId="0"/>
    </p:bldLst>
  </p:timing>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F7678-A58C-7F94-7BA5-BBC398904389}"/>
              </a:ext>
            </a:extLst>
          </p:cNvPr>
          <p:cNvSpPr>
            <a:spLocks noGrp="1"/>
          </p:cNvSpPr>
          <p:nvPr>
            <p:ph type="title"/>
          </p:nvPr>
        </p:nvSpPr>
        <p:spPr/>
        <p:txBody>
          <a:bodyPr/>
          <a:lstStyle/>
          <a:p>
            <a:r>
              <a:rPr lang="fr-FR" sz="4400" b="1" u="sng" dirty="0">
                <a:solidFill>
                  <a:srgbClr val="00B050"/>
                </a:solidFill>
                <a:effectLst/>
                <a:latin typeface="Calibri" panose="020F0502020204030204" pitchFamily="34" charset="0"/>
                <a:ea typeface="Calibri" panose="020F0502020204030204" pitchFamily="34" charset="0"/>
                <a:cs typeface="Arial" panose="020B0604020202020204" pitchFamily="34" charset="0"/>
              </a:rPr>
              <a:t>Les indicateurs analytiques du TRE</a:t>
            </a:r>
            <a:br>
              <a:rPr lang="fr-MA" sz="4400" dirty="0">
                <a:effectLst/>
                <a:latin typeface="Calibri" panose="020F0502020204030204" pitchFamily="34" charset="0"/>
                <a:ea typeface="Calibri" panose="020F0502020204030204" pitchFamily="34" charset="0"/>
                <a:cs typeface="Arial" panose="020B0604020202020204" pitchFamily="34" charset="0"/>
              </a:rPr>
            </a:br>
            <a:endParaRPr lang="fr-MA" dirty="0"/>
          </a:p>
        </p:txBody>
      </p:sp>
      <p:sp>
        <p:nvSpPr>
          <p:cNvPr id="3" name="Content Placeholder 2">
            <a:extLst>
              <a:ext uri="{FF2B5EF4-FFF2-40B4-BE49-F238E27FC236}">
                <a16:creationId xmlns:a16="http://schemas.microsoft.com/office/drawing/2014/main" id="{287E0136-B80C-53D2-B59F-B90833ECDD23}"/>
              </a:ext>
            </a:extLst>
          </p:cNvPr>
          <p:cNvSpPr>
            <a:spLocks noGrp="1"/>
          </p:cNvSpPr>
          <p:nvPr>
            <p:ph idx="1"/>
          </p:nvPr>
        </p:nvSpPr>
        <p:spPr>
          <a:xfrm>
            <a:off x="106017" y="1683586"/>
            <a:ext cx="11542644" cy="2943167"/>
          </a:xfrm>
        </p:spPr>
        <p:txBody>
          <a:bodyPr>
            <a:normAutofit/>
          </a:bodyPr>
          <a:lstStyle/>
          <a:p>
            <a:pPr>
              <a:lnSpc>
                <a:spcPct val="115000"/>
              </a:lnSpc>
              <a:spcAft>
                <a:spcPts val="1000"/>
              </a:spcAft>
            </a:pPr>
            <a:r>
              <a:rPr lang="fr-FR" dirty="0">
                <a:effectLst/>
                <a:latin typeface="Calibri" panose="020F0502020204030204" pitchFamily="34" charset="0"/>
                <a:ea typeface="Calibri" panose="020F0502020204030204" pitchFamily="34" charset="0"/>
                <a:cs typeface="Arial" panose="020B0604020202020204" pitchFamily="34" charset="0"/>
              </a:rPr>
              <a:t>Par exemple si nous trouvons un TRE de 65%, nous allons déterminer le détail de cette perte de 35% par le calcul des indicateurs analytiques du TRE, on distingue : </a:t>
            </a:r>
            <a:endParaRPr lang="fr-MA"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b="1" dirty="0">
                <a:solidFill>
                  <a:srgbClr val="FFC000"/>
                </a:solidFill>
                <a:effectLst/>
                <a:latin typeface="Calibri" panose="020F0502020204030204" pitchFamily="34" charset="0"/>
                <a:ea typeface="Calibri" panose="020F0502020204030204" pitchFamily="34" charset="0"/>
                <a:cs typeface="Arial" panose="020B0604020202020204" pitchFamily="34" charset="0"/>
              </a:rPr>
              <a:t>Le Taux stratégique d’engagement, le TS :</a:t>
            </a:r>
            <a:r>
              <a:rPr lang="fr-FR" dirty="0">
                <a:solidFill>
                  <a:srgbClr val="FFC000"/>
                </a:solidFill>
                <a:effectLst/>
                <a:latin typeface="Calibri" panose="020F0502020204030204" pitchFamily="34" charset="0"/>
                <a:ea typeface="Calibri" panose="020F0502020204030204" pitchFamily="34" charset="0"/>
                <a:cs typeface="Arial" panose="020B0604020202020204" pitchFamily="34" charset="0"/>
              </a:rPr>
              <a:t> </a:t>
            </a:r>
            <a:r>
              <a:rPr lang="fr-FR" dirty="0">
                <a:effectLst/>
                <a:latin typeface="Calibri" panose="020F0502020204030204" pitchFamily="34" charset="0"/>
                <a:ea typeface="Calibri" panose="020F0502020204030204" pitchFamily="34" charset="0"/>
                <a:cs typeface="Arial" panose="020B0604020202020204" pitchFamily="34" charset="0"/>
              </a:rPr>
              <a:t>cet indicateur nous montre combien représente les fermetures d'usine par rapport au temps total. Principalement il donne une indication sur la fonction commerciale et son efficacité dans le chargement de la capacité d'usine.</a:t>
            </a:r>
          </a:p>
          <a:p>
            <a:pPr>
              <a:lnSpc>
                <a:spcPct val="115000"/>
              </a:lnSpc>
              <a:spcAft>
                <a:spcPts val="1000"/>
              </a:spcAft>
            </a:pPr>
            <a:r>
              <a:rPr lang="fr-FR" dirty="0">
                <a:effectLst/>
                <a:latin typeface="Calibri" panose="020F0502020204030204" pitchFamily="34" charset="0"/>
                <a:ea typeface="Calibri" panose="020F0502020204030204" pitchFamily="34" charset="0"/>
                <a:cs typeface="Arial" panose="020B0604020202020204" pitchFamily="34" charset="0"/>
              </a:rPr>
              <a:t>Le temps d'ouverture est égal au temps total moins la durée des fermetures d'usine.</a:t>
            </a:r>
            <a:endParaRPr lang="fr-MA"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endParaRPr lang="fr-MA" dirty="0">
              <a:effectLst/>
              <a:latin typeface="Calibri" panose="020F0502020204030204" pitchFamily="34" charset="0"/>
              <a:ea typeface="Calibri" panose="020F0502020204030204" pitchFamily="34" charset="0"/>
              <a:cs typeface="Arial" panose="020B0604020202020204" pitchFamily="34" charset="0"/>
            </a:endParaRPr>
          </a:p>
          <a:p>
            <a:endParaRPr lang="fr-MA" sz="2400" dirty="0"/>
          </a:p>
        </p:txBody>
      </p:sp>
      <p:sp>
        <p:nvSpPr>
          <p:cNvPr id="4" name="ZoneTexte 31">
            <a:extLst>
              <a:ext uri="{FF2B5EF4-FFF2-40B4-BE49-F238E27FC236}">
                <a16:creationId xmlns:a16="http://schemas.microsoft.com/office/drawing/2014/main" id="{661435EE-EE59-4846-2F89-D96CA4571070}"/>
              </a:ext>
            </a:extLst>
          </p:cNvPr>
          <p:cNvSpPr txBox="1"/>
          <p:nvPr/>
        </p:nvSpPr>
        <p:spPr>
          <a:xfrm>
            <a:off x="1872918" y="5066594"/>
            <a:ext cx="810227"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b="1" dirty="0"/>
              <a:t>TS =  </a:t>
            </a:r>
          </a:p>
        </p:txBody>
      </p:sp>
      <p:sp>
        <p:nvSpPr>
          <p:cNvPr id="5" name="ZoneTexte 32">
            <a:extLst>
              <a:ext uri="{FF2B5EF4-FFF2-40B4-BE49-F238E27FC236}">
                <a16:creationId xmlns:a16="http://schemas.microsoft.com/office/drawing/2014/main" id="{985584A8-C1D0-2B1B-4F33-1D79C7316D23}"/>
              </a:ext>
            </a:extLst>
          </p:cNvPr>
          <p:cNvSpPr txBox="1"/>
          <p:nvPr/>
        </p:nvSpPr>
        <p:spPr>
          <a:xfrm>
            <a:off x="3007233" y="4777225"/>
            <a:ext cx="4433107"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fr-FR" b="1" dirty="0"/>
              <a:t>Temps d’ouverture   B  </a:t>
            </a:r>
          </a:p>
        </p:txBody>
      </p:sp>
      <p:sp>
        <p:nvSpPr>
          <p:cNvPr id="6" name="ZoneTexte 33">
            <a:extLst>
              <a:ext uri="{FF2B5EF4-FFF2-40B4-BE49-F238E27FC236}">
                <a16:creationId xmlns:a16="http://schemas.microsoft.com/office/drawing/2014/main" id="{9C0286F3-0C61-6F58-3B88-BEE97A67232D}"/>
              </a:ext>
            </a:extLst>
          </p:cNvPr>
          <p:cNvSpPr txBox="1"/>
          <p:nvPr/>
        </p:nvSpPr>
        <p:spPr>
          <a:xfrm>
            <a:off x="2995660" y="5448557"/>
            <a:ext cx="4421531"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fr-FR" b="1" dirty="0"/>
              <a:t>Temps total       A</a:t>
            </a:r>
          </a:p>
        </p:txBody>
      </p:sp>
      <p:cxnSp>
        <p:nvCxnSpPr>
          <p:cNvPr id="7" name="Connecteur droit 34">
            <a:extLst>
              <a:ext uri="{FF2B5EF4-FFF2-40B4-BE49-F238E27FC236}">
                <a16:creationId xmlns:a16="http://schemas.microsoft.com/office/drawing/2014/main" id="{DECACD62-F26A-75D6-B2BB-CBFFAD642CEC}"/>
              </a:ext>
            </a:extLst>
          </p:cNvPr>
          <p:cNvCxnSpPr/>
          <p:nvPr/>
        </p:nvCxnSpPr>
        <p:spPr>
          <a:xfrm>
            <a:off x="3053536" y="5274409"/>
            <a:ext cx="4386804" cy="23677"/>
          </a:xfrm>
          <a:prstGeom prst="line">
            <a:avLst/>
          </a:prstGeom>
        </p:spPr>
        <p:style>
          <a:lnRef idx="1">
            <a:schemeClr val="accent1"/>
          </a:lnRef>
          <a:fillRef idx="0">
            <a:schemeClr val="accent1"/>
          </a:fillRef>
          <a:effectRef idx="0">
            <a:schemeClr val="accent1"/>
          </a:effectRef>
          <a:fontRef idx="minor">
            <a:schemeClr val="tx1"/>
          </a:fontRef>
        </p:style>
      </p:cxnSp>
      <p:sp>
        <p:nvSpPr>
          <p:cNvPr id="8" name="ZoneTexte 35">
            <a:extLst>
              <a:ext uri="{FF2B5EF4-FFF2-40B4-BE49-F238E27FC236}">
                <a16:creationId xmlns:a16="http://schemas.microsoft.com/office/drawing/2014/main" id="{9BEC21F2-62DA-506F-AFA8-A996F873F1AA}"/>
              </a:ext>
            </a:extLst>
          </p:cNvPr>
          <p:cNvSpPr txBox="1"/>
          <p:nvPr/>
        </p:nvSpPr>
        <p:spPr>
          <a:xfrm>
            <a:off x="7718133" y="5066594"/>
            <a:ext cx="798654"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b="1" dirty="0"/>
              <a:t>X 100</a:t>
            </a:r>
          </a:p>
        </p:txBody>
      </p:sp>
    </p:spTree>
    <p:extLst>
      <p:ext uri="{BB962C8B-B14F-4D97-AF65-F5344CB8AC3E}">
        <p14:creationId xmlns:p14="http://schemas.microsoft.com/office/powerpoint/2010/main" val="2701746966"/>
      </p:ext>
    </p:extLst>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1CEB4BF-754C-5E9B-3374-1F0D140DA1B7}"/>
              </a:ext>
            </a:extLst>
          </p:cNvPr>
          <p:cNvSpPr>
            <a:spLocks noGrp="1"/>
          </p:cNvSpPr>
          <p:nvPr>
            <p:ph idx="1"/>
          </p:nvPr>
        </p:nvSpPr>
        <p:spPr>
          <a:xfrm>
            <a:off x="1148004" y="1218031"/>
            <a:ext cx="9895992" cy="1034839"/>
          </a:xfrm>
        </p:spPr>
        <p:txBody>
          <a:bodyPr/>
          <a:lstStyle/>
          <a:p>
            <a:r>
              <a:rPr lang="fr-FR" sz="1800" b="1" dirty="0">
                <a:solidFill>
                  <a:srgbClr val="FFC000"/>
                </a:solidFill>
                <a:effectLst/>
                <a:latin typeface="Calibri" panose="020F0502020204030204" pitchFamily="34" charset="0"/>
                <a:ea typeface="Calibri" panose="020F0502020204030204" pitchFamily="34" charset="0"/>
                <a:cs typeface="Arial" panose="020B0604020202020204" pitchFamily="34" charset="0"/>
              </a:rPr>
              <a:t>Le taux de charge, le TC :</a:t>
            </a:r>
            <a:r>
              <a:rPr lang="fr-FR" sz="1800" dirty="0">
                <a:solidFill>
                  <a:srgbClr val="FFC000"/>
                </a:solidFill>
                <a:effectLst/>
                <a:latin typeface="Calibri" panose="020F0502020204030204" pitchFamily="34" charset="0"/>
                <a:ea typeface="Calibri" panose="020F0502020204030204" pitchFamily="34" charset="0"/>
                <a:cs typeface="Arial" panose="020B0604020202020204" pitchFamily="34" charset="0"/>
              </a:rPr>
              <a:t> </a:t>
            </a:r>
            <a:r>
              <a:rPr lang="fr-FR" sz="1800" dirty="0">
                <a:effectLst/>
                <a:latin typeface="Calibri" panose="020F0502020204030204" pitchFamily="34" charset="0"/>
                <a:ea typeface="Calibri" panose="020F0502020204030204" pitchFamily="34" charset="0"/>
                <a:cs typeface="Arial" panose="020B0604020202020204" pitchFamily="34" charset="0"/>
              </a:rPr>
              <a:t>c'est un taux qui nous montre à quel point nous chargeons notre outil industriel durant le temps d'ouverture d'usine, autrement dit, il reflète le temps perdu dans les arrêts planifiés.</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
        <p:nvSpPr>
          <p:cNvPr id="4" name="ZoneTexte 3">
            <a:extLst>
              <a:ext uri="{FF2B5EF4-FFF2-40B4-BE49-F238E27FC236}">
                <a16:creationId xmlns:a16="http://schemas.microsoft.com/office/drawing/2014/main" id="{534B3381-2F98-A10B-2354-69ECD559F071}"/>
              </a:ext>
            </a:extLst>
          </p:cNvPr>
          <p:cNvSpPr txBox="1"/>
          <p:nvPr/>
        </p:nvSpPr>
        <p:spPr>
          <a:xfrm>
            <a:off x="2762492" y="3926907"/>
            <a:ext cx="810227"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b="1" dirty="0"/>
              <a:t>TC =  </a:t>
            </a:r>
          </a:p>
        </p:txBody>
      </p:sp>
      <p:sp>
        <p:nvSpPr>
          <p:cNvPr id="5" name="ZoneTexte 4">
            <a:extLst>
              <a:ext uri="{FF2B5EF4-FFF2-40B4-BE49-F238E27FC236}">
                <a16:creationId xmlns:a16="http://schemas.microsoft.com/office/drawing/2014/main" id="{D84F00C1-BDCB-47FA-5650-23EF1A3F244A}"/>
              </a:ext>
            </a:extLst>
          </p:cNvPr>
          <p:cNvSpPr txBox="1"/>
          <p:nvPr/>
        </p:nvSpPr>
        <p:spPr>
          <a:xfrm>
            <a:off x="3896807" y="3637538"/>
            <a:ext cx="4433107"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fr-FR" b="1" dirty="0"/>
              <a:t>Temps requis            C</a:t>
            </a:r>
          </a:p>
        </p:txBody>
      </p:sp>
      <p:sp>
        <p:nvSpPr>
          <p:cNvPr id="6" name="ZoneTexte 5">
            <a:extLst>
              <a:ext uri="{FF2B5EF4-FFF2-40B4-BE49-F238E27FC236}">
                <a16:creationId xmlns:a16="http://schemas.microsoft.com/office/drawing/2014/main" id="{7F8004A1-C147-8EB0-1C7C-F40AE698C548}"/>
              </a:ext>
            </a:extLst>
          </p:cNvPr>
          <p:cNvSpPr txBox="1"/>
          <p:nvPr/>
        </p:nvSpPr>
        <p:spPr>
          <a:xfrm>
            <a:off x="3885234" y="4308870"/>
            <a:ext cx="4421531"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fr-FR" b="1" dirty="0"/>
              <a:t>Temps d’ouverture   B</a:t>
            </a:r>
          </a:p>
        </p:txBody>
      </p:sp>
      <p:cxnSp>
        <p:nvCxnSpPr>
          <p:cNvPr id="7" name="Connecteur droit 6">
            <a:extLst>
              <a:ext uri="{FF2B5EF4-FFF2-40B4-BE49-F238E27FC236}">
                <a16:creationId xmlns:a16="http://schemas.microsoft.com/office/drawing/2014/main" id="{5A1CEA25-695E-9A49-D107-59F13886F5F1}"/>
              </a:ext>
            </a:extLst>
          </p:cNvPr>
          <p:cNvCxnSpPr/>
          <p:nvPr/>
        </p:nvCxnSpPr>
        <p:spPr>
          <a:xfrm>
            <a:off x="3943110" y="4134722"/>
            <a:ext cx="4386804" cy="23677"/>
          </a:xfrm>
          <a:prstGeom prst="line">
            <a:avLst/>
          </a:prstGeom>
        </p:spPr>
        <p:style>
          <a:lnRef idx="1">
            <a:schemeClr val="accent1"/>
          </a:lnRef>
          <a:fillRef idx="0">
            <a:schemeClr val="accent1"/>
          </a:fillRef>
          <a:effectRef idx="0">
            <a:schemeClr val="accent1"/>
          </a:effectRef>
          <a:fontRef idx="minor">
            <a:schemeClr val="tx1"/>
          </a:fontRef>
        </p:style>
      </p:cxnSp>
      <p:sp>
        <p:nvSpPr>
          <p:cNvPr id="8" name="ZoneTexte 7">
            <a:extLst>
              <a:ext uri="{FF2B5EF4-FFF2-40B4-BE49-F238E27FC236}">
                <a16:creationId xmlns:a16="http://schemas.microsoft.com/office/drawing/2014/main" id="{91E079D8-9169-C6BF-86D2-0510A5F1887B}"/>
              </a:ext>
            </a:extLst>
          </p:cNvPr>
          <p:cNvSpPr txBox="1"/>
          <p:nvPr/>
        </p:nvSpPr>
        <p:spPr>
          <a:xfrm>
            <a:off x="8607707" y="3926907"/>
            <a:ext cx="798654"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b="1" dirty="0"/>
              <a:t>X 100</a:t>
            </a:r>
          </a:p>
        </p:txBody>
      </p:sp>
    </p:spTree>
    <p:extLst>
      <p:ext uri="{BB962C8B-B14F-4D97-AF65-F5344CB8AC3E}">
        <p14:creationId xmlns:p14="http://schemas.microsoft.com/office/powerpoint/2010/main" val="948031479"/>
      </p:ext>
    </p:extLst>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128484-5923-ECE7-0311-288F55CCF4BC}"/>
              </a:ext>
            </a:extLst>
          </p:cNvPr>
          <p:cNvSpPr>
            <a:spLocks noGrp="1"/>
          </p:cNvSpPr>
          <p:nvPr>
            <p:ph idx="1"/>
          </p:nvPr>
        </p:nvSpPr>
        <p:spPr>
          <a:xfrm>
            <a:off x="825016" y="462658"/>
            <a:ext cx="8946541" cy="1723952"/>
          </a:xfrm>
        </p:spPr>
        <p:txBody>
          <a:bodyPr>
            <a:normAutofit/>
          </a:bodyPr>
          <a:lstStyle/>
          <a:p>
            <a:r>
              <a:rPr lang="fr-FR" sz="2400" b="1" dirty="0">
                <a:solidFill>
                  <a:srgbClr val="FFC000"/>
                </a:solidFill>
                <a:effectLst/>
                <a:latin typeface="Calibri" panose="020F0502020204030204" pitchFamily="34" charset="0"/>
                <a:ea typeface="Calibri" panose="020F0502020204030204" pitchFamily="34" charset="0"/>
                <a:cs typeface="Arial" panose="020B0604020202020204" pitchFamily="34" charset="0"/>
              </a:rPr>
              <a:t>Le Taux de rendement Synthétique, le TRS </a:t>
            </a:r>
            <a:r>
              <a:rPr lang="fr-FR" sz="2400" b="1" dirty="0">
                <a:solidFill>
                  <a:srgbClr val="002060"/>
                </a:solidFill>
                <a:effectLst/>
                <a:latin typeface="Calibri" panose="020F0502020204030204" pitchFamily="34" charset="0"/>
                <a:ea typeface="Calibri" panose="020F0502020204030204" pitchFamily="34" charset="0"/>
                <a:cs typeface="Arial" panose="020B0604020202020204" pitchFamily="34" charset="0"/>
              </a:rPr>
              <a:t>:</a:t>
            </a:r>
            <a:r>
              <a:rPr lang="fr-FR" sz="2400" dirty="0">
                <a:effectLst/>
                <a:latin typeface="Calibri" panose="020F0502020204030204" pitchFamily="34" charset="0"/>
                <a:ea typeface="Calibri" panose="020F0502020204030204" pitchFamily="34" charset="0"/>
                <a:cs typeface="Arial" panose="020B0604020202020204" pitchFamily="34" charset="0"/>
              </a:rPr>
              <a:t> c'est l'indicateur le plus mesuré dans les industries et qui vise à éclaircir à quel point nous sommes performants dans l'exploitation de notre outil industriel durant le temps requis de production</a:t>
            </a:r>
            <a:endParaRPr lang="fr-MA" sz="2800" dirty="0"/>
          </a:p>
        </p:txBody>
      </p:sp>
      <p:sp>
        <p:nvSpPr>
          <p:cNvPr id="4" name="ZoneTexte 8">
            <a:extLst>
              <a:ext uri="{FF2B5EF4-FFF2-40B4-BE49-F238E27FC236}">
                <a16:creationId xmlns:a16="http://schemas.microsoft.com/office/drawing/2014/main" id="{688552B2-0B10-99C6-CBCF-6069CBA6131D}"/>
              </a:ext>
            </a:extLst>
          </p:cNvPr>
          <p:cNvSpPr txBox="1"/>
          <p:nvPr/>
        </p:nvSpPr>
        <p:spPr>
          <a:xfrm>
            <a:off x="2774065" y="3198037"/>
            <a:ext cx="810227"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b="1" dirty="0"/>
              <a:t>TRS =  </a:t>
            </a:r>
          </a:p>
        </p:txBody>
      </p:sp>
      <p:sp>
        <p:nvSpPr>
          <p:cNvPr id="5" name="ZoneTexte 9">
            <a:extLst>
              <a:ext uri="{FF2B5EF4-FFF2-40B4-BE49-F238E27FC236}">
                <a16:creationId xmlns:a16="http://schemas.microsoft.com/office/drawing/2014/main" id="{D3A87ADD-9288-C849-AF83-1D6B29456625}"/>
              </a:ext>
            </a:extLst>
          </p:cNvPr>
          <p:cNvSpPr txBox="1"/>
          <p:nvPr/>
        </p:nvSpPr>
        <p:spPr>
          <a:xfrm>
            <a:off x="3908380" y="2908668"/>
            <a:ext cx="4433107"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fr-FR" b="1" dirty="0"/>
              <a:t>Temps de production conforme        F</a:t>
            </a:r>
          </a:p>
        </p:txBody>
      </p:sp>
      <p:sp>
        <p:nvSpPr>
          <p:cNvPr id="6" name="ZoneTexte 10">
            <a:extLst>
              <a:ext uri="{FF2B5EF4-FFF2-40B4-BE49-F238E27FC236}">
                <a16:creationId xmlns:a16="http://schemas.microsoft.com/office/drawing/2014/main" id="{E513C67A-3A20-D507-1A02-99093317C8B5}"/>
              </a:ext>
            </a:extLst>
          </p:cNvPr>
          <p:cNvSpPr txBox="1"/>
          <p:nvPr/>
        </p:nvSpPr>
        <p:spPr>
          <a:xfrm>
            <a:off x="3896807" y="3580000"/>
            <a:ext cx="4421531"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fr-FR" b="1" dirty="0"/>
              <a:t>Temps requis            C </a:t>
            </a:r>
          </a:p>
        </p:txBody>
      </p:sp>
      <p:cxnSp>
        <p:nvCxnSpPr>
          <p:cNvPr id="7" name="Connecteur droit 11">
            <a:extLst>
              <a:ext uri="{FF2B5EF4-FFF2-40B4-BE49-F238E27FC236}">
                <a16:creationId xmlns:a16="http://schemas.microsoft.com/office/drawing/2014/main" id="{DE9B6B3A-5558-DD6D-9656-94D5EE7922AE}"/>
              </a:ext>
            </a:extLst>
          </p:cNvPr>
          <p:cNvCxnSpPr/>
          <p:nvPr/>
        </p:nvCxnSpPr>
        <p:spPr>
          <a:xfrm>
            <a:off x="3954683" y="3405852"/>
            <a:ext cx="4386804" cy="23677"/>
          </a:xfrm>
          <a:prstGeom prst="line">
            <a:avLst/>
          </a:prstGeom>
        </p:spPr>
        <p:style>
          <a:lnRef idx="1">
            <a:schemeClr val="accent1"/>
          </a:lnRef>
          <a:fillRef idx="0">
            <a:schemeClr val="accent1"/>
          </a:fillRef>
          <a:effectRef idx="0">
            <a:schemeClr val="accent1"/>
          </a:effectRef>
          <a:fontRef idx="minor">
            <a:schemeClr val="tx1"/>
          </a:fontRef>
        </p:style>
      </p:cxnSp>
      <p:sp>
        <p:nvSpPr>
          <p:cNvPr id="8" name="ZoneTexte 12">
            <a:extLst>
              <a:ext uri="{FF2B5EF4-FFF2-40B4-BE49-F238E27FC236}">
                <a16:creationId xmlns:a16="http://schemas.microsoft.com/office/drawing/2014/main" id="{245C9FF8-1D2E-33E0-6BD8-30795355AEB2}"/>
              </a:ext>
            </a:extLst>
          </p:cNvPr>
          <p:cNvSpPr txBox="1"/>
          <p:nvPr/>
        </p:nvSpPr>
        <p:spPr>
          <a:xfrm>
            <a:off x="8619280" y="3198037"/>
            <a:ext cx="798654"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b="1" dirty="0"/>
              <a:t>X 100</a:t>
            </a:r>
          </a:p>
        </p:txBody>
      </p:sp>
    </p:spTree>
    <p:extLst>
      <p:ext uri="{BB962C8B-B14F-4D97-AF65-F5344CB8AC3E}">
        <p14:creationId xmlns:p14="http://schemas.microsoft.com/office/powerpoint/2010/main" val="4058991091"/>
      </p:ext>
    </p:extLst>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875EE-2A95-9975-ADA9-33B32B661243}"/>
              </a:ext>
            </a:extLst>
          </p:cNvPr>
          <p:cNvSpPr>
            <a:spLocks noGrp="1"/>
          </p:cNvSpPr>
          <p:nvPr>
            <p:ph type="title"/>
          </p:nvPr>
        </p:nvSpPr>
        <p:spPr>
          <a:xfrm>
            <a:off x="646111" y="452718"/>
            <a:ext cx="9404723" cy="673717"/>
          </a:xfrm>
        </p:spPr>
        <p:txBody>
          <a:bodyPr/>
          <a:lstStyle/>
          <a:p>
            <a:r>
              <a:rPr lang="fr-FR" sz="2800" b="1" dirty="0">
                <a:solidFill>
                  <a:srgbClr val="00B050"/>
                </a:solidFill>
                <a:effectLst/>
                <a:latin typeface="Calibri" panose="020F0502020204030204" pitchFamily="34" charset="0"/>
                <a:ea typeface="Calibri" panose="020F0502020204030204" pitchFamily="34" charset="0"/>
                <a:cs typeface="Arial" panose="020B0604020202020204" pitchFamily="34" charset="0"/>
              </a:rPr>
              <a:t>Indicateurs analytiques du TRS : </a:t>
            </a:r>
            <a:br>
              <a:rPr lang="fr-MA" sz="2800" dirty="0">
                <a:effectLst/>
                <a:latin typeface="Calibri" panose="020F0502020204030204" pitchFamily="34" charset="0"/>
                <a:ea typeface="Calibri" panose="020F0502020204030204" pitchFamily="34" charset="0"/>
                <a:cs typeface="Arial" panose="020B0604020202020204" pitchFamily="34" charset="0"/>
              </a:rPr>
            </a:br>
            <a:endParaRPr lang="fr-MA" sz="5400" dirty="0"/>
          </a:p>
        </p:txBody>
      </p:sp>
      <p:sp>
        <p:nvSpPr>
          <p:cNvPr id="3" name="Content Placeholder 2">
            <a:extLst>
              <a:ext uri="{FF2B5EF4-FFF2-40B4-BE49-F238E27FC236}">
                <a16:creationId xmlns:a16="http://schemas.microsoft.com/office/drawing/2014/main" id="{FD86A0B7-0C8A-4B39-72BA-6FC93DADB7DC}"/>
              </a:ext>
            </a:extLst>
          </p:cNvPr>
          <p:cNvSpPr>
            <a:spLocks noGrp="1"/>
          </p:cNvSpPr>
          <p:nvPr>
            <p:ph idx="1"/>
          </p:nvPr>
        </p:nvSpPr>
        <p:spPr>
          <a:xfrm>
            <a:off x="437321" y="1294231"/>
            <a:ext cx="10216487" cy="2134769"/>
          </a:xfrm>
        </p:spPr>
        <p:txBody>
          <a:bodyPr/>
          <a:lstStyle/>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Pour déterminer les pertes du TRS, nous procédons au calcul de ses indicateurs analytiques, on cite :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b="1" dirty="0">
                <a:effectLst/>
                <a:latin typeface="Calibri" panose="020F0502020204030204" pitchFamily="34" charset="0"/>
                <a:ea typeface="Calibri" panose="020F0502020204030204" pitchFamily="34" charset="0"/>
                <a:cs typeface="Arial" panose="020B0604020202020204" pitchFamily="34" charset="0"/>
              </a:rPr>
              <a:t>Le Taux de la disponibilité, le TD :</a:t>
            </a:r>
            <a:r>
              <a:rPr lang="fr-FR" sz="1800" dirty="0">
                <a:effectLst/>
                <a:latin typeface="Calibri" panose="020F0502020204030204" pitchFamily="34" charset="0"/>
                <a:ea typeface="Calibri" panose="020F0502020204030204" pitchFamily="34" charset="0"/>
                <a:cs typeface="Arial" panose="020B0604020202020204" pitchFamily="34" charset="0"/>
              </a:rPr>
              <a:t> c'est le taux qui montre à quel point notre outil de fabrication était disponible et en fonctionnement durant le temps requis de fabrication, alors il donne une indication sur les arrêts non planifiés.</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
        <p:nvSpPr>
          <p:cNvPr id="4" name="ZoneTexte 19">
            <a:extLst>
              <a:ext uri="{FF2B5EF4-FFF2-40B4-BE49-F238E27FC236}">
                <a16:creationId xmlns:a16="http://schemas.microsoft.com/office/drawing/2014/main" id="{2AB71522-9DCF-3040-34EB-73753C05B3A7}"/>
              </a:ext>
            </a:extLst>
          </p:cNvPr>
          <p:cNvSpPr txBox="1"/>
          <p:nvPr/>
        </p:nvSpPr>
        <p:spPr>
          <a:xfrm>
            <a:off x="2762492" y="3886165"/>
            <a:ext cx="810227"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b="1" dirty="0"/>
              <a:t>TD=  </a:t>
            </a:r>
          </a:p>
        </p:txBody>
      </p:sp>
      <p:sp>
        <p:nvSpPr>
          <p:cNvPr id="5" name="ZoneTexte 20">
            <a:extLst>
              <a:ext uri="{FF2B5EF4-FFF2-40B4-BE49-F238E27FC236}">
                <a16:creationId xmlns:a16="http://schemas.microsoft.com/office/drawing/2014/main" id="{56754358-C03C-A806-8311-C215E6B88EB3}"/>
              </a:ext>
            </a:extLst>
          </p:cNvPr>
          <p:cNvSpPr txBox="1"/>
          <p:nvPr/>
        </p:nvSpPr>
        <p:spPr>
          <a:xfrm>
            <a:off x="3896807" y="3596796"/>
            <a:ext cx="4433107"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fr-FR" b="1" dirty="0"/>
              <a:t>Temps de bon fonctionnement        D</a:t>
            </a:r>
          </a:p>
        </p:txBody>
      </p:sp>
      <p:sp>
        <p:nvSpPr>
          <p:cNvPr id="6" name="ZoneTexte 21">
            <a:extLst>
              <a:ext uri="{FF2B5EF4-FFF2-40B4-BE49-F238E27FC236}">
                <a16:creationId xmlns:a16="http://schemas.microsoft.com/office/drawing/2014/main" id="{D163008E-504C-4D13-3013-20732A9F395A}"/>
              </a:ext>
            </a:extLst>
          </p:cNvPr>
          <p:cNvSpPr txBox="1"/>
          <p:nvPr/>
        </p:nvSpPr>
        <p:spPr>
          <a:xfrm>
            <a:off x="3885234" y="4268128"/>
            <a:ext cx="4421531"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fr-FR" b="1" dirty="0"/>
              <a:t>Temps requis                     C </a:t>
            </a:r>
          </a:p>
        </p:txBody>
      </p:sp>
      <p:cxnSp>
        <p:nvCxnSpPr>
          <p:cNvPr id="7" name="Connecteur droit 22">
            <a:extLst>
              <a:ext uri="{FF2B5EF4-FFF2-40B4-BE49-F238E27FC236}">
                <a16:creationId xmlns:a16="http://schemas.microsoft.com/office/drawing/2014/main" id="{1237B170-E124-3BFC-F185-5B8AD188A2F5}"/>
              </a:ext>
            </a:extLst>
          </p:cNvPr>
          <p:cNvCxnSpPr/>
          <p:nvPr/>
        </p:nvCxnSpPr>
        <p:spPr>
          <a:xfrm>
            <a:off x="3943110" y="4093980"/>
            <a:ext cx="4386804" cy="23677"/>
          </a:xfrm>
          <a:prstGeom prst="line">
            <a:avLst/>
          </a:prstGeom>
        </p:spPr>
        <p:style>
          <a:lnRef idx="1">
            <a:schemeClr val="accent1"/>
          </a:lnRef>
          <a:fillRef idx="0">
            <a:schemeClr val="accent1"/>
          </a:fillRef>
          <a:effectRef idx="0">
            <a:schemeClr val="accent1"/>
          </a:effectRef>
          <a:fontRef idx="minor">
            <a:schemeClr val="tx1"/>
          </a:fontRef>
        </p:style>
      </p:cxnSp>
      <p:sp>
        <p:nvSpPr>
          <p:cNvPr id="8" name="ZoneTexte 23">
            <a:extLst>
              <a:ext uri="{FF2B5EF4-FFF2-40B4-BE49-F238E27FC236}">
                <a16:creationId xmlns:a16="http://schemas.microsoft.com/office/drawing/2014/main" id="{8BEE7378-6A2A-8C2C-001A-CE3DA82BAA8B}"/>
              </a:ext>
            </a:extLst>
          </p:cNvPr>
          <p:cNvSpPr txBox="1"/>
          <p:nvPr/>
        </p:nvSpPr>
        <p:spPr>
          <a:xfrm>
            <a:off x="8607707" y="3886165"/>
            <a:ext cx="798654"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b="1" dirty="0"/>
              <a:t>X 100</a:t>
            </a:r>
          </a:p>
        </p:txBody>
      </p:sp>
    </p:spTree>
    <p:extLst>
      <p:ext uri="{BB962C8B-B14F-4D97-AF65-F5344CB8AC3E}">
        <p14:creationId xmlns:p14="http://schemas.microsoft.com/office/powerpoint/2010/main" val="1209950149"/>
      </p:ext>
    </p:extLst>
  </p:cSld>
  <p:clrMapOvr>
    <a:masterClrMapping/>
  </p:clrMapOvr>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AD1C3E-2856-3183-5F17-931429C9BAB0}"/>
              </a:ext>
            </a:extLst>
          </p:cNvPr>
          <p:cNvSpPr>
            <a:spLocks noGrp="1"/>
          </p:cNvSpPr>
          <p:nvPr>
            <p:ph idx="1"/>
          </p:nvPr>
        </p:nvSpPr>
        <p:spPr>
          <a:xfrm>
            <a:off x="1143068" y="436154"/>
            <a:ext cx="8946541" cy="1776960"/>
          </a:xfrm>
        </p:spPr>
        <p:txBody>
          <a:bodyPr>
            <a:normAutofit/>
          </a:bodyPr>
          <a:lstStyle/>
          <a:p>
            <a:r>
              <a:rPr lang="fr-FR" b="1" dirty="0">
                <a:effectLst/>
                <a:latin typeface="Calibri" panose="020F0502020204030204" pitchFamily="34" charset="0"/>
                <a:ea typeface="Calibri" panose="020F0502020204030204" pitchFamily="34" charset="0"/>
                <a:cs typeface="Arial" panose="020B0604020202020204" pitchFamily="34" charset="0"/>
              </a:rPr>
              <a:t>Le Taux de performance le TP :</a:t>
            </a:r>
            <a:r>
              <a:rPr lang="fr-FR" dirty="0">
                <a:effectLst/>
                <a:latin typeface="Calibri" panose="020F0502020204030204" pitchFamily="34" charset="0"/>
                <a:ea typeface="Calibri" panose="020F0502020204030204" pitchFamily="34" charset="0"/>
                <a:cs typeface="Arial" panose="020B0604020202020204" pitchFamily="34" charset="0"/>
              </a:rPr>
              <a:t> Il montre à quel point nous sommes performants dans l'exploitation de notre outil de fabrication durant le temps de bon fonctionnement. Normalement il doit être égale au temps de bon fonctionnement D , mais à cause des micros arrêts, les écarts de la cadence , nous nous retrouvons devant un écart entre eux. </a:t>
            </a:r>
            <a:endParaRPr lang="fr-MA" dirty="0">
              <a:effectLst/>
              <a:latin typeface="Calibri" panose="020F0502020204030204" pitchFamily="34" charset="0"/>
              <a:ea typeface="Calibri" panose="020F0502020204030204" pitchFamily="34" charset="0"/>
              <a:cs typeface="Arial" panose="020B0604020202020204" pitchFamily="34" charset="0"/>
            </a:endParaRPr>
          </a:p>
          <a:p>
            <a:endParaRPr lang="fr-MA" sz="2400" dirty="0"/>
          </a:p>
        </p:txBody>
      </p:sp>
      <p:sp>
        <p:nvSpPr>
          <p:cNvPr id="4" name="ZoneTexte 25">
            <a:extLst>
              <a:ext uri="{FF2B5EF4-FFF2-40B4-BE49-F238E27FC236}">
                <a16:creationId xmlns:a16="http://schemas.microsoft.com/office/drawing/2014/main" id="{2B1FD573-9237-7558-9D01-468A695B6F02}"/>
              </a:ext>
            </a:extLst>
          </p:cNvPr>
          <p:cNvSpPr txBox="1"/>
          <p:nvPr/>
        </p:nvSpPr>
        <p:spPr>
          <a:xfrm>
            <a:off x="2314184" y="2689280"/>
            <a:ext cx="810227"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b="1" dirty="0"/>
              <a:t>TP=  </a:t>
            </a:r>
          </a:p>
        </p:txBody>
      </p:sp>
      <p:sp>
        <p:nvSpPr>
          <p:cNvPr id="5" name="ZoneTexte 26">
            <a:extLst>
              <a:ext uri="{FF2B5EF4-FFF2-40B4-BE49-F238E27FC236}">
                <a16:creationId xmlns:a16="http://schemas.microsoft.com/office/drawing/2014/main" id="{9E5C9B1D-9AAF-63AF-19C3-FA8FEBEF4FF2}"/>
              </a:ext>
            </a:extLst>
          </p:cNvPr>
          <p:cNvSpPr txBox="1"/>
          <p:nvPr/>
        </p:nvSpPr>
        <p:spPr>
          <a:xfrm>
            <a:off x="3228574" y="3059668"/>
            <a:ext cx="4433107"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fr-FR" b="1" dirty="0"/>
              <a:t>Temps de bon fonctionnement        D</a:t>
            </a:r>
          </a:p>
        </p:txBody>
      </p:sp>
      <p:sp>
        <p:nvSpPr>
          <p:cNvPr id="6" name="ZoneTexte 27">
            <a:extLst>
              <a:ext uri="{FF2B5EF4-FFF2-40B4-BE49-F238E27FC236}">
                <a16:creationId xmlns:a16="http://schemas.microsoft.com/office/drawing/2014/main" id="{4A29A8D6-FE65-DBB0-B90C-ACB73CAA6EED}"/>
              </a:ext>
            </a:extLst>
          </p:cNvPr>
          <p:cNvSpPr txBox="1"/>
          <p:nvPr/>
        </p:nvSpPr>
        <p:spPr>
          <a:xfrm>
            <a:off x="3298024" y="2411487"/>
            <a:ext cx="4421531"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fr-FR" b="1" dirty="0"/>
              <a:t>Temps net de fonctionnement      E </a:t>
            </a:r>
          </a:p>
        </p:txBody>
      </p:sp>
      <p:cxnSp>
        <p:nvCxnSpPr>
          <p:cNvPr id="7" name="Connecteur droit 28">
            <a:extLst>
              <a:ext uri="{FF2B5EF4-FFF2-40B4-BE49-F238E27FC236}">
                <a16:creationId xmlns:a16="http://schemas.microsoft.com/office/drawing/2014/main" id="{BC5742A1-3339-9BEB-EFF9-D2F5E6CABB33}"/>
              </a:ext>
            </a:extLst>
          </p:cNvPr>
          <p:cNvCxnSpPr/>
          <p:nvPr/>
        </p:nvCxnSpPr>
        <p:spPr>
          <a:xfrm>
            <a:off x="3274877" y="2897095"/>
            <a:ext cx="4386804" cy="23677"/>
          </a:xfrm>
          <a:prstGeom prst="line">
            <a:avLst/>
          </a:prstGeom>
        </p:spPr>
        <p:style>
          <a:lnRef idx="1">
            <a:schemeClr val="accent1"/>
          </a:lnRef>
          <a:fillRef idx="0">
            <a:schemeClr val="accent1"/>
          </a:fillRef>
          <a:effectRef idx="0">
            <a:schemeClr val="accent1"/>
          </a:effectRef>
          <a:fontRef idx="minor">
            <a:schemeClr val="tx1"/>
          </a:fontRef>
        </p:style>
      </p:cxnSp>
      <p:sp>
        <p:nvSpPr>
          <p:cNvPr id="8" name="ZoneTexte 29">
            <a:extLst>
              <a:ext uri="{FF2B5EF4-FFF2-40B4-BE49-F238E27FC236}">
                <a16:creationId xmlns:a16="http://schemas.microsoft.com/office/drawing/2014/main" id="{66EFFEC5-6345-BC9F-EC2A-E06522B3A6B2}"/>
              </a:ext>
            </a:extLst>
          </p:cNvPr>
          <p:cNvSpPr txBox="1"/>
          <p:nvPr/>
        </p:nvSpPr>
        <p:spPr>
          <a:xfrm>
            <a:off x="7939474" y="2689280"/>
            <a:ext cx="798654"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b="1" dirty="0"/>
              <a:t>X 100</a:t>
            </a:r>
          </a:p>
        </p:txBody>
      </p:sp>
      <p:sp>
        <p:nvSpPr>
          <p:cNvPr id="9" name="Content Placeholder 2">
            <a:extLst>
              <a:ext uri="{FF2B5EF4-FFF2-40B4-BE49-F238E27FC236}">
                <a16:creationId xmlns:a16="http://schemas.microsoft.com/office/drawing/2014/main" id="{1BEFF8E9-2D3D-7455-0C74-9B55344F5002}"/>
              </a:ext>
            </a:extLst>
          </p:cNvPr>
          <p:cNvSpPr txBox="1">
            <a:spLocks/>
          </p:cNvSpPr>
          <p:nvPr/>
        </p:nvSpPr>
        <p:spPr>
          <a:xfrm>
            <a:off x="1035518" y="3976948"/>
            <a:ext cx="10454117" cy="17769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Pour la détermination du Temps net de fonctionnement E, nous prenons l'exemple suivant : Une ligne de remplissage des jus a produit 87 000 bouteilles durant un temps requis de 10 heures, sachant que la capacité de cette machine est de 10 000 bouteilles par heure et que la ligne s'est arrêtée une heure d'arrêts non planifiés.</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sz="2400" dirty="0"/>
          </a:p>
        </p:txBody>
      </p:sp>
    </p:spTree>
    <p:extLst>
      <p:ext uri="{BB962C8B-B14F-4D97-AF65-F5344CB8AC3E}">
        <p14:creationId xmlns:p14="http://schemas.microsoft.com/office/powerpoint/2010/main" val="2778006597"/>
      </p:ext>
    </p:extLst>
  </p:cSld>
  <p:clrMapOvr>
    <a:masterClrMapping/>
  </p:clrMapOvr>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0AAE306-C541-003F-76A5-702A2030F11C}"/>
              </a:ext>
            </a:extLst>
          </p:cNvPr>
          <p:cNvSpPr>
            <a:spLocks noGrp="1"/>
          </p:cNvSpPr>
          <p:nvPr>
            <p:ph idx="1"/>
          </p:nvPr>
        </p:nvSpPr>
        <p:spPr>
          <a:xfrm>
            <a:off x="1196077" y="1125265"/>
            <a:ext cx="8946541" cy="4195481"/>
          </a:xfrm>
        </p:spPr>
        <p:txBody>
          <a:bodyPr/>
          <a:lstStyle/>
          <a:p>
            <a:pPr marL="0" indent="0">
              <a:lnSpc>
                <a:spcPct val="115000"/>
              </a:lnSpc>
              <a:spcAft>
                <a:spcPts val="1000"/>
              </a:spcAft>
              <a:buNone/>
            </a:pPr>
            <a:r>
              <a:rPr lang="fr-FR" sz="1800" dirty="0">
                <a:effectLst/>
                <a:latin typeface="Calibri" panose="020F0502020204030204" pitchFamily="34" charset="0"/>
                <a:ea typeface="Calibri" panose="020F0502020204030204" pitchFamily="34" charset="0"/>
                <a:cs typeface="Arial" panose="020B0604020202020204" pitchFamily="34" charset="0"/>
              </a:rPr>
              <a:t>D'après ces données nous concluons que :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Le temps de bon fonctionnement D qui égale = 10 </a:t>
            </a:r>
            <a:r>
              <a:rPr lang="fr-FR" sz="1800" dirty="0" err="1">
                <a:effectLst/>
                <a:latin typeface="Calibri" panose="020F0502020204030204" pitchFamily="34" charset="0"/>
                <a:ea typeface="Calibri" panose="020F0502020204030204" pitchFamily="34" charset="0"/>
                <a:cs typeface="Arial" panose="020B0604020202020204" pitchFamily="34" charset="0"/>
              </a:rPr>
              <a:t>hr</a:t>
            </a:r>
            <a:r>
              <a:rPr lang="fr-FR" sz="1800" dirty="0">
                <a:effectLst/>
                <a:latin typeface="Calibri" panose="020F0502020204030204" pitchFamily="34" charset="0"/>
                <a:ea typeface="Calibri" panose="020F0502020204030204" pitchFamily="34" charset="0"/>
                <a:cs typeface="Arial" panose="020B0604020202020204" pitchFamily="34" charset="0"/>
              </a:rPr>
              <a:t> - 1 </a:t>
            </a:r>
            <a:r>
              <a:rPr lang="fr-FR" sz="1800" dirty="0" err="1">
                <a:effectLst/>
                <a:latin typeface="Calibri" panose="020F0502020204030204" pitchFamily="34" charset="0"/>
                <a:ea typeface="Calibri" panose="020F0502020204030204" pitchFamily="34" charset="0"/>
                <a:cs typeface="Arial" panose="020B0604020202020204" pitchFamily="34" charset="0"/>
              </a:rPr>
              <a:t>hr</a:t>
            </a:r>
            <a:r>
              <a:rPr lang="fr-FR" sz="1800" dirty="0">
                <a:effectLst/>
                <a:latin typeface="Calibri" panose="020F0502020204030204" pitchFamily="34" charset="0"/>
                <a:ea typeface="Calibri" panose="020F0502020204030204" pitchFamily="34" charset="0"/>
                <a:cs typeface="Arial" panose="020B0604020202020204" pitchFamily="34" charset="0"/>
              </a:rPr>
              <a:t> = 9 </a:t>
            </a:r>
            <a:r>
              <a:rPr lang="fr-FR" sz="1800" dirty="0" err="1">
                <a:effectLst/>
                <a:latin typeface="Calibri" panose="020F0502020204030204" pitchFamily="34" charset="0"/>
                <a:ea typeface="Calibri" panose="020F0502020204030204" pitchFamily="34" charset="0"/>
                <a:cs typeface="Arial" panose="020B0604020202020204" pitchFamily="34" charset="0"/>
              </a:rPr>
              <a:t>hr</a:t>
            </a:r>
            <a:r>
              <a:rPr lang="fr-FR" sz="1800" dirty="0">
                <a:effectLst/>
                <a:latin typeface="Calibri" panose="020F0502020204030204" pitchFamily="34" charset="0"/>
                <a:ea typeface="Calibri" panose="020F0502020204030204" pitchFamily="34" charset="0"/>
                <a:cs typeface="Arial" panose="020B0604020202020204" pitchFamily="34" charset="0"/>
              </a:rPr>
              <a:t> . Alors la machine est dû produire 90 000 bouteilles durant cette durée, mais elle n'a produit qu'à 87 000 bouteilles, donc il y a un écart perdu de 3000 bouteilles non mesuré. Si on divise cet écart sur la capacité de la machine on va le transformer en temps : 3000 / 10 000 = 0,3 </a:t>
            </a:r>
            <a:r>
              <a:rPr lang="fr-FR" sz="1800" dirty="0" err="1">
                <a:effectLst/>
                <a:latin typeface="Calibri" panose="020F0502020204030204" pitchFamily="34" charset="0"/>
                <a:ea typeface="Calibri" panose="020F0502020204030204" pitchFamily="34" charset="0"/>
                <a:cs typeface="Arial" panose="020B0604020202020204" pitchFamily="34" charset="0"/>
              </a:rPr>
              <a:t>hr</a:t>
            </a:r>
            <a:r>
              <a:rPr lang="fr-FR" sz="1800" dirty="0">
                <a:effectLst/>
                <a:latin typeface="Calibri" panose="020F0502020204030204" pitchFamily="34" charset="0"/>
                <a:ea typeface="Calibri" panose="020F0502020204030204" pitchFamily="34" charset="0"/>
                <a:cs typeface="Arial" panose="020B0604020202020204" pitchFamily="34" charset="0"/>
              </a:rPr>
              <a:t>.</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Finalement, le temps net de fonctionnement E égale au temps de bon fonctionnement B moins l'écart donc c'est = 9 </a:t>
            </a:r>
            <a:r>
              <a:rPr lang="fr-FR" sz="1800" dirty="0" err="1">
                <a:effectLst/>
                <a:latin typeface="Calibri" panose="020F0502020204030204" pitchFamily="34" charset="0"/>
                <a:ea typeface="Calibri" panose="020F0502020204030204" pitchFamily="34" charset="0"/>
                <a:cs typeface="Arial" panose="020B0604020202020204" pitchFamily="34" charset="0"/>
              </a:rPr>
              <a:t>hr</a:t>
            </a:r>
            <a:r>
              <a:rPr lang="fr-FR" sz="1800" dirty="0">
                <a:effectLst/>
                <a:latin typeface="Calibri" panose="020F0502020204030204" pitchFamily="34" charset="0"/>
                <a:ea typeface="Calibri" panose="020F0502020204030204" pitchFamily="34" charset="0"/>
                <a:cs typeface="Arial" panose="020B0604020202020204" pitchFamily="34" charset="0"/>
              </a:rPr>
              <a:t> - 0,3 </a:t>
            </a:r>
            <a:r>
              <a:rPr lang="fr-FR" sz="1800" dirty="0" err="1">
                <a:effectLst/>
                <a:latin typeface="Calibri" panose="020F0502020204030204" pitchFamily="34" charset="0"/>
                <a:ea typeface="Calibri" panose="020F0502020204030204" pitchFamily="34" charset="0"/>
                <a:cs typeface="Arial" panose="020B0604020202020204" pitchFamily="34" charset="0"/>
              </a:rPr>
              <a:t>hr</a:t>
            </a:r>
            <a:r>
              <a:rPr lang="fr-FR" sz="1800" dirty="0">
                <a:effectLst/>
                <a:latin typeface="Calibri" panose="020F0502020204030204" pitchFamily="34" charset="0"/>
                <a:ea typeface="Calibri" panose="020F0502020204030204" pitchFamily="34" charset="0"/>
                <a:cs typeface="Arial" panose="020B0604020202020204" pitchFamily="34" charset="0"/>
              </a:rPr>
              <a:t> = 8,7 </a:t>
            </a:r>
            <a:r>
              <a:rPr lang="fr-FR" sz="1800" dirty="0" err="1">
                <a:effectLst/>
                <a:latin typeface="Calibri" panose="020F0502020204030204" pitchFamily="34" charset="0"/>
                <a:ea typeface="Calibri" panose="020F0502020204030204" pitchFamily="34" charset="0"/>
                <a:cs typeface="Arial" panose="020B0604020202020204" pitchFamily="34" charset="0"/>
              </a:rPr>
              <a:t>hr</a:t>
            </a:r>
            <a:r>
              <a:rPr lang="fr-FR" sz="1800" dirty="0">
                <a:effectLst/>
                <a:latin typeface="Calibri" panose="020F0502020204030204" pitchFamily="34" charset="0"/>
                <a:ea typeface="Calibri" panose="020F0502020204030204" pitchFamily="34" charset="0"/>
                <a:cs typeface="Arial" panose="020B0604020202020204" pitchFamily="34" charset="0"/>
              </a:rPr>
              <a:t>.</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464185098"/>
      </p:ext>
    </p:extLst>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B17EDAE-4446-C74B-27CD-199109E9073F}"/>
              </a:ext>
            </a:extLst>
          </p:cNvPr>
          <p:cNvSpPr>
            <a:spLocks noGrp="1"/>
          </p:cNvSpPr>
          <p:nvPr>
            <p:ph idx="1"/>
          </p:nvPr>
        </p:nvSpPr>
        <p:spPr>
          <a:xfrm>
            <a:off x="989057" y="646510"/>
            <a:ext cx="8946541" cy="1233621"/>
          </a:xfrm>
        </p:spPr>
        <p:txBody>
          <a:bodyPr>
            <a:normAutofit/>
          </a:bodyPr>
          <a:lstStyle/>
          <a:p>
            <a:r>
              <a:rPr lang="fr-FR" sz="2400" b="1" u="sng" dirty="0">
                <a:effectLst/>
                <a:latin typeface="Calibri" panose="020F0502020204030204" pitchFamily="34" charset="0"/>
                <a:ea typeface="Calibri" panose="020F0502020204030204" pitchFamily="34" charset="0"/>
                <a:cs typeface="Arial" panose="020B0604020202020204" pitchFamily="34" charset="0"/>
              </a:rPr>
              <a:t>Le Taux de la qualité, le TQ :</a:t>
            </a:r>
            <a:r>
              <a:rPr lang="fr-FR" sz="2400" dirty="0">
                <a:effectLst/>
                <a:latin typeface="Calibri" panose="020F0502020204030204" pitchFamily="34" charset="0"/>
                <a:ea typeface="Calibri" panose="020F0502020204030204" pitchFamily="34" charset="0"/>
                <a:cs typeface="Arial" panose="020B0604020202020204" pitchFamily="34" charset="0"/>
              </a:rPr>
              <a:t> cet indicateur présente le pourcentage de la production conforme par rapport à la quantité totale : </a:t>
            </a:r>
            <a:endParaRPr lang="fr-MA" sz="2400" dirty="0">
              <a:effectLst/>
              <a:latin typeface="Calibri" panose="020F0502020204030204" pitchFamily="34" charset="0"/>
              <a:ea typeface="Calibri" panose="020F0502020204030204" pitchFamily="34" charset="0"/>
              <a:cs typeface="Arial" panose="020B0604020202020204" pitchFamily="34" charset="0"/>
            </a:endParaRPr>
          </a:p>
          <a:p>
            <a:endParaRPr lang="fr-MA" sz="2800" dirty="0"/>
          </a:p>
        </p:txBody>
      </p:sp>
      <p:sp>
        <p:nvSpPr>
          <p:cNvPr id="4" name="ZoneTexte 3">
            <a:extLst>
              <a:ext uri="{FF2B5EF4-FFF2-40B4-BE49-F238E27FC236}">
                <a16:creationId xmlns:a16="http://schemas.microsoft.com/office/drawing/2014/main" id="{AF0CF763-CFB1-9358-D493-40FC1CC0BBFF}"/>
              </a:ext>
            </a:extLst>
          </p:cNvPr>
          <p:cNvSpPr txBox="1"/>
          <p:nvPr/>
        </p:nvSpPr>
        <p:spPr>
          <a:xfrm>
            <a:off x="2334600" y="1978456"/>
            <a:ext cx="810227"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b="1" dirty="0"/>
              <a:t>TQ=  </a:t>
            </a:r>
          </a:p>
        </p:txBody>
      </p:sp>
      <p:sp>
        <p:nvSpPr>
          <p:cNvPr id="5" name="ZoneTexte 4">
            <a:extLst>
              <a:ext uri="{FF2B5EF4-FFF2-40B4-BE49-F238E27FC236}">
                <a16:creationId xmlns:a16="http://schemas.microsoft.com/office/drawing/2014/main" id="{2D28E487-1E59-34E2-212F-912FE0C8F97B}"/>
              </a:ext>
            </a:extLst>
          </p:cNvPr>
          <p:cNvSpPr txBox="1"/>
          <p:nvPr/>
        </p:nvSpPr>
        <p:spPr>
          <a:xfrm>
            <a:off x="3248990" y="2348844"/>
            <a:ext cx="4433107"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fr-FR" b="1" dirty="0"/>
              <a:t>Temps net de fonctionnement        E</a:t>
            </a:r>
          </a:p>
        </p:txBody>
      </p:sp>
      <p:sp>
        <p:nvSpPr>
          <p:cNvPr id="6" name="ZoneTexte 5">
            <a:extLst>
              <a:ext uri="{FF2B5EF4-FFF2-40B4-BE49-F238E27FC236}">
                <a16:creationId xmlns:a16="http://schemas.microsoft.com/office/drawing/2014/main" id="{8AB98159-7CC7-775F-5E54-836F164BBA54}"/>
              </a:ext>
            </a:extLst>
          </p:cNvPr>
          <p:cNvSpPr txBox="1"/>
          <p:nvPr/>
        </p:nvSpPr>
        <p:spPr>
          <a:xfrm>
            <a:off x="3318440" y="1700663"/>
            <a:ext cx="4421531"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fr-FR" b="1" dirty="0"/>
              <a:t>Temps de production conforme   F </a:t>
            </a:r>
          </a:p>
        </p:txBody>
      </p:sp>
      <p:cxnSp>
        <p:nvCxnSpPr>
          <p:cNvPr id="7" name="Connecteur droit 6">
            <a:extLst>
              <a:ext uri="{FF2B5EF4-FFF2-40B4-BE49-F238E27FC236}">
                <a16:creationId xmlns:a16="http://schemas.microsoft.com/office/drawing/2014/main" id="{223947CE-1427-74E2-9654-9C13B31AF2F6}"/>
              </a:ext>
            </a:extLst>
          </p:cNvPr>
          <p:cNvCxnSpPr/>
          <p:nvPr/>
        </p:nvCxnSpPr>
        <p:spPr>
          <a:xfrm>
            <a:off x="3295293" y="2186271"/>
            <a:ext cx="4386804" cy="23677"/>
          </a:xfrm>
          <a:prstGeom prst="line">
            <a:avLst/>
          </a:prstGeom>
        </p:spPr>
        <p:style>
          <a:lnRef idx="1">
            <a:schemeClr val="accent1"/>
          </a:lnRef>
          <a:fillRef idx="0">
            <a:schemeClr val="accent1"/>
          </a:fillRef>
          <a:effectRef idx="0">
            <a:schemeClr val="accent1"/>
          </a:effectRef>
          <a:fontRef idx="minor">
            <a:schemeClr val="tx1"/>
          </a:fontRef>
        </p:style>
      </p:cxnSp>
      <p:sp>
        <p:nvSpPr>
          <p:cNvPr id="8" name="ZoneTexte 7">
            <a:extLst>
              <a:ext uri="{FF2B5EF4-FFF2-40B4-BE49-F238E27FC236}">
                <a16:creationId xmlns:a16="http://schemas.microsoft.com/office/drawing/2014/main" id="{F3828106-4E6C-EFF9-8ED7-555D1A2ED429}"/>
              </a:ext>
            </a:extLst>
          </p:cNvPr>
          <p:cNvSpPr txBox="1"/>
          <p:nvPr/>
        </p:nvSpPr>
        <p:spPr>
          <a:xfrm>
            <a:off x="7959890" y="1978456"/>
            <a:ext cx="798654"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b="1" dirty="0"/>
              <a:t>X 100</a:t>
            </a:r>
          </a:p>
        </p:txBody>
      </p:sp>
      <p:sp>
        <p:nvSpPr>
          <p:cNvPr id="9" name="ZoneTexte 8">
            <a:extLst>
              <a:ext uri="{FF2B5EF4-FFF2-40B4-BE49-F238E27FC236}">
                <a16:creationId xmlns:a16="http://schemas.microsoft.com/office/drawing/2014/main" id="{DD7E051C-2E6A-F92E-7A7A-E7A9D695AF15}"/>
              </a:ext>
            </a:extLst>
          </p:cNvPr>
          <p:cNvSpPr txBox="1"/>
          <p:nvPr/>
        </p:nvSpPr>
        <p:spPr>
          <a:xfrm>
            <a:off x="2380903" y="3816659"/>
            <a:ext cx="810227"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b="1" dirty="0"/>
              <a:t>TQ=  </a:t>
            </a:r>
          </a:p>
        </p:txBody>
      </p:sp>
      <p:sp>
        <p:nvSpPr>
          <p:cNvPr id="10" name="ZoneTexte 9">
            <a:extLst>
              <a:ext uri="{FF2B5EF4-FFF2-40B4-BE49-F238E27FC236}">
                <a16:creationId xmlns:a16="http://schemas.microsoft.com/office/drawing/2014/main" id="{DC9ECFDC-DA70-2F45-E47E-7523E7AC0232}"/>
              </a:ext>
            </a:extLst>
          </p:cNvPr>
          <p:cNvSpPr txBox="1"/>
          <p:nvPr/>
        </p:nvSpPr>
        <p:spPr>
          <a:xfrm>
            <a:off x="3295293" y="4187047"/>
            <a:ext cx="4433107" cy="64633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fr-FR" b="1" dirty="0"/>
              <a:t>Quantité produite totale (conformes + non conformes)</a:t>
            </a:r>
          </a:p>
        </p:txBody>
      </p:sp>
      <p:sp>
        <p:nvSpPr>
          <p:cNvPr id="11" name="ZoneTexte 10">
            <a:extLst>
              <a:ext uri="{FF2B5EF4-FFF2-40B4-BE49-F238E27FC236}">
                <a16:creationId xmlns:a16="http://schemas.microsoft.com/office/drawing/2014/main" id="{5183AE1C-5219-3DE8-81F9-D6D58D551B67}"/>
              </a:ext>
            </a:extLst>
          </p:cNvPr>
          <p:cNvSpPr txBox="1"/>
          <p:nvPr/>
        </p:nvSpPr>
        <p:spPr>
          <a:xfrm>
            <a:off x="3364743" y="3538866"/>
            <a:ext cx="4421531"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fr-FR" b="1" dirty="0"/>
              <a:t>Quantité conforme produite</a:t>
            </a:r>
          </a:p>
        </p:txBody>
      </p:sp>
      <p:cxnSp>
        <p:nvCxnSpPr>
          <p:cNvPr id="12" name="Connecteur droit 11">
            <a:extLst>
              <a:ext uri="{FF2B5EF4-FFF2-40B4-BE49-F238E27FC236}">
                <a16:creationId xmlns:a16="http://schemas.microsoft.com/office/drawing/2014/main" id="{2CF95BFB-5565-483C-E41D-6DD8C820D478}"/>
              </a:ext>
            </a:extLst>
          </p:cNvPr>
          <p:cNvCxnSpPr/>
          <p:nvPr/>
        </p:nvCxnSpPr>
        <p:spPr>
          <a:xfrm>
            <a:off x="3341596" y="4024474"/>
            <a:ext cx="4386804" cy="23677"/>
          </a:xfrm>
          <a:prstGeom prst="line">
            <a:avLst/>
          </a:prstGeom>
        </p:spPr>
        <p:style>
          <a:lnRef idx="1">
            <a:schemeClr val="accent1"/>
          </a:lnRef>
          <a:fillRef idx="0">
            <a:schemeClr val="accent1"/>
          </a:fillRef>
          <a:effectRef idx="0">
            <a:schemeClr val="accent1"/>
          </a:effectRef>
          <a:fontRef idx="minor">
            <a:schemeClr val="tx1"/>
          </a:fontRef>
        </p:style>
      </p:cxnSp>
      <p:sp>
        <p:nvSpPr>
          <p:cNvPr id="13" name="ZoneTexte 12">
            <a:extLst>
              <a:ext uri="{FF2B5EF4-FFF2-40B4-BE49-F238E27FC236}">
                <a16:creationId xmlns:a16="http://schemas.microsoft.com/office/drawing/2014/main" id="{0783708B-D931-2648-EDC8-FAAD9BAFCAA0}"/>
              </a:ext>
            </a:extLst>
          </p:cNvPr>
          <p:cNvSpPr txBox="1"/>
          <p:nvPr/>
        </p:nvSpPr>
        <p:spPr>
          <a:xfrm>
            <a:off x="8006193" y="3816659"/>
            <a:ext cx="798654"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b="1" dirty="0"/>
              <a:t>X 100</a:t>
            </a:r>
          </a:p>
        </p:txBody>
      </p:sp>
      <p:sp>
        <p:nvSpPr>
          <p:cNvPr id="14" name="TextBox 13">
            <a:extLst>
              <a:ext uri="{FF2B5EF4-FFF2-40B4-BE49-F238E27FC236}">
                <a16:creationId xmlns:a16="http://schemas.microsoft.com/office/drawing/2014/main" id="{375B993B-B24C-CA84-BA07-2475F8293E47}"/>
              </a:ext>
            </a:extLst>
          </p:cNvPr>
          <p:cNvSpPr txBox="1"/>
          <p:nvPr/>
        </p:nvSpPr>
        <p:spPr>
          <a:xfrm>
            <a:off x="1491406" y="2992157"/>
            <a:ext cx="4604594" cy="646331"/>
          </a:xfrm>
          <a:prstGeom prst="rect">
            <a:avLst/>
          </a:prstGeom>
          <a:noFill/>
        </p:spPr>
        <p:txBody>
          <a:bodyPr wrap="none" rtlCol="0">
            <a:spAutoFit/>
          </a:bodyPr>
          <a:lstStyle/>
          <a:p>
            <a:r>
              <a:rPr lang="fr-FR" sz="1800" dirty="0">
                <a:effectLst/>
                <a:latin typeface="Calibri" panose="020F0502020204030204" pitchFamily="34" charset="0"/>
                <a:ea typeface="Calibri" panose="020F0502020204030204" pitchFamily="34" charset="0"/>
                <a:cs typeface="Arial" panose="020B0604020202020204" pitchFamily="34" charset="0"/>
              </a:rPr>
              <a:t>Ou bien nous pouvons le calculer comme suit :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
        <p:nvSpPr>
          <p:cNvPr id="15" name="TextBox 14">
            <a:extLst>
              <a:ext uri="{FF2B5EF4-FFF2-40B4-BE49-F238E27FC236}">
                <a16:creationId xmlns:a16="http://schemas.microsoft.com/office/drawing/2014/main" id="{27A85399-5F79-62D7-417E-60EA196A8A8C}"/>
              </a:ext>
            </a:extLst>
          </p:cNvPr>
          <p:cNvSpPr txBox="1"/>
          <p:nvPr/>
        </p:nvSpPr>
        <p:spPr>
          <a:xfrm>
            <a:off x="1037850" y="4989876"/>
            <a:ext cx="10116299" cy="1262910"/>
          </a:xfrm>
          <a:prstGeom prst="rect">
            <a:avLst/>
          </a:prstGeom>
          <a:noFill/>
        </p:spPr>
        <p:txBody>
          <a:bodyPr wrap="square" rtlCol="0">
            <a:spAutoFit/>
          </a:bodyPr>
          <a:lstStyle/>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NB ; Parmi les formules de calcul du TRS est la multiplication de ces trois taux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TRS = Taux de disponibilité x Taux de performance x Taux de qualité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575951484"/>
      </p:ext>
    </p:extLst>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8B1B1-756B-E0D6-AF17-186D10126A8A}"/>
              </a:ext>
            </a:extLst>
          </p:cNvPr>
          <p:cNvSpPr>
            <a:spLocks noGrp="1"/>
          </p:cNvSpPr>
          <p:nvPr>
            <p:ph type="title"/>
          </p:nvPr>
        </p:nvSpPr>
        <p:spPr/>
        <p:txBody>
          <a:bodyPr/>
          <a:lstStyle/>
          <a:p>
            <a:r>
              <a:rPr lang="fr-FR" sz="2800" b="1" dirty="0">
                <a:solidFill>
                  <a:srgbClr val="FFC000"/>
                </a:solidFill>
                <a:effectLst/>
                <a:latin typeface="Calibri" panose="020F0502020204030204" pitchFamily="34" charset="0"/>
                <a:ea typeface="Calibri" panose="020F0502020204030204" pitchFamily="34" charset="0"/>
                <a:cs typeface="Arial" panose="020B0604020202020204" pitchFamily="34" charset="0"/>
              </a:rPr>
              <a:t>Le Taux de Rendement Global, le TRG :</a:t>
            </a:r>
            <a:r>
              <a:rPr lang="fr-FR" sz="2800" dirty="0">
                <a:solidFill>
                  <a:srgbClr val="FFC000"/>
                </a:solidFill>
                <a:effectLst/>
                <a:latin typeface="Calibri" panose="020F0502020204030204" pitchFamily="34" charset="0"/>
                <a:ea typeface="Calibri" panose="020F0502020204030204" pitchFamily="34" charset="0"/>
                <a:cs typeface="Arial" panose="020B0604020202020204" pitchFamily="34" charset="0"/>
              </a:rPr>
              <a:t> </a:t>
            </a:r>
            <a:br>
              <a:rPr lang="fr-MA" sz="2800" dirty="0">
                <a:solidFill>
                  <a:srgbClr val="FFC000"/>
                </a:solidFill>
                <a:effectLst/>
                <a:latin typeface="Calibri" panose="020F0502020204030204" pitchFamily="34" charset="0"/>
                <a:ea typeface="Calibri" panose="020F0502020204030204" pitchFamily="34" charset="0"/>
                <a:cs typeface="Arial" panose="020B0604020202020204" pitchFamily="34" charset="0"/>
              </a:rPr>
            </a:br>
            <a:endParaRPr lang="fr-MA" sz="5400" dirty="0">
              <a:solidFill>
                <a:srgbClr val="FFC000"/>
              </a:solidFill>
            </a:endParaRPr>
          </a:p>
        </p:txBody>
      </p:sp>
      <p:sp>
        <p:nvSpPr>
          <p:cNvPr id="3" name="Content Placeholder 2">
            <a:extLst>
              <a:ext uri="{FF2B5EF4-FFF2-40B4-BE49-F238E27FC236}">
                <a16:creationId xmlns:a16="http://schemas.microsoft.com/office/drawing/2014/main" id="{16B5668E-D4B9-9C65-2A21-8487569E8D92}"/>
              </a:ext>
            </a:extLst>
          </p:cNvPr>
          <p:cNvSpPr>
            <a:spLocks noGrp="1"/>
          </p:cNvSpPr>
          <p:nvPr>
            <p:ph idx="1"/>
          </p:nvPr>
        </p:nvSpPr>
        <p:spPr>
          <a:xfrm>
            <a:off x="376554" y="1655353"/>
            <a:ext cx="9943836" cy="1400531"/>
          </a:xfrm>
        </p:spPr>
        <p:txBody>
          <a:bodyPr/>
          <a:lstStyle/>
          <a:p>
            <a:r>
              <a:rPr lang="fr-FR" sz="1800" dirty="0">
                <a:effectLst/>
                <a:latin typeface="Calibri" panose="020F0502020204030204" pitchFamily="34" charset="0"/>
                <a:ea typeface="Calibri" panose="020F0502020204030204" pitchFamily="34" charset="0"/>
                <a:cs typeface="Arial" panose="020B0604020202020204" pitchFamily="34" charset="0"/>
              </a:rPr>
              <a:t>C'est le taux qui reflète l'efficacité de la stratégie managériale de la direction industrielle, il nous montre aussi à quel point nous exploitons notre outil industriel mais cette fois ci, durant le temps d'ouverture d’usine, alors on peut dire qu'il englobe le TC et le TRS, on le calcul comme suit :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
        <p:nvSpPr>
          <p:cNvPr id="4" name="ZoneTexte 13">
            <a:extLst>
              <a:ext uri="{FF2B5EF4-FFF2-40B4-BE49-F238E27FC236}">
                <a16:creationId xmlns:a16="http://schemas.microsoft.com/office/drawing/2014/main" id="{60A1FF32-59D8-D778-9B36-8731AE0BEBFB}"/>
              </a:ext>
            </a:extLst>
          </p:cNvPr>
          <p:cNvSpPr txBox="1"/>
          <p:nvPr/>
        </p:nvSpPr>
        <p:spPr>
          <a:xfrm>
            <a:off x="1408755" y="3235488"/>
            <a:ext cx="810227"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b="1" dirty="0"/>
              <a:t>TRG =  </a:t>
            </a:r>
          </a:p>
        </p:txBody>
      </p:sp>
      <p:sp>
        <p:nvSpPr>
          <p:cNvPr id="5" name="ZoneTexte 14">
            <a:extLst>
              <a:ext uri="{FF2B5EF4-FFF2-40B4-BE49-F238E27FC236}">
                <a16:creationId xmlns:a16="http://schemas.microsoft.com/office/drawing/2014/main" id="{36C93B76-7065-65CA-5793-D22AB670DC5B}"/>
              </a:ext>
            </a:extLst>
          </p:cNvPr>
          <p:cNvSpPr txBox="1"/>
          <p:nvPr/>
        </p:nvSpPr>
        <p:spPr>
          <a:xfrm>
            <a:off x="2543070" y="2946119"/>
            <a:ext cx="4433107"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fr-FR" b="1" dirty="0"/>
              <a:t>Temps de production conforme        F</a:t>
            </a:r>
          </a:p>
        </p:txBody>
      </p:sp>
      <p:sp>
        <p:nvSpPr>
          <p:cNvPr id="6" name="ZoneTexte 15">
            <a:extLst>
              <a:ext uri="{FF2B5EF4-FFF2-40B4-BE49-F238E27FC236}">
                <a16:creationId xmlns:a16="http://schemas.microsoft.com/office/drawing/2014/main" id="{17FD405C-C9E9-8875-0561-1B516ACB0C56}"/>
              </a:ext>
            </a:extLst>
          </p:cNvPr>
          <p:cNvSpPr txBox="1"/>
          <p:nvPr/>
        </p:nvSpPr>
        <p:spPr>
          <a:xfrm>
            <a:off x="2531497" y="3617451"/>
            <a:ext cx="4421531"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fr-FR" b="1" dirty="0"/>
              <a:t>Temps d’ouverture               B </a:t>
            </a:r>
          </a:p>
        </p:txBody>
      </p:sp>
      <p:cxnSp>
        <p:nvCxnSpPr>
          <p:cNvPr id="7" name="Connecteur droit 16">
            <a:extLst>
              <a:ext uri="{FF2B5EF4-FFF2-40B4-BE49-F238E27FC236}">
                <a16:creationId xmlns:a16="http://schemas.microsoft.com/office/drawing/2014/main" id="{F32890FD-734E-8E95-27D3-8A0A93D5AB90}"/>
              </a:ext>
            </a:extLst>
          </p:cNvPr>
          <p:cNvCxnSpPr/>
          <p:nvPr/>
        </p:nvCxnSpPr>
        <p:spPr>
          <a:xfrm>
            <a:off x="2589373" y="3443303"/>
            <a:ext cx="4386804" cy="23677"/>
          </a:xfrm>
          <a:prstGeom prst="line">
            <a:avLst/>
          </a:prstGeom>
        </p:spPr>
        <p:style>
          <a:lnRef idx="1">
            <a:schemeClr val="accent1"/>
          </a:lnRef>
          <a:fillRef idx="0">
            <a:schemeClr val="accent1"/>
          </a:fillRef>
          <a:effectRef idx="0">
            <a:schemeClr val="accent1"/>
          </a:effectRef>
          <a:fontRef idx="minor">
            <a:schemeClr val="tx1"/>
          </a:fontRef>
        </p:style>
      </p:cxnSp>
      <p:sp>
        <p:nvSpPr>
          <p:cNvPr id="8" name="ZoneTexte 17">
            <a:extLst>
              <a:ext uri="{FF2B5EF4-FFF2-40B4-BE49-F238E27FC236}">
                <a16:creationId xmlns:a16="http://schemas.microsoft.com/office/drawing/2014/main" id="{CE6E26DA-3692-F10E-A7E3-EBE5A205F185}"/>
              </a:ext>
            </a:extLst>
          </p:cNvPr>
          <p:cNvSpPr txBox="1"/>
          <p:nvPr/>
        </p:nvSpPr>
        <p:spPr>
          <a:xfrm>
            <a:off x="7253970" y="3235488"/>
            <a:ext cx="798654"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b="1" dirty="0"/>
              <a:t>X 100</a:t>
            </a:r>
          </a:p>
        </p:txBody>
      </p:sp>
      <p:sp>
        <p:nvSpPr>
          <p:cNvPr id="9" name="ZoneTexte 18">
            <a:extLst>
              <a:ext uri="{FF2B5EF4-FFF2-40B4-BE49-F238E27FC236}">
                <a16:creationId xmlns:a16="http://schemas.microsoft.com/office/drawing/2014/main" id="{493AAE0D-71B0-41C7-A987-C452BF6D706E}"/>
              </a:ext>
            </a:extLst>
          </p:cNvPr>
          <p:cNvSpPr txBox="1"/>
          <p:nvPr/>
        </p:nvSpPr>
        <p:spPr>
          <a:xfrm>
            <a:off x="8017900" y="3223913"/>
            <a:ext cx="1493134" cy="4001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2000" b="1" dirty="0"/>
              <a:t>=</a:t>
            </a:r>
            <a:r>
              <a:rPr lang="fr-FR" b="1" dirty="0"/>
              <a:t>   TRS x TC</a:t>
            </a:r>
          </a:p>
        </p:txBody>
      </p:sp>
      <p:sp>
        <p:nvSpPr>
          <p:cNvPr id="10" name="Content Placeholder 2">
            <a:extLst>
              <a:ext uri="{FF2B5EF4-FFF2-40B4-BE49-F238E27FC236}">
                <a16:creationId xmlns:a16="http://schemas.microsoft.com/office/drawing/2014/main" id="{639D368D-93C5-4491-8141-D4CC3C9A9F5C}"/>
              </a:ext>
            </a:extLst>
          </p:cNvPr>
          <p:cNvSpPr txBox="1">
            <a:spLocks/>
          </p:cNvSpPr>
          <p:nvPr/>
        </p:nvSpPr>
        <p:spPr>
          <a:xfrm>
            <a:off x="230780" y="4697691"/>
            <a:ext cx="9943836" cy="140053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NB : La multiplication du TRG et du TS est une autre formule de calcul du TRE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0" indent="0">
              <a:lnSpc>
                <a:spcPct val="115000"/>
              </a:lnSpc>
              <a:spcAft>
                <a:spcPts val="1000"/>
              </a:spcAft>
              <a:buNone/>
            </a:pPr>
            <a:r>
              <a:rPr lang="fr-FR" sz="2400" b="1" dirty="0">
                <a:solidFill>
                  <a:srgbClr val="FFC000"/>
                </a:solidFill>
                <a:effectLst/>
                <a:latin typeface="Calibri" panose="020F0502020204030204" pitchFamily="34" charset="0"/>
                <a:ea typeface="Calibri" panose="020F0502020204030204" pitchFamily="34" charset="0"/>
                <a:cs typeface="Arial" panose="020B0604020202020204" pitchFamily="34" charset="0"/>
              </a:rPr>
              <a:t>TRE = Taux stratégique d'engagement x taux de rendement global</a:t>
            </a:r>
            <a:endParaRPr lang="fr-MA" sz="2400"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3054813727"/>
      </p:ext>
    </p:extLst>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B04BE-8C17-3B34-BC7C-D1A4C5408343}"/>
              </a:ext>
            </a:extLst>
          </p:cNvPr>
          <p:cNvSpPr>
            <a:spLocks noGrp="1"/>
          </p:cNvSpPr>
          <p:nvPr>
            <p:ph type="title"/>
          </p:nvPr>
        </p:nvSpPr>
        <p:spPr/>
        <p:txBody>
          <a:bodyPr/>
          <a:lstStyle/>
          <a:p>
            <a:r>
              <a:rPr lang="fr-FR" sz="2800" b="1" dirty="0">
                <a:solidFill>
                  <a:srgbClr val="FFC000"/>
                </a:solidFill>
                <a:effectLst/>
                <a:latin typeface="Calibri" panose="020F0502020204030204" pitchFamily="34" charset="0"/>
                <a:ea typeface="Calibri" panose="020F0502020204030204" pitchFamily="34" charset="0"/>
                <a:cs typeface="Arial" panose="020B0604020202020204" pitchFamily="34" charset="0"/>
              </a:rPr>
              <a:t>b.2.  Les indicateurs de la planification et de la valeur ajoutée : </a:t>
            </a:r>
            <a:br>
              <a:rPr lang="fr-MA" sz="2800" dirty="0">
                <a:effectLst/>
                <a:latin typeface="Calibri" panose="020F0502020204030204" pitchFamily="34" charset="0"/>
                <a:ea typeface="Calibri" panose="020F0502020204030204" pitchFamily="34" charset="0"/>
                <a:cs typeface="Arial" panose="020B0604020202020204" pitchFamily="34" charset="0"/>
              </a:rPr>
            </a:br>
            <a:endParaRPr lang="fr-MA" sz="5400" dirty="0"/>
          </a:p>
        </p:txBody>
      </p:sp>
      <p:sp>
        <p:nvSpPr>
          <p:cNvPr id="3" name="Content Placeholder 2">
            <a:extLst>
              <a:ext uri="{FF2B5EF4-FFF2-40B4-BE49-F238E27FC236}">
                <a16:creationId xmlns:a16="http://schemas.microsoft.com/office/drawing/2014/main" id="{A411822D-764E-9169-C790-D3561EA382D8}"/>
              </a:ext>
            </a:extLst>
          </p:cNvPr>
          <p:cNvSpPr>
            <a:spLocks noGrp="1"/>
          </p:cNvSpPr>
          <p:nvPr>
            <p:ph idx="1"/>
          </p:nvPr>
        </p:nvSpPr>
        <p:spPr>
          <a:xfrm>
            <a:off x="1103312" y="2052919"/>
            <a:ext cx="8946541" cy="1376082"/>
          </a:xfrm>
        </p:spPr>
        <p:txBody>
          <a:bodyPr>
            <a:normAutofit lnSpcReduction="10000"/>
          </a:bodyPr>
          <a:lstStyle/>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Afin de suivre l'efficacité de réalisation du planning production, je vous invite à mesurer les indicateurs suivants :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0" indent="0">
              <a:lnSpc>
                <a:spcPct val="115000"/>
              </a:lnSpc>
              <a:spcAft>
                <a:spcPts val="1000"/>
              </a:spcAft>
              <a:buNone/>
            </a:pPr>
            <a:r>
              <a:rPr lang="fr-FR" sz="1800" b="1" u="sng" dirty="0">
                <a:solidFill>
                  <a:srgbClr val="FFC000"/>
                </a:solidFill>
                <a:effectLst/>
                <a:latin typeface="Calibri" panose="020F0502020204030204" pitchFamily="34" charset="0"/>
                <a:ea typeface="Calibri" panose="020F0502020204030204" pitchFamily="34" charset="0"/>
                <a:cs typeface="Arial" panose="020B0604020202020204" pitchFamily="34" charset="0"/>
              </a:rPr>
              <a:t>Le TRP : Le taux de respect du planning </a:t>
            </a:r>
            <a:endParaRPr lang="fr-MA" sz="1800"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
        <p:nvSpPr>
          <p:cNvPr id="4" name="ZoneTexte 3">
            <a:extLst>
              <a:ext uri="{FF2B5EF4-FFF2-40B4-BE49-F238E27FC236}">
                <a16:creationId xmlns:a16="http://schemas.microsoft.com/office/drawing/2014/main" id="{234E15BA-40CF-43D0-A1D6-161B3426DCCE}"/>
              </a:ext>
            </a:extLst>
          </p:cNvPr>
          <p:cNvSpPr txBox="1"/>
          <p:nvPr/>
        </p:nvSpPr>
        <p:spPr>
          <a:xfrm>
            <a:off x="2415714" y="3815803"/>
            <a:ext cx="3167855" cy="523220"/>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2800" dirty="0"/>
              <a:t>Quantité réalisée</a:t>
            </a:r>
          </a:p>
        </p:txBody>
      </p:sp>
      <p:sp>
        <p:nvSpPr>
          <p:cNvPr id="5" name="ZoneTexte 4">
            <a:extLst>
              <a:ext uri="{FF2B5EF4-FFF2-40B4-BE49-F238E27FC236}">
                <a16:creationId xmlns:a16="http://schemas.microsoft.com/office/drawing/2014/main" id="{5AD36B31-2D0C-43D9-931B-28D55082E9FF}"/>
              </a:ext>
            </a:extLst>
          </p:cNvPr>
          <p:cNvSpPr txBox="1"/>
          <p:nvPr/>
        </p:nvSpPr>
        <p:spPr>
          <a:xfrm>
            <a:off x="942069" y="3987142"/>
            <a:ext cx="1313180" cy="646331"/>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3600" b="1" dirty="0">
                <a:solidFill>
                  <a:srgbClr val="FF0000"/>
                </a:solidFill>
                <a:highlight>
                  <a:srgbClr val="FFFF00"/>
                </a:highlight>
              </a:rPr>
              <a:t>TRP</a:t>
            </a:r>
            <a:r>
              <a:rPr lang="fr-FR" sz="3600" dirty="0"/>
              <a:t> =</a:t>
            </a:r>
          </a:p>
        </p:txBody>
      </p:sp>
      <p:cxnSp>
        <p:nvCxnSpPr>
          <p:cNvPr id="6" name="Connecteur droit 6">
            <a:extLst>
              <a:ext uri="{FF2B5EF4-FFF2-40B4-BE49-F238E27FC236}">
                <a16:creationId xmlns:a16="http://schemas.microsoft.com/office/drawing/2014/main" id="{0286ADEB-8627-4AFF-A542-836F47BA08B9}"/>
              </a:ext>
            </a:extLst>
          </p:cNvPr>
          <p:cNvCxnSpPr/>
          <p:nvPr/>
        </p:nvCxnSpPr>
        <p:spPr>
          <a:xfrm rot="10800000">
            <a:off x="2415715" y="4310308"/>
            <a:ext cx="3218976" cy="108"/>
          </a:xfrm>
          <a:prstGeom prst="line">
            <a:avLst/>
          </a:prstGeom>
          <a:ln/>
        </p:spPr>
        <p:style>
          <a:lnRef idx="3">
            <a:schemeClr val="accent3"/>
          </a:lnRef>
          <a:fillRef idx="0">
            <a:schemeClr val="accent3"/>
          </a:fillRef>
          <a:effectRef idx="2">
            <a:schemeClr val="accent3"/>
          </a:effectRef>
          <a:fontRef idx="minor">
            <a:schemeClr val="tx1"/>
          </a:fontRef>
        </p:style>
      </p:cxnSp>
      <p:sp>
        <p:nvSpPr>
          <p:cNvPr id="7" name="ZoneTexte 7">
            <a:extLst>
              <a:ext uri="{FF2B5EF4-FFF2-40B4-BE49-F238E27FC236}">
                <a16:creationId xmlns:a16="http://schemas.microsoft.com/office/drawing/2014/main" id="{C316C031-A5DC-483D-AB62-3B3B9216384A}"/>
              </a:ext>
            </a:extLst>
          </p:cNvPr>
          <p:cNvSpPr txBox="1"/>
          <p:nvPr/>
        </p:nvSpPr>
        <p:spPr>
          <a:xfrm>
            <a:off x="2355990" y="4373176"/>
            <a:ext cx="3066865" cy="523220"/>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2800" dirty="0"/>
              <a:t>Quantité prévue</a:t>
            </a:r>
          </a:p>
        </p:txBody>
      </p:sp>
      <p:sp>
        <p:nvSpPr>
          <p:cNvPr id="8" name="ZoneTexte 9">
            <a:extLst>
              <a:ext uri="{FF2B5EF4-FFF2-40B4-BE49-F238E27FC236}">
                <a16:creationId xmlns:a16="http://schemas.microsoft.com/office/drawing/2014/main" id="{234E15BA-40CF-43D0-A1D6-161B3426DCCE}"/>
              </a:ext>
            </a:extLst>
          </p:cNvPr>
          <p:cNvSpPr txBox="1"/>
          <p:nvPr/>
        </p:nvSpPr>
        <p:spPr>
          <a:xfrm>
            <a:off x="6162214" y="3790403"/>
            <a:ext cx="4257897" cy="523220"/>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2800" dirty="0"/>
              <a:t>Nombre des OF réalisés</a:t>
            </a:r>
          </a:p>
        </p:txBody>
      </p:sp>
      <p:cxnSp>
        <p:nvCxnSpPr>
          <p:cNvPr id="9" name="Connecteur droit 10">
            <a:extLst>
              <a:ext uri="{FF2B5EF4-FFF2-40B4-BE49-F238E27FC236}">
                <a16:creationId xmlns:a16="http://schemas.microsoft.com/office/drawing/2014/main" id="{0286ADEB-8627-4AFF-A542-836F47BA08B9}"/>
              </a:ext>
            </a:extLst>
          </p:cNvPr>
          <p:cNvCxnSpPr/>
          <p:nvPr/>
        </p:nvCxnSpPr>
        <p:spPr>
          <a:xfrm rot="10800000">
            <a:off x="6162215" y="4284908"/>
            <a:ext cx="4285776" cy="108"/>
          </a:xfrm>
          <a:prstGeom prst="line">
            <a:avLst/>
          </a:prstGeom>
          <a:ln/>
        </p:spPr>
        <p:style>
          <a:lnRef idx="3">
            <a:schemeClr val="accent3"/>
          </a:lnRef>
          <a:fillRef idx="0">
            <a:schemeClr val="accent3"/>
          </a:fillRef>
          <a:effectRef idx="2">
            <a:schemeClr val="accent3"/>
          </a:effectRef>
          <a:fontRef idx="minor">
            <a:schemeClr val="tx1"/>
          </a:fontRef>
        </p:style>
      </p:cxnSp>
      <p:sp>
        <p:nvSpPr>
          <p:cNvPr id="10" name="ZoneTexte 12">
            <a:extLst>
              <a:ext uri="{FF2B5EF4-FFF2-40B4-BE49-F238E27FC236}">
                <a16:creationId xmlns:a16="http://schemas.microsoft.com/office/drawing/2014/main" id="{5AD36B31-2D0C-43D9-931B-28D55082E9FF}"/>
              </a:ext>
            </a:extLst>
          </p:cNvPr>
          <p:cNvSpPr txBox="1"/>
          <p:nvPr/>
        </p:nvSpPr>
        <p:spPr>
          <a:xfrm>
            <a:off x="5641069" y="3974442"/>
            <a:ext cx="465192" cy="646331"/>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3600" dirty="0"/>
              <a:t>=</a:t>
            </a:r>
          </a:p>
        </p:txBody>
      </p:sp>
      <p:sp>
        <p:nvSpPr>
          <p:cNvPr id="11" name="ZoneTexte 14">
            <a:extLst>
              <a:ext uri="{FF2B5EF4-FFF2-40B4-BE49-F238E27FC236}">
                <a16:creationId xmlns:a16="http://schemas.microsoft.com/office/drawing/2014/main" id="{234E15BA-40CF-43D0-A1D6-161B3426DCCE}"/>
              </a:ext>
            </a:extLst>
          </p:cNvPr>
          <p:cNvSpPr txBox="1"/>
          <p:nvPr/>
        </p:nvSpPr>
        <p:spPr>
          <a:xfrm>
            <a:off x="6187614" y="4349203"/>
            <a:ext cx="4426212" cy="523220"/>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2800" dirty="0"/>
              <a:t>Nombre des OF planifiés</a:t>
            </a:r>
          </a:p>
        </p:txBody>
      </p:sp>
    </p:spTree>
    <p:extLst>
      <p:ext uri="{BB962C8B-B14F-4D97-AF65-F5344CB8AC3E}">
        <p14:creationId xmlns:p14="http://schemas.microsoft.com/office/powerpoint/2010/main" val="3303449331"/>
      </p:ext>
    </p:extLst>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50C51D9-D566-ED4D-9F56-17E582B3CCE2}"/>
              </a:ext>
            </a:extLst>
          </p:cNvPr>
          <p:cNvSpPr>
            <a:spLocks noGrp="1"/>
          </p:cNvSpPr>
          <p:nvPr>
            <p:ph idx="1"/>
          </p:nvPr>
        </p:nvSpPr>
        <p:spPr>
          <a:xfrm>
            <a:off x="755817" y="498412"/>
            <a:ext cx="8946541" cy="4195481"/>
          </a:xfrm>
        </p:spPr>
        <p:txBody>
          <a:bodyPr>
            <a:normAutofit lnSpcReduction="10000"/>
          </a:bodyPr>
          <a:lstStyle/>
          <a:p>
            <a:r>
              <a:rPr lang="fr-FR" sz="1800" b="1" u="sng" dirty="0">
                <a:solidFill>
                  <a:srgbClr val="FFC000"/>
                </a:solidFill>
                <a:effectLst/>
                <a:latin typeface="Calibri" panose="020F0502020204030204" pitchFamily="34" charset="0"/>
                <a:ea typeface="Calibri" panose="020F0502020204030204" pitchFamily="34" charset="0"/>
                <a:cs typeface="Arial" panose="020B0604020202020204" pitchFamily="34" charset="0"/>
              </a:rPr>
              <a:t>Le TCP : Le Taux de charge des postes </a:t>
            </a:r>
          </a:p>
          <a:p>
            <a:endParaRPr lang="fr-FR" sz="1800" b="1" u="sng" dirty="0">
              <a:solidFill>
                <a:srgbClr val="FFC000"/>
              </a:solidFill>
              <a:latin typeface="Calibri" panose="020F0502020204030204" pitchFamily="34" charset="0"/>
              <a:ea typeface="Calibri" panose="020F0502020204030204" pitchFamily="34" charset="0"/>
              <a:cs typeface="Arial" panose="020B0604020202020204" pitchFamily="34" charset="0"/>
            </a:endParaRPr>
          </a:p>
          <a:p>
            <a:endParaRPr lang="fr-FR" sz="1800" b="1" u="sng"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p>
            <a:endParaRPr lang="fr-FR" sz="1800" b="1" u="sng" dirty="0">
              <a:solidFill>
                <a:srgbClr val="FFC000"/>
              </a:solidFill>
              <a:latin typeface="Calibri" panose="020F0502020204030204" pitchFamily="34" charset="0"/>
              <a:ea typeface="Calibri" panose="020F0502020204030204" pitchFamily="34" charset="0"/>
              <a:cs typeface="Arial" panose="020B0604020202020204" pitchFamily="34" charset="0"/>
            </a:endParaRPr>
          </a:p>
          <a:p>
            <a:endParaRPr lang="fr-FR" sz="1800" b="1" u="sng"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p>
            <a:endParaRPr lang="fr-FR" sz="1800" b="1" u="sng" dirty="0">
              <a:solidFill>
                <a:srgbClr val="FFC000"/>
              </a:solidFill>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Cet indicateur nous donne une idée sur la qualité de la planification en ce qui concerne la maximisation de la charge de travail par poste.</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Par exemple si nous avons un atelier de travail qui comporte 5 machines qui travaillent 8 heures par jours et 5 jours par semaines. Le plan d'ordonnancement contient une charge en heure répartie comme suit :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sz="1800" b="1"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
        <p:nvSpPr>
          <p:cNvPr id="4" name="ZoneTexte 18">
            <a:extLst>
              <a:ext uri="{FF2B5EF4-FFF2-40B4-BE49-F238E27FC236}">
                <a16:creationId xmlns:a16="http://schemas.microsoft.com/office/drawing/2014/main" id="{82811C5E-1230-EE46-7B70-54D50EFAAC98}"/>
              </a:ext>
            </a:extLst>
          </p:cNvPr>
          <p:cNvSpPr txBox="1"/>
          <p:nvPr/>
        </p:nvSpPr>
        <p:spPr>
          <a:xfrm>
            <a:off x="755817" y="1628242"/>
            <a:ext cx="810227"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b="1" dirty="0"/>
              <a:t>TCP=  </a:t>
            </a:r>
          </a:p>
        </p:txBody>
      </p:sp>
      <p:sp>
        <p:nvSpPr>
          <p:cNvPr id="5" name="ZoneTexte 19">
            <a:extLst>
              <a:ext uri="{FF2B5EF4-FFF2-40B4-BE49-F238E27FC236}">
                <a16:creationId xmlns:a16="http://schemas.microsoft.com/office/drawing/2014/main" id="{745D1218-B89A-9ECF-5A2D-B0CA6C06D48B}"/>
              </a:ext>
            </a:extLst>
          </p:cNvPr>
          <p:cNvSpPr txBox="1"/>
          <p:nvPr/>
        </p:nvSpPr>
        <p:spPr>
          <a:xfrm>
            <a:off x="1670207" y="1998630"/>
            <a:ext cx="5244239"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fr-FR" b="1" dirty="0"/>
              <a:t>Total des temps d’ouverture des postes </a:t>
            </a:r>
          </a:p>
        </p:txBody>
      </p:sp>
      <p:sp>
        <p:nvSpPr>
          <p:cNvPr id="6" name="ZoneTexte 20">
            <a:extLst>
              <a:ext uri="{FF2B5EF4-FFF2-40B4-BE49-F238E27FC236}">
                <a16:creationId xmlns:a16="http://schemas.microsoft.com/office/drawing/2014/main" id="{C6AF9736-C460-1BBF-1EEA-21B405C31318}"/>
              </a:ext>
            </a:extLst>
          </p:cNvPr>
          <p:cNvSpPr txBox="1"/>
          <p:nvPr/>
        </p:nvSpPr>
        <p:spPr>
          <a:xfrm>
            <a:off x="1739657" y="1350449"/>
            <a:ext cx="5244239"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fr-FR" b="1" dirty="0"/>
              <a:t>Total de la charge de travail des postes</a:t>
            </a:r>
          </a:p>
        </p:txBody>
      </p:sp>
      <p:cxnSp>
        <p:nvCxnSpPr>
          <p:cNvPr id="7" name="Connecteur droit 21">
            <a:extLst>
              <a:ext uri="{FF2B5EF4-FFF2-40B4-BE49-F238E27FC236}">
                <a16:creationId xmlns:a16="http://schemas.microsoft.com/office/drawing/2014/main" id="{25087F5C-B4A9-1BD6-DADA-A0006509AFC4}"/>
              </a:ext>
            </a:extLst>
          </p:cNvPr>
          <p:cNvCxnSpPr/>
          <p:nvPr/>
        </p:nvCxnSpPr>
        <p:spPr>
          <a:xfrm>
            <a:off x="1716510" y="1836057"/>
            <a:ext cx="4386804" cy="23677"/>
          </a:xfrm>
          <a:prstGeom prst="line">
            <a:avLst/>
          </a:prstGeom>
        </p:spPr>
        <p:style>
          <a:lnRef idx="1">
            <a:schemeClr val="accent1"/>
          </a:lnRef>
          <a:fillRef idx="0">
            <a:schemeClr val="accent1"/>
          </a:fillRef>
          <a:effectRef idx="0">
            <a:schemeClr val="accent1"/>
          </a:effectRef>
          <a:fontRef idx="minor">
            <a:schemeClr val="tx1"/>
          </a:fontRef>
        </p:style>
      </p:cxnSp>
      <p:sp>
        <p:nvSpPr>
          <p:cNvPr id="8" name="ZoneTexte 22">
            <a:extLst>
              <a:ext uri="{FF2B5EF4-FFF2-40B4-BE49-F238E27FC236}">
                <a16:creationId xmlns:a16="http://schemas.microsoft.com/office/drawing/2014/main" id="{E1A1D53F-1B58-654D-CF30-04E77871DA19}"/>
              </a:ext>
            </a:extLst>
          </p:cNvPr>
          <p:cNvSpPr txBox="1"/>
          <p:nvPr/>
        </p:nvSpPr>
        <p:spPr>
          <a:xfrm>
            <a:off x="6745701" y="1651391"/>
            <a:ext cx="798654"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b="1" dirty="0"/>
              <a:t>X 100</a:t>
            </a:r>
          </a:p>
        </p:txBody>
      </p:sp>
      <p:graphicFrame>
        <p:nvGraphicFramePr>
          <p:cNvPr id="9" name="Table 8">
            <a:extLst>
              <a:ext uri="{FF2B5EF4-FFF2-40B4-BE49-F238E27FC236}">
                <a16:creationId xmlns:a16="http://schemas.microsoft.com/office/drawing/2014/main" id="{5A19A2AA-0A54-DC1D-E19B-47EA7E44AA96}"/>
              </a:ext>
            </a:extLst>
          </p:cNvPr>
          <p:cNvGraphicFramePr>
            <a:graphicFrameLocks noGrp="1"/>
          </p:cNvGraphicFramePr>
          <p:nvPr>
            <p:extLst>
              <p:ext uri="{D42A27DB-BD31-4B8C-83A1-F6EECF244321}">
                <p14:modId xmlns:p14="http://schemas.microsoft.com/office/powerpoint/2010/main" val="2845164488"/>
              </p:ext>
            </p:extLst>
          </p:nvPr>
        </p:nvGraphicFramePr>
        <p:xfrm>
          <a:off x="2972354" y="4505914"/>
          <a:ext cx="6940272" cy="2027406"/>
        </p:xfrm>
        <a:graphic>
          <a:graphicData uri="http://schemas.openxmlformats.org/drawingml/2006/table">
            <a:tbl>
              <a:tblPr firstRow="1" firstCol="1" bandRow="1">
                <a:tableStyleId>{5C22544A-7EE6-4342-B048-85BDC9FD1C3A}</a:tableStyleId>
              </a:tblPr>
              <a:tblGrid>
                <a:gridCol w="1156712">
                  <a:extLst>
                    <a:ext uri="{9D8B030D-6E8A-4147-A177-3AD203B41FA5}">
                      <a16:colId xmlns:a16="http://schemas.microsoft.com/office/drawing/2014/main" val="1757297558"/>
                    </a:ext>
                  </a:extLst>
                </a:gridCol>
                <a:gridCol w="1156712">
                  <a:extLst>
                    <a:ext uri="{9D8B030D-6E8A-4147-A177-3AD203B41FA5}">
                      <a16:colId xmlns:a16="http://schemas.microsoft.com/office/drawing/2014/main" val="1455984687"/>
                    </a:ext>
                  </a:extLst>
                </a:gridCol>
                <a:gridCol w="1156712">
                  <a:extLst>
                    <a:ext uri="{9D8B030D-6E8A-4147-A177-3AD203B41FA5}">
                      <a16:colId xmlns:a16="http://schemas.microsoft.com/office/drawing/2014/main" val="252457166"/>
                    </a:ext>
                  </a:extLst>
                </a:gridCol>
                <a:gridCol w="1156712">
                  <a:extLst>
                    <a:ext uri="{9D8B030D-6E8A-4147-A177-3AD203B41FA5}">
                      <a16:colId xmlns:a16="http://schemas.microsoft.com/office/drawing/2014/main" val="3407263956"/>
                    </a:ext>
                  </a:extLst>
                </a:gridCol>
                <a:gridCol w="1156712">
                  <a:extLst>
                    <a:ext uri="{9D8B030D-6E8A-4147-A177-3AD203B41FA5}">
                      <a16:colId xmlns:a16="http://schemas.microsoft.com/office/drawing/2014/main" val="1288866760"/>
                    </a:ext>
                  </a:extLst>
                </a:gridCol>
                <a:gridCol w="1156712">
                  <a:extLst>
                    <a:ext uri="{9D8B030D-6E8A-4147-A177-3AD203B41FA5}">
                      <a16:colId xmlns:a16="http://schemas.microsoft.com/office/drawing/2014/main" val="536301330"/>
                    </a:ext>
                  </a:extLst>
                </a:gridCol>
              </a:tblGrid>
              <a:tr h="337901">
                <a:tc>
                  <a:txBody>
                    <a:bodyPr/>
                    <a:lstStyle/>
                    <a:p>
                      <a:pPr algn="ctr">
                        <a:lnSpc>
                          <a:spcPct val="115000"/>
                        </a:lnSpc>
                        <a:spcAft>
                          <a:spcPts val="1000"/>
                        </a:spcAft>
                      </a:pPr>
                      <a:r>
                        <a:rPr lang="fr-FR" sz="1600" b="1">
                          <a:effectLst/>
                        </a:rPr>
                        <a:t> </a:t>
                      </a:r>
                      <a:endParaRPr lang="fr-MA" sz="2000" b="1">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ctr">
                        <a:lnSpc>
                          <a:spcPct val="115000"/>
                        </a:lnSpc>
                        <a:spcAft>
                          <a:spcPts val="1000"/>
                        </a:spcAft>
                      </a:pPr>
                      <a:r>
                        <a:rPr lang="fr-FR" sz="1600" b="1">
                          <a:effectLst/>
                        </a:rPr>
                        <a:t>Lundi</a:t>
                      </a:r>
                      <a:endParaRPr lang="fr-MA" sz="2000" b="1">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ctr">
                        <a:lnSpc>
                          <a:spcPct val="115000"/>
                        </a:lnSpc>
                        <a:spcAft>
                          <a:spcPts val="1000"/>
                        </a:spcAft>
                      </a:pPr>
                      <a:r>
                        <a:rPr lang="fr-FR" sz="1600" b="1">
                          <a:effectLst/>
                        </a:rPr>
                        <a:t>Mardi</a:t>
                      </a:r>
                      <a:endParaRPr lang="fr-MA" sz="2000" b="1">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ctr">
                        <a:lnSpc>
                          <a:spcPct val="115000"/>
                        </a:lnSpc>
                        <a:spcAft>
                          <a:spcPts val="1000"/>
                        </a:spcAft>
                      </a:pPr>
                      <a:r>
                        <a:rPr lang="fr-FR" sz="1600" b="1">
                          <a:effectLst/>
                        </a:rPr>
                        <a:t>Mercredi</a:t>
                      </a:r>
                      <a:endParaRPr lang="fr-MA" sz="2000" b="1">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ctr">
                        <a:lnSpc>
                          <a:spcPct val="115000"/>
                        </a:lnSpc>
                        <a:spcAft>
                          <a:spcPts val="1000"/>
                        </a:spcAft>
                      </a:pPr>
                      <a:r>
                        <a:rPr lang="fr-FR" sz="1600" b="1">
                          <a:effectLst/>
                        </a:rPr>
                        <a:t>Jeudi</a:t>
                      </a:r>
                      <a:endParaRPr lang="fr-MA" sz="2000" b="1">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ctr">
                        <a:lnSpc>
                          <a:spcPct val="115000"/>
                        </a:lnSpc>
                        <a:spcAft>
                          <a:spcPts val="1000"/>
                        </a:spcAft>
                      </a:pPr>
                      <a:r>
                        <a:rPr lang="fr-FR" sz="1600" b="1">
                          <a:effectLst/>
                        </a:rPr>
                        <a:t>Vendredi</a:t>
                      </a:r>
                      <a:endParaRPr lang="fr-MA" sz="2000" b="1">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extLst>
                  <a:ext uri="{0D108BD9-81ED-4DB2-BD59-A6C34878D82A}">
                    <a16:rowId xmlns:a16="http://schemas.microsoft.com/office/drawing/2014/main" val="4201802074"/>
                  </a:ext>
                </a:extLst>
              </a:tr>
              <a:tr h="337901">
                <a:tc>
                  <a:txBody>
                    <a:bodyPr/>
                    <a:lstStyle/>
                    <a:p>
                      <a:pPr algn="ctr">
                        <a:lnSpc>
                          <a:spcPct val="115000"/>
                        </a:lnSpc>
                        <a:spcAft>
                          <a:spcPts val="1000"/>
                        </a:spcAft>
                      </a:pPr>
                      <a:r>
                        <a:rPr lang="fr-FR" sz="1600" b="1">
                          <a:effectLst/>
                        </a:rPr>
                        <a:t>Machine 1</a:t>
                      </a:r>
                      <a:endParaRPr lang="fr-MA" sz="2000" b="1">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ctr">
                        <a:lnSpc>
                          <a:spcPct val="115000"/>
                        </a:lnSpc>
                        <a:spcAft>
                          <a:spcPts val="1000"/>
                        </a:spcAft>
                      </a:pPr>
                      <a:r>
                        <a:rPr lang="fr-FR" sz="1600" b="1">
                          <a:effectLst/>
                        </a:rPr>
                        <a:t>8</a:t>
                      </a:r>
                      <a:endParaRPr lang="fr-MA" sz="2000" b="1">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ctr">
                        <a:lnSpc>
                          <a:spcPct val="115000"/>
                        </a:lnSpc>
                        <a:spcAft>
                          <a:spcPts val="1000"/>
                        </a:spcAft>
                      </a:pPr>
                      <a:r>
                        <a:rPr lang="fr-FR" sz="1600" b="1">
                          <a:effectLst/>
                        </a:rPr>
                        <a:t>8</a:t>
                      </a:r>
                      <a:endParaRPr lang="fr-MA" sz="2000" b="1">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ctr">
                        <a:lnSpc>
                          <a:spcPct val="115000"/>
                        </a:lnSpc>
                        <a:spcAft>
                          <a:spcPts val="1000"/>
                        </a:spcAft>
                      </a:pPr>
                      <a:r>
                        <a:rPr lang="fr-FR" sz="1600" b="1">
                          <a:effectLst/>
                        </a:rPr>
                        <a:t>5</a:t>
                      </a:r>
                      <a:endParaRPr lang="fr-MA" sz="2000" b="1">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ctr">
                        <a:lnSpc>
                          <a:spcPct val="115000"/>
                        </a:lnSpc>
                        <a:spcAft>
                          <a:spcPts val="1000"/>
                        </a:spcAft>
                      </a:pPr>
                      <a:r>
                        <a:rPr lang="fr-FR" sz="1600" b="1">
                          <a:effectLst/>
                        </a:rPr>
                        <a:t>0</a:t>
                      </a:r>
                      <a:endParaRPr lang="fr-MA" sz="2000" b="1">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ctr">
                        <a:lnSpc>
                          <a:spcPct val="115000"/>
                        </a:lnSpc>
                        <a:spcAft>
                          <a:spcPts val="1000"/>
                        </a:spcAft>
                      </a:pPr>
                      <a:r>
                        <a:rPr lang="fr-FR" sz="1600" b="1">
                          <a:effectLst/>
                        </a:rPr>
                        <a:t>5</a:t>
                      </a:r>
                      <a:endParaRPr lang="fr-MA" sz="2000" b="1">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extLst>
                  <a:ext uri="{0D108BD9-81ED-4DB2-BD59-A6C34878D82A}">
                    <a16:rowId xmlns:a16="http://schemas.microsoft.com/office/drawing/2014/main" val="597118200"/>
                  </a:ext>
                </a:extLst>
              </a:tr>
              <a:tr h="337901">
                <a:tc>
                  <a:txBody>
                    <a:bodyPr/>
                    <a:lstStyle/>
                    <a:p>
                      <a:pPr algn="ctr">
                        <a:lnSpc>
                          <a:spcPct val="115000"/>
                        </a:lnSpc>
                        <a:spcAft>
                          <a:spcPts val="1000"/>
                        </a:spcAft>
                      </a:pPr>
                      <a:r>
                        <a:rPr lang="fr-FR" sz="1600" b="1">
                          <a:effectLst/>
                        </a:rPr>
                        <a:t>Machine 2</a:t>
                      </a:r>
                      <a:endParaRPr lang="fr-MA" sz="2000" b="1">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ctr">
                        <a:lnSpc>
                          <a:spcPct val="115000"/>
                        </a:lnSpc>
                        <a:spcAft>
                          <a:spcPts val="1000"/>
                        </a:spcAft>
                      </a:pPr>
                      <a:r>
                        <a:rPr lang="fr-FR" sz="1600" b="1">
                          <a:effectLst/>
                        </a:rPr>
                        <a:t>5</a:t>
                      </a:r>
                      <a:endParaRPr lang="fr-MA" sz="2000" b="1">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ctr">
                        <a:lnSpc>
                          <a:spcPct val="115000"/>
                        </a:lnSpc>
                        <a:spcAft>
                          <a:spcPts val="1000"/>
                        </a:spcAft>
                      </a:pPr>
                      <a:r>
                        <a:rPr lang="fr-FR" sz="1600" b="1">
                          <a:effectLst/>
                        </a:rPr>
                        <a:t>8</a:t>
                      </a:r>
                      <a:endParaRPr lang="fr-MA" sz="2000" b="1">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ctr">
                        <a:lnSpc>
                          <a:spcPct val="115000"/>
                        </a:lnSpc>
                        <a:spcAft>
                          <a:spcPts val="1000"/>
                        </a:spcAft>
                      </a:pPr>
                      <a:r>
                        <a:rPr lang="fr-FR" sz="1600" b="1">
                          <a:effectLst/>
                        </a:rPr>
                        <a:t>5</a:t>
                      </a:r>
                      <a:endParaRPr lang="fr-MA" sz="2000" b="1">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ctr">
                        <a:lnSpc>
                          <a:spcPct val="115000"/>
                        </a:lnSpc>
                        <a:spcAft>
                          <a:spcPts val="1000"/>
                        </a:spcAft>
                      </a:pPr>
                      <a:r>
                        <a:rPr lang="fr-FR" sz="1600" b="1">
                          <a:effectLst/>
                        </a:rPr>
                        <a:t>0</a:t>
                      </a:r>
                      <a:endParaRPr lang="fr-MA" sz="2000" b="1">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ctr">
                        <a:lnSpc>
                          <a:spcPct val="115000"/>
                        </a:lnSpc>
                        <a:spcAft>
                          <a:spcPts val="1000"/>
                        </a:spcAft>
                      </a:pPr>
                      <a:r>
                        <a:rPr lang="fr-FR" sz="1600" b="1">
                          <a:effectLst/>
                        </a:rPr>
                        <a:t>5</a:t>
                      </a:r>
                      <a:endParaRPr lang="fr-MA" sz="2000" b="1">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extLst>
                  <a:ext uri="{0D108BD9-81ED-4DB2-BD59-A6C34878D82A}">
                    <a16:rowId xmlns:a16="http://schemas.microsoft.com/office/drawing/2014/main" val="2302470714"/>
                  </a:ext>
                </a:extLst>
              </a:tr>
              <a:tr h="337901">
                <a:tc>
                  <a:txBody>
                    <a:bodyPr/>
                    <a:lstStyle/>
                    <a:p>
                      <a:pPr algn="ctr">
                        <a:lnSpc>
                          <a:spcPct val="115000"/>
                        </a:lnSpc>
                        <a:spcAft>
                          <a:spcPts val="1000"/>
                        </a:spcAft>
                      </a:pPr>
                      <a:r>
                        <a:rPr lang="fr-FR" sz="1600" b="1">
                          <a:effectLst/>
                        </a:rPr>
                        <a:t>Machine 3</a:t>
                      </a:r>
                      <a:endParaRPr lang="fr-MA" sz="2000" b="1">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ctr">
                        <a:lnSpc>
                          <a:spcPct val="115000"/>
                        </a:lnSpc>
                        <a:spcAft>
                          <a:spcPts val="1000"/>
                        </a:spcAft>
                      </a:pPr>
                      <a:r>
                        <a:rPr lang="fr-FR" sz="1600" b="1">
                          <a:effectLst/>
                        </a:rPr>
                        <a:t>0</a:t>
                      </a:r>
                      <a:endParaRPr lang="fr-MA" sz="2000" b="1">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ctr">
                        <a:lnSpc>
                          <a:spcPct val="115000"/>
                        </a:lnSpc>
                        <a:spcAft>
                          <a:spcPts val="1000"/>
                        </a:spcAft>
                      </a:pPr>
                      <a:r>
                        <a:rPr lang="fr-FR" sz="1600" b="1">
                          <a:effectLst/>
                        </a:rPr>
                        <a:t>5</a:t>
                      </a:r>
                      <a:endParaRPr lang="fr-MA" sz="2000" b="1">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ctr">
                        <a:lnSpc>
                          <a:spcPct val="115000"/>
                        </a:lnSpc>
                        <a:spcAft>
                          <a:spcPts val="1000"/>
                        </a:spcAft>
                      </a:pPr>
                      <a:r>
                        <a:rPr lang="fr-FR" sz="1600" b="1">
                          <a:effectLst/>
                        </a:rPr>
                        <a:t>8</a:t>
                      </a:r>
                      <a:endParaRPr lang="fr-MA" sz="2000" b="1">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ctr">
                        <a:lnSpc>
                          <a:spcPct val="115000"/>
                        </a:lnSpc>
                        <a:spcAft>
                          <a:spcPts val="1000"/>
                        </a:spcAft>
                      </a:pPr>
                      <a:r>
                        <a:rPr lang="fr-FR" sz="1600" b="1">
                          <a:effectLst/>
                        </a:rPr>
                        <a:t>8</a:t>
                      </a:r>
                      <a:endParaRPr lang="fr-MA" sz="2000" b="1">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ctr">
                        <a:lnSpc>
                          <a:spcPct val="115000"/>
                        </a:lnSpc>
                        <a:spcAft>
                          <a:spcPts val="1000"/>
                        </a:spcAft>
                      </a:pPr>
                      <a:r>
                        <a:rPr lang="fr-FR" sz="1600" b="1">
                          <a:effectLst/>
                        </a:rPr>
                        <a:t>0</a:t>
                      </a:r>
                      <a:endParaRPr lang="fr-MA" sz="2000" b="1">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extLst>
                  <a:ext uri="{0D108BD9-81ED-4DB2-BD59-A6C34878D82A}">
                    <a16:rowId xmlns:a16="http://schemas.microsoft.com/office/drawing/2014/main" val="3230842440"/>
                  </a:ext>
                </a:extLst>
              </a:tr>
              <a:tr h="337901">
                <a:tc>
                  <a:txBody>
                    <a:bodyPr/>
                    <a:lstStyle/>
                    <a:p>
                      <a:pPr algn="ctr">
                        <a:lnSpc>
                          <a:spcPct val="115000"/>
                        </a:lnSpc>
                        <a:spcAft>
                          <a:spcPts val="1000"/>
                        </a:spcAft>
                      </a:pPr>
                      <a:r>
                        <a:rPr lang="fr-FR" sz="1600" b="1">
                          <a:effectLst/>
                        </a:rPr>
                        <a:t>Machine 4</a:t>
                      </a:r>
                      <a:endParaRPr lang="fr-MA" sz="2000" b="1">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ctr">
                        <a:lnSpc>
                          <a:spcPct val="115000"/>
                        </a:lnSpc>
                        <a:spcAft>
                          <a:spcPts val="1000"/>
                        </a:spcAft>
                      </a:pPr>
                      <a:r>
                        <a:rPr lang="fr-FR" sz="1600" b="1">
                          <a:effectLst/>
                        </a:rPr>
                        <a:t>0</a:t>
                      </a:r>
                      <a:endParaRPr lang="fr-MA" sz="2000" b="1">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ctr">
                        <a:lnSpc>
                          <a:spcPct val="115000"/>
                        </a:lnSpc>
                        <a:spcAft>
                          <a:spcPts val="1000"/>
                        </a:spcAft>
                      </a:pPr>
                      <a:r>
                        <a:rPr lang="fr-FR" sz="1600" b="1">
                          <a:effectLst/>
                        </a:rPr>
                        <a:t>5</a:t>
                      </a:r>
                      <a:endParaRPr lang="fr-MA" sz="2000" b="1">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ctr">
                        <a:lnSpc>
                          <a:spcPct val="115000"/>
                        </a:lnSpc>
                        <a:spcAft>
                          <a:spcPts val="1000"/>
                        </a:spcAft>
                      </a:pPr>
                      <a:r>
                        <a:rPr lang="fr-FR" sz="1600" b="1">
                          <a:effectLst/>
                        </a:rPr>
                        <a:t>8</a:t>
                      </a:r>
                      <a:endParaRPr lang="fr-MA" sz="2000" b="1">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ctr">
                        <a:lnSpc>
                          <a:spcPct val="115000"/>
                        </a:lnSpc>
                        <a:spcAft>
                          <a:spcPts val="1000"/>
                        </a:spcAft>
                      </a:pPr>
                      <a:r>
                        <a:rPr lang="fr-FR" sz="1600" b="1">
                          <a:effectLst/>
                        </a:rPr>
                        <a:t>8</a:t>
                      </a:r>
                      <a:endParaRPr lang="fr-MA" sz="2000" b="1">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ctr">
                        <a:lnSpc>
                          <a:spcPct val="115000"/>
                        </a:lnSpc>
                        <a:spcAft>
                          <a:spcPts val="1000"/>
                        </a:spcAft>
                      </a:pPr>
                      <a:r>
                        <a:rPr lang="fr-FR" sz="1600" b="1">
                          <a:effectLst/>
                        </a:rPr>
                        <a:t>8</a:t>
                      </a:r>
                      <a:endParaRPr lang="fr-MA" sz="2000" b="1">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extLst>
                  <a:ext uri="{0D108BD9-81ED-4DB2-BD59-A6C34878D82A}">
                    <a16:rowId xmlns:a16="http://schemas.microsoft.com/office/drawing/2014/main" val="2044825122"/>
                  </a:ext>
                </a:extLst>
              </a:tr>
              <a:tr h="337901">
                <a:tc>
                  <a:txBody>
                    <a:bodyPr/>
                    <a:lstStyle/>
                    <a:p>
                      <a:pPr algn="ctr">
                        <a:lnSpc>
                          <a:spcPct val="115000"/>
                        </a:lnSpc>
                        <a:spcAft>
                          <a:spcPts val="1000"/>
                        </a:spcAft>
                      </a:pPr>
                      <a:r>
                        <a:rPr lang="fr-FR" sz="1600" b="1">
                          <a:effectLst/>
                        </a:rPr>
                        <a:t>Machine 5</a:t>
                      </a:r>
                      <a:endParaRPr lang="fr-MA" sz="2000" b="1">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ctr">
                        <a:lnSpc>
                          <a:spcPct val="115000"/>
                        </a:lnSpc>
                        <a:spcAft>
                          <a:spcPts val="1000"/>
                        </a:spcAft>
                      </a:pPr>
                      <a:r>
                        <a:rPr lang="fr-FR" sz="1600" b="1">
                          <a:effectLst/>
                        </a:rPr>
                        <a:t>0</a:t>
                      </a:r>
                      <a:endParaRPr lang="fr-MA" sz="2000" b="1">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ctr">
                        <a:lnSpc>
                          <a:spcPct val="115000"/>
                        </a:lnSpc>
                        <a:spcAft>
                          <a:spcPts val="1000"/>
                        </a:spcAft>
                      </a:pPr>
                      <a:r>
                        <a:rPr lang="fr-FR" sz="1600" b="1">
                          <a:effectLst/>
                        </a:rPr>
                        <a:t>5</a:t>
                      </a:r>
                      <a:endParaRPr lang="fr-MA" sz="2000" b="1">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ctr">
                        <a:lnSpc>
                          <a:spcPct val="115000"/>
                        </a:lnSpc>
                        <a:spcAft>
                          <a:spcPts val="1000"/>
                        </a:spcAft>
                      </a:pPr>
                      <a:r>
                        <a:rPr lang="fr-FR" sz="1600" b="1">
                          <a:effectLst/>
                        </a:rPr>
                        <a:t>8</a:t>
                      </a:r>
                      <a:endParaRPr lang="fr-MA" sz="2000" b="1">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ctr">
                        <a:lnSpc>
                          <a:spcPct val="115000"/>
                        </a:lnSpc>
                        <a:spcAft>
                          <a:spcPts val="1000"/>
                        </a:spcAft>
                      </a:pPr>
                      <a:r>
                        <a:rPr lang="fr-FR" sz="1600" b="1">
                          <a:effectLst/>
                        </a:rPr>
                        <a:t>8</a:t>
                      </a:r>
                      <a:endParaRPr lang="fr-MA" sz="2000" b="1">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ctr">
                        <a:lnSpc>
                          <a:spcPct val="115000"/>
                        </a:lnSpc>
                        <a:spcAft>
                          <a:spcPts val="1000"/>
                        </a:spcAft>
                      </a:pPr>
                      <a:r>
                        <a:rPr lang="fr-FR" sz="1600" b="1" dirty="0">
                          <a:effectLst/>
                        </a:rPr>
                        <a:t>8</a:t>
                      </a:r>
                      <a:endParaRPr lang="fr-MA"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extLst>
                  <a:ext uri="{0D108BD9-81ED-4DB2-BD59-A6C34878D82A}">
                    <a16:rowId xmlns:a16="http://schemas.microsoft.com/office/drawing/2014/main" val="330290860"/>
                  </a:ext>
                </a:extLst>
              </a:tr>
            </a:tbl>
          </a:graphicData>
        </a:graphic>
      </p:graphicFrame>
    </p:spTree>
    <p:extLst>
      <p:ext uri="{BB962C8B-B14F-4D97-AF65-F5344CB8AC3E}">
        <p14:creationId xmlns:p14="http://schemas.microsoft.com/office/powerpoint/2010/main" val="24261797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99728" y="2227384"/>
            <a:ext cx="10353761" cy="1326321"/>
          </a:xfrm>
        </p:spPr>
        <p:txBody>
          <a:bodyPr>
            <a:normAutofit fontScale="90000"/>
          </a:bodyPr>
          <a:lstStyle/>
          <a:p>
            <a:pPr algn="r"/>
            <a:r>
              <a:rPr lang="ar-MA" sz="3600" dirty="0">
                <a:ln w="11430"/>
                <a:solidFill>
                  <a:srgbClr val="FFFF00"/>
                </a:solidFill>
                <a:effectLst>
                  <a:outerShdw blurRad="50800" dist="39000" dir="5460000" algn="tl">
                    <a:srgbClr val="000000">
                      <a:alpha val="38000"/>
                    </a:srgbClr>
                  </a:outerShdw>
                </a:effectLst>
              </a:rPr>
              <a:t>أركان التسيير</a:t>
            </a:r>
            <a:br>
              <a:rPr lang="fr-FR" sz="3600" dirty="0">
                <a:ln w="11430"/>
                <a:solidFill>
                  <a:srgbClr val="FFFF00"/>
                </a:solidFill>
                <a:effectLst>
                  <a:outerShdw blurRad="50800" dist="39000" dir="5460000" algn="tl">
                    <a:srgbClr val="000000">
                      <a:alpha val="38000"/>
                    </a:srgbClr>
                  </a:outerShdw>
                </a:effectLst>
              </a:rPr>
            </a:br>
            <a:r>
              <a:rPr lang="fr-FR" sz="3600" dirty="0">
                <a:ln w="11430"/>
                <a:solidFill>
                  <a:srgbClr val="FFFF00"/>
                </a:solidFill>
                <a:effectLst>
                  <a:outerShdw blurRad="50800" dist="39000" dir="5460000" algn="tl">
                    <a:srgbClr val="000000">
                      <a:alpha val="38000"/>
                    </a:srgbClr>
                  </a:outerShdw>
                </a:effectLst>
              </a:rPr>
              <a:t>Piliers du management </a:t>
            </a:r>
            <a:br>
              <a:rPr lang="ar-MA" b="0" dirty="0">
                <a:solidFill>
                  <a:srgbClr val="FFFF00"/>
                </a:solidFill>
              </a:rPr>
            </a:br>
            <a:endParaRPr lang="fr-FR" dirty="0">
              <a:solidFill>
                <a:srgbClr val="FFFF00"/>
              </a:solidFill>
            </a:endParaRPr>
          </a:p>
        </p:txBody>
      </p:sp>
    </p:spTree>
  </p:cSld>
  <p:clrMapOvr>
    <a:masterClrMapping/>
  </p:clrMapOvr>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2767D3-C5EE-08F7-AB27-6DF2ADCC14D1}"/>
              </a:ext>
            </a:extLst>
          </p:cNvPr>
          <p:cNvSpPr>
            <a:spLocks noGrp="1"/>
          </p:cNvSpPr>
          <p:nvPr>
            <p:ph idx="1"/>
          </p:nvPr>
        </p:nvSpPr>
        <p:spPr>
          <a:xfrm>
            <a:off x="556591" y="1616766"/>
            <a:ext cx="10323443" cy="2862469"/>
          </a:xfrm>
        </p:spPr>
        <p:txBody>
          <a:bodyPr>
            <a:normAutofit lnSpcReduction="10000"/>
          </a:bodyPr>
          <a:lstStyle/>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Total de la charge de travail des postes est égale à la somme des heures de travail panifiés dans tous les postes = Lundi (13 </a:t>
            </a:r>
            <a:r>
              <a:rPr lang="fr-FR" sz="1800" dirty="0" err="1">
                <a:effectLst/>
                <a:latin typeface="Calibri" panose="020F0502020204030204" pitchFamily="34" charset="0"/>
                <a:ea typeface="Calibri" panose="020F0502020204030204" pitchFamily="34" charset="0"/>
                <a:cs typeface="Arial" panose="020B0604020202020204" pitchFamily="34" charset="0"/>
              </a:rPr>
              <a:t>hr</a:t>
            </a:r>
            <a:r>
              <a:rPr lang="fr-FR" sz="1800" dirty="0">
                <a:effectLst/>
                <a:latin typeface="Calibri" panose="020F0502020204030204" pitchFamily="34" charset="0"/>
                <a:ea typeface="Calibri" panose="020F0502020204030204" pitchFamily="34" charset="0"/>
                <a:cs typeface="Arial" panose="020B0604020202020204" pitchFamily="34" charset="0"/>
              </a:rPr>
              <a:t>) , Mardi (31 </a:t>
            </a:r>
            <a:r>
              <a:rPr lang="fr-FR" sz="1800" dirty="0" err="1">
                <a:effectLst/>
                <a:latin typeface="Calibri" panose="020F0502020204030204" pitchFamily="34" charset="0"/>
                <a:ea typeface="Calibri" panose="020F0502020204030204" pitchFamily="34" charset="0"/>
                <a:cs typeface="Arial" panose="020B0604020202020204" pitchFamily="34" charset="0"/>
              </a:rPr>
              <a:t>hr</a:t>
            </a:r>
            <a:r>
              <a:rPr lang="fr-FR" sz="1800" dirty="0">
                <a:effectLst/>
                <a:latin typeface="Calibri" panose="020F0502020204030204" pitchFamily="34" charset="0"/>
                <a:ea typeface="Calibri" panose="020F0502020204030204" pitchFamily="34" charset="0"/>
                <a:cs typeface="Arial" panose="020B0604020202020204" pitchFamily="34" charset="0"/>
              </a:rPr>
              <a:t>),....,Vendredi (26 </a:t>
            </a:r>
            <a:r>
              <a:rPr lang="fr-FR" sz="1800" dirty="0" err="1">
                <a:effectLst/>
                <a:latin typeface="Calibri" panose="020F0502020204030204" pitchFamily="34" charset="0"/>
                <a:ea typeface="Calibri" panose="020F0502020204030204" pitchFamily="34" charset="0"/>
                <a:cs typeface="Arial" panose="020B0604020202020204" pitchFamily="34" charset="0"/>
              </a:rPr>
              <a:t>hr</a:t>
            </a:r>
            <a:r>
              <a:rPr lang="fr-FR" sz="1800" dirty="0">
                <a:effectLst/>
                <a:latin typeface="Calibri" panose="020F0502020204030204" pitchFamily="34" charset="0"/>
                <a:ea typeface="Calibri" panose="020F0502020204030204" pitchFamily="34" charset="0"/>
                <a:cs typeface="Arial" panose="020B0604020202020204" pitchFamily="34" charset="0"/>
              </a:rPr>
              <a:t> ) = 128 </a:t>
            </a:r>
            <a:r>
              <a:rPr lang="fr-FR" sz="1800" dirty="0" err="1">
                <a:effectLst/>
                <a:latin typeface="Calibri" panose="020F0502020204030204" pitchFamily="34" charset="0"/>
                <a:ea typeface="Calibri" panose="020F0502020204030204" pitchFamily="34" charset="0"/>
                <a:cs typeface="Arial" panose="020B0604020202020204" pitchFamily="34" charset="0"/>
              </a:rPr>
              <a:t>hr</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Total des temps d'ouvertures des postes : regroupe le total des heures d'ouverture de chaque poste de travail = 8 </a:t>
            </a:r>
            <a:r>
              <a:rPr lang="fr-FR" sz="1800" dirty="0" err="1">
                <a:effectLst/>
                <a:latin typeface="Calibri" panose="020F0502020204030204" pitchFamily="34" charset="0"/>
                <a:ea typeface="Calibri" panose="020F0502020204030204" pitchFamily="34" charset="0"/>
                <a:cs typeface="Arial" panose="020B0604020202020204" pitchFamily="34" charset="0"/>
              </a:rPr>
              <a:t>hr</a:t>
            </a:r>
            <a:r>
              <a:rPr lang="fr-FR" sz="1800" dirty="0">
                <a:effectLst/>
                <a:latin typeface="Calibri" panose="020F0502020204030204" pitchFamily="34" charset="0"/>
                <a:ea typeface="Calibri" panose="020F0502020204030204" pitchFamily="34" charset="0"/>
                <a:cs typeface="Arial" panose="020B0604020202020204" pitchFamily="34" charset="0"/>
              </a:rPr>
              <a:t> (temps d'ouverture par poste) *5 machines *5 jours = 200 </a:t>
            </a:r>
            <a:r>
              <a:rPr lang="fr-FR" sz="1800" dirty="0" err="1">
                <a:effectLst/>
                <a:latin typeface="Calibri" panose="020F0502020204030204" pitchFamily="34" charset="0"/>
                <a:ea typeface="Calibri" panose="020F0502020204030204" pitchFamily="34" charset="0"/>
                <a:cs typeface="Arial" panose="020B0604020202020204" pitchFamily="34" charset="0"/>
              </a:rPr>
              <a:t>hr</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Alors le TCP =128/200*100 = 64 % ; Le plan d'ordonnancement charge juste à 60 % de nos machines (40 % presque de la capacité est perdue), ont conclu donc qu'il y a un problème de planification qu'il faut corriger.</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2643867628"/>
      </p:ext>
    </p:extLst>
  </p:cSld>
  <p:clrMapOvr>
    <a:masterClrMapping/>
  </p:clrMapOvr>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11213-89A2-1204-964E-98AACB63DA45}"/>
              </a:ext>
            </a:extLst>
          </p:cNvPr>
          <p:cNvSpPr>
            <a:spLocks noGrp="1"/>
          </p:cNvSpPr>
          <p:nvPr>
            <p:ph type="title"/>
          </p:nvPr>
        </p:nvSpPr>
        <p:spPr>
          <a:xfrm>
            <a:off x="646111" y="452718"/>
            <a:ext cx="9404723" cy="554447"/>
          </a:xfrm>
        </p:spPr>
        <p:txBody>
          <a:bodyPr/>
          <a:lstStyle/>
          <a:p>
            <a:r>
              <a:rPr lang="fr-FR" sz="1800" b="1" u="sng" dirty="0">
                <a:solidFill>
                  <a:srgbClr val="FFC000"/>
                </a:solidFill>
                <a:effectLst/>
                <a:latin typeface="Calibri" panose="020F0502020204030204" pitchFamily="34" charset="0"/>
                <a:ea typeface="Calibri" panose="020F0502020204030204" pitchFamily="34" charset="0"/>
                <a:cs typeface="Arial" panose="020B0604020202020204" pitchFamily="34" charset="0"/>
              </a:rPr>
              <a:t>Le TSE : Le taux de service</a:t>
            </a:r>
            <a:br>
              <a:rPr lang="fr-MA" sz="1800" dirty="0">
                <a:solidFill>
                  <a:srgbClr val="FFC000"/>
                </a:solidFill>
                <a:effectLst/>
                <a:latin typeface="Calibri" panose="020F0502020204030204" pitchFamily="34" charset="0"/>
                <a:ea typeface="Calibri" panose="020F0502020204030204" pitchFamily="34" charset="0"/>
                <a:cs typeface="Arial" panose="020B0604020202020204" pitchFamily="34" charset="0"/>
              </a:rPr>
            </a:br>
            <a:endParaRPr lang="fr-MA" dirty="0">
              <a:solidFill>
                <a:srgbClr val="FFC000"/>
              </a:solidFill>
            </a:endParaRPr>
          </a:p>
        </p:txBody>
      </p:sp>
      <p:sp>
        <p:nvSpPr>
          <p:cNvPr id="3" name="Content Placeholder 2">
            <a:extLst>
              <a:ext uri="{FF2B5EF4-FFF2-40B4-BE49-F238E27FC236}">
                <a16:creationId xmlns:a16="http://schemas.microsoft.com/office/drawing/2014/main" id="{043835E6-9FFF-9C23-B5A2-9D33C48DAD0C}"/>
              </a:ext>
            </a:extLst>
          </p:cNvPr>
          <p:cNvSpPr>
            <a:spLocks noGrp="1"/>
          </p:cNvSpPr>
          <p:nvPr>
            <p:ph idx="1"/>
          </p:nvPr>
        </p:nvSpPr>
        <p:spPr>
          <a:xfrm>
            <a:off x="1040575" y="3094060"/>
            <a:ext cx="10144260" cy="2232038"/>
          </a:xfrm>
        </p:spPr>
        <p:txBody>
          <a:bodyPr>
            <a:normAutofit/>
          </a:bodyPr>
          <a:lstStyle/>
          <a:p>
            <a:r>
              <a:rPr lang="fr-FR" b="1" dirty="0">
                <a:effectLst/>
                <a:latin typeface="Calibri" panose="020F0502020204030204" pitchFamily="34" charset="0"/>
                <a:ea typeface="Calibri" panose="020F0502020204030204" pitchFamily="34" charset="0"/>
                <a:cs typeface="Arial" panose="020B0604020202020204" pitchFamily="34" charset="0"/>
              </a:rPr>
              <a:t>Il y a une grande différence entre le TRP et le TSE, car tous simplement un OF peut contient plusieurs commandes et une commande peut englober plusieurs OF. Le TSE s'intéresse à la satisfaction des commandes par contre le TRP suit la réalisation des OF.</a:t>
            </a:r>
            <a:endParaRPr lang="fr-MA" b="1" dirty="0">
              <a:effectLst/>
              <a:latin typeface="Calibri" panose="020F0502020204030204" pitchFamily="34" charset="0"/>
              <a:ea typeface="Calibri" panose="020F0502020204030204" pitchFamily="34" charset="0"/>
              <a:cs typeface="Arial" panose="020B0604020202020204" pitchFamily="34" charset="0"/>
            </a:endParaRPr>
          </a:p>
          <a:p>
            <a:endParaRPr lang="fr-MA" sz="2400" b="1" dirty="0"/>
          </a:p>
        </p:txBody>
      </p:sp>
      <p:sp>
        <p:nvSpPr>
          <p:cNvPr id="4" name="ZoneTexte 23">
            <a:extLst>
              <a:ext uri="{FF2B5EF4-FFF2-40B4-BE49-F238E27FC236}">
                <a16:creationId xmlns:a16="http://schemas.microsoft.com/office/drawing/2014/main" id="{234E15BA-40CF-43D0-A1D6-161B3426DCCE}"/>
              </a:ext>
            </a:extLst>
          </p:cNvPr>
          <p:cNvSpPr txBox="1"/>
          <p:nvPr/>
        </p:nvSpPr>
        <p:spPr>
          <a:xfrm>
            <a:off x="1349948" y="1224014"/>
            <a:ext cx="2840842" cy="523220"/>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2800" dirty="0"/>
              <a:t>Quantité Livrée</a:t>
            </a:r>
          </a:p>
        </p:txBody>
      </p:sp>
      <p:sp>
        <p:nvSpPr>
          <p:cNvPr id="5" name="ZoneTexte 26">
            <a:extLst>
              <a:ext uri="{FF2B5EF4-FFF2-40B4-BE49-F238E27FC236}">
                <a16:creationId xmlns:a16="http://schemas.microsoft.com/office/drawing/2014/main" id="{C316C031-A5DC-483D-AB62-3B3B9216384A}"/>
              </a:ext>
            </a:extLst>
          </p:cNvPr>
          <p:cNvSpPr txBox="1"/>
          <p:nvPr/>
        </p:nvSpPr>
        <p:spPr>
          <a:xfrm>
            <a:off x="1290224" y="1781387"/>
            <a:ext cx="4208203" cy="523220"/>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2800" dirty="0"/>
              <a:t>Quantité Commandée</a:t>
            </a:r>
          </a:p>
        </p:txBody>
      </p:sp>
      <p:sp>
        <p:nvSpPr>
          <p:cNvPr id="6" name="ZoneTexte 27">
            <a:extLst>
              <a:ext uri="{FF2B5EF4-FFF2-40B4-BE49-F238E27FC236}">
                <a16:creationId xmlns:a16="http://schemas.microsoft.com/office/drawing/2014/main" id="{234E15BA-40CF-43D0-A1D6-161B3426DCCE}"/>
              </a:ext>
            </a:extLst>
          </p:cNvPr>
          <p:cNvSpPr txBox="1"/>
          <p:nvPr/>
        </p:nvSpPr>
        <p:spPr>
          <a:xfrm>
            <a:off x="5960048" y="1198614"/>
            <a:ext cx="4899226" cy="523220"/>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2800" dirty="0"/>
              <a:t>Nombre de Commandes livrées</a:t>
            </a:r>
          </a:p>
        </p:txBody>
      </p:sp>
      <p:sp>
        <p:nvSpPr>
          <p:cNvPr id="7" name="ZoneTexte 29">
            <a:extLst>
              <a:ext uri="{FF2B5EF4-FFF2-40B4-BE49-F238E27FC236}">
                <a16:creationId xmlns:a16="http://schemas.microsoft.com/office/drawing/2014/main" id="{5AD36B31-2D0C-43D9-931B-28D55082E9FF}"/>
              </a:ext>
            </a:extLst>
          </p:cNvPr>
          <p:cNvSpPr txBox="1"/>
          <p:nvPr/>
        </p:nvSpPr>
        <p:spPr>
          <a:xfrm>
            <a:off x="5413503" y="1409178"/>
            <a:ext cx="465192" cy="646331"/>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3600" dirty="0"/>
              <a:t>=</a:t>
            </a:r>
          </a:p>
        </p:txBody>
      </p:sp>
      <p:sp>
        <p:nvSpPr>
          <p:cNvPr id="8" name="ZoneTexte 30">
            <a:extLst>
              <a:ext uri="{FF2B5EF4-FFF2-40B4-BE49-F238E27FC236}">
                <a16:creationId xmlns:a16="http://schemas.microsoft.com/office/drawing/2014/main" id="{234E15BA-40CF-43D0-A1D6-161B3426DCCE}"/>
              </a:ext>
            </a:extLst>
          </p:cNvPr>
          <p:cNvSpPr txBox="1"/>
          <p:nvPr/>
        </p:nvSpPr>
        <p:spPr>
          <a:xfrm>
            <a:off x="5929906" y="1796618"/>
            <a:ext cx="4963346" cy="523220"/>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2800" dirty="0"/>
              <a:t>Nombre de Commandes reçues</a:t>
            </a:r>
          </a:p>
        </p:txBody>
      </p:sp>
      <p:sp>
        <p:nvSpPr>
          <p:cNvPr id="9" name="ZoneTexte 31">
            <a:extLst>
              <a:ext uri="{FF2B5EF4-FFF2-40B4-BE49-F238E27FC236}">
                <a16:creationId xmlns:a16="http://schemas.microsoft.com/office/drawing/2014/main" id="{CA0B6B01-43CA-EBD8-529D-68984DB6D75E}"/>
              </a:ext>
            </a:extLst>
          </p:cNvPr>
          <p:cNvSpPr txBox="1"/>
          <p:nvPr/>
        </p:nvSpPr>
        <p:spPr>
          <a:xfrm>
            <a:off x="265077" y="1453258"/>
            <a:ext cx="1067649" cy="46166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2400" b="1" dirty="0"/>
              <a:t>TSE=  </a:t>
            </a:r>
          </a:p>
        </p:txBody>
      </p:sp>
      <p:cxnSp>
        <p:nvCxnSpPr>
          <p:cNvPr id="10" name="Connecteur droit 32">
            <a:extLst>
              <a:ext uri="{FF2B5EF4-FFF2-40B4-BE49-F238E27FC236}">
                <a16:creationId xmlns:a16="http://schemas.microsoft.com/office/drawing/2014/main" id="{94C98AAE-AA42-699A-FE75-A151F2343582}"/>
              </a:ext>
            </a:extLst>
          </p:cNvPr>
          <p:cNvCxnSpPr/>
          <p:nvPr/>
        </p:nvCxnSpPr>
        <p:spPr>
          <a:xfrm>
            <a:off x="1040575" y="1707371"/>
            <a:ext cx="3842795" cy="35253"/>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Connecteur droit 34">
            <a:extLst>
              <a:ext uri="{FF2B5EF4-FFF2-40B4-BE49-F238E27FC236}">
                <a16:creationId xmlns:a16="http://schemas.microsoft.com/office/drawing/2014/main" id="{45D1D743-E4B5-66FB-1FCD-FBC79868FBC0}"/>
              </a:ext>
            </a:extLst>
          </p:cNvPr>
          <p:cNvCxnSpPr/>
          <p:nvPr/>
        </p:nvCxnSpPr>
        <p:spPr>
          <a:xfrm>
            <a:off x="6017689" y="1730520"/>
            <a:ext cx="4386804" cy="2367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7138431"/>
      </p:ext>
    </p:extLst>
  </p:cSld>
  <p:clrMapOvr>
    <a:masterClrMapping/>
  </p:clrMapOvr>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6571F7C-31E9-5994-3DE2-9633A7D1EF52}"/>
              </a:ext>
            </a:extLst>
          </p:cNvPr>
          <p:cNvSpPr>
            <a:spLocks noGrp="1"/>
          </p:cNvSpPr>
          <p:nvPr>
            <p:ph idx="1"/>
          </p:nvPr>
        </p:nvSpPr>
        <p:spPr>
          <a:xfrm>
            <a:off x="878025" y="952988"/>
            <a:ext cx="8946541" cy="2969655"/>
          </a:xfrm>
        </p:spPr>
        <p:txBody>
          <a:bodyPr/>
          <a:lstStyle/>
          <a:p>
            <a:pPr marL="0" indent="0">
              <a:lnSpc>
                <a:spcPct val="115000"/>
              </a:lnSpc>
              <a:spcAft>
                <a:spcPts val="1000"/>
              </a:spcAft>
              <a:buNone/>
            </a:pPr>
            <a:r>
              <a:rPr lang="fr-FR" sz="1800" b="1" u="sng" dirty="0">
                <a:solidFill>
                  <a:srgbClr val="FFC000"/>
                </a:solidFill>
                <a:effectLst/>
                <a:latin typeface="Calibri" panose="020F0502020204030204" pitchFamily="34" charset="0"/>
                <a:ea typeface="Calibri" panose="020F0502020204030204" pitchFamily="34" charset="0"/>
                <a:cs typeface="Arial" panose="020B0604020202020204" pitchFamily="34" charset="0"/>
              </a:rPr>
              <a:t>Le LEAD TIME, </a:t>
            </a:r>
            <a:endParaRPr lang="fr-MA" sz="1800" b="1"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Le lead time industriel, appelé aussi le temps d'exécution ou délai d'exécution, désigne la période de temps totale qui s'écoule depuis le moment de la réception d'une commande d'un produit jusqu'à ce que ce produit soit complètement fabriqué, assemblé et prêt à être livré au client. Autrement dit, c’est le laps de temps nécessaire pour transformer une demande en produit fini prêt à être expédié. Cet indicateur doit être mesuré par les agents de méthodes au moins une fois par trimestre.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1469835867"/>
      </p:ext>
    </p:extLst>
  </p:cSld>
  <p:clrMapOvr>
    <a:masterClrMapping/>
  </p:clrMapOvr>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066BB-857D-3620-8A73-F47BAA91BB32}"/>
              </a:ext>
            </a:extLst>
          </p:cNvPr>
          <p:cNvSpPr>
            <a:spLocks noGrp="1"/>
          </p:cNvSpPr>
          <p:nvPr>
            <p:ph type="title"/>
          </p:nvPr>
        </p:nvSpPr>
        <p:spPr/>
        <p:txBody>
          <a:bodyPr/>
          <a:lstStyle/>
          <a:p>
            <a:r>
              <a:rPr lang="fr-FR" sz="2400" b="1" dirty="0">
                <a:solidFill>
                  <a:srgbClr val="FFC000"/>
                </a:solidFill>
                <a:effectLst/>
                <a:latin typeface="Calibri" panose="020F0502020204030204" pitchFamily="34" charset="0"/>
                <a:ea typeface="Calibri" panose="020F0502020204030204" pitchFamily="34" charset="0"/>
                <a:cs typeface="Arial" panose="020B0604020202020204" pitchFamily="34" charset="0"/>
              </a:rPr>
              <a:t>Le TVA : le Taux de la valeur ajoutée, Le TMUDA : Le taux de gaspillage (les MUDA)  </a:t>
            </a:r>
            <a:br>
              <a:rPr lang="fr-MA" sz="2400" dirty="0">
                <a:solidFill>
                  <a:srgbClr val="FFC000"/>
                </a:solidFill>
                <a:effectLst/>
                <a:latin typeface="Calibri" panose="020F0502020204030204" pitchFamily="34" charset="0"/>
                <a:ea typeface="Calibri" panose="020F0502020204030204" pitchFamily="34" charset="0"/>
                <a:cs typeface="Arial" panose="020B0604020202020204" pitchFamily="34" charset="0"/>
              </a:rPr>
            </a:br>
            <a:endParaRPr lang="fr-MA" sz="2400" dirty="0">
              <a:solidFill>
                <a:srgbClr val="FFC000"/>
              </a:solidFill>
            </a:endParaRPr>
          </a:p>
        </p:txBody>
      </p:sp>
      <p:sp>
        <p:nvSpPr>
          <p:cNvPr id="3" name="Content Placeholder 2">
            <a:extLst>
              <a:ext uri="{FF2B5EF4-FFF2-40B4-BE49-F238E27FC236}">
                <a16:creationId xmlns:a16="http://schemas.microsoft.com/office/drawing/2014/main" id="{509B4992-0975-EA33-CAEC-3525D2434030}"/>
              </a:ext>
            </a:extLst>
          </p:cNvPr>
          <p:cNvSpPr>
            <a:spLocks noGrp="1"/>
          </p:cNvSpPr>
          <p:nvPr>
            <p:ph idx="1"/>
          </p:nvPr>
        </p:nvSpPr>
        <p:spPr>
          <a:xfrm>
            <a:off x="305781" y="1628849"/>
            <a:ext cx="9745053" cy="1400530"/>
          </a:xfrm>
        </p:spPr>
        <p:txBody>
          <a:bodyPr>
            <a:normAutofit lnSpcReduction="10000"/>
          </a:bodyPr>
          <a:lstStyle/>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Ces indicateurs nous aident à savoir le pourcentage des actions de la valeur ajoutée et des gaspillages dans notre chaine de valeur afin de mener des démarches d'amélioration pour maximiser la valeur ajoutée et réduire les gaspillages. Ils sont mesurés par les agents méthodes semestriellement.</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
        <p:nvSpPr>
          <p:cNvPr id="4" name="ZoneTexte 3">
            <a:extLst>
              <a:ext uri="{FF2B5EF4-FFF2-40B4-BE49-F238E27FC236}">
                <a16:creationId xmlns:a16="http://schemas.microsoft.com/office/drawing/2014/main" id="{D32FECCC-03C4-4DDD-A96A-54968CD80BA2}"/>
              </a:ext>
            </a:extLst>
          </p:cNvPr>
          <p:cNvSpPr txBox="1"/>
          <p:nvPr/>
        </p:nvSpPr>
        <p:spPr>
          <a:xfrm>
            <a:off x="1855304" y="3314290"/>
            <a:ext cx="1099516"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b="1" dirty="0"/>
              <a:t>TVA  =</a:t>
            </a:r>
          </a:p>
        </p:txBody>
      </p:sp>
      <p:sp>
        <p:nvSpPr>
          <p:cNvPr id="5" name="ZoneTexte 4">
            <a:extLst>
              <a:ext uri="{FF2B5EF4-FFF2-40B4-BE49-F238E27FC236}">
                <a16:creationId xmlns:a16="http://schemas.microsoft.com/office/drawing/2014/main" id="{DC0269A9-DCEA-4246-88A3-518175BE731B}"/>
              </a:ext>
            </a:extLst>
          </p:cNvPr>
          <p:cNvSpPr txBox="1"/>
          <p:nvPr/>
        </p:nvSpPr>
        <p:spPr>
          <a:xfrm>
            <a:off x="2989545" y="3068069"/>
            <a:ext cx="6817064" cy="4001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2000" dirty="0"/>
              <a:t>Temps de déroulement des Actions à valeur ajoutée</a:t>
            </a:r>
          </a:p>
        </p:txBody>
      </p:sp>
      <p:cxnSp>
        <p:nvCxnSpPr>
          <p:cNvPr id="6" name="Connecteur droit 5">
            <a:extLst>
              <a:ext uri="{FF2B5EF4-FFF2-40B4-BE49-F238E27FC236}">
                <a16:creationId xmlns:a16="http://schemas.microsoft.com/office/drawing/2014/main" id="{2E410BDB-0B4D-4BEB-BD13-AE681F184145}"/>
              </a:ext>
            </a:extLst>
          </p:cNvPr>
          <p:cNvCxnSpPr>
            <a:cxnSpLocks/>
          </p:cNvCxnSpPr>
          <p:nvPr/>
        </p:nvCxnSpPr>
        <p:spPr>
          <a:xfrm flipV="1">
            <a:off x="2989544" y="3468179"/>
            <a:ext cx="6962839" cy="30777"/>
          </a:xfrm>
          <a:prstGeom prst="line">
            <a:avLst/>
          </a:prstGeom>
        </p:spPr>
        <p:style>
          <a:lnRef idx="3">
            <a:schemeClr val="accent1"/>
          </a:lnRef>
          <a:fillRef idx="0">
            <a:schemeClr val="accent1"/>
          </a:fillRef>
          <a:effectRef idx="2">
            <a:schemeClr val="accent1"/>
          </a:effectRef>
          <a:fontRef idx="minor">
            <a:schemeClr val="tx1"/>
          </a:fontRef>
        </p:style>
      </p:cxnSp>
      <p:sp>
        <p:nvSpPr>
          <p:cNvPr id="7" name="ZoneTexte 6">
            <a:extLst>
              <a:ext uri="{FF2B5EF4-FFF2-40B4-BE49-F238E27FC236}">
                <a16:creationId xmlns:a16="http://schemas.microsoft.com/office/drawing/2014/main" id="{B3F83E87-9DB2-46AB-BDAB-DB601F565CEA}"/>
              </a:ext>
            </a:extLst>
          </p:cNvPr>
          <p:cNvSpPr txBox="1"/>
          <p:nvPr/>
        </p:nvSpPr>
        <p:spPr>
          <a:xfrm>
            <a:off x="2646961" y="3628567"/>
            <a:ext cx="5846404" cy="4001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fr-FR" sz="2000" dirty="0"/>
              <a:t>LEAD TIME</a:t>
            </a:r>
          </a:p>
        </p:txBody>
      </p:sp>
      <p:sp>
        <p:nvSpPr>
          <p:cNvPr id="9" name="ZoneTexte 9">
            <a:extLst>
              <a:ext uri="{FF2B5EF4-FFF2-40B4-BE49-F238E27FC236}">
                <a16:creationId xmlns:a16="http://schemas.microsoft.com/office/drawing/2014/main" id="{D32FECCC-03C4-4DDD-A96A-54968CD80BA2}"/>
              </a:ext>
            </a:extLst>
          </p:cNvPr>
          <p:cNvSpPr txBox="1"/>
          <p:nvPr/>
        </p:nvSpPr>
        <p:spPr>
          <a:xfrm>
            <a:off x="1987826" y="4914874"/>
            <a:ext cx="1507251"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b="1" dirty="0"/>
              <a:t>TMUDA  =</a:t>
            </a:r>
          </a:p>
        </p:txBody>
      </p:sp>
      <p:sp>
        <p:nvSpPr>
          <p:cNvPr id="10" name="ZoneTexte 10">
            <a:extLst>
              <a:ext uri="{FF2B5EF4-FFF2-40B4-BE49-F238E27FC236}">
                <a16:creationId xmlns:a16="http://schemas.microsoft.com/office/drawing/2014/main" id="{DC0269A9-DCEA-4246-88A3-518175BE731B}"/>
              </a:ext>
            </a:extLst>
          </p:cNvPr>
          <p:cNvSpPr txBox="1"/>
          <p:nvPr/>
        </p:nvSpPr>
        <p:spPr>
          <a:xfrm>
            <a:off x="3529802" y="4668653"/>
            <a:ext cx="5550118" cy="4001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fr-FR" sz="2000" dirty="0"/>
              <a:t>Temps de déroulement des MUDA</a:t>
            </a:r>
          </a:p>
        </p:txBody>
      </p:sp>
      <p:cxnSp>
        <p:nvCxnSpPr>
          <p:cNvPr id="11" name="Connecteur droit 11">
            <a:extLst>
              <a:ext uri="{FF2B5EF4-FFF2-40B4-BE49-F238E27FC236}">
                <a16:creationId xmlns:a16="http://schemas.microsoft.com/office/drawing/2014/main" id="{2E410BDB-0B4D-4BEB-BD13-AE681F184145}"/>
              </a:ext>
            </a:extLst>
          </p:cNvPr>
          <p:cNvCxnSpPr>
            <a:cxnSpLocks/>
          </p:cNvCxnSpPr>
          <p:nvPr/>
        </p:nvCxnSpPr>
        <p:spPr>
          <a:xfrm flipV="1">
            <a:off x="3529801" y="5092393"/>
            <a:ext cx="5526970" cy="7147"/>
          </a:xfrm>
          <a:prstGeom prst="line">
            <a:avLst/>
          </a:prstGeom>
        </p:spPr>
        <p:style>
          <a:lnRef idx="3">
            <a:schemeClr val="accent1"/>
          </a:lnRef>
          <a:fillRef idx="0">
            <a:schemeClr val="accent1"/>
          </a:fillRef>
          <a:effectRef idx="2">
            <a:schemeClr val="accent1"/>
          </a:effectRef>
          <a:fontRef idx="minor">
            <a:schemeClr val="tx1"/>
          </a:fontRef>
        </p:style>
      </p:cxnSp>
      <p:sp>
        <p:nvSpPr>
          <p:cNvPr id="12" name="ZoneTexte 12">
            <a:extLst>
              <a:ext uri="{FF2B5EF4-FFF2-40B4-BE49-F238E27FC236}">
                <a16:creationId xmlns:a16="http://schemas.microsoft.com/office/drawing/2014/main" id="{B3F83E87-9DB2-46AB-BDAB-DB601F565CEA}"/>
              </a:ext>
            </a:extLst>
          </p:cNvPr>
          <p:cNvSpPr txBox="1"/>
          <p:nvPr/>
        </p:nvSpPr>
        <p:spPr>
          <a:xfrm>
            <a:off x="3558796" y="5229151"/>
            <a:ext cx="5474826" cy="4001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fr-FR" sz="2000" dirty="0"/>
              <a:t>LEAD TIME</a:t>
            </a:r>
          </a:p>
        </p:txBody>
      </p:sp>
    </p:spTree>
    <p:extLst>
      <p:ext uri="{BB962C8B-B14F-4D97-AF65-F5344CB8AC3E}">
        <p14:creationId xmlns:p14="http://schemas.microsoft.com/office/powerpoint/2010/main" val="2879674319"/>
      </p:ext>
    </p:extLst>
  </p:cSld>
  <p:clrMapOvr>
    <a:masterClrMapping/>
  </p:clrMapOvr>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6A9B4-2E1E-5137-AD35-4A35E745DC06}"/>
              </a:ext>
            </a:extLst>
          </p:cNvPr>
          <p:cNvSpPr>
            <a:spLocks noGrp="1"/>
          </p:cNvSpPr>
          <p:nvPr>
            <p:ph type="title"/>
          </p:nvPr>
        </p:nvSpPr>
        <p:spPr/>
        <p:txBody>
          <a:bodyPr/>
          <a:lstStyle/>
          <a:p>
            <a:r>
              <a:rPr lang="fr-FR" sz="2400" b="1" u="sng" dirty="0">
                <a:solidFill>
                  <a:srgbClr val="FFC000"/>
                </a:solidFill>
                <a:effectLst/>
                <a:latin typeface="Calibri" panose="020F0502020204030204" pitchFamily="34" charset="0"/>
                <a:ea typeface="Calibri" panose="020F0502020204030204" pitchFamily="34" charset="0"/>
                <a:cs typeface="Arial" panose="020B0604020202020204" pitchFamily="34" charset="0"/>
              </a:rPr>
              <a:t>b.3. La gestion du stock PDR</a:t>
            </a:r>
            <a:br>
              <a:rPr lang="fr-MA" sz="2400" dirty="0">
                <a:solidFill>
                  <a:srgbClr val="FFC000"/>
                </a:solidFill>
                <a:effectLst/>
                <a:latin typeface="Calibri" panose="020F0502020204030204" pitchFamily="34" charset="0"/>
                <a:ea typeface="Calibri" panose="020F0502020204030204" pitchFamily="34" charset="0"/>
                <a:cs typeface="Arial" panose="020B0604020202020204" pitchFamily="34" charset="0"/>
              </a:rPr>
            </a:br>
            <a:endParaRPr lang="fr-MA" sz="2400" dirty="0">
              <a:solidFill>
                <a:srgbClr val="FFC000"/>
              </a:solidFill>
            </a:endParaRPr>
          </a:p>
        </p:txBody>
      </p:sp>
      <p:sp>
        <p:nvSpPr>
          <p:cNvPr id="3" name="Content Placeholder 2">
            <a:extLst>
              <a:ext uri="{FF2B5EF4-FFF2-40B4-BE49-F238E27FC236}">
                <a16:creationId xmlns:a16="http://schemas.microsoft.com/office/drawing/2014/main" id="{1E0D1AC8-BB16-FDEC-47E7-6461398DD424}"/>
              </a:ext>
            </a:extLst>
          </p:cNvPr>
          <p:cNvSpPr>
            <a:spLocks noGrp="1"/>
          </p:cNvSpPr>
          <p:nvPr>
            <p:ph idx="1"/>
          </p:nvPr>
        </p:nvSpPr>
        <p:spPr>
          <a:xfrm>
            <a:off x="490330" y="2052918"/>
            <a:ext cx="10098157" cy="4195481"/>
          </a:xfrm>
        </p:spPr>
        <p:txBody>
          <a:bodyPr>
            <a:normAutofit/>
          </a:bodyPr>
          <a:lstStyle/>
          <a:p>
            <a:pPr>
              <a:lnSpc>
                <a:spcPct val="115000"/>
              </a:lnSpc>
              <a:spcAft>
                <a:spcPts val="1000"/>
              </a:spcAft>
            </a:pPr>
            <a:r>
              <a:rPr lang="en-ZA" sz="1800" b="1" u="sng" dirty="0">
                <a:effectLst/>
                <a:latin typeface="Calibri" panose="020F0502020204030204" pitchFamily="34" charset="0"/>
                <a:ea typeface="Calibri" panose="020F0502020204030204" pitchFamily="34" charset="0"/>
                <a:cs typeface="Arial" panose="020B0604020202020204" pitchFamily="34" charset="0"/>
              </a:rPr>
              <a:t>Le Stock </a:t>
            </a:r>
            <a:r>
              <a:rPr lang="en-ZA" sz="1800" b="1" u="sng" dirty="0" err="1">
                <a:effectLst/>
                <a:latin typeface="Calibri" panose="020F0502020204030204" pitchFamily="34" charset="0"/>
                <a:ea typeface="Calibri" panose="020F0502020204030204" pitchFamily="34" charset="0"/>
                <a:cs typeface="Arial" panose="020B0604020202020204" pitchFamily="34" charset="0"/>
              </a:rPr>
              <a:t>Moyen</a:t>
            </a:r>
            <a:r>
              <a:rPr lang="en-ZA" sz="1800" b="1" u="sng" dirty="0">
                <a:effectLst/>
                <a:latin typeface="Calibri" panose="020F0502020204030204" pitchFamily="34" charset="0"/>
                <a:ea typeface="Calibri" panose="020F0502020204030204" pitchFamily="34" charset="0"/>
                <a:cs typeface="Arial" panose="020B0604020202020204" pitchFamily="34" charset="0"/>
              </a:rPr>
              <a:t> SM</a:t>
            </a:r>
          </a:p>
          <a:p>
            <a:pPr marL="0" indent="0">
              <a:lnSpc>
                <a:spcPct val="115000"/>
              </a:lnSpc>
              <a:spcAft>
                <a:spcPts val="1000"/>
              </a:spcAft>
              <a:buNone/>
            </a:pP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0" indent="0">
              <a:lnSpc>
                <a:spcPct val="115000"/>
              </a:lnSpc>
              <a:spcAft>
                <a:spcPts val="1000"/>
              </a:spcAft>
              <a:buNone/>
            </a:pPr>
            <a:r>
              <a:rPr lang="en-ZA" sz="1800" b="1" dirty="0">
                <a:effectLst/>
                <a:latin typeface="Calibri" panose="020F0502020204030204" pitchFamily="34" charset="0"/>
                <a:ea typeface="Times New Roman" panose="02020603050405020304" pitchFamily="18" charset="0"/>
                <a:cs typeface="Arial" panose="020B0604020202020204" pitchFamily="34" charset="0"/>
              </a:rPr>
              <a:t>Stock </a:t>
            </a:r>
            <a:r>
              <a:rPr lang="en-ZA" sz="1800" b="1" dirty="0" err="1">
                <a:effectLst/>
                <a:latin typeface="Calibri" panose="020F0502020204030204" pitchFamily="34" charset="0"/>
                <a:ea typeface="Times New Roman" panose="02020603050405020304" pitchFamily="18" charset="0"/>
                <a:cs typeface="Arial" panose="020B0604020202020204" pitchFamily="34" charset="0"/>
              </a:rPr>
              <a:t>moyen</a:t>
            </a:r>
            <a:r>
              <a:rPr lang="en-ZA" sz="1800" dirty="0">
                <a:effectLst/>
                <a:latin typeface="Calibri" panose="020F0502020204030204" pitchFamily="34" charset="0"/>
                <a:ea typeface="Times New Roman" panose="02020603050405020304" pitchFamily="18" charset="0"/>
                <a:cs typeface="Arial" panose="020B0604020202020204" pitchFamily="34" charset="0"/>
              </a:rPr>
              <a:t> = (stock initial + stock final) / 2</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b="1" u="sng" dirty="0">
                <a:effectLst/>
                <a:latin typeface="Calibri" panose="020F0502020204030204" pitchFamily="34" charset="0"/>
                <a:ea typeface="Calibri" panose="020F0502020204030204" pitchFamily="34" charset="0"/>
                <a:cs typeface="Arial" panose="020B0604020202020204" pitchFamily="34" charset="0"/>
              </a:rPr>
              <a:t>Le Stock Optimal SO</a:t>
            </a:r>
          </a:p>
          <a:p>
            <a:pPr marL="0" indent="0">
              <a:lnSpc>
                <a:spcPct val="115000"/>
              </a:lnSpc>
              <a:spcAft>
                <a:spcPts val="1000"/>
              </a:spcAft>
              <a:buNone/>
            </a:pP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0" indent="0">
              <a:lnSpc>
                <a:spcPct val="115000"/>
              </a:lnSpc>
              <a:spcAft>
                <a:spcPts val="1000"/>
              </a:spcAft>
              <a:buNone/>
            </a:pPr>
            <a:r>
              <a:rPr lang="fr-FR" sz="1800" b="1" dirty="0">
                <a:effectLst/>
                <a:latin typeface="Calibri" panose="020F0502020204030204" pitchFamily="34" charset="0"/>
                <a:ea typeface="Calibri" panose="020F0502020204030204" pitchFamily="34" charset="0"/>
                <a:cs typeface="Arial" panose="020B0604020202020204" pitchFamily="34" charset="0"/>
              </a:rPr>
              <a:t>Stock optimal</a:t>
            </a:r>
            <a:r>
              <a:rPr lang="fr-FR" sz="1800" dirty="0">
                <a:effectLst/>
                <a:latin typeface="Calibri" panose="020F0502020204030204" pitchFamily="34" charset="0"/>
                <a:ea typeface="Calibri" panose="020F0502020204030204" pitchFamily="34" charset="0"/>
                <a:cs typeface="Arial" panose="020B0604020202020204" pitchFamily="34" charset="0"/>
              </a:rPr>
              <a:t> = quantité optimale de commande + stock minimum + stock de sécurité</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0" indent="0">
              <a:lnSpc>
                <a:spcPct val="115000"/>
              </a:lnSpc>
              <a:spcAft>
                <a:spcPts val="1000"/>
              </a:spcAft>
              <a:buNone/>
            </a:pP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1371852678"/>
      </p:ext>
    </p:extLst>
  </p:cSld>
  <p:clrMapOvr>
    <a:masterClrMapping/>
  </p:clrMapOvr>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68D508-8F58-0FCF-F831-C095475A310A}"/>
              </a:ext>
            </a:extLst>
          </p:cNvPr>
          <p:cNvSpPr>
            <a:spLocks noGrp="1"/>
          </p:cNvSpPr>
          <p:nvPr>
            <p:ph idx="1"/>
          </p:nvPr>
        </p:nvSpPr>
        <p:spPr>
          <a:xfrm>
            <a:off x="702365" y="833718"/>
            <a:ext cx="10204173" cy="5116508"/>
          </a:xfrm>
        </p:spPr>
        <p:txBody>
          <a:bodyPr>
            <a:normAutofit/>
          </a:bodyPr>
          <a:lstStyle/>
          <a:p>
            <a:pPr>
              <a:lnSpc>
                <a:spcPct val="115000"/>
              </a:lnSpc>
              <a:spcAft>
                <a:spcPts val="1000"/>
              </a:spcAft>
            </a:pPr>
            <a:r>
              <a:rPr lang="fr-FR" sz="2000" b="1" u="sng" dirty="0">
                <a:effectLst/>
                <a:latin typeface="Calibri" panose="020F0502020204030204" pitchFamily="34" charset="0"/>
                <a:ea typeface="Calibri" panose="020F0502020204030204" pitchFamily="34" charset="0"/>
                <a:cs typeface="Arial" panose="020B0604020202020204" pitchFamily="34" charset="0"/>
              </a:rPr>
              <a:t>Le Taux de Rotation TR</a:t>
            </a:r>
            <a:endParaRPr lang="fr-MA" sz="2000" dirty="0">
              <a:effectLst/>
              <a:latin typeface="Calibri" panose="020F0502020204030204" pitchFamily="34" charset="0"/>
              <a:ea typeface="Calibri" panose="020F0502020204030204" pitchFamily="34" charset="0"/>
              <a:cs typeface="Arial" panose="020B0604020202020204" pitchFamily="34" charset="0"/>
            </a:endParaRPr>
          </a:p>
          <a:p>
            <a:pPr marL="0" indent="0">
              <a:lnSpc>
                <a:spcPct val="115000"/>
              </a:lnSpc>
              <a:spcAft>
                <a:spcPts val="1000"/>
              </a:spcAft>
              <a:buNone/>
            </a:pPr>
            <a:r>
              <a:rPr lang="fr-FR" sz="2000" b="1" dirty="0">
                <a:effectLst/>
                <a:latin typeface="Calibri" panose="020F0502020204030204" pitchFamily="34" charset="0"/>
                <a:ea typeface="Calibri" panose="020F0502020204030204" pitchFamily="34" charset="0"/>
                <a:cs typeface="Arial" panose="020B0604020202020204" pitchFamily="34" charset="0"/>
              </a:rPr>
              <a:t>Taux de rotation</a:t>
            </a:r>
            <a:r>
              <a:rPr lang="fr-FR" sz="2000" dirty="0">
                <a:effectLst/>
                <a:latin typeface="Calibri" panose="020F0502020204030204" pitchFamily="34" charset="0"/>
                <a:ea typeface="Calibri" panose="020F0502020204030204" pitchFamily="34" charset="0"/>
                <a:cs typeface="Arial" panose="020B0604020202020204" pitchFamily="34" charset="0"/>
              </a:rPr>
              <a:t> =total des valeurs de sorties /stock moyen</a:t>
            </a:r>
          </a:p>
          <a:p>
            <a:pPr marL="0" indent="0">
              <a:lnSpc>
                <a:spcPct val="115000"/>
              </a:lnSpc>
              <a:spcAft>
                <a:spcPts val="1000"/>
              </a:spcAft>
              <a:buNone/>
            </a:pPr>
            <a:endParaRPr lang="fr-MA" sz="20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2000" b="1" u="sng" dirty="0">
                <a:effectLst/>
                <a:latin typeface="Calibri" panose="020F0502020204030204" pitchFamily="34" charset="0"/>
                <a:ea typeface="Calibri" panose="020F0502020204030204" pitchFamily="34" charset="0"/>
                <a:cs typeface="Arial" panose="020B0604020202020204" pitchFamily="34" charset="0"/>
              </a:rPr>
              <a:t>Le Taux de Ruptures TRU</a:t>
            </a:r>
            <a:endParaRPr lang="fr-MA" sz="2000" dirty="0">
              <a:effectLst/>
              <a:latin typeface="Calibri" panose="020F0502020204030204" pitchFamily="34" charset="0"/>
              <a:ea typeface="Calibri" panose="020F0502020204030204" pitchFamily="34" charset="0"/>
              <a:cs typeface="Arial" panose="020B0604020202020204" pitchFamily="34" charset="0"/>
            </a:endParaRPr>
          </a:p>
          <a:p>
            <a:pPr marL="0" indent="0">
              <a:lnSpc>
                <a:spcPct val="115000"/>
              </a:lnSpc>
              <a:spcAft>
                <a:spcPts val="1000"/>
              </a:spcAft>
              <a:buNone/>
            </a:pPr>
            <a:r>
              <a:rPr lang="fr-FR" sz="2000" b="1" dirty="0">
                <a:effectLst/>
                <a:latin typeface="Calibri" panose="020F0502020204030204" pitchFamily="34" charset="0"/>
                <a:ea typeface="Calibri" panose="020F0502020204030204" pitchFamily="34" charset="0"/>
                <a:cs typeface="Arial" panose="020B0604020202020204" pitchFamily="34" charset="0"/>
              </a:rPr>
              <a:t>Taux de Ruptures</a:t>
            </a:r>
            <a:r>
              <a:rPr lang="fr-FR" sz="2000" dirty="0">
                <a:effectLst/>
                <a:latin typeface="Calibri" panose="020F0502020204030204" pitchFamily="34" charset="0"/>
                <a:ea typeface="Calibri" panose="020F0502020204030204" pitchFamily="34" charset="0"/>
                <a:cs typeface="Arial" panose="020B0604020202020204" pitchFamily="34" charset="0"/>
              </a:rPr>
              <a:t> = (Nombre de Ruptures/Nombre </a:t>
            </a:r>
            <a:r>
              <a:rPr lang="fr-FR" sz="2000">
                <a:effectLst/>
                <a:latin typeface="Calibri" panose="020F0502020204030204" pitchFamily="34" charset="0"/>
                <a:ea typeface="Calibri" panose="020F0502020204030204" pitchFamily="34" charset="0"/>
                <a:cs typeface="Arial" panose="020B0604020202020204" pitchFamily="34" charset="0"/>
              </a:rPr>
              <a:t>des demandes) </a:t>
            </a:r>
            <a:r>
              <a:rPr lang="fr-FR" sz="2000" dirty="0">
                <a:effectLst/>
                <a:latin typeface="Calibri" panose="020F0502020204030204" pitchFamily="34" charset="0"/>
                <a:ea typeface="Calibri" panose="020F0502020204030204" pitchFamily="34" charset="0"/>
                <a:cs typeface="Arial" panose="020B0604020202020204" pitchFamily="34" charset="0"/>
              </a:rPr>
              <a:t>*100</a:t>
            </a:r>
          </a:p>
          <a:p>
            <a:pPr marL="0" indent="0">
              <a:lnSpc>
                <a:spcPct val="115000"/>
              </a:lnSpc>
              <a:spcAft>
                <a:spcPts val="1000"/>
              </a:spcAft>
              <a:buNone/>
            </a:pPr>
            <a:endParaRPr lang="fr-MA" sz="20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2000" b="1" u="sng" dirty="0">
                <a:effectLst/>
                <a:latin typeface="Calibri" panose="020F0502020204030204" pitchFamily="34" charset="0"/>
                <a:ea typeface="Calibri" panose="020F0502020204030204" pitchFamily="34" charset="0"/>
                <a:cs typeface="Arial" panose="020B0604020202020204" pitchFamily="34" charset="0"/>
              </a:rPr>
              <a:t>La Durée Moyenne DM</a:t>
            </a:r>
            <a:endParaRPr lang="fr-MA" sz="2000" dirty="0">
              <a:effectLst/>
              <a:latin typeface="Calibri" panose="020F0502020204030204" pitchFamily="34" charset="0"/>
              <a:ea typeface="Calibri" panose="020F0502020204030204" pitchFamily="34" charset="0"/>
              <a:cs typeface="Arial" panose="020B0604020202020204" pitchFamily="34" charset="0"/>
            </a:endParaRPr>
          </a:p>
          <a:p>
            <a:pPr marL="0" indent="0">
              <a:lnSpc>
                <a:spcPct val="115000"/>
              </a:lnSpc>
              <a:spcAft>
                <a:spcPts val="1000"/>
              </a:spcAft>
              <a:buNone/>
            </a:pPr>
            <a:r>
              <a:rPr lang="fr-FR" sz="2000" b="1" dirty="0">
                <a:effectLst/>
                <a:latin typeface="Calibri" panose="020F0502020204030204" pitchFamily="34" charset="0"/>
                <a:ea typeface="Calibri" panose="020F0502020204030204" pitchFamily="34" charset="0"/>
                <a:cs typeface="Arial" panose="020B0604020202020204" pitchFamily="34" charset="0"/>
              </a:rPr>
              <a:t>Durée moyenne de stockage</a:t>
            </a:r>
            <a:r>
              <a:rPr lang="fr-FR" sz="2000" dirty="0">
                <a:effectLst/>
                <a:latin typeface="Calibri" panose="020F0502020204030204" pitchFamily="34" charset="0"/>
                <a:ea typeface="Calibri" panose="020F0502020204030204" pitchFamily="34" charset="0"/>
                <a:cs typeface="Arial" panose="020B0604020202020204" pitchFamily="34" charset="0"/>
              </a:rPr>
              <a:t> = total des durées des période/vitesse de rotation</a:t>
            </a:r>
            <a:endParaRPr lang="fr-MA" sz="20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4123179505"/>
      </p:ext>
    </p:extLst>
  </p:cSld>
  <p:clrMapOvr>
    <a:masterClrMapping/>
  </p:clrMapOvr>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FB7EA-FE46-8128-A12F-A4D3D28BEECD}"/>
              </a:ext>
            </a:extLst>
          </p:cNvPr>
          <p:cNvSpPr>
            <a:spLocks noGrp="1"/>
          </p:cNvSpPr>
          <p:nvPr>
            <p:ph type="title"/>
          </p:nvPr>
        </p:nvSpPr>
        <p:spPr/>
        <p:txBody>
          <a:bodyPr/>
          <a:lstStyle/>
          <a:p>
            <a:pPr>
              <a:lnSpc>
                <a:spcPct val="115000"/>
              </a:lnSpc>
              <a:spcAft>
                <a:spcPts val="1000"/>
              </a:spcAft>
            </a:pPr>
            <a:r>
              <a:rPr lang="fr-FR" sz="1800" b="1" dirty="0">
                <a:solidFill>
                  <a:srgbClr val="00B050"/>
                </a:solidFill>
                <a:effectLst/>
                <a:latin typeface="Calibri" panose="020F0502020204030204" pitchFamily="34" charset="0"/>
                <a:ea typeface="Calibri" panose="020F0502020204030204" pitchFamily="34" charset="0"/>
                <a:cs typeface="Arial" panose="020B0604020202020204" pitchFamily="34" charset="0"/>
              </a:rPr>
              <a:t>b.4. Fonction maintenance</a:t>
            </a:r>
            <a:br>
              <a:rPr lang="fr-MA" sz="1800" dirty="0">
                <a:effectLst/>
                <a:latin typeface="Calibri" panose="020F0502020204030204" pitchFamily="34" charset="0"/>
                <a:ea typeface="Calibri" panose="020F0502020204030204" pitchFamily="34" charset="0"/>
                <a:cs typeface="Arial" panose="020B0604020202020204" pitchFamily="34" charset="0"/>
              </a:rPr>
            </a:br>
            <a:r>
              <a:rPr lang="fr-FR" sz="1800" b="1" u="sng" dirty="0">
                <a:solidFill>
                  <a:srgbClr val="FFC000"/>
                </a:solidFill>
                <a:effectLst/>
                <a:latin typeface="Calibri" panose="020F0502020204030204" pitchFamily="34" charset="0"/>
                <a:ea typeface="Calibri" panose="020F0502020204030204" pitchFamily="34" charset="0"/>
                <a:cs typeface="Arial" panose="020B0604020202020204" pitchFamily="34" charset="0"/>
              </a:rPr>
              <a:t>Le taux de la réactivité maintenance :  TRM</a:t>
            </a:r>
            <a:br>
              <a:rPr lang="fr-MA" sz="1800" dirty="0">
                <a:effectLst/>
                <a:latin typeface="Calibri" panose="020F0502020204030204" pitchFamily="34" charset="0"/>
                <a:ea typeface="Calibri" panose="020F0502020204030204" pitchFamily="34" charset="0"/>
                <a:cs typeface="Arial" panose="020B0604020202020204" pitchFamily="34" charset="0"/>
              </a:rPr>
            </a:br>
            <a:endParaRPr lang="fr-MA" dirty="0"/>
          </a:p>
        </p:txBody>
      </p:sp>
      <p:sp>
        <p:nvSpPr>
          <p:cNvPr id="3" name="Content Placeholder 2">
            <a:extLst>
              <a:ext uri="{FF2B5EF4-FFF2-40B4-BE49-F238E27FC236}">
                <a16:creationId xmlns:a16="http://schemas.microsoft.com/office/drawing/2014/main" id="{BD4F945D-4AFC-AA63-135D-223056CF6781}"/>
              </a:ext>
            </a:extLst>
          </p:cNvPr>
          <p:cNvSpPr>
            <a:spLocks noGrp="1"/>
          </p:cNvSpPr>
          <p:nvPr>
            <p:ph idx="1"/>
          </p:nvPr>
        </p:nvSpPr>
        <p:spPr>
          <a:xfrm>
            <a:off x="646111" y="3198969"/>
            <a:ext cx="8946541" cy="465789"/>
          </a:xfrm>
        </p:spPr>
        <p:txBody>
          <a:bodyPr/>
          <a:lstStyle/>
          <a:p>
            <a:pPr marL="0" indent="0">
              <a:buNone/>
            </a:pPr>
            <a:r>
              <a:rPr lang="fr-FR" sz="1800" b="1" u="sng" dirty="0">
                <a:solidFill>
                  <a:srgbClr val="FFC000"/>
                </a:solidFill>
                <a:effectLst/>
                <a:latin typeface="Calibri" panose="020F0502020204030204" pitchFamily="34" charset="0"/>
                <a:ea typeface="Calibri" panose="020F0502020204030204" pitchFamily="34" charset="0"/>
                <a:cs typeface="Arial" panose="020B0604020202020204" pitchFamily="34" charset="0"/>
              </a:rPr>
              <a:t>Le moyen du temps technique de réparation : MTTR</a:t>
            </a:r>
            <a:endParaRPr lang="fr-MA" sz="1800"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
        <p:nvSpPr>
          <p:cNvPr id="4" name="ZoneTexte 3">
            <a:extLst>
              <a:ext uri="{FF2B5EF4-FFF2-40B4-BE49-F238E27FC236}">
                <a16:creationId xmlns:a16="http://schemas.microsoft.com/office/drawing/2014/main" id="{234E15BA-40CF-43D0-A1D6-161B3426DCCE}"/>
              </a:ext>
            </a:extLst>
          </p:cNvPr>
          <p:cNvSpPr txBox="1"/>
          <p:nvPr/>
        </p:nvSpPr>
        <p:spPr>
          <a:xfrm>
            <a:off x="2396204" y="1591638"/>
            <a:ext cx="6133154" cy="523220"/>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2800" dirty="0"/>
              <a:t>temps d’arrêt – temps de réparation</a:t>
            </a:r>
          </a:p>
        </p:txBody>
      </p:sp>
      <p:sp>
        <p:nvSpPr>
          <p:cNvPr id="5" name="ZoneTexte 4">
            <a:extLst>
              <a:ext uri="{FF2B5EF4-FFF2-40B4-BE49-F238E27FC236}">
                <a16:creationId xmlns:a16="http://schemas.microsoft.com/office/drawing/2014/main" id="{5AD36B31-2D0C-43D9-931B-28D55082E9FF}"/>
              </a:ext>
            </a:extLst>
          </p:cNvPr>
          <p:cNvSpPr txBox="1"/>
          <p:nvPr/>
        </p:nvSpPr>
        <p:spPr>
          <a:xfrm>
            <a:off x="922559" y="1762977"/>
            <a:ext cx="1495922" cy="646331"/>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3600" b="1" dirty="0">
                <a:solidFill>
                  <a:srgbClr val="FF0000"/>
                </a:solidFill>
                <a:highlight>
                  <a:srgbClr val="FFFF00"/>
                </a:highlight>
              </a:rPr>
              <a:t>TRM</a:t>
            </a:r>
            <a:r>
              <a:rPr lang="fr-FR" sz="3600" dirty="0"/>
              <a:t> =</a:t>
            </a:r>
          </a:p>
        </p:txBody>
      </p:sp>
      <p:cxnSp>
        <p:nvCxnSpPr>
          <p:cNvPr id="6" name="Connecteur droit 6">
            <a:extLst>
              <a:ext uri="{FF2B5EF4-FFF2-40B4-BE49-F238E27FC236}">
                <a16:creationId xmlns:a16="http://schemas.microsoft.com/office/drawing/2014/main" id="{0286ADEB-8627-4AFF-A542-836F47BA08B9}"/>
              </a:ext>
            </a:extLst>
          </p:cNvPr>
          <p:cNvCxnSpPr/>
          <p:nvPr/>
        </p:nvCxnSpPr>
        <p:spPr>
          <a:xfrm flipH="1">
            <a:off x="2396204" y="2086143"/>
            <a:ext cx="6252519" cy="0"/>
          </a:xfrm>
          <a:prstGeom prst="line">
            <a:avLst/>
          </a:prstGeom>
          <a:ln/>
        </p:spPr>
        <p:style>
          <a:lnRef idx="3">
            <a:schemeClr val="accent3"/>
          </a:lnRef>
          <a:fillRef idx="0">
            <a:schemeClr val="accent3"/>
          </a:fillRef>
          <a:effectRef idx="2">
            <a:schemeClr val="accent3"/>
          </a:effectRef>
          <a:fontRef idx="minor">
            <a:schemeClr val="tx1"/>
          </a:fontRef>
        </p:style>
      </p:cxnSp>
      <p:sp>
        <p:nvSpPr>
          <p:cNvPr id="7" name="ZoneTexte 7">
            <a:extLst>
              <a:ext uri="{FF2B5EF4-FFF2-40B4-BE49-F238E27FC236}">
                <a16:creationId xmlns:a16="http://schemas.microsoft.com/office/drawing/2014/main" id="{C316C031-A5DC-483D-AB62-3B3B9216384A}"/>
              </a:ext>
            </a:extLst>
          </p:cNvPr>
          <p:cNvSpPr txBox="1"/>
          <p:nvPr/>
        </p:nvSpPr>
        <p:spPr>
          <a:xfrm>
            <a:off x="3936680" y="2047411"/>
            <a:ext cx="2426305" cy="523220"/>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2800" dirty="0"/>
              <a:t>temps d’arrêt</a:t>
            </a:r>
          </a:p>
        </p:txBody>
      </p:sp>
      <p:sp>
        <p:nvSpPr>
          <p:cNvPr id="8" name="ZoneTexte 8">
            <a:extLst>
              <a:ext uri="{FF2B5EF4-FFF2-40B4-BE49-F238E27FC236}">
                <a16:creationId xmlns:a16="http://schemas.microsoft.com/office/drawing/2014/main" id="{FE69924F-D5FC-6D0D-AF87-67EDA48671C2}"/>
              </a:ext>
            </a:extLst>
          </p:cNvPr>
          <p:cNvSpPr txBox="1"/>
          <p:nvPr/>
        </p:nvSpPr>
        <p:spPr>
          <a:xfrm>
            <a:off x="8739381" y="1730651"/>
            <a:ext cx="1549400" cy="52322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2800" dirty="0"/>
              <a:t>X 100</a:t>
            </a:r>
          </a:p>
        </p:txBody>
      </p:sp>
      <p:sp>
        <p:nvSpPr>
          <p:cNvPr id="9" name="ZoneTexte 3">
            <a:extLst>
              <a:ext uri="{FF2B5EF4-FFF2-40B4-BE49-F238E27FC236}">
                <a16:creationId xmlns:a16="http://schemas.microsoft.com/office/drawing/2014/main" id="{234E15BA-40CF-43D0-A1D6-161B3426DCCE}"/>
              </a:ext>
            </a:extLst>
          </p:cNvPr>
          <p:cNvSpPr txBox="1"/>
          <p:nvPr/>
        </p:nvSpPr>
        <p:spPr>
          <a:xfrm>
            <a:off x="2760527" y="4060200"/>
            <a:ext cx="6269409" cy="523220"/>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2800" dirty="0"/>
              <a:t>Somme des durées des interventions</a:t>
            </a:r>
          </a:p>
        </p:txBody>
      </p:sp>
      <p:sp>
        <p:nvSpPr>
          <p:cNvPr id="10" name="ZoneTexte 4">
            <a:extLst>
              <a:ext uri="{FF2B5EF4-FFF2-40B4-BE49-F238E27FC236}">
                <a16:creationId xmlns:a16="http://schemas.microsoft.com/office/drawing/2014/main" id="{5AD36B31-2D0C-43D9-931B-28D55082E9FF}"/>
              </a:ext>
            </a:extLst>
          </p:cNvPr>
          <p:cNvSpPr txBox="1"/>
          <p:nvPr/>
        </p:nvSpPr>
        <p:spPr>
          <a:xfrm>
            <a:off x="829682" y="4193439"/>
            <a:ext cx="1935145" cy="646331"/>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3600" b="1" dirty="0">
                <a:solidFill>
                  <a:srgbClr val="FF0000"/>
                </a:solidFill>
                <a:highlight>
                  <a:srgbClr val="FFFF00"/>
                </a:highlight>
              </a:rPr>
              <a:t>MTTR=</a:t>
            </a:r>
            <a:endParaRPr lang="fr-FR" sz="3600" dirty="0"/>
          </a:p>
        </p:txBody>
      </p:sp>
      <p:cxnSp>
        <p:nvCxnSpPr>
          <p:cNvPr id="11" name="Connecteur droit 6">
            <a:extLst>
              <a:ext uri="{FF2B5EF4-FFF2-40B4-BE49-F238E27FC236}">
                <a16:creationId xmlns:a16="http://schemas.microsoft.com/office/drawing/2014/main" id="{0286ADEB-8627-4AFF-A542-836F47BA08B9}"/>
              </a:ext>
            </a:extLst>
          </p:cNvPr>
          <p:cNvCxnSpPr/>
          <p:nvPr/>
        </p:nvCxnSpPr>
        <p:spPr>
          <a:xfrm flipH="1">
            <a:off x="2760527" y="4554705"/>
            <a:ext cx="6252519" cy="0"/>
          </a:xfrm>
          <a:prstGeom prst="line">
            <a:avLst/>
          </a:prstGeom>
          <a:ln/>
        </p:spPr>
        <p:style>
          <a:lnRef idx="3">
            <a:schemeClr val="accent3"/>
          </a:lnRef>
          <a:fillRef idx="0">
            <a:schemeClr val="accent3"/>
          </a:fillRef>
          <a:effectRef idx="2">
            <a:schemeClr val="accent3"/>
          </a:effectRef>
          <a:fontRef idx="minor">
            <a:schemeClr val="tx1"/>
          </a:fontRef>
        </p:style>
      </p:cxnSp>
      <p:sp>
        <p:nvSpPr>
          <p:cNvPr id="12" name="ZoneTexte 7">
            <a:extLst>
              <a:ext uri="{FF2B5EF4-FFF2-40B4-BE49-F238E27FC236}">
                <a16:creationId xmlns:a16="http://schemas.microsoft.com/office/drawing/2014/main" id="{C316C031-A5DC-483D-AB62-3B3B9216384A}"/>
              </a:ext>
            </a:extLst>
          </p:cNvPr>
          <p:cNvSpPr txBox="1"/>
          <p:nvPr/>
        </p:nvSpPr>
        <p:spPr>
          <a:xfrm>
            <a:off x="3767603" y="4515973"/>
            <a:ext cx="4464171" cy="523220"/>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2800" dirty="0"/>
              <a:t>Nombre des interventions</a:t>
            </a:r>
          </a:p>
        </p:txBody>
      </p:sp>
    </p:spTree>
    <p:extLst>
      <p:ext uri="{BB962C8B-B14F-4D97-AF65-F5344CB8AC3E}">
        <p14:creationId xmlns:p14="http://schemas.microsoft.com/office/powerpoint/2010/main" val="3644816415"/>
      </p:ext>
    </p:extLst>
  </p:cSld>
  <p:clrMapOvr>
    <a:masterClrMapping/>
  </p:clrMapOvr>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269026-74BA-2975-828B-CD652DE2B256}"/>
              </a:ext>
            </a:extLst>
          </p:cNvPr>
          <p:cNvSpPr>
            <a:spLocks noGrp="1"/>
          </p:cNvSpPr>
          <p:nvPr>
            <p:ph idx="1"/>
          </p:nvPr>
        </p:nvSpPr>
        <p:spPr>
          <a:xfrm>
            <a:off x="851521" y="316883"/>
            <a:ext cx="8946541" cy="2717865"/>
          </a:xfrm>
        </p:spPr>
        <p:txBody>
          <a:bodyPr/>
          <a:lstStyle/>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Il faut faire attention, le MTTR se calcule à base des durées des interventions et non pas à base des durées des arrêts.</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b="1" u="sng" dirty="0">
                <a:solidFill>
                  <a:srgbClr val="FFC000"/>
                </a:solidFill>
                <a:effectLst/>
                <a:latin typeface="Calibri" panose="020F0502020204030204" pitchFamily="34" charset="0"/>
                <a:ea typeface="Calibri" panose="020F0502020204030204" pitchFamily="34" charset="0"/>
                <a:cs typeface="Arial" panose="020B0604020202020204" pitchFamily="34" charset="0"/>
              </a:rPr>
              <a:t>Nombre de pannes imprévues NPI </a:t>
            </a:r>
            <a:endParaRPr lang="fr-MA" sz="1800"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C'est la somme des pannes imprévues qui ont eu lieu au cours de la production</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r>
              <a:rPr lang="fr-FR" sz="1800" b="1" u="sng" dirty="0">
                <a:solidFill>
                  <a:srgbClr val="FFC000"/>
                </a:solidFill>
                <a:effectLst/>
                <a:latin typeface="Calibri" panose="020F0502020204030204" pitchFamily="34" charset="0"/>
                <a:ea typeface="Calibri" panose="020F0502020204030204" pitchFamily="34" charset="0"/>
                <a:cs typeface="Arial" panose="020B0604020202020204" pitchFamily="34" charset="0"/>
              </a:rPr>
              <a:t>Moyen de temps de bon fonctionnement MTBF</a:t>
            </a:r>
            <a:endParaRPr lang="fr-MA" dirty="0">
              <a:solidFill>
                <a:srgbClr val="FFC000"/>
              </a:solidFill>
            </a:endParaRPr>
          </a:p>
        </p:txBody>
      </p:sp>
      <p:pic>
        <p:nvPicPr>
          <p:cNvPr id="5" name="Object 2">
            <a:extLst>
              <a:ext uri="{FF2B5EF4-FFF2-40B4-BE49-F238E27FC236}">
                <a16:creationId xmlns:a16="http://schemas.microsoft.com/office/drawing/2014/main" id="{DCA2F247-9FAB-3AD6-D498-970C11FB1739}"/>
              </a:ext>
            </a:extLst>
          </p:cNvPr>
          <p:cNvPicPr>
            <a:picLocks noChangeAspect="1" noChangeArrowheads="1"/>
          </p:cNvPicPr>
          <p:nvPr/>
        </p:nvPicPr>
        <p:blipFill>
          <a:blip r:embed="rId2"/>
          <a:srcRect/>
          <a:stretch>
            <a:fillRect/>
          </a:stretch>
        </p:blipFill>
        <p:spPr bwMode="auto">
          <a:xfrm>
            <a:off x="2254606" y="5019113"/>
            <a:ext cx="6773297" cy="773804"/>
          </a:xfrm>
          <a:prstGeom prst="rect">
            <a:avLst/>
          </a:prstGeom>
          <a:solidFill>
            <a:srgbClr val="FFCC00"/>
          </a:solidFill>
          <a:ln w="15875">
            <a:solidFill>
              <a:schemeClr val="tx1"/>
            </a:solidFill>
            <a:miter lim="800000"/>
            <a:headEnd/>
            <a:tailEnd/>
          </a:ln>
        </p:spPr>
      </p:pic>
      <p:sp>
        <p:nvSpPr>
          <p:cNvPr id="6" name="Rectangle 5">
            <a:extLst>
              <a:ext uri="{FF2B5EF4-FFF2-40B4-BE49-F238E27FC236}">
                <a16:creationId xmlns:a16="http://schemas.microsoft.com/office/drawing/2014/main" id="{20A761E7-0F2A-4C71-B8F3-D580E6DBC941}"/>
              </a:ext>
            </a:extLst>
          </p:cNvPr>
          <p:cNvSpPr>
            <a:spLocks noChangeArrowheads="1"/>
          </p:cNvSpPr>
          <p:nvPr/>
        </p:nvSpPr>
        <p:spPr bwMode="auto">
          <a:xfrm>
            <a:off x="3289896" y="6107366"/>
            <a:ext cx="575705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altLang="fr-FR" sz="2800"/>
              <a:t>MTBF = 21,50 / 4 = 5,375 heures </a:t>
            </a:r>
          </a:p>
        </p:txBody>
      </p:sp>
      <p:pic>
        <p:nvPicPr>
          <p:cNvPr id="7" name="Picture 6">
            <a:extLst>
              <a:ext uri="{FF2B5EF4-FFF2-40B4-BE49-F238E27FC236}">
                <a16:creationId xmlns:a16="http://schemas.microsoft.com/office/drawing/2014/main" id="{A3DBC19E-8F58-4D73-A5DF-736F35EBC1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7113" y="2717127"/>
            <a:ext cx="5309842" cy="1969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45108156"/>
      </p:ext>
    </p:extLst>
  </p:cSld>
  <p:clrMapOvr>
    <a:masterClrMapping/>
  </p:clrMapOvr>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5EC4A3C-E20F-A7DA-79F4-82AC1F4A5203}"/>
              </a:ext>
            </a:extLst>
          </p:cNvPr>
          <p:cNvSpPr>
            <a:spLocks noGrp="1"/>
          </p:cNvSpPr>
          <p:nvPr>
            <p:ph idx="1"/>
          </p:nvPr>
        </p:nvSpPr>
        <p:spPr>
          <a:xfrm>
            <a:off x="811764" y="542170"/>
            <a:ext cx="8946541" cy="2161273"/>
          </a:xfrm>
        </p:spPr>
        <p:txBody>
          <a:bodyPr/>
          <a:lstStyle/>
          <a:p>
            <a:r>
              <a:rPr lang="fr-FR" sz="1800" b="1" u="sng" dirty="0">
                <a:solidFill>
                  <a:srgbClr val="FFC000"/>
                </a:solidFill>
                <a:effectLst/>
                <a:latin typeface="Calibri" panose="020F0502020204030204" pitchFamily="34" charset="0"/>
                <a:ea typeface="Calibri" panose="020F0502020204030204" pitchFamily="34" charset="0"/>
                <a:cs typeface="Arial" panose="020B0604020202020204" pitchFamily="34" charset="0"/>
              </a:rPr>
              <a:t>Taux de la maintenance préventive </a:t>
            </a:r>
            <a:endParaRPr lang="fr-MA" sz="1800"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
        <p:nvSpPr>
          <p:cNvPr id="4" name="ZoneTexte 9">
            <a:extLst>
              <a:ext uri="{FF2B5EF4-FFF2-40B4-BE49-F238E27FC236}">
                <a16:creationId xmlns:a16="http://schemas.microsoft.com/office/drawing/2014/main" id="{D32FECCC-03C4-4DDD-A96A-54968CD80BA2}"/>
              </a:ext>
            </a:extLst>
          </p:cNvPr>
          <p:cNvSpPr txBox="1"/>
          <p:nvPr/>
        </p:nvSpPr>
        <p:spPr>
          <a:xfrm>
            <a:off x="1335433" y="1415261"/>
            <a:ext cx="1328779" cy="46166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2400" b="1" dirty="0">
                <a:solidFill>
                  <a:srgbClr val="FF0000"/>
                </a:solidFill>
                <a:highlight>
                  <a:srgbClr val="FFFF00"/>
                </a:highlight>
              </a:rPr>
              <a:t>TMP</a:t>
            </a:r>
            <a:r>
              <a:rPr lang="fr-FR" sz="2400" dirty="0"/>
              <a:t> =</a:t>
            </a:r>
          </a:p>
        </p:txBody>
      </p:sp>
      <p:sp>
        <p:nvSpPr>
          <p:cNvPr id="5" name="ZoneTexte 10">
            <a:extLst>
              <a:ext uri="{FF2B5EF4-FFF2-40B4-BE49-F238E27FC236}">
                <a16:creationId xmlns:a16="http://schemas.microsoft.com/office/drawing/2014/main" id="{DC0269A9-DCEA-4246-88A3-518175BE731B}"/>
              </a:ext>
            </a:extLst>
          </p:cNvPr>
          <p:cNvSpPr txBox="1"/>
          <p:nvPr/>
        </p:nvSpPr>
        <p:spPr>
          <a:xfrm>
            <a:off x="2486413" y="1232540"/>
            <a:ext cx="7548520" cy="46166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2400" dirty="0"/>
              <a:t>Tps de déroulement des interventions préventives </a:t>
            </a:r>
          </a:p>
        </p:txBody>
      </p:sp>
      <p:cxnSp>
        <p:nvCxnSpPr>
          <p:cNvPr id="6" name="Connecteur droit 11">
            <a:extLst>
              <a:ext uri="{FF2B5EF4-FFF2-40B4-BE49-F238E27FC236}">
                <a16:creationId xmlns:a16="http://schemas.microsoft.com/office/drawing/2014/main" id="{2E410BDB-0B4D-4BEB-BD13-AE681F184145}"/>
              </a:ext>
            </a:extLst>
          </p:cNvPr>
          <p:cNvCxnSpPr>
            <a:cxnSpLocks/>
          </p:cNvCxnSpPr>
          <p:nvPr/>
        </p:nvCxnSpPr>
        <p:spPr>
          <a:xfrm>
            <a:off x="2664212" y="1663427"/>
            <a:ext cx="6900821" cy="4267"/>
          </a:xfrm>
          <a:prstGeom prst="line">
            <a:avLst/>
          </a:prstGeom>
        </p:spPr>
        <p:style>
          <a:lnRef idx="3">
            <a:schemeClr val="accent1"/>
          </a:lnRef>
          <a:fillRef idx="0">
            <a:schemeClr val="accent1"/>
          </a:fillRef>
          <a:effectRef idx="2">
            <a:schemeClr val="accent1"/>
          </a:effectRef>
          <a:fontRef idx="minor">
            <a:schemeClr val="tx1"/>
          </a:fontRef>
        </p:style>
      </p:cxnSp>
      <p:sp>
        <p:nvSpPr>
          <p:cNvPr id="7" name="ZoneTexte 12">
            <a:extLst>
              <a:ext uri="{FF2B5EF4-FFF2-40B4-BE49-F238E27FC236}">
                <a16:creationId xmlns:a16="http://schemas.microsoft.com/office/drawing/2014/main" id="{B3F83E87-9DB2-46AB-BDAB-DB601F565CEA}"/>
              </a:ext>
            </a:extLst>
          </p:cNvPr>
          <p:cNvSpPr txBox="1"/>
          <p:nvPr/>
        </p:nvSpPr>
        <p:spPr>
          <a:xfrm>
            <a:off x="2573417" y="1832794"/>
            <a:ext cx="7423416"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dirty="0"/>
              <a:t>Tps de déroulement de toutes les  interventions maintenance</a:t>
            </a:r>
          </a:p>
        </p:txBody>
      </p:sp>
    </p:spTree>
    <p:extLst>
      <p:ext uri="{BB962C8B-B14F-4D97-AF65-F5344CB8AC3E}">
        <p14:creationId xmlns:p14="http://schemas.microsoft.com/office/powerpoint/2010/main" val="1632230575"/>
      </p:ext>
    </p:extLst>
  </p:cSld>
  <p:clrMapOvr>
    <a:masterClrMapping/>
  </p:clrMapOvr>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AB808-C072-4C82-7FFF-ACDE9CF02C03}"/>
              </a:ext>
            </a:extLst>
          </p:cNvPr>
          <p:cNvSpPr>
            <a:spLocks noGrp="1"/>
          </p:cNvSpPr>
          <p:nvPr>
            <p:ph type="title"/>
          </p:nvPr>
        </p:nvSpPr>
        <p:spPr/>
        <p:txBody>
          <a:bodyPr/>
          <a:lstStyle/>
          <a:p>
            <a:r>
              <a:rPr lang="fr-FR" sz="3200"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t>10.2.2. Validation avec la direction et le service qualité</a:t>
            </a:r>
            <a:br>
              <a:rPr lang="fr-MA" sz="3200" dirty="0">
                <a:solidFill>
                  <a:srgbClr val="FFFF00"/>
                </a:solidFill>
                <a:effectLst/>
                <a:latin typeface="Calibri" panose="020F0502020204030204" pitchFamily="34" charset="0"/>
                <a:ea typeface="Calibri" panose="020F0502020204030204" pitchFamily="34" charset="0"/>
                <a:cs typeface="Arial" panose="020B0604020202020204" pitchFamily="34" charset="0"/>
              </a:rPr>
            </a:br>
            <a:endParaRPr lang="fr-MA" sz="3200" dirty="0">
              <a:solidFill>
                <a:srgbClr val="FFFF00"/>
              </a:solidFill>
            </a:endParaRPr>
          </a:p>
        </p:txBody>
      </p:sp>
      <p:sp>
        <p:nvSpPr>
          <p:cNvPr id="3" name="Content Placeholder 2">
            <a:extLst>
              <a:ext uri="{FF2B5EF4-FFF2-40B4-BE49-F238E27FC236}">
                <a16:creationId xmlns:a16="http://schemas.microsoft.com/office/drawing/2014/main" id="{EAE69BA4-89D7-0AA0-EE5B-824AD81A3D51}"/>
              </a:ext>
            </a:extLst>
          </p:cNvPr>
          <p:cNvSpPr>
            <a:spLocks noGrp="1"/>
          </p:cNvSpPr>
          <p:nvPr>
            <p:ph idx="1"/>
          </p:nvPr>
        </p:nvSpPr>
        <p:spPr>
          <a:xfrm>
            <a:off x="645132" y="1537252"/>
            <a:ext cx="9404722" cy="4711147"/>
          </a:xfrm>
        </p:spPr>
        <p:txBody>
          <a:bodyPr/>
          <a:lstStyle/>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Normalement tout manager de service doit fixer les objectifs à atteindre et les présenter à la direction générale, et puisque Les KPI sont le moyen de mesure d'avancement vers les objectifs, le manager doit les présenter et les valider aussi avec la direction ; d’une part, pour adhérer la direction à sa vision et d'autre part, pour mettre en valeur son travail.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Dans Les sociétés qui instaurent un système de management de la qualité, les cadres industriels doivent aviser le responsable management qualité avant d'effectuer aucun changement sur les indicateurs de performances, donc, il faut valider avec lui les nouveaux KPI avant de les lancer.</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15006394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u="sng" dirty="0">
                <a:solidFill>
                  <a:srgbClr val="D9F147"/>
                </a:solidFill>
              </a:rPr>
              <a:t>Quoi Gérer ?????</a:t>
            </a:r>
            <a:br>
              <a:rPr lang="fr-FR" u="sng" dirty="0">
                <a:solidFill>
                  <a:srgbClr val="D9F147"/>
                </a:solidFill>
              </a:rPr>
            </a:br>
            <a:endParaRPr lang="fr-FR" dirty="0">
              <a:solidFill>
                <a:srgbClr val="D9F147"/>
              </a:solidFill>
            </a:endParaRPr>
          </a:p>
        </p:txBody>
      </p:sp>
      <p:sp>
        <p:nvSpPr>
          <p:cNvPr id="3" name="Espace réservé du contenu 2"/>
          <p:cNvSpPr>
            <a:spLocks noGrp="1"/>
          </p:cNvSpPr>
          <p:nvPr>
            <p:ph idx="1"/>
          </p:nvPr>
        </p:nvSpPr>
        <p:spPr>
          <a:xfrm>
            <a:off x="0" y="2897923"/>
            <a:ext cx="12192000" cy="1448994"/>
          </a:xfrm>
        </p:spPr>
        <p:txBody>
          <a:bodyPr>
            <a:no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ar-MA" sz="44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الموارد و الإمكانيات</a:t>
            </a:r>
            <a:endParaRPr lang="fr-FR" sz="44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a:p>
            <a:pPr algn="ctr"/>
            <a:r>
              <a:rPr lang="fr-FR" sz="44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Les ressources et les moyens</a:t>
            </a:r>
          </a:p>
          <a:p>
            <a:pPr algn="ctr">
              <a:buNone/>
            </a:pPr>
            <a:endParaRPr lang="fr-FR" sz="44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98A48-1C89-D2A3-6D2B-9E7BE926E612}"/>
              </a:ext>
            </a:extLst>
          </p:cNvPr>
          <p:cNvSpPr>
            <a:spLocks noGrp="1"/>
          </p:cNvSpPr>
          <p:nvPr>
            <p:ph type="title"/>
          </p:nvPr>
        </p:nvSpPr>
        <p:spPr/>
        <p:txBody>
          <a:bodyPr/>
          <a:lstStyle/>
          <a:p>
            <a:r>
              <a:rPr lang="fr-FR" sz="28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10.2.3. Détermination de la méthode de collecte de données</a:t>
            </a:r>
            <a:br>
              <a:rPr lang="fr-MA" sz="2800" dirty="0">
                <a:effectLst/>
                <a:latin typeface="Calibri" panose="020F0502020204030204" pitchFamily="34" charset="0"/>
                <a:ea typeface="Calibri" panose="020F0502020204030204" pitchFamily="34" charset="0"/>
                <a:cs typeface="Arial" panose="020B0604020202020204" pitchFamily="34" charset="0"/>
              </a:rPr>
            </a:br>
            <a:endParaRPr lang="fr-MA" sz="2800" dirty="0"/>
          </a:p>
        </p:txBody>
      </p:sp>
      <p:sp>
        <p:nvSpPr>
          <p:cNvPr id="3" name="Content Placeholder 2">
            <a:extLst>
              <a:ext uri="{FF2B5EF4-FFF2-40B4-BE49-F238E27FC236}">
                <a16:creationId xmlns:a16="http://schemas.microsoft.com/office/drawing/2014/main" id="{EC9B079E-1DE8-0563-5BFD-8C3DCC3611D9}"/>
              </a:ext>
            </a:extLst>
          </p:cNvPr>
          <p:cNvSpPr>
            <a:spLocks noGrp="1"/>
          </p:cNvSpPr>
          <p:nvPr>
            <p:ph idx="1"/>
          </p:nvPr>
        </p:nvSpPr>
        <p:spPr/>
        <p:txBody>
          <a:bodyPr/>
          <a:lstStyle/>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La collecte des données est une étape importante dans le calcul des indicateurs de performance. c'est pour cela il faut prendre le temps nécessaire pour créer et standardiser une méthode qui va garantir la fiabilisation des données et la continuité.</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4164698699"/>
      </p:ext>
    </p:extLst>
  </p:cSld>
  <p:clrMapOvr>
    <a:masterClrMapping/>
  </p:clrMapOvr>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116574-BAD0-6460-5765-5BB7741BD71D}"/>
              </a:ext>
            </a:extLst>
          </p:cNvPr>
          <p:cNvSpPr>
            <a:spLocks noGrp="1"/>
          </p:cNvSpPr>
          <p:nvPr>
            <p:ph idx="1"/>
          </p:nvPr>
        </p:nvSpPr>
        <p:spPr>
          <a:xfrm>
            <a:off x="198783" y="556592"/>
            <a:ext cx="10429459" cy="5691808"/>
          </a:xfrm>
        </p:spPr>
        <p:txBody>
          <a:bodyPr>
            <a:normAutofit/>
          </a:bodyPr>
          <a:lstStyle/>
          <a:p>
            <a:pPr marL="0" indent="0">
              <a:lnSpc>
                <a:spcPct val="115000"/>
              </a:lnSpc>
              <a:spcAft>
                <a:spcPts val="1000"/>
              </a:spcAft>
              <a:buNone/>
            </a:pPr>
            <a:r>
              <a:rPr lang="fr-FR" sz="1800" b="1" u="sng" dirty="0">
                <a:effectLst/>
                <a:latin typeface="Calibri" panose="020F0502020204030204" pitchFamily="34" charset="0"/>
                <a:ea typeface="Calibri" panose="020F0502020204030204" pitchFamily="34" charset="0"/>
                <a:cs typeface="Arial" panose="020B0604020202020204" pitchFamily="34" charset="0"/>
              </a:rPr>
              <a:t>La continuité :</a:t>
            </a:r>
            <a:r>
              <a:rPr lang="fr-FR" sz="1800" dirty="0">
                <a:effectLst/>
                <a:latin typeface="Calibri" panose="020F0502020204030204" pitchFamily="34" charset="0"/>
                <a:ea typeface="Calibri" panose="020F0502020204030204" pitchFamily="34" charset="0"/>
                <a:cs typeface="Arial" panose="020B0604020202020204" pitchFamily="34" charset="0"/>
              </a:rPr>
              <a:t>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La collecte des données demande un effort de plus de tous les membres du service, alors pour assurer la continuité de ce travail, il faut faciliter au maximum la charge d'enregistrement (évitez l'utilisation des plusieurs fichiers, évitez le dédoublement des données, ...) et il faut assurer une vérification permanente du respect de renseignement des enregistrements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0" indent="0">
              <a:lnSpc>
                <a:spcPct val="115000"/>
              </a:lnSpc>
              <a:spcAft>
                <a:spcPts val="1000"/>
              </a:spcAft>
              <a:buNone/>
            </a:pPr>
            <a:r>
              <a:rPr lang="fr-FR" sz="1800" b="1" u="sng" dirty="0">
                <a:effectLst/>
                <a:latin typeface="Calibri" panose="020F0502020204030204" pitchFamily="34" charset="0"/>
                <a:ea typeface="Calibri" panose="020F0502020204030204" pitchFamily="34" charset="0"/>
                <a:cs typeface="Arial" panose="020B0604020202020204" pitchFamily="34" charset="0"/>
              </a:rPr>
              <a:t>La fiabilisation :</a:t>
            </a:r>
            <a:r>
              <a:rPr lang="fr-FR" sz="1800" dirty="0">
                <a:effectLst/>
                <a:latin typeface="Calibri" panose="020F0502020204030204" pitchFamily="34" charset="0"/>
                <a:ea typeface="Calibri" panose="020F0502020204030204" pitchFamily="34" charset="0"/>
                <a:cs typeface="Arial" panose="020B0604020202020204" pitchFamily="34" charset="0"/>
              </a:rPr>
              <a:t>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J'ai vécu des cas, où les opérateurs remplissent d’une manière erronée les rapports et les fiches production, et ce, est causé par plusieurs facteurs (opérateurs non formés sur l'importance des indicateurs, mauvaises intentions, ...), à cet effet, je conseille tous les managers de choisir des moments aléatoires pour suivre la réalisation de quelques fabrications sur terrain et vérifier si les données enregistrées sont fiables ou non (correspondent à la réalité ou non).</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1504780733"/>
      </p:ext>
    </p:extLst>
  </p:cSld>
  <p:clrMapOvr>
    <a:masterClrMapping/>
  </p:clrMapOvr>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F2DD5AF-BE88-9C06-1846-7C20E4968394}"/>
              </a:ext>
            </a:extLst>
          </p:cNvPr>
          <p:cNvSpPr>
            <a:spLocks noGrp="1"/>
          </p:cNvSpPr>
          <p:nvPr>
            <p:ph idx="1"/>
          </p:nvPr>
        </p:nvSpPr>
        <p:spPr>
          <a:xfrm>
            <a:off x="371062" y="543340"/>
            <a:ext cx="10151164" cy="5705060"/>
          </a:xfrm>
        </p:spPr>
        <p:txBody>
          <a:bodyPr/>
          <a:lstStyle/>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On prend toujours l'exemple du tableau de bord de la voiture, pour que les données peuvent s'afficher sur le tableau de bord, nous utilisons des fiches de liaisons qui transmettent l'information du capteur au tableau, par exemple l'information de la température s'affiche grâce à un câble lié entre le thermostat et le tableau de bord.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C'est le même principe, nous devons créer des enregistrements qui vont transmettre l'information du terrain au bureau de méthodes pour calculer et afficher les KPI.</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Je vous ai montré dans les chapitres précédents les principaux enregistrements à avoir pour enregistrer les réalisations du terrain. Ci après un tableau récapitulatif des enregistrements nécessaires.</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2852945483"/>
      </p:ext>
    </p:extLst>
  </p:cSld>
  <p:clrMapOvr>
    <a:masterClrMapping/>
  </p:clrMapOvr>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84CF0-59BE-F6A6-E26B-DDAB8DB8DDC5}"/>
              </a:ext>
            </a:extLst>
          </p:cNvPr>
          <p:cNvSpPr>
            <a:spLocks noGrp="1"/>
          </p:cNvSpPr>
          <p:nvPr>
            <p:ph type="title"/>
          </p:nvPr>
        </p:nvSpPr>
        <p:spPr>
          <a:xfrm>
            <a:off x="646111" y="452718"/>
            <a:ext cx="9404723" cy="382169"/>
          </a:xfrm>
        </p:spPr>
        <p:txBody>
          <a:bodyPr/>
          <a:lstStyle/>
          <a:p>
            <a:r>
              <a:rPr lang="fr-FR" sz="2400" b="1" u="sng" dirty="0">
                <a:solidFill>
                  <a:srgbClr val="FFFF00"/>
                </a:solidFill>
                <a:effectLst/>
                <a:latin typeface="Calibri" panose="020F0502020204030204" pitchFamily="34" charset="0"/>
                <a:ea typeface="Calibri" panose="020F0502020204030204" pitchFamily="34" charset="0"/>
                <a:cs typeface="Arial" panose="020B0604020202020204" pitchFamily="34" charset="0"/>
              </a:rPr>
              <a:t>Les sources de données : </a:t>
            </a:r>
            <a:br>
              <a:rPr lang="fr-MA" sz="2400" dirty="0">
                <a:solidFill>
                  <a:srgbClr val="FFFF00"/>
                </a:solidFill>
                <a:effectLst/>
                <a:latin typeface="Calibri" panose="020F0502020204030204" pitchFamily="34" charset="0"/>
                <a:ea typeface="Calibri" panose="020F0502020204030204" pitchFamily="34" charset="0"/>
                <a:cs typeface="Arial" panose="020B0604020202020204" pitchFamily="34" charset="0"/>
              </a:rPr>
            </a:br>
            <a:endParaRPr lang="fr-MA" sz="4800" dirty="0">
              <a:solidFill>
                <a:srgbClr val="FFFF00"/>
              </a:solidFill>
            </a:endParaRPr>
          </a:p>
        </p:txBody>
      </p:sp>
      <p:pic>
        <p:nvPicPr>
          <p:cNvPr id="7" name="Image 37">
            <a:extLst>
              <a:ext uri="{FF2B5EF4-FFF2-40B4-BE49-F238E27FC236}">
                <a16:creationId xmlns:a16="http://schemas.microsoft.com/office/drawing/2014/main" id="{F0005F41-0BD3-B425-EE45-4E9AF8A310EB}"/>
              </a:ext>
            </a:extLst>
          </p:cNvPr>
          <p:cNvPicPr>
            <a:picLocks noGrp="1" noChangeAspect="1"/>
          </p:cNvPicPr>
          <p:nvPr>
            <p:ph idx="1"/>
          </p:nvPr>
        </p:nvPicPr>
        <p:blipFill>
          <a:blip r:embed="rId2" cstate="print"/>
          <a:srcRect/>
          <a:stretch>
            <a:fillRect/>
          </a:stretch>
        </p:blipFill>
        <p:spPr bwMode="auto">
          <a:xfrm>
            <a:off x="4161182" y="452718"/>
            <a:ext cx="6757034" cy="6213125"/>
          </a:xfrm>
          <a:prstGeom prst="rect">
            <a:avLst/>
          </a:prstGeom>
          <a:noFill/>
          <a:ln w="9525">
            <a:noFill/>
            <a:miter lim="800000"/>
            <a:headEnd/>
            <a:tailEnd/>
          </a:ln>
        </p:spPr>
      </p:pic>
    </p:spTree>
    <p:extLst>
      <p:ext uri="{BB962C8B-B14F-4D97-AF65-F5344CB8AC3E}">
        <p14:creationId xmlns:p14="http://schemas.microsoft.com/office/powerpoint/2010/main" val="3709217177"/>
      </p:ext>
    </p:extLst>
  </p:cSld>
  <p:clrMapOvr>
    <a:masterClrMapping/>
  </p:clrMapOvr>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56D88-4DCF-9CDF-AF9D-CF1ACAAEF9AE}"/>
              </a:ext>
            </a:extLst>
          </p:cNvPr>
          <p:cNvSpPr>
            <a:spLocks noGrp="1"/>
          </p:cNvSpPr>
          <p:nvPr>
            <p:ph type="title"/>
          </p:nvPr>
        </p:nvSpPr>
        <p:spPr/>
        <p:txBody>
          <a:bodyPr/>
          <a:lstStyle/>
          <a:p>
            <a:r>
              <a:rPr lang="fr-FR" sz="3600"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t>4. Formation des équipes</a:t>
            </a:r>
            <a:br>
              <a:rPr lang="fr-MA" sz="3600" dirty="0">
                <a:solidFill>
                  <a:srgbClr val="FFFF00"/>
                </a:solidFill>
                <a:effectLst/>
                <a:latin typeface="Calibri" panose="020F0502020204030204" pitchFamily="34" charset="0"/>
                <a:ea typeface="Calibri" panose="020F0502020204030204" pitchFamily="34" charset="0"/>
                <a:cs typeface="Arial" panose="020B0604020202020204" pitchFamily="34" charset="0"/>
              </a:rPr>
            </a:br>
            <a:endParaRPr lang="fr-MA" sz="3600" dirty="0">
              <a:solidFill>
                <a:srgbClr val="FFFF00"/>
              </a:solidFill>
            </a:endParaRPr>
          </a:p>
        </p:txBody>
      </p:sp>
      <p:sp>
        <p:nvSpPr>
          <p:cNvPr id="3" name="Content Placeholder 2">
            <a:extLst>
              <a:ext uri="{FF2B5EF4-FFF2-40B4-BE49-F238E27FC236}">
                <a16:creationId xmlns:a16="http://schemas.microsoft.com/office/drawing/2014/main" id="{AA640213-42B6-A7A9-2E96-103B72C860CE}"/>
              </a:ext>
            </a:extLst>
          </p:cNvPr>
          <p:cNvSpPr>
            <a:spLocks noGrp="1"/>
          </p:cNvSpPr>
          <p:nvPr>
            <p:ph idx="1"/>
          </p:nvPr>
        </p:nvSpPr>
        <p:spPr/>
        <p:txBody>
          <a:bodyPr>
            <a:normAutofit/>
          </a:bodyPr>
          <a:lstStyle/>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Le facteur humain est la clé de la réussite du calcul des KPI, en effet, un agent qui sait très bien l'importance des KPI, il sera facile de lui demander de remplir les fichiers, de fiabiliser les données remplient, etc.</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Pour aboutir à ce point, nous devons planifier des formations pour l'ensemble des membres du service concerné afin de leur montrer l'importance des indicateurs et que ces indicateurs sont le seul moyen qui peut valoriser leur travail et qu'ils seront la base de détermination des futures rémunérations et révisions salariales.</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0" indent="0" algn="ctr">
              <a:lnSpc>
                <a:spcPct val="115000"/>
              </a:lnSpc>
              <a:spcAft>
                <a:spcPts val="1000"/>
              </a:spcAft>
              <a:buNone/>
            </a:pPr>
            <a:r>
              <a:rPr lang="fr-FR" sz="1800" b="1" dirty="0">
                <a:solidFill>
                  <a:srgbClr val="FFC000"/>
                </a:solidFill>
                <a:effectLst/>
                <a:latin typeface="Calibri" panose="020F0502020204030204" pitchFamily="34" charset="0"/>
                <a:ea typeface="Calibri" panose="020F0502020204030204" pitchFamily="34" charset="0"/>
                <a:cs typeface="Arial" panose="020B0604020202020204" pitchFamily="34" charset="0"/>
              </a:rPr>
              <a:t>"J'ai vécu des cas où les opérateurs production sont bien sensibilisés et formés au point qu'ils calculent leurs propres indicateurs avant la fin du mois pour avoir une idée sur les primes du mois."</a:t>
            </a:r>
            <a:endParaRPr lang="fr-MA" sz="1800"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2716746426"/>
      </p:ext>
    </p:extLst>
  </p:cSld>
  <p:clrMapOvr>
    <a:masterClrMapping/>
  </p:clrMapOvr>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2EFE7-8A51-31B1-608B-389F7C22ECBB}"/>
              </a:ext>
            </a:extLst>
          </p:cNvPr>
          <p:cNvSpPr>
            <a:spLocks noGrp="1"/>
          </p:cNvSpPr>
          <p:nvPr>
            <p:ph type="title"/>
          </p:nvPr>
        </p:nvSpPr>
        <p:spPr/>
        <p:txBody>
          <a:bodyPr/>
          <a:lstStyle/>
          <a:p>
            <a:r>
              <a:rPr lang="fr-FR" sz="3200"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t>5. Nomination du responsable du calcul et suivi</a:t>
            </a:r>
            <a:br>
              <a:rPr lang="fr-MA" sz="3200" dirty="0">
                <a:solidFill>
                  <a:srgbClr val="FFFF00"/>
                </a:solidFill>
                <a:effectLst/>
                <a:latin typeface="Calibri" panose="020F0502020204030204" pitchFamily="34" charset="0"/>
                <a:ea typeface="Calibri" panose="020F0502020204030204" pitchFamily="34" charset="0"/>
                <a:cs typeface="Arial" panose="020B0604020202020204" pitchFamily="34" charset="0"/>
              </a:rPr>
            </a:br>
            <a:endParaRPr lang="fr-MA" sz="3200" dirty="0">
              <a:solidFill>
                <a:srgbClr val="FFFF00"/>
              </a:solidFill>
            </a:endParaRPr>
          </a:p>
        </p:txBody>
      </p:sp>
      <p:sp>
        <p:nvSpPr>
          <p:cNvPr id="3" name="Content Placeholder 2">
            <a:extLst>
              <a:ext uri="{FF2B5EF4-FFF2-40B4-BE49-F238E27FC236}">
                <a16:creationId xmlns:a16="http://schemas.microsoft.com/office/drawing/2014/main" id="{A81DB289-0DB7-875B-BAED-0F93D5B6F1E9}"/>
              </a:ext>
            </a:extLst>
          </p:cNvPr>
          <p:cNvSpPr>
            <a:spLocks noGrp="1"/>
          </p:cNvSpPr>
          <p:nvPr>
            <p:ph idx="1"/>
          </p:nvPr>
        </p:nvSpPr>
        <p:spPr/>
        <p:txBody>
          <a:bodyPr/>
          <a:lstStyle/>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Afin de centraliser l'information et standardiser la méthode de travail, il vaut mieux responsabiliser une personne pour s'occuper du calcul des indicateurs de performances. Généralement c'est les agents méthodes qui s'occupent de ça,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1167384960"/>
      </p:ext>
    </p:extLst>
  </p:cSld>
  <p:clrMapOvr>
    <a:masterClrMapping/>
  </p:clrMapOvr>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F62AB-7BEB-BD1F-6906-75B011B2A2E1}"/>
              </a:ext>
            </a:extLst>
          </p:cNvPr>
          <p:cNvSpPr>
            <a:spLocks noGrp="1"/>
          </p:cNvSpPr>
          <p:nvPr>
            <p:ph type="title"/>
          </p:nvPr>
        </p:nvSpPr>
        <p:spPr/>
        <p:txBody>
          <a:bodyPr/>
          <a:lstStyle/>
          <a:p>
            <a:r>
              <a:rPr lang="fr-FR" sz="2800"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t>6. Elaboration du modèle du tableau de bord</a:t>
            </a:r>
            <a:br>
              <a:rPr lang="fr-MA" sz="2800" dirty="0">
                <a:solidFill>
                  <a:srgbClr val="FFFF00"/>
                </a:solidFill>
                <a:effectLst/>
                <a:latin typeface="Calibri" panose="020F0502020204030204" pitchFamily="34" charset="0"/>
                <a:ea typeface="Calibri" panose="020F0502020204030204" pitchFamily="34" charset="0"/>
                <a:cs typeface="Arial" panose="020B0604020202020204" pitchFamily="34" charset="0"/>
              </a:rPr>
            </a:br>
            <a:endParaRPr lang="fr-MA" sz="2800" dirty="0">
              <a:solidFill>
                <a:srgbClr val="FFFF00"/>
              </a:solidFill>
            </a:endParaRPr>
          </a:p>
        </p:txBody>
      </p:sp>
      <p:sp>
        <p:nvSpPr>
          <p:cNvPr id="3" name="Content Placeholder 2">
            <a:extLst>
              <a:ext uri="{FF2B5EF4-FFF2-40B4-BE49-F238E27FC236}">
                <a16:creationId xmlns:a16="http://schemas.microsoft.com/office/drawing/2014/main" id="{C538D6C8-E848-8F6E-06AF-AC4D1FAA61BA}"/>
              </a:ext>
            </a:extLst>
          </p:cNvPr>
          <p:cNvSpPr>
            <a:spLocks noGrp="1"/>
          </p:cNvSpPr>
          <p:nvPr>
            <p:ph idx="1"/>
          </p:nvPr>
        </p:nvSpPr>
        <p:spPr>
          <a:xfrm>
            <a:off x="645130" y="2052918"/>
            <a:ext cx="10764992" cy="4195481"/>
          </a:xfrm>
        </p:spPr>
        <p:txBody>
          <a:bodyPr>
            <a:normAutofit/>
          </a:bodyPr>
          <a:lstStyle/>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Le tableau de bord est un outil d'aide à la décision, sur lequel on se base pour suivre l'efficacité du service et pour savoir notre état d'avancement vers nos objectifs, alors il doit contenir les indicateurs les plus parlants et les plus significatifs.</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Le modèle du tableau de bord varie selon le secteur d'activité et la structure de la société et il est modifiable en fonction des objectifs fixés et selon la demande de la direction.</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Le tableau de bord est le moyen de communication avec les supérieurs, c'est pour cela, il est préférable qu'il soit validé avec eux.</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0" indent="0" algn="ctr">
              <a:lnSpc>
                <a:spcPct val="115000"/>
              </a:lnSpc>
              <a:spcAft>
                <a:spcPts val="1000"/>
              </a:spcAft>
              <a:buNone/>
            </a:pPr>
            <a:r>
              <a:rPr lang="fr-FR" sz="1800" b="1" dirty="0">
                <a:solidFill>
                  <a:srgbClr val="FFC000"/>
                </a:solidFill>
                <a:effectLst/>
                <a:latin typeface="Calibri" panose="020F0502020204030204" pitchFamily="34" charset="0"/>
                <a:ea typeface="Calibri" panose="020F0502020204030204" pitchFamily="34" charset="0"/>
                <a:cs typeface="Arial" panose="020B0604020202020204" pitchFamily="34" charset="0"/>
              </a:rPr>
              <a:t>"Le bon manager commence sa journée par une vérification du tableau de bord qui contient les KPI de la journée précédente...Il analyse ces KPI et il prend les décisions nécessaires pour corriger ou améliorer "</a:t>
            </a:r>
            <a:endParaRPr lang="fr-MA" sz="1800"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
        <p:nvSpPr>
          <p:cNvPr id="5" name="TextBox 4">
            <a:extLst>
              <a:ext uri="{FF2B5EF4-FFF2-40B4-BE49-F238E27FC236}">
                <a16:creationId xmlns:a16="http://schemas.microsoft.com/office/drawing/2014/main" id="{447BB98A-E4E4-7AC9-5163-F118FFC79203}"/>
              </a:ext>
            </a:extLst>
          </p:cNvPr>
          <p:cNvSpPr txBox="1"/>
          <p:nvPr/>
        </p:nvSpPr>
        <p:spPr>
          <a:xfrm>
            <a:off x="2979626" y="6052319"/>
            <a:ext cx="6096000" cy="392159"/>
          </a:xfrm>
          <a:prstGeom prst="rect">
            <a:avLst/>
          </a:prstGeom>
          <a:noFill/>
        </p:spPr>
        <p:txBody>
          <a:bodyPr wrap="square">
            <a:spAutoFit/>
          </a:bodyPr>
          <a:lstStyle/>
          <a:p>
            <a:pPr algn="ctr">
              <a:lnSpc>
                <a:spcPct val="115000"/>
              </a:lnSpc>
              <a:spcAft>
                <a:spcPts val="1000"/>
              </a:spcAft>
            </a:pPr>
            <a:r>
              <a:rPr lang="fr-FR" sz="18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Exemple modèle de tableau de bord</a:t>
            </a:r>
            <a:endParaRPr lang="fr-MA" sz="16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965510345"/>
      </p:ext>
    </p:extLst>
  </p:cSld>
  <p:clrMapOvr>
    <a:masterClrMapping/>
  </p:clrMapOvr>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E1DB9-19E8-6C36-8C85-52AE020387D3}"/>
              </a:ext>
            </a:extLst>
          </p:cNvPr>
          <p:cNvSpPr>
            <a:spLocks noGrp="1"/>
          </p:cNvSpPr>
          <p:nvPr>
            <p:ph type="title"/>
          </p:nvPr>
        </p:nvSpPr>
        <p:spPr/>
        <p:txBody>
          <a:bodyPr/>
          <a:lstStyle/>
          <a:p>
            <a:r>
              <a:rPr lang="fr-FR" sz="4400"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t>10.4. CONCLUSION</a:t>
            </a:r>
            <a:br>
              <a:rPr lang="fr-MA" sz="4400" dirty="0">
                <a:solidFill>
                  <a:srgbClr val="FFFF00"/>
                </a:solidFill>
                <a:effectLst/>
                <a:latin typeface="Calibri" panose="020F0502020204030204" pitchFamily="34" charset="0"/>
                <a:ea typeface="Calibri" panose="020F0502020204030204" pitchFamily="34" charset="0"/>
                <a:cs typeface="Arial" panose="020B0604020202020204" pitchFamily="34" charset="0"/>
              </a:rPr>
            </a:br>
            <a:endParaRPr lang="fr-MA" dirty="0">
              <a:solidFill>
                <a:srgbClr val="FFFF00"/>
              </a:solidFill>
            </a:endParaRPr>
          </a:p>
        </p:txBody>
      </p:sp>
      <p:sp>
        <p:nvSpPr>
          <p:cNvPr id="3" name="Content Placeholder 2">
            <a:extLst>
              <a:ext uri="{FF2B5EF4-FFF2-40B4-BE49-F238E27FC236}">
                <a16:creationId xmlns:a16="http://schemas.microsoft.com/office/drawing/2014/main" id="{7CF06684-C9ED-155A-F7F6-B1E2AF212F06}"/>
              </a:ext>
            </a:extLst>
          </p:cNvPr>
          <p:cNvSpPr>
            <a:spLocks noGrp="1"/>
          </p:cNvSpPr>
          <p:nvPr>
            <p:ph idx="1"/>
          </p:nvPr>
        </p:nvSpPr>
        <p:spPr>
          <a:xfrm>
            <a:off x="503584" y="2052918"/>
            <a:ext cx="9546270" cy="4195481"/>
          </a:xfrm>
        </p:spPr>
        <p:txBody>
          <a:bodyPr/>
          <a:lstStyle/>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Jusqu'à présent, nous avons parlé de tous les piliers du management du service production, nous avons parlé des objectifs du service, les fonctions de la production que nous devons structurer et maitriser, et la mise en place du tableau de bord qui représente le moyen de mesure d'avancement vers les objectifs.si vous appliquez toutes ses consignes, nous pouvons dire que vous avez terminé la préparation et la structuration du service et que vous pouvez passer à l'étape suivante de l'informatisation de la gestion production soit par un ERP ou un GPAO .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3733022059"/>
      </p:ext>
    </p:extLst>
  </p:cSld>
  <p:clrMapOvr>
    <a:masterClrMapping/>
  </p:clrMapOvr>
</p:sld>
</file>

<file path=ppt/slides/slide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4D53D-EC88-BA37-4B52-CA78B1F98387}"/>
              </a:ext>
            </a:extLst>
          </p:cNvPr>
          <p:cNvSpPr>
            <a:spLocks noGrp="1"/>
          </p:cNvSpPr>
          <p:nvPr>
            <p:ph type="title"/>
          </p:nvPr>
        </p:nvSpPr>
        <p:spPr>
          <a:xfrm>
            <a:off x="579850" y="1565900"/>
            <a:ext cx="9611072" cy="1400530"/>
          </a:xfrm>
        </p:spPr>
        <p:txBody>
          <a:bodyPr/>
          <a:lstStyle/>
          <a:p>
            <a:pPr algn="ctr"/>
            <a:r>
              <a:rPr lang="fr-FR" sz="3600" b="1" dirty="0">
                <a:solidFill>
                  <a:srgbClr val="FFFF00"/>
                </a:solidFill>
              </a:rPr>
              <a:t>CHAPITRE 11 : METHODES D’AMELIORATION</a:t>
            </a:r>
            <a:endParaRPr lang="fr-MA" sz="3600" b="1" dirty="0">
              <a:solidFill>
                <a:srgbClr val="FFFF00"/>
              </a:solidFill>
            </a:endParaRPr>
          </a:p>
        </p:txBody>
      </p:sp>
    </p:spTree>
    <p:extLst>
      <p:ext uri="{BB962C8B-B14F-4D97-AF65-F5344CB8AC3E}">
        <p14:creationId xmlns:p14="http://schemas.microsoft.com/office/powerpoint/2010/main" val="1475778125"/>
      </p:ext>
    </p:extLst>
  </p:cSld>
  <p:clrMapOvr>
    <a:masterClrMapping/>
  </p:clrMapOvr>
</p:sld>
</file>

<file path=ppt/slides/slide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65760" y="0"/>
            <a:ext cx="11242040" cy="6858000"/>
          </a:xfrm>
        </p:spPr>
        <p:txBody>
          <a:bodyPr>
            <a:noAutofit/>
          </a:bodyPr>
          <a:lstStyle/>
          <a:p>
            <a:r>
              <a:rPr lang="fr-FR" sz="2800" dirty="0"/>
              <a:t>L'objectif de cette première version de formation est d'aider le responsable maintenance à structurer le service et à maitriser les fonctions maintenance, par contre la deuxième version contiendra juste les méthodes et les démarches d'amélioration et d'optimisation, </a:t>
            </a:r>
          </a:p>
          <a:p>
            <a:r>
              <a:rPr lang="fr-FR" sz="2800" dirty="0"/>
              <a:t>Mais il y a des méthodes que nous utilisons pour structurer et améliorer le service, par exemple les 5S, L'AMDEC MOYEN /MBF. </a:t>
            </a:r>
          </a:p>
          <a:p>
            <a:r>
              <a:rPr lang="fr-FR" sz="2800" dirty="0"/>
              <a:t>Nous avons parlé dans les chapitres précédents de l'importance des méthodes AMDEC et MBF pour l'établissement du plan préventive et pour la création de la liste des PDR à avoir en stock, c'est pour cela , je vais vous expliquer la manière pratique de la mise en place de ces méthodes.</a:t>
            </a:r>
          </a:p>
          <a:p>
            <a:endParaRPr lang="fr-F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u="sng" dirty="0">
                <a:solidFill>
                  <a:srgbClr val="D9F147"/>
                </a:solidFill>
              </a:rPr>
              <a:t>Pourquoi Gérer ??????????</a:t>
            </a:r>
            <a:br>
              <a:rPr lang="fr-FR" u="sng" dirty="0">
                <a:solidFill>
                  <a:srgbClr val="D9F147"/>
                </a:solidFill>
              </a:rPr>
            </a:br>
            <a:br>
              <a:rPr lang="fr-FR" dirty="0">
                <a:solidFill>
                  <a:srgbClr val="D9F147"/>
                </a:solidFill>
              </a:rPr>
            </a:br>
            <a:endParaRPr lang="fr-FR" dirty="0">
              <a:solidFill>
                <a:srgbClr val="D9F147"/>
              </a:solidFill>
            </a:endParaRPr>
          </a:p>
        </p:txBody>
      </p:sp>
      <p:sp>
        <p:nvSpPr>
          <p:cNvPr id="3" name="Espace réservé du contenu 2"/>
          <p:cNvSpPr>
            <a:spLocks noGrp="1"/>
          </p:cNvSpPr>
          <p:nvPr>
            <p:ph idx="1"/>
          </p:nvPr>
        </p:nvSpPr>
        <p:spPr>
          <a:xfrm>
            <a:off x="913795" y="1294228"/>
            <a:ext cx="10353762" cy="5219114"/>
          </a:xfrm>
        </p:spPr>
        <p:txBody>
          <a:bodyPr>
            <a:normAutofit/>
          </a:bodyPr>
          <a:lstStyle/>
          <a:p>
            <a:r>
              <a:rPr lang="fr-FR" sz="3200" dirty="0"/>
              <a:t>L’objectif                                   -                         </a:t>
            </a:r>
            <a:r>
              <a:rPr lang="ar-MA" sz="3200" dirty="0"/>
              <a:t>الهدف</a:t>
            </a:r>
            <a:endParaRPr lang="fr-FR" sz="3200" dirty="0"/>
          </a:p>
          <a:p>
            <a:pPr algn="ctr"/>
            <a:r>
              <a:rPr lang="fr-FR" sz="3200" dirty="0">
                <a:solidFill>
                  <a:srgbClr val="FFFF00"/>
                </a:solidFill>
              </a:rPr>
              <a:t>SMART</a:t>
            </a:r>
          </a:p>
          <a:p>
            <a:r>
              <a:rPr lang="fr-FR" sz="3200" dirty="0">
                <a:solidFill>
                  <a:srgbClr val="FFFF00"/>
                </a:solidFill>
              </a:rPr>
              <a:t>S</a:t>
            </a:r>
            <a:r>
              <a:rPr lang="fr-FR" sz="3200" dirty="0"/>
              <a:t>pécifique                                                            </a:t>
            </a:r>
            <a:r>
              <a:rPr lang="ar-MA" sz="3200" dirty="0"/>
              <a:t>محدد</a:t>
            </a:r>
            <a:endParaRPr lang="fr-FR" sz="3200" dirty="0"/>
          </a:p>
          <a:p>
            <a:r>
              <a:rPr lang="fr-FR" sz="3200" dirty="0">
                <a:solidFill>
                  <a:srgbClr val="FFFF00"/>
                </a:solidFill>
              </a:rPr>
              <a:t>M</a:t>
            </a:r>
            <a:r>
              <a:rPr lang="fr-FR" sz="3200" dirty="0"/>
              <a:t>esurable                                                      </a:t>
            </a:r>
            <a:r>
              <a:rPr lang="ar-MA" sz="3200" dirty="0"/>
              <a:t>قابل للقياس</a:t>
            </a:r>
            <a:endParaRPr lang="fr-FR" sz="3200" dirty="0"/>
          </a:p>
          <a:p>
            <a:r>
              <a:rPr lang="fr-FR" sz="3200" dirty="0">
                <a:solidFill>
                  <a:srgbClr val="FFFF00"/>
                </a:solidFill>
              </a:rPr>
              <a:t>A</a:t>
            </a:r>
            <a:r>
              <a:rPr lang="fr-FR" sz="3200" dirty="0"/>
              <a:t>pplicable                                                    </a:t>
            </a:r>
            <a:r>
              <a:rPr lang="ar-MA" sz="3200" dirty="0"/>
              <a:t>قابل للتطبيق</a:t>
            </a:r>
            <a:endParaRPr lang="fr-FR" sz="3200" dirty="0"/>
          </a:p>
          <a:p>
            <a:r>
              <a:rPr lang="fr-FR" sz="3200" dirty="0">
                <a:solidFill>
                  <a:srgbClr val="FFFF00"/>
                </a:solidFill>
              </a:rPr>
              <a:t>R</a:t>
            </a:r>
            <a:r>
              <a:rPr lang="fr-FR" sz="3200" dirty="0"/>
              <a:t>éaliste                                                                </a:t>
            </a:r>
            <a:r>
              <a:rPr lang="ar-MA" sz="3200" dirty="0"/>
              <a:t>منطقي</a:t>
            </a:r>
            <a:endParaRPr lang="fr-FR" sz="3200" dirty="0"/>
          </a:p>
          <a:p>
            <a:r>
              <a:rPr lang="fr-FR" sz="3200" dirty="0">
                <a:solidFill>
                  <a:srgbClr val="FFFF00"/>
                </a:solidFill>
              </a:rPr>
              <a:t>S</a:t>
            </a:r>
            <a:r>
              <a:rPr lang="fr-FR" sz="3200" dirty="0"/>
              <a:t>itué sur le temps                                         </a:t>
            </a:r>
            <a:r>
              <a:rPr lang="ar-MA" sz="3200" dirty="0"/>
              <a:t>محدد زمنيا</a:t>
            </a:r>
            <a:endParaRPr lang="fr-FR" sz="3200" dirty="0"/>
          </a:p>
          <a:p>
            <a:endParaRPr lang="fr-FR"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71592" y="0"/>
            <a:ext cx="10353761" cy="1069145"/>
          </a:xfrm>
        </p:spPr>
        <p:txBody>
          <a:bodyPr>
            <a:normAutofit/>
          </a:bodyPr>
          <a:lstStyle/>
          <a:p>
            <a:r>
              <a:rPr lang="fr-FR" sz="4000" b="1" dirty="0">
                <a:solidFill>
                  <a:srgbClr val="FFFF00"/>
                </a:solidFill>
              </a:rPr>
              <a:t>LES 5 S</a:t>
            </a:r>
            <a:endParaRPr lang="fr-FR" sz="4000" dirty="0">
              <a:solidFill>
                <a:srgbClr val="FFFF00"/>
              </a:solidFill>
            </a:endParaRPr>
          </a:p>
        </p:txBody>
      </p:sp>
      <p:sp>
        <p:nvSpPr>
          <p:cNvPr id="3" name="Espace réservé du contenu 2"/>
          <p:cNvSpPr>
            <a:spLocks noGrp="1"/>
          </p:cNvSpPr>
          <p:nvPr>
            <p:ph idx="1"/>
          </p:nvPr>
        </p:nvSpPr>
        <p:spPr>
          <a:xfrm>
            <a:off x="913795" y="1139483"/>
            <a:ext cx="10353762" cy="5331655"/>
          </a:xfrm>
        </p:spPr>
        <p:txBody>
          <a:bodyPr>
            <a:noAutofit/>
          </a:bodyPr>
          <a:lstStyle/>
          <a:p>
            <a:r>
              <a:rPr lang="fr-FR" sz="2400" dirty="0"/>
              <a:t>Les 5S ou "THE FIVE S SYSTEME" en anglais, est une démarche japonaise qui vise l'organisation et l'amélioration du milieu de travail. Tout le monde connait cette méthode et il existe plusieurs fichiers et présentation qui en parlent sur le net, mais  ici,  je vais vous démontrer la partie pratique à suivre pour la mettre en place avec SUCCES .</a:t>
            </a:r>
          </a:p>
          <a:p>
            <a:r>
              <a:rPr lang="fr-FR" sz="2400" dirty="0"/>
              <a:t>Dans nos jours , on peut dire que la majorité des industries ont lancé cette méthode mais malheureusement, le taux de la réussite ne dépasse pas les 35% , et ce, est causé principalement par la mauvaise méthodologie de la mise en place, c'est pour cela je vous prie de suivre pas à pas les étapes que je vous montrerai ci après.</a:t>
            </a:r>
          </a:p>
          <a:p>
            <a:endParaRPr lang="fr-FR" sz="2400" dirty="0"/>
          </a:p>
        </p:txBody>
      </p:sp>
    </p:spTree>
  </p:cSld>
  <p:clrMapOvr>
    <a:masterClrMapping/>
  </p:clrMapOvr>
</p:sld>
</file>

<file path=ppt/slides/slide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10972800" cy="842962"/>
          </a:xfrm>
        </p:spPr>
        <p:txBody>
          <a:bodyPr/>
          <a:lstStyle/>
          <a:p>
            <a:r>
              <a:rPr lang="fr-FR" b="1" dirty="0">
                <a:solidFill>
                  <a:srgbClr val="FFC000"/>
                </a:solidFill>
              </a:rPr>
              <a:t>DEFINITIONS</a:t>
            </a:r>
          </a:p>
        </p:txBody>
      </p:sp>
      <p:sp>
        <p:nvSpPr>
          <p:cNvPr id="4" name="Rectangle à coins arrondis 3"/>
          <p:cNvSpPr/>
          <p:nvPr/>
        </p:nvSpPr>
        <p:spPr>
          <a:xfrm>
            <a:off x="1845469" y="821531"/>
            <a:ext cx="2357437" cy="1214438"/>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defPPr>
              <a:defRPr lang="fr-FR"/>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fontAlgn="auto">
              <a:spcBef>
                <a:spcPts val="0"/>
              </a:spcBef>
              <a:spcAft>
                <a:spcPts val="0"/>
              </a:spcAft>
              <a:defRPr/>
            </a:pPr>
            <a:r>
              <a:rPr lang="fr-FR" sz="2800" b="1" dirty="0">
                <a:solidFill>
                  <a:srgbClr val="FF0000"/>
                </a:solidFill>
              </a:rPr>
              <a:t>S</a:t>
            </a:r>
            <a:r>
              <a:rPr lang="fr-FR" dirty="0">
                <a:solidFill>
                  <a:srgbClr val="FF0000"/>
                </a:solidFill>
              </a:rPr>
              <a:t>EIRI</a:t>
            </a:r>
          </a:p>
        </p:txBody>
      </p:sp>
      <p:sp>
        <p:nvSpPr>
          <p:cNvPr id="5" name="Rectangle à coins arrondis 4"/>
          <p:cNvSpPr/>
          <p:nvPr/>
        </p:nvSpPr>
        <p:spPr>
          <a:xfrm>
            <a:off x="2131219" y="1607344"/>
            <a:ext cx="2357437" cy="1214437"/>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defPPr>
              <a:defRPr lang="fr-FR"/>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fontAlgn="auto">
              <a:spcBef>
                <a:spcPts val="0"/>
              </a:spcBef>
              <a:spcAft>
                <a:spcPts val="0"/>
              </a:spcAft>
              <a:defRPr/>
            </a:pPr>
            <a:r>
              <a:rPr lang="fr-FR" sz="2800" b="1" dirty="0">
                <a:solidFill>
                  <a:srgbClr val="FF0000"/>
                </a:solidFill>
              </a:rPr>
              <a:t>S</a:t>
            </a:r>
            <a:r>
              <a:rPr lang="fr-FR" dirty="0">
                <a:solidFill>
                  <a:srgbClr val="FF0000"/>
                </a:solidFill>
              </a:rPr>
              <a:t>EITON</a:t>
            </a:r>
          </a:p>
        </p:txBody>
      </p:sp>
      <p:sp>
        <p:nvSpPr>
          <p:cNvPr id="6" name="Rectangle à coins arrondis 5"/>
          <p:cNvSpPr/>
          <p:nvPr/>
        </p:nvSpPr>
        <p:spPr>
          <a:xfrm>
            <a:off x="2416969" y="2607469"/>
            <a:ext cx="2357437" cy="1214437"/>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defPPr>
              <a:defRPr lang="fr-FR"/>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fontAlgn="auto">
              <a:spcBef>
                <a:spcPts val="0"/>
              </a:spcBef>
              <a:spcAft>
                <a:spcPts val="0"/>
              </a:spcAft>
              <a:defRPr/>
            </a:pPr>
            <a:r>
              <a:rPr lang="fr-FR" sz="2800" b="1" dirty="0">
                <a:solidFill>
                  <a:srgbClr val="FF0000"/>
                </a:solidFill>
              </a:rPr>
              <a:t>S</a:t>
            </a:r>
            <a:r>
              <a:rPr lang="fr-FR" dirty="0">
                <a:solidFill>
                  <a:srgbClr val="FF0000"/>
                </a:solidFill>
              </a:rPr>
              <a:t>EISO</a:t>
            </a:r>
          </a:p>
        </p:txBody>
      </p:sp>
      <p:sp>
        <p:nvSpPr>
          <p:cNvPr id="7" name="Rectangle à coins arrondis 6"/>
          <p:cNvSpPr/>
          <p:nvPr/>
        </p:nvSpPr>
        <p:spPr>
          <a:xfrm>
            <a:off x="2702719" y="3750469"/>
            <a:ext cx="2357437" cy="1214437"/>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defPPr>
              <a:defRPr lang="fr-FR"/>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fontAlgn="auto">
              <a:spcBef>
                <a:spcPts val="0"/>
              </a:spcBef>
              <a:spcAft>
                <a:spcPts val="0"/>
              </a:spcAft>
              <a:defRPr/>
            </a:pPr>
            <a:r>
              <a:rPr lang="fr-FR" sz="2800" b="1" dirty="0">
                <a:solidFill>
                  <a:srgbClr val="FF0000"/>
                </a:solidFill>
              </a:rPr>
              <a:t>S</a:t>
            </a:r>
            <a:r>
              <a:rPr lang="fr-FR" dirty="0">
                <a:solidFill>
                  <a:srgbClr val="FF0000"/>
                </a:solidFill>
              </a:rPr>
              <a:t>EIKETSU</a:t>
            </a:r>
          </a:p>
        </p:txBody>
      </p:sp>
      <p:sp>
        <p:nvSpPr>
          <p:cNvPr id="8" name="Rectangle à coins arrondis 7"/>
          <p:cNvSpPr/>
          <p:nvPr/>
        </p:nvSpPr>
        <p:spPr>
          <a:xfrm>
            <a:off x="2917031" y="4822031"/>
            <a:ext cx="2357438" cy="1214438"/>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defPPr>
              <a:defRPr lang="fr-FR"/>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fontAlgn="auto">
              <a:spcBef>
                <a:spcPts val="0"/>
              </a:spcBef>
              <a:spcAft>
                <a:spcPts val="0"/>
              </a:spcAft>
              <a:defRPr/>
            </a:pPr>
            <a:r>
              <a:rPr lang="fr-FR" sz="2800" b="1" dirty="0">
                <a:solidFill>
                  <a:srgbClr val="FF0000"/>
                </a:solidFill>
              </a:rPr>
              <a:t>S</a:t>
            </a:r>
            <a:r>
              <a:rPr lang="fr-FR" dirty="0">
                <a:solidFill>
                  <a:srgbClr val="FF0000"/>
                </a:solidFill>
              </a:rPr>
              <a:t>HITSUKI</a:t>
            </a:r>
          </a:p>
        </p:txBody>
      </p:sp>
      <p:sp>
        <p:nvSpPr>
          <p:cNvPr id="9" name="Rectangle à coins arrondis 8"/>
          <p:cNvSpPr/>
          <p:nvPr/>
        </p:nvSpPr>
        <p:spPr>
          <a:xfrm>
            <a:off x="6917531" y="821531"/>
            <a:ext cx="2357438" cy="1214438"/>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defPPr>
              <a:defRPr lang="fr-FR"/>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fontAlgn="auto">
              <a:spcBef>
                <a:spcPts val="0"/>
              </a:spcBef>
              <a:spcAft>
                <a:spcPts val="0"/>
              </a:spcAft>
              <a:defRPr/>
            </a:pPr>
            <a:r>
              <a:rPr lang="fr-FR" sz="2800" b="1" dirty="0">
                <a:solidFill>
                  <a:srgbClr val="FF0000"/>
                </a:solidFill>
              </a:rPr>
              <a:t>D</a:t>
            </a:r>
            <a:r>
              <a:rPr lang="fr-FR" dirty="0">
                <a:solidFill>
                  <a:srgbClr val="FF0000"/>
                </a:solidFill>
              </a:rPr>
              <a:t>EBARRAS</a:t>
            </a:r>
          </a:p>
        </p:txBody>
      </p:sp>
      <p:sp>
        <p:nvSpPr>
          <p:cNvPr id="10" name="Rectangle à coins arrondis 9"/>
          <p:cNvSpPr/>
          <p:nvPr/>
        </p:nvSpPr>
        <p:spPr>
          <a:xfrm>
            <a:off x="7203281" y="1607344"/>
            <a:ext cx="2357438" cy="1214437"/>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defPPr>
              <a:defRPr lang="fr-FR"/>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fontAlgn="auto">
              <a:spcBef>
                <a:spcPts val="0"/>
              </a:spcBef>
              <a:spcAft>
                <a:spcPts val="0"/>
              </a:spcAft>
              <a:defRPr/>
            </a:pPr>
            <a:r>
              <a:rPr lang="fr-FR" sz="2800" b="1" dirty="0">
                <a:solidFill>
                  <a:srgbClr val="FF0000"/>
                </a:solidFill>
              </a:rPr>
              <a:t>R</a:t>
            </a:r>
            <a:r>
              <a:rPr lang="fr-FR" dirty="0">
                <a:solidFill>
                  <a:srgbClr val="FF0000"/>
                </a:solidFill>
              </a:rPr>
              <a:t>ANGEMENT</a:t>
            </a:r>
          </a:p>
        </p:txBody>
      </p:sp>
      <p:sp>
        <p:nvSpPr>
          <p:cNvPr id="11" name="Rectangle à coins arrondis 10"/>
          <p:cNvSpPr/>
          <p:nvPr/>
        </p:nvSpPr>
        <p:spPr>
          <a:xfrm>
            <a:off x="7489031" y="2607469"/>
            <a:ext cx="2357438" cy="1214437"/>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defPPr>
              <a:defRPr lang="fr-FR"/>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fontAlgn="auto">
              <a:spcBef>
                <a:spcPts val="0"/>
              </a:spcBef>
              <a:spcAft>
                <a:spcPts val="0"/>
              </a:spcAft>
              <a:defRPr/>
            </a:pPr>
            <a:r>
              <a:rPr lang="fr-FR" sz="2800" b="1" dirty="0">
                <a:solidFill>
                  <a:srgbClr val="FF0000"/>
                </a:solidFill>
              </a:rPr>
              <a:t>N</a:t>
            </a:r>
            <a:r>
              <a:rPr lang="fr-FR" dirty="0">
                <a:solidFill>
                  <a:srgbClr val="FF0000"/>
                </a:solidFill>
              </a:rPr>
              <a:t>ETTOYAGE</a:t>
            </a:r>
          </a:p>
        </p:txBody>
      </p:sp>
      <p:sp>
        <p:nvSpPr>
          <p:cNvPr id="12" name="Rectangle à coins arrondis 11"/>
          <p:cNvSpPr/>
          <p:nvPr/>
        </p:nvSpPr>
        <p:spPr>
          <a:xfrm>
            <a:off x="7774781" y="3750469"/>
            <a:ext cx="2357438" cy="1214437"/>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defPPr>
              <a:defRPr lang="fr-FR"/>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fontAlgn="auto">
              <a:spcBef>
                <a:spcPts val="0"/>
              </a:spcBef>
              <a:spcAft>
                <a:spcPts val="0"/>
              </a:spcAft>
              <a:defRPr/>
            </a:pPr>
            <a:r>
              <a:rPr lang="fr-FR" sz="2800" b="1" dirty="0">
                <a:solidFill>
                  <a:srgbClr val="FF0000"/>
                </a:solidFill>
              </a:rPr>
              <a:t>O</a:t>
            </a:r>
            <a:r>
              <a:rPr lang="fr-FR" dirty="0">
                <a:solidFill>
                  <a:srgbClr val="FF0000"/>
                </a:solidFill>
              </a:rPr>
              <a:t>RDRE</a:t>
            </a:r>
          </a:p>
        </p:txBody>
      </p:sp>
      <p:sp>
        <p:nvSpPr>
          <p:cNvPr id="13" name="Rectangle à coins arrondis 12"/>
          <p:cNvSpPr/>
          <p:nvPr/>
        </p:nvSpPr>
        <p:spPr>
          <a:xfrm>
            <a:off x="7989094" y="4822031"/>
            <a:ext cx="2357437" cy="1214438"/>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defPPr>
              <a:defRPr lang="fr-FR"/>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fontAlgn="auto">
              <a:spcBef>
                <a:spcPts val="0"/>
              </a:spcBef>
              <a:spcAft>
                <a:spcPts val="0"/>
              </a:spcAft>
              <a:defRPr/>
            </a:pPr>
            <a:r>
              <a:rPr lang="fr-FR" sz="2800" b="1" dirty="0">
                <a:solidFill>
                  <a:srgbClr val="FF0000"/>
                </a:solidFill>
              </a:rPr>
              <a:t>R</a:t>
            </a:r>
            <a:r>
              <a:rPr lang="fr-FR" dirty="0">
                <a:solidFill>
                  <a:srgbClr val="FF0000"/>
                </a:solidFill>
              </a:rPr>
              <a:t>IGUEUR</a:t>
            </a:r>
          </a:p>
        </p:txBody>
      </p:sp>
      <p:sp>
        <p:nvSpPr>
          <p:cNvPr id="14" name="Flèche droite rayée 13"/>
          <p:cNvSpPr/>
          <p:nvPr/>
        </p:nvSpPr>
        <p:spPr>
          <a:xfrm>
            <a:off x="5417344" y="3107531"/>
            <a:ext cx="1428750" cy="714375"/>
          </a:xfrm>
          <a:prstGeom prst="stripedRightArrow">
            <a:avLst/>
          </a:prstGeom>
        </p:spPr>
        <p:style>
          <a:lnRef idx="1">
            <a:schemeClr val="accent5"/>
          </a:lnRef>
          <a:fillRef idx="2">
            <a:schemeClr val="accent5"/>
          </a:fillRef>
          <a:effectRef idx="1">
            <a:schemeClr val="accent5"/>
          </a:effectRef>
          <a:fontRef idx="minor">
            <a:schemeClr val="dk1"/>
          </a:fontRef>
        </p:style>
        <p:txBody>
          <a:bodyPr anchor="ctr"/>
          <a:lstStyle>
            <a:defPPr>
              <a:defRPr lang="fr-FR"/>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fontAlgn="auto">
              <a:spcBef>
                <a:spcPts val="0"/>
              </a:spcBef>
              <a:spcAft>
                <a:spcPts val="0"/>
              </a:spcAft>
              <a:defRPr/>
            </a:pPr>
            <a:endParaRPr lang="fr-FR"/>
          </a:p>
        </p:txBody>
      </p:sp>
    </p:spTree>
  </p:cSld>
  <p:clrMapOvr>
    <a:masterClrMapping/>
  </p:clrMapOvr>
</p:sld>
</file>

<file path=ppt/slides/slide3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71500" y="1000126"/>
            <a:ext cx="10972800" cy="4525963"/>
          </a:xfrm>
        </p:spPr>
        <p:txBody>
          <a:bodyPr>
            <a:normAutofit/>
          </a:bodyPr>
          <a:lstStyle/>
          <a:p>
            <a:pPr marL="274320" indent="-274320" fontAlgn="auto">
              <a:spcAft>
                <a:spcPts val="0"/>
              </a:spcAft>
              <a:buClr>
                <a:schemeClr val="accent3"/>
              </a:buClr>
              <a:buFont typeface="Wingdings 2"/>
              <a:buNone/>
              <a:defRPr/>
            </a:pPr>
            <a:r>
              <a:rPr lang="fr-FR" b="1" dirty="0"/>
              <a:t>…</a:t>
            </a:r>
            <a:r>
              <a:rPr lang="fr-FR" dirty="0"/>
              <a:t>C ’est le fait </a:t>
            </a:r>
            <a:r>
              <a:rPr lang="fr-FR" b="1" dirty="0"/>
              <a:t>:</a:t>
            </a:r>
            <a:endParaRPr lang="fr-FR" dirty="0">
              <a:latin typeface="Times New Roman" pitchFamily="18" charset="0"/>
              <a:cs typeface="Times New Roman" pitchFamily="18" charset="0"/>
            </a:endParaRPr>
          </a:p>
          <a:p>
            <a:pPr marL="274320" indent="-274320" fontAlgn="auto">
              <a:spcAft>
                <a:spcPts val="0"/>
              </a:spcAft>
              <a:buClr>
                <a:schemeClr val="accent6">
                  <a:lumMod val="75000"/>
                </a:schemeClr>
              </a:buClr>
              <a:buSzPct val="90000"/>
              <a:buFont typeface="Wingdings" pitchFamily="2" charset="2"/>
              <a:buChar char="ü"/>
              <a:defRPr/>
            </a:pPr>
            <a:r>
              <a:rPr lang="fr-FR" dirty="0">
                <a:latin typeface="Times New Roman" pitchFamily="18" charset="0"/>
                <a:cs typeface="Times New Roman" pitchFamily="18" charset="0"/>
              </a:rPr>
              <a:t>de </a:t>
            </a:r>
            <a:r>
              <a:rPr lang="fr-FR" b="1" dirty="0">
                <a:latin typeface="Times New Roman" pitchFamily="18" charset="0"/>
                <a:cs typeface="Times New Roman" pitchFamily="18" charset="0"/>
              </a:rPr>
              <a:t>débarrasser </a:t>
            </a:r>
            <a:r>
              <a:rPr lang="fr-FR" dirty="0">
                <a:latin typeface="Times New Roman" pitchFamily="18" charset="0"/>
                <a:cs typeface="Times New Roman" pitchFamily="18" charset="0"/>
              </a:rPr>
              <a:t>le poste de travail des choses </a:t>
            </a:r>
            <a:r>
              <a:rPr lang="fr-FR" b="1" dirty="0">
                <a:latin typeface="Times New Roman" pitchFamily="18" charset="0"/>
                <a:cs typeface="Times New Roman" pitchFamily="18" charset="0"/>
              </a:rPr>
              <a:t>inutiles qui </a:t>
            </a:r>
            <a:r>
              <a:rPr lang="fr-FR" dirty="0">
                <a:latin typeface="Times New Roman" pitchFamily="18" charset="0"/>
                <a:cs typeface="Times New Roman" pitchFamily="18" charset="0"/>
              </a:rPr>
              <a:t>encombrent.</a:t>
            </a:r>
          </a:p>
          <a:p>
            <a:pPr marL="274320" indent="-274320" fontAlgn="auto">
              <a:spcAft>
                <a:spcPts val="0"/>
              </a:spcAft>
              <a:buClr>
                <a:schemeClr val="accent6">
                  <a:lumMod val="75000"/>
                </a:schemeClr>
              </a:buClr>
              <a:buSzPct val="90000"/>
              <a:buFont typeface="Wingdings" pitchFamily="2" charset="2"/>
              <a:buChar char="ü"/>
              <a:defRPr/>
            </a:pPr>
            <a:r>
              <a:rPr lang="fr-FR" dirty="0">
                <a:latin typeface="Times New Roman" pitchFamily="18" charset="0"/>
                <a:cs typeface="Times New Roman" pitchFamily="18" charset="0"/>
              </a:rPr>
              <a:t>d ’y </a:t>
            </a:r>
            <a:r>
              <a:rPr lang="fr-FR" b="1" dirty="0">
                <a:latin typeface="Times New Roman" pitchFamily="18" charset="0"/>
                <a:cs typeface="Times New Roman" pitchFamily="18" charset="0"/>
              </a:rPr>
              <a:t>ranger </a:t>
            </a:r>
            <a:r>
              <a:rPr lang="fr-FR" dirty="0">
                <a:latin typeface="Times New Roman" pitchFamily="18" charset="0"/>
                <a:cs typeface="Times New Roman" pitchFamily="18" charset="0"/>
              </a:rPr>
              <a:t>les choses utiles dont on a besoin</a:t>
            </a:r>
            <a:r>
              <a:rPr lang="fr-FR" b="1" dirty="0">
                <a:latin typeface="Times New Roman" pitchFamily="18" charset="0"/>
                <a:cs typeface="Times New Roman" pitchFamily="18" charset="0"/>
              </a:rPr>
              <a:t>.</a:t>
            </a:r>
          </a:p>
          <a:p>
            <a:pPr marL="274320" indent="-274320" fontAlgn="auto">
              <a:spcAft>
                <a:spcPts val="0"/>
              </a:spcAft>
              <a:buClr>
                <a:schemeClr val="accent6">
                  <a:lumMod val="75000"/>
                </a:schemeClr>
              </a:buClr>
              <a:buSzPct val="90000"/>
              <a:buFont typeface="Wingdings" pitchFamily="2" charset="2"/>
              <a:buChar char="ü"/>
              <a:defRPr/>
            </a:pPr>
            <a:r>
              <a:rPr lang="fr-FR" dirty="0">
                <a:latin typeface="Times New Roman" pitchFamily="18" charset="0"/>
                <a:cs typeface="Times New Roman" pitchFamily="18" charset="0"/>
              </a:rPr>
              <a:t>de </a:t>
            </a:r>
            <a:r>
              <a:rPr lang="fr-FR" b="1" dirty="0">
                <a:latin typeface="Times New Roman" pitchFamily="18" charset="0"/>
                <a:cs typeface="Times New Roman" pitchFamily="18" charset="0"/>
              </a:rPr>
              <a:t>nettoyer.</a:t>
            </a:r>
          </a:p>
          <a:p>
            <a:pPr marL="274320" indent="-274320" fontAlgn="auto">
              <a:spcAft>
                <a:spcPts val="0"/>
              </a:spcAft>
              <a:buClr>
                <a:schemeClr val="accent6">
                  <a:lumMod val="75000"/>
                </a:schemeClr>
              </a:buClr>
              <a:buSzPct val="90000"/>
              <a:buFont typeface="Wingdings" pitchFamily="2" charset="2"/>
              <a:buChar char="ü"/>
              <a:defRPr/>
            </a:pPr>
            <a:r>
              <a:rPr lang="fr-FR" dirty="0">
                <a:latin typeface="Times New Roman" pitchFamily="18" charset="0"/>
                <a:cs typeface="Times New Roman" pitchFamily="18" charset="0"/>
              </a:rPr>
              <a:t>de le </a:t>
            </a:r>
            <a:r>
              <a:rPr lang="fr-FR" b="1" dirty="0">
                <a:latin typeface="Times New Roman" pitchFamily="18" charset="0"/>
                <a:cs typeface="Times New Roman" pitchFamily="18" charset="0"/>
              </a:rPr>
              <a:t>garder </a:t>
            </a:r>
            <a:r>
              <a:rPr lang="fr-FR" dirty="0">
                <a:latin typeface="Times New Roman" pitchFamily="18" charset="0"/>
                <a:cs typeface="Times New Roman" pitchFamily="18" charset="0"/>
              </a:rPr>
              <a:t>en ordre tout le temps, afin d ’y maintenir</a:t>
            </a:r>
          </a:p>
          <a:p>
            <a:pPr marL="274320" indent="-274320" fontAlgn="auto">
              <a:spcAft>
                <a:spcPts val="0"/>
              </a:spcAft>
              <a:buClr>
                <a:schemeClr val="accent6">
                  <a:lumMod val="75000"/>
                </a:schemeClr>
              </a:buClr>
              <a:buSzPct val="90000"/>
              <a:buFont typeface="Wingdings" pitchFamily="2" charset="2"/>
              <a:buChar char="ü"/>
              <a:defRPr/>
            </a:pPr>
            <a:r>
              <a:rPr lang="fr-FR" dirty="0">
                <a:latin typeface="Times New Roman" pitchFamily="18" charset="0"/>
                <a:cs typeface="Times New Roman" pitchFamily="18" charset="0"/>
              </a:rPr>
              <a:t> De Chercher la </a:t>
            </a:r>
            <a:r>
              <a:rPr lang="fr-FR" b="1" dirty="0">
                <a:latin typeface="Times New Roman" pitchFamily="18" charset="0"/>
                <a:cs typeface="Times New Roman" pitchFamily="18" charset="0"/>
              </a:rPr>
              <a:t>rigueur</a:t>
            </a:r>
            <a:endParaRPr lang="fr-FR" dirty="0">
              <a:solidFill>
                <a:srgbClr val="00B0F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1"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3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re 1"/>
          <p:cNvSpPr>
            <a:spLocks noGrp="1"/>
          </p:cNvSpPr>
          <p:nvPr>
            <p:ph type="title"/>
          </p:nvPr>
        </p:nvSpPr>
        <p:spPr/>
        <p:txBody>
          <a:bodyPr/>
          <a:lstStyle/>
          <a:p>
            <a:r>
              <a:rPr lang="fr-FR" sz="2800" b="1">
                <a:latin typeface="Times New Roman" pitchFamily="18" charset="0"/>
                <a:cs typeface="Times New Roman" pitchFamily="18" charset="0"/>
              </a:rPr>
              <a:t>Les 5S et la démarche qualité …</a:t>
            </a:r>
            <a:br>
              <a:rPr lang="fr-FR" sz="2800" b="1">
                <a:latin typeface="Times New Roman" pitchFamily="18" charset="0"/>
                <a:cs typeface="Times New Roman" pitchFamily="18" charset="0"/>
              </a:rPr>
            </a:br>
            <a:r>
              <a:rPr lang="fr-FR" sz="2800" b="1">
                <a:latin typeface="Times New Roman" pitchFamily="18" charset="0"/>
                <a:cs typeface="Times New Roman" pitchFamily="18" charset="0"/>
              </a:rPr>
              <a:t> C’est un préalable à toute démarche d’amélioration</a:t>
            </a:r>
            <a:endParaRPr lang="fr-FR" sz="2800">
              <a:latin typeface="Times New Roman" pitchFamily="18" charset="0"/>
              <a:cs typeface="Times New Roman" pitchFamily="18" charset="0"/>
            </a:endParaRPr>
          </a:p>
        </p:txBody>
      </p:sp>
      <p:sp>
        <p:nvSpPr>
          <p:cNvPr id="9219" name="ZoneTexte 4"/>
          <p:cNvSpPr txBox="1">
            <a:spLocks noChangeArrowheads="1"/>
          </p:cNvSpPr>
          <p:nvPr/>
        </p:nvSpPr>
        <p:spPr bwMode="auto">
          <a:xfrm>
            <a:off x="5810251" y="2214564"/>
            <a:ext cx="6381749" cy="1570037"/>
          </a:xfrm>
          <a:prstGeom prst="rect">
            <a:avLst/>
          </a:prstGeom>
          <a:noFill/>
          <a:ln w="9525">
            <a:noFill/>
            <a:miter lim="800000"/>
            <a:headEnd/>
            <a:tailEnd/>
          </a:ln>
        </p:spPr>
        <p:txBody>
          <a:bodyPr>
            <a:spAutoFit/>
          </a:bodyPr>
          <a:lstStyle/>
          <a:p>
            <a:r>
              <a:rPr lang="fr-FR" sz="2400">
                <a:latin typeface="Times New Roman" pitchFamily="18" charset="0"/>
                <a:cs typeface="Times New Roman" pitchFamily="18" charset="0"/>
              </a:rPr>
              <a:t>• </a:t>
            </a:r>
            <a:r>
              <a:rPr lang="fr-FR" sz="2400" b="1">
                <a:latin typeface="Times New Roman" pitchFamily="18" charset="0"/>
                <a:cs typeface="Times New Roman" pitchFamily="18" charset="0"/>
              </a:rPr>
              <a:t>C ’est la première technique de</a:t>
            </a:r>
          </a:p>
          <a:p>
            <a:r>
              <a:rPr lang="fr-FR" sz="2400" b="1">
                <a:latin typeface="Times New Roman" pitchFamily="18" charset="0"/>
                <a:cs typeface="Times New Roman" pitchFamily="18" charset="0"/>
              </a:rPr>
              <a:t>management à mettre en œuvre, elle demande persévérance et</a:t>
            </a:r>
          </a:p>
          <a:p>
            <a:r>
              <a:rPr lang="fr-FR" sz="2400" b="1">
                <a:latin typeface="Times New Roman" pitchFamily="18" charset="0"/>
                <a:cs typeface="Times New Roman" pitchFamily="18" charset="0"/>
              </a:rPr>
              <a:t>détermination.</a:t>
            </a:r>
            <a:endParaRPr lang="fr-FR" sz="2400">
              <a:latin typeface="Times New Roman" pitchFamily="18" charset="0"/>
              <a:cs typeface="Times New Roman" pitchFamily="18" charset="0"/>
            </a:endParaRPr>
          </a:p>
        </p:txBody>
      </p:sp>
      <p:sp>
        <p:nvSpPr>
          <p:cNvPr id="6" name="Rectangle 5"/>
          <p:cNvSpPr/>
          <p:nvPr/>
        </p:nvSpPr>
        <p:spPr>
          <a:xfrm>
            <a:off x="5048243" y="4286256"/>
            <a:ext cx="6572296" cy="500066"/>
          </a:xfrm>
          <a:prstGeom prst="rect">
            <a:avLst/>
          </a:prstGeom>
        </p:spPr>
        <p:style>
          <a:lnRef idx="1">
            <a:schemeClr val="accent6"/>
          </a:lnRef>
          <a:fillRef idx="3">
            <a:schemeClr val="accent6"/>
          </a:fillRef>
          <a:effectRef idx="2">
            <a:schemeClr val="accent6"/>
          </a:effectRef>
          <a:fontRef idx="minor">
            <a:schemeClr val="lt1"/>
          </a:fontRef>
        </p:style>
        <p:txBody>
          <a:bodyPr anchor="ctr"/>
          <a:lstStyle/>
          <a:p>
            <a:pPr algn="ctr" fontAlgn="auto">
              <a:spcBef>
                <a:spcPts val="0"/>
              </a:spcBef>
              <a:spcAft>
                <a:spcPts val="0"/>
              </a:spcAft>
              <a:defRPr/>
            </a:pPr>
            <a:r>
              <a:rPr lang="fr-FR" b="1" dirty="0"/>
              <a:t>« Concept d’usine propre »</a:t>
            </a:r>
            <a:endParaRPr lang="fr-FR" dirty="0"/>
          </a:p>
        </p:txBody>
      </p:sp>
      <p:sp>
        <p:nvSpPr>
          <p:cNvPr id="9223" name="ZoneTexte 6"/>
          <p:cNvSpPr txBox="1">
            <a:spLocks noChangeArrowheads="1"/>
          </p:cNvSpPr>
          <p:nvPr/>
        </p:nvSpPr>
        <p:spPr bwMode="auto">
          <a:xfrm>
            <a:off x="1" y="5500688"/>
            <a:ext cx="8286751" cy="461962"/>
          </a:xfrm>
          <a:prstGeom prst="rect">
            <a:avLst/>
          </a:prstGeom>
          <a:noFill/>
          <a:ln w="9525">
            <a:noFill/>
            <a:miter lim="800000"/>
            <a:headEnd/>
            <a:tailEnd/>
          </a:ln>
        </p:spPr>
        <p:txBody>
          <a:bodyPr>
            <a:spAutoFit/>
          </a:bodyPr>
          <a:lstStyle/>
          <a:p>
            <a:r>
              <a:rPr lang="fr-FR" sz="2400">
                <a:latin typeface="Constantia" pitchFamily="18" charset="0"/>
              </a:rPr>
              <a:t>Les 5S partie intégrante de la vie de l ’entreprise.</a:t>
            </a:r>
          </a:p>
        </p:txBody>
      </p:sp>
      <p:sp>
        <p:nvSpPr>
          <p:cNvPr id="8" name="ZoneTexte 7"/>
          <p:cNvSpPr txBox="1"/>
          <p:nvPr/>
        </p:nvSpPr>
        <p:spPr>
          <a:xfrm>
            <a:off x="6381751" y="6000751"/>
            <a:ext cx="4092531" cy="461665"/>
          </a:xfrm>
          <a:prstGeom prst="rect">
            <a:avLst/>
          </a:prstGeom>
          <a:noFill/>
        </p:spPr>
        <p:txBody>
          <a:bodyPr wrap="none">
            <a:spAutoFit/>
          </a:bodyPr>
          <a:lstStyle/>
          <a:p>
            <a:pPr fontAlgn="auto">
              <a:spcBef>
                <a:spcPts val="0"/>
              </a:spcBef>
              <a:spcAft>
                <a:spcPts val="0"/>
              </a:spcAft>
              <a:defRPr/>
            </a:pPr>
            <a:r>
              <a:rPr lang="fr-FR" sz="2400" dirty="0">
                <a:solidFill>
                  <a:schemeClr val="accent6">
                    <a:lumMod val="50000"/>
                  </a:schemeClr>
                </a:solidFill>
                <a:latin typeface="+mn-lt"/>
                <a:cs typeface="+mn-cs"/>
              </a:rPr>
              <a:t>Tout le monde a un rôle à jouer</a:t>
            </a:r>
          </a:p>
        </p:txBody>
      </p:sp>
      <p:pic>
        <p:nvPicPr>
          <p:cNvPr id="9225" name="Picture 3"/>
          <p:cNvPicPr>
            <a:picLocks noChangeAspect="1" noChangeArrowheads="1"/>
          </p:cNvPicPr>
          <p:nvPr/>
        </p:nvPicPr>
        <p:blipFill>
          <a:blip r:embed="rId2"/>
          <a:srcRect/>
          <a:stretch>
            <a:fillRect/>
          </a:stretch>
        </p:blipFill>
        <p:spPr bwMode="auto">
          <a:xfrm>
            <a:off x="190501" y="2357438"/>
            <a:ext cx="4762500" cy="25717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p:cTn id="7" dur="500" fill="hold"/>
                                        <p:tgtEl>
                                          <p:spTgt spid="9218"/>
                                        </p:tgtEl>
                                        <p:attrNameLst>
                                          <p:attrName>ppt_w</p:attrName>
                                        </p:attrNameLst>
                                      </p:cBhvr>
                                      <p:tavLst>
                                        <p:tav tm="0">
                                          <p:val>
                                            <p:fltVal val="0"/>
                                          </p:val>
                                        </p:tav>
                                        <p:tav tm="100000">
                                          <p:val>
                                            <p:strVal val="#ppt_w"/>
                                          </p:val>
                                        </p:tav>
                                      </p:tavLst>
                                    </p:anim>
                                    <p:anim calcmode="lin" valueType="num">
                                      <p:cBhvr>
                                        <p:cTn id="8" dur="500" fill="hold"/>
                                        <p:tgtEl>
                                          <p:spTgt spid="9218"/>
                                        </p:tgtEl>
                                        <p:attrNameLst>
                                          <p:attrName>ppt_h</p:attrName>
                                        </p:attrNameLst>
                                      </p:cBhvr>
                                      <p:tavLst>
                                        <p:tav tm="0">
                                          <p:val>
                                            <p:strVal val="#ppt_h"/>
                                          </p:val>
                                        </p:tav>
                                        <p:tav tm="100000">
                                          <p:val>
                                            <p:strVal val="#ppt_h"/>
                                          </p:val>
                                        </p:tav>
                                      </p:tavLst>
                                    </p:anim>
                                  </p:childTnLst>
                                </p:cTn>
                              </p:par>
                              <p:par>
                                <p:cTn id="9" presetID="17" presetClass="entr" presetSubtype="10" fill="hold" nodeType="withEffect">
                                  <p:stCondLst>
                                    <p:cond delay="0"/>
                                  </p:stCondLst>
                                  <p:childTnLst>
                                    <p:set>
                                      <p:cBhvr>
                                        <p:cTn id="10" dur="1" fill="hold">
                                          <p:stCondLst>
                                            <p:cond delay="0"/>
                                          </p:stCondLst>
                                        </p:cTn>
                                        <p:tgtEl>
                                          <p:spTgt spid="9225"/>
                                        </p:tgtEl>
                                        <p:attrNameLst>
                                          <p:attrName>style.visibility</p:attrName>
                                        </p:attrNameLst>
                                      </p:cBhvr>
                                      <p:to>
                                        <p:strVal val="visible"/>
                                      </p:to>
                                    </p:set>
                                    <p:anim calcmode="lin" valueType="num">
                                      <p:cBhvr>
                                        <p:cTn id="11" dur="500" fill="hold"/>
                                        <p:tgtEl>
                                          <p:spTgt spid="9225"/>
                                        </p:tgtEl>
                                        <p:attrNameLst>
                                          <p:attrName>ppt_w</p:attrName>
                                        </p:attrNameLst>
                                      </p:cBhvr>
                                      <p:tavLst>
                                        <p:tav tm="0">
                                          <p:val>
                                            <p:fltVal val="0"/>
                                          </p:val>
                                        </p:tav>
                                        <p:tav tm="100000">
                                          <p:val>
                                            <p:strVal val="#ppt_w"/>
                                          </p:val>
                                        </p:tav>
                                      </p:tavLst>
                                    </p:anim>
                                    <p:anim calcmode="lin" valueType="num">
                                      <p:cBhvr>
                                        <p:cTn id="12" dur="500" fill="hold"/>
                                        <p:tgtEl>
                                          <p:spTgt spid="9225"/>
                                        </p:tgtEl>
                                        <p:attrNameLst>
                                          <p:attrName>ppt_h</p:attrName>
                                        </p:attrNameLst>
                                      </p:cBhvr>
                                      <p:tavLst>
                                        <p:tav tm="0">
                                          <p:val>
                                            <p:strVal val="#ppt_h"/>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9219"/>
                                        </p:tgtEl>
                                        <p:attrNameLst>
                                          <p:attrName>style.visibility</p:attrName>
                                        </p:attrNameLst>
                                      </p:cBhvr>
                                      <p:to>
                                        <p:strVal val="visible"/>
                                      </p:to>
                                    </p:set>
                                    <p:animEffect transition="in" filter="box(in)">
                                      <p:cBhvr>
                                        <p:cTn id="17" dur="500"/>
                                        <p:tgtEl>
                                          <p:spTgt spid="9219"/>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ox(in)">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223"/>
                                        </p:tgtEl>
                                        <p:attrNameLst>
                                          <p:attrName>style.visibility</p:attrName>
                                        </p:attrNameLst>
                                      </p:cBhvr>
                                      <p:to>
                                        <p:strVal val="visible"/>
                                      </p:to>
                                    </p:set>
                                    <p:animEffect transition="in" filter="blinds(horizontal)">
                                      <p:cBhvr>
                                        <p:cTn id="27" dur="500"/>
                                        <p:tgtEl>
                                          <p:spTgt spid="9223"/>
                                        </p:tgtEl>
                                      </p:cBhvr>
                                    </p:animEffect>
                                  </p:childTnLst>
                                </p:cTn>
                              </p:par>
                            </p:childTnLst>
                          </p:cTn>
                        </p:par>
                      </p:childTnLst>
                    </p:cTn>
                  </p:par>
                  <p:par>
                    <p:cTn id="28" fill="hold">
                      <p:stCondLst>
                        <p:cond delay="indefinite"/>
                      </p:stCondLst>
                      <p:childTnLst>
                        <p:par>
                          <p:cTn id="29" fill="hold">
                            <p:stCondLst>
                              <p:cond delay="0"/>
                            </p:stCondLst>
                            <p:childTnLst>
                              <p:par>
                                <p:cTn id="30" presetID="17" presetClass="entr" presetSubtype="1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p:cTn id="32" dur="500" fill="hold"/>
                                        <p:tgtEl>
                                          <p:spTgt spid="8"/>
                                        </p:tgtEl>
                                        <p:attrNameLst>
                                          <p:attrName>ppt_w</p:attrName>
                                        </p:attrNameLst>
                                      </p:cBhvr>
                                      <p:tavLst>
                                        <p:tav tm="0">
                                          <p:val>
                                            <p:fltVal val="0"/>
                                          </p:val>
                                        </p:tav>
                                        <p:tav tm="100000">
                                          <p:val>
                                            <p:strVal val="#ppt_w"/>
                                          </p:val>
                                        </p:tav>
                                      </p:tavLst>
                                    </p:anim>
                                    <p:anim calcmode="lin" valueType="num">
                                      <p:cBhvr>
                                        <p:cTn id="33" dur="5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P spid="9219" grpId="0"/>
      <p:bldP spid="9223" grpId="0"/>
      <p:bldP spid="8" grpId="0"/>
    </p:bldLst>
  </p:timing>
</p:sld>
</file>

<file path=ppt/slides/slide3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a:t>Les 5S et la démarche qualité …</a:t>
            </a:r>
            <a:endParaRPr lang="fr-FR" sz="3200"/>
          </a:p>
        </p:txBody>
      </p:sp>
      <p:sp>
        <p:nvSpPr>
          <p:cNvPr id="10243" name="ZoneTexte 3"/>
          <p:cNvSpPr txBox="1">
            <a:spLocks noChangeArrowheads="1"/>
          </p:cNvSpPr>
          <p:nvPr/>
        </p:nvSpPr>
        <p:spPr bwMode="auto">
          <a:xfrm>
            <a:off x="762000" y="1785938"/>
            <a:ext cx="5334000" cy="1200150"/>
          </a:xfrm>
          <a:prstGeom prst="rect">
            <a:avLst/>
          </a:prstGeom>
          <a:noFill/>
          <a:ln w="9525">
            <a:noFill/>
            <a:miter lim="800000"/>
            <a:headEnd/>
            <a:tailEnd/>
          </a:ln>
        </p:spPr>
        <p:txBody>
          <a:bodyPr>
            <a:spAutoFit/>
          </a:bodyPr>
          <a:lstStyle/>
          <a:p>
            <a:r>
              <a:rPr lang="fr-FR" b="1">
                <a:latin typeface="Constantia" pitchFamily="18" charset="0"/>
              </a:rPr>
              <a:t>La qualité ne peut prospérer:</a:t>
            </a:r>
          </a:p>
          <a:p>
            <a:r>
              <a:rPr lang="fr-FR">
                <a:latin typeface="Constantia" pitchFamily="18" charset="0"/>
              </a:rPr>
              <a:t>• Dans des ateliers sales et encombrés</a:t>
            </a:r>
          </a:p>
          <a:p>
            <a:r>
              <a:rPr lang="fr-FR">
                <a:latin typeface="Constantia" pitchFamily="18" charset="0"/>
              </a:rPr>
              <a:t>• Dans des bureaux qui croulent sous</a:t>
            </a:r>
          </a:p>
          <a:p>
            <a:r>
              <a:rPr lang="fr-FR">
                <a:latin typeface="Constantia" pitchFamily="18" charset="0"/>
              </a:rPr>
              <a:t>des masses de dossiers.</a:t>
            </a:r>
          </a:p>
        </p:txBody>
      </p:sp>
      <p:sp>
        <p:nvSpPr>
          <p:cNvPr id="5" name="ZoneTexte 4"/>
          <p:cNvSpPr txBox="1"/>
          <p:nvPr/>
        </p:nvSpPr>
        <p:spPr>
          <a:xfrm flipH="1">
            <a:off x="6347885" y="3857626"/>
            <a:ext cx="5558367" cy="923925"/>
          </a:xfrm>
          <a:prstGeom prst="rect">
            <a:avLst/>
          </a:prstGeom>
          <a:noFill/>
        </p:spPr>
        <p:txBody>
          <a:bodyPr>
            <a:spAutoFit/>
          </a:bodyPr>
          <a:lstStyle/>
          <a:p>
            <a:pPr fontAlgn="auto">
              <a:spcBef>
                <a:spcPts val="0"/>
              </a:spcBef>
              <a:spcAft>
                <a:spcPts val="0"/>
              </a:spcAft>
              <a:defRPr/>
            </a:pPr>
            <a:r>
              <a:rPr lang="fr-FR" dirty="0">
                <a:latin typeface="+mn-lt"/>
                <a:cs typeface="+mn-cs"/>
              </a:rPr>
              <a:t>Un poste de travail </a:t>
            </a:r>
            <a:r>
              <a:rPr lang="fr-FR" b="1" dirty="0">
                <a:solidFill>
                  <a:schemeClr val="accent6">
                    <a:lumMod val="75000"/>
                  </a:schemeClr>
                </a:solidFill>
                <a:latin typeface="+mn-lt"/>
                <a:cs typeface="+mn-cs"/>
              </a:rPr>
              <a:t>désordonné et sale</a:t>
            </a:r>
          </a:p>
          <a:p>
            <a:pPr fontAlgn="auto">
              <a:spcBef>
                <a:spcPts val="0"/>
              </a:spcBef>
              <a:spcAft>
                <a:spcPts val="0"/>
              </a:spcAft>
              <a:defRPr/>
            </a:pPr>
            <a:r>
              <a:rPr lang="fr-FR" dirty="0">
                <a:latin typeface="+mn-lt"/>
                <a:cs typeface="+mn-cs"/>
              </a:rPr>
              <a:t>génère un environnement peu agréable</a:t>
            </a:r>
          </a:p>
          <a:p>
            <a:pPr fontAlgn="auto">
              <a:spcBef>
                <a:spcPts val="0"/>
              </a:spcBef>
              <a:spcAft>
                <a:spcPts val="0"/>
              </a:spcAft>
              <a:defRPr/>
            </a:pPr>
            <a:r>
              <a:rPr lang="fr-FR" dirty="0">
                <a:latin typeface="+mn-lt"/>
                <a:cs typeface="+mn-cs"/>
              </a:rPr>
              <a:t>et peu propice à </a:t>
            </a:r>
            <a:r>
              <a:rPr lang="fr-FR" b="1" dirty="0">
                <a:solidFill>
                  <a:schemeClr val="accent6">
                    <a:lumMod val="75000"/>
                  </a:schemeClr>
                </a:solidFill>
                <a:latin typeface="+mn-lt"/>
                <a:cs typeface="+mn-cs"/>
              </a:rPr>
              <a:t>une activité efficace.</a:t>
            </a:r>
            <a:endParaRPr lang="fr-FR" dirty="0">
              <a:solidFill>
                <a:schemeClr val="accent6">
                  <a:lumMod val="75000"/>
                </a:schemeClr>
              </a:solidFill>
              <a:latin typeface="+mn-lt"/>
              <a:cs typeface="+mn-cs"/>
            </a:endParaRPr>
          </a:p>
        </p:txBody>
      </p:sp>
      <p:sp>
        <p:nvSpPr>
          <p:cNvPr id="6" name="ZoneTexte 5"/>
          <p:cNvSpPr txBox="1"/>
          <p:nvPr/>
        </p:nvSpPr>
        <p:spPr>
          <a:xfrm>
            <a:off x="3333751" y="5929313"/>
            <a:ext cx="8001000" cy="400050"/>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lgn="ctr" fontAlgn="auto">
              <a:spcBef>
                <a:spcPts val="0"/>
              </a:spcBef>
              <a:spcAft>
                <a:spcPts val="0"/>
              </a:spcAft>
              <a:defRPr/>
            </a:pPr>
            <a:r>
              <a:rPr lang="fr-FR" sz="2000" b="1" dirty="0"/>
              <a:t>Les 5 S sont le fondement de toute démarche qualité !</a:t>
            </a:r>
            <a:endParaRPr lang="fr-FR" sz="2000" dirty="0"/>
          </a:p>
        </p:txBody>
      </p:sp>
      <p:pic>
        <p:nvPicPr>
          <p:cNvPr id="10246" name="Picture 2"/>
          <p:cNvPicPr>
            <a:picLocks noChangeAspect="1" noChangeArrowheads="1"/>
          </p:cNvPicPr>
          <p:nvPr/>
        </p:nvPicPr>
        <p:blipFill>
          <a:blip r:embed="rId2"/>
          <a:srcRect/>
          <a:stretch>
            <a:fillRect/>
          </a:stretch>
        </p:blipFill>
        <p:spPr bwMode="auto">
          <a:xfrm>
            <a:off x="7334251" y="1500189"/>
            <a:ext cx="3333749" cy="2071687"/>
          </a:xfrm>
          <a:prstGeom prst="rect">
            <a:avLst/>
          </a:prstGeom>
          <a:noFill/>
          <a:ln w="9525">
            <a:noFill/>
            <a:miter lim="800000"/>
            <a:headEnd/>
            <a:tailEnd/>
          </a:ln>
        </p:spPr>
      </p:pic>
      <p:pic>
        <p:nvPicPr>
          <p:cNvPr id="10247" name="Picture 3"/>
          <p:cNvPicPr>
            <a:picLocks noChangeAspect="1" noChangeArrowheads="1"/>
          </p:cNvPicPr>
          <p:nvPr/>
        </p:nvPicPr>
        <p:blipFill>
          <a:blip r:embed="rId3"/>
          <a:srcRect/>
          <a:stretch>
            <a:fillRect/>
          </a:stretch>
        </p:blipFill>
        <p:spPr bwMode="auto">
          <a:xfrm>
            <a:off x="1047751" y="3286126"/>
            <a:ext cx="3714749" cy="24288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 presetClass="entr" presetSubtype="16" fill="hold" grpId="0" nodeType="clickEffect">
                                  <p:stCondLst>
                                    <p:cond delay="0"/>
                                  </p:stCondLst>
                                  <p:childTnLst>
                                    <p:set>
                                      <p:cBhvr>
                                        <p:cTn id="13" dur="1" fill="hold">
                                          <p:stCondLst>
                                            <p:cond delay="0"/>
                                          </p:stCondLst>
                                        </p:cTn>
                                        <p:tgtEl>
                                          <p:spTgt spid="10243"/>
                                        </p:tgtEl>
                                        <p:attrNameLst>
                                          <p:attrName>style.visibility</p:attrName>
                                        </p:attrNameLst>
                                      </p:cBhvr>
                                      <p:to>
                                        <p:strVal val="visible"/>
                                      </p:to>
                                    </p:set>
                                    <p:animEffect transition="in" filter="box(in)">
                                      <p:cBhvr>
                                        <p:cTn id="14" dur="500"/>
                                        <p:tgtEl>
                                          <p:spTgt spid="10243"/>
                                        </p:tgtEl>
                                      </p:cBhvr>
                                    </p:animEffect>
                                  </p:childTnLst>
                                </p:cTn>
                              </p:par>
                              <p:par>
                                <p:cTn id="15" presetID="4" presetClass="entr" presetSubtype="16" fill="hold" nodeType="withEffect">
                                  <p:stCondLst>
                                    <p:cond delay="0"/>
                                  </p:stCondLst>
                                  <p:childTnLst>
                                    <p:set>
                                      <p:cBhvr>
                                        <p:cTn id="16" dur="1" fill="hold">
                                          <p:stCondLst>
                                            <p:cond delay="0"/>
                                          </p:stCondLst>
                                        </p:cTn>
                                        <p:tgtEl>
                                          <p:spTgt spid="10246"/>
                                        </p:tgtEl>
                                        <p:attrNameLst>
                                          <p:attrName>style.visibility</p:attrName>
                                        </p:attrNameLst>
                                      </p:cBhvr>
                                      <p:to>
                                        <p:strVal val="visible"/>
                                      </p:to>
                                    </p:set>
                                    <p:animEffect transition="in" filter="box(in)">
                                      <p:cBhvr>
                                        <p:cTn id="17" dur="500"/>
                                        <p:tgtEl>
                                          <p:spTgt spid="10246"/>
                                        </p:tgtEl>
                                      </p:cBhvr>
                                    </p:animEffect>
                                  </p:childTnLst>
                                </p:cTn>
                              </p:par>
                              <p:par>
                                <p:cTn id="18" presetID="4" presetClass="entr" presetSubtype="16" fill="hold" nodeType="withEffect">
                                  <p:stCondLst>
                                    <p:cond delay="0"/>
                                  </p:stCondLst>
                                  <p:childTnLst>
                                    <p:set>
                                      <p:cBhvr>
                                        <p:cTn id="19" dur="1" fill="hold">
                                          <p:stCondLst>
                                            <p:cond delay="0"/>
                                          </p:stCondLst>
                                        </p:cTn>
                                        <p:tgtEl>
                                          <p:spTgt spid="10247"/>
                                        </p:tgtEl>
                                        <p:attrNameLst>
                                          <p:attrName>style.visibility</p:attrName>
                                        </p:attrNameLst>
                                      </p:cBhvr>
                                      <p:to>
                                        <p:strVal val="visible"/>
                                      </p:to>
                                    </p:set>
                                    <p:animEffect transition="in" filter="box(in)">
                                      <p:cBhvr>
                                        <p:cTn id="20" dur="500"/>
                                        <p:tgtEl>
                                          <p:spTgt spid="10247"/>
                                        </p:tgtEl>
                                      </p:cBhvr>
                                    </p:animEffect>
                                  </p:childTnLst>
                                </p:cTn>
                              </p:par>
                              <p:par>
                                <p:cTn id="21" presetID="4" presetClass="entr" presetSubtype="16"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ox(in)">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4"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slide(fromBottom)">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243" grpId="0"/>
      <p:bldP spid="5" grpId="0"/>
      <p:bldP spid="6" grpId="0" animBg="1"/>
    </p:bldLst>
  </p:timing>
</p:sld>
</file>

<file path=ppt/slides/slide3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fontAlgn="auto">
              <a:spcAft>
                <a:spcPts val="0"/>
              </a:spcAft>
              <a:defRPr/>
            </a:pPr>
            <a:r>
              <a:rPr lang="fr-FR" b="1" dirty="0">
                <a:latin typeface="Times New Roman" pitchFamily="18" charset="0"/>
                <a:cs typeface="Times New Roman" pitchFamily="18" charset="0"/>
              </a:rPr>
              <a:t>Les bénéfices générés par le 5S …</a:t>
            </a:r>
            <a:endParaRPr lang="fr-FR" dirty="0">
              <a:latin typeface="Times New Roman" pitchFamily="18" charset="0"/>
              <a:cs typeface="Times New Roman" pitchFamily="18" charset="0"/>
            </a:endParaRPr>
          </a:p>
        </p:txBody>
      </p:sp>
      <p:sp>
        <p:nvSpPr>
          <p:cNvPr id="12291" name="ZoneTexte 3"/>
          <p:cNvSpPr txBox="1">
            <a:spLocks noChangeArrowheads="1"/>
          </p:cNvSpPr>
          <p:nvPr/>
        </p:nvSpPr>
        <p:spPr bwMode="auto">
          <a:xfrm>
            <a:off x="1" y="2571750"/>
            <a:ext cx="5524500" cy="1631950"/>
          </a:xfrm>
          <a:prstGeom prst="rect">
            <a:avLst/>
          </a:prstGeom>
          <a:noFill/>
          <a:ln w="9525">
            <a:noFill/>
            <a:miter lim="800000"/>
            <a:headEnd/>
            <a:tailEnd/>
          </a:ln>
        </p:spPr>
        <p:txBody>
          <a:bodyPr>
            <a:spAutoFit/>
          </a:bodyPr>
          <a:lstStyle/>
          <a:p>
            <a:pPr>
              <a:buFont typeface="Wingdings" pitchFamily="2" charset="2"/>
              <a:buChar char="ü"/>
            </a:pPr>
            <a:r>
              <a:rPr lang="fr-FR" sz="2000">
                <a:latin typeface="Times New Roman" pitchFamily="18" charset="0"/>
                <a:cs typeface="Times New Roman" pitchFamily="18" charset="0"/>
              </a:rPr>
              <a:t>Les résultats se traduisent par des </a:t>
            </a:r>
            <a:r>
              <a:rPr lang="fr-FR" sz="2000" b="1">
                <a:solidFill>
                  <a:srgbClr val="FF0000"/>
                </a:solidFill>
                <a:latin typeface="Times New Roman" pitchFamily="18" charset="0"/>
                <a:cs typeface="Times New Roman" pitchFamily="18" charset="0"/>
              </a:rPr>
              <a:t>habitudes de travail plus </a:t>
            </a:r>
            <a:r>
              <a:rPr lang="fr-FR" sz="2000">
                <a:latin typeface="Times New Roman" pitchFamily="18" charset="0"/>
                <a:cs typeface="Times New Roman" pitchFamily="18" charset="0"/>
              </a:rPr>
              <a:t>adaptées,</a:t>
            </a:r>
          </a:p>
          <a:p>
            <a:pPr>
              <a:buFont typeface="Wingdings" pitchFamily="2" charset="2"/>
              <a:buChar char="ü"/>
            </a:pPr>
            <a:r>
              <a:rPr lang="fr-FR" sz="2000">
                <a:latin typeface="Times New Roman" pitchFamily="18" charset="0"/>
                <a:cs typeface="Times New Roman" pitchFamily="18" charset="0"/>
              </a:rPr>
              <a:t>une </a:t>
            </a:r>
            <a:r>
              <a:rPr lang="fr-FR" sz="2000" b="1">
                <a:solidFill>
                  <a:srgbClr val="FF0000"/>
                </a:solidFill>
                <a:latin typeface="Times New Roman" pitchFamily="18" charset="0"/>
                <a:cs typeface="Times New Roman" pitchFamily="18" charset="0"/>
              </a:rPr>
              <a:t>réduction du travail,</a:t>
            </a:r>
          </a:p>
          <a:p>
            <a:pPr>
              <a:buFont typeface="Wingdings" pitchFamily="2" charset="2"/>
              <a:buChar char="ü"/>
            </a:pPr>
            <a:r>
              <a:rPr lang="fr-FR" sz="2000">
                <a:latin typeface="Times New Roman" pitchFamily="18" charset="0"/>
                <a:cs typeface="Times New Roman" pitchFamily="18" charset="0"/>
              </a:rPr>
              <a:t>une amélioration de la </a:t>
            </a:r>
            <a:r>
              <a:rPr lang="fr-FR" sz="2000" b="1">
                <a:solidFill>
                  <a:srgbClr val="FF0000"/>
                </a:solidFill>
                <a:latin typeface="Times New Roman" pitchFamily="18" charset="0"/>
                <a:cs typeface="Times New Roman" pitchFamily="18" charset="0"/>
              </a:rPr>
              <a:t>productivité et de la qualité.</a:t>
            </a:r>
            <a:endParaRPr lang="fr-FR" sz="2000">
              <a:solidFill>
                <a:srgbClr val="FF0000"/>
              </a:solidFill>
              <a:latin typeface="Times New Roman" pitchFamily="18" charset="0"/>
              <a:cs typeface="Times New Roman" pitchFamily="18" charset="0"/>
            </a:endParaRPr>
          </a:p>
        </p:txBody>
      </p:sp>
      <p:sp>
        <p:nvSpPr>
          <p:cNvPr id="12292" name="ZoneTexte 4"/>
          <p:cNvSpPr txBox="1">
            <a:spLocks noChangeArrowheads="1"/>
          </p:cNvSpPr>
          <p:nvPr/>
        </p:nvSpPr>
        <p:spPr bwMode="auto">
          <a:xfrm>
            <a:off x="0" y="1571626"/>
            <a:ext cx="4932697" cy="830997"/>
          </a:xfrm>
          <a:prstGeom prst="rect">
            <a:avLst/>
          </a:prstGeom>
          <a:noFill/>
          <a:ln w="9525">
            <a:noFill/>
            <a:miter lim="800000"/>
            <a:headEnd/>
            <a:tailEnd/>
          </a:ln>
        </p:spPr>
        <p:txBody>
          <a:bodyPr wrap="none">
            <a:spAutoFit/>
          </a:bodyPr>
          <a:lstStyle/>
          <a:p>
            <a:r>
              <a:rPr lang="fr-FR" sz="2400" b="1">
                <a:latin typeface="Constantia" pitchFamily="18" charset="0"/>
              </a:rPr>
              <a:t>              </a:t>
            </a:r>
            <a:r>
              <a:rPr lang="fr-FR" sz="2400" b="1">
                <a:solidFill>
                  <a:srgbClr val="00B0F0"/>
                </a:solidFill>
                <a:latin typeface="Constantia" pitchFamily="18" charset="0"/>
              </a:rPr>
              <a:t>La qualité prospère !</a:t>
            </a:r>
          </a:p>
          <a:p>
            <a:r>
              <a:rPr lang="fr-FR" sz="2400">
                <a:latin typeface="Constantia" pitchFamily="18" charset="0"/>
              </a:rPr>
              <a:t>L ’état d ’esprit des employés change</a:t>
            </a:r>
          </a:p>
        </p:txBody>
      </p:sp>
      <p:sp>
        <p:nvSpPr>
          <p:cNvPr id="6" name="ZoneTexte 5"/>
          <p:cNvSpPr txBox="1">
            <a:spLocks noChangeArrowheads="1"/>
          </p:cNvSpPr>
          <p:nvPr/>
        </p:nvSpPr>
        <p:spPr bwMode="auto">
          <a:xfrm>
            <a:off x="527051" y="4929188"/>
            <a:ext cx="4273549" cy="406400"/>
          </a:xfrm>
          <a:prstGeom prst="rect">
            <a:avLst/>
          </a:prstGeom>
          <a:solidFill>
            <a:srgbClr val="E8C8C8"/>
          </a:solidFill>
          <a:ln w="9525" algn="ctr">
            <a:solidFill>
              <a:srgbClr val="C64847"/>
            </a:solidFill>
            <a:miter lim="800000"/>
            <a:headEnd/>
            <a:tailEnd/>
          </a:ln>
          <a:effectLst>
            <a:outerShdw dist="25400" dir="5400000" rotWithShape="0">
              <a:srgbClr val="000000">
                <a:alpha val="34999"/>
              </a:srgbClr>
            </a:outerShdw>
          </a:effectLst>
        </p:spPr>
        <p:txBody>
          <a:bodyPr>
            <a:spAutoFit/>
          </a:bodyPr>
          <a:lstStyle/>
          <a:p>
            <a:pPr fontAlgn="auto">
              <a:spcBef>
                <a:spcPts val="0"/>
              </a:spcBef>
              <a:spcAft>
                <a:spcPts val="0"/>
              </a:spcAft>
              <a:defRPr/>
            </a:pPr>
            <a:r>
              <a:rPr lang="fr-FR" sz="2000" b="1" dirty="0">
                <a:solidFill>
                  <a:schemeClr val="dk1"/>
                </a:solidFill>
                <a:latin typeface="+mn-lt"/>
                <a:cs typeface="+mn-cs"/>
              </a:rPr>
              <a:t>C ’est un indicateur visuel</a:t>
            </a:r>
            <a:endParaRPr lang="fr-FR" sz="2000" dirty="0">
              <a:solidFill>
                <a:schemeClr val="dk1"/>
              </a:solidFill>
              <a:latin typeface="+mn-lt"/>
              <a:cs typeface="+mn-cs"/>
            </a:endParaRPr>
          </a:p>
        </p:txBody>
      </p:sp>
      <p:sp>
        <p:nvSpPr>
          <p:cNvPr id="7" name="ZoneTexte 6"/>
          <p:cNvSpPr txBox="1"/>
          <p:nvPr/>
        </p:nvSpPr>
        <p:spPr>
          <a:xfrm>
            <a:off x="5143500" y="5373688"/>
            <a:ext cx="5715000" cy="707886"/>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algn="ctr" fontAlgn="auto">
              <a:spcBef>
                <a:spcPts val="0"/>
              </a:spcBef>
              <a:spcAft>
                <a:spcPts val="0"/>
              </a:spcAft>
              <a:defRPr/>
            </a:pPr>
            <a:r>
              <a:rPr lang="fr-FR" sz="2000" b="1" dirty="0"/>
              <a:t>La tenue d'un atelier ou d ’un bureau</a:t>
            </a:r>
          </a:p>
          <a:p>
            <a:pPr algn="ctr" fontAlgn="auto">
              <a:spcBef>
                <a:spcPts val="0"/>
              </a:spcBef>
              <a:spcAft>
                <a:spcPts val="0"/>
              </a:spcAft>
              <a:defRPr/>
            </a:pPr>
            <a:r>
              <a:rPr lang="fr-FR" sz="2000" b="1" dirty="0"/>
              <a:t>reflète à coup sûr la qualité du travail!</a:t>
            </a:r>
            <a:endParaRPr lang="fr-FR"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7" presetClass="entr" presetSubtype="10" fill="hold" grpId="0" nodeType="clickEffect">
                                  <p:stCondLst>
                                    <p:cond delay="0"/>
                                  </p:stCondLst>
                                  <p:childTnLst>
                                    <p:set>
                                      <p:cBhvr>
                                        <p:cTn id="11" dur="1" fill="hold">
                                          <p:stCondLst>
                                            <p:cond delay="0"/>
                                          </p:stCondLst>
                                        </p:cTn>
                                        <p:tgtEl>
                                          <p:spTgt spid="12292"/>
                                        </p:tgtEl>
                                        <p:attrNameLst>
                                          <p:attrName>style.visibility</p:attrName>
                                        </p:attrNameLst>
                                      </p:cBhvr>
                                      <p:to>
                                        <p:strVal val="visible"/>
                                      </p:to>
                                    </p:set>
                                    <p:anim calcmode="lin" valueType="num">
                                      <p:cBhvr>
                                        <p:cTn id="12" dur="500" fill="hold"/>
                                        <p:tgtEl>
                                          <p:spTgt spid="12292"/>
                                        </p:tgtEl>
                                        <p:attrNameLst>
                                          <p:attrName>ppt_w</p:attrName>
                                        </p:attrNameLst>
                                      </p:cBhvr>
                                      <p:tavLst>
                                        <p:tav tm="0">
                                          <p:val>
                                            <p:fltVal val="0"/>
                                          </p:val>
                                        </p:tav>
                                        <p:tav tm="100000">
                                          <p:val>
                                            <p:strVal val="#ppt_w"/>
                                          </p:val>
                                        </p:tav>
                                      </p:tavLst>
                                    </p:anim>
                                    <p:anim calcmode="lin" valueType="num">
                                      <p:cBhvr>
                                        <p:cTn id="13" dur="500" fill="hold"/>
                                        <p:tgtEl>
                                          <p:spTgt spid="12292"/>
                                        </p:tgtEl>
                                        <p:attrNameLst>
                                          <p:attrName>ppt_h</p:attrName>
                                        </p:attrNameLst>
                                      </p:cBhvr>
                                      <p:tavLst>
                                        <p:tav tm="0">
                                          <p:val>
                                            <p:strVal val="#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17" presetClass="entr" presetSubtype="10" fill="hold" grpId="0" nodeType="clickEffect">
                                  <p:stCondLst>
                                    <p:cond delay="0"/>
                                  </p:stCondLst>
                                  <p:childTnLst>
                                    <p:set>
                                      <p:cBhvr>
                                        <p:cTn id="17" dur="1" fill="hold">
                                          <p:stCondLst>
                                            <p:cond delay="0"/>
                                          </p:stCondLst>
                                        </p:cTn>
                                        <p:tgtEl>
                                          <p:spTgt spid="12291"/>
                                        </p:tgtEl>
                                        <p:attrNameLst>
                                          <p:attrName>style.visibility</p:attrName>
                                        </p:attrNameLst>
                                      </p:cBhvr>
                                      <p:to>
                                        <p:strVal val="visible"/>
                                      </p:to>
                                    </p:set>
                                    <p:anim calcmode="lin" valueType="num">
                                      <p:cBhvr>
                                        <p:cTn id="18" dur="500" fill="hold"/>
                                        <p:tgtEl>
                                          <p:spTgt spid="12291"/>
                                        </p:tgtEl>
                                        <p:attrNameLst>
                                          <p:attrName>ppt_w</p:attrName>
                                        </p:attrNameLst>
                                      </p:cBhvr>
                                      <p:tavLst>
                                        <p:tav tm="0">
                                          <p:val>
                                            <p:fltVal val="0"/>
                                          </p:val>
                                        </p:tav>
                                        <p:tav tm="100000">
                                          <p:val>
                                            <p:strVal val="#ppt_w"/>
                                          </p:val>
                                        </p:tav>
                                      </p:tavLst>
                                    </p:anim>
                                    <p:anim calcmode="lin" valueType="num">
                                      <p:cBhvr>
                                        <p:cTn id="19" dur="500" fill="hold"/>
                                        <p:tgtEl>
                                          <p:spTgt spid="12291"/>
                                        </p:tgtEl>
                                        <p:attrNameLst>
                                          <p:attrName>ppt_h</p:attrName>
                                        </p:attrNameLst>
                                      </p:cBhvr>
                                      <p:tavLst>
                                        <p:tav tm="0">
                                          <p:val>
                                            <p:strVal val="#ppt_h"/>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17" presetClass="entr" presetSubtype="1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500" fill="hold"/>
                                        <p:tgtEl>
                                          <p:spTgt spid="6"/>
                                        </p:tgtEl>
                                        <p:attrNameLst>
                                          <p:attrName>ppt_w</p:attrName>
                                        </p:attrNameLst>
                                      </p:cBhvr>
                                      <p:tavLst>
                                        <p:tav tm="0">
                                          <p:val>
                                            <p:fltVal val="0"/>
                                          </p:val>
                                        </p:tav>
                                        <p:tav tm="100000">
                                          <p:val>
                                            <p:strVal val="#ppt_w"/>
                                          </p:val>
                                        </p:tav>
                                      </p:tavLst>
                                    </p:anim>
                                    <p:anim calcmode="lin" valueType="num">
                                      <p:cBhvr>
                                        <p:cTn id="25" dur="5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26" fill="hold">
                      <p:stCondLst>
                        <p:cond delay="indefinite"/>
                      </p:stCondLst>
                      <p:childTnLst>
                        <p:par>
                          <p:cTn id="27" fill="hold">
                            <p:stCondLst>
                              <p:cond delay="0"/>
                            </p:stCondLst>
                            <p:childTnLst>
                              <p:par>
                                <p:cTn id="28" presetID="17" presetClass="entr" presetSubtype="1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p:cTn id="30" dur="500" fill="hold"/>
                                        <p:tgtEl>
                                          <p:spTgt spid="7"/>
                                        </p:tgtEl>
                                        <p:attrNameLst>
                                          <p:attrName>ppt_w</p:attrName>
                                        </p:attrNameLst>
                                      </p:cBhvr>
                                      <p:tavLst>
                                        <p:tav tm="0">
                                          <p:val>
                                            <p:fltVal val="0"/>
                                          </p:val>
                                        </p:tav>
                                        <p:tav tm="100000">
                                          <p:val>
                                            <p:strVal val="#ppt_w"/>
                                          </p:val>
                                        </p:tav>
                                      </p:tavLst>
                                    </p:anim>
                                    <p:anim calcmode="lin" valueType="num">
                                      <p:cBhvr>
                                        <p:cTn id="31" dur="5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291" grpId="0"/>
      <p:bldP spid="12292" grpId="0"/>
      <p:bldP spid="6" grpId="0" animBg="1"/>
      <p:bldP spid="7" grpId="0" animBg="1"/>
    </p:bldLst>
  </p:timing>
</p:sld>
</file>

<file path=ppt/slides/slide3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re 1"/>
          <p:cNvSpPr>
            <a:spLocks noGrp="1"/>
          </p:cNvSpPr>
          <p:nvPr>
            <p:ph type="title" idx="4294967295"/>
          </p:nvPr>
        </p:nvSpPr>
        <p:spPr>
          <a:xfrm>
            <a:off x="772714" y="0"/>
            <a:ext cx="10972800" cy="1143000"/>
          </a:xfrm>
        </p:spPr>
        <p:txBody>
          <a:bodyPr/>
          <a:lstStyle/>
          <a:p>
            <a:r>
              <a:rPr lang="fr-FR" b="1" dirty="0">
                <a:solidFill>
                  <a:srgbClr val="D9F147"/>
                </a:solidFill>
                <a:latin typeface="Times New Roman" pitchFamily="18" charset="0"/>
                <a:cs typeface="Times New Roman" pitchFamily="18" charset="0"/>
              </a:rPr>
              <a:t>Les principes du 5 S</a:t>
            </a:r>
            <a:endParaRPr lang="fr-FR" dirty="0">
              <a:solidFill>
                <a:srgbClr val="D9F147"/>
              </a:solidFill>
              <a:latin typeface="Times New Roman" pitchFamily="18" charset="0"/>
              <a:cs typeface="Times New Roman" pitchFamily="18" charset="0"/>
            </a:endParaRPr>
          </a:p>
        </p:txBody>
      </p:sp>
      <p:sp>
        <p:nvSpPr>
          <p:cNvPr id="3" name="Espace réservé du contenu 2"/>
          <p:cNvSpPr>
            <a:spLocks noGrp="1"/>
          </p:cNvSpPr>
          <p:nvPr>
            <p:ph idx="4294967295"/>
          </p:nvPr>
        </p:nvSpPr>
        <p:spPr>
          <a:xfrm>
            <a:off x="913795" y="745588"/>
            <a:ext cx="10353762" cy="5045612"/>
          </a:xfrm>
        </p:spPr>
        <p:txBody>
          <a:bodyPr>
            <a:noAutofit/>
          </a:bodyPr>
          <a:lstStyle/>
          <a:p>
            <a:pPr marL="274320" indent="-274320" fontAlgn="auto">
              <a:spcAft>
                <a:spcPts val="0"/>
              </a:spcAft>
              <a:buClr>
                <a:schemeClr val="accent3"/>
              </a:buClr>
              <a:buFont typeface="Wingdings 2"/>
              <a:buNone/>
              <a:defRPr/>
            </a:pPr>
            <a:r>
              <a:rPr lang="fr-FR" b="1" i="1" dirty="0">
                <a:latin typeface="Times New Roman" pitchFamily="18" charset="0"/>
                <a:cs typeface="Times New Roman" pitchFamily="18" charset="0"/>
              </a:rPr>
              <a:t>    Axé sur le comportement &amp; l ’attitude des individus : </a:t>
            </a:r>
            <a:r>
              <a:rPr lang="fr-FR" b="1" i="1" dirty="0">
                <a:solidFill>
                  <a:srgbClr val="FF0000"/>
                </a:solidFill>
                <a:latin typeface="Times New Roman" pitchFamily="18" charset="0"/>
                <a:cs typeface="Times New Roman" pitchFamily="18" charset="0"/>
              </a:rPr>
              <a:t>initiatives</a:t>
            </a:r>
          </a:p>
          <a:p>
            <a:pPr marL="274320" indent="-274320" fontAlgn="auto">
              <a:spcAft>
                <a:spcPts val="0"/>
              </a:spcAft>
              <a:buClr>
                <a:schemeClr val="accent3"/>
              </a:buClr>
              <a:buFont typeface="Wingdings 2"/>
              <a:buNone/>
              <a:defRPr/>
            </a:pPr>
            <a:r>
              <a:rPr lang="fr-FR" b="1" i="1" dirty="0">
                <a:latin typeface="Times New Roman" pitchFamily="18" charset="0"/>
                <a:cs typeface="Times New Roman" pitchFamily="18" charset="0"/>
              </a:rPr>
              <a:t>     personnelles pour renforcer :</a:t>
            </a:r>
          </a:p>
          <a:p>
            <a:pPr marL="274320" indent="-274320" fontAlgn="auto">
              <a:spcAft>
                <a:spcPts val="0"/>
              </a:spcAft>
              <a:buClr>
                <a:schemeClr val="accent3"/>
              </a:buClr>
              <a:buFont typeface="Courier New" pitchFamily="49" charset="0"/>
              <a:buChar char="o"/>
              <a:defRPr/>
            </a:pPr>
            <a:r>
              <a:rPr lang="fr-FR" dirty="0">
                <a:latin typeface="Times New Roman" pitchFamily="18" charset="0"/>
                <a:cs typeface="Times New Roman" pitchFamily="18" charset="0"/>
              </a:rPr>
              <a:t>l ’ordre</a:t>
            </a:r>
          </a:p>
          <a:p>
            <a:pPr marL="274320" indent="-274320" fontAlgn="auto">
              <a:spcAft>
                <a:spcPts val="0"/>
              </a:spcAft>
              <a:buClr>
                <a:schemeClr val="accent3"/>
              </a:buClr>
              <a:buFont typeface="Courier New" pitchFamily="49" charset="0"/>
              <a:buChar char="o"/>
              <a:defRPr/>
            </a:pPr>
            <a:r>
              <a:rPr lang="fr-FR" dirty="0">
                <a:latin typeface="Times New Roman" pitchFamily="18" charset="0"/>
                <a:cs typeface="Times New Roman" pitchFamily="18" charset="0"/>
              </a:rPr>
              <a:t>la propreté</a:t>
            </a:r>
          </a:p>
          <a:p>
            <a:pPr marL="274320" indent="-274320" fontAlgn="auto">
              <a:spcAft>
                <a:spcPts val="0"/>
              </a:spcAft>
              <a:buClr>
                <a:schemeClr val="accent3"/>
              </a:buClr>
              <a:buFont typeface="Courier New" pitchFamily="49" charset="0"/>
              <a:buChar char="o"/>
              <a:defRPr/>
            </a:pPr>
            <a:r>
              <a:rPr lang="fr-FR" dirty="0">
                <a:latin typeface="Times New Roman" pitchFamily="18" charset="0"/>
                <a:cs typeface="Times New Roman" pitchFamily="18" charset="0"/>
              </a:rPr>
              <a:t>la rigueur</a:t>
            </a:r>
          </a:p>
          <a:p>
            <a:pPr marL="274320" indent="-274320" fontAlgn="auto">
              <a:spcAft>
                <a:spcPts val="0"/>
              </a:spcAft>
              <a:buClr>
                <a:schemeClr val="accent3"/>
              </a:buClr>
              <a:buFont typeface="Wingdings 2"/>
              <a:buNone/>
              <a:defRPr/>
            </a:pPr>
            <a:r>
              <a:rPr lang="fr-FR" sz="1100" b="1" i="1" dirty="0">
                <a:latin typeface="Times New Roman" pitchFamily="18" charset="0"/>
                <a:cs typeface="Times New Roman" pitchFamily="18" charset="0"/>
              </a:rPr>
              <a:t>    </a:t>
            </a:r>
            <a:r>
              <a:rPr lang="fr-FR" sz="1600" b="1" i="1" dirty="0">
                <a:latin typeface="Times New Roman" pitchFamily="18" charset="0"/>
                <a:cs typeface="Times New Roman" pitchFamily="18" charset="0"/>
              </a:rPr>
              <a:t>Fixer des objectifs clairs par poste de travail</a:t>
            </a:r>
          </a:p>
          <a:p>
            <a:pPr marL="274320" indent="-274320" fontAlgn="auto">
              <a:spcAft>
                <a:spcPts val="0"/>
              </a:spcAft>
              <a:buClr>
                <a:schemeClr val="accent3"/>
              </a:buClr>
              <a:buFont typeface="Wingdings 2"/>
              <a:buNone/>
              <a:defRPr/>
            </a:pPr>
            <a:r>
              <a:rPr lang="fr-FR" sz="1600" b="1" i="1" dirty="0">
                <a:latin typeface="Times New Roman" pitchFamily="18" charset="0"/>
                <a:cs typeface="Times New Roman" pitchFamily="18" charset="0"/>
              </a:rPr>
              <a:t>     Promouvoir des « mots d ’ordre »</a:t>
            </a:r>
          </a:p>
          <a:p>
            <a:pPr marL="274320" indent="-274320" fontAlgn="auto">
              <a:spcAft>
                <a:spcPts val="0"/>
              </a:spcAft>
              <a:buClr>
                <a:schemeClr val="accent3"/>
              </a:buClr>
              <a:buFont typeface="Wingdings" pitchFamily="2" charset="2"/>
              <a:buChar char="q"/>
              <a:defRPr/>
            </a:pPr>
            <a:r>
              <a:rPr lang="fr-FR" sz="1600" b="1" dirty="0">
                <a:solidFill>
                  <a:srgbClr val="D9F147"/>
                </a:solidFill>
                <a:effectLst/>
                <a:latin typeface="Times New Roman" pitchFamily="18" charset="0"/>
                <a:cs typeface="Times New Roman" pitchFamily="18" charset="0"/>
              </a:rPr>
              <a:t>Ne jamais provoquer de désordre</a:t>
            </a:r>
          </a:p>
          <a:p>
            <a:pPr marL="274320" indent="-274320" fontAlgn="auto">
              <a:spcAft>
                <a:spcPts val="0"/>
              </a:spcAft>
              <a:buClr>
                <a:schemeClr val="accent3"/>
              </a:buClr>
              <a:buFont typeface="Wingdings" pitchFamily="2" charset="2"/>
              <a:buChar char="q"/>
              <a:defRPr/>
            </a:pPr>
            <a:r>
              <a:rPr lang="fr-FR" sz="1600" b="1" dirty="0">
                <a:solidFill>
                  <a:srgbClr val="D9F147"/>
                </a:solidFill>
                <a:effectLst/>
                <a:latin typeface="Times New Roman" pitchFamily="18" charset="0"/>
                <a:cs typeface="Times New Roman" pitchFamily="18" charset="0"/>
              </a:rPr>
              <a:t>Ne tolérer aucun désordre</a:t>
            </a:r>
          </a:p>
          <a:p>
            <a:pPr marL="274320" indent="-274320" fontAlgn="auto">
              <a:spcAft>
                <a:spcPts val="0"/>
              </a:spcAft>
              <a:buClr>
                <a:schemeClr val="accent3"/>
              </a:buClr>
              <a:buFont typeface="Wingdings" pitchFamily="2" charset="2"/>
              <a:buChar char="q"/>
              <a:defRPr/>
            </a:pPr>
            <a:r>
              <a:rPr lang="fr-FR" sz="1600" b="1" dirty="0">
                <a:solidFill>
                  <a:srgbClr val="D9F147"/>
                </a:solidFill>
                <a:effectLst/>
                <a:latin typeface="Times New Roman" pitchFamily="18" charset="0"/>
                <a:cs typeface="Times New Roman" pitchFamily="18" charset="0"/>
              </a:rPr>
              <a:t>Il faut nettoyer immédiatement ce qui à été sali</a:t>
            </a:r>
          </a:p>
          <a:p>
            <a:pPr marL="274320" indent="-274320" fontAlgn="auto">
              <a:spcAft>
                <a:spcPts val="0"/>
              </a:spcAft>
              <a:buClr>
                <a:schemeClr val="accent3"/>
              </a:buClr>
              <a:buFont typeface="Wingdings" pitchFamily="2" charset="2"/>
              <a:buChar char="q"/>
              <a:defRPr/>
            </a:pPr>
            <a:r>
              <a:rPr lang="fr-FR" sz="1600" b="1" dirty="0">
                <a:solidFill>
                  <a:srgbClr val="D9F147"/>
                </a:solidFill>
                <a:effectLst/>
                <a:latin typeface="Times New Roman" pitchFamily="18" charset="0"/>
                <a:cs typeface="Times New Roman" pitchFamily="18" charset="0"/>
              </a:rPr>
              <a:t>Tout ce qui n ’est plus lisible doit être réécrit</a:t>
            </a:r>
          </a:p>
          <a:p>
            <a:pPr marL="274320" indent="-274320" fontAlgn="auto">
              <a:spcAft>
                <a:spcPts val="0"/>
              </a:spcAft>
              <a:buClr>
                <a:schemeClr val="accent3"/>
              </a:buClr>
              <a:buFont typeface="Wingdings" pitchFamily="2" charset="2"/>
              <a:buChar char="q"/>
              <a:defRPr/>
            </a:pPr>
            <a:r>
              <a:rPr lang="fr-FR" sz="1600" b="1" dirty="0">
                <a:solidFill>
                  <a:srgbClr val="D9F147"/>
                </a:solidFill>
                <a:effectLst/>
                <a:latin typeface="Times New Roman" pitchFamily="18" charset="0"/>
                <a:cs typeface="Times New Roman" pitchFamily="18" charset="0"/>
              </a:rPr>
              <a:t>Dégager du temps pour faire les 5S</a:t>
            </a:r>
          </a:p>
          <a:p>
            <a:pPr marL="274320" indent="-274320" fontAlgn="auto">
              <a:spcAft>
                <a:spcPts val="0"/>
              </a:spcAft>
              <a:buClr>
                <a:schemeClr val="accent3"/>
              </a:buClr>
              <a:buFont typeface="Wingdings" pitchFamily="2" charset="2"/>
              <a:buChar char="q"/>
              <a:defRPr/>
            </a:pPr>
            <a:r>
              <a:rPr lang="fr-FR" sz="1600" b="1" dirty="0">
                <a:solidFill>
                  <a:srgbClr val="D9F147"/>
                </a:solidFill>
                <a:effectLst/>
                <a:latin typeface="Times New Roman" pitchFamily="18" charset="0"/>
                <a:cs typeface="Times New Roman" pitchFamily="18" charset="0"/>
              </a:rPr>
              <a:t>Se conformer aux modes opératoires...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82946"/>
                                        </p:tgtEl>
                                        <p:attrNameLst>
                                          <p:attrName>style.visibility</p:attrName>
                                        </p:attrNameLst>
                                      </p:cBhvr>
                                      <p:to>
                                        <p:strVal val="visible"/>
                                      </p:to>
                                    </p:set>
                                    <p:anim calcmode="lin" valueType="num">
                                      <p:cBhvr>
                                        <p:cTn id="7" dur="500" fill="hold"/>
                                        <p:tgtEl>
                                          <p:spTgt spid="82946"/>
                                        </p:tgtEl>
                                        <p:attrNameLst>
                                          <p:attrName>ppt_w</p:attrName>
                                        </p:attrNameLst>
                                      </p:cBhvr>
                                      <p:tavLst>
                                        <p:tav tm="0">
                                          <p:val>
                                            <p:fltVal val="0"/>
                                          </p:val>
                                        </p:tav>
                                        <p:tav tm="100000">
                                          <p:val>
                                            <p:strVal val="#ppt_w"/>
                                          </p:val>
                                        </p:tav>
                                      </p:tavLst>
                                    </p:anim>
                                    <p:anim calcmode="lin" valueType="num">
                                      <p:cBhvr>
                                        <p:cTn id="8" dur="500" fill="hold"/>
                                        <p:tgtEl>
                                          <p:spTgt spid="82946"/>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54" presetClass="entr" presetSubtype="0" accel="10000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strVal val="#ppt_w*0.05"/>
                                          </p:val>
                                        </p:tav>
                                        <p:tav tm="100000">
                                          <p:val>
                                            <p:strVal val="#ppt_w"/>
                                          </p:val>
                                        </p:tav>
                                      </p:tavLst>
                                    </p:anim>
                                    <p:anim calcmode="lin" valueType="num">
                                      <p:cBhvr>
                                        <p:cTn id="14" dur="500" fill="hold"/>
                                        <p:tgtEl>
                                          <p:spTgt spid="3"/>
                                        </p:tgtEl>
                                        <p:attrNameLst>
                                          <p:attrName>ppt_h</p:attrName>
                                        </p:attrNameLst>
                                      </p:cBhvr>
                                      <p:tavLst>
                                        <p:tav tm="0">
                                          <p:val>
                                            <p:strVal val="#ppt_h"/>
                                          </p:val>
                                        </p:tav>
                                        <p:tav tm="100000">
                                          <p:val>
                                            <p:strVal val="#ppt_h"/>
                                          </p:val>
                                        </p:tav>
                                      </p:tavLst>
                                    </p:anim>
                                    <p:anim calcmode="lin" valueType="num">
                                      <p:cBhvr>
                                        <p:cTn id="15" dur="500" fill="hold"/>
                                        <p:tgtEl>
                                          <p:spTgt spid="3"/>
                                        </p:tgtEl>
                                        <p:attrNameLst>
                                          <p:attrName>ppt_x</p:attrName>
                                        </p:attrNameLst>
                                      </p:cBhvr>
                                      <p:tavLst>
                                        <p:tav tm="0">
                                          <p:val>
                                            <p:strVal val="#ppt_x-.2"/>
                                          </p:val>
                                        </p:tav>
                                        <p:tav tm="100000">
                                          <p:val>
                                            <p:strVal val="#ppt_x"/>
                                          </p:val>
                                        </p:tav>
                                      </p:tavLst>
                                    </p:anim>
                                    <p:anim calcmode="lin" valueType="num">
                                      <p:cBhvr>
                                        <p:cTn id="16" dur="500" fill="hold"/>
                                        <p:tgtEl>
                                          <p:spTgt spid="3"/>
                                        </p:tgtEl>
                                        <p:attrNameLst>
                                          <p:attrName>ppt_y</p:attrName>
                                        </p:attrNameLst>
                                      </p:cBhvr>
                                      <p:tavLst>
                                        <p:tav tm="0">
                                          <p:val>
                                            <p:strVal val="#ppt_y"/>
                                          </p:val>
                                        </p:tav>
                                        <p:tav tm="100000">
                                          <p:val>
                                            <p:strVal val="#ppt_y"/>
                                          </p:val>
                                        </p:tav>
                                      </p:tavLst>
                                    </p:anim>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1" nodeType="click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500" fill="hold"/>
                                        <p:tgtEl>
                                          <p:spTgt spid="3"/>
                                        </p:tgtEl>
                                        <p:attrNameLst>
                                          <p:attrName>ppt_x</p:attrName>
                                        </p:attrNameLst>
                                      </p:cBhvr>
                                      <p:tavLst>
                                        <p:tav tm="0">
                                          <p:val>
                                            <p:strVal val="#ppt_x"/>
                                          </p:val>
                                        </p:tav>
                                        <p:tav tm="100000">
                                          <p:val>
                                            <p:strVal val="#ppt_x"/>
                                          </p:val>
                                        </p:tav>
                                      </p:tavLst>
                                    </p:anim>
                                    <p:anim calcmode="lin" valueType="num">
                                      <p:cBhvr additive="base">
                                        <p:cTn id="2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6" grpId="0"/>
      <p:bldP spid="3" grpId="0"/>
      <p:bldP spid="3" grpId="1"/>
    </p:bldLst>
  </p:timing>
</p:sld>
</file>

<file path=ppt/slides/slide3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1"/>
          <p:cNvSpPr>
            <a:spLocks noGrp="1"/>
          </p:cNvSpPr>
          <p:nvPr>
            <p:ph type="title"/>
          </p:nvPr>
        </p:nvSpPr>
        <p:spPr>
          <a:xfrm>
            <a:off x="624417" y="260350"/>
            <a:ext cx="10972800" cy="1143000"/>
          </a:xfrm>
        </p:spPr>
        <p:txBody>
          <a:bodyPr/>
          <a:lstStyle/>
          <a:p>
            <a:r>
              <a:rPr lang="fr-FR" b="1" dirty="0">
                <a:solidFill>
                  <a:srgbClr val="D9F147"/>
                </a:solidFill>
                <a:latin typeface="Times New Roman" pitchFamily="18" charset="0"/>
                <a:cs typeface="Times New Roman" pitchFamily="18" charset="0"/>
              </a:rPr>
              <a:t>Les objectifs du 5S</a:t>
            </a:r>
            <a:endParaRPr lang="fr-FR" dirty="0">
              <a:solidFill>
                <a:srgbClr val="D9F147"/>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609600" y="1600200"/>
            <a:ext cx="10972800" cy="5043488"/>
          </a:xfrm>
        </p:spPr>
        <p:txBody>
          <a:bodyPr>
            <a:normAutofit fontScale="85000" lnSpcReduction="20000"/>
          </a:bodyPr>
          <a:lstStyle/>
          <a:p>
            <a:pPr marL="274320" indent="-274320" fontAlgn="auto">
              <a:spcAft>
                <a:spcPts val="0"/>
              </a:spcAft>
              <a:buClr>
                <a:schemeClr val="accent3"/>
              </a:buClr>
              <a:buFont typeface="Wingdings 2"/>
              <a:buNone/>
              <a:defRPr/>
            </a:pPr>
            <a:r>
              <a:rPr lang="fr-FR" sz="3400" b="1" i="1" dirty="0">
                <a:solidFill>
                  <a:srgbClr val="D9F147"/>
                </a:solidFill>
                <a:latin typeface="Times New Roman" pitchFamily="18" charset="0"/>
                <a:cs typeface="Times New Roman" pitchFamily="18" charset="0"/>
              </a:rPr>
              <a:t>    Vis à vis de la sécurité</a:t>
            </a:r>
          </a:p>
          <a:p>
            <a:pPr marL="274320" indent="-274320" fontAlgn="auto">
              <a:spcAft>
                <a:spcPts val="0"/>
              </a:spcAft>
              <a:buClr>
                <a:srgbClr val="FFC000"/>
              </a:buClr>
              <a:buFont typeface="Courier New" pitchFamily="49" charset="0"/>
              <a:buChar char="o"/>
              <a:defRPr/>
            </a:pPr>
            <a:r>
              <a:rPr lang="fr-FR" dirty="0">
                <a:latin typeface="Times New Roman" pitchFamily="18" charset="0"/>
                <a:cs typeface="Times New Roman" pitchFamily="18" charset="0"/>
              </a:rPr>
              <a:t>Rappel des règles élémentaires de sécurité</a:t>
            </a:r>
          </a:p>
          <a:p>
            <a:pPr marL="274320" indent="-274320" fontAlgn="auto">
              <a:spcAft>
                <a:spcPts val="0"/>
              </a:spcAft>
              <a:buClr>
                <a:schemeClr val="accent3"/>
              </a:buClr>
              <a:buSzPct val="80000"/>
              <a:buFont typeface="Wingdings 2"/>
              <a:buNone/>
              <a:defRPr/>
            </a:pPr>
            <a:r>
              <a:rPr lang="fr-FR" dirty="0">
                <a:latin typeface="Times New Roman" pitchFamily="18" charset="0"/>
                <a:cs typeface="Times New Roman" pitchFamily="18" charset="0"/>
              </a:rPr>
              <a:t>                                  Port du casque, de gants…</a:t>
            </a:r>
          </a:p>
          <a:p>
            <a:pPr marL="274320" indent="-274320" fontAlgn="auto">
              <a:spcAft>
                <a:spcPts val="0"/>
              </a:spcAft>
              <a:buClr>
                <a:schemeClr val="accent3"/>
              </a:buClr>
              <a:buSzPct val="80000"/>
              <a:buFont typeface="Wingdings 2"/>
              <a:buNone/>
              <a:defRPr/>
            </a:pPr>
            <a:r>
              <a:rPr lang="fr-FR" dirty="0">
                <a:latin typeface="Times New Roman" pitchFamily="18" charset="0"/>
                <a:cs typeface="Times New Roman" pitchFamily="18" charset="0"/>
              </a:rPr>
              <a:t>                                  Dégagement des allées (obstacles…)</a:t>
            </a:r>
          </a:p>
          <a:p>
            <a:pPr marL="274320" indent="-274320" fontAlgn="auto">
              <a:spcAft>
                <a:spcPts val="0"/>
              </a:spcAft>
              <a:buClr>
                <a:schemeClr val="accent3"/>
              </a:buClr>
              <a:buSzPct val="80000"/>
              <a:buFont typeface="Wingdings 2"/>
              <a:buNone/>
              <a:defRPr/>
            </a:pPr>
            <a:r>
              <a:rPr lang="fr-FR" dirty="0">
                <a:latin typeface="Times New Roman" pitchFamily="18" charset="0"/>
                <a:cs typeface="Times New Roman" pitchFamily="18" charset="0"/>
              </a:rPr>
              <a:t>                                  Réparation de fuite (huiles, produits chimiques…)</a:t>
            </a:r>
          </a:p>
          <a:p>
            <a:pPr marL="274320" indent="-274320" fontAlgn="auto">
              <a:spcAft>
                <a:spcPts val="0"/>
              </a:spcAft>
              <a:buClr>
                <a:schemeClr val="accent3"/>
              </a:buClr>
              <a:buSzPct val="80000"/>
              <a:buFont typeface="Wingdings 2"/>
              <a:buNone/>
              <a:defRPr/>
            </a:pPr>
            <a:endParaRPr lang="fr-FR" dirty="0">
              <a:latin typeface="Times New Roman" pitchFamily="18" charset="0"/>
              <a:cs typeface="Times New Roman" pitchFamily="18" charset="0"/>
            </a:endParaRPr>
          </a:p>
          <a:p>
            <a:pPr marL="274320" indent="-274320" fontAlgn="auto">
              <a:spcAft>
                <a:spcPts val="0"/>
              </a:spcAft>
              <a:buClr>
                <a:schemeClr val="accent3"/>
              </a:buClr>
              <a:buSzPct val="80000"/>
              <a:buFont typeface="Wingdings 2"/>
              <a:buNone/>
              <a:defRPr/>
            </a:pPr>
            <a:r>
              <a:rPr lang="fr-FR" sz="3400" b="1" i="1" dirty="0">
                <a:solidFill>
                  <a:srgbClr val="D9F147"/>
                </a:solidFill>
                <a:latin typeface="Times New Roman" pitchFamily="18" charset="0"/>
                <a:cs typeface="Times New Roman" pitchFamily="18" charset="0"/>
              </a:rPr>
              <a:t>        Vis à vis de la productivité</a:t>
            </a:r>
          </a:p>
          <a:p>
            <a:pPr marL="274320" indent="-274320" fontAlgn="auto">
              <a:spcAft>
                <a:spcPts val="0"/>
              </a:spcAft>
              <a:buClr>
                <a:srgbClr val="FFC000"/>
              </a:buClr>
              <a:buSzPct val="80000"/>
              <a:buFont typeface="Courier New" pitchFamily="49" charset="0"/>
              <a:buChar char="o"/>
              <a:defRPr/>
            </a:pPr>
            <a:r>
              <a:rPr lang="fr-FR" sz="2300" dirty="0">
                <a:latin typeface="Times New Roman" pitchFamily="18" charset="0"/>
                <a:cs typeface="Times New Roman" pitchFamily="18" charset="0"/>
              </a:rPr>
              <a:t>Pérenniser la qualité, l ’état et la protection des outils</a:t>
            </a:r>
          </a:p>
          <a:p>
            <a:pPr marL="274320" indent="-274320" fontAlgn="auto">
              <a:spcAft>
                <a:spcPts val="0"/>
              </a:spcAft>
              <a:buClr>
                <a:srgbClr val="FFC000"/>
              </a:buClr>
              <a:buSzPct val="80000"/>
              <a:buFont typeface="Courier New" pitchFamily="49" charset="0"/>
              <a:buChar char="o"/>
              <a:defRPr/>
            </a:pPr>
            <a:r>
              <a:rPr lang="fr-FR" sz="2300" dirty="0">
                <a:latin typeface="Times New Roman" pitchFamily="18" charset="0"/>
                <a:cs typeface="Times New Roman" pitchFamily="18" charset="0"/>
              </a:rPr>
              <a:t>Promouvoir l ’amélioration en continu et systématiser la part de temps</a:t>
            </a:r>
          </a:p>
          <a:p>
            <a:pPr marL="274320" indent="-274320" fontAlgn="auto">
              <a:spcAft>
                <a:spcPts val="0"/>
              </a:spcAft>
              <a:buClr>
                <a:srgbClr val="FFC000"/>
              </a:buClr>
              <a:buSzPct val="80000"/>
              <a:buFont typeface="Courier New" pitchFamily="49" charset="0"/>
              <a:buChar char="o"/>
              <a:defRPr/>
            </a:pPr>
            <a:r>
              <a:rPr lang="fr-FR" sz="2300" dirty="0">
                <a:latin typeface="Times New Roman" pitchFamily="18" charset="0"/>
                <a:cs typeface="Times New Roman" pitchFamily="18" charset="0"/>
              </a:rPr>
              <a:t>laissée aux 5S</a:t>
            </a:r>
          </a:p>
          <a:p>
            <a:pPr marL="274320" indent="-274320" fontAlgn="auto">
              <a:spcAft>
                <a:spcPts val="0"/>
              </a:spcAft>
              <a:buClr>
                <a:srgbClr val="FFC000"/>
              </a:buClr>
              <a:buSzPct val="80000"/>
              <a:buFont typeface="Courier New" pitchFamily="49" charset="0"/>
              <a:buChar char="o"/>
              <a:defRPr/>
            </a:pPr>
            <a:r>
              <a:rPr lang="fr-FR" sz="2300" dirty="0">
                <a:latin typeface="Times New Roman" pitchFamily="18" charset="0"/>
                <a:cs typeface="Times New Roman" pitchFamily="18" charset="0"/>
              </a:rPr>
              <a:t>Planifier le temps d ’exécution</a:t>
            </a:r>
          </a:p>
          <a:p>
            <a:pPr marL="274320" indent="-274320" fontAlgn="auto">
              <a:spcAft>
                <a:spcPts val="0"/>
              </a:spcAft>
              <a:buClr>
                <a:srgbClr val="FFC000"/>
              </a:buClr>
              <a:buSzPct val="80000"/>
              <a:buFont typeface="Courier New" pitchFamily="49" charset="0"/>
              <a:buChar char="o"/>
              <a:defRPr/>
            </a:pPr>
            <a:r>
              <a:rPr lang="fr-FR" sz="2300" dirty="0">
                <a:latin typeface="Times New Roman" pitchFamily="18" charset="0"/>
                <a:cs typeface="Times New Roman" pitchFamily="18" charset="0"/>
              </a:rPr>
              <a:t>Former le personnel</a:t>
            </a:r>
          </a:p>
          <a:p>
            <a:pPr marL="274320" indent="-274320" fontAlgn="auto">
              <a:spcAft>
                <a:spcPts val="0"/>
              </a:spcAft>
              <a:buClr>
                <a:srgbClr val="FFC000"/>
              </a:buClr>
              <a:buSzPct val="80000"/>
              <a:buFont typeface="Courier New" pitchFamily="49" charset="0"/>
              <a:buChar char="o"/>
              <a:defRPr/>
            </a:pPr>
            <a:r>
              <a:rPr lang="fr-FR" sz="2300" dirty="0">
                <a:latin typeface="Times New Roman" pitchFamily="18" charset="0"/>
                <a:cs typeface="Times New Roman" pitchFamily="18" charset="0"/>
              </a:rPr>
              <a:t>Modes opératoires &amp; fiches d ’instruction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13314"/>
                                        </p:tgtEl>
                                        <p:attrNameLst>
                                          <p:attrName>style.visibility</p:attrName>
                                        </p:attrNameLst>
                                      </p:cBhvr>
                                      <p:to>
                                        <p:strVal val="visible"/>
                                      </p:to>
                                    </p:set>
                                    <p:anim calcmode="lin" valueType="num">
                                      <p:cBhvr>
                                        <p:cTn id="7" dur="500" fill="hold"/>
                                        <p:tgtEl>
                                          <p:spTgt spid="13314"/>
                                        </p:tgtEl>
                                        <p:attrNameLst>
                                          <p:attrName>ppt_w</p:attrName>
                                        </p:attrNameLst>
                                      </p:cBhvr>
                                      <p:tavLst>
                                        <p:tav tm="0">
                                          <p:val>
                                            <p:strVal val="#ppt_w*0.05"/>
                                          </p:val>
                                        </p:tav>
                                        <p:tav tm="100000">
                                          <p:val>
                                            <p:strVal val="#ppt_w"/>
                                          </p:val>
                                        </p:tav>
                                      </p:tavLst>
                                    </p:anim>
                                    <p:anim calcmode="lin" valueType="num">
                                      <p:cBhvr>
                                        <p:cTn id="8" dur="500" fill="hold"/>
                                        <p:tgtEl>
                                          <p:spTgt spid="13314"/>
                                        </p:tgtEl>
                                        <p:attrNameLst>
                                          <p:attrName>ppt_h</p:attrName>
                                        </p:attrNameLst>
                                      </p:cBhvr>
                                      <p:tavLst>
                                        <p:tav tm="0">
                                          <p:val>
                                            <p:strVal val="#ppt_h"/>
                                          </p:val>
                                        </p:tav>
                                        <p:tav tm="100000">
                                          <p:val>
                                            <p:strVal val="#ppt_h"/>
                                          </p:val>
                                        </p:tav>
                                      </p:tavLst>
                                    </p:anim>
                                    <p:anim calcmode="lin" valueType="num">
                                      <p:cBhvr>
                                        <p:cTn id="9" dur="500" fill="hold"/>
                                        <p:tgtEl>
                                          <p:spTgt spid="13314"/>
                                        </p:tgtEl>
                                        <p:attrNameLst>
                                          <p:attrName>ppt_x</p:attrName>
                                        </p:attrNameLst>
                                      </p:cBhvr>
                                      <p:tavLst>
                                        <p:tav tm="0">
                                          <p:val>
                                            <p:strVal val="#ppt_x-.2"/>
                                          </p:val>
                                        </p:tav>
                                        <p:tav tm="100000">
                                          <p:val>
                                            <p:strVal val="#ppt_x"/>
                                          </p:val>
                                        </p:tav>
                                      </p:tavLst>
                                    </p:anim>
                                    <p:anim calcmode="lin" valueType="num">
                                      <p:cBhvr>
                                        <p:cTn id="10" dur="500" fill="hold"/>
                                        <p:tgtEl>
                                          <p:spTgt spid="13314"/>
                                        </p:tgtEl>
                                        <p:attrNameLst>
                                          <p:attrName>ppt_y</p:attrName>
                                        </p:attrNameLst>
                                      </p:cBhvr>
                                      <p:tavLst>
                                        <p:tav tm="0">
                                          <p:val>
                                            <p:strVal val="#ppt_y"/>
                                          </p:val>
                                        </p:tav>
                                        <p:tav tm="100000">
                                          <p:val>
                                            <p:strVal val="#ppt_y"/>
                                          </p:val>
                                        </p:tav>
                                      </p:tavLst>
                                    </p:anim>
                                    <p:animEffect transition="in" filter="fade">
                                      <p:cBhvr>
                                        <p:cTn id="11" dur="500"/>
                                        <p:tgtEl>
                                          <p:spTgt spid="13314"/>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ppt_x"/>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p:bldP spid="3" grpId="0"/>
    </p:bldLst>
  </p:timing>
</p:sld>
</file>

<file path=ppt/slides/slide3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re 1"/>
          <p:cNvSpPr>
            <a:spLocks noGrp="1"/>
          </p:cNvSpPr>
          <p:nvPr>
            <p:ph type="title"/>
          </p:nvPr>
        </p:nvSpPr>
        <p:spPr/>
        <p:txBody>
          <a:bodyPr/>
          <a:lstStyle/>
          <a:p>
            <a:r>
              <a:rPr lang="fr-FR" b="1" dirty="0">
                <a:solidFill>
                  <a:srgbClr val="D9F147"/>
                </a:solidFill>
                <a:latin typeface="Times New Roman" pitchFamily="18" charset="0"/>
                <a:cs typeface="Times New Roman" pitchFamily="18" charset="0"/>
              </a:rPr>
              <a:t>Les objectifs du 5S</a:t>
            </a:r>
            <a:endParaRPr lang="fr-FR" dirty="0">
              <a:solidFill>
                <a:srgbClr val="D9F147"/>
              </a:solidFill>
            </a:endParaRPr>
          </a:p>
        </p:txBody>
      </p:sp>
      <p:sp>
        <p:nvSpPr>
          <p:cNvPr id="3" name="Espace réservé du contenu 2"/>
          <p:cNvSpPr>
            <a:spLocks noGrp="1"/>
          </p:cNvSpPr>
          <p:nvPr>
            <p:ph idx="1"/>
          </p:nvPr>
        </p:nvSpPr>
        <p:spPr/>
        <p:txBody>
          <a:bodyPr>
            <a:noAutofit/>
          </a:bodyPr>
          <a:lstStyle/>
          <a:p>
            <a:pPr>
              <a:buFont typeface="Wingdings 2" pitchFamily="18" charset="2"/>
              <a:buNone/>
            </a:pPr>
            <a:r>
              <a:rPr lang="fr-FR" b="1" i="1" dirty="0">
                <a:solidFill>
                  <a:srgbClr val="D9F147"/>
                </a:solidFill>
              </a:rPr>
              <a:t>     </a:t>
            </a:r>
            <a:r>
              <a:rPr lang="fr-FR" b="1" i="1" dirty="0">
                <a:solidFill>
                  <a:srgbClr val="D9F147"/>
                </a:solidFill>
                <a:latin typeface="Times New Roman" pitchFamily="18" charset="0"/>
                <a:cs typeface="Times New Roman" pitchFamily="18" charset="0"/>
              </a:rPr>
              <a:t>Vis à vis de la qualité &amp; de la maintenance</a:t>
            </a:r>
          </a:p>
          <a:p>
            <a:pPr>
              <a:buClr>
                <a:srgbClr val="FF6600"/>
              </a:buClr>
              <a:buSzPct val="80000"/>
              <a:buFont typeface="Courier New" pitchFamily="49" charset="0"/>
              <a:buChar char="o"/>
            </a:pPr>
            <a:r>
              <a:rPr lang="fr-FR" sz="1800" dirty="0"/>
              <a:t>     Promouvoir l ’entretien et le nettoyage</a:t>
            </a:r>
          </a:p>
          <a:p>
            <a:pPr>
              <a:buClr>
                <a:srgbClr val="FF6600"/>
              </a:buClr>
              <a:buSzPct val="80000"/>
              <a:buFont typeface="Courier New" pitchFamily="49" charset="0"/>
              <a:buChar char="o"/>
            </a:pPr>
            <a:r>
              <a:rPr lang="fr-FR" sz="1800" dirty="0"/>
              <a:t>     Maintenance de niveau 1</a:t>
            </a:r>
          </a:p>
          <a:p>
            <a:pPr>
              <a:buClr>
                <a:srgbClr val="FF6600"/>
              </a:buClr>
              <a:buSzPct val="80000"/>
              <a:buFont typeface="Courier New" pitchFamily="49" charset="0"/>
              <a:buChar char="o"/>
            </a:pPr>
            <a:r>
              <a:rPr lang="fr-FR" sz="1800" dirty="0"/>
              <a:t>    Évolution vers la maintenance de niveau 2</a:t>
            </a:r>
          </a:p>
          <a:p>
            <a:pPr>
              <a:buFont typeface="Wingdings 2" pitchFamily="18" charset="2"/>
              <a:buNone/>
            </a:pPr>
            <a:r>
              <a:rPr lang="fr-FR" b="1" i="1" dirty="0">
                <a:solidFill>
                  <a:srgbClr val="D9F147"/>
                </a:solidFill>
              </a:rPr>
              <a:t>     </a:t>
            </a:r>
            <a:r>
              <a:rPr lang="fr-FR" b="1" i="1" dirty="0">
                <a:solidFill>
                  <a:srgbClr val="D9F147"/>
                </a:solidFill>
                <a:latin typeface="Times New Roman" pitchFamily="18" charset="0"/>
                <a:cs typeface="Times New Roman" pitchFamily="18" charset="0"/>
              </a:rPr>
              <a:t>Vis à vis du comportement humain</a:t>
            </a:r>
          </a:p>
          <a:p>
            <a:pPr>
              <a:buClr>
                <a:srgbClr val="FF6600"/>
              </a:buClr>
              <a:buSzPct val="80000"/>
              <a:buFont typeface="Courier New" pitchFamily="49" charset="0"/>
              <a:buChar char="o"/>
            </a:pPr>
            <a:r>
              <a:rPr lang="fr-FR" sz="1800" b="1" dirty="0"/>
              <a:t>   </a:t>
            </a:r>
            <a:r>
              <a:rPr lang="fr-FR" sz="2400" dirty="0"/>
              <a:t>Inculquer un esprit d ’équipe et des valeurs</a:t>
            </a:r>
          </a:p>
          <a:p>
            <a:pPr>
              <a:buClr>
                <a:srgbClr val="FF6600"/>
              </a:buClr>
              <a:buSzPct val="80000"/>
              <a:buFont typeface="Courier New" pitchFamily="49" charset="0"/>
              <a:buChar char="o"/>
            </a:pPr>
            <a:r>
              <a:rPr lang="fr-FR" sz="2400" dirty="0"/>
              <a:t>   dévouement, diligence</a:t>
            </a:r>
          </a:p>
          <a:p>
            <a:pPr>
              <a:buFont typeface="Wingdings 2" pitchFamily="18" charset="2"/>
              <a:buNone/>
            </a:pPr>
            <a:r>
              <a:rPr lang="fr-FR" b="1" i="1" dirty="0">
                <a:solidFill>
                  <a:srgbClr val="D9F147"/>
                </a:solidFill>
              </a:rPr>
              <a:t>      </a:t>
            </a:r>
            <a:r>
              <a:rPr lang="fr-FR" b="1" i="1" dirty="0">
                <a:solidFill>
                  <a:srgbClr val="D9F147"/>
                </a:solidFill>
                <a:latin typeface="Times New Roman" pitchFamily="18" charset="0"/>
                <a:cs typeface="Times New Roman" pitchFamily="18" charset="0"/>
              </a:rPr>
              <a:t>Vis à vis de la réduction des coûts</a:t>
            </a:r>
          </a:p>
          <a:p>
            <a:pPr>
              <a:buClr>
                <a:srgbClr val="FF6600"/>
              </a:buClr>
              <a:buSzPct val="80000"/>
              <a:buFont typeface="Courier New" pitchFamily="49" charset="0"/>
              <a:buChar char="o"/>
            </a:pPr>
            <a:r>
              <a:rPr lang="fr-FR" sz="1800" b="1" dirty="0"/>
              <a:t>    </a:t>
            </a:r>
            <a:r>
              <a:rPr lang="fr-FR" sz="2400" dirty="0"/>
              <a:t>C ’est le but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362"/>
                                        </p:tgtEl>
                                        <p:attrNameLst>
                                          <p:attrName>style.visibility</p:attrName>
                                        </p:attrNameLst>
                                      </p:cBhvr>
                                      <p:to>
                                        <p:strVal val="visible"/>
                                      </p:to>
                                    </p:set>
                                    <p:anim calcmode="lin" valueType="num">
                                      <p:cBhvr additive="base">
                                        <p:cTn id="7" dur="500" fill="hold"/>
                                        <p:tgtEl>
                                          <p:spTgt spid="15362"/>
                                        </p:tgtEl>
                                        <p:attrNameLst>
                                          <p:attrName>ppt_x</p:attrName>
                                        </p:attrNameLst>
                                      </p:cBhvr>
                                      <p:tavLst>
                                        <p:tav tm="0">
                                          <p:val>
                                            <p:strVal val="#ppt_x"/>
                                          </p:val>
                                        </p:tav>
                                        <p:tav tm="100000">
                                          <p:val>
                                            <p:strVal val="#ppt_x"/>
                                          </p:val>
                                        </p:tav>
                                      </p:tavLst>
                                    </p:anim>
                                    <p:anim calcmode="lin" valueType="num">
                                      <p:cBhvr additive="base">
                                        <p:cTn id="8" dur="500" fill="hold"/>
                                        <p:tgtEl>
                                          <p:spTgt spid="1536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4" presetClass="entr" presetSubtype="0" accel="10000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strVal val="#ppt_w*0.05"/>
                                          </p:val>
                                        </p:tav>
                                        <p:tav tm="100000">
                                          <p:val>
                                            <p:strVal val="#ppt_w"/>
                                          </p:val>
                                        </p:tav>
                                      </p:tavLst>
                                    </p:anim>
                                    <p:anim calcmode="lin" valueType="num">
                                      <p:cBhvr>
                                        <p:cTn id="14" dur="500" fill="hold"/>
                                        <p:tgtEl>
                                          <p:spTgt spid="3"/>
                                        </p:tgtEl>
                                        <p:attrNameLst>
                                          <p:attrName>ppt_h</p:attrName>
                                        </p:attrNameLst>
                                      </p:cBhvr>
                                      <p:tavLst>
                                        <p:tav tm="0">
                                          <p:val>
                                            <p:strVal val="#ppt_h"/>
                                          </p:val>
                                        </p:tav>
                                        <p:tav tm="100000">
                                          <p:val>
                                            <p:strVal val="#ppt_h"/>
                                          </p:val>
                                        </p:tav>
                                      </p:tavLst>
                                    </p:anim>
                                    <p:anim calcmode="lin" valueType="num">
                                      <p:cBhvr>
                                        <p:cTn id="15" dur="500" fill="hold"/>
                                        <p:tgtEl>
                                          <p:spTgt spid="3"/>
                                        </p:tgtEl>
                                        <p:attrNameLst>
                                          <p:attrName>ppt_x</p:attrName>
                                        </p:attrNameLst>
                                      </p:cBhvr>
                                      <p:tavLst>
                                        <p:tav tm="0">
                                          <p:val>
                                            <p:strVal val="#ppt_x-.2"/>
                                          </p:val>
                                        </p:tav>
                                        <p:tav tm="100000">
                                          <p:val>
                                            <p:strVal val="#ppt_x"/>
                                          </p:val>
                                        </p:tav>
                                      </p:tavLst>
                                    </p:anim>
                                    <p:anim calcmode="lin" valueType="num">
                                      <p:cBhvr>
                                        <p:cTn id="16" dur="500" fill="hold"/>
                                        <p:tgtEl>
                                          <p:spTgt spid="3"/>
                                        </p:tgtEl>
                                        <p:attrNameLst>
                                          <p:attrName>ppt_y</p:attrName>
                                        </p:attrNameLst>
                                      </p:cBhvr>
                                      <p:tavLst>
                                        <p:tav tm="0">
                                          <p:val>
                                            <p:strVal val="#ppt_y"/>
                                          </p:val>
                                        </p:tav>
                                        <p:tav tm="100000">
                                          <p:val>
                                            <p:strVal val="#ppt_y"/>
                                          </p:val>
                                        </p:tav>
                                      </p:tavLst>
                                    </p:anim>
                                    <p:animEffect transition="in" filter="fad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3" grpId="0"/>
    </p:bldLst>
  </p:timing>
</p:sld>
</file>

<file path=ppt/slides/slide3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re 1"/>
          <p:cNvSpPr>
            <a:spLocks noGrp="1"/>
          </p:cNvSpPr>
          <p:nvPr>
            <p:ph type="title"/>
          </p:nvPr>
        </p:nvSpPr>
        <p:spPr>
          <a:xfrm>
            <a:off x="624417" y="0"/>
            <a:ext cx="10972800" cy="1143000"/>
          </a:xfrm>
        </p:spPr>
        <p:txBody>
          <a:bodyPr/>
          <a:lstStyle/>
          <a:p>
            <a:r>
              <a:rPr lang="fr-FR" sz="2800" b="1" dirty="0">
                <a:solidFill>
                  <a:srgbClr val="FFC000"/>
                </a:solidFill>
                <a:latin typeface="Times New Roman" pitchFamily="18" charset="0"/>
                <a:cs typeface="Times New Roman" pitchFamily="18" charset="0"/>
              </a:rPr>
              <a:t>Démarche - « Premier S » - DEBARRAS – SEIRI -</a:t>
            </a:r>
            <a:endParaRPr lang="fr-FR" sz="2800" dirty="0">
              <a:solidFill>
                <a:srgbClr val="FFC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1" y="2428875"/>
            <a:ext cx="6762751" cy="1714500"/>
          </a:xfrm>
        </p:spPr>
        <p:txBody>
          <a:bodyPr>
            <a:noAutofit/>
          </a:bodyPr>
          <a:lstStyle/>
          <a:p>
            <a:pPr marL="274320" indent="-274320" fontAlgn="auto">
              <a:spcAft>
                <a:spcPts val="0"/>
              </a:spcAft>
              <a:buClr>
                <a:schemeClr val="accent3"/>
              </a:buClr>
              <a:buFont typeface="Wingdings 2"/>
              <a:buNone/>
              <a:defRPr/>
            </a:pPr>
            <a:r>
              <a:rPr lang="fr-FR" sz="1600" b="1" i="1" dirty="0"/>
              <a:t>Mot d ’ordre</a:t>
            </a:r>
          </a:p>
          <a:p>
            <a:pPr marL="274320" indent="-274320" fontAlgn="auto">
              <a:spcAft>
                <a:spcPts val="0"/>
              </a:spcAft>
              <a:buClr>
                <a:srgbClr val="FF6600"/>
              </a:buClr>
              <a:buFont typeface="Wingdings" pitchFamily="2" charset="2"/>
              <a:buChar char="§"/>
              <a:defRPr/>
            </a:pPr>
            <a:r>
              <a:rPr lang="fr-FR" sz="1600" dirty="0"/>
              <a:t>Distinguer le nécessaire de l ’ inutile</a:t>
            </a:r>
          </a:p>
          <a:p>
            <a:pPr marL="274320" indent="-274320" fontAlgn="auto">
              <a:spcAft>
                <a:spcPts val="0"/>
              </a:spcAft>
              <a:buClr>
                <a:srgbClr val="FF6600"/>
              </a:buClr>
              <a:buFont typeface="Wingdings" pitchFamily="2" charset="2"/>
              <a:buChar char="§"/>
              <a:defRPr/>
            </a:pPr>
            <a:r>
              <a:rPr lang="fr-FR" sz="1600" dirty="0"/>
              <a:t>Supprimer l ’inutile</a:t>
            </a:r>
          </a:p>
          <a:p>
            <a:pPr marL="274320" indent="-274320" fontAlgn="auto">
              <a:spcAft>
                <a:spcPts val="0"/>
              </a:spcAft>
              <a:buClr>
                <a:schemeClr val="accent3"/>
              </a:buClr>
              <a:buFont typeface="Wingdings 2"/>
              <a:buNone/>
              <a:defRPr/>
            </a:pPr>
            <a:r>
              <a:rPr lang="fr-FR" sz="1600" dirty="0"/>
              <a:t>    </a:t>
            </a:r>
            <a:r>
              <a:rPr lang="fr-FR" sz="1600" b="1" dirty="0"/>
              <a:t>Objets matériels</a:t>
            </a:r>
          </a:p>
          <a:p>
            <a:pPr marL="274320" indent="-274320" fontAlgn="auto">
              <a:spcAft>
                <a:spcPts val="0"/>
              </a:spcAft>
              <a:buClr>
                <a:schemeClr val="accent3"/>
              </a:buClr>
              <a:buFont typeface="Wingdings 2"/>
              <a:buNone/>
              <a:defRPr/>
            </a:pPr>
            <a:r>
              <a:rPr lang="fr-FR" sz="1600" dirty="0"/>
              <a:t> – outils, pièces, produits, documents, etc. …</a:t>
            </a:r>
          </a:p>
        </p:txBody>
      </p:sp>
      <p:sp>
        <p:nvSpPr>
          <p:cNvPr id="16388" name="ZoneTexte 3"/>
          <p:cNvSpPr txBox="1">
            <a:spLocks noChangeArrowheads="1"/>
          </p:cNvSpPr>
          <p:nvPr/>
        </p:nvSpPr>
        <p:spPr bwMode="auto">
          <a:xfrm>
            <a:off x="6286501" y="1500189"/>
            <a:ext cx="5905500" cy="1015663"/>
          </a:xfrm>
          <a:prstGeom prst="rect">
            <a:avLst/>
          </a:prstGeom>
          <a:noFill/>
          <a:ln w="9525">
            <a:noFill/>
            <a:miter lim="800000"/>
            <a:headEnd/>
            <a:tailEnd/>
          </a:ln>
        </p:spPr>
        <p:txBody>
          <a:bodyPr>
            <a:spAutoFit/>
          </a:bodyPr>
          <a:lstStyle/>
          <a:p>
            <a:r>
              <a:rPr lang="fr-FR" sz="2000" b="1" dirty="0">
                <a:solidFill>
                  <a:srgbClr val="FF6600"/>
                </a:solidFill>
                <a:latin typeface="Constantia" pitchFamily="18" charset="0"/>
              </a:rPr>
              <a:t>La nature de l ’homme est d’accumuler,</a:t>
            </a:r>
          </a:p>
          <a:p>
            <a:r>
              <a:rPr lang="fr-FR" sz="2000" b="1" dirty="0">
                <a:solidFill>
                  <a:srgbClr val="FF6600"/>
                </a:solidFill>
                <a:latin typeface="Constantia" pitchFamily="18" charset="0"/>
              </a:rPr>
              <a:t>de conserver les choses</a:t>
            </a:r>
          </a:p>
          <a:p>
            <a:r>
              <a:rPr lang="fr-FR" sz="2000" b="1" dirty="0">
                <a:solidFill>
                  <a:srgbClr val="FF6600"/>
                </a:solidFill>
                <a:latin typeface="Constantia" pitchFamily="18" charset="0"/>
              </a:rPr>
              <a:t>« au cas ou … »</a:t>
            </a:r>
            <a:endParaRPr lang="fr-FR" sz="2000" dirty="0">
              <a:solidFill>
                <a:srgbClr val="FF6600"/>
              </a:solidFill>
              <a:latin typeface="Constantia" pitchFamily="18" charset="0"/>
            </a:endParaRPr>
          </a:p>
        </p:txBody>
      </p:sp>
      <p:sp>
        <p:nvSpPr>
          <p:cNvPr id="16389" name="ZoneTexte 4"/>
          <p:cNvSpPr txBox="1">
            <a:spLocks noChangeArrowheads="1"/>
          </p:cNvSpPr>
          <p:nvPr/>
        </p:nvSpPr>
        <p:spPr bwMode="auto">
          <a:xfrm>
            <a:off x="190500" y="1357313"/>
            <a:ext cx="4908973" cy="830997"/>
          </a:xfrm>
          <a:prstGeom prst="rect">
            <a:avLst/>
          </a:prstGeom>
          <a:noFill/>
          <a:ln w="9525">
            <a:noFill/>
            <a:miter lim="800000"/>
            <a:headEnd/>
            <a:tailEnd/>
          </a:ln>
        </p:spPr>
        <p:txBody>
          <a:bodyPr wrap="none">
            <a:spAutoFit/>
          </a:bodyPr>
          <a:lstStyle/>
          <a:p>
            <a:r>
              <a:rPr lang="fr-FR" sz="2400" b="1" i="1">
                <a:solidFill>
                  <a:srgbClr val="FF0066"/>
                </a:solidFill>
                <a:latin typeface="Constantia" pitchFamily="18" charset="0"/>
              </a:rPr>
              <a:t> Objectifs</a:t>
            </a:r>
          </a:p>
          <a:p>
            <a:r>
              <a:rPr lang="fr-FR" sz="2400" b="1">
                <a:latin typeface="Constantia" pitchFamily="18" charset="0"/>
              </a:rPr>
              <a:t>     </a:t>
            </a:r>
            <a:r>
              <a:rPr lang="fr-FR" sz="2400" b="1">
                <a:solidFill>
                  <a:srgbClr val="FF33CC"/>
                </a:solidFill>
                <a:latin typeface="Constantia" pitchFamily="18" charset="0"/>
              </a:rPr>
              <a:t>« Se débarrasser de l’inutile ! »</a:t>
            </a:r>
            <a:endParaRPr lang="fr-FR" sz="2400">
              <a:latin typeface="Constantia" pitchFamily="18" charset="0"/>
            </a:endParaRPr>
          </a:p>
        </p:txBody>
      </p:sp>
      <p:sp>
        <p:nvSpPr>
          <p:cNvPr id="16392" name="ZoneTexte 7"/>
          <p:cNvSpPr txBox="1">
            <a:spLocks noChangeArrowheads="1"/>
          </p:cNvSpPr>
          <p:nvPr/>
        </p:nvSpPr>
        <p:spPr bwMode="auto">
          <a:xfrm>
            <a:off x="1143001" y="5572126"/>
            <a:ext cx="5823004" cy="707886"/>
          </a:xfrm>
          <a:prstGeom prst="rect">
            <a:avLst/>
          </a:prstGeom>
          <a:noFill/>
          <a:ln w="9525">
            <a:noFill/>
            <a:miter lim="800000"/>
            <a:headEnd/>
            <a:tailEnd/>
          </a:ln>
        </p:spPr>
        <p:txBody>
          <a:bodyPr wrap="none">
            <a:spAutoFit/>
          </a:bodyPr>
          <a:lstStyle/>
          <a:p>
            <a:r>
              <a:rPr lang="fr-FR" sz="2000" b="1">
                <a:latin typeface="Constantia" pitchFamily="18" charset="0"/>
              </a:rPr>
              <a:t>Objets Immatériels     </a:t>
            </a:r>
          </a:p>
          <a:p>
            <a:r>
              <a:rPr lang="fr-FR" sz="2000">
                <a:latin typeface="Constantia" pitchFamily="18" charset="0"/>
              </a:rPr>
              <a:t>Normes, informations, fichiers informatiques, etc…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 calcmode="lin" valueType="num">
                                      <p:cBhvr>
                                        <p:cTn id="7" dur="1000" fill="hold"/>
                                        <p:tgtEl>
                                          <p:spTgt spid="16386"/>
                                        </p:tgtEl>
                                        <p:attrNameLst>
                                          <p:attrName>ppt_w</p:attrName>
                                        </p:attrNameLst>
                                      </p:cBhvr>
                                      <p:tavLst>
                                        <p:tav tm="0">
                                          <p:val>
                                            <p:fltVal val="0"/>
                                          </p:val>
                                        </p:tav>
                                        <p:tav tm="100000">
                                          <p:val>
                                            <p:strVal val="#ppt_w"/>
                                          </p:val>
                                        </p:tav>
                                      </p:tavLst>
                                    </p:anim>
                                    <p:anim calcmode="lin" valueType="num">
                                      <p:cBhvr>
                                        <p:cTn id="8" dur="1000" fill="hold"/>
                                        <p:tgtEl>
                                          <p:spTgt spid="16386"/>
                                        </p:tgtEl>
                                        <p:attrNameLst>
                                          <p:attrName>ppt_h</p:attrName>
                                        </p:attrNameLst>
                                      </p:cBhvr>
                                      <p:tavLst>
                                        <p:tav tm="0">
                                          <p:val>
                                            <p:fltVal val="0"/>
                                          </p:val>
                                        </p:tav>
                                        <p:tav tm="100000">
                                          <p:val>
                                            <p:strVal val="#ppt_h"/>
                                          </p:val>
                                        </p:tav>
                                      </p:tavLst>
                                    </p:anim>
                                    <p:anim calcmode="lin" valueType="num">
                                      <p:cBhvr>
                                        <p:cTn id="9" dur="1000" fill="hold"/>
                                        <p:tgtEl>
                                          <p:spTgt spid="1638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638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16389"/>
                                        </p:tgtEl>
                                        <p:attrNameLst>
                                          <p:attrName>style.visibility</p:attrName>
                                        </p:attrNameLst>
                                      </p:cBhvr>
                                      <p:to>
                                        <p:strVal val="visible"/>
                                      </p:to>
                                    </p:set>
                                    <p:anim calcmode="lin" valueType="num">
                                      <p:cBhvr>
                                        <p:cTn id="15" dur="1000" fill="hold"/>
                                        <p:tgtEl>
                                          <p:spTgt spid="16389"/>
                                        </p:tgtEl>
                                        <p:attrNameLst>
                                          <p:attrName>ppt_w</p:attrName>
                                        </p:attrNameLst>
                                      </p:cBhvr>
                                      <p:tavLst>
                                        <p:tav tm="0">
                                          <p:val>
                                            <p:fltVal val="0"/>
                                          </p:val>
                                        </p:tav>
                                        <p:tav tm="100000">
                                          <p:val>
                                            <p:strVal val="#ppt_w"/>
                                          </p:val>
                                        </p:tav>
                                      </p:tavLst>
                                    </p:anim>
                                    <p:anim calcmode="lin" valueType="num">
                                      <p:cBhvr>
                                        <p:cTn id="16" dur="1000" fill="hold"/>
                                        <p:tgtEl>
                                          <p:spTgt spid="16389"/>
                                        </p:tgtEl>
                                        <p:attrNameLst>
                                          <p:attrName>ppt_h</p:attrName>
                                        </p:attrNameLst>
                                      </p:cBhvr>
                                      <p:tavLst>
                                        <p:tav tm="0">
                                          <p:val>
                                            <p:fltVal val="0"/>
                                          </p:val>
                                        </p:tav>
                                        <p:tav tm="100000">
                                          <p:val>
                                            <p:strVal val="#ppt_h"/>
                                          </p:val>
                                        </p:tav>
                                      </p:tavLst>
                                    </p:anim>
                                    <p:anim calcmode="lin" valueType="num">
                                      <p:cBhvr>
                                        <p:cTn id="17" dur="1000" fill="hold"/>
                                        <p:tgtEl>
                                          <p:spTgt spid="16389"/>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1638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16388"/>
                                        </p:tgtEl>
                                        <p:attrNameLst>
                                          <p:attrName>style.visibility</p:attrName>
                                        </p:attrNameLst>
                                      </p:cBhvr>
                                      <p:to>
                                        <p:strVal val="visible"/>
                                      </p:to>
                                    </p:set>
                                    <p:animEffect transition="in" filter="checkerboard(across)">
                                      <p:cBhvr>
                                        <p:cTn id="23" dur="500"/>
                                        <p:tgtEl>
                                          <p:spTgt spid="16388"/>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checkerboard(across)">
                                      <p:cBhvr>
                                        <p:cTn id="28" dur="500"/>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54" presetClass="entr" presetSubtype="0" accel="100000" fill="hold" grpId="0" nodeType="clickEffect">
                                  <p:stCondLst>
                                    <p:cond delay="0"/>
                                  </p:stCondLst>
                                  <p:childTnLst>
                                    <p:set>
                                      <p:cBhvr>
                                        <p:cTn id="32" dur="1" fill="hold">
                                          <p:stCondLst>
                                            <p:cond delay="0"/>
                                          </p:stCondLst>
                                        </p:cTn>
                                        <p:tgtEl>
                                          <p:spTgt spid="16392"/>
                                        </p:tgtEl>
                                        <p:attrNameLst>
                                          <p:attrName>style.visibility</p:attrName>
                                        </p:attrNameLst>
                                      </p:cBhvr>
                                      <p:to>
                                        <p:strVal val="visible"/>
                                      </p:to>
                                    </p:set>
                                    <p:anim calcmode="lin" valueType="num">
                                      <p:cBhvr>
                                        <p:cTn id="33" dur="500" fill="hold"/>
                                        <p:tgtEl>
                                          <p:spTgt spid="16392"/>
                                        </p:tgtEl>
                                        <p:attrNameLst>
                                          <p:attrName>ppt_w</p:attrName>
                                        </p:attrNameLst>
                                      </p:cBhvr>
                                      <p:tavLst>
                                        <p:tav tm="0">
                                          <p:val>
                                            <p:strVal val="#ppt_w*0.05"/>
                                          </p:val>
                                        </p:tav>
                                        <p:tav tm="100000">
                                          <p:val>
                                            <p:strVal val="#ppt_w"/>
                                          </p:val>
                                        </p:tav>
                                      </p:tavLst>
                                    </p:anim>
                                    <p:anim calcmode="lin" valueType="num">
                                      <p:cBhvr>
                                        <p:cTn id="34" dur="500" fill="hold"/>
                                        <p:tgtEl>
                                          <p:spTgt spid="16392"/>
                                        </p:tgtEl>
                                        <p:attrNameLst>
                                          <p:attrName>ppt_h</p:attrName>
                                        </p:attrNameLst>
                                      </p:cBhvr>
                                      <p:tavLst>
                                        <p:tav tm="0">
                                          <p:val>
                                            <p:strVal val="#ppt_h"/>
                                          </p:val>
                                        </p:tav>
                                        <p:tav tm="100000">
                                          <p:val>
                                            <p:strVal val="#ppt_h"/>
                                          </p:val>
                                        </p:tav>
                                      </p:tavLst>
                                    </p:anim>
                                    <p:anim calcmode="lin" valueType="num">
                                      <p:cBhvr>
                                        <p:cTn id="35" dur="500" fill="hold"/>
                                        <p:tgtEl>
                                          <p:spTgt spid="16392"/>
                                        </p:tgtEl>
                                        <p:attrNameLst>
                                          <p:attrName>ppt_x</p:attrName>
                                        </p:attrNameLst>
                                      </p:cBhvr>
                                      <p:tavLst>
                                        <p:tav tm="0">
                                          <p:val>
                                            <p:strVal val="#ppt_x-.2"/>
                                          </p:val>
                                        </p:tav>
                                        <p:tav tm="100000">
                                          <p:val>
                                            <p:strVal val="#ppt_x"/>
                                          </p:val>
                                        </p:tav>
                                      </p:tavLst>
                                    </p:anim>
                                    <p:anim calcmode="lin" valueType="num">
                                      <p:cBhvr>
                                        <p:cTn id="36" dur="500" fill="hold"/>
                                        <p:tgtEl>
                                          <p:spTgt spid="16392"/>
                                        </p:tgtEl>
                                        <p:attrNameLst>
                                          <p:attrName>ppt_y</p:attrName>
                                        </p:attrNameLst>
                                      </p:cBhvr>
                                      <p:tavLst>
                                        <p:tav tm="0">
                                          <p:val>
                                            <p:strVal val="#ppt_y"/>
                                          </p:val>
                                        </p:tav>
                                        <p:tav tm="100000">
                                          <p:val>
                                            <p:strVal val="#ppt_y"/>
                                          </p:val>
                                        </p:tav>
                                      </p:tavLst>
                                    </p:anim>
                                    <p:animEffect transition="in" filter="fade">
                                      <p:cBhvr>
                                        <p:cTn id="37" dur="500"/>
                                        <p:tgtEl>
                                          <p:spTgt spid="163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p:bldP spid="3" grpId="0"/>
      <p:bldP spid="16388" grpId="0"/>
      <p:bldP spid="16389" grpId="0"/>
      <p:bldP spid="1639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u="sng" dirty="0">
                <a:solidFill>
                  <a:srgbClr val="D9F147"/>
                </a:solidFill>
              </a:rPr>
              <a:t>D’où ?????</a:t>
            </a:r>
            <a:br>
              <a:rPr lang="fr-FR" u="sng" dirty="0">
                <a:solidFill>
                  <a:srgbClr val="D9F147"/>
                </a:solidFill>
              </a:rPr>
            </a:br>
            <a:endParaRPr lang="fr-FR" dirty="0">
              <a:solidFill>
                <a:srgbClr val="D9F147"/>
              </a:solidFill>
            </a:endParaRPr>
          </a:p>
        </p:txBody>
      </p:sp>
      <p:sp>
        <p:nvSpPr>
          <p:cNvPr id="3" name="Espace réservé du contenu 2"/>
          <p:cNvSpPr>
            <a:spLocks noGrp="1"/>
          </p:cNvSpPr>
          <p:nvPr>
            <p:ph idx="1"/>
          </p:nvPr>
        </p:nvSpPr>
        <p:spPr>
          <a:xfrm>
            <a:off x="955998" y="2940126"/>
            <a:ext cx="10353762" cy="2152379"/>
          </a:xfrm>
        </p:spPr>
        <p:txBody>
          <a:bodyPr>
            <a:norm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ar-MA" sz="44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الوضع الحالي</a:t>
            </a:r>
            <a:endParaRPr lang="fr-FR" sz="44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a:p>
            <a:pPr algn="ctr"/>
            <a:r>
              <a:rPr lang="fr-FR" sz="44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L’état actuel</a:t>
            </a:r>
          </a:p>
          <a:p>
            <a:pPr algn="ctr"/>
            <a:endParaRPr lang="fr-FR" sz="44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re 1"/>
          <p:cNvSpPr>
            <a:spLocks noGrp="1"/>
          </p:cNvSpPr>
          <p:nvPr>
            <p:ph type="title"/>
          </p:nvPr>
        </p:nvSpPr>
        <p:spPr>
          <a:xfrm>
            <a:off x="624417" y="333375"/>
            <a:ext cx="10972800" cy="1143000"/>
          </a:xfrm>
        </p:spPr>
        <p:txBody>
          <a:bodyPr/>
          <a:lstStyle/>
          <a:p>
            <a:r>
              <a:rPr lang="fr-FR" sz="2800" b="1">
                <a:solidFill>
                  <a:srgbClr val="FF0000"/>
                </a:solidFill>
                <a:latin typeface="Times New Roman" pitchFamily="18" charset="0"/>
                <a:cs typeface="Times New Roman" pitchFamily="18" charset="0"/>
              </a:rPr>
              <a:t>Démarche - « Premier S » - DEBARRAS – SEIRI -</a:t>
            </a:r>
            <a:endParaRPr lang="fr-FR" sz="280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651802" y="2804526"/>
            <a:ext cx="10972800" cy="3786188"/>
          </a:xfrm>
        </p:spPr>
        <p:txBody>
          <a:bodyPr>
            <a:normAutofit fontScale="85000" lnSpcReduction="20000"/>
          </a:bodyPr>
          <a:lstStyle/>
          <a:p>
            <a:pPr marL="274320" indent="-274320" fontAlgn="auto">
              <a:spcAft>
                <a:spcPts val="0"/>
              </a:spcAft>
              <a:buClr>
                <a:schemeClr val="accent3"/>
              </a:buClr>
              <a:buFont typeface="Wingdings 2"/>
              <a:buChar char=""/>
              <a:defRPr/>
            </a:pPr>
            <a:r>
              <a:rPr lang="fr-FR" b="1" dirty="0">
                <a:solidFill>
                  <a:srgbClr val="D9F147"/>
                </a:solidFill>
                <a:latin typeface="Times New Roman" pitchFamily="18" charset="0"/>
                <a:cs typeface="Times New Roman" pitchFamily="18" charset="0"/>
              </a:rPr>
              <a:t>Les pièces &amp; éléments rarement utilisés</a:t>
            </a:r>
          </a:p>
          <a:p>
            <a:pPr marL="274320" indent="-274320" fontAlgn="auto">
              <a:spcAft>
                <a:spcPts val="0"/>
              </a:spcAft>
              <a:buClr>
                <a:schemeClr val="accent3"/>
              </a:buClr>
              <a:buFont typeface="Wingdings 2"/>
              <a:buNone/>
              <a:defRPr/>
            </a:pPr>
            <a:r>
              <a:rPr lang="fr-FR" sz="2400" i="1" dirty="0">
                <a:latin typeface="Times New Roman" pitchFamily="18" charset="0"/>
                <a:cs typeface="Times New Roman" pitchFamily="18" charset="0"/>
              </a:rPr>
              <a:t>    Moins d ’1 fois par an</a:t>
            </a:r>
          </a:p>
          <a:p>
            <a:pPr marL="274320" indent="-274320" fontAlgn="auto">
              <a:spcAft>
                <a:spcPts val="0"/>
              </a:spcAft>
              <a:buClr>
                <a:schemeClr val="accent3"/>
              </a:buClr>
              <a:buFont typeface="Wingdings 2"/>
              <a:buNone/>
              <a:defRPr/>
            </a:pPr>
            <a:r>
              <a:rPr lang="fr-FR" sz="2400" i="1" dirty="0">
                <a:latin typeface="Times New Roman" pitchFamily="18" charset="0"/>
                <a:cs typeface="Times New Roman" pitchFamily="18" charset="0"/>
              </a:rPr>
              <a:t>    1à 2 fois par an</a:t>
            </a:r>
          </a:p>
          <a:p>
            <a:pPr marL="274320" indent="-274320" fontAlgn="auto">
              <a:spcAft>
                <a:spcPts val="0"/>
              </a:spcAft>
              <a:buClr>
                <a:schemeClr val="accent3"/>
              </a:buClr>
              <a:buFont typeface="Wingdings 2"/>
              <a:buChar char=""/>
              <a:defRPr/>
            </a:pPr>
            <a:r>
              <a:rPr lang="fr-FR" b="1" dirty="0">
                <a:solidFill>
                  <a:srgbClr val="D9F147"/>
                </a:solidFill>
                <a:latin typeface="Times New Roman" pitchFamily="18" charset="0"/>
                <a:cs typeface="Times New Roman" pitchFamily="18" charset="0"/>
              </a:rPr>
              <a:t>Les pièces &amp; éléments utilisés occasionnellement</a:t>
            </a:r>
          </a:p>
          <a:p>
            <a:pPr marL="274320" indent="-274320" fontAlgn="auto">
              <a:spcAft>
                <a:spcPts val="0"/>
              </a:spcAft>
              <a:buClr>
                <a:schemeClr val="accent3"/>
              </a:buClr>
              <a:buFont typeface="Wingdings 2"/>
              <a:buNone/>
              <a:defRPr/>
            </a:pPr>
            <a:r>
              <a:rPr lang="fr-FR" b="1" i="1" dirty="0">
                <a:latin typeface="Times New Roman" pitchFamily="18" charset="0"/>
                <a:cs typeface="Times New Roman" pitchFamily="18" charset="0"/>
              </a:rPr>
              <a:t>     </a:t>
            </a:r>
            <a:r>
              <a:rPr lang="fr-FR" sz="2400" i="1" dirty="0">
                <a:latin typeface="Times New Roman" pitchFamily="18" charset="0"/>
                <a:cs typeface="Times New Roman" pitchFamily="18" charset="0"/>
              </a:rPr>
              <a:t>Tous les 2 à 6 mois</a:t>
            </a:r>
          </a:p>
          <a:p>
            <a:pPr marL="274320" indent="-274320" fontAlgn="auto">
              <a:spcAft>
                <a:spcPts val="0"/>
              </a:spcAft>
              <a:buClr>
                <a:schemeClr val="accent3"/>
              </a:buClr>
              <a:buFont typeface="Wingdings 2"/>
              <a:buNone/>
              <a:defRPr/>
            </a:pPr>
            <a:r>
              <a:rPr lang="fr-FR" sz="2400" i="1" dirty="0">
                <a:latin typeface="Times New Roman" pitchFamily="18" charset="0"/>
                <a:cs typeface="Times New Roman" pitchFamily="18" charset="0"/>
              </a:rPr>
              <a:t>    Au moins 1 fois par mois</a:t>
            </a:r>
          </a:p>
          <a:p>
            <a:pPr marL="274320" indent="-274320" fontAlgn="auto">
              <a:spcAft>
                <a:spcPts val="0"/>
              </a:spcAft>
              <a:buClr>
                <a:schemeClr val="accent3"/>
              </a:buClr>
              <a:buFont typeface="Wingdings 2"/>
              <a:buChar char=""/>
              <a:defRPr/>
            </a:pPr>
            <a:r>
              <a:rPr lang="fr-FR" b="1" dirty="0">
                <a:solidFill>
                  <a:srgbClr val="D9F147"/>
                </a:solidFill>
                <a:latin typeface="Times New Roman" pitchFamily="18" charset="0"/>
                <a:cs typeface="Times New Roman" pitchFamily="18" charset="0"/>
              </a:rPr>
              <a:t>Les pièces &amp; éléments utilisés souvent</a:t>
            </a:r>
          </a:p>
          <a:p>
            <a:pPr marL="274320" indent="-274320" fontAlgn="auto">
              <a:spcAft>
                <a:spcPts val="0"/>
              </a:spcAft>
              <a:buClr>
                <a:schemeClr val="accent3"/>
              </a:buClr>
              <a:buFont typeface="Wingdings 2"/>
              <a:buNone/>
              <a:defRPr/>
            </a:pPr>
            <a:r>
              <a:rPr lang="fr-FR" sz="2400" i="1" dirty="0">
                <a:latin typeface="Times New Roman" pitchFamily="18" charset="0"/>
                <a:cs typeface="Times New Roman" pitchFamily="18" charset="0"/>
              </a:rPr>
              <a:t>    Au moins 1 fois par semaine</a:t>
            </a:r>
          </a:p>
          <a:p>
            <a:pPr marL="274320" indent="-274320" fontAlgn="auto">
              <a:spcAft>
                <a:spcPts val="0"/>
              </a:spcAft>
              <a:buClr>
                <a:schemeClr val="accent3"/>
              </a:buClr>
              <a:buFont typeface="Wingdings 2"/>
              <a:buNone/>
              <a:defRPr/>
            </a:pPr>
            <a:r>
              <a:rPr lang="fr-FR" sz="2400" i="1" dirty="0">
                <a:latin typeface="Times New Roman" pitchFamily="18" charset="0"/>
                <a:cs typeface="Times New Roman" pitchFamily="18" charset="0"/>
              </a:rPr>
              <a:t>   Au moins 1 fois par jour</a:t>
            </a:r>
          </a:p>
          <a:p>
            <a:pPr marL="274320" indent="-274320" fontAlgn="auto">
              <a:spcAft>
                <a:spcPts val="0"/>
              </a:spcAft>
              <a:buClr>
                <a:schemeClr val="accent3"/>
              </a:buClr>
              <a:buFont typeface="Wingdings 2"/>
              <a:buNone/>
              <a:defRPr/>
            </a:pPr>
            <a:r>
              <a:rPr lang="fr-FR" sz="2400" i="1" dirty="0">
                <a:latin typeface="Times New Roman" pitchFamily="18" charset="0"/>
                <a:cs typeface="Times New Roman" pitchFamily="18" charset="0"/>
              </a:rPr>
              <a:t>   AU moins 1 fois par heure</a:t>
            </a:r>
            <a:endParaRPr lang="fr-FR" sz="2400" dirty="0">
              <a:latin typeface="Times New Roman" pitchFamily="18" charset="0"/>
              <a:cs typeface="Times New Roman" pitchFamily="18" charset="0"/>
            </a:endParaRPr>
          </a:p>
        </p:txBody>
      </p:sp>
      <p:sp>
        <p:nvSpPr>
          <p:cNvPr id="17412" name="ZoneTexte 3"/>
          <p:cNvSpPr txBox="1">
            <a:spLocks noChangeArrowheads="1"/>
          </p:cNvSpPr>
          <p:nvPr/>
        </p:nvSpPr>
        <p:spPr bwMode="auto">
          <a:xfrm>
            <a:off x="381000" y="2019813"/>
            <a:ext cx="2463751" cy="461665"/>
          </a:xfrm>
          <a:prstGeom prst="rect">
            <a:avLst/>
          </a:prstGeom>
          <a:noFill/>
          <a:ln w="9525">
            <a:noFill/>
            <a:miter lim="800000"/>
            <a:headEnd/>
            <a:tailEnd/>
          </a:ln>
        </p:spPr>
        <p:txBody>
          <a:bodyPr wrap="none">
            <a:spAutoFit/>
          </a:bodyPr>
          <a:lstStyle/>
          <a:p>
            <a:pPr marL="342900" indent="-342900">
              <a:buClr>
                <a:srgbClr val="FF6600"/>
              </a:buClr>
              <a:buFont typeface="Calibri" pitchFamily="34" charset="0"/>
              <a:buAutoNum type="arabicPeriod"/>
            </a:pPr>
            <a:r>
              <a:rPr lang="fr-FR" sz="2400" dirty="0">
                <a:latin typeface="Constantia" pitchFamily="18" charset="0"/>
              </a:rPr>
              <a:t>Trier les objets</a:t>
            </a:r>
          </a:p>
        </p:txBody>
      </p:sp>
      <p:sp>
        <p:nvSpPr>
          <p:cNvPr id="17413" name="ZoneTexte 4"/>
          <p:cNvSpPr txBox="1">
            <a:spLocks noChangeArrowheads="1"/>
          </p:cNvSpPr>
          <p:nvPr/>
        </p:nvSpPr>
        <p:spPr bwMode="auto">
          <a:xfrm>
            <a:off x="4000500" y="1480796"/>
            <a:ext cx="7905751" cy="830262"/>
          </a:xfrm>
          <a:prstGeom prst="rect">
            <a:avLst/>
          </a:prstGeom>
          <a:noFill/>
          <a:ln w="9525">
            <a:noFill/>
            <a:miter lim="800000"/>
            <a:headEnd/>
            <a:tailEnd/>
          </a:ln>
        </p:spPr>
        <p:txBody>
          <a:bodyPr>
            <a:spAutoFit/>
          </a:bodyPr>
          <a:lstStyle/>
          <a:p>
            <a:r>
              <a:rPr lang="fr-FR" sz="2400" dirty="0">
                <a:latin typeface="Constantia" pitchFamily="18" charset="0"/>
              </a:rPr>
              <a:t>Si nécessaire au moyen de </a:t>
            </a:r>
            <a:r>
              <a:rPr lang="fr-FR" sz="2400" b="1" dirty="0">
                <a:solidFill>
                  <a:srgbClr val="FF6600"/>
                </a:solidFill>
                <a:latin typeface="Constantia" pitchFamily="18" charset="0"/>
              </a:rPr>
              <a:t>critères de tri</a:t>
            </a:r>
          </a:p>
          <a:p>
            <a:r>
              <a:rPr lang="fr-FR" sz="2400" b="1" dirty="0">
                <a:solidFill>
                  <a:srgbClr val="FF6600"/>
                </a:solidFill>
                <a:latin typeface="Constantia" pitchFamily="18" charset="0"/>
              </a:rPr>
              <a:t>et d’indices de cotation …</a:t>
            </a:r>
            <a:endParaRPr lang="fr-FR" sz="2400" dirty="0">
              <a:solidFill>
                <a:srgbClr val="FF6600"/>
              </a:solidFill>
              <a:latin typeface="Constantia" pitchFamily="18" charset="0"/>
            </a:endParaRPr>
          </a:p>
        </p:txBody>
      </p:sp>
      <p:sp>
        <p:nvSpPr>
          <p:cNvPr id="17414" name="ZoneTexte 5"/>
          <p:cNvSpPr txBox="1">
            <a:spLocks noChangeArrowheads="1"/>
          </p:cNvSpPr>
          <p:nvPr/>
        </p:nvSpPr>
        <p:spPr bwMode="auto">
          <a:xfrm>
            <a:off x="476251" y="1417981"/>
            <a:ext cx="1692066" cy="523220"/>
          </a:xfrm>
          <a:prstGeom prst="rect">
            <a:avLst/>
          </a:prstGeom>
          <a:noFill/>
          <a:ln w="9525">
            <a:noFill/>
            <a:miter lim="800000"/>
            <a:headEnd/>
            <a:tailEnd/>
          </a:ln>
        </p:spPr>
        <p:txBody>
          <a:bodyPr wrap="none">
            <a:spAutoFit/>
          </a:bodyPr>
          <a:lstStyle/>
          <a:p>
            <a:r>
              <a:rPr lang="fr-FR" sz="2800" dirty="0">
                <a:solidFill>
                  <a:srgbClr val="FF0066"/>
                </a:solidFill>
                <a:latin typeface="Constantia" pitchFamily="18" charset="0"/>
              </a:rPr>
              <a:t>Processus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7410"/>
                                        </p:tgtEl>
                                        <p:attrNameLst>
                                          <p:attrName>style.visibility</p:attrName>
                                        </p:attrNameLst>
                                      </p:cBhvr>
                                      <p:to>
                                        <p:strVal val="visible"/>
                                      </p:to>
                                    </p:set>
                                    <p:anim calcmode="lin" valueType="num">
                                      <p:cBhvr>
                                        <p:cTn id="7" dur="1000" fill="hold"/>
                                        <p:tgtEl>
                                          <p:spTgt spid="17410"/>
                                        </p:tgtEl>
                                        <p:attrNameLst>
                                          <p:attrName>ppt_w</p:attrName>
                                        </p:attrNameLst>
                                      </p:cBhvr>
                                      <p:tavLst>
                                        <p:tav tm="0">
                                          <p:val>
                                            <p:fltVal val="0"/>
                                          </p:val>
                                        </p:tav>
                                        <p:tav tm="100000">
                                          <p:val>
                                            <p:strVal val="#ppt_w"/>
                                          </p:val>
                                        </p:tav>
                                      </p:tavLst>
                                    </p:anim>
                                    <p:anim calcmode="lin" valueType="num">
                                      <p:cBhvr>
                                        <p:cTn id="8" dur="1000" fill="hold"/>
                                        <p:tgtEl>
                                          <p:spTgt spid="17410"/>
                                        </p:tgtEl>
                                        <p:attrNameLst>
                                          <p:attrName>ppt_h</p:attrName>
                                        </p:attrNameLst>
                                      </p:cBhvr>
                                      <p:tavLst>
                                        <p:tav tm="0">
                                          <p:val>
                                            <p:fltVal val="0"/>
                                          </p:val>
                                        </p:tav>
                                        <p:tav tm="100000">
                                          <p:val>
                                            <p:strVal val="#ppt_h"/>
                                          </p:val>
                                        </p:tav>
                                      </p:tavLst>
                                    </p:anim>
                                    <p:anim calcmode="lin" valueType="num">
                                      <p:cBhvr>
                                        <p:cTn id="9" dur="1000" fill="hold"/>
                                        <p:tgtEl>
                                          <p:spTgt spid="17410"/>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741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17414"/>
                                        </p:tgtEl>
                                        <p:attrNameLst>
                                          <p:attrName>style.visibility</p:attrName>
                                        </p:attrNameLst>
                                      </p:cBhvr>
                                      <p:to>
                                        <p:strVal val="visible"/>
                                      </p:to>
                                    </p:set>
                                    <p:anim calcmode="lin" valueType="num">
                                      <p:cBhvr>
                                        <p:cTn id="15" dur="1000" fill="hold"/>
                                        <p:tgtEl>
                                          <p:spTgt spid="17414"/>
                                        </p:tgtEl>
                                        <p:attrNameLst>
                                          <p:attrName>ppt_w</p:attrName>
                                        </p:attrNameLst>
                                      </p:cBhvr>
                                      <p:tavLst>
                                        <p:tav tm="0">
                                          <p:val>
                                            <p:fltVal val="0"/>
                                          </p:val>
                                        </p:tav>
                                        <p:tav tm="100000">
                                          <p:val>
                                            <p:strVal val="#ppt_w"/>
                                          </p:val>
                                        </p:tav>
                                      </p:tavLst>
                                    </p:anim>
                                    <p:anim calcmode="lin" valueType="num">
                                      <p:cBhvr>
                                        <p:cTn id="16" dur="1000" fill="hold"/>
                                        <p:tgtEl>
                                          <p:spTgt spid="17414"/>
                                        </p:tgtEl>
                                        <p:attrNameLst>
                                          <p:attrName>ppt_h</p:attrName>
                                        </p:attrNameLst>
                                      </p:cBhvr>
                                      <p:tavLst>
                                        <p:tav tm="0">
                                          <p:val>
                                            <p:fltVal val="0"/>
                                          </p:val>
                                        </p:tav>
                                        <p:tav tm="100000">
                                          <p:val>
                                            <p:strVal val="#ppt_h"/>
                                          </p:val>
                                        </p:tav>
                                      </p:tavLst>
                                    </p:anim>
                                    <p:anim calcmode="lin" valueType="num">
                                      <p:cBhvr>
                                        <p:cTn id="17" dur="1000" fill="hold"/>
                                        <p:tgtEl>
                                          <p:spTgt spid="17414"/>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1741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54" presetClass="entr" presetSubtype="0" accel="100000" fill="hold" grpId="0" nodeType="clickEffect">
                                  <p:stCondLst>
                                    <p:cond delay="0"/>
                                  </p:stCondLst>
                                  <p:childTnLst>
                                    <p:set>
                                      <p:cBhvr>
                                        <p:cTn id="22" dur="1" fill="hold">
                                          <p:stCondLst>
                                            <p:cond delay="0"/>
                                          </p:stCondLst>
                                        </p:cTn>
                                        <p:tgtEl>
                                          <p:spTgt spid="17412"/>
                                        </p:tgtEl>
                                        <p:attrNameLst>
                                          <p:attrName>style.visibility</p:attrName>
                                        </p:attrNameLst>
                                      </p:cBhvr>
                                      <p:to>
                                        <p:strVal val="visible"/>
                                      </p:to>
                                    </p:set>
                                    <p:anim calcmode="lin" valueType="num">
                                      <p:cBhvr>
                                        <p:cTn id="23" dur="500" fill="hold"/>
                                        <p:tgtEl>
                                          <p:spTgt spid="17412"/>
                                        </p:tgtEl>
                                        <p:attrNameLst>
                                          <p:attrName>ppt_w</p:attrName>
                                        </p:attrNameLst>
                                      </p:cBhvr>
                                      <p:tavLst>
                                        <p:tav tm="0">
                                          <p:val>
                                            <p:strVal val="#ppt_w*0.05"/>
                                          </p:val>
                                        </p:tav>
                                        <p:tav tm="100000">
                                          <p:val>
                                            <p:strVal val="#ppt_w"/>
                                          </p:val>
                                        </p:tav>
                                      </p:tavLst>
                                    </p:anim>
                                    <p:anim calcmode="lin" valueType="num">
                                      <p:cBhvr>
                                        <p:cTn id="24" dur="500" fill="hold"/>
                                        <p:tgtEl>
                                          <p:spTgt spid="17412"/>
                                        </p:tgtEl>
                                        <p:attrNameLst>
                                          <p:attrName>ppt_h</p:attrName>
                                        </p:attrNameLst>
                                      </p:cBhvr>
                                      <p:tavLst>
                                        <p:tav tm="0">
                                          <p:val>
                                            <p:strVal val="#ppt_h"/>
                                          </p:val>
                                        </p:tav>
                                        <p:tav tm="100000">
                                          <p:val>
                                            <p:strVal val="#ppt_h"/>
                                          </p:val>
                                        </p:tav>
                                      </p:tavLst>
                                    </p:anim>
                                    <p:anim calcmode="lin" valueType="num">
                                      <p:cBhvr>
                                        <p:cTn id="25" dur="500" fill="hold"/>
                                        <p:tgtEl>
                                          <p:spTgt spid="17412"/>
                                        </p:tgtEl>
                                        <p:attrNameLst>
                                          <p:attrName>ppt_x</p:attrName>
                                        </p:attrNameLst>
                                      </p:cBhvr>
                                      <p:tavLst>
                                        <p:tav tm="0">
                                          <p:val>
                                            <p:strVal val="#ppt_x-.2"/>
                                          </p:val>
                                        </p:tav>
                                        <p:tav tm="100000">
                                          <p:val>
                                            <p:strVal val="#ppt_x"/>
                                          </p:val>
                                        </p:tav>
                                      </p:tavLst>
                                    </p:anim>
                                    <p:anim calcmode="lin" valueType="num">
                                      <p:cBhvr>
                                        <p:cTn id="26" dur="500" fill="hold"/>
                                        <p:tgtEl>
                                          <p:spTgt spid="17412"/>
                                        </p:tgtEl>
                                        <p:attrNameLst>
                                          <p:attrName>ppt_y</p:attrName>
                                        </p:attrNameLst>
                                      </p:cBhvr>
                                      <p:tavLst>
                                        <p:tav tm="0">
                                          <p:val>
                                            <p:strVal val="#ppt_y"/>
                                          </p:val>
                                        </p:tav>
                                        <p:tav tm="100000">
                                          <p:val>
                                            <p:strVal val="#ppt_y"/>
                                          </p:val>
                                        </p:tav>
                                      </p:tavLst>
                                    </p:anim>
                                    <p:animEffect transition="in" filter="fade">
                                      <p:cBhvr>
                                        <p:cTn id="27" dur="500"/>
                                        <p:tgtEl>
                                          <p:spTgt spid="17412"/>
                                        </p:tgtEl>
                                      </p:cBhvr>
                                    </p:animEffect>
                                  </p:childTnLst>
                                </p:cTn>
                              </p:par>
                              <p:par>
                                <p:cTn id="28" presetID="54" presetClass="entr" presetSubtype="0" accel="100000" fill="hold" grpId="0" nodeType="withEffect">
                                  <p:stCondLst>
                                    <p:cond delay="0"/>
                                  </p:stCondLst>
                                  <p:childTnLst>
                                    <p:set>
                                      <p:cBhvr>
                                        <p:cTn id="29" dur="1" fill="hold">
                                          <p:stCondLst>
                                            <p:cond delay="0"/>
                                          </p:stCondLst>
                                        </p:cTn>
                                        <p:tgtEl>
                                          <p:spTgt spid="17413"/>
                                        </p:tgtEl>
                                        <p:attrNameLst>
                                          <p:attrName>style.visibility</p:attrName>
                                        </p:attrNameLst>
                                      </p:cBhvr>
                                      <p:to>
                                        <p:strVal val="visible"/>
                                      </p:to>
                                    </p:set>
                                    <p:anim calcmode="lin" valueType="num">
                                      <p:cBhvr>
                                        <p:cTn id="30" dur="500" fill="hold"/>
                                        <p:tgtEl>
                                          <p:spTgt spid="17413"/>
                                        </p:tgtEl>
                                        <p:attrNameLst>
                                          <p:attrName>ppt_w</p:attrName>
                                        </p:attrNameLst>
                                      </p:cBhvr>
                                      <p:tavLst>
                                        <p:tav tm="0">
                                          <p:val>
                                            <p:strVal val="#ppt_w*0.05"/>
                                          </p:val>
                                        </p:tav>
                                        <p:tav tm="100000">
                                          <p:val>
                                            <p:strVal val="#ppt_w"/>
                                          </p:val>
                                        </p:tav>
                                      </p:tavLst>
                                    </p:anim>
                                    <p:anim calcmode="lin" valueType="num">
                                      <p:cBhvr>
                                        <p:cTn id="31" dur="500" fill="hold"/>
                                        <p:tgtEl>
                                          <p:spTgt spid="17413"/>
                                        </p:tgtEl>
                                        <p:attrNameLst>
                                          <p:attrName>ppt_h</p:attrName>
                                        </p:attrNameLst>
                                      </p:cBhvr>
                                      <p:tavLst>
                                        <p:tav tm="0">
                                          <p:val>
                                            <p:strVal val="#ppt_h"/>
                                          </p:val>
                                        </p:tav>
                                        <p:tav tm="100000">
                                          <p:val>
                                            <p:strVal val="#ppt_h"/>
                                          </p:val>
                                        </p:tav>
                                      </p:tavLst>
                                    </p:anim>
                                    <p:anim calcmode="lin" valueType="num">
                                      <p:cBhvr>
                                        <p:cTn id="32" dur="500" fill="hold"/>
                                        <p:tgtEl>
                                          <p:spTgt spid="17413"/>
                                        </p:tgtEl>
                                        <p:attrNameLst>
                                          <p:attrName>ppt_x</p:attrName>
                                        </p:attrNameLst>
                                      </p:cBhvr>
                                      <p:tavLst>
                                        <p:tav tm="0">
                                          <p:val>
                                            <p:strVal val="#ppt_x-.2"/>
                                          </p:val>
                                        </p:tav>
                                        <p:tav tm="100000">
                                          <p:val>
                                            <p:strVal val="#ppt_x"/>
                                          </p:val>
                                        </p:tav>
                                      </p:tavLst>
                                    </p:anim>
                                    <p:anim calcmode="lin" valueType="num">
                                      <p:cBhvr>
                                        <p:cTn id="33" dur="500" fill="hold"/>
                                        <p:tgtEl>
                                          <p:spTgt spid="17413"/>
                                        </p:tgtEl>
                                        <p:attrNameLst>
                                          <p:attrName>ppt_y</p:attrName>
                                        </p:attrNameLst>
                                      </p:cBhvr>
                                      <p:tavLst>
                                        <p:tav tm="0">
                                          <p:val>
                                            <p:strVal val="#ppt_y"/>
                                          </p:val>
                                        </p:tav>
                                        <p:tav tm="100000">
                                          <p:val>
                                            <p:strVal val="#ppt_y"/>
                                          </p:val>
                                        </p:tav>
                                      </p:tavLst>
                                    </p:anim>
                                    <p:animEffect transition="in" filter="fade">
                                      <p:cBhvr>
                                        <p:cTn id="34" dur="500"/>
                                        <p:tgtEl>
                                          <p:spTgt spid="17413"/>
                                        </p:tgtEl>
                                      </p:cBhvr>
                                    </p:animEffect>
                                  </p:childTnLst>
                                </p:cTn>
                              </p:par>
                            </p:childTnLst>
                          </p:cTn>
                        </p:par>
                      </p:childTnLst>
                    </p:cTn>
                  </p:par>
                  <p:par>
                    <p:cTn id="35" fill="hold">
                      <p:stCondLst>
                        <p:cond delay="indefinite"/>
                      </p:stCondLst>
                      <p:childTnLst>
                        <p:par>
                          <p:cTn id="36" fill="hold">
                            <p:stCondLst>
                              <p:cond delay="0"/>
                            </p:stCondLst>
                            <p:childTnLst>
                              <p:par>
                                <p:cTn id="37" presetID="52" presetClass="entr" presetSubtype="0" fill="hold" grpId="0" nodeType="clickEffect">
                                  <p:stCondLst>
                                    <p:cond delay="0"/>
                                  </p:stCondLst>
                                  <p:childTnLst>
                                    <p:set>
                                      <p:cBhvr>
                                        <p:cTn id="38" dur="1" fill="hold">
                                          <p:stCondLst>
                                            <p:cond delay="0"/>
                                          </p:stCondLst>
                                        </p:cTn>
                                        <p:tgtEl>
                                          <p:spTgt spid="3"/>
                                        </p:tgtEl>
                                        <p:attrNameLst>
                                          <p:attrName>style.visibility</p:attrName>
                                        </p:attrNameLst>
                                      </p:cBhvr>
                                      <p:to>
                                        <p:strVal val="visible"/>
                                      </p:to>
                                    </p:set>
                                    <p:animScale>
                                      <p:cBhvr>
                                        <p:cTn id="39" dur="1000" decel="50000" fill="hold">
                                          <p:stCondLst>
                                            <p:cond delay="0"/>
                                          </p:stCondLst>
                                        </p:cTn>
                                        <p:tgtEl>
                                          <p:spTgt spid="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0" dur="1000" decel="50000" fill="hold">
                                          <p:stCondLst>
                                            <p:cond delay="0"/>
                                          </p:stCondLst>
                                        </p:cTn>
                                        <p:tgtEl>
                                          <p:spTgt spid="3"/>
                                        </p:tgtEl>
                                        <p:attrNameLst>
                                          <p:attrName>ppt_x</p:attrName>
                                          <p:attrName>ppt_y</p:attrName>
                                        </p:attrNameLst>
                                      </p:cBhvr>
                                    </p:animMotion>
                                    <p:animEffect transition="in" filter="fade">
                                      <p:cBhvr>
                                        <p:cTn id="41"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p:bldP spid="3" grpId="0"/>
      <p:bldP spid="17412" grpId="0"/>
      <p:bldP spid="17413" grpId="0"/>
      <p:bldP spid="17414" grpId="0"/>
    </p:bldLst>
  </p:timing>
</p:sld>
</file>

<file path=ppt/slides/slide3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re 1"/>
          <p:cNvSpPr>
            <a:spLocks noGrp="1"/>
          </p:cNvSpPr>
          <p:nvPr>
            <p:ph type="title"/>
          </p:nvPr>
        </p:nvSpPr>
        <p:spPr>
          <a:xfrm>
            <a:off x="624417" y="333375"/>
            <a:ext cx="10972800" cy="1143000"/>
          </a:xfrm>
        </p:spPr>
        <p:txBody>
          <a:bodyPr/>
          <a:lstStyle/>
          <a:p>
            <a:r>
              <a:rPr lang="fr-FR" sz="2800" b="1" dirty="0">
                <a:solidFill>
                  <a:srgbClr val="FFC000"/>
                </a:solidFill>
                <a:latin typeface="Times New Roman" pitchFamily="18" charset="0"/>
                <a:cs typeface="Times New Roman" pitchFamily="18" charset="0"/>
              </a:rPr>
              <a:t>Démarche - « Premier S » - DEBARRAS – SEIRI -</a:t>
            </a:r>
            <a:endParaRPr lang="fr-FR" sz="2800" dirty="0">
              <a:solidFill>
                <a:srgbClr val="FFC000"/>
              </a:solidFill>
              <a:latin typeface="Times New Roman" pitchFamily="18" charset="0"/>
              <a:cs typeface="Times New Roman" pitchFamily="18" charset="0"/>
            </a:endParaRPr>
          </a:p>
        </p:txBody>
      </p:sp>
      <p:sp>
        <p:nvSpPr>
          <p:cNvPr id="18435" name="Espace réservé du contenu 2"/>
          <p:cNvSpPr>
            <a:spLocks noGrp="1"/>
          </p:cNvSpPr>
          <p:nvPr>
            <p:ph idx="1"/>
          </p:nvPr>
        </p:nvSpPr>
        <p:spPr>
          <a:xfrm>
            <a:off x="609600" y="3159513"/>
            <a:ext cx="10972800" cy="3786188"/>
          </a:xfrm>
        </p:spPr>
        <p:txBody>
          <a:bodyPr>
            <a:normAutofit/>
          </a:bodyPr>
          <a:lstStyle/>
          <a:p>
            <a:pPr>
              <a:buFont typeface="Wingdings 2" pitchFamily="18" charset="2"/>
              <a:buNone/>
            </a:pPr>
            <a:r>
              <a:rPr lang="fr-FR" sz="2400" b="1" dirty="0"/>
              <a:t>     </a:t>
            </a:r>
            <a:r>
              <a:rPr lang="fr-FR" sz="2400" b="1" u="sng" dirty="0"/>
              <a:t>Pour chaque objet inutile se poser les questions suivantes</a:t>
            </a:r>
          </a:p>
          <a:p>
            <a:r>
              <a:rPr lang="fr-FR" sz="2400" i="1" dirty="0"/>
              <a:t>Faut-il jeter ?</a:t>
            </a:r>
          </a:p>
          <a:p>
            <a:r>
              <a:rPr lang="fr-FR" sz="2400" dirty="0"/>
              <a:t> </a:t>
            </a:r>
            <a:r>
              <a:rPr lang="fr-FR" sz="2400" i="1" dirty="0"/>
              <a:t>Faut-il stocker à l’écart ?</a:t>
            </a:r>
          </a:p>
          <a:p>
            <a:r>
              <a:rPr lang="fr-FR" sz="2400" dirty="0"/>
              <a:t> </a:t>
            </a:r>
            <a:r>
              <a:rPr lang="fr-FR" sz="2400" i="1" dirty="0"/>
              <a:t>En a-t-on besoin ailleurs ?</a:t>
            </a:r>
          </a:p>
          <a:p>
            <a:r>
              <a:rPr lang="fr-FR" sz="2400" dirty="0"/>
              <a:t> </a:t>
            </a:r>
            <a:r>
              <a:rPr lang="fr-FR" sz="2400" i="1" dirty="0"/>
              <a:t>A-t-il été prêté ? Faut-il le rendre ?</a:t>
            </a:r>
          </a:p>
          <a:p>
            <a:r>
              <a:rPr lang="fr-FR" sz="2400" dirty="0"/>
              <a:t> </a:t>
            </a:r>
            <a:r>
              <a:rPr lang="fr-FR" sz="2400" i="1" dirty="0"/>
              <a:t>Faut-il le réparer ?</a:t>
            </a:r>
          </a:p>
          <a:p>
            <a:pPr>
              <a:buFont typeface="Wingdings 2" pitchFamily="18" charset="2"/>
              <a:buNone/>
            </a:pPr>
            <a:r>
              <a:rPr lang="fr-FR" sz="2400" b="1" i="1" dirty="0"/>
              <a:t>…</a:t>
            </a:r>
            <a:endParaRPr lang="fr-FR" sz="2400" dirty="0">
              <a:latin typeface="Times New Roman" pitchFamily="18" charset="0"/>
              <a:cs typeface="Times New Roman" pitchFamily="18" charset="0"/>
            </a:endParaRPr>
          </a:p>
        </p:txBody>
      </p:sp>
      <p:sp>
        <p:nvSpPr>
          <p:cNvPr id="18436" name="ZoneTexte 3"/>
          <p:cNvSpPr txBox="1">
            <a:spLocks noChangeArrowheads="1"/>
          </p:cNvSpPr>
          <p:nvPr/>
        </p:nvSpPr>
        <p:spPr bwMode="auto">
          <a:xfrm>
            <a:off x="381000" y="2357438"/>
            <a:ext cx="2825902" cy="461665"/>
          </a:xfrm>
          <a:prstGeom prst="rect">
            <a:avLst/>
          </a:prstGeom>
          <a:noFill/>
          <a:ln w="9525">
            <a:noFill/>
            <a:miter lim="800000"/>
            <a:headEnd/>
            <a:tailEnd/>
          </a:ln>
        </p:spPr>
        <p:txBody>
          <a:bodyPr wrap="none">
            <a:spAutoFit/>
          </a:bodyPr>
          <a:lstStyle/>
          <a:p>
            <a:pPr marL="457200" indent="-457200">
              <a:buClr>
                <a:srgbClr val="FF6600"/>
              </a:buClr>
              <a:buFont typeface="Calibri" pitchFamily="34" charset="0"/>
              <a:buAutoNum type="arabicPeriod" startAt="2"/>
            </a:pPr>
            <a:r>
              <a:rPr lang="fr-FR" sz="2400">
                <a:latin typeface="Constantia" pitchFamily="18" charset="0"/>
              </a:rPr>
              <a:t>Traiter les objets</a:t>
            </a:r>
          </a:p>
        </p:txBody>
      </p:sp>
      <p:sp>
        <p:nvSpPr>
          <p:cNvPr id="18437" name="ZoneTexte 4"/>
          <p:cNvSpPr txBox="1">
            <a:spLocks noChangeArrowheads="1"/>
          </p:cNvSpPr>
          <p:nvPr/>
        </p:nvSpPr>
        <p:spPr bwMode="auto">
          <a:xfrm>
            <a:off x="4286251" y="2357438"/>
            <a:ext cx="7905749" cy="461962"/>
          </a:xfrm>
          <a:prstGeom prst="rect">
            <a:avLst/>
          </a:prstGeom>
          <a:noFill/>
          <a:ln w="9525">
            <a:noFill/>
            <a:miter lim="800000"/>
            <a:headEnd/>
            <a:tailEnd/>
          </a:ln>
        </p:spPr>
        <p:txBody>
          <a:bodyPr>
            <a:spAutoFit/>
          </a:bodyPr>
          <a:lstStyle/>
          <a:p>
            <a:r>
              <a:rPr lang="fr-FR" sz="2400">
                <a:latin typeface="Constantia" pitchFamily="18" charset="0"/>
              </a:rPr>
              <a:t>Garder ce qui est </a:t>
            </a:r>
            <a:r>
              <a:rPr lang="fr-FR" sz="2400" b="1">
                <a:solidFill>
                  <a:srgbClr val="FF6600"/>
                </a:solidFill>
                <a:latin typeface="Constantia" pitchFamily="18" charset="0"/>
              </a:rPr>
              <a:t>nécessaire</a:t>
            </a:r>
          </a:p>
        </p:txBody>
      </p:sp>
      <p:sp>
        <p:nvSpPr>
          <p:cNvPr id="18438" name="ZoneTexte 5"/>
          <p:cNvSpPr txBox="1">
            <a:spLocks noChangeArrowheads="1"/>
          </p:cNvSpPr>
          <p:nvPr/>
        </p:nvSpPr>
        <p:spPr bwMode="auto">
          <a:xfrm>
            <a:off x="476251" y="1643064"/>
            <a:ext cx="1692066" cy="523220"/>
          </a:xfrm>
          <a:prstGeom prst="rect">
            <a:avLst/>
          </a:prstGeom>
          <a:noFill/>
          <a:ln w="9525">
            <a:noFill/>
            <a:miter lim="800000"/>
            <a:headEnd/>
            <a:tailEnd/>
          </a:ln>
        </p:spPr>
        <p:txBody>
          <a:bodyPr wrap="none">
            <a:spAutoFit/>
          </a:bodyPr>
          <a:lstStyle/>
          <a:p>
            <a:r>
              <a:rPr lang="fr-FR" sz="2800">
                <a:solidFill>
                  <a:srgbClr val="FF0066"/>
                </a:solidFill>
                <a:latin typeface="Constantia" pitchFamily="18" charset="0"/>
              </a:rPr>
              <a:t>Processus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8434"/>
                                        </p:tgtEl>
                                        <p:attrNameLst>
                                          <p:attrName>style.visibility</p:attrName>
                                        </p:attrNameLst>
                                      </p:cBhvr>
                                      <p:to>
                                        <p:strVal val="visible"/>
                                      </p:to>
                                    </p:set>
                                    <p:anim calcmode="lin" valueType="num">
                                      <p:cBhvr>
                                        <p:cTn id="7" dur="1000" fill="hold"/>
                                        <p:tgtEl>
                                          <p:spTgt spid="18434"/>
                                        </p:tgtEl>
                                        <p:attrNameLst>
                                          <p:attrName>ppt_w</p:attrName>
                                        </p:attrNameLst>
                                      </p:cBhvr>
                                      <p:tavLst>
                                        <p:tav tm="0">
                                          <p:val>
                                            <p:fltVal val="0"/>
                                          </p:val>
                                        </p:tav>
                                        <p:tav tm="100000">
                                          <p:val>
                                            <p:strVal val="#ppt_w"/>
                                          </p:val>
                                        </p:tav>
                                      </p:tavLst>
                                    </p:anim>
                                    <p:anim calcmode="lin" valueType="num">
                                      <p:cBhvr>
                                        <p:cTn id="8" dur="1000" fill="hold"/>
                                        <p:tgtEl>
                                          <p:spTgt spid="18434"/>
                                        </p:tgtEl>
                                        <p:attrNameLst>
                                          <p:attrName>ppt_h</p:attrName>
                                        </p:attrNameLst>
                                      </p:cBhvr>
                                      <p:tavLst>
                                        <p:tav tm="0">
                                          <p:val>
                                            <p:fltVal val="0"/>
                                          </p:val>
                                        </p:tav>
                                        <p:tav tm="100000">
                                          <p:val>
                                            <p:strVal val="#ppt_h"/>
                                          </p:val>
                                        </p:tav>
                                      </p:tavLst>
                                    </p:anim>
                                    <p:anim calcmode="lin" valueType="num">
                                      <p:cBhvr>
                                        <p:cTn id="9" dur="1000" fill="hold"/>
                                        <p:tgtEl>
                                          <p:spTgt spid="1843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843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18438"/>
                                        </p:tgtEl>
                                        <p:attrNameLst>
                                          <p:attrName>style.visibility</p:attrName>
                                        </p:attrNameLst>
                                      </p:cBhvr>
                                      <p:to>
                                        <p:strVal val="visible"/>
                                      </p:to>
                                    </p:set>
                                    <p:anim calcmode="lin" valueType="num">
                                      <p:cBhvr>
                                        <p:cTn id="15" dur="1000" fill="hold"/>
                                        <p:tgtEl>
                                          <p:spTgt spid="18438"/>
                                        </p:tgtEl>
                                        <p:attrNameLst>
                                          <p:attrName>ppt_w</p:attrName>
                                        </p:attrNameLst>
                                      </p:cBhvr>
                                      <p:tavLst>
                                        <p:tav tm="0">
                                          <p:val>
                                            <p:fltVal val="0"/>
                                          </p:val>
                                        </p:tav>
                                        <p:tav tm="100000">
                                          <p:val>
                                            <p:strVal val="#ppt_w"/>
                                          </p:val>
                                        </p:tav>
                                      </p:tavLst>
                                    </p:anim>
                                    <p:anim calcmode="lin" valueType="num">
                                      <p:cBhvr>
                                        <p:cTn id="16" dur="1000" fill="hold"/>
                                        <p:tgtEl>
                                          <p:spTgt spid="18438"/>
                                        </p:tgtEl>
                                        <p:attrNameLst>
                                          <p:attrName>ppt_h</p:attrName>
                                        </p:attrNameLst>
                                      </p:cBhvr>
                                      <p:tavLst>
                                        <p:tav tm="0">
                                          <p:val>
                                            <p:fltVal val="0"/>
                                          </p:val>
                                        </p:tav>
                                        <p:tav tm="100000">
                                          <p:val>
                                            <p:strVal val="#ppt_h"/>
                                          </p:val>
                                        </p:tav>
                                      </p:tavLst>
                                    </p:anim>
                                    <p:anim calcmode="lin" valueType="num">
                                      <p:cBhvr>
                                        <p:cTn id="17" dur="1000" fill="hold"/>
                                        <p:tgtEl>
                                          <p:spTgt spid="18438"/>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1843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grpId="0" nodeType="clickEffect">
                                  <p:stCondLst>
                                    <p:cond delay="0"/>
                                  </p:stCondLst>
                                  <p:childTnLst>
                                    <p:set>
                                      <p:cBhvr>
                                        <p:cTn id="22" dur="1" fill="hold">
                                          <p:stCondLst>
                                            <p:cond delay="0"/>
                                          </p:stCondLst>
                                        </p:cTn>
                                        <p:tgtEl>
                                          <p:spTgt spid="18436"/>
                                        </p:tgtEl>
                                        <p:attrNameLst>
                                          <p:attrName>style.visibility</p:attrName>
                                        </p:attrNameLst>
                                      </p:cBhvr>
                                      <p:to>
                                        <p:strVal val="visible"/>
                                      </p:to>
                                    </p:set>
                                    <p:animEffect transition="in" filter="diamond(in)">
                                      <p:cBhvr>
                                        <p:cTn id="23" dur="2000"/>
                                        <p:tgtEl>
                                          <p:spTgt spid="18436"/>
                                        </p:tgtEl>
                                      </p:cBhvr>
                                    </p:animEffect>
                                  </p:childTnLst>
                                </p:cTn>
                              </p:par>
                              <p:par>
                                <p:cTn id="24" presetID="8" presetClass="entr" presetSubtype="16" fill="hold" grpId="0" nodeType="withEffect">
                                  <p:stCondLst>
                                    <p:cond delay="0"/>
                                  </p:stCondLst>
                                  <p:childTnLst>
                                    <p:set>
                                      <p:cBhvr>
                                        <p:cTn id="25" dur="1" fill="hold">
                                          <p:stCondLst>
                                            <p:cond delay="0"/>
                                          </p:stCondLst>
                                        </p:cTn>
                                        <p:tgtEl>
                                          <p:spTgt spid="18437"/>
                                        </p:tgtEl>
                                        <p:attrNameLst>
                                          <p:attrName>style.visibility</p:attrName>
                                        </p:attrNameLst>
                                      </p:cBhvr>
                                      <p:to>
                                        <p:strVal val="visible"/>
                                      </p:to>
                                    </p:set>
                                    <p:animEffect transition="in" filter="diamond(in)">
                                      <p:cBhvr>
                                        <p:cTn id="26" dur="2000"/>
                                        <p:tgtEl>
                                          <p:spTgt spid="18437"/>
                                        </p:tgtEl>
                                      </p:cBhvr>
                                    </p:animEffect>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18435"/>
                                        </p:tgtEl>
                                        <p:attrNameLst>
                                          <p:attrName>style.visibility</p:attrName>
                                        </p:attrNameLst>
                                      </p:cBhvr>
                                      <p:to>
                                        <p:strVal val="visible"/>
                                      </p:to>
                                    </p:set>
                                    <p:anim calcmode="lin" valueType="num">
                                      <p:cBhvr>
                                        <p:cTn id="31" dur="500" fill="hold"/>
                                        <p:tgtEl>
                                          <p:spTgt spid="18435"/>
                                        </p:tgtEl>
                                        <p:attrNameLst>
                                          <p:attrName>ppt_w</p:attrName>
                                        </p:attrNameLst>
                                      </p:cBhvr>
                                      <p:tavLst>
                                        <p:tav tm="0">
                                          <p:val>
                                            <p:fltVal val="0"/>
                                          </p:val>
                                        </p:tav>
                                        <p:tav tm="100000">
                                          <p:val>
                                            <p:strVal val="#ppt_w"/>
                                          </p:val>
                                        </p:tav>
                                      </p:tavLst>
                                    </p:anim>
                                    <p:anim calcmode="lin" valueType="num">
                                      <p:cBhvr>
                                        <p:cTn id="32" dur="500" fill="hold"/>
                                        <p:tgtEl>
                                          <p:spTgt spid="1843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P spid="18435" grpId="0"/>
      <p:bldP spid="18436" grpId="0"/>
      <p:bldP spid="18437" grpId="0"/>
      <p:bldP spid="18438" grpId="0"/>
    </p:bldLst>
  </p:timing>
</p:sld>
</file>

<file path=ppt/slides/slide3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a:xfrm>
            <a:off x="624417" y="0"/>
            <a:ext cx="10972800" cy="1143000"/>
          </a:xfrm>
        </p:spPr>
        <p:txBody>
          <a:bodyPr/>
          <a:lstStyle/>
          <a:p>
            <a:r>
              <a:rPr lang="fr-FR" sz="2800" b="1" dirty="0">
                <a:solidFill>
                  <a:srgbClr val="FFC000"/>
                </a:solidFill>
                <a:latin typeface="Times New Roman" pitchFamily="18" charset="0"/>
                <a:cs typeface="Times New Roman" pitchFamily="18" charset="0"/>
              </a:rPr>
              <a:t>Démarche - « Premier S » - DEBARRAS – SEIRI -</a:t>
            </a:r>
            <a:endParaRPr lang="fr-FR" sz="2800" dirty="0">
              <a:solidFill>
                <a:srgbClr val="FFC000"/>
              </a:solidFill>
              <a:latin typeface="Times New Roman" pitchFamily="18" charset="0"/>
              <a:cs typeface="Times New Roman" pitchFamily="18" charset="0"/>
            </a:endParaRPr>
          </a:p>
        </p:txBody>
      </p:sp>
      <p:sp>
        <p:nvSpPr>
          <p:cNvPr id="19459" name="Espace réservé du contenu 2"/>
          <p:cNvSpPr>
            <a:spLocks noGrp="1"/>
          </p:cNvSpPr>
          <p:nvPr>
            <p:ph idx="1"/>
          </p:nvPr>
        </p:nvSpPr>
        <p:spPr>
          <a:xfrm>
            <a:off x="6191251" y="3286126"/>
            <a:ext cx="6000749" cy="2500313"/>
          </a:xfrm>
        </p:spPr>
        <p:txBody>
          <a:bodyPr>
            <a:normAutofit lnSpcReduction="10000"/>
          </a:bodyPr>
          <a:lstStyle/>
          <a:p>
            <a:pPr>
              <a:buFont typeface="Wingdings 2" pitchFamily="18" charset="2"/>
              <a:buNone/>
            </a:pPr>
            <a:r>
              <a:rPr lang="fr-FR" sz="2400"/>
              <a:t>1 – La palette n’est pas rangée et obstrue l’allée</a:t>
            </a:r>
          </a:p>
          <a:p>
            <a:pPr>
              <a:buFont typeface="Wingdings 2" pitchFamily="18" charset="2"/>
              <a:buNone/>
            </a:pPr>
            <a:r>
              <a:rPr lang="fr-FR" sz="2400"/>
              <a:t>2 – la zone de stocka n’est pas libérée (palette vide)</a:t>
            </a:r>
          </a:p>
          <a:p>
            <a:pPr>
              <a:buFont typeface="Wingdings 2" pitchFamily="18" charset="2"/>
              <a:buNone/>
            </a:pPr>
            <a:r>
              <a:rPr lang="fr-FR" sz="2400"/>
              <a:t>3 – Maintenir les zones de stockage opérationnelles</a:t>
            </a:r>
            <a:endParaRPr lang="fr-FR" sz="2400">
              <a:latin typeface="Times New Roman" pitchFamily="18" charset="0"/>
              <a:cs typeface="Times New Roman" pitchFamily="18" charset="0"/>
            </a:endParaRPr>
          </a:p>
        </p:txBody>
      </p:sp>
      <p:sp>
        <p:nvSpPr>
          <p:cNvPr id="4" name="ZoneTexte 3"/>
          <p:cNvSpPr txBox="1"/>
          <p:nvPr/>
        </p:nvSpPr>
        <p:spPr>
          <a:xfrm>
            <a:off x="0" y="1857375"/>
            <a:ext cx="6718058" cy="1384995"/>
          </a:xfrm>
          <a:prstGeom prst="rect">
            <a:avLst/>
          </a:prstGeom>
          <a:noFill/>
        </p:spPr>
        <p:txBody>
          <a:bodyPr wrap="none">
            <a:spAutoFit/>
          </a:bodyPr>
          <a:lstStyle/>
          <a:p>
            <a:pPr marL="457200" indent="-457200" fontAlgn="auto">
              <a:spcBef>
                <a:spcPts val="0"/>
              </a:spcBef>
              <a:spcAft>
                <a:spcPts val="0"/>
              </a:spcAft>
              <a:buClr>
                <a:srgbClr val="FF6600"/>
              </a:buClr>
              <a:buFont typeface="+mj-lt"/>
              <a:buAutoNum type="arabicPeriod" startAt="3"/>
              <a:defRPr/>
            </a:pPr>
            <a:r>
              <a:rPr lang="fr-FR" sz="2400" dirty="0">
                <a:latin typeface="+mn-lt"/>
                <a:cs typeface="+mn-cs"/>
              </a:rPr>
              <a:t>Éviter le formation de l’inutile</a:t>
            </a:r>
          </a:p>
          <a:p>
            <a:pPr fontAlgn="auto">
              <a:spcBef>
                <a:spcPts val="0"/>
              </a:spcBef>
              <a:spcAft>
                <a:spcPts val="0"/>
              </a:spcAft>
              <a:defRPr/>
            </a:pPr>
            <a:r>
              <a:rPr lang="fr-FR" sz="2000" dirty="0">
                <a:latin typeface="+mn-lt"/>
                <a:cs typeface="+mn-cs"/>
              </a:rPr>
              <a:t>Comprendre pourquoi les choses ont tendance à s’accumuler ?</a:t>
            </a:r>
          </a:p>
          <a:p>
            <a:pPr fontAlgn="auto">
              <a:spcBef>
                <a:spcPts val="0"/>
              </a:spcBef>
              <a:spcAft>
                <a:spcPts val="0"/>
              </a:spcAft>
              <a:defRPr/>
            </a:pPr>
            <a:r>
              <a:rPr lang="fr-FR" sz="2000" dirty="0">
                <a:latin typeface="+mn-lt"/>
                <a:cs typeface="+mn-cs"/>
              </a:rPr>
              <a:t>Comprendre pourquoi cela arrive ?</a:t>
            </a:r>
          </a:p>
          <a:p>
            <a:pPr fontAlgn="auto">
              <a:spcBef>
                <a:spcPts val="0"/>
              </a:spcBef>
              <a:spcAft>
                <a:spcPts val="0"/>
              </a:spcAft>
              <a:defRPr/>
            </a:pPr>
            <a:r>
              <a:rPr lang="fr-FR" sz="2000" dirty="0">
                <a:latin typeface="+mn-lt"/>
                <a:cs typeface="+mn-cs"/>
              </a:rPr>
              <a:t>Essayer de remédier à ces dysfonctionnements</a:t>
            </a:r>
          </a:p>
        </p:txBody>
      </p:sp>
      <p:sp>
        <p:nvSpPr>
          <p:cNvPr id="19461" name="ZoneTexte 5"/>
          <p:cNvSpPr txBox="1">
            <a:spLocks noChangeArrowheads="1"/>
          </p:cNvSpPr>
          <p:nvPr/>
        </p:nvSpPr>
        <p:spPr bwMode="auto">
          <a:xfrm>
            <a:off x="476251" y="1285876"/>
            <a:ext cx="1692066" cy="523220"/>
          </a:xfrm>
          <a:prstGeom prst="rect">
            <a:avLst/>
          </a:prstGeom>
          <a:noFill/>
          <a:ln w="9525">
            <a:noFill/>
            <a:miter lim="800000"/>
            <a:headEnd/>
            <a:tailEnd/>
          </a:ln>
        </p:spPr>
        <p:txBody>
          <a:bodyPr wrap="none">
            <a:spAutoFit/>
          </a:bodyPr>
          <a:lstStyle/>
          <a:p>
            <a:r>
              <a:rPr lang="fr-FR" sz="2800">
                <a:solidFill>
                  <a:srgbClr val="FF0066"/>
                </a:solidFill>
                <a:latin typeface="Constantia" pitchFamily="18" charset="0"/>
              </a:rPr>
              <a:t>Processus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9458"/>
                                        </p:tgtEl>
                                        <p:attrNameLst>
                                          <p:attrName>style.visibility</p:attrName>
                                        </p:attrNameLst>
                                      </p:cBhvr>
                                      <p:to>
                                        <p:strVal val="visible"/>
                                      </p:to>
                                    </p:set>
                                    <p:anim calcmode="lin" valueType="num">
                                      <p:cBhvr>
                                        <p:cTn id="7" dur="1000" fill="hold"/>
                                        <p:tgtEl>
                                          <p:spTgt spid="19458"/>
                                        </p:tgtEl>
                                        <p:attrNameLst>
                                          <p:attrName>ppt_w</p:attrName>
                                        </p:attrNameLst>
                                      </p:cBhvr>
                                      <p:tavLst>
                                        <p:tav tm="0">
                                          <p:val>
                                            <p:fltVal val="0"/>
                                          </p:val>
                                        </p:tav>
                                        <p:tav tm="100000">
                                          <p:val>
                                            <p:strVal val="#ppt_w"/>
                                          </p:val>
                                        </p:tav>
                                      </p:tavLst>
                                    </p:anim>
                                    <p:anim calcmode="lin" valueType="num">
                                      <p:cBhvr>
                                        <p:cTn id="8" dur="1000" fill="hold"/>
                                        <p:tgtEl>
                                          <p:spTgt spid="19458"/>
                                        </p:tgtEl>
                                        <p:attrNameLst>
                                          <p:attrName>ppt_h</p:attrName>
                                        </p:attrNameLst>
                                      </p:cBhvr>
                                      <p:tavLst>
                                        <p:tav tm="0">
                                          <p:val>
                                            <p:fltVal val="0"/>
                                          </p:val>
                                        </p:tav>
                                        <p:tav tm="100000">
                                          <p:val>
                                            <p:strVal val="#ppt_h"/>
                                          </p:val>
                                        </p:tav>
                                      </p:tavLst>
                                    </p:anim>
                                    <p:anim calcmode="lin" valueType="num">
                                      <p:cBhvr>
                                        <p:cTn id="9" dur="1000" fill="hold"/>
                                        <p:tgtEl>
                                          <p:spTgt spid="1945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945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19461"/>
                                        </p:tgtEl>
                                        <p:attrNameLst>
                                          <p:attrName>style.visibility</p:attrName>
                                        </p:attrNameLst>
                                      </p:cBhvr>
                                      <p:to>
                                        <p:strVal val="visible"/>
                                      </p:to>
                                    </p:set>
                                    <p:anim calcmode="lin" valueType="num">
                                      <p:cBhvr>
                                        <p:cTn id="15" dur="1000" fill="hold"/>
                                        <p:tgtEl>
                                          <p:spTgt spid="19461"/>
                                        </p:tgtEl>
                                        <p:attrNameLst>
                                          <p:attrName>ppt_w</p:attrName>
                                        </p:attrNameLst>
                                      </p:cBhvr>
                                      <p:tavLst>
                                        <p:tav tm="0">
                                          <p:val>
                                            <p:fltVal val="0"/>
                                          </p:val>
                                        </p:tav>
                                        <p:tav tm="100000">
                                          <p:val>
                                            <p:strVal val="#ppt_w"/>
                                          </p:val>
                                        </p:tav>
                                      </p:tavLst>
                                    </p:anim>
                                    <p:anim calcmode="lin" valueType="num">
                                      <p:cBhvr>
                                        <p:cTn id="16" dur="1000" fill="hold"/>
                                        <p:tgtEl>
                                          <p:spTgt spid="19461"/>
                                        </p:tgtEl>
                                        <p:attrNameLst>
                                          <p:attrName>ppt_h</p:attrName>
                                        </p:attrNameLst>
                                      </p:cBhvr>
                                      <p:tavLst>
                                        <p:tav tm="0">
                                          <p:val>
                                            <p:fltVal val="0"/>
                                          </p:val>
                                        </p:tav>
                                        <p:tav tm="100000">
                                          <p:val>
                                            <p:strVal val="#ppt_h"/>
                                          </p:val>
                                        </p:tav>
                                      </p:tavLst>
                                    </p:anim>
                                    <p:anim calcmode="lin" valueType="num">
                                      <p:cBhvr>
                                        <p:cTn id="17" dur="1000" fill="hold"/>
                                        <p:tgtEl>
                                          <p:spTgt spid="19461"/>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19461"/>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54" presetClass="entr" presetSubtype="0" accel="10000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p:cTn id="23" dur="500" fill="hold"/>
                                        <p:tgtEl>
                                          <p:spTgt spid="4"/>
                                        </p:tgtEl>
                                        <p:attrNameLst>
                                          <p:attrName>ppt_w</p:attrName>
                                        </p:attrNameLst>
                                      </p:cBhvr>
                                      <p:tavLst>
                                        <p:tav tm="0">
                                          <p:val>
                                            <p:strVal val="#ppt_w*0.05"/>
                                          </p:val>
                                        </p:tav>
                                        <p:tav tm="100000">
                                          <p:val>
                                            <p:strVal val="#ppt_w"/>
                                          </p:val>
                                        </p:tav>
                                      </p:tavLst>
                                    </p:anim>
                                    <p:anim calcmode="lin" valueType="num">
                                      <p:cBhvr>
                                        <p:cTn id="24" dur="500" fill="hold"/>
                                        <p:tgtEl>
                                          <p:spTgt spid="4"/>
                                        </p:tgtEl>
                                        <p:attrNameLst>
                                          <p:attrName>ppt_h</p:attrName>
                                        </p:attrNameLst>
                                      </p:cBhvr>
                                      <p:tavLst>
                                        <p:tav tm="0">
                                          <p:val>
                                            <p:strVal val="#ppt_h"/>
                                          </p:val>
                                        </p:tav>
                                        <p:tav tm="100000">
                                          <p:val>
                                            <p:strVal val="#ppt_h"/>
                                          </p:val>
                                        </p:tav>
                                      </p:tavLst>
                                    </p:anim>
                                    <p:anim calcmode="lin" valueType="num">
                                      <p:cBhvr>
                                        <p:cTn id="25" dur="500" fill="hold"/>
                                        <p:tgtEl>
                                          <p:spTgt spid="4"/>
                                        </p:tgtEl>
                                        <p:attrNameLst>
                                          <p:attrName>ppt_x</p:attrName>
                                        </p:attrNameLst>
                                      </p:cBhvr>
                                      <p:tavLst>
                                        <p:tav tm="0">
                                          <p:val>
                                            <p:strVal val="#ppt_x-.2"/>
                                          </p:val>
                                        </p:tav>
                                        <p:tav tm="100000">
                                          <p:val>
                                            <p:strVal val="#ppt_x"/>
                                          </p:val>
                                        </p:tav>
                                      </p:tavLst>
                                    </p:anim>
                                    <p:anim calcmode="lin" valueType="num">
                                      <p:cBhvr>
                                        <p:cTn id="26" dur="500" fill="hold"/>
                                        <p:tgtEl>
                                          <p:spTgt spid="4"/>
                                        </p:tgtEl>
                                        <p:attrNameLst>
                                          <p:attrName>ppt_y</p:attrName>
                                        </p:attrNameLst>
                                      </p:cBhvr>
                                      <p:tavLst>
                                        <p:tav tm="0">
                                          <p:val>
                                            <p:strVal val="#ppt_y"/>
                                          </p:val>
                                        </p:tav>
                                        <p:tav tm="100000">
                                          <p:val>
                                            <p:strVal val="#ppt_y"/>
                                          </p:val>
                                        </p:tav>
                                      </p:tavLst>
                                    </p:anim>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54" presetClass="entr" presetSubtype="0" accel="100000" fill="hold" grpId="0" nodeType="clickEffect">
                                  <p:stCondLst>
                                    <p:cond delay="0"/>
                                  </p:stCondLst>
                                  <p:childTnLst>
                                    <p:set>
                                      <p:cBhvr>
                                        <p:cTn id="31" dur="1" fill="hold">
                                          <p:stCondLst>
                                            <p:cond delay="0"/>
                                          </p:stCondLst>
                                        </p:cTn>
                                        <p:tgtEl>
                                          <p:spTgt spid="19459"/>
                                        </p:tgtEl>
                                        <p:attrNameLst>
                                          <p:attrName>style.visibility</p:attrName>
                                        </p:attrNameLst>
                                      </p:cBhvr>
                                      <p:to>
                                        <p:strVal val="visible"/>
                                      </p:to>
                                    </p:set>
                                    <p:anim calcmode="lin" valueType="num">
                                      <p:cBhvr>
                                        <p:cTn id="32" dur="500" fill="hold"/>
                                        <p:tgtEl>
                                          <p:spTgt spid="19459"/>
                                        </p:tgtEl>
                                        <p:attrNameLst>
                                          <p:attrName>ppt_w</p:attrName>
                                        </p:attrNameLst>
                                      </p:cBhvr>
                                      <p:tavLst>
                                        <p:tav tm="0">
                                          <p:val>
                                            <p:strVal val="#ppt_w*0.05"/>
                                          </p:val>
                                        </p:tav>
                                        <p:tav tm="100000">
                                          <p:val>
                                            <p:strVal val="#ppt_w"/>
                                          </p:val>
                                        </p:tav>
                                      </p:tavLst>
                                    </p:anim>
                                    <p:anim calcmode="lin" valueType="num">
                                      <p:cBhvr>
                                        <p:cTn id="33" dur="500" fill="hold"/>
                                        <p:tgtEl>
                                          <p:spTgt spid="19459"/>
                                        </p:tgtEl>
                                        <p:attrNameLst>
                                          <p:attrName>ppt_h</p:attrName>
                                        </p:attrNameLst>
                                      </p:cBhvr>
                                      <p:tavLst>
                                        <p:tav tm="0">
                                          <p:val>
                                            <p:strVal val="#ppt_h"/>
                                          </p:val>
                                        </p:tav>
                                        <p:tav tm="100000">
                                          <p:val>
                                            <p:strVal val="#ppt_h"/>
                                          </p:val>
                                        </p:tav>
                                      </p:tavLst>
                                    </p:anim>
                                    <p:anim calcmode="lin" valueType="num">
                                      <p:cBhvr>
                                        <p:cTn id="34" dur="500" fill="hold"/>
                                        <p:tgtEl>
                                          <p:spTgt spid="19459"/>
                                        </p:tgtEl>
                                        <p:attrNameLst>
                                          <p:attrName>ppt_x</p:attrName>
                                        </p:attrNameLst>
                                      </p:cBhvr>
                                      <p:tavLst>
                                        <p:tav tm="0">
                                          <p:val>
                                            <p:strVal val="#ppt_x-.2"/>
                                          </p:val>
                                        </p:tav>
                                        <p:tav tm="100000">
                                          <p:val>
                                            <p:strVal val="#ppt_x"/>
                                          </p:val>
                                        </p:tav>
                                      </p:tavLst>
                                    </p:anim>
                                    <p:anim calcmode="lin" valueType="num">
                                      <p:cBhvr>
                                        <p:cTn id="35" dur="500" fill="hold"/>
                                        <p:tgtEl>
                                          <p:spTgt spid="19459"/>
                                        </p:tgtEl>
                                        <p:attrNameLst>
                                          <p:attrName>ppt_y</p:attrName>
                                        </p:attrNameLst>
                                      </p:cBhvr>
                                      <p:tavLst>
                                        <p:tav tm="0">
                                          <p:val>
                                            <p:strVal val="#ppt_y"/>
                                          </p:val>
                                        </p:tav>
                                        <p:tav tm="100000">
                                          <p:val>
                                            <p:strVal val="#ppt_y"/>
                                          </p:val>
                                        </p:tav>
                                      </p:tavLst>
                                    </p:anim>
                                    <p:animEffect transition="in" filter="fade">
                                      <p:cBhvr>
                                        <p:cTn id="36" dur="500"/>
                                        <p:tgtEl>
                                          <p:spTgt spid="194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p:bldP spid="19459" grpId="0"/>
      <p:bldP spid="4" grpId="0"/>
      <p:bldP spid="19461" grpId="0"/>
    </p:bldLst>
  </p:timing>
</p:sld>
</file>

<file path=ppt/slides/slide3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re 1"/>
          <p:cNvSpPr>
            <a:spLocks noGrp="1"/>
          </p:cNvSpPr>
          <p:nvPr>
            <p:ph type="title"/>
          </p:nvPr>
        </p:nvSpPr>
        <p:spPr>
          <a:xfrm>
            <a:off x="624417" y="333375"/>
            <a:ext cx="10972800" cy="1143000"/>
          </a:xfrm>
        </p:spPr>
        <p:txBody>
          <a:bodyPr/>
          <a:lstStyle/>
          <a:p>
            <a:r>
              <a:rPr lang="fr-FR" sz="2800" b="1" dirty="0">
                <a:solidFill>
                  <a:srgbClr val="FFC000"/>
                </a:solidFill>
                <a:latin typeface="Times New Roman" pitchFamily="18" charset="0"/>
                <a:cs typeface="Times New Roman" pitchFamily="18" charset="0"/>
              </a:rPr>
              <a:t>Démarche - « Premier S » - DEBARRAS – SEIRI -</a:t>
            </a:r>
            <a:endParaRPr lang="fr-FR" sz="2800" dirty="0">
              <a:solidFill>
                <a:srgbClr val="FFC000"/>
              </a:solidFill>
            </a:endParaRPr>
          </a:p>
        </p:txBody>
      </p:sp>
      <p:sp>
        <p:nvSpPr>
          <p:cNvPr id="4" name="Rectangle à coins arrondis 3"/>
          <p:cNvSpPr/>
          <p:nvPr/>
        </p:nvSpPr>
        <p:spPr>
          <a:xfrm>
            <a:off x="476252" y="1928813"/>
            <a:ext cx="3524249" cy="1143000"/>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p>
            <a:pPr algn="ctr" fontAlgn="auto">
              <a:spcBef>
                <a:spcPts val="0"/>
              </a:spcBef>
              <a:spcAft>
                <a:spcPts val="0"/>
              </a:spcAft>
              <a:defRPr/>
            </a:pPr>
            <a:r>
              <a:rPr lang="fr-FR" sz="2800" b="1" dirty="0"/>
              <a:t>S</a:t>
            </a:r>
            <a:r>
              <a:rPr lang="fr-FR" b="1" dirty="0"/>
              <a:t>EIRI</a:t>
            </a:r>
            <a:endParaRPr lang="fr-FR" dirty="0"/>
          </a:p>
        </p:txBody>
      </p:sp>
      <p:sp>
        <p:nvSpPr>
          <p:cNvPr id="5" name="Rectangle à coins arrondis 4"/>
          <p:cNvSpPr/>
          <p:nvPr/>
        </p:nvSpPr>
        <p:spPr>
          <a:xfrm>
            <a:off x="7143751" y="1928813"/>
            <a:ext cx="3619500" cy="1143000"/>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p>
            <a:pPr algn="ctr" fontAlgn="auto">
              <a:spcBef>
                <a:spcPts val="0"/>
              </a:spcBef>
              <a:spcAft>
                <a:spcPts val="0"/>
              </a:spcAft>
              <a:defRPr/>
            </a:pPr>
            <a:r>
              <a:rPr lang="fr-FR" sz="2800" b="1" dirty="0"/>
              <a:t>D</a:t>
            </a:r>
            <a:r>
              <a:rPr lang="fr-FR" b="1" dirty="0"/>
              <a:t>EBARRAS</a:t>
            </a:r>
            <a:endParaRPr lang="fr-FR" dirty="0"/>
          </a:p>
        </p:txBody>
      </p:sp>
      <p:sp>
        <p:nvSpPr>
          <p:cNvPr id="6" name="Flèche droite à entaille 5"/>
          <p:cNvSpPr/>
          <p:nvPr/>
        </p:nvSpPr>
        <p:spPr>
          <a:xfrm>
            <a:off x="4857751" y="2286000"/>
            <a:ext cx="1333500" cy="571500"/>
          </a:xfrm>
          <a:prstGeom prst="notchedRightArrow">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fr-FR"/>
          </a:p>
        </p:txBody>
      </p:sp>
      <p:sp>
        <p:nvSpPr>
          <p:cNvPr id="20486" name="ZoneTexte 6"/>
          <p:cNvSpPr txBox="1">
            <a:spLocks noChangeArrowheads="1"/>
          </p:cNvSpPr>
          <p:nvPr/>
        </p:nvSpPr>
        <p:spPr bwMode="auto">
          <a:xfrm>
            <a:off x="762001" y="3929064"/>
            <a:ext cx="8538633" cy="1754187"/>
          </a:xfrm>
          <a:prstGeom prst="rect">
            <a:avLst/>
          </a:prstGeom>
          <a:noFill/>
          <a:ln w="9525">
            <a:noFill/>
            <a:miter lim="800000"/>
            <a:headEnd/>
            <a:tailEnd/>
          </a:ln>
        </p:spPr>
        <p:txBody>
          <a:bodyPr>
            <a:spAutoFit/>
          </a:bodyPr>
          <a:lstStyle/>
          <a:p>
            <a:r>
              <a:rPr lang="fr-FR" sz="2800" b="1" i="1">
                <a:latin typeface="Constantia" pitchFamily="18" charset="0"/>
              </a:rPr>
              <a:t>Actions &amp; résultats attendus</a:t>
            </a:r>
          </a:p>
          <a:p>
            <a:pPr>
              <a:buClr>
                <a:srgbClr val="FF6600"/>
              </a:buClr>
              <a:buFont typeface="Courier New" pitchFamily="49" charset="0"/>
              <a:buChar char="o"/>
            </a:pPr>
            <a:r>
              <a:rPr lang="fr-FR" sz="2000">
                <a:latin typeface="Constantia" pitchFamily="18" charset="0"/>
              </a:rPr>
              <a:t>Libération d ’espace &amp; diminution des stocks</a:t>
            </a:r>
          </a:p>
          <a:p>
            <a:pPr>
              <a:buClr>
                <a:srgbClr val="FF6600"/>
              </a:buClr>
              <a:buFont typeface="Courier New" pitchFamily="49" charset="0"/>
              <a:buChar char="o"/>
            </a:pPr>
            <a:r>
              <a:rPr lang="fr-FR" sz="2000">
                <a:latin typeface="Constantia" pitchFamily="18" charset="0"/>
              </a:rPr>
              <a:t>Flexibilité des zones de travail</a:t>
            </a:r>
          </a:p>
          <a:p>
            <a:pPr>
              <a:buClr>
                <a:srgbClr val="FF6600"/>
              </a:buClr>
              <a:buFont typeface="Courier New" pitchFamily="49" charset="0"/>
              <a:buChar char="o"/>
            </a:pPr>
            <a:r>
              <a:rPr lang="fr-FR" sz="2000">
                <a:latin typeface="Constantia" pitchFamily="18" charset="0"/>
              </a:rPr>
              <a:t>Ambiance, mobilisation favorable au travail d ’équipe &amp; au</a:t>
            </a:r>
          </a:p>
          <a:p>
            <a:pPr>
              <a:buClr>
                <a:srgbClr val="FF6600"/>
              </a:buClr>
            </a:pPr>
            <a:r>
              <a:rPr lang="fr-FR" sz="2000">
                <a:latin typeface="Constantia" pitchFamily="18" charset="0"/>
              </a:rPr>
              <a:t>     développement d ’opérations de nettoyage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0482"/>
                                        </p:tgtEl>
                                        <p:attrNameLst>
                                          <p:attrName>style.visibility</p:attrName>
                                        </p:attrNameLst>
                                      </p:cBhvr>
                                      <p:to>
                                        <p:strVal val="visible"/>
                                      </p:to>
                                    </p:set>
                                    <p:anim calcmode="lin" valueType="num">
                                      <p:cBhvr>
                                        <p:cTn id="7" dur="1000" fill="hold"/>
                                        <p:tgtEl>
                                          <p:spTgt spid="20482"/>
                                        </p:tgtEl>
                                        <p:attrNameLst>
                                          <p:attrName>ppt_w</p:attrName>
                                        </p:attrNameLst>
                                      </p:cBhvr>
                                      <p:tavLst>
                                        <p:tav tm="0">
                                          <p:val>
                                            <p:fltVal val="0"/>
                                          </p:val>
                                        </p:tav>
                                        <p:tav tm="100000">
                                          <p:val>
                                            <p:strVal val="#ppt_w"/>
                                          </p:val>
                                        </p:tav>
                                      </p:tavLst>
                                    </p:anim>
                                    <p:anim calcmode="lin" valueType="num">
                                      <p:cBhvr>
                                        <p:cTn id="8" dur="1000" fill="hold"/>
                                        <p:tgtEl>
                                          <p:spTgt spid="20482"/>
                                        </p:tgtEl>
                                        <p:attrNameLst>
                                          <p:attrName>ppt_h</p:attrName>
                                        </p:attrNameLst>
                                      </p:cBhvr>
                                      <p:tavLst>
                                        <p:tav tm="0">
                                          <p:val>
                                            <p:fltVal val="0"/>
                                          </p:val>
                                        </p:tav>
                                        <p:tav tm="100000">
                                          <p:val>
                                            <p:strVal val="#ppt_h"/>
                                          </p:val>
                                        </p:tav>
                                      </p:tavLst>
                                    </p:anim>
                                    <p:anim calcmode="lin" valueType="num">
                                      <p:cBhvr>
                                        <p:cTn id="9" dur="1000" fill="hold"/>
                                        <p:tgtEl>
                                          <p:spTgt spid="2048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048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ox(in)">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54" presetClass="entr" presetSubtype="0" accel="10000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p:cTn id="20" dur="500" fill="hold"/>
                                        <p:tgtEl>
                                          <p:spTgt spid="6"/>
                                        </p:tgtEl>
                                        <p:attrNameLst>
                                          <p:attrName>ppt_w</p:attrName>
                                        </p:attrNameLst>
                                      </p:cBhvr>
                                      <p:tavLst>
                                        <p:tav tm="0">
                                          <p:val>
                                            <p:strVal val="#ppt_w*0.05"/>
                                          </p:val>
                                        </p:tav>
                                        <p:tav tm="100000">
                                          <p:val>
                                            <p:strVal val="#ppt_w"/>
                                          </p:val>
                                        </p:tav>
                                      </p:tavLst>
                                    </p:anim>
                                    <p:anim calcmode="lin" valueType="num">
                                      <p:cBhvr>
                                        <p:cTn id="21" dur="500" fill="hold"/>
                                        <p:tgtEl>
                                          <p:spTgt spid="6"/>
                                        </p:tgtEl>
                                        <p:attrNameLst>
                                          <p:attrName>ppt_h</p:attrName>
                                        </p:attrNameLst>
                                      </p:cBhvr>
                                      <p:tavLst>
                                        <p:tav tm="0">
                                          <p:val>
                                            <p:strVal val="#ppt_h"/>
                                          </p:val>
                                        </p:tav>
                                        <p:tav tm="100000">
                                          <p:val>
                                            <p:strVal val="#ppt_h"/>
                                          </p:val>
                                        </p:tav>
                                      </p:tavLst>
                                    </p:anim>
                                    <p:anim calcmode="lin" valueType="num">
                                      <p:cBhvr>
                                        <p:cTn id="22" dur="500" fill="hold"/>
                                        <p:tgtEl>
                                          <p:spTgt spid="6"/>
                                        </p:tgtEl>
                                        <p:attrNameLst>
                                          <p:attrName>ppt_x</p:attrName>
                                        </p:attrNameLst>
                                      </p:cBhvr>
                                      <p:tavLst>
                                        <p:tav tm="0">
                                          <p:val>
                                            <p:strVal val="#ppt_x-.2"/>
                                          </p:val>
                                        </p:tav>
                                        <p:tav tm="100000">
                                          <p:val>
                                            <p:strVal val="#ppt_x"/>
                                          </p:val>
                                        </p:tav>
                                      </p:tavLst>
                                    </p:anim>
                                    <p:anim calcmode="lin" valueType="num">
                                      <p:cBhvr>
                                        <p:cTn id="23" dur="500" fill="hold"/>
                                        <p:tgtEl>
                                          <p:spTgt spid="6"/>
                                        </p:tgtEl>
                                        <p:attrNameLst>
                                          <p:attrName>ppt_y</p:attrName>
                                        </p:attrNameLst>
                                      </p:cBhvr>
                                      <p:tavLst>
                                        <p:tav tm="0">
                                          <p:val>
                                            <p:strVal val="#ppt_y"/>
                                          </p:val>
                                        </p:tav>
                                        <p:tav tm="100000">
                                          <p:val>
                                            <p:strVal val="#ppt_y"/>
                                          </p:val>
                                        </p:tav>
                                      </p:tavLst>
                                    </p:anim>
                                    <p:animEffect transition="in" filter="fade">
                                      <p:cBhvr>
                                        <p:cTn id="24" dur="500"/>
                                        <p:tgtEl>
                                          <p:spTgt spid="6"/>
                                        </p:tgtEl>
                                      </p:cBhvr>
                                    </p:animEffect>
                                  </p:childTnLst>
                                </p:cTn>
                              </p:par>
                              <p:par>
                                <p:cTn id="25" presetID="54" presetClass="entr" presetSubtype="0" accel="10000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500" fill="hold"/>
                                        <p:tgtEl>
                                          <p:spTgt spid="5"/>
                                        </p:tgtEl>
                                        <p:attrNameLst>
                                          <p:attrName>ppt_w</p:attrName>
                                        </p:attrNameLst>
                                      </p:cBhvr>
                                      <p:tavLst>
                                        <p:tav tm="0">
                                          <p:val>
                                            <p:strVal val="#ppt_w*0.05"/>
                                          </p:val>
                                        </p:tav>
                                        <p:tav tm="100000">
                                          <p:val>
                                            <p:strVal val="#ppt_w"/>
                                          </p:val>
                                        </p:tav>
                                      </p:tavLst>
                                    </p:anim>
                                    <p:anim calcmode="lin" valueType="num">
                                      <p:cBhvr>
                                        <p:cTn id="28" dur="500" fill="hold"/>
                                        <p:tgtEl>
                                          <p:spTgt spid="5"/>
                                        </p:tgtEl>
                                        <p:attrNameLst>
                                          <p:attrName>ppt_h</p:attrName>
                                        </p:attrNameLst>
                                      </p:cBhvr>
                                      <p:tavLst>
                                        <p:tav tm="0">
                                          <p:val>
                                            <p:strVal val="#ppt_h"/>
                                          </p:val>
                                        </p:tav>
                                        <p:tav tm="100000">
                                          <p:val>
                                            <p:strVal val="#ppt_h"/>
                                          </p:val>
                                        </p:tav>
                                      </p:tavLst>
                                    </p:anim>
                                    <p:anim calcmode="lin" valueType="num">
                                      <p:cBhvr>
                                        <p:cTn id="29" dur="500" fill="hold"/>
                                        <p:tgtEl>
                                          <p:spTgt spid="5"/>
                                        </p:tgtEl>
                                        <p:attrNameLst>
                                          <p:attrName>ppt_x</p:attrName>
                                        </p:attrNameLst>
                                      </p:cBhvr>
                                      <p:tavLst>
                                        <p:tav tm="0">
                                          <p:val>
                                            <p:strVal val="#ppt_x-.2"/>
                                          </p:val>
                                        </p:tav>
                                        <p:tav tm="100000">
                                          <p:val>
                                            <p:strVal val="#ppt_x"/>
                                          </p:val>
                                        </p:tav>
                                      </p:tavLst>
                                    </p:anim>
                                    <p:anim calcmode="lin" valueType="num">
                                      <p:cBhvr>
                                        <p:cTn id="30" dur="500" fill="hold"/>
                                        <p:tgtEl>
                                          <p:spTgt spid="5"/>
                                        </p:tgtEl>
                                        <p:attrNameLst>
                                          <p:attrName>ppt_y</p:attrName>
                                        </p:attrNameLst>
                                      </p:cBhvr>
                                      <p:tavLst>
                                        <p:tav tm="0">
                                          <p:val>
                                            <p:strVal val="#ppt_y"/>
                                          </p:val>
                                        </p:tav>
                                        <p:tav tm="100000">
                                          <p:val>
                                            <p:strVal val="#ppt_y"/>
                                          </p:val>
                                        </p:tav>
                                      </p:tavLst>
                                    </p:anim>
                                    <p:animEffect transition="in" filter="fade">
                                      <p:cBhvr>
                                        <p:cTn id="31" dur="500"/>
                                        <p:tgtEl>
                                          <p:spTgt spid="5"/>
                                        </p:tgtEl>
                                      </p:cBhvr>
                                    </p:animEffect>
                                  </p:childTnLst>
                                </p:cTn>
                              </p:par>
                              <p:par>
                                <p:cTn id="32" presetID="54" presetClass="entr" presetSubtype="0" accel="100000" fill="hold" grpId="0" nodeType="withEffect">
                                  <p:stCondLst>
                                    <p:cond delay="0"/>
                                  </p:stCondLst>
                                  <p:childTnLst>
                                    <p:set>
                                      <p:cBhvr>
                                        <p:cTn id="33" dur="1" fill="hold">
                                          <p:stCondLst>
                                            <p:cond delay="0"/>
                                          </p:stCondLst>
                                        </p:cTn>
                                        <p:tgtEl>
                                          <p:spTgt spid="20486"/>
                                        </p:tgtEl>
                                        <p:attrNameLst>
                                          <p:attrName>style.visibility</p:attrName>
                                        </p:attrNameLst>
                                      </p:cBhvr>
                                      <p:to>
                                        <p:strVal val="visible"/>
                                      </p:to>
                                    </p:set>
                                    <p:anim calcmode="lin" valueType="num">
                                      <p:cBhvr>
                                        <p:cTn id="34" dur="500" fill="hold"/>
                                        <p:tgtEl>
                                          <p:spTgt spid="20486"/>
                                        </p:tgtEl>
                                        <p:attrNameLst>
                                          <p:attrName>ppt_w</p:attrName>
                                        </p:attrNameLst>
                                      </p:cBhvr>
                                      <p:tavLst>
                                        <p:tav tm="0">
                                          <p:val>
                                            <p:strVal val="#ppt_w*0.05"/>
                                          </p:val>
                                        </p:tav>
                                        <p:tav tm="100000">
                                          <p:val>
                                            <p:strVal val="#ppt_w"/>
                                          </p:val>
                                        </p:tav>
                                      </p:tavLst>
                                    </p:anim>
                                    <p:anim calcmode="lin" valueType="num">
                                      <p:cBhvr>
                                        <p:cTn id="35" dur="500" fill="hold"/>
                                        <p:tgtEl>
                                          <p:spTgt spid="20486"/>
                                        </p:tgtEl>
                                        <p:attrNameLst>
                                          <p:attrName>ppt_h</p:attrName>
                                        </p:attrNameLst>
                                      </p:cBhvr>
                                      <p:tavLst>
                                        <p:tav tm="0">
                                          <p:val>
                                            <p:strVal val="#ppt_h"/>
                                          </p:val>
                                        </p:tav>
                                        <p:tav tm="100000">
                                          <p:val>
                                            <p:strVal val="#ppt_h"/>
                                          </p:val>
                                        </p:tav>
                                      </p:tavLst>
                                    </p:anim>
                                    <p:anim calcmode="lin" valueType="num">
                                      <p:cBhvr>
                                        <p:cTn id="36" dur="500" fill="hold"/>
                                        <p:tgtEl>
                                          <p:spTgt spid="20486"/>
                                        </p:tgtEl>
                                        <p:attrNameLst>
                                          <p:attrName>ppt_x</p:attrName>
                                        </p:attrNameLst>
                                      </p:cBhvr>
                                      <p:tavLst>
                                        <p:tav tm="0">
                                          <p:val>
                                            <p:strVal val="#ppt_x-.2"/>
                                          </p:val>
                                        </p:tav>
                                        <p:tav tm="100000">
                                          <p:val>
                                            <p:strVal val="#ppt_x"/>
                                          </p:val>
                                        </p:tav>
                                      </p:tavLst>
                                    </p:anim>
                                    <p:anim calcmode="lin" valueType="num">
                                      <p:cBhvr>
                                        <p:cTn id="37" dur="500" fill="hold"/>
                                        <p:tgtEl>
                                          <p:spTgt spid="20486"/>
                                        </p:tgtEl>
                                        <p:attrNameLst>
                                          <p:attrName>ppt_y</p:attrName>
                                        </p:attrNameLst>
                                      </p:cBhvr>
                                      <p:tavLst>
                                        <p:tav tm="0">
                                          <p:val>
                                            <p:strVal val="#ppt_y"/>
                                          </p:val>
                                        </p:tav>
                                        <p:tav tm="100000">
                                          <p:val>
                                            <p:strVal val="#ppt_y"/>
                                          </p:val>
                                        </p:tav>
                                      </p:tavLst>
                                    </p:anim>
                                    <p:animEffect transition="in" filter="fade">
                                      <p:cBhvr>
                                        <p:cTn id="38" dur="500"/>
                                        <p:tgtEl>
                                          <p:spTgt spid="204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p:bldP spid="4" grpId="0" animBg="1"/>
      <p:bldP spid="5" grpId="0" animBg="1"/>
      <p:bldP spid="6" grpId="0" animBg="1"/>
      <p:bldP spid="20486" grpId="0"/>
    </p:bldLst>
  </p:timing>
</p:sld>
</file>

<file path=ppt/slides/slide3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re 1"/>
          <p:cNvSpPr>
            <a:spLocks noGrp="1"/>
          </p:cNvSpPr>
          <p:nvPr>
            <p:ph type="title"/>
          </p:nvPr>
        </p:nvSpPr>
        <p:spPr>
          <a:xfrm>
            <a:off x="527051" y="0"/>
            <a:ext cx="10972800" cy="1143000"/>
          </a:xfrm>
        </p:spPr>
        <p:txBody>
          <a:bodyPr/>
          <a:lstStyle/>
          <a:p>
            <a:r>
              <a:rPr lang="fr-FR" sz="2800" b="1" dirty="0">
                <a:solidFill>
                  <a:srgbClr val="FFC000"/>
                </a:solidFill>
                <a:latin typeface="Times New Roman" pitchFamily="18" charset="0"/>
              </a:rPr>
              <a:t>Démarche - « Second S » - RANGEMENT – SEITON </a:t>
            </a:r>
            <a:endParaRPr lang="fr-FR" sz="2800" dirty="0">
              <a:solidFill>
                <a:srgbClr val="FFC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1238251" y="2857500"/>
            <a:ext cx="8667749" cy="2571750"/>
          </a:xfrm>
        </p:spPr>
        <p:txBody>
          <a:bodyPr>
            <a:normAutofit fontScale="77500" lnSpcReduction="20000"/>
          </a:bodyPr>
          <a:lstStyle/>
          <a:p>
            <a:pPr marL="274320" indent="-274320" fontAlgn="auto">
              <a:spcAft>
                <a:spcPts val="0"/>
              </a:spcAft>
              <a:buClr>
                <a:schemeClr val="accent3"/>
              </a:buClr>
              <a:buFont typeface="Wingdings 2"/>
              <a:buNone/>
              <a:defRPr/>
            </a:pPr>
            <a:r>
              <a:rPr lang="fr-FR" sz="5100" b="1" i="1" dirty="0">
                <a:latin typeface="Times New Roman" pitchFamily="18" charset="0"/>
                <a:cs typeface="Times New Roman" pitchFamily="18" charset="0"/>
              </a:rPr>
              <a:t>Mot d ’ordre</a:t>
            </a:r>
          </a:p>
          <a:p>
            <a:pPr marL="274320" indent="-274320" fontAlgn="auto">
              <a:spcAft>
                <a:spcPts val="0"/>
              </a:spcAft>
              <a:buClr>
                <a:srgbClr val="FF6600"/>
              </a:buClr>
              <a:buFont typeface="Courier New" pitchFamily="49" charset="0"/>
              <a:buChar char="o"/>
              <a:defRPr/>
            </a:pPr>
            <a:r>
              <a:rPr lang="fr-FR" sz="4200" dirty="0">
                <a:latin typeface="Times New Roman" pitchFamily="18" charset="0"/>
                <a:cs typeface="Times New Roman" pitchFamily="18" charset="0"/>
              </a:rPr>
              <a:t>Ranger veut dire placer chaque chose à un </a:t>
            </a:r>
            <a:r>
              <a:rPr lang="fr-FR" sz="4200" b="1" dirty="0">
                <a:solidFill>
                  <a:srgbClr val="FF6600"/>
                </a:solidFill>
                <a:latin typeface="Times New Roman" pitchFamily="18" charset="0"/>
                <a:cs typeface="Times New Roman" pitchFamily="18" charset="0"/>
              </a:rPr>
              <a:t>endroit précis </a:t>
            </a:r>
            <a:r>
              <a:rPr lang="fr-FR" sz="4200" dirty="0">
                <a:latin typeface="Times New Roman" pitchFamily="18" charset="0"/>
                <a:cs typeface="Times New Roman" pitchFamily="18" charset="0"/>
              </a:rPr>
              <a:t>et </a:t>
            </a:r>
            <a:r>
              <a:rPr lang="fr-FR" sz="4200" b="1" dirty="0">
                <a:solidFill>
                  <a:srgbClr val="FF6600"/>
                </a:solidFill>
                <a:latin typeface="Times New Roman" pitchFamily="18" charset="0"/>
                <a:cs typeface="Times New Roman" pitchFamily="18" charset="0"/>
              </a:rPr>
              <a:t>accessible</a:t>
            </a:r>
            <a:r>
              <a:rPr lang="fr-FR" sz="4200" dirty="0">
                <a:latin typeface="Times New Roman" pitchFamily="18" charset="0"/>
                <a:cs typeface="Times New Roman" pitchFamily="18" charset="0"/>
              </a:rPr>
              <a:t> afin de pouvoir la retrouver ou la </a:t>
            </a:r>
            <a:r>
              <a:rPr lang="fr-FR" sz="4200" b="1" dirty="0">
                <a:solidFill>
                  <a:srgbClr val="FF6600"/>
                </a:solidFill>
                <a:latin typeface="Times New Roman" pitchFamily="18" charset="0"/>
                <a:cs typeface="Times New Roman" pitchFamily="18" charset="0"/>
              </a:rPr>
              <a:t>ranger rapidement </a:t>
            </a:r>
            <a:r>
              <a:rPr lang="fr-FR" sz="4200" dirty="0">
                <a:latin typeface="Times New Roman" pitchFamily="18" charset="0"/>
                <a:cs typeface="Times New Roman" pitchFamily="18" charset="0"/>
              </a:rPr>
              <a:t>après usage</a:t>
            </a:r>
          </a:p>
          <a:p>
            <a:pPr marL="274320" indent="-274320" fontAlgn="auto">
              <a:spcAft>
                <a:spcPts val="0"/>
              </a:spcAft>
              <a:buClr>
                <a:srgbClr val="FF6600"/>
              </a:buClr>
              <a:buFont typeface="Courier New" pitchFamily="49" charset="0"/>
              <a:buChar char="o"/>
              <a:defRPr/>
            </a:pPr>
            <a:r>
              <a:rPr lang="fr-FR" sz="4200" dirty="0">
                <a:latin typeface="Times New Roman" pitchFamily="18" charset="0"/>
                <a:cs typeface="Times New Roman" pitchFamily="18" charset="0"/>
              </a:rPr>
              <a:t>Réduire </a:t>
            </a:r>
            <a:r>
              <a:rPr lang="fr-FR" sz="4200" b="1" dirty="0">
                <a:solidFill>
                  <a:srgbClr val="FF6600"/>
                </a:solidFill>
                <a:latin typeface="Times New Roman" pitchFamily="18" charset="0"/>
                <a:cs typeface="Times New Roman" pitchFamily="18" charset="0"/>
              </a:rPr>
              <a:t>les gestes inutiles </a:t>
            </a:r>
            <a:r>
              <a:rPr lang="fr-FR" sz="4200" dirty="0">
                <a:latin typeface="Times New Roman" pitchFamily="18" charset="0"/>
                <a:cs typeface="Times New Roman" pitchFamily="18" charset="0"/>
              </a:rPr>
              <a:t>et les pertes de temps</a:t>
            </a:r>
          </a:p>
        </p:txBody>
      </p:sp>
      <p:sp>
        <p:nvSpPr>
          <p:cNvPr id="21508" name="ZoneTexte 3"/>
          <p:cNvSpPr txBox="1">
            <a:spLocks noChangeArrowheads="1"/>
          </p:cNvSpPr>
          <p:nvPr/>
        </p:nvSpPr>
        <p:spPr bwMode="auto">
          <a:xfrm>
            <a:off x="6286501" y="1500189"/>
            <a:ext cx="5143500" cy="708025"/>
          </a:xfrm>
          <a:prstGeom prst="rect">
            <a:avLst/>
          </a:prstGeom>
          <a:noFill/>
          <a:ln w="9525">
            <a:noFill/>
            <a:miter lim="800000"/>
            <a:headEnd/>
            <a:tailEnd/>
          </a:ln>
        </p:spPr>
        <p:txBody>
          <a:bodyPr>
            <a:spAutoFit/>
          </a:bodyPr>
          <a:lstStyle/>
          <a:p>
            <a:r>
              <a:rPr lang="fr-FR" sz="2000" b="1" dirty="0">
                <a:solidFill>
                  <a:srgbClr val="FF6600"/>
                </a:solidFill>
                <a:latin typeface="Constantia" pitchFamily="18" charset="0"/>
              </a:rPr>
              <a:t>Une place pour chaque chose …</a:t>
            </a:r>
          </a:p>
          <a:p>
            <a:r>
              <a:rPr lang="fr-FR" sz="2000" b="1" dirty="0">
                <a:solidFill>
                  <a:srgbClr val="FF6600"/>
                </a:solidFill>
                <a:latin typeface="Constantia" pitchFamily="18" charset="0"/>
              </a:rPr>
              <a:t>et chaque chose à sa place !</a:t>
            </a:r>
            <a:endParaRPr lang="fr-FR" sz="2000" dirty="0">
              <a:solidFill>
                <a:srgbClr val="FF6600"/>
              </a:solidFill>
              <a:latin typeface="Constantia" pitchFamily="18" charset="0"/>
            </a:endParaRPr>
          </a:p>
        </p:txBody>
      </p:sp>
      <p:sp>
        <p:nvSpPr>
          <p:cNvPr id="21509" name="ZoneTexte 4"/>
          <p:cNvSpPr txBox="1">
            <a:spLocks noChangeArrowheads="1"/>
          </p:cNvSpPr>
          <p:nvPr/>
        </p:nvSpPr>
        <p:spPr bwMode="auto">
          <a:xfrm>
            <a:off x="190500" y="1357313"/>
            <a:ext cx="3563283" cy="830997"/>
          </a:xfrm>
          <a:prstGeom prst="rect">
            <a:avLst/>
          </a:prstGeom>
          <a:noFill/>
          <a:ln w="9525">
            <a:noFill/>
            <a:miter lim="800000"/>
            <a:headEnd/>
            <a:tailEnd/>
          </a:ln>
        </p:spPr>
        <p:txBody>
          <a:bodyPr wrap="none">
            <a:spAutoFit/>
          </a:bodyPr>
          <a:lstStyle/>
          <a:p>
            <a:r>
              <a:rPr lang="fr-FR" sz="2400" b="1" i="1">
                <a:solidFill>
                  <a:srgbClr val="FF0066"/>
                </a:solidFill>
                <a:latin typeface="Constantia" pitchFamily="18" charset="0"/>
              </a:rPr>
              <a:t> Objectifs</a:t>
            </a:r>
          </a:p>
          <a:p>
            <a:r>
              <a:rPr lang="fr-FR" sz="2400" b="1">
                <a:latin typeface="Constantia" pitchFamily="18" charset="0"/>
              </a:rPr>
              <a:t>           </a:t>
            </a:r>
            <a:r>
              <a:rPr lang="fr-FR" sz="2400" b="1">
                <a:solidFill>
                  <a:srgbClr val="FF33CC"/>
                </a:solidFill>
                <a:latin typeface="Constantia" pitchFamily="18" charset="0"/>
              </a:rPr>
              <a:t>« Ranger l’utile ! »</a:t>
            </a:r>
            <a:endParaRPr lang="fr-FR" sz="2400">
              <a:solidFill>
                <a:srgbClr val="FF33CC"/>
              </a:solidFill>
              <a:latin typeface="Constantia" pitchFamily="18" charset="0"/>
            </a:endParaRPr>
          </a:p>
        </p:txBody>
      </p:sp>
      <p:pic>
        <p:nvPicPr>
          <p:cNvPr id="21511" name="Picture 7"/>
          <p:cNvPicPr>
            <a:picLocks noChangeAspect="1" noChangeArrowheads="1"/>
          </p:cNvPicPr>
          <p:nvPr/>
        </p:nvPicPr>
        <p:blipFill>
          <a:blip r:embed="rId2"/>
          <a:srcRect/>
          <a:stretch>
            <a:fillRect/>
          </a:stretch>
        </p:blipFill>
        <p:spPr bwMode="auto">
          <a:xfrm>
            <a:off x="9840385" y="2276475"/>
            <a:ext cx="2110316" cy="18288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1506"/>
                                        </p:tgtEl>
                                        <p:attrNameLst>
                                          <p:attrName>style.visibility</p:attrName>
                                        </p:attrNameLst>
                                      </p:cBhvr>
                                      <p:to>
                                        <p:strVal val="visible"/>
                                      </p:to>
                                    </p:set>
                                    <p:anim calcmode="lin" valueType="num">
                                      <p:cBhvr>
                                        <p:cTn id="7" dur="1000" fill="hold"/>
                                        <p:tgtEl>
                                          <p:spTgt spid="21506"/>
                                        </p:tgtEl>
                                        <p:attrNameLst>
                                          <p:attrName>ppt_w</p:attrName>
                                        </p:attrNameLst>
                                      </p:cBhvr>
                                      <p:tavLst>
                                        <p:tav tm="0">
                                          <p:val>
                                            <p:fltVal val="0"/>
                                          </p:val>
                                        </p:tav>
                                        <p:tav tm="100000">
                                          <p:val>
                                            <p:strVal val="#ppt_w"/>
                                          </p:val>
                                        </p:tav>
                                      </p:tavLst>
                                    </p:anim>
                                    <p:anim calcmode="lin" valueType="num">
                                      <p:cBhvr>
                                        <p:cTn id="8" dur="1000" fill="hold"/>
                                        <p:tgtEl>
                                          <p:spTgt spid="21506"/>
                                        </p:tgtEl>
                                        <p:attrNameLst>
                                          <p:attrName>ppt_h</p:attrName>
                                        </p:attrNameLst>
                                      </p:cBhvr>
                                      <p:tavLst>
                                        <p:tav tm="0">
                                          <p:val>
                                            <p:fltVal val="0"/>
                                          </p:val>
                                        </p:tav>
                                        <p:tav tm="100000">
                                          <p:val>
                                            <p:strVal val="#ppt_h"/>
                                          </p:val>
                                        </p:tav>
                                      </p:tavLst>
                                    </p:anim>
                                    <p:anim calcmode="lin" valueType="num">
                                      <p:cBhvr>
                                        <p:cTn id="9" dur="1000" fill="hold"/>
                                        <p:tgtEl>
                                          <p:spTgt spid="2150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150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21509"/>
                                        </p:tgtEl>
                                        <p:attrNameLst>
                                          <p:attrName>style.visibility</p:attrName>
                                        </p:attrNameLst>
                                      </p:cBhvr>
                                      <p:to>
                                        <p:strVal val="visible"/>
                                      </p:to>
                                    </p:set>
                                    <p:anim calcmode="lin" valueType="num">
                                      <p:cBhvr>
                                        <p:cTn id="15" dur="1000" fill="hold"/>
                                        <p:tgtEl>
                                          <p:spTgt spid="21509"/>
                                        </p:tgtEl>
                                        <p:attrNameLst>
                                          <p:attrName>ppt_w</p:attrName>
                                        </p:attrNameLst>
                                      </p:cBhvr>
                                      <p:tavLst>
                                        <p:tav tm="0">
                                          <p:val>
                                            <p:fltVal val="0"/>
                                          </p:val>
                                        </p:tav>
                                        <p:tav tm="100000">
                                          <p:val>
                                            <p:strVal val="#ppt_w"/>
                                          </p:val>
                                        </p:tav>
                                      </p:tavLst>
                                    </p:anim>
                                    <p:anim calcmode="lin" valueType="num">
                                      <p:cBhvr>
                                        <p:cTn id="16" dur="1000" fill="hold"/>
                                        <p:tgtEl>
                                          <p:spTgt spid="21509"/>
                                        </p:tgtEl>
                                        <p:attrNameLst>
                                          <p:attrName>ppt_h</p:attrName>
                                        </p:attrNameLst>
                                      </p:cBhvr>
                                      <p:tavLst>
                                        <p:tav tm="0">
                                          <p:val>
                                            <p:fltVal val="0"/>
                                          </p:val>
                                        </p:tav>
                                        <p:tav tm="100000">
                                          <p:val>
                                            <p:strVal val="#ppt_h"/>
                                          </p:val>
                                        </p:tav>
                                      </p:tavLst>
                                    </p:anim>
                                    <p:anim calcmode="lin" valueType="num">
                                      <p:cBhvr>
                                        <p:cTn id="17" dur="1000" fill="hold"/>
                                        <p:tgtEl>
                                          <p:spTgt spid="21509"/>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2150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15" presetClass="entr" presetSubtype="0" fill="hold" grpId="0" nodeType="clickEffect">
                                  <p:stCondLst>
                                    <p:cond delay="0"/>
                                  </p:stCondLst>
                                  <p:childTnLst>
                                    <p:set>
                                      <p:cBhvr>
                                        <p:cTn id="22" dur="1" fill="hold">
                                          <p:stCondLst>
                                            <p:cond delay="0"/>
                                          </p:stCondLst>
                                        </p:cTn>
                                        <p:tgtEl>
                                          <p:spTgt spid="21508"/>
                                        </p:tgtEl>
                                        <p:attrNameLst>
                                          <p:attrName>style.visibility</p:attrName>
                                        </p:attrNameLst>
                                      </p:cBhvr>
                                      <p:to>
                                        <p:strVal val="visible"/>
                                      </p:to>
                                    </p:set>
                                    <p:anim calcmode="lin" valueType="num">
                                      <p:cBhvr>
                                        <p:cTn id="23" dur="1000" fill="hold"/>
                                        <p:tgtEl>
                                          <p:spTgt spid="21508"/>
                                        </p:tgtEl>
                                        <p:attrNameLst>
                                          <p:attrName>ppt_w</p:attrName>
                                        </p:attrNameLst>
                                      </p:cBhvr>
                                      <p:tavLst>
                                        <p:tav tm="0">
                                          <p:val>
                                            <p:fltVal val="0"/>
                                          </p:val>
                                        </p:tav>
                                        <p:tav tm="100000">
                                          <p:val>
                                            <p:strVal val="#ppt_w"/>
                                          </p:val>
                                        </p:tav>
                                      </p:tavLst>
                                    </p:anim>
                                    <p:anim calcmode="lin" valueType="num">
                                      <p:cBhvr>
                                        <p:cTn id="24" dur="1000" fill="hold"/>
                                        <p:tgtEl>
                                          <p:spTgt spid="21508"/>
                                        </p:tgtEl>
                                        <p:attrNameLst>
                                          <p:attrName>ppt_h</p:attrName>
                                        </p:attrNameLst>
                                      </p:cBhvr>
                                      <p:tavLst>
                                        <p:tav tm="0">
                                          <p:val>
                                            <p:fltVal val="0"/>
                                          </p:val>
                                        </p:tav>
                                        <p:tav tm="100000">
                                          <p:val>
                                            <p:strVal val="#ppt_h"/>
                                          </p:val>
                                        </p:tav>
                                      </p:tavLst>
                                    </p:anim>
                                    <p:anim calcmode="lin" valueType="num">
                                      <p:cBhvr>
                                        <p:cTn id="25" dur="1000" fill="hold"/>
                                        <p:tgtEl>
                                          <p:spTgt spid="21508"/>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2150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p:cTn id="31" dur="500" fill="hold"/>
                                        <p:tgtEl>
                                          <p:spTgt spid="3"/>
                                        </p:tgtEl>
                                        <p:attrNameLst>
                                          <p:attrName>ppt_w</p:attrName>
                                        </p:attrNameLst>
                                      </p:cBhvr>
                                      <p:tavLst>
                                        <p:tav tm="0">
                                          <p:val>
                                            <p:fltVal val="0"/>
                                          </p:val>
                                        </p:tav>
                                        <p:tav tm="100000">
                                          <p:val>
                                            <p:strVal val="#ppt_w"/>
                                          </p:val>
                                        </p:tav>
                                      </p:tavLst>
                                    </p:anim>
                                    <p:anim calcmode="lin" valueType="num">
                                      <p:cBhvr>
                                        <p:cTn id="32" dur="5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p:bldP spid="3" grpId="0"/>
      <p:bldP spid="21508" grpId="0"/>
      <p:bldP spid="21509" grpId="0"/>
    </p:bldLst>
  </p:timing>
</p:sld>
</file>

<file path=ppt/slides/slide3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re 1"/>
          <p:cNvSpPr>
            <a:spLocks noGrp="1"/>
          </p:cNvSpPr>
          <p:nvPr>
            <p:ph type="title"/>
          </p:nvPr>
        </p:nvSpPr>
        <p:spPr>
          <a:xfrm>
            <a:off x="624417" y="260350"/>
            <a:ext cx="10972800" cy="1143000"/>
          </a:xfrm>
        </p:spPr>
        <p:txBody>
          <a:bodyPr/>
          <a:lstStyle/>
          <a:p>
            <a:r>
              <a:rPr lang="fr-FR" sz="2800" b="1" dirty="0">
                <a:solidFill>
                  <a:srgbClr val="FFC000"/>
                </a:solidFill>
                <a:latin typeface="Times New Roman" pitchFamily="18" charset="0"/>
              </a:rPr>
              <a:t>Démarche - « Second S » - RANGEMENT – SEITON</a:t>
            </a:r>
            <a:endParaRPr lang="fr-FR" sz="2800" dirty="0">
              <a:solidFill>
                <a:srgbClr val="FFC000"/>
              </a:solidFill>
              <a:latin typeface="Times New Roman" pitchFamily="18" charset="0"/>
              <a:cs typeface="Times New Roman" pitchFamily="18" charset="0"/>
            </a:endParaRPr>
          </a:p>
        </p:txBody>
      </p:sp>
      <p:sp>
        <p:nvSpPr>
          <p:cNvPr id="22531" name="Espace réservé du contenu 2"/>
          <p:cNvSpPr>
            <a:spLocks noGrp="1"/>
          </p:cNvSpPr>
          <p:nvPr>
            <p:ph idx="1"/>
          </p:nvPr>
        </p:nvSpPr>
        <p:spPr>
          <a:xfrm>
            <a:off x="609600" y="3000375"/>
            <a:ext cx="10972800" cy="3786188"/>
          </a:xfrm>
        </p:spPr>
        <p:txBody>
          <a:bodyPr>
            <a:normAutofit/>
          </a:bodyPr>
          <a:lstStyle/>
          <a:p>
            <a:pPr>
              <a:buFont typeface="Wingdings 2" pitchFamily="18" charset="2"/>
              <a:buNone/>
            </a:pPr>
            <a:r>
              <a:rPr lang="fr-FR" sz="2400" b="1" u="sng" dirty="0">
                <a:latin typeface="Times New Roman" pitchFamily="18" charset="0"/>
                <a:cs typeface="Times New Roman" pitchFamily="18" charset="0"/>
              </a:rPr>
              <a:t>Ce qui n ’est pas utilisé</a:t>
            </a:r>
          </a:p>
          <a:p>
            <a:pPr>
              <a:buClr>
                <a:srgbClr val="FF6600"/>
              </a:buClr>
            </a:pPr>
            <a:r>
              <a:rPr lang="fr-FR" sz="2200" dirty="0">
                <a:latin typeface="Times New Roman" pitchFamily="18" charset="0"/>
                <a:cs typeface="Times New Roman" pitchFamily="18" charset="0"/>
              </a:rPr>
              <a:t>est à éliminer (SEIRI)</a:t>
            </a:r>
          </a:p>
          <a:p>
            <a:pPr>
              <a:buFont typeface="Wingdings 2" pitchFamily="18" charset="2"/>
              <a:buNone/>
            </a:pPr>
            <a:r>
              <a:rPr lang="fr-FR" sz="2400" b="1" u="sng" dirty="0">
                <a:latin typeface="Times New Roman" pitchFamily="18" charset="0"/>
                <a:cs typeface="Times New Roman" pitchFamily="18" charset="0"/>
              </a:rPr>
              <a:t>Ce qui n ’est que rarement utilisé</a:t>
            </a:r>
          </a:p>
          <a:p>
            <a:pPr>
              <a:buClr>
                <a:srgbClr val="FF6600"/>
              </a:buClr>
            </a:pPr>
            <a:r>
              <a:rPr lang="fr-FR" sz="2200" dirty="0">
                <a:latin typeface="Times New Roman" pitchFamily="18" charset="0"/>
                <a:cs typeface="Times New Roman" pitchFamily="18" charset="0"/>
              </a:rPr>
              <a:t>est à placer dans des secteurs éloignés</a:t>
            </a:r>
          </a:p>
          <a:p>
            <a:pPr>
              <a:buFont typeface="Wingdings 2" pitchFamily="18" charset="2"/>
              <a:buNone/>
            </a:pPr>
            <a:r>
              <a:rPr lang="fr-FR" sz="2400" b="1" u="sng" dirty="0">
                <a:latin typeface="Times New Roman" pitchFamily="18" charset="0"/>
                <a:cs typeface="Times New Roman" pitchFamily="18" charset="0"/>
              </a:rPr>
              <a:t>Ce qui est utilisé de façon occasionnelle</a:t>
            </a:r>
          </a:p>
          <a:p>
            <a:pPr>
              <a:buClr>
                <a:srgbClr val="FF6600"/>
              </a:buClr>
            </a:pPr>
            <a:r>
              <a:rPr lang="fr-FR" sz="2200" dirty="0">
                <a:latin typeface="Times New Roman" pitchFamily="18" charset="0"/>
                <a:cs typeface="Times New Roman" pitchFamily="18" charset="0"/>
              </a:rPr>
              <a:t>est à placer dans des zones désignées</a:t>
            </a:r>
          </a:p>
          <a:p>
            <a:pPr>
              <a:buFont typeface="Wingdings 2" pitchFamily="18" charset="2"/>
              <a:buNone/>
            </a:pPr>
            <a:r>
              <a:rPr lang="fr-FR" sz="2400" b="1" u="sng" dirty="0">
                <a:latin typeface="Times New Roman" pitchFamily="18" charset="0"/>
                <a:cs typeface="Times New Roman" pitchFamily="18" charset="0"/>
              </a:rPr>
              <a:t>Ce qui est souvent utilisé</a:t>
            </a:r>
          </a:p>
          <a:p>
            <a:pPr>
              <a:buClr>
                <a:srgbClr val="FF6600"/>
              </a:buClr>
            </a:pPr>
            <a:r>
              <a:rPr lang="fr-FR" sz="2200" dirty="0">
                <a:latin typeface="Times New Roman" pitchFamily="18" charset="0"/>
                <a:cs typeface="Times New Roman" pitchFamily="18" charset="0"/>
              </a:rPr>
              <a:t>est à placer dans les aires de travail &amp; à proximité des postes</a:t>
            </a:r>
          </a:p>
        </p:txBody>
      </p:sp>
      <p:sp>
        <p:nvSpPr>
          <p:cNvPr id="22532" name="ZoneTexte 3"/>
          <p:cNvSpPr txBox="1">
            <a:spLocks noChangeArrowheads="1"/>
          </p:cNvSpPr>
          <p:nvPr/>
        </p:nvSpPr>
        <p:spPr bwMode="auto">
          <a:xfrm>
            <a:off x="381000" y="2357438"/>
            <a:ext cx="8071440" cy="461665"/>
          </a:xfrm>
          <a:prstGeom prst="rect">
            <a:avLst/>
          </a:prstGeom>
          <a:noFill/>
          <a:ln w="9525">
            <a:noFill/>
            <a:miter lim="800000"/>
            <a:headEnd/>
            <a:tailEnd/>
          </a:ln>
        </p:spPr>
        <p:txBody>
          <a:bodyPr wrap="none">
            <a:spAutoFit/>
          </a:bodyPr>
          <a:lstStyle/>
          <a:p>
            <a:pPr marL="457200" indent="-457200">
              <a:buClr>
                <a:srgbClr val="FF6600"/>
              </a:buClr>
              <a:buFont typeface="Calibri" pitchFamily="34" charset="0"/>
              <a:buAutoNum type="arabicPeriod"/>
            </a:pPr>
            <a:r>
              <a:rPr lang="fr-FR" sz="2400" dirty="0">
                <a:latin typeface="Times New Roman" pitchFamily="18" charset="0"/>
                <a:cs typeface="Times New Roman" pitchFamily="18" charset="0"/>
              </a:rPr>
              <a:t>Déterminer les emplacements appropriés des éléments utiles</a:t>
            </a:r>
          </a:p>
        </p:txBody>
      </p:sp>
      <p:sp>
        <p:nvSpPr>
          <p:cNvPr id="22533" name="ZoneTexte 5"/>
          <p:cNvSpPr txBox="1">
            <a:spLocks noChangeArrowheads="1"/>
          </p:cNvSpPr>
          <p:nvPr/>
        </p:nvSpPr>
        <p:spPr bwMode="auto">
          <a:xfrm>
            <a:off x="476251" y="1643064"/>
            <a:ext cx="1692066" cy="523220"/>
          </a:xfrm>
          <a:prstGeom prst="rect">
            <a:avLst/>
          </a:prstGeom>
          <a:noFill/>
          <a:ln w="9525">
            <a:noFill/>
            <a:miter lim="800000"/>
            <a:headEnd/>
            <a:tailEnd/>
          </a:ln>
        </p:spPr>
        <p:txBody>
          <a:bodyPr wrap="none">
            <a:spAutoFit/>
          </a:bodyPr>
          <a:lstStyle/>
          <a:p>
            <a:r>
              <a:rPr lang="fr-FR" sz="2800" dirty="0">
                <a:solidFill>
                  <a:srgbClr val="FF0066"/>
                </a:solidFill>
                <a:latin typeface="Constantia" pitchFamily="18" charset="0"/>
              </a:rPr>
              <a:t>Processus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2530"/>
                                        </p:tgtEl>
                                        <p:attrNameLst>
                                          <p:attrName>style.visibility</p:attrName>
                                        </p:attrNameLst>
                                      </p:cBhvr>
                                      <p:to>
                                        <p:strVal val="visible"/>
                                      </p:to>
                                    </p:set>
                                    <p:anim calcmode="lin" valueType="num">
                                      <p:cBhvr>
                                        <p:cTn id="7" dur="1000" fill="hold"/>
                                        <p:tgtEl>
                                          <p:spTgt spid="22530"/>
                                        </p:tgtEl>
                                        <p:attrNameLst>
                                          <p:attrName>ppt_w</p:attrName>
                                        </p:attrNameLst>
                                      </p:cBhvr>
                                      <p:tavLst>
                                        <p:tav tm="0">
                                          <p:val>
                                            <p:fltVal val="0"/>
                                          </p:val>
                                        </p:tav>
                                        <p:tav tm="100000">
                                          <p:val>
                                            <p:strVal val="#ppt_w"/>
                                          </p:val>
                                        </p:tav>
                                      </p:tavLst>
                                    </p:anim>
                                    <p:anim calcmode="lin" valueType="num">
                                      <p:cBhvr>
                                        <p:cTn id="8" dur="1000" fill="hold"/>
                                        <p:tgtEl>
                                          <p:spTgt spid="22530"/>
                                        </p:tgtEl>
                                        <p:attrNameLst>
                                          <p:attrName>ppt_h</p:attrName>
                                        </p:attrNameLst>
                                      </p:cBhvr>
                                      <p:tavLst>
                                        <p:tav tm="0">
                                          <p:val>
                                            <p:fltVal val="0"/>
                                          </p:val>
                                        </p:tav>
                                        <p:tav tm="100000">
                                          <p:val>
                                            <p:strVal val="#ppt_h"/>
                                          </p:val>
                                        </p:tav>
                                      </p:tavLst>
                                    </p:anim>
                                    <p:anim calcmode="lin" valueType="num">
                                      <p:cBhvr>
                                        <p:cTn id="9" dur="1000" fill="hold"/>
                                        <p:tgtEl>
                                          <p:spTgt spid="22530"/>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253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22533"/>
                                        </p:tgtEl>
                                        <p:attrNameLst>
                                          <p:attrName>style.visibility</p:attrName>
                                        </p:attrNameLst>
                                      </p:cBhvr>
                                      <p:to>
                                        <p:strVal val="visible"/>
                                      </p:to>
                                    </p:set>
                                    <p:anim calcmode="lin" valueType="num">
                                      <p:cBhvr>
                                        <p:cTn id="15" dur="1000" fill="hold"/>
                                        <p:tgtEl>
                                          <p:spTgt spid="22533"/>
                                        </p:tgtEl>
                                        <p:attrNameLst>
                                          <p:attrName>ppt_w</p:attrName>
                                        </p:attrNameLst>
                                      </p:cBhvr>
                                      <p:tavLst>
                                        <p:tav tm="0">
                                          <p:val>
                                            <p:fltVal val="0"/>
                                          </p:val>
                                        </p:tav>
                                        <p:tav tm="100000">
                                          <p:val>
                                            <p:strVal val="#ppt_w"/>
                                          </p:val>
                                        </p:tav>
                                      </p:tavLst>
                                    </p:anim>
                                    <p:anim calcmode="lin" valueType="num">
                                      <p:cBhvr>
                                        <p:cTn id="16" dur="1000" fill="hold"/>
                                        <p:tgtEl>
                                          <p:spTgt spid="22533"/>
                                        </p:tgtEl>
                                        <p:attrNameLst>
                                          <p:attrName>ppt_h</p:attrName>
                                        </p:attrNameLst>
                                      </p:cBhvr>
                                      <p:tavLst>
                                        <p:tav tm="0">
                                          <p:val>
                                            <p:fltVal val="0"/>
                                          </p:val>
                                        </p:tav>
                                        <p:tav tm="100000">
                                          <p:val>
                                            <p:strVal val="#ppt_h"/>
                                          </p:val>
                                        </p:tav>
                                      </p:tavLst>
                                    </p:anim>
                                    <p:anim calcmode="lin" valueType="num">
                                      <p:cBhvr>
                                        <p:cTn id="17" dur="1000" fill="hold"/>
                                        <p:tgtEl>
                                          <p:spTgt spid="22533"/>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22533"/>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17" presetClass="entr" presetSubtype="10" fill="hold" grpId="0" nodeType="clickEffect">
                                  <p:stCondLst>
                                    <p:cond delay="0"/>
                                  </p:stCondLst>
                                  <p:childTnLst>
                                    <p:set>
                                      <p:cBhvr>
                                        <p:cTn id="22" dur="1" fill="hold">
                                          <p:stCondLst>
                                            <p:cond delay="0"/>
                                          </p:stCondLst>
                                        </p:cTn>
                                        <p:tgtEl>
                                          <p:spTgt spid="22532"/>
                                        </p:tgtEl>
                                        <p:attrNameLst>
                                          <p:attrName>style.visibility</p:attrName>
                                        </p:attrNameLst>
                                      </p:cBhvr>
                                      <p:to>
                                        <p:strVal val="visible"/>
                                      </p:to>
                                    </p:set>
                                    <p:anim calcmode="lin" valueType="num">
                                      <p:cBhvr>
                                        <p:cTn id="23" dur="500" fill="hold"/>
                                        <p:tgtEl>
                                          <p:spTgt spid="22532"/>
                                        </p:tgtEl>
                                        <p:attrNameLst>
                                          <p:attrName>ppt_w</p:attrName>
                                        </p:attrNameLst>
                                      </p:cBhvr>
                                      <p:tavLst>
                                        <p:tav tm="0">
                                          <p:val>
                                            <p:fltVal val="0"/>
                                          </p:val>
                                        </p:tav>
                                        <p:tav tm="100000">
                                          <p:val>
                                            <p:strVal val="#ppt_w"/>
                                          </p:val>
                                        </p:tav>
                                      </p:tavLst>
                                    </p:anim>
                                    <p:anim calcmode="lin" valueType="num">
                                      <p:cBhvr>
                                        <p:cTn id="24" dur="500" fill="hold"/>
                                        <p:tgtEl>
                                          <p:spTgt spid="22532"/>
                                        </p:tgtEl>
                                        <p:attrNameLst>
                                          <p:attrName>ppt_h</p:attrName>
                                        </p:attrNameLst>
                                      </p:cBhvr>
                                      <p:tavLst>
                                        <p:tav tm="0">
                                          <p:val>
                                            <p:strVal val="#ppt_h"/>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2531"/>
                                        </p:tgtEl>
                                        <p:attrNameLst>
                                          <p:attrName>style.visibility</p:attrName>
                                        </p:attrNameLst>
                                      </p:cBhvr>
                                      <p:to>
                                        <p:strVal val="visible"/>
                                      </p:to>
                                    </p:set>
                                    <p:anim calcmode="lin" valueType="num">
                                      <p:cBhvr additive="base">
                                        <p:cTn id="29" dur="500" fill="hold"/>
                                        <p:tgtEl>
                                          <p:spTgt spid="22531"/>
                                        </p:tgtEl>
                                        <p:attrNameLst>
                                          <p:attrName>ppt_x</p:attrName>
                                        </p:attrNameLst>
                                      </p:cBhvr>
                                      <p:tavLst>
                                        <p:tav tm="0">
                                          <p:val>
                                            <p:strVal val="#ppt_x"/>
                                          </p:val>
                                        </p:tav>
                                        <p:tav tm="100000">
                                          <p:val>
                                            <p:strVal val="#ppt_x"/>
                                          </p:val>
                                        </p:tav>
                                      </p:tavLst>
                                    </p:anim>
                                    <p:anim calcmode="lin" valueType="num">
                                      <p:cBhvr additive="base">
                                        <p:cTn id="30" dur="500" fill="hold"/>
                                        <p:tgtEl>
                                          <p:spTgt spid="225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p:bldP spid="22531" grpId="0"/>
      <p:bldP spid="22532" grpId="0"/>
      <p:bldP spid="22533" grpId="0"/>
    </p:bldLst>
  </p:timing>
</p:sld>
</file>

<file path=ppt/slides/slide3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re 1"/>
          <p:cNvSpPr>
            <a:spLocks noGrp="1"/>
          </p:cNvSpPr>
          <p:nvPr>
            <p:ph type="title"/>
          </p:nvPr>
        </p:nvSpPr>
        <p:spPr>
          <a:xfrm>
            <a:off x="624417" y="188913"/>
            <a:ext cx="10972800" cy="1143000"/>
          </a:xfrm>
        </p:spPr>
        <p:txBody>
          <a:bodyPr/>
          <a:lstStyle/>
          <a:p>
            <a:r>
              <a:rPr lang="fr-FR" sz="2800" b="1" dirty="0">
                <a:solidFill>
                  <a:srgbClr val="FFC000"/>
                </a:solidFill>
                <a:latin typeface="Times New Roman" pitchFamily="18" charset="0"/>
              </a:rPr>
              <a:t>Démarche - « Second S » - RANGEMENT – SEITON</a:t>
            </a:r>
            <a:endParaRPr lang="fr-FR" sz="2800" dirty="0">
              <a:solidFill>
                <a:srgbClr val="FFC000"/>
              </a:solidFill>
              <a:latin typeface="Times New Roman" pitchFamily="18" charset="0"/>
              <a:cs typeface="Times New Roman" pitchFamily="18" charset="0"/>
            </a:endParaRPr>
          </a:p>
        </p:txBody>
      </p:sp>
      <p:sp>
        <p:nvSpPr>
          <p:cNvPr id="23555" name="ZoneTexte 3"/>
          <p:cNvSpPr txBox="1">
            <a:spLocks noChangeArrowheads="1"/>
          </p:cNvSpPr>
          <p:nvPr/>
        </p:nvSpPr>
        <p:spPr bwMode="auto">
          <a:xfrm>
            <a:off x="381001" y="2357438"/>
            <a:ext cx="5440592" cy="461665"/>
          </a:xfrm>
          <a:prstGeom prst="rect">
            <a:avLst/>
          </a:prstGeom>
          <a:noFill/>
          <a:ln w="9525">
            <a:noFill/>
            <a:miter lim="800000"/>
            <a:headEnd/>
            <a:tailEnd/>
          </a:ln>
        </p:spPr>
        <p:txBody>
          <a:bodyPr wrap="none">
            <a:spAutoFit/>
          </a:bodyPr>
          <a:lstStyle/>
          <a:p>
            <a:pPr marL="457200" indent="-457200">
              <a:buClr>
                <a:srgbClr val="FF6600"/>
              </a:buClr>
              <a:buFont typeface="Calibri" pitchFamily="34" charset="0"/>
              <a:buAutoNum type="arabicPeriod" startAt="2"/>
            </a:pPr>
            <a:r>
              <a:rPr lang="fr-FR" sz="2400">
                <a:latin typeface="Constantia" pitchFamily="18" charset="0"/>
              </a:rPr>
              <a:t>Décider comment ranger les objets ?</a:t>
            </a:r>
            <a:endParaRPr lang="fr-FR" sz="2400">
              <a:latin typeface="Times New Roman" pitchFamily="18" charset="0"/>
              <a:cs typeface="Times New Roman" pitchFamily="18" charset="0"/>
            </a:endParaRPr>
          </a:p>
        </p:txBody>
      </p:sp>
      <p:sp>
        <p:nvSpPr>
          <p:cNvPr id="23556" name="ZoneTexte 5"/>
          <p:cNvSpPr txBox="1">
            <a:spLocks noChangeArrowheads="1"/>
          </p:cNvSpPr>
          <p:nvPr/>
        </p:nvSpPr>
        <p:spPr bwMode="auto">
          <a:xfrm>
            <a:off x="1" y="1628776"/>
            <a:ext cx="1692066" cy="523220"/>
          </a:xfrm>
          <a:prstGeom prst="rect">
            <a:avLst/>
          </a:prstGeom>
          <a:noFill/>
          <a:ln w="9525">
            <a:noFill/>
            <a:miter lim="800000"/>
            <a:headEnd/>
            <a:tailEnd/>
          </a:ln>
        </p:spPr>
        <p:txBody>
          <a:bodyPr wrap="none">
            <a:spAutoFit/>
          </a:bodyPr>
          <a:lstStyle/>
          <a:p>
            <a:r>
              <a:rPr lang="fr-FR" sz="2800">
                <a:solidFill>
                  <a:srgbClr val="FF0066"/>
                </a:solidFill>
                <a:latin typeface="Constantia" pitchFamily="18" charset="0"/>
              </a:rPr>
              <a:t>Processus</a:t>
            </a:r>
          </a:p>
        </p:txBody>
      </p:sp>
      <p:pic>
        <p:nvPicPr>
          <p:cNvPr id="23557" name="Picture 2"/>
          <p:cNvPicPr>
            <a:picLocks noChangeAspect="1" noChangeArrowheads="1"/>
          </p:cNvPicPr>
          <p:nvPr/>
        </p:nvPicPr>
        <p:blipFill>
          <a:blip r:embed="rId3"/>
          <a:srcRect/>
          <a:stretch>
            <a:fillRect/>
          </a:stretch>
        </p:blipFill>
        <p:spPr bwMode="auto">
          <a:xfrm>
            <a:off x="95252" y="3057526"/>
            <a:ext cx="11906249" cy="38004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3554"/>
                                        </p:tgtEl>
                                        <p:attrNameLst>
                                          <p:attrName>style.visibility</p:attrName>
                                        </p:attrNameLst>
                                      </p:cBhvr>
                                      <p:to>
                                        <p:strVal val="visible"/>
                                      </p:to>
                                    </p:set>
                                    <p:anim calcmode="lin" valueType="num">
                                      <p:cBhvr>
                                        <p:cTn id="7" dur="1000" fill="hold"/>
                                        <p:tgtEl>
                                          <p:spTgt spid="23554"/>
                                        </p:tgtEl>
                                        <p:attrNameLst>
                                          <p:attrName>ppt_w</p:attrName>
                                        </p:attrNameLst>
                                      </p:cBhvr>
                                      <p:tavLst>
                                        <p:tav tm="0">
                                          <p:val>
                                            <p:fltVal val="0"/>
                                          </p:val>
                                        </p:tav>
                                        <p:tav tm="100000">
                                          <p:val>
                                            <p:strVal val="#ppt_w"/>
                                          </p:val>
                                        </p:tav>
                                      </p:tavLst>
                                    </p:anim>
                                    <p:anim calcmode="lin" valueType="num">
                                      <p:cBhvr>
                                        <p:cTn id="8" dur="1000" fill="hold"/>
                                        <p:tgtEl>
                                          <p:spTgt spid="23554"/>
                                        </p:tgtEl>
                                        <p:attrNameLst>
                                          <p:attrName>ppt_h</p:attrName>
                                        </p:attrNameLst>
                                      </p:cBhvr>
                                      <p:tavLst>
                                        <p:tav tm="0">
                                          <p:val>
                                            <p:fltVal val="0"/>
                                          </p:val>
                                        </p:tav>
                                        <p:tav tm="100000">
                                          <p:val>
                                            <p:strVal val="#ppt_h"/>
                                          </p:val>
                                        </p:tav>
                                      </p:tavLst>
                                    </p:anim>
                                    <p:anim calcmode="lin" valueType="num">
                                      <p:cBhvr>
                                        <p:cTn id="9" dur="1000" fill="hold"/>
                                        <p:tgtEl>
                                          <p:spTgt spid="2355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355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23556"/>
                                        </p:tgtEl>
                                        <p:attrNameLst>
                                          <p:attrName>style.visibility</p:attrName>
                                        </p:attrNameLst>
                                      </p:cBhvr>
                                      <p:to>
                                        <p:strVal val="visible"/>
                                      </p:to>
                                    </p:set>
                                    <p:anim calcmode="lin" valueType="num">
                                      <p:cBhvr>
                                        <p:cTn id="15" dur="1000" fill="hold"/>
                                        <p:tgtEl>
                                          <p:spTgt spid="23556"/>
                                        </p:tgtEl>
                                        <p:attrNameLst>
                                          <p:attrName>ppt_w</p:attrName>
                                        </p:attrNameLst>
                                      </p:cBhvr>
                                      <p:tavLst>
                                        <p:tav tm="0">
                                          <p:val>
                                            <p:fltVal val="0"/>
                                          </p:val>
                                        </p:tav>
                                        <p:tav tm="100000">
                                          <p:val>
                                            <p:strVal val="#ppt_w"/>
                                          </p:val>
                                        </p:tav>
                                      </p:tavLst>
                                    </p:anim>
                                    <p:anim calcmode="lin" valueType="num">
                                      <p:cBhvr>
                                        <p:cTn id="16" dur="1000" fill="hold"/>
                                        <p:tgtEl>
                                          <p:spTgt spid="23556"/>
                                        </p:tgtEl>
                                        <p:attrNameLst>
                                          <p:attrName>ppt_h</p:attrName>
                                        </p:attrNameLst>
                                      </p:cBhvr>
                                      <p:tavLst>
                                        <p:tav tm="0">
                                          <p:val>
                                            <p:fltVal val="0"/>
                                          </p:val>
                                        </p:tav>
                                        <p:tav tm="100000">
                                          <p:val>
                                            <p:strVal val="#ppt_h"/>
                                          </p:val>
                                        </p:tav>
                                      </p:tavLst>
                                    </p:anim>
                                    <p:anim calcmode="lin" valueType="num">
                                      <p:cBhvr>
                                        <p:cTn id="17" dur="1000" fill="hold"/>
                                        <p:tgtEl>
                                          <p:spTgt spid="23556"/>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2355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15" presetClass="entr" presetSubtype="0" fill="hold" grpId="0" nodeType="clickEffect">
                                  <p:stCondLst>
                                    <p:cond delay="0"/>
                                  </p:stCondLst>
                                  <p:childTnLst>
                                    <p:set>
                                      <p:cBhvr>
                                        <p:cTn id="22" dur="1" fill="hold">
                                          <p:stCondLst>
                                            <p:cond delay="0"/>
                                          </p:stCondLst>
                                        </p:cTn>
                                        <p:tgtEl>
                                          <p:spTgt spid="23555"/>
                                        </p:tgtEl>
                                        <p:attrNameLst>
                                          <p:attrName>style.visibility</p:attrName>
                                        </p:attrNameLst>
                                      </p:cBhvr>
                                      <p:to>
                                        <p:strVal val="visible"/>
                                      </p:to>
                                    </p:set>
                                    <p:anim calcmode="lin" valueType="num">
                                      <p:cBhvr>
                                        <p:cTn id="23" dur="1000" fill="hold"/>
                                        <p:tgtEl>
                                          <p:spTgt spid="23555"/>
                                        </p:tgtEl>
                                        <p:attrNameLst>
                                          <p:attrName>ppt_w</p:attrName>
                                        </p:attrNameLst>
                                      </p:cBhvr>
                                      <p:tavLst>
                                        <p:tav tm="0">
                                          <p:val>
                                            <p:fltVal val="0"/>
                                          </p:val>
                                        </p:tav>
                                        <p:tav tm="100000">
                                          <p:val>
                                            <p:strVal val="#ppt_w"/>
                                          </p:val>
                                        </p:tav>
                                      </p:tavLst>
                                    </p:anim>
                                    <p:anim calcmode="lin" valueType="num">
                                      <p:cBhvr>
                                        <p:cTn id="24" dur="1000" fill="hold"/>
                                        <p:tgtEl>
                                          <p:spTgt spid="23555"/>
                                        </p:tgtEl>
                                        <p:attrNameLst>
                                          <p:attrName>ppt_h</p:attrName>
                                        </p:attrNameLst>
                                      </p:cBhvr>
                                      <p:tavLst>
                                        <p:tav tm="0">
                                          <p:val>
                                            <p:fltVal val="0"/>
                                          </p:val>
                                        </p:tav>
                                        <p:tav tm="100000">
                                          <p:val>
                                            <p:strVal val="#ppt_h"/>
                                          </p:val>
                                        </p:tav>
                                      </p:tavLst>
                                    </p:anim>
                                    <p:anim calcmode="lin" valueType="num">
                                      <p:cBhvr>
                                        <p:cTn id="25" dur="1000" fill="hold"/>
                                        <p:tgtEl>
                                          <p:spTgt spid="23555"/>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2355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nodeType="clickEffect">
                                  <p:stCondLst>
                                    <p:cond delay="0"/>
                                  </p:stCondLst>
                                  <p:childTnLst>
                                    <p:set>
                                      <p:cBhvr>
                                        <p:cTn id="30" dur="1" fill="hold">
                                          <p:stCondLst>
                                            <p:cond delay="0"/>
                                          </p:stCondLst>
                                        </p:cTn>
                                        <p:tgtEl>
                                          <p:spTgt spid="23557"/>
                                        </p:tgtEl>
                                        <p:attrNameLst>
                                          <p:attrName>style.visibility</p:attrName>
                                        </p:attrNameLst>
                                      </p:cBhvr>
                                      <p:to>
                                        <p:strVal val="visible"/>
                                      </p:to>
                                    </p:set>
                                    <p:anim calcmode="lin" valueType="num">
                                      <p:cBhvr>
                                        <p:cTn id="31" dur="500" fill="hold"/>
                                        <p:tgtEl>
                                          <p:spTgt spid="23557"/>
                                        </p:tgtEl>
                                        <p:attrNameLst>
                                          <p:attrName>ppt_w</p:attrName>
                                        </p:attrNameLst>
                                      </p:cBhvr>
                                      <p:tavLst>
                                        <p:tav tm="0">
                                          <p:val>
                                            <p:fltVal val="0"/>
                                          </p:val>
                                        </p:tav>
                                        <p:tav tm="100000">
                                          <p:val>
                                            <p:strVal val="#ppt_w"/>
                                          </p:val>
                                        </p:tav>
                                      </p:tavLst>
                                    </p:anim>
                                    <p:anim calcmode="lin" valueType="num">
                                      <p:cBhvr>
                                        <p:cTn id="32" dur="500" fill="hold"/>
                                        <p:tgtEl>
                                          <p:spTgt spid="2355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p:bldP spid="23555" grpId="0"/>
      <p:bldP spid="23556" grpId="0"/>
    </p:bldLst>
  </p:timing>
</p:sld>
</file>

<file path=ppt/slides/slide3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re 1"/>
          <p:cNvSpPr>
            <a:spLocks noGrp="1"/>
          </p:cNvSpPr>
          <p:nvPr>
            <p:ph type="title"/>
          </p:nvPr>
        </p:nvSpPr>
        <p:spPr>
          <a:xfrm>
            <a:off x="624417" y="260350"/>
            <a:ext cx="10972800" cy="1143000"/>
          </a:xfrm>
        </p:spPr>
        <p:txBody>
          <a:bodyPr/>
          <a:lstStyle/>
          <a:p>
            <a:r>
              <a:rPr lang="fr-FR" sz="2800" b="1" dirty="0">
                <a:solidFill>
                  <a:srgbClr val="FFC000"/>
                </a:solidFill>
                <a:latin typeface="Times New Roman" pitchFamily="18" charset="0"/>
              </a:rPr>
              <a:t>Démarche - « Second S » - RANGEMENT – SEITON</a:t>
            </a:r>
            <a:endParaRPr lang="fr-FR" sz="2800" dirty="0">
              <a:solidFill>
                <a:srgbClr val="FFC000"/>
              </a:solidFill>
              <a:latin typeface="Times New Roman" pitchFamily="18" charset="0"/>
            </a:endParaRPr>
          </a:p>
        </p:txBody>
      </p:sp>
      <p:sp>
        <p:nvSpPr>
          <p:cNvPr id="4" name="Rectangle à coins arrondis 3"/>
          <p:cNvSpPr/>
          <p:nvPr/>
        </p:nvSpPr>
        <p:spPr>
          <a:xfrm>
            <a:off x="476252" y="1928813"/>
            <a:ext cx="3524249" cy="1143000"/>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p>
            <a:pPr algn="ctr" fontAlgn="auto">
              <a:spcBef>
                <a:spcPts val="0"/>
              </a:spcBef>
              <a:spcAft>
                <a:spcPts val="0"/>
              </a:spcAft>
              <a:defRPr/>
            </a:pPr>
            <a:r>
              <a:rPr lang="fr-FR" sz="4000" b="1" dirty="0"/>
              <a:t>S</a:t>
            </a:r>
            <a:r>
              <a:rPr lang="fr-FR" sz="2800" b="1" dirty="0"/>
              <a:t>EITON</a:t>
            </a:r>
            <a:endParaRPr lang="fr-FR" dirty="0"/>
          </a:p>
        </p:txBody>
      </p:sp>
      <p:sp>
        <p:nvSpPr>
          <p:cNvPr id="5" name="Rectangle à coins arrondis 4"/>
          <p:cNvSpPr/>
          <p:nvPr/>
        </p:nvSpPr>
        <p:spPr>
          <a:xfrm>
            <a:off x="7143751" y="1928813"/>
            <a:ext cx="4233333" cy="1143000"/>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p>
            <a:pPr algn="ctr" fontAlgn="auto">
              <a:spcBef>
                <a:spcPts val="0"/>
              </a:spcBef>
              <a:spcAft>
                <a:spcPts val="0"/>
              </a:spcAft>
              <a:defRPr/>
            </a:pPr>
            <a:r>
              <a:rPr lang="fr-FR" sz="4000" b="1" dirty="0"/>
              <a:t>R</a:t>
            </a:r>
            <a:r>
              <a:rPr lang="fr-FR" sz="2800" b="1" dirty="0"/>
              <a:t>ANGEMENT</a:t>
            </a:r>
            <a:endParaRPr lang="fr-FR" dirty="0"/>
          </a:p>
        </p:txBody>
      </p:sp>
      <p:sp>
        <p:nvSpPr>
          <p:cNvPr id="6" name="Flèche droite à entaille 5"/>
          <p:cNvSpPr/>
          <p:nvPr/>
        </p:nvSpPr>
        <p:spPr>
          <a:xfrm>
            <a:off x="4857751" y="2286000"/>
            <a:ext cx="1333500" cy="571500"/>
          </a:xfrm>
          <a:prstGeom prst="notchedRightArrow">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fr-FR"/>
          </a:p>
        </p:txBody>
      </p:sp>
      <p:sp>
        <p:nvSpPr>
          <p:cNvPr id="24582" name="ZoneTexte 6"/>
          <p:cNvSpPr txBox="1">
            <a:spLocks noChangeArrowheads="1"/>
          </p:cNvSpPr>
          <p:nvPr/>
        </p:nvSpPr>
        <p:spPr bwMode="auto">
          <a:xfrm>
            <a:off x="190500" y="3929064"/>
            <a:ext cx="11811000" cy="2738437"/>
          </a:xfrm>
          <a:prstGeom prst="rect">
            <a:avLst/>
          </a:prstGeom>
          <a:noFill/>
          <a:ln w="9525">
            <a:noFill/>
            <a:miter lim="800000"/>
            <a:headEnd/>
            <a:tailEnd/>
          </a:ln>
        </p:spPr>
        <p:txBody>
          <a:bodyPr>
            <a:spAutoFit/>
          </a:bodyPr>
          <a:lstStyle/>
          <a:p>
            <a:r>
              <a:rPr lang="fr-FR" sz="2800" b="1" i="1">
                <a:latin typeface="Constantia" pitchFamily="18" charset="0"/>
              </a:rPr>
              <a:t>Actions &amp; résultats attendus</a:t>
            </a:r>
          </a:p>
          <a:p>
            <a:pPr>
              <a:buClr>
                <a:srgbClr val="FF6600"/>
              </a:buClr>
              <a:buFont typeface="Arial" charset="0"/>
              <a:buChar char="•"/>
            </a:pPr>
            <a:r>
              <a:rPr lang="fr-FR" sz="2400">
                <a:latin typeface="Constantia" pitchFamily="18" charset="0"/>
              </a:rPr>
              <a:t> Impact sur la gestion des stocks des composants &amp; des fournitures : libre service &amp; méthode du « double tiroir »</a:t>
            </a:r>
          </a:p>
          <a:p>
            <a:pPr>
              <a:buClr>
                <a:srgbClr val="FF6600"/>
              </a:buClr>
              <a:buFont typeface="Arial" charset="0"/>
              <a:buChar char="•"/>
            </a:pPr>
            <a:r>
              <a:rPr lang="fr-FR" sz="2400">
                <a:latin typeface="Constantia" pitchFamily="18" charset="0"/>
              </a:rPr>
              <a:t> Agencement des rayonnages &amp; des lieux de stockage (marquages au sol, allées de circulation dégagées, rayonnages flexibles…)</a:t>
            </a:r>
          </a:p>
          <a:p>
            <a:pPr>
              <a:buClr>
                <a:srgbClr val="FF6600"/>
              </a:buClr>
            </a:pPr>
            <a:endParaRPr lang="fr-FR" sz="2400">
              <a:latin typeface="Constantia" pitchFamily="18" charset="0"/>
            </a:endParaRPr>
          </a:p>
          <a:p>
            <a:r>
              <a:rPr lang="fr-FR" sz="2400">
                <a:latin typeface="Constantia" pitchFamily="18" charset="0"/>
              </a:rPr>
              <a:t>    Visibilité &amp; lisibilité des références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4578"/>
                                        </p:tgtEl>
                                        <p:attrNameLst>
                                          <p:attrName>style.visibility</p:attrName>
                                        </p:attrNameLst>
                                      </p:cBhvr>
                                      <p:to>
                                        <p:strVal val="visible"/>
                                      </p:to>
                                    </p:set>
                                    <p:anim calcmode="lin" valueType="num">
                                      <p:cBhvr>
                                        <p:cTn id="7" dur="1000" fill="hold"/>
                                        <p:tgtEl>
                                          <p:spTgt spid="24578"/>
                                        </p:tgtEl>
                                        <p:attrNameLst>
                                          <p:attrName>ppt_w</p:attrName>
                                        </p:attrNameLst>
                                      </p:cBhvr>
                                      <p:tavLst>
                                        <p:tav tm="0">
                                          <p:val>
                                            <p:fltVal val="0"/>
                                          </p:val>
                                        </p:tav>
                                        <p:tav tm="100000">
                                          <p:val>
                                            <p:strVal val="#ppt_w"/>
                                          </p:val>
                                        </p:tav>
                                      </p:tavLst>
                                    </p:anim>
                                    <p:anim calcmode="lin" valueType="num">
                                      <p:cBhvr>
                                        <p:cTn id="8" dur="1000" fill="hold"/>
                                        <p:tgtEl>
                                          <p:spTgt spid="24578"/>
                                        </p:tgtEl>
                                        <p:attrNameLst>
                                          <p:attrName>ppt_h</p:attrName>
                                        </p:attrNameLst>
                                      </p:cBhvr>
                                      <p:tavLst>
                                        <p:tav tm="0">
                                          <p:val>
                                            <p:fltVal val="0"/>
                                          </p:val>
                                        </p:tav>
                                        <p:tav tm="100000">
                                          <p:val>
                                            <p:strVal val="#ppt_h"/>
                                          </p:val>
                                        </p:tav>
                                      </p:tavLst>
                                    </p:anim>
                                    <p:anim calcmode="lin" valueType="num">
                                      <p:cBhvr>
                                        <p:cTn id="9" dur="1000" fill="hold"/>
                                        <p:tgtEl>
                                          <p:spTgt spid="2457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457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23"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childTnLst>
                                </p:cTn>
                              </p:par>
                              <p:par>
                                <p:cTn id="21" presetID="23" presetClass="entr" presetSubtype="16"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500" fill="hold"/>
                                        <p:tgtEl>
                                          <p:spTgt spid="5"/>
                                        </p:tgtEl>
                                        <p:attrNameLst>
                                          <p:attrName>ppt_w</p:attrName>
                                        </p:attrNameLst>
                                      </p:cBhvr>
                                      <p:tavLst>
                                        <p:tav tm="0">
                                          <p:val>
                                            <p:fltVal val="0"/>
                                          </p:val>
                                        </p:tav>
                                        <p:tav tm="100000">
                                          <p:val>
                                            <p:strVal val="#ppt_w"/>
                                          </p:val>
                                        </p:tav>
                                      </p:tavLst>
                                    </p:anim>
                                    <p:anim calcmode="lin" valueType="num">
                                      <p:cBhvr>
                                        <p:cTn id="24"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34" presetClass="entr" presetSubtype="0" fill="hold" grpId="0" nodeType="clickEffect">
                                  <p:stCondLst>
                                    <p:cond delay="0"/>
                                  </p:stCondLst>
                                  <p:childTnLst>
                                    <p:set>
                                      <p:cBhvr>
                                        <p:cTn id="28" dur="1" fill="hold">
                                          <p:stCondLst>
                                            <p:cond delay="0"/>
                                          </p:stCondLst>
                                        </p:cTn>
                                        <p:tgtEl>
                                          <p:spTgt spid="24582"/>
                                        </p:tgtEl>
                                        <p:attrNameLst>
                                          <p:attrName>style.visibility</p:attrName>
                                        </p:attrNameLst>
                                      </p:cBhvr>
                                      <p:to>
                                        <p:strVal val="visible"/>
                                      </p:to>
                                    </p:set>
                                    <p:anim from="(-#ppt_w/2)" to="(#ppt_x)" calcmode="lin" valueType="num">
                                      <p:cBhvr>
                                        <p:cTn id="29" dur="600" fill="hold">
                                          <p:stCondLst>
                                            <p:cond delay="0"/>
                                          </p:stCondLst>
                                        </p:cTn>
                                        <p:tgtEl>
                                          <p:spTgt spid="24582"/>
                                        </p:tgtEl>
                                        <p:attrNameLst>
                                          <p:attrName>ppt_x</p:attrName>
                                        </p:attrNameLst>
                                      </p:cBhvr>
                                    </p:anim>
                                    <p:anim from="0" to="-1.0" calcmode="lin" valueType="num">
                                      <p:cBhvr>
                                        <p:cTn id="30" dur="200" decel="50000" autoRev="1" fill="hold">
                                          <p:stCondLst>
                                            <p:cond delay="600"/>
                                          </p:stCondLst>
                                        </p:cTn>
                                        <p:tgtEl>
                                          <p:spTgt spid="24582"/>
                                        </p:tgtEl>
                                        <p:attrNameLst>
                                          <p:attrName>xshear</p:attrName>
                                        </p:attrNameLst>
                                      </p:cBhvr>
                                    </p:anim>
                                    <p:animScale>
                                      <p:cBhvr>
                                        <p:cTn id="31" dur="200" decel="100000" autoRev="1" fill="hold">
                                          <p:stCondLst>
                                            <p:cond delay="600"/>
                                          </p:stCondLst>
                                        </p:cTn>
                                        <p:tgtEl>
                                          <p:spTgt spid="24582"/>
                                        </p:tgtEl>
                                      </p:cBhvr>
                                      <p:from x="100000" y="100000"/>
                                      <p:to x="80000" y="100000"/>
                                    </p:animScale>
                                    <p:anim by="(#ppt_h/3+#ppt_w*0.1)" calcmode="lin" valueType="num">
                                      <p:cBhvr additive="sum">
                                        <p:cTn id="32" dur="200" decel="100000" autoRev="1" fill="hold">
                                          <p:stCondLst>
                                            <p:cond delay="600"/>
                                          </p:stCondLst>
                                        </p:cTn>
                                        <p:tgtEl>
                                          <p:spTgt spid="24582"/>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p:bldP spid="4" grpId="0" animBg="1"/>
      <p:bldP spid="5" grpId="0" animBg="1"/>
      <p:bldP spid="6" grpId="0" animBg="1"/>
      <p:bldP spid="24582" grpId="0"/>
    </p:bldLst>
  </p:timing>
</p:sld>
</file>

<file path=ppt/slides/slide3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re 1"/>
          <p:cNvSpPr>
            <a:spLocks noGrp="1"/>
          </p:cNvSpPr>
          <p:nvPr>
            <p:ph type="title"/>
          </p:nvPr>
        </p:nvSpPr>
        <p:spPr>
          <a:xfrm>
            <a:off x="624417" y="0"/>
            <a:ext cx="10972800" cy="1143000"/>
          </a:xfrm>
        </p:spPr>
        <p:txBody>
          <a:bodyPr/>
          <a:lstStyle/>
          <a:p>
            <a:r>
              <a:rPr lang="fr-FR" sz="2800" b="1" dirty="0">
                <a:solidFill>
                  <a:srgbClr val="FFC000"/>
                </a:solidFill>
                <a:latin typeface="Times New Roman" pitchFamily="18" charset="0"/>
              </a:rPr>
              <a:t>Démarche - « Troisième S » - NETTOYAGE - SEISO</a:t>
            </a:r>
            <a:endParaRPr lang="fr-FR" sz="2800" dirty="0">
              <a:solidFill>
                <a:srgbClr val="FFC000"/>
              </a:solidFill>
              <a:latin typeface="Times New Roman" pitchFamily="18" charset="0"/>
              <a:cs typeface="Times New Roman" pitchFamily="18" charset="0"/>
            </a:endParaRPr>
          </a:p>
        </p:txBody>
      </p:sp>
      <p:sp>
        <p:nvSpPr>
          <p:cNvPr id="25603" name="Espace réservé du contenu 2"/>
          <p:cNvSpPr>
            <a:spLocks noGrp="1"/>
          </p:cNvSpPr>
          <p:nvPr>
            <p:ph idx="1"/>
          </p:nvPr>
        </p:nvSpPr>
        <p:spPr>
          <a:xfrm>
            <a:off x="381000" y="3071814"/>
            <a:ext cx="6477000" cy="1214437"/>
          </a:xfrm>
        </p:spPr>
        <p:txBody>
          <a:bodyPr/>
          <a:lstStyle/>
          <a:p>
            <a:pPr>
              <a:buFont typeface="Wingdings 2" pitchFamily="18" charset="2"/>
              <a:buNone/>
            </a:pPr>
            <a:r>
              <a:rPr lang="fr-FR" b="1" i="1">
                <a:latin typeface="Times New Roman" pitchFamily="18" charset="0"/>
                <a:cs typeface="Times New Roman" pitchFamily="18" charset="0"/>
              </a:rPr>
              <a:t>Mot d ’ordre</a:t>
            </a:r>
          </a:p>
          <a:p>
            <a:pPr>
              <a:buClr>
                <a:srgbClr val="FF6600"/>
              </a:buClr>
              <a:buFont typeface="Courier New" pitchFamily="49" charset="0"/>
              <a:buChar char="o"/>
            </a:pPr>
            <a:r>
              <a:rPr lang="fr-FR"/>
              <a:t>Nettoyer dès que l ’on salit</a:t>
            </a:r>
            <a:endParaRPr lang="fr-FR" sz="4200">
              <a:latin typeface="Times New Roman" pitchFamily="18" charset="0"/>
              <a:cs typeface="Times New Roman" pitchFamily="18" charset="0"/>
            </a:endParaRPr>
          </a:p>
        </p:txBody>
      </p:sp>
      <p:sp>
        <p:nvSpPr>
          <p:cNvPr id="25604" name="ZoneTexte 3"/>
          <p:cNvSpPr txBox="1">
            <a:spLocks noChangeArrowheads="1"/>
          </p:cNvSpPr>
          <p:nvPr/>
        </p:nvSpPr>
        <p:spPr bwMode="auto">
          <a:xfrm>
            <a:off x="6286501" y="1643064"/>
            <a:ext cx="5619751" cy="708025"/>
          </a:xfrm>
          <a:prstGeom prst="rect">
            <a:avLst/>
          </a:prstGeom>
          <a:noFill/>
          <a:ln w="9525">
            <a:noFill/>
            <a:miter lim="800000"/>
            <a:headEnd/>
            <a:tailEnd/>
          </a:ln>
        </p:spPr>
        <p:txBody>
          <a:bodyPr>
            <a:spAutoFit/>
          </a:bodyPr>
          <a:lstStyle/>
          <a:p>
            <a:r>
              <a:rPr lang="fr-FR" sz="2000" b="1" dirty="0">
                <a:solidFill>
                  <a:srgbClr val="FF6600"/>
                </a:solidFill>
                <a:latin typeface="Constantia" pitchFamily="18" charset="0"/>
              </a:rPr>
              <a:t>Se débarrasser de ce qui salit, de ce qui encombre</a:t>
            </a:r>
            <a:endParaRPr lang="fr-FR" sz="2000" dirty="0">
              <a:solidFill>
                <a:srgbClr val="FF6600"/>
              </a:solidFill>
              <a:latin typeface="Constantia" pitchFamily="18" charset="0"/>
            </a:endParaRPr>
          </a:p>
        </p:txBody>
      </p:sp>
      <p:sp>
        <p:nvSpPr>
          <p:cNvPr id="25605" name="ZoneTexte 4"/>
          <p:cNvSpPr txBox="1">
            <a:spLocks noChangeArrowheads="1"/>
          </p:cNvSpPr>
          <p:nvPr/>
        </p:nvSpPr>
        <p:spPr bwMode="auto">
          <a:xfrm>
            <a:off x="190500" y="1357313"/>
            <a:ext cx="4667251" cy="1200150"/>
          </a:xfrm>
          <a:prstGeom prst="rect">
            <a:avLst/>
          </a:prstGeom>
          <a:noFill/>
          <a:ln w="9525">
            <a:noFill/>
            <a:miter lim="800000"/>
            <a:headEnd/>
            <a:tailEnd/>
          </a:ln>
        </p:spPr>
        <p:txBody>
          <a:bodyPr>
            <a:spAutoFit/>
          </a:bodyPr>
          <a:lstStyle/>
          <a:p>
            <a:pPr algn="ctr"/>
            <a:r>
              <a:rPr lang="fr-FR" sz="2400" b="1" i="1" dirty="0">
                <a:solidFill>
                  <a:srgbClr val="FF0066"/>
                </a:solidFill>
                <a:latin typeface="Constantia" pitchFamily="18" charset="0"/>
              </a:rPr>
              <a:t> Objectifs</a:t>
            </a:r>
          </a:p>
          <a:p>
            <a:pPr algn="ctr"/>
            <a:r>
              <a:rPr lang="fr-FR" sz="2400" b="1" dirty="0">
                <a:solidFill>
                  <a:srgbClr val="FF33CC"/>
                </a:solidFill>
                <a:latin typeface="Constantia" pitchFamily="18" charset="0"/>
              </a:rPr>
              <a:t> « Nettoyer régulièrement</a:t>
            </a:r>
          </a:p>
          <a:p>
            <a:pPr algn="ctr"/>
            <a:r>
              <a:rPr lang="fr-FR" sz="2400" b="1" dirty="0">
                <a:solidFill>
                  <a:srgbClr val="FF33CC"/>
                </a:solidFill>
                <a:latin typeface="Constantia" pitchFamily="18" charset="0"/>
              </a:rPr>
              <a:t>le poste de travail »</a:t>
            </a:r>
            <a:endParaRPr lang="fr-FR" sz="2400" dirty="0">
              <a:solidFill>
                <a:srgbClr val="FF33CC"/>
              </a:solidFill>
              <a:latin typeface="Constantia" pitchFamily="18" charset="0"/>
            </a:endParaRPr>
          </a:p>
        </p:txBody>
      </p:sp>
      <p:sp>
        <p:nvSpPr>
          <p:cNvPr id="25606" name="ZoneTexte 5"/>
          <p:cNvSpPr txBox="1">
            <a:spLocks noChangeArrowheads="1"/>
          </p:cNvSpPr>
          <p:nvPr/>
        </p:nvSpPr>
        <p:spPr bwMode="auto">
          <a:xfrm>
            <a:off x="6671734" y="4941889"/>
            <a:ext cx="5238751" cy="830997"/>
          </a:xfrm>
          <a:prstGeom prst="rect">
            <a:avLst/>
          </a:prstGeom>
          <a:noFill/>
          <a:ln w="9525">
            <a:noFill/>
            <a:miter lim="800000"/>
            <a:headEnd/>
            <a:tailEnd/>
          </a:ln>
        </p:spPr>
        <p:txBody>
          <a:bodyPr>
            <a:spAutoFit/>
          </a:bodyPr>
          <a:lstStyle/>
          <a:p>
            <a:r>
              <a:rPr lang="fr-FR" sz="2400">
                <a:latin typeface="Constantia" pitchFamily="18" charset="0"/>
              </a:rPr>
              <a:t>C’est un nouvel </a:t>
            </a:r>
            <a:r>
              <a:rPr lang="fr-FR" sz="2400" b="1">
                <a:solidFill>
                  <a:srgbClr val="FF6600"/>
                </a:solidFill>
                <a:latin typeface="Constantia" pitchFamily="18" charset="0"/>
              </a:rPr>
              <a:t>état d’esprit</a:t>
            </a:r>
            <a:r>
              <a:rPr lang="fr-FR" sz="2400" b="1">
                <a:latin typeface="Constantia" pitchFamily="18" charset="0"/>
              </a:rPr>
              <a:t>,</a:t>
            </a:r>
          </a:p>
          <a:p>
            <a:r>
              <a:rPr lang="fr-FR" sz="2400">
                <a:latin typeface="Constantia" pitchFamily="18" charset="0"/>
              </a:rPr>
              <a:t>une </a:t>
            </a:r>
            <a:r>
              <a:rPr lang="fr-FR" sz="2400" b="1">
                <a:solidFill>
                  <a:srgbClr val="FF6600"/>
                </a:solidFill>
                <a:latin typeface="Constantia" pitchFamily="18" charset="0"/>
              </a:rPr>
              <a:t>discipline</a:t>
            </a:r>
            <a:endParaRPr lang="fr-FR" sz="2400">
              <a:solidFill>
                <a:srgbClr val="FF6600"/>
              </a:solidFill>
              <a:latin typeface="Constantia" pitchFamily="18" charset="0"/>
            </a:endParaRPr>
          </a:p>
        </p:txBody>
      </p:sp>
      <p:pic>
        <p:nvPicPr>
          <p:cNvPr id="25609" name="Picture 9" descr="PE02000_"/>
          <p:cNvPicPr>
            <a:picLocks noChangeAspect="1" noChangeArrowheads="1"/>
          </p:cNvPicPr>
          <p:nvPr/>
        </p:nvPicPr>
        <p:blipFill>
          <a:blip r:embed="rId2"/>
          <a:srcRect/>
          <a:stretch>
            <a:fillRect/>
          </a:stretch>
        </p:blipFill>
        <p:spPr bwMode="auto">
          <a:xfrm>
            <a:off x="7823201" y="2420939"/>
            <a:ext cx="3266017" cy="2160587"/>
          </a:xfrm>
          <a:prstGeom prst="rect">
            <a:avLst/>
          </a:prstGeom>
          <a:noFill/>
        </p:spPr>
      </p:pic>
      <p:pic>
        <p:nvPicPr>
          <p:cNvPr id="25610" name="Picture 10"/>
          <p:cNvPicPr>
            <a:picLocks noChangeAspect="1" noChangeArrowheads="1"/>
          </p:cNvPicPr>
          <p:nvPr/>
        </p:nvPicPr>
        <p:blipFill>
          <a:blip r:embed="rId3"/>
          <a:srcRect/>
          <a:stretch>
            <a:fillRect/>
          </a:stretch>
        </p:blipFill>
        <p:spPr bwMode="auto">
          <a:xfrm>
            <a:off x="1295401" y="4437064"/>
            <a:ext cx="3071284" cy="180022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5602"/>
                                        </p:tgtEl>
                                        <p:attrNameLst>
                                          <p:attrName>style.visibility</p:attrName>
                                        </p:attrNameLst>
                                      </p:cBhvr>
                                      <p:to>
                                        <p:strVal val="visible"/>
                                      </p:to>
                                    </p:set>
                                    <p:anim calcmode="lin" valueType="num">
                                      <p:cBhvr>
                                        <p:cTn id="7" dur="1000" fill="hold"/>
                                        <p:tgtEl>
                                          <p:spTgt spid="25602"/>
                                        </p:tgtEl>
                                        <p:attrNameLst>
                                          <p:attrName>ppt_w</p:attrName>
                                        </p:attrNameLst>
                                      </p:cBhvr>
                                      <p:tavLst>
                                        <p:tav tm="0">
                                          <p:val>
                                            <p:fltVal val="0"/>
                                          </p:val>
                                        </p:tav>
                                        <p:tav tm="100000">
                                          <p:val>
                                            <p:strVal val="#ppt_w"/>
                                          </p:val>
                                        </p:tav>
                                      </p:tavLst>
                                    </p:anim>
                                    <p:anim calcmode="lin" valueType="num">
                                      <p:cBhvr>
                                        <p:cTn id="8" dur="1000" fill="hold"/>
                                        <p:tgtEl>
                                          <p:spTgt spid="25602"/>
                                        </p:tgtEl>
                                        <p:attrNameLst>
                                          <p:attrName>ppt_h</p:attrName>
                                        </p:attrNameLst>
                                      </p:cBhvr>
                                      <p:tavLst>
                                        <p:tav tm="0">
                                          <p:val>
                                            <p:fltVal val="0"/>
                                          </p:val>
                                        </p:tav>
                                        <p:tav tm="100000">
                                          <p:val>
                                            <p:strVal val="#ppt_h"/>
                                          </p:val>
                                        </p:tav>
                                      </p:tavLst>
                                    </p:anim>
                                    <p:anim calcmode="lin" valueType="num">
                                      <p:cBhvr>
                                        <p:cTn id="9" dur="1000" fill="hold"/>
                                        <p:tgtEl>
                                          <p:spTgt spid="2560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560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25605"/>
                                        </p:tgtEl>
                                        <p:attrNameLst>
                                          <p:attrName>style.visibility</p:attrName>
                                        </p:attrNameLst>
                                      </p:cBhvr>
                                      <p:to>
                                        <p:strVal val="visible"/>
                                      </p:to>
                                    </p:set>
                                    <p:anim calcmode="lin" valueType="num">
                                      <p:cBhvr>
                                        <p:cTn id="15" dur="1000" fill="hold"/>
                                        <p:tgtEl>
                                          <p:spTgt spid="25605"/>
                                        </p:tgtEl>
                                        <p:attrNameLst>
                                          <p:attrName>ppt_w</p:attrName>
                                        </p:attrNameLst>
                                      </p:cBhvr>
                                      <p:tavLst>
                                        <p:tav tm="0">
                                          <p:val>
                                            <p:fltVal val="0"/>
                                          </p:val>
                                        </p:tav>
                                        <p:tav tm="100000">
                                          <p:val>
                                            <p:strVal val="#ppt_w"/>
                                          </p:val>
                                        </p:tav>
                                      </p:tavLst>
                                    </p:anim>
                                    <p:anim calcmode="lin" valueType="num">
                                      <p:cBhvr>
                                        <p:cTn id="16" dur="1000" fill="hold"/>
                                        <p:tgtEl>
                                          <p:spTgt spid="25605"/>
                                        </p:tgtEl>
                                        <p:attrNameLst>
                                          <p:attrName>ppt_h</p:attrName>
                                        </p:attrNameLst>
                                      </p:cBhvr>
                                      <p:tavLst>
                                        <p:tav tm="0">
                                          <p:val>
                                            <p:fltVal val="0"/>
                                          </p:val>
                                        </p:tav>
                                        <p:tav tm="100000">
                                          <p:val>
                                            <p:strVal val="#ppt_h"/>
                                          </p:val>
                                        </p:tav>
                                      </p:tavLst>
                                    </p:anim>
                                    <p:anim calcmode="lin" valueType="num">
                                      <p:cBhvr>
                                        <p:cTn id="17" dur="1000" fill="hold"/>
                                        <p:tgtEl>
                                          <p:spTgt spid="25605"/>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25605"/>
                                        </p:tgtEl>
                                        <p:attrNameLst>
                                          <p:attrName>ppt_y</p:attrName>
                                        </p:attrNameLst>
                                      </p:cBhvr>
                                      <p:tavLst>
                                        <p:tav tm="0" fmla="#ppt_y+(sin(-2*pi*(1-$))*-#ppt_x+cos(-2*pi*(1-$))*(1-#ppt_y))*(1-$)">
                                          <p:val>
                                            <p:fltVal val="0"/>
                                          </p:val>
                                        </p:tav>
                                        <p:tav tm="100000">
                                          <p:val>
                                            <p:fltVal val="1"/>
                                          </p:val>
                                        </p:tav>
                                      </p:tavLst>
                                    </p:anim>
                                  </p:childTnLst>
                                </p:cTn>
                              </p:par>
                              <p:par>
                                <p:cTn id="19" presetID="15" presetClass="entr" presetSubtype="0" fill="hold" grpId="0" nodeType="withEffect">
                                  <p:stCondLst>
                                    <p:cond delay="0"/>
                                  </p:stCondLst>
                                  <p:childTnLst>
                                    <p:set>
                                      <p:cBhvr>
                                        <p:cTn id="20" dur="1" fill="hold">
                                          <p:stCondLst>
                                            <p:cond delay="0"/>
                                          </p:stCondLst>
                                        </p:cTn>
                                        <p:tgtEl>
                                          <p:spTgt spid="25604"/>
                                        </p:tgtEl>
                                        <p:attrNameLst>
                                          <p:attrName>style.visibility</p:attrName>
                                        </p:attrNameLst>
                                      </p:cBhvr>
                                      <p:to>
                                        <p:strVal val="visible"/>
                                      </p:to>
                                    </p:set>
                                    <p:anim calcmode="lin" valueType="num">
                                      <p:cBhvr>
                                        <p:cTn id="21" dur="1000" fill="hold"/>
                                        <p:tgtEl>
                                          <p:spTgt spid="25604"/>
                                        </p:tgtEl>
                                        <p:attrNameLst>
                                          <p:attrName>ppt_w</p:attrName>
                                        </p:attrNameLst>
                                      </p:cBhvr>
                                      <p:tavLst>
                                        <p:tav tm="0">
                                          <p:val>
                                            <p:fltVal val="0"/>
                                          </p:val>
                                        </p:tav>
                                        <p:tav tm="100000">
                                          <p:val>
                                            <p:strVal val="#ppt_w"/>
                                          </p:val>
                                        </p:tav>
                                      </p:tavLst>
                                    </p:anim>
                                    <p:anim calcmode="lin" valueType="num">
                                      <p:cBhvr>
                                        <p:cTn id="22" dur="1000" fill="hold"/>
                                        <p:tgtEl>
                                          <p:spTgt spid="25604"/>
                                        </p:tgtEl>
                                        <p:attrNameLst>
                                          <p:attrName>ppt_h</p:attrName>
                                        </p:attrNameLst>
                                      </p:cBhvr>
                                      <p:tavLst>
                                        <p:tav tm="0">
                                          <p:val>
                                            <p:fltVal val="0"/>
                                          </p:val>
                                        </p:tav>
                                        <p:tav tm="100000">
                                          <p:val>
                                            <p:strVal val="#ppt_h"/>
                                          </p:val>
                                        </p:tav>
                                      </p:tavLst>
                                    </p:anim>
                                    <p:anim calcmode="lin" valueType="num">
                                      <p:cBhvr>
                                        <p:cTn id="23" dur="1000" fill="hold"/>
                                        <p:tgtEl>
                                          <p:spTgt spid="25604"/>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2560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5" fill="hold">
                      <p:stCondLst>
                        <p:cond delay="indefinite"/>
                      </p:stCondLst>
                      <p:childTnLst>
                        <p:par>
                          <p:cTn id="26" fill="hold">
                            <p:stCondLst>
                              <p:cond delay="0"/>
                            </p:stCondLst>
                            <p:childTnLst>
                              <p:par>
                                <p:cTn id="27" presetID="23" presetClass="entr" presetSubtype="16" fill="hold" grpId="0" nodeType="clickEffect">
                                  <p:stCondLst>
                                    <p:cond delay="0"/>
                                  </p:stCondLst>
                                  <p:childTnLst>
                                    <p:set>
                                      <p:cBhvr>
                                        <p:cTn id="28" dur="1" fill="hold">
                                          <p:stCondLst>
                                            <p:cond delay="0"/>
                                          </p:stCondLst>
                                        </p:cTn>
                                        <p:tgtEl>
                                          <p:spTgt spid="25603"/>
                                        </p:tgtEl>
                                        <p:attrNameLst>
                                          <p:attrName>style.visibility</p:attrName>
                                        </p:attrNameLst>
                                      </p:cBhvr>
                                      <p:to>
                                        <p:strVal val="visible"/>
                                      </p:to>
                                    </p:set>
                                    <p:anim calcmode="lin" valueType="num">
                                      <p:cBhvr>
                                        <p:cTn id="29" dur="500" fill="hold"/>
                                        <p:tgtEl>
                                          <p:spTgt spid="25603"/>
                                        </p:tgtEl>
                                        <p:attrNameLst>
                                          <p:attrName>ppt_w</p:attrName>
                                        </p:attrNameLst>
                                      </p:cBhvr>
                                      <p:tavLst>
                                        <p:tav tm="0">
                                          <p:val>
                                            <p:fltVal val="0"/>
                                          </p:val>
                                        </p:tav>
                                        <p:tav tm="100000">
                                          <p:val>
                                            <p:strVal val="#ppt_w"/>
                                          </p:val>
                                        </p:tav>
                                      </p:tavLst>
                                    </p:anim>
                                    <p:anim calcmode="lin" valueType="num">
                                      <p:cBhvr>
                                        <p:cTn id="30" dur="500" fill="hold"/>
                                        <p:tgtEl>
                                          <p:spTgt spid="25603"/>
                                        </p:tgtEl>
                                        <p:attrNameLst>
                                          <p:attrName>ppt_h</p:attrName>
                                        </p:attrNameLst>
                                      </p:cBhvr>
                                      <p:tavLst>
                                        <p:tav tm="0">
                                          <p:val>
                                            <p:fltVal val="0"/>
                                          </p:val>
                                        </p:tav>
                                        <p:tav tm="100000">
                                          <p:val>
                                            <p:strVal val="#ppt_h"/>
                                          </p:val>
                                        </p:tav>
                                      </p:tavLst>
                                    </p:anim>
                                  </p:childTnLst>
                                </p:cTn>
                              </p:par>
                              <p:par>
                                <p:cTn id="31" presetID="23" presetClass="entr" presetSubtype="16" fill="hold" grpId="0" nodeType="withEffect">
                                  <p:stCondLst>
                                    <p:cond delay="0"/>
                                  </p:stCondLst>
                                  <p:childTnLst>
                                    <p:set>
                                      <p:cBhvr>
                                        <p:cTn id="32" dur="1" fill="hold">
                                          <p:stCondLst>
                                            <p:cond delay="0"/>
                                          </p:stCondLst>
                                        </p:cTn>
                                        <p:tgtEl>
                                          <p:spTgt spid="25606"/>
                                        </p:tgtEl>
                                        <p:attrNameLst>
                                          <p:attrName>style.visibility</p:attrName>
                                        </p:attrNameLst>
                                      </p:cBhvr>
                                      <p:to>
                                        <p:strVal val="visible"/>
                                      </p:to>
                                    </p:set>
                                    <p:anim calcmode="lin" valueType="num">
                                      <p:cBhvr>
                                        <p:cTn id="33" dur="500" fill="hold"/>
                                        <p:tgtEl>
                                          <p:spTgt spid="25606"/>
                                        </p:tgtEl>
                                        <p:attrNameLst>
                                          <p:attrName>ppt_w</p:attrName>
                                        </p:attrNameLst>
                                      </p:cBhvr>
                                      <p:tavLst>
                                        <p:tav tm="0">
                                          <p:val>
                                            <p:fltVal val="0"/>
                                          </p:val>
                                        </p:tav>
                                        <p:tav tm="100000">
                                          <p:val>
                                            <p:strVal val="#ppt_w"/>
                                          </p:val>
                                        </p:tav>
                                      </p:tavLst>
                                    </p:anim>
                                    <p:anim calcmode="lin" valueType="num">
                                      <p:cBhvr>
                                        <p:cTn id="34" dur="500" fill="hold"/>
                                        <p:tgtEl>
                                          <p:spTgt spid="2560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p:bldP spid="25603" grpId="0"/>
      <p:bldP spid="25604" grpId="0"/>
      <p:bldP spid="25605" grpId="0"/>
      <p:bldP spid="25606" grpId="0"/>
    </p:bldLst>
  </p:timing>
</p:sld>
</file>

<file path=ppt/slides/slide3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re 1"/>
          <p:cNvSpPr>
            <a:spLocks noGrp="1"/>
          </p:cNvSpPr>
          <p:nvPr>
            <p:ph type="title"/>
          </p:nvPr>
        </p:nvSpPr>
        <p:spPr>
          <a:xfrm>
            <a:off x="624417" y="0"/>
            <a:ext cx="10972800" cy="1143000"/>
          </a:xfrm>
        </p:spPr>
        <p:txBody>
          <a:bodyPr/>
          <a:lstStyle/>
          <a:p>
            <a:r>
              <a:rPr lang="fr-FR" sz="2800" b="1" dirty="0">
                <a:solidFill>
                  <a:srgbClr val="FFC000"/>
                </a:solidFill>
                <a:latin typeface="Times New Roman" pitchFamily="18" charset="0"/>
              </a:rPr>
              <a:t>Démarche - « Troisième S » - NETTOYAGE - SEISO</a:t>
            </a:r>
            <a:endParaRPr lang="fr-FR" sz="2800" dirty="0">
              <a:solidFill>
                <a:srgbClr val="FFC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476251" y="5286375"/>
            <a:ext cx="10972800" cy="1428750"/>
          </a:xfrm>
        </p:spPr>
        <p:txBody>
          <a:bodyPr>
            <a:normAutofit lnSpcReduction="10000"/>
          </a:bodyPr>
          <a:lstStyle/>
          <a:p>
            <a:pPr marL="274320" indent="-274320" fontAlgn="auto">
              <a:spcAft>
                <a:spcPts val="0"/>
              </a:spcAft>
              <a:buClr>
                <a:schemeClr val="accent3"/>
              </a:buClr>
              <a:buFont typeface="Wingdings 2"/>
              <a:buNone/>
              <a:defRPr/>
            </a:pPr>
            <a:r>
              <a:rPr lang="fr-FR" sz="2400" b="1" dirty="0"/>
              <a:t>       Le taux de « rebuts qualité » dans certaines entreprises</a:t>
            </a:r>
          </a:p>
          <a:p>
            <a:pPr marL="274320" indent="-274320" fontAlgn="auto">
              <a:spcAft>
                <a:spcPts val="0"/>
              </a:spcAft>
              <a:buClr>
                <a:schemeClr val="accent3"/>
              </a:buClr>
              <a:buFont typeface="Wingdings 2"/>
              <a:buNone/>
              <a:defRPr/>
            </a:pPr>
            <a:r>
              <a:rPr lang="fr-FR" sz="2400" b="1" dirty="0"/>
              <a:t>   dépend directement de la rigueur des procédés de nettoyage.</a:t>
            </a:r>
          </a:p>
          <a:p>
            <a:pPr marL="274320" indent="-274320" fontAlgn="auto">
              <a:spcAft>
                <a:spcPts val="0"/>
              </a:spcAft>
              <a:buClr>
                <a:schemeClr val="accent3"/>
              </a:buClr>
              <a:buFont typeface="Wingdings 2"/>
              <a:buNone/>
              <a:defRPr/>
            </a:pPr>
            <a:r>
              <a:rPr lang="fr-FR" sz="2400" dirty="0"/>
              <a:t>   ( électronique, pharmacie, agroalimentaire, mécanique etc. )</a:t>
            </a:r>
            <a:endParaRPr lang="fr-FR" sz="2200" dirty="0">
              <a:latin typeface="Times New Roman" pitchFamily="18" charset="0"/>
              <a:cs typeface="Times New Roman" pitchFamily="18" charset="0"/>
            </a:endParaRPr>
          </a:p>
        </p:txBody>
      </p:sp>
      <p:sp>
        <p:nvSpPr>
          <p:cNvPr id="26628" name="ZoneTexte 3"/>
          <p:cNvSpPr txBox="1">
            <a:spLocks noChangeArrowheads="1"/>
          </p:cNvSpPr>
          <p:nvPr/>
        </p:nvSpPr>
        <p:spPr bwMode="auto">
          <a:xfrm>
            <a:off x="285751" y="2071688"/>
            <a:ext cx="5049909" cy="461665"/>
          </a:xfrm>
          <a:prstGeom prst="rect">
            <a:avLst/>
          </a:prstGeom>
          <a:noFill/>
          <a:ln w="9525">
            <a:noFill/>
            <a:miter lim="800000"/>
            <a:headEnd/>
            <a:tailEnd/>
          </a:ln>
        </p:spPr>
        <p:txBody>
          <a:bodyPr wrap="none">
            <a:spAutoFit/>
          </a:bodyPr>
          <a:lstStyle/>
          <a:p>
            <a:pPr marL="457200" indent="-457200">
              <a:buClr>
                <a:srgbClr val="FF6600"/>
              </a:buClr>
              <a:buFont typeface="Calibri" pitchFamily="34" charset="0"/>
              <a:buAutoNum type="arabicPeriod"/>
            </a:pPr>
            <a:r>
              <a:rPr lang="fr-FR" sz="2400">
                <a:latin typeface="Constantia" pitchFamily="18" charset="0"/>
              </a:rPr>
              <a:t>Maintenir en état l’outil de travail</a:t>
            </a:r>
            <a:endParaRPr lang="fr-FR" sz="2400">
              <a:latin typeface="Times New Roman" pitchFamily="18" charset="0"/>
              <a:cs typeface="Times New Roman" pitchFamily="18" charset="0"/>
            </a:endParaRPr>
          </a:p>
        </p:txBody>
      </p:sp>
      <p:sp>
        <p:nvSpPr>
          <p:cNvPr id="26630" name="ZoneTexte 6"/>
          <p:cNvSpPr txBox="1">
            <a:spLocks noChangeArrowheads="1"/>
          </p:cNvSpPr>
          <p:nvPr/>
        </p:nvSpPr>
        <p:spPr bwMode="auto">
          <a:xfrm>
            <a:off x="7620000" y="1785939"/>
            <a:ext cx="4191000" cy="646331"/>
          </a:xfrm>
          <a:prstGeom prst="rect">
            <a:avLst/>
          </a:prstGeom>
          <a:noFill/>
          <a:ln w="9525">
            <a:noFill/>
            <a:miter lim="800000"/>
            <a:headEnd/>
            <a:tailEnd/>
          </a:ln>
        </p:spPr>
        <p:txBody>
          <a:bodyPr>
            <a:spAutoFit/>
          </a:bodyPr>
          <a:lstStyle/>
          <a:p>
            <a:r>
              <a:rPr lang="fr-FR" b="1">
                <a:solidFill>
                  <a:srgbClr val="FF6600"/>
                </a:solidFill>
                <a:latin typeface="Constantia" pitchFamily="18" charset="0"/>
              </a:rPr>
              <a:t>Chacun doit assurer la propreté de son poste de travail</a:t>
            </a:r>
          </a:p>
        </p:txBody>
      </p:sp>
      <p:sp>
        <p:nvSpPr>
          <p:cNvPr id="26631" name="ZoneTexte 7"/>
          <p:cNvSpPr txBox="1">
            <a:spLocks noChangeArrowheads="1"/>
          </p:cNvSpPr>
          <p:nvPr/>
        </p:nvSpPr>
        <p:spPr bwMode="auto">
          <a:xfrm>
            <a:off x="9334501" y="4357689"/>
            <a:ext cx="2571751" cy="369887"/>
          </a:xfrm>
          <a:prstGeom prst="rect">
            <a:avLst/>
          </a:prstGeom>
          <a:noFill/>
          <a:ln w="9525">
            <a:noFill/>
            <a:miter lim="800000"/>
            <a:headEnd/>
            <a:tailEnd/>
          </a:ln>
        </p:spPr>
        <p:txBody>
          <a:bodyPr>
            <a:spAutoFit/>
          </a:bodyPr>
          <a:lstStyle/>
          <a:p>
            <a:r>
              <a:rPr lang="fr-FR">
                <a:latin typeface="Constantia" pitchFamily="18" charset="0"/>
              </a:rPr>
              <a:t>Cadre de travail</a:t>
            </a:r>
          </a:p>
        </p:txBody>
      </p:sp>
      <p:sp>
        <p:nvSpPr>
          <p:cNvPr id="26632" name="ZoneTexte 8"/>
          <p:cNvSpPr txBox="1">
            <a:spLocks noChangeArrowheads="1"/>
          </p:cNvSpPr>
          <p:nvPr/>
        </p:nvSpPr>
        <p:spPr bwMode="auto">
          <a:xfrm>
            <a:off x="9715500" y="3286125"/>
            <a:ext cx="976358" cy="369332"/>
          </a:xfrm>
          <a:prstGeom prst="rect">
            <a:avLst/>
          </a:prstGeom>
          <a:noFill/>
          <a:ln w="9525">
            <a:noFill/>
            <a:miter lim="800000"/>
            <a:headEnd/>
            <a:tailEnd/>
          </a:ln>
        </p:spPr>
        <p:txBody>
          <a:bodyPr wrap="none">
            <a:spAutoFit/>
          </a:bodyPr>
          <a:lstStyle/>
          <a:p>
            <a:r>
              <a:rPr lang="fr-FR">
                <a:latin typeface="Constantia" pitchFamily="18" charset="0"/>
              </a:rPr>
              <a:t>Routine</a:t>
            </a:r>
          </a:p>
        </p:txBody>
      </p:sp>
      <p:pic>
        <p:nvPicPr>
          <p:cNvPr id="26633" name="Picture 2"/>
          <p:cNvPicPr>
            <a:picLocks noChangeAspect="1" noChangeArrowheads="1"/>
          </p:cNvPicPr>
          <p:nvPr/>
        </p:nvPicPr>
        <p:blipFill>
          <a:blip r:embed="rId3"/>
          <a:srcRect/>
          <a:stretch>
            <a:fillRect/>
          </a:stretch>
        </p:blipFill>
        <p:spPr bwMode="auto">
          <a:xfrm>
            <a:off x="0" y="2857501"/>
            <a:ext cx="8858251" cy="25003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6626"/>
                                        </p:tgtEl>
                                        <p:attrNameLst>
                                          <p:attrName>style.visibility</p:attrName>
                                        </p:attrNameLst>
                                      </p:cBhvr>
                                      <p:to>
                                        <p:strVal val="visible"/>
                                      </p:to>
                                    </p:set>
                                    <p:anim calcmode="lin" valueType="num">
                                      <p:cBhvr>
                                        <p:cTn id="7" dur="1000" fill="hold"/>
                                        <p:tgtEl>
                                          <p:spTgt spid="26626"/>
                                        </p:tgtEl>
                                        <p:attrNameLst>
                                          <p:attrName>ppt_w</p:attrName>
                                        </p:attrNameLst>
                                      </p:cBhvr>
                                      <p:tavLst>
                                        <p:tav tm="0">
                                          <p:val>
                                            <p:fltVal val="0"/>
                                          </p:val>
                                        </p:tav>
                                        <p:tav tm="100000">
                                          <p:val>
                                            <p:strVal val="#ppt_w"/>
                                          </p:val>
                                        </p:tav>
                                      </p:tavLst>
                                    </p:anim>
                                    <p:anim calcmode="lin" valueType="num">
                                      <p:cBhvr>
                                        <p:cTn id="8" dur="1000" fill="hold"/>
                                        <p:tgtEl>
                                          <p:spTgt spid="26626"/>
                                        </p:tgtEl>
                                        <p:attrNameLst>
                                          <p:attrName>ppt_h</p:attrName>
                                        </p:attrNameLst>
                                      </p:cBhvr>
                                      <p:tavLst>
                                        <p:tav tm="0">
                                          <p:val>
                                            <p:fltVal val="0"/>
                                          </p:val>
                                        </p:tav>
                                        <p:tav tm="100000">
                                          <p:val>
                                            <p:strVal val="#ppt_h"/>
                                          </p:val>
                                        </p:tav>
                                      </p:tavLst>
                                    </p:anim>
                                    <p:anim calcmode="lin" valueType="num">
                                      <p:cBhvr>
                                        <p:cTn id="9" dur="1000" fill="hold"/>
                                        <p:tgtEl>
                                          <p:spTgt spid="2662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662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26628"/>
                                        </p:tgtEl>
                                        <p:attrNameLst>
                                          <p:attrName>style.visibility</p:attrName>
                                        </p:attrNameLst>
                                      </p:cBhvr>
                                      <p:to>
                                        <p:strVal val="visible"/>
                                      </p:to>
                                    </p:set>
                                    <p:anim calcmode="lin" valueType="num">
                                      <p:cBhvr>
                                        <p:cTn id="15" dur="1000" fill="hold"/>
                                        <p:tgtEl>
                                          <p:spTgt spid="26628"/>
                                        </p:tgtEl>
                                        <p:attrNameLst>
                                          <p:attrName>ppt_w</p:attrName>
                                        </p:attrNameLst>
                                      </p:cBhvr>
                                      <p:tavLst>
                                        <p:tav tm="0">
                                          <p:val>
                                            <p:fltVal val="0"/>
                                          </p:val>
                                        </p:tav>
                                        <p:tav tm="100000">
                                          <p:val>
                                            <p:strVal val="#ppt_w"/>
                                          </p:val>
                                        </p:tav>
                                      </p:tavLst>
                                    </p:anim>
                                    <p:anim calcmode="lin" valueType="num">
                                      <p:cBhvr>
                                        <p:cTn id="16" dur="1000" fill="hold"/>
                                        <p:tgtEl>
                                          <p:spTgt spid="26628"/>
                                        </p:tgtEl>
                                        <p:attrNameLst>
                                          <p:attrName>ppt_h</p:attrName>
                                        </p:attrNameLst>
                                      </p:cBhvr>
                                      <p:tavLst>
                                        <p:tav tm="0">
                                          <p:val>
                                            <p:fltVal val="0"/>
                                          </p:val>
                                        </p:tav>
                                        <p:tav tm="100000">
                                          <p:val>
                                            <p:strVal val="#ppt_h"/>
                                          </p:val>
                                        </p:tav>
                                      </p:tavLst>
                                    </p:anim>
                                    <p:anim calcmode="lin" valueType="num">
                                      <p:cBhvr>
                                        <p:cTn id="17" dur="1000" fill="hold"/>
                                        <p:tgtEl>
                                          <p:spTgt spid="26628"/>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26628"/>
                                        </p:tgtEl>
                                        <p:attrNameLst>
                                          <p:attrName>ppt_y</p:attrName>
                                        </p:attrNameLst>
                                      </p:cBhvr>
                                      <p:tavLst>
                                        <p:tav tm="0" fmla="#ppt_y+(sin(-2*pi*(1-$))*-#ppt_x+cos(-2*pi*(1-$))*(1-#ppt_y))*(1-$)">
                                          <p:val>
                                            <p:fltVal val="0"/>
                                          </p:val>
                                        </p:tav>
                                        <p:tav tm="100000">
                                          <p:val>
                                            <p:fltVal val="1"/>
                                          </p:val>
                                        </p:tav>
                                      </p:tavLst>
                                    </p:anim>
                                  </p:childTnLst>
                                </p:cTn>
                              </p:par>
                              <p:par>
                                <p:cTn id="19" presetID="15" presetClass="entr" presetSubtype="0" fill="hold" grpId="0" nodeType="withEffect">
                                  <p:stCondLst>
                                    <p:cond delay="0"/>
                                  </p:stCondLst>
                                  <p:childTnLst>
                                    <p:set>
                                      <p:cBhvr>
                                        <p:cTn id="20" dur="1" fill="hold">
                                          <p:stCondLst>
                                            <p:cond delay="0"/>
                                          </p:stCondLst>
                                        </p:cTn>
                                        <p:tgtEl>
                                          <p:spTgt spid="26630"/>
                                        </p:tgtEl>
                                        <p:attrNameLst>
                                          <p:attrName>style.visibility</p:attrName>
                                        </p:attrNameLst>
                                      </p:cBhvr>
                                      <p:to>
                                        <p:strVal val="visible"/>
                                      </p:to>
                                    </p:set>
                                    <p:anim calcmode="lin" valueType="num">
                                      <p:cBhvr>
                                        <p:cTn id="21" dur="1000" fill="hold"/>
                                        <p:tgtEl>
                                          <p:spTgt spid="26630"/>
                                        </p:tgtEl>
                                        <p:attrNameLst>
                                          <p:attrName>ppt_w</p:attrName>
                                        </p:attrNameLst>
                                      </p:cBhvr>
                                      <p:tavLst>
                                        <p:tav tm="0">
                                          <p:val>
                                            <p:fltVal val="0"/>
                                          </p:val>
                                        </p:tav>
                                        <p:tav tm="100000">
                                          <p:val>
                                            <p:strVal val="#ppt_w"/>
                                          </p:val>
                                        </p:tav>
                                      </p:tavLst>
                                    </p:anim>
                                    <p:anim calcmode="lin" valueType="num">
                                      <p:cBhvr>
                                        <p:cTn id="22" dur="1000" fill="hold"/>
                                        <p:tgtEl>
                                          <p:spTgt spid="26630"/>
                                        </p:tgtEl>
                                        <p:attrNameLst>
                                          <p:attrName>ppt_h</p:attrName>
                                        </p:attrNameLst>
                                      </p:cBhvr>
                                      <p:tavLst>
                                        <p:tav tm="0">
                                          <p:val>
                                            <p:fltVal val="0"/>
                                          </p:val>
                                        </p:tav>
                                        <p:tav tm="100000">
                                          <p:val>
                                            <p:strVal val="#ppt_h"/>
                                          </p:val>
                                        </p:tav>
                                      </p:tavLst>
                                    </p:anim>
                                    <p:anim calcmode="lin" valueType="num">
                                      <p:cBhvr>
                                        <p:cTn id="23" dur="1000" fill="hold"/>
                                        <p:tgtEl>
                                          <p:spTgt spid="26630"/>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2663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5" fill="hold">
                      <p:stCondLst>
                        <p:cond delay="indefinite"/>
                      </p:stCondLst>
                      <p:childTnLst>
                        <p:par>
                          <p:cTn id="26" fill="hold">
                            <p:stCondLst>
                              <p:cond delay="0"/>
                            </p:stCondLst>
                            <p:childTnLst>
                              <p:par>
                                <p:cTn id="27" presetID="23" presetClass="entr" presetSubtype="16" fill="hold" nodeType="clickEffect">
                                  <p:stCondLst>
                                    <p:cond delay="0"/>
                                  </p:stCondLst>
                                  <p:childTnLst>
                                    <p:set>
                                      <p:cBhvr>
                                        <p:cTn id="28" dur="1" fill="hold">
                                          <p:stCondLst>
                                            <p:cond delay="0"/>
                                          </p:stCondLst>
                                        </p:cTn>
                                        <p:tgtEl>
                                          <p:spTgt spid="26633"/>
                                        </p:tgtEl>
                                        <p:attrNameLst>
                                          <p:attrName>style.visibility</p:attrName>
                                        </p:attrNameLst>
                                      </p:cBhvr>
                                      <p:to>
                                        <p:strVal val="visible"/>
                                      </p:to>
                                    </p:set>
                                    <p:anim calcmode="lin" valueType="num">
                                      <p:cBhvr>
                                        <p:cTn id="29" dur="500" fill="hold"/>
                                        <p:tgtEl>
                                          <p:spTgt spid="26633"/>
                                        </p:tgtEl>
                                        <p:attrNameLst>
                                          <p:attrName>ppt_w</p:attrName>
                                        </p:attrNameLst>
                                      </p:cBhvr>
                                      <p:tavLst>
                                        <p:tav tm="0">
                                          <p:val>
                                            <p:fltVal val="0"/>
                                          </p:val>
                                        </p:tav>
                                        <p:tav tm="100000">
                                          <p:val>
                                            <p:strVal val="#ppt_w"/>
                                          </p:val>
                                        </p:tav>
                                      </p:tavLst>
                                    </p:anim>
                                    <p:anim calcmode="lin" valueType="num">
                                      <p:cBhvr>
                                        <p:cTn id="30" dur="500" fill="hold"/>
                                        <p:tgtEl>
                                          <p:spTgt spid="26633"/>
                                        </p:tgtEl>
                                        <p:attrNameLst>
                                          <p:attrName>ppt_h</p:attrName>
                                        </p:attrNameLst>
                                      </p:cBhvr>
                                      <p:tavLst>
                                        <p:tav tm="0">
                                          <p:val>
                                            <p:fltVal val="0"/>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54" presetClass="entr" presetSubtype="0" accel="100000" fill="hold" grpId="0" nodeType="clickEffect">
                                  <p:stCondLst>
                                    <p:cond delay="0"/>
                                  </p:stCondLst>
                                  <p:childTnLst>
                                    <p:set>
                                      <p:cBhvr>
                                        <p:cTn id="34" dur="1" fill="hold">
                                          <p:stCondLst>
                                            <p:cond delay="0"/>
                                          </p:stCondLst>
                                        </p:cTn>
                                        <p:tgtEl>
                                          <p:spTgt spid="26632"/>
                                        </p:tgtEl>
                                        <p:attrNameLst>
                                          <p:attrName>style.visibility</p:attrName>
                                        </p:attrNameLst>
                                      </p:cBhvr>
                                      <p:to>
                                        <p:strVal val="visible"/>
                                      </p:to>
                                    </p:set>
                                    <p:anim calcmode="lin" valueType="num">
                                      <p:cBhvr>
                                        <p:cTn id="35" dur="500" fill="hold"/>
                                        <p:tgtEl>
                                          <p:spTgt spid="26632"/>
                                        </p:tgtEl>
                                        <p:attrNameLst>
                                          <p:attrName>ppt_w</p:attrName>
                                        </p:attrNameLst>
                                      </p:cBhvr>
                                      <p:tavLst>
                                        <p:tav tm="0">
                                          <p:val>
                                            <p:strVal val="#ppt_w*0.05"/>
                                          </p:val>
                                        </p:tav>
                                        <p:tav tm="100000">
                                          <p:val>
                                            <p:strVal val="#ppt_w"/>
                                          </p:val>
                                        </p:tav>
                                      </p:tavLst>
                                    </p:anim>
                                    <p:anim calcmode="lin" valueType="num">
                                      <p:cBhvr>
                                        <p:cTn id="36" dur="500" fill="hold"/>
                                        <p:tgtEl>
                                          <p:spTgt spid="26632"/>
                                        </p:tgtEl>
                                        <p:attrNameLst>
                                          <p:attrName>ppt_h</p:attrName>
                                        </p:attrNameLst>
                                      </p:cBhvr>
                                      <p:tavLst>
                                        <p:tav tm="0">
                                          <p:val>
                                            <p:strVal val="#ppt_h"/>
                                          </p:val>
                                        </p:tav>
                                        <p:tav tm="100000">
                                          <p:val>
                                            <p:strVal val="#ppt_h"/>
                                          </p:val>
                                        </p:tav>
                                      </p:tavLst>
                                    </p:anim>
                                    <p:anim calcmode="lin" valueType="num">
                                      <p:cBhvr>
                                        <p:cTn id="37" dur="500" fill="hold"/>
                                        <p:tgtEl>
                                          <p:spTgt spid="26632"/>
                                        </p:tgtEl>
                                        <p:attrNameLst>
                                          <p:attrName>ppt_x</p:attrName>
                                        </p:attrNameLst>
                                      </p:cBhvr>
                                      <p:tavLst>
                                        <p:tav tm="0">
                                          <p:val>
                                            <p:strVal val="#ppt_x-.2"/>
                                          </p:val>
                                        </p:tav>
                                        <p:tav tm="100000">
                                          <p:val>
                                            <p:strVal val="#ppt_x"/>
                                          </p:val>
                                        </p:tav>
                                      </p:tavLst>
                                    </p:anim>
                                    <p:anim calcmode="lin" valueType="num">
                                      <p:cBhvr>
                                        <p:cTn id="38" dur="500" fill="hold"/>
                                        <p:tgtEl>
                                          <p:spTgt spid="26632"/>
                                        </p:tgtEl>
                                        <p:attrNameLst>
                                          <p:attrName>ppt_y</p:attrName>
                                        </p:attrNameLst>
                                      </p:cBhvr>
                                      <p:tavLst>
                                        <p:tav tm="0">
                                          <p:val>
                                            <p:strVal val="#ppt_y"/>
                                          </p:val>
                                        </p:tav>
                                        <p:tav tm="100000">
                                          <p:val>
                                            <p:strVal val="#ppt_y"/>
                                          </p:val>
                                        </p:tav>
                                      </p:tavLst>
                                    </p:anim>
                                    <p:animEffect transition="in" filter="fade">
                                      <p:cBhvr>
                                        <p:cTn id="39" dur="500"/>
                                        <p:tgtEl>
                                          <p:spTgt spid="26632"/>
                                        </p:tgtEl>
                                      </p:cBhvr>
                                    </p:animEffect>
                                  </p:childTnLst>
                                </p:cTn>
                              </p:par>
                              <p:par>
                                <p:cTn id="40" presetID="54" presetClass="entr" presetSubtype="0" accel="100000" fill="hold" grpId="0" nodeType="withEffect">
                                  <p:stCondLst>
                                    <p:cond delay="0"/>
                                  </p:stCondLst>
                                  <p:childTnLst>
                                    <p:set>
                                      <p:cBhvr>
                                        <p:cTn id="41" dur="1" fill="hold">
                                          <p:stCondLst>
                                            <p:cond delay="0"/>
                                          </p:stCondLst>
                                        </p:cTn>
                                        <p:tgtEl>
                                          <p:spTgt spid="26631"/>
                                        </p:tgtEl>
                                        <p:attrNameLst>
                                          <p:attrName>style.visibility</p:attrName>
                                        </p:attrNameLst>
                                      </p:cBhvr>
                                      <p:to>
                                        <p:strVal val="visible"/>
                                      </p:to>
                                    </p:set>
                                    <p:anim calcmode="lin" valueType="num">
                                      <p:cBhvr>
                                        <p:cTn id="42" dur="500" fill="hold"/>
                                        <p:tgtEl>
                                          <p:spTgt spid="26631"/>
                                        </p:tgtEl>
                                        <p:attrNameLst>
                                          <p:attrName>ppt_w</p:attrName>
                                        </p:attrNameLst>
                                      </p:cBhvr>
                                      <p:tavLst>
                                        <p:tav tm="0">
                                          <p:val>
                                            <p:strVal val="#ppt_w*0.05"/>
                                          </p:val>
                                        </p:tav>
                                        <p:tav tm="100000">
                                          <p:val>
                                            <p:strVal val="#ppt_w"/>
                                          </p:val>
                                        </p:tav>
                                      </p:tavLst>
                                    </p:anim>
                                    <p:anim calcmode="lin" valueType="num">
                                      <p:cBhvr>
                                        <p:cTn id="43" dur="500" fill="hold"/>
                                        <p:tgtEl>
                                          <p:spTgt spid="26631"/>
                                        </p:tgtEl>
                                        <p:attrNameLst>
                                          <p:attrName>ppt_h</p:attrName>
                                        </p:attrNameLst>
                                      </p:cBhvr>
                                      <p:tavLst>
                                        <p:tav tm="0">
                                          <p:val>
                                            <p:strVal val="#ppt_h"/>
                                          </p:val>
                                        </p:tav>
                                        <p:tav tm="100000">
                                          <p:val>
                                            <p:strVal val="#ppt_h"/>
                                          </p:val>
                                        </p:tav>
                                      </p:tavLst>
                                    </p:anim>
                                    <p:anim calcmode="lin" valueType="num">
                                      <p:cBhvr>
                                        <p:cTn id="44" dur="500" fill="hold"/>
                                        <p:tgtEl>
                                          <p:spTgt spid="26631"/>
                                        </p:tgtEl>
                                        <p:attrNameLst>
                                          <p:attrName>ppt_x</p:attrName>
                                        </p:attrNameLst>
                                      </p:cBhvr>
                                      <p:tavLst>
                                        <p:tav tm="0">
                                          <p:val>
                                            <p:strVal val="#ppt_x-.2"/>
                                          </p:val>
                                        </p:tav>
                                        <p:tav tm="100000">
                                          <p:val>
                                            <p:strVal val="#ppt_x"/>
                                          </p:val>
                                        </p:tav>
                                      </p:tavLst>
                                    </p:anim>
                                    <p:anim calcmode="lin" valueType="num">
                                      <p:cBhvr>
                                        <p:cTn id="45" dur="500" fill="hold"/>
                                        <p:tgtEl>
                                          <p:spTgt spid="26631"/>
                                        </p:tgtEl>
                                        <p:attrNameLst>
                                          <p:attrName>ppt_y</p:attrName>
                                        </p:attrNameLst>
                                      </p:cBhvr>
                                      <p:tavLst>
                                        <p:tav tm="0">
                                          <p:val>
                                            <p:strVal val="#ppt_y"/>
                                          </p:val>
                                        </p:tav>
                                        <p:tav tm="100000">
                                          <p:val>
                                            <p:strVal val="#ppt_y"/>
                                          </p:val>
                                        </p:tav>
                                      </p:tavLst>
                                    </p:anim>
                                    <p:animEffect transition="in" filter="fade">
                                      <p:cBhvr>
                                        <p:cTn id="46" dur="500"/>
                                        <p:tgtEl>
                                          <p:spTgt spid="26631"/>
                                        </p:tgtEl>
                                      </p:cBhvr>
                                    </p:animEffect>
                                  </p:childTnLst>
                                </p:cTn>
                              </p:par>
                            </p:childTnLst>
                          </p:cTn>
                        </p:par>
                      </p:childTnLst>
                    </p:cTn>
                  </p:par>
                  <p:par>
                    <p:cTn id="47" fill="hold">
                      <p:stCondLst>
                        <p:cond delay="indefinite"/>
                      </p:stCondLst>
                      <p:childTnLst>
                        <p:par>
                          <p:cTn id="48" fill="hold">
                            <p:stCondLst>
                              <p:cond delay="0"/>
                            </p:stCondLst>
                            <p:childTnLst>
                              <p:par>
                                <p:cTn id="49" presetID="23" presetClass="entr" presetSubtype="16" fill="hold" grpId="0" nodeType="clickEffect">
                                  <p:stCondLst>
                                    <p:cond delay="0"/>
                                  </p:stCondLst>
                                  <p:childTnLst>
                                    <p:set>
                                      <p:cBhvr>
                                        <p:cTn id="50" dur="1" fill="hold">
                                          <p:stCondLst>
                                            <p:cond delay="0"/>
                                          </p:stCondLst>
                                        </p:cTn>
                                        <p:tgtEl>
                                          <p:spTgt spid="3"/>
                                        </p:tgtEl>
                                        <p:attrNameLst>
                                          <p:attrName>style.visibility</p:attrName>
                                        </p:attrNameLst>
                                      </p:cBhvr>
                                      <p:to>
                                        <p:strVal val="visible"/>
                                      </p:to>
                                    </p:set>
                                    <p:anim calcmode="lin" valueType="num">
                                      <p:cBhvr>
                                        <p:cTn id="51" dur="500" fill="hold"/>
                                        <p:tgtEl>
                                          <p:spTgt spid="3"/>
                                        </p:tgtEl>
                                        <p:attrNameLst>
                                          <p:attrName>ppt_w</p:attrName>
                                        </p:attrNameLst>
                                      </p:cBhvr>
                                      <p:tavLst>
                                        <p:tav tm="0">
                                          <p:val>
                                            <p:fltVal val="0"/>
                                          </p:val>
                                        </p:tav>
                                        <p:tav tm="100000">
                                          <p:val>
                                            <p:strVal val="#ppt_w"/>
                                          </p:val>
                                        </p:tav>
                                      </p:tavLst>
                                    </p:anim>
                                    <p:anim calcmode="lin" valueType="num">
                                      <p:cBhvr>
                                        <p:cTn id="52" dur="5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p:bldP spid="3" grpId="0"/>
      <p:bldP spid="26628" grpId="0"/>
      <p:bldP spid="26630" grpId="0"/>
      <p:bldP spid="26631" grpId="0"/>
      <p:bldP spid="2663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u="sng" dirty="0">
                <a:solidFill>
                  <a:srgbClr val="D9F147"/>
                </a:solidFill>
              </a:rPr>
              <a:t> Comment mesurer ??????</a:t>
            </a:r>
            <a:br>
              <a:rPr lang="fr-FR" u="sng" dirty="0">
                <a:solidFill>
                  <a:srgbClr val="D9F147"/>
                </a:solidFill>
              </a:rPr>
            </a:br>
            <a:endParaRPr lang="fr-FR" dirty="0">
              <a:solidFill>
                <a:srgbClr val="D9F147"/>
              </a:solidFill>
            </a:endParaRPr>
          </a:p>
        </p:txBody>
      </p:sp>
      <p:sp>
        <p:nvSpPr>
          <p:cNvPr id="3" name="Espace réservé du contenu 2"/>
          <p:cNvSpPr>
            <a:spLocks noGrp="1"/>
          </p:cNvSpPr>
          <p:nvPr>
            <p:ph idx="1"/>
          </p:nvPr>
        </p:nvSpPr>
        <p:spPr>
          <a:xfrm>
            <a:off x="955998" y="2757246"/>
            <a:ext cx="10353762" cy="1561536"/>
          </a:xfrm>
        </p:spPr>
        <p:txBody>
          <a:bodyPr>
            <a:no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ar-M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مؤشرات قياس الأداء</a:t>
            </a:r>
            <a:endParaRPr lang="fr-FR"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a:p>
            <a:pPr algn="ctr"/>
            <a:r>
              <a:rPr lang="fr-FR"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Indicateurs de performance</a:t>
            </a:r>
          </a:p>
          <a:p>
            <a:pPr algn="ctr"/>
            <a:endParaRPr lang="fr-FR"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re 1"/>
          <p:cNvSpPr>
            <a:spLocks noGrp="1"/>
          </p:cNvSpPr>
          <p:nvPr>
            <p:ph type="title"/>
          </p:nvPr>
        </p:nvSpPr>
        <p:spPr>
          <a:xfrm>
            <a:off x="624417" y="0"/>
            <a:ext cx="10972800" cy="1143000"/>
          </a:xfrm>
        </p:spPr>
        <p:txBody>
          <a:bodyPr/>
          <a:lstStyle/>
          <a:p>
            <a:r>
              <a:rPr lang="fr-FR" sz="2800" b="1" dirty="0">
                <a:solidFill>
                  <a:srgbClr val="FFC000"/>
                </a:solidFill>
                <a:latin typeface="Times New Roman" pitchFamily="18" charset="0"/>
              </a:rPr>
              <a:t>Démarche - « Troisième S » - NETTOYAGE - SEISO</a:t>
            </a:r>
            <a:endParaRPr lang="fr-FR" sz="2800" dirty="0">
              <a:solidFill>
                <a:srgbClr val="FFC000"/>
              </a:solidFill>
              <a:latin typeface="Times New Roman" pitchFamily="18" charset="0"/>
              <a:cs typeface="Times New Roman" pitchFamily="18" charset="0"/>
            </a:endParaRPr>
          </a:p>
        </p:txBody>
      </p:sp>
      <p:sp>
        <p:nvSpPr>
          <p:cNvPr id="27651" name="Espace réservé du contenu 2"/>
          <p:cNvSpPr>
            <a:spLocks noGrp="1"/>
          </p:cNvSpPr>
          <p:nvPr>
            <p:ph idx="1"/>
          </p:nvPr>
        </p:nvSpPr>
        <p:spPr>
          <a:xfrm>
            <a:off x="6858000" y="4071939"/>
            <a:ext cx="5334000" cy="2071687"/>
          </a:xfrm>
        </p:spPr>
        <p:txBody>
          <a:bodyPr/>
          <a:lstStyle/>
          <a:p>
            <a:r>
              <a:rPr lang="fr-FR" sz="2400" b="1"/>
              <a:t> </a:t>
            </a:r>
            <a:r>
              <a:rPr lang="fr-FR" sz="2400"/>
              <a:t>C ’est un état d ’esprit , une </a:t>
            </a:r>
            <a:r>
              <a:rPr lang="fr-FR" sz="2400" b="1"/>
              <a:t>volonté d ’être responsable </a:t>
            </a:r>
            <a:r>
              <a:rPr lang="fr-FR" sz="2400"/>
              <a:t>des objets que l ’on utilise et de les maintenir en parfait état.</a:t>
            </a:r>
            <a:endParaRPr lang="fr-FR" sz="2200">
              <a:latin typeface="Times New Roman" pitchFamily="18" charset="0"/>
              <a:cs typeface="Times New Roman" pitchFamily="18" charset="0"/>
            </a:endParaRPr>
          </a:p>
        </p:txBody>
      </p:sp>
      <p:sp>
        <p:nvSpPr>
          <p:cNvPr id="27652" name="ZoneTexte 3"/>
          <p:cNvSpPr txBox="1">
            <a:spLocks noChangeArrowheads="1"/>
          </p:cNvSpPr>
          <p:nvPr/>
        </p:nvSpPr>
        <p:spPr bwMode="auto">
          <a:xfrm>
            <a:off x="285751" y="2071688"/>
            <a:ext cx="4101123" cy="461665"/>
          </a:xfrm>
          <a:prstGeom prst="rect">
            <a:avLst/>
          </a:prstGeom>
          <a:noFill/>
          <a:ln w="9525">
            <a:noFill/>
            <a:miter lim="800000"/>
            <a:headEnd/>
            <a:tailEnd/>
          </a:ln>
        </p:spPr>
        <p:txBody>
          <a:bodyPr wrap="none">
            <a:spAutoFit/>
          </a:bodyPr>
          <a:lstStyle/>
          <a:p>
            <a:pPr marL="457200" indent="-457200">
              <a:buClr>
                <a:srgbClr val="FF6600"/>
              </a:buClr>
              <a:buFont typeface="Calibri" pitchFamily="34" charset="0"/>
              <a:buAutoNum type="arabicPeriod" startAt="2"/>
            </a:pPr>
            <a:r>
              <a:rPr lang="fr-FR" sz="2400">
                <a:latin typeface="Constantia" pitchFamily="18" charset="0"/>
              </a:rPr>
              <a:t>Inspecter les équipements</a:t>
            </a:r>
            <a:endParaRPr lang="fr-FR" sz="2400">
              <a:latin typeface="Times New Roman" pitchFamily="18" charset="0"/>
              <a:cs typeface="Times New Roman" pitchFamily="18" charset="0"/>
            </a:endParaRPr>
          </a:p>
        </p:txBody>
      </p:sp>
      <p:sp>
        <p:nvSpPr>
          <p:cNvPr id="27653" name="ZoneTexte 5"/>
          <p:cNvSpPr txBox="1">
            <a:spLocks noChangeArrowheads="1"/>
          </p:cNvSpPr>
          <p:nvPr/>
        </p:nvSpPr>
        <p:spPr bwMode="auto">
          <a:xfrm>
            <a:off x="476251" y="1428751"/>
            <a:ext cx="1692066" cy="523220"/>
          </a:xfrm>
          <a:prstGeom prst="rect">
            <a:avLst/>
          </a:prstGeom>
          <a:noFill/>
          <a:ln w="9525">
            <a:noFill/>
            <a:miter lim="800000"/>
            <a:headEnd/>
            <a:tailEnd/>
          </a:ln>
        </p:spPr>
        <p:txBody>
          <a:bodyPr wrap="none">
            <a:spAutoFit/>
          </a:bodyPr>
          <a:lstStyle/>
          <a:p>
            <a:r>
              <a:rPr lang="fr-FR" sz="2800">
                <a:solidFill>
                  <a:srgbClr val="FF0066"/>
                </a:solidFill>
                <a:latin typeface="Constantia" pitchFamily="18" charset="0"/>
              </a:rPr>
              <a:t>Processus</a:t>
            </a:r>
          </a:p>
        </p:txBody>
      </p:sp>
      <p:sp>
        <p:nvSpPr>
          <p:cNvPr id="27654" name="ZoneTexte 6"/>
          <p:cNvSpPr txBox="1">
            <a:spLocks noChangeArrowheads="1"/>
          </p:cNvSpPr>
          <p:nvPr/>
        </p:nvSpPr>
        <p:spPr bwMode="auto">
          <a:xfrm>
            <a:off x="6858000" y="1643064"/>
            <a:ext cx="5334000" cy="646331"/>
          </a:xfrm>
          <a:prstGeom prst="rect">
            <a:avLst/>
          </a:prstGeom>
          <a:noFill/>
          <a:ln w="9525">
            <a:noFill/>
            <a:miter lim="800000"/>
            <a:headEnd/>
            <a:tailEnd/>
          </a:ln>
        </p:spPr>
        <p:txBody>
          <a:bodyPr>
            <a:spAutoFit/>
          </a:bodyPr>
          <a:lstStyle/>
          <a:p>
            <a:r>
              <a:rPr lang="fr-FR" b="1">
                <a:solidFill>
                  <a:srgbClr val="FF6600"/>
                </a:solidFill>
                <a:latin typeface="Constantia" pitchFamily="18" charset="0"/>
              </a:rPr>
              <a:t>« c ’est une façon d ’éliminer , les unes après les autres les causes de problèmes potentiels »</a:t>
            </a:r>
          </a:p>
        </p:txBody>
      </p:sp>
      <p:pic>
        <p:nvPicPr>
          <p:cNvPr id="27655" name="Picture 2"/>
          <p:cNvPicPr>
            <a:picLocks noChangeAspect="1" noChangeArrowheads="1"/>
          </p:cNvPicPr>
          <p:nvPr/>
        </p:nvPicPr>
        <p:blipFill>
          <a:blip r:embed="rId3"/>
          <a:srcRect/>
          <a:stretch>
            <a:fillRect/>
          </a:stretch>
        </p:blipFill>
        <p:spPr bwMode="auto">
          <a:xfrm>
            <a:off x="381001" y="2786064"/>
            <a:ext cx="6381751" cy="38004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7650"/>
                                        </p:tgtEl>
                                        <p:attrNameLst>
                                          <p:attrName>style.visibility</p:attrName>
                                        </p:attrNameLst>
                                      </p:cBhvr>
                                      <p:to>
                                        <p:strVal val="visible"/>
                                      </p:to>
                                    </p:set>
                                    <p:anim calcmode="lin" valueType="num">
                                      <p:cBhvr>
                                        <p:cTn id="7" dur="1000" fill="hold"/>
                                        <p:tgtEl>
                                          <p:spTgt spid="27650"/>
                                        </p:tgtEl>
                                        <p:attrNameLst>
                                          <p:attrName>ppt_w</p:attrName>
                                        </p:attrNameLst>
                                      </p:cBhvr>
                                      <p:tavLst>
                                        <p:tav tm="0">
                                          <p:val>
                                            <p:fltVal val="0"/>
                                          </p:val>
                                        </p:tav>
                                        <p:tav tm="100000">
                                          <p:val>
                                            <p:strVal val="#ppt_w"/>
                                          </p:val>
                                        </p:tav>
                                      </p:tavLst>
                                    </p:anim>
                                    <p:anim calcmode="lin" valueType="num">
                                      <p:cBhvr>
                                        <p:cTn id="8" dur="1000" fill="hold"/>
                                        <p:tgtEl>
                                          <p:spTgt spid="27650"/>
                                        </p:tgtEl>
                                        <p:attrNameLst>
                                          <p:attrName>ppt_h</p:attrName>
                                        </p:attrNameLst>
                                      </p:cBhvr>
                                      <p:tavLst>
                                        <p:tav tm="0">
                                          <p:val>
                                            <p:fltVal val="0"/>
                                          </p:val>
                                        </p:tav>
                                        <p:tav tm="100000">
                                          <p:val>
                                            <p:strVal val="#ppt_h"/>
                                          </p:val>
                                        </p:tav>
                                      </p:tavLst>
                                    </p:anim>
                                    <p:anim calcmode="lin" valueType="num">
                                      <p:cBhvr>
                                        <p:cTn id="9" dur="1000" fill="hold"/>
                                        <p:tgtEl>
                                          <p:spTgt spid="27650"/>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765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27653"/>
                                        </p:tgtEl>
                                        <p:attrNameLst>
                                          <p:attrName>style.visibility</p:attrName>
                                        </p:attrNameLst>
                                      </p:cBhvr>
                                      <p:to>
                                        <p:strVal val="visible"/>
                                      </p:to>
                                    </p:set>
                                    <p:anim calcmode="lin" valueType="num">
                                      <p:cBhvr>
                                        <p:cTn id="15" dur="1000" fill="hold"/>
                                        <p:tgtEl>
                                          <p:spTgt spid="27653"/>
                                        </p:tgtEl>
                                        <p:attrNameLst>
                                          <p:attrName>ppt_w</p:attrName>
                                        </p:attrNameLst>
                                      </p:cBhvr>
                                      <p:tavLst>
                                        <p:tav tm="0">
                                          <p:val>
                                            <p:fltVal val="0"/>
                                          </p:val>
                                        </p:tav>
                                        <p:tav tm="100000">
                                          <p:val>
                                            <p:strVal val="#ppt_w"/>
                                          </p:val>
                                        </p:tav>
                                      </p:tavLst>
                                    </p:anim>
                                    <p:anim calcmode="lin" valueType="num">
                                      <p:cBhvr>
                                        <p:cTn id="16" dur="1000" fill="hold"/>
                                        <p:tgtEl>
                                          <p:spTgt spid="27653"/>
                                        </p:tgtEl>
                                        <p:attrNameLst>
                                          <p:attrName>ppt_h</p:attrName>
                                        </p:attrNameLst>
                                      </p:cBhvr>
                                      <p:tavLst>
                                        <p:tav tm="0">
                                          <p:val>
                                            <p:fltVal val="0"/>
                                          </p:val>
                                        </p:tav>
                                        <p:tav tm="100000">
                                          <p:val>
                                            <p:strVal val="#ppt_h"/>
                                          </p:val>
                                        </p:tav>
                                      </p:tavLst>
                                    </p:anim>
                                    <p:anim calcmode="lin" valueType="num">
                                      <p:cBhvr>
                                        <p:cTn id="17" dur="1000" fill="hold"/>
                                        <p:tgtEl>
                                          <p:spTgt spid="27653"/>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27653"/>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15" presetClass="entr" presetSubtype="0" fill="hold" grpId="0" nodeType="clickEffect">
                                  <p:stCondLst>
                                    <p:cond delay="0"/>
                                  </p:stCondLst>
                                  <p:childTnLst>
                                    <p:set>
                                      <p:cBhvr>
                                        <p:cTn id="22" dur="1" fill="hold">
                                          <p:stCondLst>
                                            <p:cond delay="0"/>
                                          </p:stCondLst>
                                        </p:cTn>
                                        <p:tgtEl>
                                          <p:spTgt spid="27652"/>
                                        </p:tgtEl>
                                        <p:attrNameLst>
                                          <p:attrName>style.visibility</p:attrName>
                                        </p:attrNameLst>
                                      </p:cBhvr>
                                      <p:to>
                                        <p:strVal val="visible"/>
                                      </p:to>
                                    </p:set>
                                    <p:anim calcmode="lin" valueType="num">
                                      <p:cBhvr>
                                        <p:cTn id="23" dur="1000" fill="hold"/>
                                        <p:tgtEl>
                                          <p:spTgt spid="27652"/>
                                        </p:tgtEl>
                                        <p:attrNameLst>
                                          <p:attrName>ppt_w</p:attrName>
                                        </p:attrNameLst>
                                      </p:cBhvr>
                                      <p:tavLst>
                                        <p:tav tm="0">
                                          <p:val>
                                            <p:fltVal val="0"/>
                                          </p:val>
                                        </p:tav>
                                        <p:tav tm="100000">
                                          <p:val>
                                            <p:strVal val="#ppt_w"/>
                                          </p:val>
                                        </p:tav>
                                      </p:tavLst>
                                    </p:anim>
                                    <p:anim calcmode="lin" valueType="num">
                                      <p:cBhvr>
                                        <p:cTn id="24" dur="1000" fill="hold"/>
                                        <p:tgtEl>
                                          <p:spTgt spid="27652"/>
                                        </p:tgtEl>
                                        <p:attrNameLst>
                                          <p:attrName>ppt_h</p:attrName>
                                        </p:attrNameLst>
                                      </p:cBhvr>
                                      <p:tavLst>
                                        <p:tav tm="0">
                                          <p:val>
                                            <p:fltVal val="0"/>
                                          </p:val>
                                        </p:tav>
                                        <p:tav tm="100000">
                                          <p:val>
                                            <p:strVal val="#ppt_h"/>
                                          </p:val>
                                        </p:tav>
                                      </p:tavLst>
                                    </p:anim>
                                    <p:anim calcmode="lin" valueType="num">
                                      <p:cBhvr>
                                        <p:cTn id="25" dur="1000" fill="hold"/>
                                        <p:tgtEl>
                                          <p:spTgt spid="27652"/>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27652"/>
                                        </p:tgtEl>
                                        <p:attrNameLst>
                                          <p:attrName>ppt_y</p:attrName>
                                        </p:attrNameLst>
                                      </p:cBhvr>
                                      <p:tavLst>
                                        <p:tav tm="0" fmla="#ppt_y+(sin(-2*pi*(1-$))*-#ppt_x+cos(-2*pi*(1-$))*(1-#ppt_y))*(1-$)">
                                          <p:val>
                                            <p:fltVal val="0"/>
                                          </p:val>
                                        </p:tav>
                                        <p:tav tm="100000">
                                          <p:val>
                                            <p:fltVal val="1"/>
                                          </p:val>
                                        </p:tav>
                                      </p:tavLst>
                                    </p:anim>
                                  </p:childTnLst>
                                </p:cTn>
                              </p:par>
                              <p:par>
                                <p:cTn id="27" presetID="15" presetClass="entr" presetSubtype="0" fill="hold" grpId="0" nodeType="withEffect">
                                  <p:stCondLst>
                                    <p:cond delay="0"/>
                                  </p:stCondLst>
                                  <p:childTnLst>
                                    <p:set>
                                      <p:cBhvr>
                                        <p:cTn id="28" dur="1" fill="hold">
                                          <p:stCondLst>
                                            <p:cond delay="0"/>
                                          </p:stCondLst>
                                        </p:cTn>
                                        <p:tgtEl>
                                          <p:spTgt spid="27654"/>
                                        </p:tgtEl>
                                        <p:attrNameLst>
                                          <p:attrName>style.visibility</p:attrName>
                                        </p:attrNameLst>
                                      </p:cBhvr>
                                      <p:to>
                                        <p:strVal val="visible"/>
                                      </p:to>
                                    </p:set>
                                    <p:anim calcmode="lin" valueType="num">
                                      <p:cBhvr>
                                        <p:cTn id="29" dur="1000" fill="hold"/>
                                        <p:tgtEl>
                                          <p:spTgt spid="27654"/>
                                        </p:tgtEl>
                                        <p:attrNameLst>
                                          <p:attrName>ppt_w</p:attrName>
                                        </p:attrNameLst>
                                      </p:cBhvr>
                                      <p:tavLst>
                                        <p:tav tm="0">
                                          <p:val>
                                            <p:fltVal val="0"/>
                                          </p:val>
                                        </p:tav>
                                        <p:tav tm="100000">
                                          <p:val>
                                            <p:strVal val="#ppt_w"/>
                                          </p:val>
                                        </p:tav>
                                      </p:tavLst>
                                    </p:anim>
                                    <p:anim calcmode="lin" valueType="num">
                                      <p:cBhvr>
                                        <p:cTn id="30" dur="1000" fill="hold"/>
                                        <p:tgtEl>
                                          <p:spTgt spid="27654"/>
                                        </p:tgtEl>
                                        <p:attrNameLst>
                                          <p:attrName>ppt_h</p:attrName>
                                        </p:attrNameLst>
                                      </p:cBhvr>
                                      <p:tavLst>
                                        <p:tav tm="0">
                                          <p:val>
                                            <p:fltVal val="0"/>
                                          </p:val>
                                        </p:tav>
                                        <p:tav tm="100000">
                                          <p:val>
                                            <p:strVal val="#ppt_h"/>
                                          </p:val>
                                        </p:tav>
                                      </p:tavLst>
                                    </p:anim>
                                    <p:anim calcmode="lin" valueType="num">
                                      <p:cBhvr>
                                        <p:cTn id="31" dur="1000" fill="hold"/>
                                        <p:tgtEl>
                                          <p:spTgt spid="27654"/>
                                        </p:tgtEl>
                                        <p:attrNameLst>
                                          <p:attrName>ppt_x</p:attrName>
                                        </p:attrNameLst>
                                      </p:cBhvr>
                                      <p:tavLst>
                                        <p:tav tm="0" fmla="#ppt_x+(cos(-2*pi*(1-$))*-#ppt_x-sin(-2*pi*(1-$))*(1-#ppt_y))*(1-$)">
                                          <p:val>
                                            <p:fltVal val="0"/>
                                          </p:val>
                                        </p:tav>
                                        <p:tav tm="100000">
                                          <p:val>
                                            <p:fltVal val="1"/>
                                          </p:val>
                                        </p:tav>
                                      </p:tavLst>
                                    </p:anim>
                                    <p:anim calcmode="lin" valueType="num">
                                      <p:cBhvr>
                                        <p:cTn id="32" dur="1000" fill="hold"/>
                                        <p:tgtEl>
                                          <p:spTgt spid="2765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27655"/>
                                        </p:tgtEl>
                                        <p:attrNameLst>
                                          <p:attrName>style.visibility</p:attrName>
                                        </p:attrNameLst>
                                      </p:cBhvr>
                                      <p:to>
                                        <p:strVal val="visible"/>
                                      </p:to>
                                    </p:set>
                                    <p:animEffect transition="in" filter="box(in)">
                                      <p:cBhvr>
                                        <p:cTn id="37" dur="500"/>
                                        <p:tgtEl>
                                          <p:spTgt spid="27655"/>
                                        </p:tgtEl>
                                      </p:cBhvr>
                                    </p:animEffect>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grpId="0" nodeType="clickEffect">
                                  <p:stCondLst>
                                    <p:cond delay="0"/>
                                  </p:stCondLst>
                                  <p:childTnLst>
                                    <p:set>
                                      <p:cBhvr>
                                        <p:cTn id="41" dur="1" fill="hold">
                                          <p:stCondLst>
                                            <p:cond delay="0"/>
                                          </p:stCondLst>
                                        </p:cTn>
                                        <p:tgtEl>
                                          <p:spTgt spid="27651"/>
                                        </p:tgtEl>
                                        <p:attrNameLst>
                                          <p:attrName>style.visibility</p:attrName>
                                        </p:attrNameLst>
                                      </p:cBhvr>
                                      <p:to>
                                        <p:strVal val="visible"/>
                                      </p:to>
                                    </p:set>
                                    <p:anim calcmode="lin" valueType="num">
                                      <p:cBhvr>
                                        <p:cTn id="42" dur="500" fill="hold"/>
                                        <p:tgtEl>
                                          <p:spTgt spid="27651"/>
                                        </p:tgtEl>
                                        <p:attrNameLst>
                                          <p:attrName>ppt_w</p:attrName>
                                        </p:attrNameLst>
                                      </p:cBhvr>
                                      <p:tavLst>
                                        <p:tav tm="0">
                                          <p:val>
                                            <p:fltVal val="0"/>
                                          </p:val>
                                        </p:tav>
                                        <p:tav tm="100000">
                                          <p:val>
                                            <p:strVal val="#ppt_w"/>
                                          </p:val>
                                        </p:tav>
                                      </p:tavLst>
                                    </p:anim>
                                    <p:anim calcmode="lin" valueType="num">
                                      <p:cBhvr>
                                        <p:cTn id="43" dur="500" fill="hold"/>
                                        <p:tgtEl>
                                          <p:spTgt spid="2765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p:bldP spid="27651" grpId="0"/>
      <p:bldP spid="27652" grpId="0"/>
      <p:bldP spid="27653" grpId="0"/>
      <p:bldP spid="27654" grpId="0"/>
    </p:bldLst>
  </p:timing>
</p:sld>
</file>

<file path=ppt/slides/slide3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re 1"/>
          <p:cNvSpPr>
            <a:spLocks noGrp="1"/>
          </p:cNvSpPr>
          <p:nvPr>
            <p:ph type="title"/>
          </p:nvPr>
        </p:nvSpPr>
        <p:spPr>
          <a:xfrm>
            <a:off x="527051" y="260350"/>
            <a:ext cx="10972800" cy="1143000"/>
          </a:xfrm>
        </p:spPr>
        <p:txBody>
          <a:bodyPr/>
          <a:lstStyle/>
          <a:p>
            <a:r>
              <a:rPr lang="fr-FR" sz="2800" b="1" dirty="0">
                <a:solidFill>
                  <a:srgbClr val="FFC000"/>
                </a:solidFill>
                <a:latin typeface="Times New Roman" pitchFamily="18" charset="0"/>
              </a:rPr>
              <a:t>Démarche - « Troisième S » - NETTOYAGE - SEISO</a:t>
            </a:r>
            <a:endParaRPr lang="fr-FR" sz="2800" dirty="0">
              <a:solidFill>
                <a:srgbClr val="FFC000"/>
              </a:solidFill>
              <a:latin typeface="Times New Roman" pitchFamily="18" charset="0"/>
            </a:endParaRPr>
          </a:p>
        </p:txBody>
      </p:sp>
      <p:sp>
        <p:nvSpPr>
          <p:cNvPr id="4" name="Rectangle à coins arrondis 3"/>
          <p:cNvSpPr/>
          <p:nvPr/>
        </p:nvSpPr>
        <p:spPr>
          <a:xfrm>
            <a:off x="476252" y="1928813"/>
            <a:ext cx="3524249" cy="1143000"/>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p>
            <a:pPr algn="ctr" fontAlgn="auto">
              <a:spcBef>
                <a:spcPts val="0"/>
              </a:spcBef>
              <a:spcAft>
                <a:spcPts val="0"/>
              </a:spcAft>
              <a:defRPr/>
            </a:pPr>
            <a:r>
              <a:rPr lang="fr-FR" sz="4400" b="1" dirty="0"/>
              <a:t>S</a:t>
            </a:r>
            <a:r>
              <a:rPr lang="fr-FR" sz="3200" b="1" dirty="0"/>
              <a:t>EISO</a:t>
            </a:r>
            <a:endParaRPr lang="fr-FR" sz="3200" dirty="0"/>
          </a:p>
        </p:txBody>
      </p:sp>
      <p:sp>
        <p:nvSpPr>
          <p:cNvPr id="5" name="Rectangle à coins arrondis 4"/>
          <p:cNvSpPr/>
          <p:nvPr/>
        </p:nvSpPr>
        <p:spPr>
          <a:xfrm>
            <a:off x="7143751" y="1928813"/>
            <a:ext cx="3619500" cy="1143000"/>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p>
            <a:pPr algn="ctr" fontAlgn="auto">
              <a:spcBef>
                <a:spcPts val="0"/>
              </a:spcBef>
              <a:spcAft>
                <a:spcPts val="0"/>
              </a:spcAft>
              <a:defRPr/>
            </a:pPr>
            <a:r>
              <a:rPr lang="fr-FR" sz="3600" b="1" dirty="0"/>
              <a:t>N</a:t>
            </a:r>
            <a:r>
              <a:rPr lang="fr-FR" sz="2800" b="1" dirty="0"/>
              <a:t>ETTOYAGE</a:t>
            </a:r>
            <a:endParaRPr lang="fr-FR" sz="2800" dirty="0"/>
          </a:p>
        </p:txBody>
      </p:sp>
      <p:sp>
        <p:nvSpPr>
          <p:cNvPr id="6" name="Flèche droite à entaille 5"/>
          <p:cNvSpPr/>
          <p:nvPr/>
        </p:nvSpPr>
        <p:spPr>
          <a:xfrm>
            <a:off x="4857751" y="2286000"/>
            <a:ext cx="1333500" cy="571500"/>
          </a:xfrm>
          <a:prstGeom prst="notchedRightArrow">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fr-FR"/>
          </a:p>
        </p:txBody>
      </p:sp>
      <p:sp>
        <p:nvSpPr>
          <p:cNvPr id="28678" name="ZoneTexte 6"/>
          <p:cNvSpPr txBox="1">
            <a:spLocks noChangeArrowheads="1"/>
          </p:cNvSpPr>
          <p:nvPr/>
        </p:nvSpPr>
        <p:spPr bwMode="auto">
          <a:xfrm>
            <a:off x="190500" y="3929064"/>
            <a:ext cx="11811000" cy="2738437"/>
          </a:xfrm>
          <a:prstGeom prst="rect">
            <a:avLst/>
          </a:prstGeom>
          <a:noFill/>
          <a:ln w="9525">
            <a:noFill/>
            <a:miter lim="800000"/>
            <a:headEnd/>
            <a:tailEnd/>
          </a:ln>
        </p:spPr>
        <p:txBody>
          <a:bodyPr>
            <a:spAutoFit/>
          </a:bodyPr>
          <a:lstStyle/>
          <a:p>
            <a:r>
              <a:rPr lang="fr-FR" sz="2800" b="1" i="1">
                <a:latin typeface="Constantia" pitchFamily="18" charset="0"/>
              </a:rPr>
              <a:t>Actions &amp; résultats attendus</a:t>
            </a:r>
          </a:p>
          <a:p>
            <a:pPr>
              <a:buClr>
                <a:srgbClr val="00B0F0"/>
              </a:buClr>
              <a:buFont typeface="Courier New" pitchFamily="49" charset="0"/>
              <a:buChar char="o"/>
            </a:pPr>
            <a:r>
              <a:rPr lang="fr-FR" sz="2400">
                <a:latin typeface="Constantia" pitchFamily="18" charset="0"/>
              </a:rPr>
              <a:t>Favoriser l ’observation &amp; la détection des dysfonctionnements</a:t>
            </a:r>
          </a:p>
          <a:p>
            <a:r>
              <a:rPr lang="fr-FR" sz="2400">
                <a:latin typeface="Constantia" pitchFamily="18" charset="0"/>
              </a:rPr>
              <a:t>           Ecrou desserré, fuite...</a:t>
            </a:r>
          </a:p>
          <a:p>
            <a:pPr>
              <a:buClr>
                <a:srgbClr val="00B0F0"/>
              </a:buClr>
              <a:buFont typeface="Courier New" pitchFamily="49" charset="0"/>
              <a:buChar char="o"/>
            </a:pPr>
            <a:r>
              <a:rPr lang="fr-FR" sz="2400">
                <a:latin typeface="Constantia" pitchFamily="18" charset="0"/>
              </a:rPr>
              <a:t>La tendance actuelle</a:t>
            </a:r>
          </a:p>
          <a:p>
            <a:r>
              <a:rPr lang="fr-FR" sz="2400">
                <a:latin typeface="Constantia" pitchFamily="18" charset="0"/>
              </a:rPr>
              <a:t>           Les abords du SP : les sociétés spécialisées</a:t>
            </a:r>
          </a:p>
          <a:p>
            <a:r>
              <a:rPr lang="fr-FR" sz="2400">
                <a:latin typeface="Constantia" pitchFamily="18" charset="0"/>
              </a:rPr>
              <a:t>           Les parties spécifiques : le personnel</a:t>
            </a:r>
          </a:p>
          <a:p>
            <a:r>
              <a:rPr lang="fr-FR" sz="2400">
                <a:latin typeface="Constantia" pitchFamily="18" charset="0"/>
              </a:rPr>
              <a:t>                – Affectation des tâches par roulement (zones communes)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8674"/>
                                        </p:tgtEl>
                                        <p:attrNameLst>
                                          <p:attrName>style.visibility</p:attrName>
                                        </p:attrNameLst>
                                      </p:cBhvr>
                                      <p:to>
                                        <p:strVal val="visible"/>
                                      </p:to>
                                    </p:set>
                                    <p:anim calcmode="lin" valueType="num">
                                      <p:cBhvr>
                                        <p:cTn id="7" dur="1000" fill="hold"/>
                                        <p:tgtEl>
                                          <p:spTgt spid="28674"/>
                                        </p:tgtEl>
                                        <p:attrNameLst>
                                          <p:attrName>ppt_w</p:attrName>
                                        </p:attrNameLst>
                                      </p:cBhvr>
                                      <p:tavLst>
                                        <p:tav tm="0">
                                          <p:val>
                                            <p:fltVal val="0"/>
                                          </p:val>
                                        </p:tav>
                                        <p:tav tm="100000">
                                          <p:val>
                                            <p:strVal val="#ppt_w"/>
                                          </p:val>
                                        </p:tav>
                                      </p:tavLst>
                                    </p:anim>
                                    <p:anim calcmode="lin" valueType="num">
                                      <p:cBhvr>
                                        <p:cTn id="8" dur="1000" fill="hold"/>
                                        <p:tgtEl>
                                          <p:spTgt spid="28674"/>
                                        </p:tgtEl>
                                        <p:attrNameLst>
                                          <p:attrName>ppt_h</p:attrName>
                                        </p:attrNameLst>
                                      </p:cBhvr>
                                      <p:tavLst>
                                        <p:tav tm="0">
                                          <p:val>
                                            <p:fltVal val="0"/>
                                          </p:val>
                                        </p:tav>
                                        <p:tav tm="100000">
                                          <p:val>
                                            <p:strVal val="#ppt_h"/>
                                          </p:val>
                                        </p:tav>
                                      </p:tavLst>
                                    </p:anim>
                                    <p:anim calcmode="lin" valueType="num">
                                      <p:cBhvr>
                                        <p:cTn id="9" dur="1000" fill="hold"/>
                                        <p:tgtEl>
                                          <p:spTgt spid="2867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867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34"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from="(-#ppt_w/2)" to="(#ppt_x)" calcmode="lin" valueType="num">
                                      <p:cBhvr>
                                        <p:cTn id="15" dur="600" fill="hold">
                                          <p:stCondLst>
                                            <p:cond delay="0"/>
                                          </p:stCondLst>
                                        </p:cTn>
                                        <p:tgtEl>
                                          <p:spTgt spid="4"/>
                                        </p:tgtEl>
                                        <p:attrNameLst>
                                          <p:attrName>ppt_x</p:attrName>
                                        </p:attrNameLst>
                                      </p:cBhvr>
                                    </p:anim>
                                    <p:anim from="0" to="-1.0" calcmode="lin" valueType="num">
                                      <p:cBhvr>
                                        <p:cTn id="16" dur="200" decel="50000" autoRev="1" fill="hold">
                                          <p:stCondLst>
                                            <p:cond delay="600"/>
                                          </p:stCondLst>
                                        </p:cTn>
                                        <p:tgtEl>
                                          <p:spTgt spid="4"/>
                                        </p:tgtEl>
                                        <p:attrNameLst>
                                          <p:attrName>xshear</p:attrName>
                                        </p:attrNameLst>
                                      </p:cBhvr>
                                    </p:anim>
                                    <p:animScale>
                                      <p:cBhvr>
                                        <p:cTn id="17" dur="200" decel="100000" autoRev="1" fill="hold">
                                          <p:stCondLst>
                                            <p:cond delay="600"/>
                                          </p:stCondLst>
                                        </p:cTn>
                                        <p:tgtEl>
                                          <p:spTgt spid="4"/>
                                        </p:tgtEl>
                                      </p:cBhvr>
                                      <p:from x="100000" y="100000"/>
                                      <p:to x="80000" y="100000"/>
                                    </p:animScale>
                                    <p:anim by="(#ppt_h/3+#ppt_w*0.1)" calcmode="lin" valueType="num">
                                      <p:cBhvr additive="sum">
                                        <p:cTn id="18" dur="200" decel="100000" autoRev="1" fill="hold">
                                          <p:stCondLst>
                                            <p:cond delay="600"/>
                                          </p:stCondLst>
                                        </p:cTn>
                                        <p:tgtEl>
                                          <p:spTgt spid="4"/>
                                        </p:tgtEl>
                                        <p:attrNameLst>
                                          <p:attrName>ppt_x</p:attrName>
                                        </p:attrNameLst>
                                      </p:cBhvr>
                                    </p:anim>
                                  </p:childTnLst>
                                </p:cTn>
                              </p:par>
                              <p:par>
                                <p:cTn id="19" presetID="34"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 from="(-#ppt_w/2)" to="(#ppt_x)" calcmode="lin" valueType="num">
                                      <p:cBhvr>
                                        <p:cTn id="21" dur="600" fill="hold">
                                          <p:stCondLst>
                                            <p:cond delay="0"/>
                                          </p:stCondLst>
                                        </p:cTn>
                                        <p:tgtEl>
                                          <p:spTgt spid="6"/>
                                        </p:tgtEl>
                                        <p:attrNameLst>
                                          <p:attrName>ppt_x</p:attrName>
                                        </p:attrNameLst>
                                      </p:cBhvr>
                                    </p:anim>
                                    <p:anim from="0" to="-1.0" calcmode="lin" valueType="num">
                                      <p:cBhvr>
                                        <p:cTn id="22" dur="200" decel="50000" autoRev="1" fill="hold">
                                          <p:stCondLst>
                                            <p:cond delay="600"/>
                                          </p:stCondLst>
                                        </p:cTn>
                                        <p:tgtEl>
                                          <p:spTgt spid="6"/>
                                        </p:tgtEl>
                                        <p:attrNameLst>
                                          <p:attrName>xshear</p:attrName>
                                        </p:attrNameLst>
                                      </p:cBhvr>
                                    </p:anim>
                                    <p:animScale>
                                      <p:cBhvr>
                                        <p:cTn id="23" dur="200" decel="100000" autoRev="1" fill="hold">
                                          <p:stCondLst>
                                            <p:cond delay="600"/>
                                          </p:stCondLst>
                                        </p:cTn>
                                        <p:tgtEl>
                                          <p:spTgt spid="6"/>
                                        </p:tgtEl>
                                      </p:cBhvr>
                                      <p:from x="100000" y="100000"/>
                                      <p:to x="80000" y="100000"/>
                                    </p:animScale>
                                    <p:anim by="(#ppt_h/3+#ppt_w*0.1)" calcmode="lin" valueType="num">
                                      <p:cBhvr additive="sum">
                                        <p:cTn id="24" dur="200" decel="100000" autoRev="1" fill="hold">
                                          <p:stCondLst>
                                            <p:cond delay="600"/>
                                          </p:stCondLst>
                                        </p:cTn>
                                        <p:tgtEl>
                                          <p:spTgt spid="6"/>
                                        </p:tgtEl>
                                        <p:attrNameLst>
                                          <p:attrName>ppt_x</p:attrName>
                                        </p:attrNameLst>
                                      </p:cBhvr>
                                    </p:anim>
                                  </p:childTnLst>
                                </p:cTn>
                              </p:par>
                              <p:par>
                                <p:cTn id="25" presetID="34"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 from="(-#ppt_w/2)" to="(#ppt_x)" calcmode="lin" valueType="num">
                                      <p:cBhvr>
                                        <p:cTn id="27" dur="600" fill="hold">
                                          <p:stCondLst>
                                            <p:cond delay="0"/>
                                          </p:stCondLst>
                                        </p:cTn>
                                        <p:tgtEl>
                                          <p:spTgt spid="5"/>
                                        </p:tgtEl>
                                        <p:attrNameLst>
                                          <p:attrName>ppt_x</p:attrName>
                                        </p:attrNameLst>
                                      </p:cBhvr>
                                    </p:anim>
                                    <p:anim from="0" to="-1.0" calcmode="lin" valueType="num">
                                      <p:cBhvr>
                                        <p:cTn id="28" dur="200" decel="50000" autoRev="1" fill="hold">
                                          <p:stCondLst>
                                            <p:cond delay="600"/>
                                          </p:stCondLst>
                                        </p:cTn>
                                        <p:tgtEl>
                                          <p:spTgt spid="5"/>
                                        </p:tgtEl>
                                        <p:attrNameLst>
                                          <p:attrName>xshear</p:attrName>
                                        </p:attrNameLst>
                                      </p:cBhvr>
                                    </p:anim>
                                    <p:animScale>
                                      <p:cBhvr>
                                        <p:cTn id="29" dur="200" decel="100000" autoRev="1" fill="hold">
                                          <p:stCondLst>
                                            <p:cond delay="600"/>
                                          </p:stCondLst>
                                        </p:cTn>
                                        <p:tgtEl>
                                          <p:spTgt spid="5"/>
                                        </p:tgtEl>
                                      </p:cBhvr>
                                      <p:from x="100000" y="100000"/>
                                      <p:to x="80000" y="100000"/>
                                    </p:animScale>
                                    <p:anim by="(#ppt_h/3+#ppt_w*0.1)" calcmode="lin" valueType="num">
                                      <p:cBhvr additive="sum">
                                        <p:cTn id="30" dur="200" decel="100000" autoRev="1" fill="hold">
                                          <p:stCondLst>
                                            <p:cond delay="600"/>
                                          </p:stCondLst>
                                        </p:cTn>
                                        <p:tgtEl>
                                          <p:spTgt spid="5"/>
                                        </p:tgtEl>
                                        <p:attrNameLst>
                                          <p:attrName>ppt_x</p:attrName>
                                        </p:attrNameLst>
                                      </p:cBhvr>
                                    </p:anim>
                                  </p:childTnLst>
                                </p:cTn>
                              </p:par>
                            </p:childTnLst>
                          </p:cTn>
                        </p:par>
                      </p:childTnLst>
                    </p:cTn>
                  </p:par>
                  <p:par>
                    <p:cTn id="31" fill="hold">
                      <p:stCondLst>
                        <p:cond delay="indefinite"/>
                      </p:stCondLst>
                      <p:childTnLst>
                        <p:par>
                          <p:cTn id="32" fill="hold">
                            <p:stCondLst>
                              <p:cond delay="0"/>
                            </p:stCondLst>
                            <p:childTnLst>
                              <p:par>
                                <p:cTn id="33" presetID="23" presetClass="entr" presetSubtype="16" fill="hold" grpId="0" nodeType="clickEffect">
                                  <p:stCondLst>
                                    <p:cond delay="0"/>
                                  </p:stCondLst>
                                  <p:childTnLst>
                                    <p:set>
                                      <p:cBhvr>
                                        <p:cTn id="34" dur="1" fill="hold">
                                          <p:stCondLst>
                                            <p:cond delay="0"/>
                                          </p:stCondLst>
                                        </p:cTn>
                                        <p:tgtEl>
                                          <p:spTgt spid="28678"/>
                                        </p:tgtEl>
                                        <p:attrNameLst>
                                          <p:attrName>style.visibility</p:attrName>
                                        </p:attrNameLst>
                                      </p:cBhvr>
                                      <p:to>
                                        <p:strVal val="visible"/>
                                      </p:to>
                                    </p:set>
                                    <p:anim calcmode="lin" valueType="num">
                                      <p:cBhvr>
                                        <p:cTn id="35" dur="500" fill="hold"/>
                                        <p:tgtEl>
                                          <p:spTgt spid="28678"/>
                                        </p:tgtEl>
                                        <p:attrNameLst>
                                          <p:attrName>ppt_w</p:attrName>
                                        </p:attrNameLst>
                                      </p:cBhvr>
                                      <p:tavLst>
                                        <p:tav tm="0">
                                          <p:val>
                                            <p:fltVal val="0"/>
                                          </p:val>
                                        </p:tav>
                                        <p:tav tm="100000">
                                          <p:val>
                                            <p:strVal val="#ppt_w"/>
                                          </p:val>
                                        </p:tav>
                                      </p:tavLst>
                                    </p:anim>
                                    <p:anim calcmode="lin" valueType="num">
                                      <p:cBhvr>
                                        <p:cTn id="36" dur="500" fill="hold"/>
                                        <p:tgtEl>
                                          <p:spTgt spid="2867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p:bldP spid="4" grpId="0" animBg="1"/>
      <p:bldP spid="5" grpId="0" animBg="1"/>
      <p:bldP spid="6" grpId="0" animBg="1"/>
      <p:bldP spid="28678" grpId="0"/>
    </p:bldLst>
  </p:timing>
</p:sld>
</file>

<file path=ppt/slides/slide3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re 1"/>
          <p:cNvSpPr>
            <a:spLocks noGrp="1"/>
          </p:cNvSpPr>
          <p:nvPr>
            <p:ph type="title"/>
          </p:nvPr>
        </p:nvSpPr>
        <p:spPr>
          <a:xfrm>
            <a:off x="624417" y="260350"/>
            <a:ext cx="10972800" cy="1143000"/>
          </a:xfrm>
        </p:spPr>
        <p:txBody>
          <a:bodyPr/>
          <a:lstStyle/>
          <a:p>
            <a:r>
              <a:rPr lang="fr-FR" sz="2600" b="1" dirty="0">
                <a:solidFill>
                  <a:srgbClr val="FFC000"/>
                </a:solidFill>
                <a:latin typeface="Times New Roman" pitchFamily="18" charset="0"/>
              </a:rPr>
              <a:t>Démarche - « Quatrième S » - L’ORDRE – SEIKETSU</a:t>
            </a:r>
            <a:endParaRPr lang="fr-FR" sz="2600" dirty="0">
              <a:solidFill>
                <a:srgbClr val="FFC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381000" y="3071814"/>
            <a:ext cx="6477000" cy="1214437"/>
          </a:xfrm>
        </p:spPr>
        <p:txBody>
          <a:bodyPr>
            <a:normAutofit/>
          </a:bodyPr>
          <a:lstStyle/>
          <a:p>
            <a:pPr marL="274320" indent="-274320" fontAlgn="auto">
              <a:spcAft>
                <a:spcPts val="0"/>
              </a:spcAft>
              <a:buClr>
                <a:schemeClr val="accent3"/>
              </a:buClr>
              <a:buFont typeface="Wingdings 2"/>
              <a:buNone/>
              <a:defRPr/>
            </a:pPr>
            <a:r>
              <a:rPr lang="fr-FR" b="1" i="1" dirty="0">
                <a:latin typeface="Times New Roman" pitchFamily="18" charset="0"/>
                <a:cs typeface="Times New Roman" pitchFamily="18" charset="0"/>
              </a:rPr>
              <a:t>Mot d ’ordre</a:t>
            </a:r>
          </a:p>
          <a:p>
            <a:pPr marL="274320" indent="-274320" fontAlgn="auto">
              <a:spcAft>
                <a:spcPts val="0"/>
              </a:spcAft>
              <a:buClr>
                <a:srgbClr val="FF6600"/>
              </a:buClr>
              <a:buFont typeface="Courier New" pitchFamily="49" charset="0"/>
              <a:buChar char="o"/>
              <a:defRPr/>
            </a:pPr>
            <a:r>
              <a:rPr lang="fr-FR" dirty="0"/>
              <a:t>Ancrer les méthodes dans les esprits &amp; les comportements</a:t>
            </a:r>
            <a:endParaRPr lang="fr-FR" sz="4200" dirty="0">
              <a:latin typeface="Times New Roman" pitchFamily="18" charset="0"/>
              <a:cs typeface="Times New Roman" pitchFamily="18" charset="0"/>
            </a:endParaRPr>
          </a:p>
        </p:txBody>
      </p:sp>
      <p:sp>
        <p:nvSpPr>
          <p:cNvPr id="29700" name="ZoneTexte 3"/>
          <p:cNvSpPr txBox="1">
            <a:spLocks noChangeArrowheads="1"/>
          </p:cNvSpPr>
          <p:nvPr/>
        </p:nvSpPr>
        <p:spPr bwMode="auto">
          <a:xfrm>
            <a:off x="6286501" y="1643064"/>
            <a:ext cx="5619751" cy="708025"/>
          </a:xfrm>
          <a:prstGeom prst="rect">
            <a:avLst/>
          </a:prstGeom>
          <a:noFill/>
          <a:ln w="9525">
            <a:noFill/>
            <a:miter lim="800000"/>
            <a:headEnd/>
            <a:tailEnd/>
          </a:ln>
        </p:spPr>
        <p:txBody>
          <a:bodyPr>
            <a:spAutoFit/>
          </a:bodyPr>
          <a:lstStyle/>
          <a:p>
            <a:r>
              <a:rPr lang="fr-FR" sz="2000" b="1">
                <a:solidFill>
                  <a:srgbClr val="FF6600"/>
                </a:solidFill>
                <a:latin typeface="Constantia" pitchFamily="18" charset="0"/>
              </a:rPr>
              <a:t>Maintenir de façon durable la propreté et le rangement </a:t>
            </a:r>
            <a:r>
              <a:rPr lang="fr-FR" sz="2000">
                <a:solidFill>
                  <a:srgbClr val="FF6600"/>
                </a:solidFill>
                <a:latin typeface="Constantia" pitchFamily="18" charset="0"/>
              </a:rPr>
              <a:t>SEISO SEI</a:t>
            </a:r>
          </a:p>
        </p:txBody>
      </p:sp>
      <p:sp>
        <p:nvSpPr>
          <p:cNvPr id="29701" name="ZoneTexte 4"/>
          <p:cNvSpPr txBox="1">
            <a:spLocks noChangeArrowheads="1"/>
          </p:cNvSpPr>
          <p:nvPr/>
        </p:nvSpPr>
        <p:spPr bwMode="auto">
          <a:xfrm>
            <a:off x="381000" y="1357314"/>
            <a:ext cx="5810251" cy="1570037"/>
          </a:xfrm>
          <a:prstGeom prst="rect">
            <a:avLst/>
          </a:prstGeom>
          <a:noFill/>
          <a:ln w="9525">
            <a:noFill/>
            <a:miter lim="800000"/>
            <a:headEnd/>
            <a:tailEnd/>
          </a:ln>
        </p:spPr>
        <p:txBody>
          <a:bodyPr>
            <a:spAutoFit/>
          </a:bodyPr>
          <a:lstStyle/>
          <a:p>
            <a:pPr algn="ctr"/>
            <a:r>
              <a:rPr lang="fr-FR" sz="2400" b="1" i="1">
                <a:solidFill>
                  <a:srgbClr val="FF0066"/>
                </a:solidFill>
                <a:latin typeface="Constantia" pitchFamily="18" charset="0"/>
              </a:rPr>
              <a:t> Objectifs</a:t>
            </a:r>
          </a:p>
          <a:p>
            <a:r>
              <a:rPr lang="fr-FR" sz="2400">
                <a:latin typeface="Constantia" pitchFamily="18" charset="0"/>
              </a:rPr>
              <a:t>« Créer un environnement propre</a:t>
            </a:r>
          </a:p>
          <a:p>
            <a:r>
              <a:rPr lang="fr-FR" sz="2400">
                <a:latin typeface="Constantia" pitchFamily="18" charset="0"/>
              </a:rPr>
              <a:t>&amp; Systématiser les opérations</a:t>
            </a:r>
          </a:p>
          <a:p>
            <a:r>
              <a:rPr lang="fr-FR" sz="2400">
                <a:latin typeface="Constantia" pitchFamily="18" charset="0"/>
              </a:rPr>
              <a:t>SERI - SEITON - SEISO! »</a:t>
            </a:r>
            <a:endParaRPr lang="fr-FR" sz="2400">
              <a:solidFill>
                <a:srgbClr val="FF33CC"/>
              </a:solidFill>
              <a:latin typeface="Constantia" pitchFamily="18" charset="0"/>
            </a:endParaRPr>
          </a:p>
        </p:txBody>
      </p:sp>
      <p:sp>
        <p:nvSpPr>
          <p:cNvPr id="29702" name="ZoneTexte 5"/>
          <p:cNvSpPr txBox="1">
            <a:spLocks noChangeArrowheads="1"/>
          </p:cNvSpPr>
          <p:nvPr/>
        </p:nvSpPr>
        <p:spPr bwMode="auto">
          <a:xfrm>
            <a:off x="0" y="4572000"/>
            <a:ext cx="3810000" cy="1938338"/>
          </a:xfrm>
          <a:prstGeom prst="rect">
            <a:avLst/>
          </a:prstGeom>
          <a:noFill/>
          <a:ln w="9525">
            <a:noFill/>
            <a:miter lim="800000"/>
            <a:headEnd/>
            <a:tailEnd/>
          </a:ln>
        </p:spPr>
        <p:txBody>
          <a:bodyPr>
            <a:spAutoFit/>
          </a:bodyPr>
          <a:lstStyle/>
          <a:p>
            <a:pPr algn="ctr"/>
            <a:r>
              <a:rPr lang="fr-FR" sz="2400">
                <a:latin typeface="Constantia" pitchFamily="18" charset="0"/>
              </a:rPr>
              <a:t>Cette application est sous la</a:t>
            </a:r>
          </a:p>
          <a:p>
            <a:pPr algn="ctr"/>
            <a:r>
              <a:rPr lang="fr-FR" sz="2400">
                <a:latin typeface="Constantia" pitchFamily="18" charset="0"/>
              </a:rPr>
              <a:t>Responsabilité des acteurs de</a:t>
            </a:r>
          </a:p>
          <a:p>
            <a:pPr algn="ctr"/>
            <a:r>
              <a:rPr lang="fr-FR" sz="2400">
                <a:latin typeface="Constantia" pitchFamily="18" charset="0"/>
              </a:rPr>
              <a:t>l ’entreprise</a:t>
            </a:r>
            <a:endParaRPr lang="fr-FR" sz="2400">
              <a:solidFill>
                <a:srgbClr val="FF6600"/>
              </a:solidFill>
              <a:latin typeface="Constantia" pitchFamily="18" charset="0"/>
            </a:endParaRPr>
          </a:p>
        </p:txBody>
      </p:sp>
      <p:sp>
        <p:nvSpPr>
          <p:cNvPr id="29703" name="ZoneTexte 7"/>
          <p:cNvSpPr txBox="1">
            <a:spLocks noChangeArrowheads="1"/>
          </p:cNvSpPr>
          <p:nvPr/>
        </p:nvSpPr>
        <p:spPr bwMode="auto">
          <a:xfrm>
            <a:off x="9429751" y="5857876"/>
            <a:ext cx="1396793" cy="646331"/>
          </a:xfrm>
          <a:prstGeom prst="rect">
            <a:avLst/>
          </a:prstGeom>
          <a:noFill/>
          <a:ln w="9525">
            <a:noFill/>
            <a:miter lim="800000"/>
            <a:headEnd/>
            <a:tailEnd/>
          </a:ln>
        </p:spPr>
        <p:txBody>
          <a:bodyPr wrap="none">
            <a:spAutoFit/>
          </a:bodyPr>
          <a:lstStyle/>
          <a:p>
            <a:r>
              <a:rPr lang="fr-FR" b="1">
                <a:solidFill>
                  <a:srgbClr val="FF6600"/>
                </a:solidFill>
                <a:latin typeface="Constantia" pitchFamily="18" charset="0"/>
              </a:rPr>
              <a:t>C ’est à dire</a:t>
            </a:r>
          </a:p>
          <a:p>
            <a:r>
              <a:rPr lang="fr-FR" b="1">
                <a:solidFill>
                  <a:srgbClr val="FF6600"/>
                </a:solidFill>
                <a:latin typeface="Constantia" pitchFamily="18" charset="0"/>
              </a:rPr>
              <a:t>Nous !</a:t>
            </a:r>
            <a:endParaRPr lang="fr-FR">
              <a:solidFill>
                <a:srgbClr val="FF6600"/>
              </a:solidFill>
              <a:latin typeface="Constantia" pitchFamily="18" charset="0"/>
            </a:endParaRPr>
          </a:p>
        </p:txBody>
      </p:sp>
      <p:pic>
        <p:nvPicPr>
          <p:cNvPr id="29704" name="Picture 2"/>
          <p:cNvPicPr>
            <a:picLocks noChangeAspect="1" noChangeArrowheads="1"/>
          </p:cNvPicPr>
          <p:nvPr/>
        </p:nvPicPr>
        <p:blipFill>
          <a:blip r:embed="rId2"/>
          <a:srcRect/>
          <a:stretch>
            <a:fillRect/>
          </a:stretch>
        </p:blipFill>
        <p:spPr bwMode="auto">
          <a:xfrm>
            <a:off x="8096251" y="2357438"/>
            <a:ext cx="2667000" cy="1643062"/>
          </a:xfrm>
          <a:prstGeom prst="rect">
            <a:avLst/>
          </a:prstGeom>
          <a:noFill/>
          <a:ln w="9525">
            <a:noFill/>
            <a:miter lim="800000"/>
            <a:headEnd/>
            <a:tailEnd/>
          </a:ln>
        </p:spPr>
      </p:pic>
      <p:pic>
        <p:nvPicPr>
          <p:cNvPr id="29705" name="Picture 3"/>
          <p:cNvPicPr>
            <a:picLocks noChangeAspect="1" noChangeArrowheads="1"/>
          </p:cNvPicPr>
          <p:nvPr/>
        </p:nvPicPr>
        <p:blipFill>
          <a:blip r:embed="rId3"/>
          <a:srcRect/>
          <a:stretch>
            <a:fillRect/>
          </a:stretch>
        </p:blipFill>
        <p:spPr bwMode="auto">
          <a:xfrm>
            <a:off x="3790951" y="4292600"/>
            <a:ext cx="4953000" cy="23574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9698"/>
                                        </p:tgtEl>
                                        <p:attrNameLst>
                                          <p:attrName>style.visibility</p:attrName>
                                        </p:attrNameLst>
                                      </p:cBhvr>
                                      <p:to>
                                        <p:strVal val="visible"/>
                                      </p:to>
                                    </p:set>
                                    <p:anim calcmode="lin" valueType="num">
                                      <p:cBhvr>
                                        <p:cTn id="7" dur="1000" fill="hold"/>
                                        <p:tgtEl>
                                          <p:spTgt spid="29698"/>
                                        </p:tgtEl>
                                        <p:attrNameLst>
                                          <p:attrName>ppt_w</p:attrName>
                                        </p:attrNameLst>
                                      </p:cBhvr>
                                      <p:tavLst>
                                        <p:tav tm="0">
                                          <p:val>
                                            <p:fltVal val="0"/>
                                          </p:val>
                                        </p:tav>
                                        <p:tav tm="100000">
                                          <p:val>
                                            <p:strVal val="#ppt_w"/>
                                          </p:val>
                                        </p:tav>
                                      </p:tavLst>
                                    </p:anim>
                                    <p:anim calcmode="lin" valueType="num">
                                      <p:cBhvr>
                                        <p:cTn id="8" dur="1000" fill="hold"/>
                                        <p:tgtEl>
                                          <p:spTgt spid="29698"/>
                                        </p:tgtEl>
                                        <p:attrNameLst>
                                          <p:attrName>ppt_h</p:attrName>
                                        </p:attrNameLst>
                                      </p:cBhvr>
                                      <p:tavLst>
                                        <p:tav tm="0">
                                          <p:val>
                                            <p:fltVal val="0"/>
                                          </p:val>
                                        </p:tav>
                                        <p:tav tm="100000">
                                          <p:val>
                                            <p:strVal val="#ppt_h"/>
                                          </p:val>
                                        </p:tav>
                                      </p:tavLst>
                                    </p:anim>
                                    <p:anim calcmode="lin" valueType="num">
                                      <p:cBhvr>
                                        <p:cTn id="9" dur="1000" fill="hold"/>
                                        <p:tgtEl>
                                          <p:spTgt spid="2969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969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29701"/>
                                        </p:tgtEl>
                                        <p:attrNameLst>
                                          <p:attrName>style.visibility</p:attrName>
                                        </p:attrNameLst>
                                      </p:cBhvr>
                                      <p:to>
                                        <p:strVal val="visible"/>
                                      </p:to>
                                    </p:set>
                                    <p:anim calcmode="lin" valueType="num">
                                      <p:cBhvr>
                                        <p:cTn id="15" dur="1000" fill="hold"/>
                                        <p:tgtEl>
                                          <p:spTgt spid="29701"/>
                                        </p:tgtEl>
                                        <p:attrNameLst>
                                          <p:attrName>ppt_w</p:attrName>
                                        </p:attrNameLst>
                                      </p:cBhvr>
                                      <p:tavLst>
                                        <p:tav tm="0">
                                          <p:val>
                                            <p:fltVal val="0"/>
                                          </p:val>
                                        </p:tav>
                                        <p:tav tm="100000">
                                          <p:val>
                                            <p:strVal val="#ppt_w"/>
                                          </p:val>
                                        </p:tav>
                                      </p:tavLst>
                                    </p:anim>
                                    <p:anim calcmode="lin" valueType="num">
                                      <p:cBhvr>
                                        <p:cTn id="16" dur="1000" fill="hold"/>
                                        <p:tgtEl>
                                          <p:spTgt spid="29701"/>
                                        </p:tgtEl>
                                        <p:attrNameLst>
                                          <p:attrName>ppt_h</p:attrName>
                                        </p:attrNameLst>
                                      </p:cBhvr>
                                      <p:tavLst>
                                        <p:tav tm="0">
                                          <p:val>
                                            <p:fltVal val="0"/>
                                          </p:val>
                                        </p:tav>
                                        <p:tav tm="100000">
                                          <p:val>
                                            <p:strVal val="#ppt_h"/>
                                          </p:val>
                                        </p:tav>
                                      </p:tavLst>
                                    </p:anim>
                                    <p:anim calcmode="lin" valueType="num">
                                      <p:cBhvr>
                                        <p:cTn id="17" dur="1000" fill="hold"/>
                                        <p:tgtEl>
                                          <p:spTgt spid="29701"/>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29701"/>
                                        </p:tgtEl>
                                        <p:attrNameLst>
                                          <p:attrName>ppt_y</p:attrName>
                                        </p:attrNameLst>
                                      </p:cBhvr>
                                      <p:tavLst>
                                        <p:tav tm="0" fmla="#ppt_y+(sin(-2*pi*(1-$))*-#ppt_x+cos(-2*pi*(1-$))*(1-#ppt_y))*(1-$)">
                                          <p:val>
                                            <p:fltVal val="0"/>
                                          </p:val>
                                        </p:tav>
                                        <p:tav tm="100000">
                                          <p:val>
                                            <p:fltVal val="1"/>
                                          </p:val>
                                        </p:tav>
                                      </p:tavLst>
                                    </p:anim>
                                  </p:childTnLst>
                                </p:cTn>
                              </p:par>
                              <p:par>
                                <p:cTn id="19" presetID="15" presetClass="entr" presetSubtype="0" fill="hold" grpId="0" nodeType="withEffect">
                                  <p:stCondLst>
                                    <p:cond delay="0"/>
                                  </p:stCondLst>
                                  <p:childTnLst>
                                    <p:set>
                                      <p:cBhvr>
                                        <p:cTn id="20" dur="1" fill="hold">
                                          <p:stCondLst>
                                            <p:cond delay="0"/>
                                          </p:stCondLst>
                                        </p:cTn>
                                        <p:tgtEl>
                                          <p:spTgt spid="29700"/>
                                        </p:tgtEl>
                                        <p:attrNameLst>
                                          <p:attrName>style.visibility</p:attrName>
                                        </p:attrNameLst>
                                      </p:cBhvr>
                                      <p:to>
                                        <p:strVal val="visible"/>
                                      </p:to>
                                    </p:set>
                                    <p:anim calcmode="lin" valueType="num">
                                      <p:cBhvr>
                                        <p:cTn id="21" dur="1000" fill="hold"/>
                                        <p:tgtEl>
                                          <p:spTgt spid="29700"/>
                                        </p:tgtEl>
                                        <p:attrNameLst>
                                          <p:attrName>ppt_w</p:attrName>
                                        </p:attrNameLst>
                                      </p:cBhvr>
                                      <p:tavLst>
                                        <p:tav tm="0">
                                          <p:val>
                                            <p:fltVal val="0"/>
                                          </p:val>
                                        </p:tav>
                                        <p:tav tm="100000">
                                          <p:val>
                                            <p:strVal val="#ppt_w"/>
                                          </p:val>
                                        </p:tav>
                                      </p:tavLst>
                                    </p:anim>
                                    <p:anim calcmode="lin" valueType="num">
                                      <p:cBhvr>
                                        <p:cTn id="22" dur="1000" fill="hold"/>
                                        <p:tgtEl>
                                          <p:spTgt spid="29700"/>
                                        </p:tgtEl>
                                        <p:attrNameLst>
                                          <p:attrName>ppt_h</p:attrName>
                                        </p:attrNameLst>
                                      </p:cBhvr>
                                      <p:tavLst>
                                        <p:tav tm="0">
                                          <p:val>
                                            <p:fltVal val="0"/>
                                          </p:val>
                                        </p:tav>
                                        <p:tav tm="100000">
                                          <p:val>
                                            <p:strVal val="#ppt_h"/>
                                          </p:val>
                                        </p:tav>
                                      </p:tavLst>
                                    </p:anim>
                                    <p:anim calcmode="lin" valueType="num">
                                      <p:cBhvr>
                                        <p:cTn id="23" dur="1000" fill="hold"/>
                                        <p:tgtEl>
                                          <p:spTgt spid="29700"/>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2970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5" fill="hold">
                      <p:stCondLst>
                        <p:cond delay="indefinite"/>
                      </p:stCondLst>
                      <p:childTnLst>
                        <p:par>
                          <p:cTn id="26" fill="hold">
                            <p:stCondLst>
                              <p:cond delay="0"/>
                            </p:stCondLst>
                            <p:childTnLst>
                              <p:par>
                                <p:cTn id="27" presetID="23" presetClass="entr" presetSubtype="16"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 calcmode="lin" valueType="num">
                                      <p:cBhvr>
                                        <p:cTn id="29" dur="500" fill="hold"/>
                                        <p:tgtEl>
                                          <p:spTgt spid="3"/>
                                        </p:tgtEl>
                                        <p:attrNameLst>
                                          <p:attrName>ppt_w</p:attrName>
                                        </p:attrNameLst>
                                      </p:cBhvr>
                                      <p:tavLst>
                                        <p:tav tm="0">
                                          <p:val>
                                            <p:fltVal val="0"/>
                                          </p:val>
                                        </p:tav>
                                        <p:tav tm="100000">
                                          <p:val>
                                            <p:strVal val="#ppt_w"/>
                                          </p:val>
                                        </p:tav>
                                      </p:tavLst>
                                    </p:anim>
                                    <p:anim calcmode="lin" valueType="num">
                                      <p:cBhvr>
                                        <p:cTn id="30" dur="500" fill="hold"/>
                                        <p:tgtEl>
                                          <p:spTgt spid="3"/>
                                        </p:tgtEl>
                                        <p:attrNameLst>
                                          <p:attrName>ppt_h</p:attrName>
                                        </p:attrNameLst>
                                      </p:cBhvr>
                                      <p:tavLst>
                                        <p:tav tm="0">
                                          <p:val>
                                            <p:fltVal val="0"/>
                                          </p:val>
                                        </p:tav>
                                        <p:tav tm="100000">
                                          <p:val>
                                            <p:strVal val="#ppt_h"/>
                                          </p:val>
                                        </p:tav>
                                      </p:tavLst>
                                    </p:anim>
                                  </p:childTnLst>
                                </p:cTn>
                              </p:par>
                              <p:par>
                                <p:cTn id="31" presetID="23" presetClass="entr" presetSubtype="16" fill="hold" nodeType="withEffect">
                                  <p:stCondLst>
                                    <p:cond delay="0"/>
                                  </p:stCondLst>
                                  <p:childTnLst>
                                    <p:set>
                                      <p:cBhvr>
                                        <p:cTn id="32" dur="1" fill="hold">
                                          <p:stCondLst>
                                            <p:cond delay="0"/>
                                          </p:stCondLst>
                                        </p:cTn>
                                        <p:tgtEl>
                                          <p:spTgt spid="29704"/>
                                        </p:tgtEl>
                                        <p:attrNameLst>
                                          <p:attrName>style.visibility</p:attrName>
                                        </p:attrNameLst>
                                      </p:cBhvr>
                                      <p:to>
                                        <p:strVal val="visible"/>
                                      </p:to>
                                    </p:set>
                                    <p:anim calcmode="lin" valueType="num">
                                      <p:cBhvr>
                                        <p:cTn id="33" dur="500" fill="hold"/>
                                        <p:tgtEl>
                                          <p:spTgt spid="29704"/>
                                        </p:tgtEl>
                                        <p:attrNameLst>
                                          <p:attrName>ppt_w</p:attrName>
                                        </p:attrNameLst>
                                      </p:cBhvr>
                                      <p:tavLst>
                                        <p:tav tm="0">
                                          <p:val>
                                            <p:fltVal val="0"/>
                                          </p:val>
                                        </p:tav>
                                        <p:tav tm="100000">
                                          <p:val>
                                            <p:strVal val="#ppt_w"/>
                                          </p:val>
                                        </p:tav>
                                      </p:tavLst>
                                    </p:anim>
                                    <p:anim calcmode="lin" valueType="num">
                                      <p:cBhvr>
                                        <p:cTn id="34" dur="500" fill="hold"/>
                                        <p:tgtEl>
                                          <p:spTgt spid="29704"/>
                                        </p:tgtEl>
                                        <p:attrNameLst>
                                          <p:attrName>ppt_h</p:attrName>
                                        </p:attrNameLst>
                                      </p:cBhvr>
                                      <p:tavLst>
                                        <p:tav tm="0">
                                          <p:val>
                                            <p:fltVal val="0"/>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54" presetClass="entr" presetSubtype="0" accel="100000" fill="hold" nodeType="clickEffect">
                                  <p:stCondLst>
                                    <p:cond delay="0"/>
                                  </p:stCondLst>
                                  <p:childTnLst>
                                    <p:set>
                                      <p:cBhvr>
                                        <p:cTn id="38" dur="1" fill="hold">
                                          <p:stCondLst>
                                            <p:cond delay="0"/>
                                          </p:stCondLst>
                                        </p:cTn>
                                        <p:tgtEl>
                                          <p:spTgt spid="29705"/>
                                        </p:tgtEl>
                                        <p:attrNameLst>
                                          <p:attrName>style.visibility</p:attrName>
                                        </p:attrNameLst>
                                      </p:cBhvr>
                                      <p:to>
                                        <p:strVal val="visible"/>
                                      </p:to>
                                    </p:set>
                                    <p:anim calcmode="lin" valueType="num">
                                      <p:cBhvr>
                                        <p:cTn id="39" dur="500" fill="hold"/>
                                        <p:tgtEl>
                                          <p:spTgt spid="29705"/>
                                        </p:tgtEl>
                                        <p:attrNameLst>
                                          <p:attrName>ppt_w</p:attrName>
                                        </p:attrNameLst>
                                      </p:cBhvr>
                                      <p:tavLst>
                                        <p:tav tm="0">
                                          <p:val>
                                            <p:strVal val="#ppt_w*0.05"/>
                                          </p:val>
                                        </p:tav>
                                        <p:tav tm="100000">
                                          <p:val>
                                            <p:strVal val="#ppt_w"/>
                                          </p:val>
                                        </p:tav>
                                      </p:tavLst>
                                    </p:anim>
                                    <p:anim calcmode="lin" valueType="num">
                                      <p:cBhvr>
                                        <p:cTn id="40" dur="500" fill="hold"/>
                                        <p:tgtEl>
                                          <p:spTgt spid="29705"/>
                                        </p:tgtEl>
                                        <p:attrNameLst>
                                          <p:attrName>ppt_h</p:attrName>
                                        </p:attrNameLst>
                                      </p:cBhvr>
                                      <p:tavLst>
                                        <p:tav tm="0">
                                          <p:val>
                                            <p:strVal val="#ppt_h"/>
                                          </p:val>
                                        </p:tav>
                                        <p:tav tm="100000">
                                          <p:val>
                                            <p:strVal val="#ppt_h"/>
                                          </p:val>
                                        </p:tav>
                                      </p:tavLst>
                                    </p:anim>
                                    <p:anim calcmode="lin" valueType="num">
                                      <p:cBhvr>
                                        <p:cTn id="41" dur="500" fill="hold"/>
                                        <p:tgtEl>
                                          <p:spTgt spid="29705"/>
                                        </p:tgtEl>
                                        <p:attrNameLst>
                                          <p:attrName>ppt_x</p:attrName>
                                        </p:attrNameLst>
                                      </p:cBhvr>
                                      <p:tavLst>
                                        <p:tav tm="0">
                                          <p:val>
                                            <p:strVal val="#ppt_x-.2"/>
                                          </p:val>
                                        </p:tav>
                                        <p:tav tm="100000">
                                          <p:val>
                                            <p:strVal val="#ppt_x"/>
                                          </p:val>
                                        </p:tav>
                                      </p:tavLst>
                                    </p:anim>
                                    <p:anim calcmode="lin" valueType="num">
                                      <p:cBhvr>
                                        <p:cTn id="42" dur="500" fill="hold"/>
                                        <p:tgtEl>
                                          <p:spTgt spid="29705"/>
                                        </p:tgtEl>
                                        <p:attrNameLst>
                                          <p:attrName>ppt_y</p:attrName>
                                        </p:attrNameLst>
                                      </p:cBhvr>
                                      <p:tavLst>
                                        <p:tav tm="0">
                                          <p:val>
                                            <p:strVal val="#ppt_y"/>
                                          </p:val>
                                        </p:tav>
                                        <p:tav tm="100000">
                                          <p:val>
                                            <p:strVal val="#ppt_y"/>
                                          </p:val>
                                        </p:tav>
                                      </p:tavLst>
                                    </p:anim>
                                    <p:animEffect transition="in" filter="fade">
                                      <p:cBhvr>
                                        <p:cTn id="43" dur="500"/>
                                        <p:tgtEl>
                                          <p:spTgt spid="29705"/>
                                        </p:tgtEl>
                                      </p:cBhvr>
                                    </p:animEffect>
                                  </p:childTnLst>
                                </p:cTn>
                              </p:par>
                              <p:par>
                                <p:cTn id="44" presetID="54" presetClass="entr" presetSubtype="0" accel="100000" fill="hold" grpId="0" nodeType="withEffect">
                                  <p:stCondLst>
                                    <p:cond delay="0"/>
                                  </p:stCondLst>
                                  <p:childTnLst>
                                    <p:set>
                                      <p:cBhvr>
                                        <p:cTn id="45" dur="1" fill="hold">
                                          <p:stCondLst>
                                            <p:cond delay="0"/>
                                          </p:stCondLst>
                                        </p:cTn>
                                        <p:tgtEl>
                                          <p:spTgt spid="29702"/>
                                        </p:tgtEl>
                                        <p:attrNameLst>
                                          <p:attrName>style.visibility</p:attrName>
                                        </p:attrNameLst>
                                      </p:cBhvr>
                                      <p:to>
                                        <p:strVal val="visible"/>
                                      </p:to>
                                    </p:set>
                                    <p:anim calcmode="lin" valueType="num">
                                      <p:cBhvr>
                                        <p:cTn id="46" dur="500" fill="hold"/>
                                        <p:tgtEl>
                                          <p:spTgt spid="29702"/>
                                        </p:tgtEl>
                                        <p:attrNameLst>
                                          <p:attrName>ppt_w</p:attrName>
                                        </p:attrNameLst>
                                      </p:cBhvr>
                                      <p:tavLst>
                                        <p:tav tm="0">
                                          <p:val>
                                            <p:strVal val="#ppt_w*0.05"/>
                                          </p:val>
                                        </p:tav>
                                        <p:tav tm="100000">
                                          <p:val>
                                            <p:strVal val="#ppt_w"/>
                                          </p:val>
                                        </p:tav>
                                      </p:tavLst>
                                    </p:anim>
                                    <p:anim calcmode="lin" valueType="num">
                                      <p:cBhvr>
                                        <p:cTn id="47" dur="500" fill="hold"/>
                                        <p:tgtEl>
                                          <p:spTgt spid="29702"/>
                                        </p:tgtEl>
                                        <p:attrNameLst>
                                          <p:attrName>ppt_h</p:attrName>
                                        </p:attrNameLst>
                                      </p:cBhvr>
                                      <p:tavLst>
                                        <p:tav tm="0">
                                          <p:val>
                                            <p:strVal val="#ppt_h"/>
                                          </p:val>
                                        </p:tav>
                                        <p:tav tm="100000">
                                          <p:val>
                                            <p:strVal val="#ppt_h"/>
                                          </p:val>
                                        </p:tav>
                                      </p:tavLst>
                                    </p:anim>
                                    <p:anim calcmode="lin" valueType="num">
                                      <p:cBhvr>
                                        <p:cTn id="48" dur="500" fill="hold"/>
                                        <p:tgtEl>
                                          <p:spTgt spid="29702"/>
                                        </p:tgtEl>
                                        <p:attrNameLst>
                                          <p:attrName>ppt_x</p:attrName>
                                        </p:attrNameLst>
                                      </p:cBhvr>
                                      <p:tavLst>
                                        <p:tav tm="0">
                                          <p:val>
                                            <p:strVal val="#ppt_x-.2"/>
                                          </p:val>
                                        </p:tav>
                                        <p:tav tm="100000">
                                          <p:val>
                                            <p:strVal val="#ppt_x"/>
                                          </p:val>
                                        </p:tav>
                                      </p:tavLst>
                                    </p:anim>
                                    <p:anim calcmode="lin" valueType="num">
                                      <p:cBhvr>
                                        <p:cTn id="49" dur="500" fill="hold"/>
                                        <p:tgtEl>
                                          <p:spTgt spid="29702"/>
                                        </p:tgtEl>
                                        <p:attrNameLst>
                                          <p:attrName>ppt_y</p:attrName>
                                        </p:attrNameLst>
                                      </p:cBhvr>
                                      <p:tavLst>
                                        <p:tav tm="0">
                                          <p:val>
                                            <p:strVal val="#ppt_y"/>
                                          </p:val>
                                        </p:tav>
                                        <p:tav tm="100000">
                                          <p:val>
                                            <p:strVal val="#ppt_y"/>
                                          </p:val>
                                        </p:tav>
                                      </p:tavLst>
                                    </p:anim>
                                    <p:animEffect transition="in" filter="fade">
                                      <p:cBhvr>
                                        <p:cTn id="50" dur="500"/>
                                        <p:tgtEl>
                                          <p:spTgt spid="29702"/>
                                        </p:tgtEl>
                                      </p:cBhvr>
                                    </p:animEffect>
                                  </p:childTnLst>
                                </p:cTn>
                              </p:par>
                            </p:childTnLst>
                          </p:cTn>
                        </p:par>
                      </p:childTnLst>
                    </p:cTn>
                  </p:par>
                  <p:par>
                    <p:cTn id="51" fill="hold">
                      <p:stCondLst>
                        <p:cond delay="indefinite"/>
                      </p:stCondLst>
                      <p:childTnLst>
                        <p:par>
                          <p:cTn id="52" fill="hold">
                            <p:stCondLst>
                              <p:cond delay="0"/>
                            </p:stCondLst>
                            <p:childTnLst>
                              <p:par>
                                <p:cTn id="53" presetID="23" presetClass="entr" presetSubtype="16" fill="hold" grpId="0" nodeType="clickEffect">
                                  <p:stCondLst>
                                    <p:cond delay="0"/>
                                  </p:stCondLst>
                                  <p:childTnLst>
                                    <p:set>
                                      <p:cBhvr>
                                        <p:cTn id="54" dur="1" fill="hold">
                                          <p:stCondLst>
                                            <p:cond delay="0"/>
                                          </p:stCondLst>
                                        </p:cTn>
                                        <p:tgtEl>
                                          <p:spTgt spid="29703"/>
                                        </p:tgtEl>
                                        <p:attrNameLst>
                                          <p:attrName>style.visibility</p:attrName>
                                        </p:attrNameLst>
                                      </p:cBhvr>
                                      <p:to>
                                        <p:strVal val="visible"/>
                                      </p:to>
                                    </p:set>
                                    <p:anim calcmode="lin" valueType="num">
                                      <p:cBhvr>
                                        <p:cTn id="55" dur="500" fill="hold"/>
                                        <p:tgtEl>
                                          <p:spTgt spid="29703"/>
                                        </p:tgtEl>
                                        <p:attrNameLst>
                                          <p:attrName>ppt_w</p:attrName>
                                        </p:attrNameLst>
                                      </p:cBhvr>
                                      <p:tavLst>
                                        <p:tav tm="0">
                                          <p:val>
                                            <p:fltVal val="0"/>
                                          </p:val>
                                        </p:tav>
                                        <p:tav tm="100000">
                                          <p:val>
                                            <p:strVal val="#ppt_w"/>
                                          </p:val>
                                        </p:tav>
                                      </p:tavLst>
                                    </p:anim>
                                    <p:anim calcmode="lin" valueType="num">
                                      <p:cBhvr>
                                        <p:cTn id="56" dur="500" fill="hold"/>
                                        <p:tgtEl>
                                          <p:spTgt spid="2970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p:bldP spid="3" grpId="0"/>
      <p:bldP spid="29700" grpId="0"/>
      <p:bldP spid="29701" grpId="0"/>
      <p:bldP spid="29702" grpId="0"/>
      <p:bldP spid="29703" grpId="0"/>
    </p:bldLst>
  </p:timing>
</p:sld>
</file>

<file path=ppt/slides/slide3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re 1"/>
          <p:cNvSpPr>
            <a:spLocks noGrp="1"/>
          </p:cNvSpPr>
          <p:nvPr>
            <p:ph type="title"/>
          </p:nvPr>
        </p:nvSpPr>
        <p:spPr>
          <a:xfrm>
            <a:off x="624417" y="260350"/>
            <a:ext cx="10972800" cy="1143000"/>
          </a:xfrm>
        </p:spPr>
        <p:txBody>
          <a:bodyPr/>
          <a:lstStyle/>
          <a:p>
            <a:r>
              <a:rPr lang="fr-FR" sz="2600" b="1" dirty="0">
                <a:solidFill>
                  <a:srgbClr val="FFC000"/>
                </a:solidFill>
                <a:latin typeface="Times New Roman" pitchFamily="18" charset="0"/>
              </a:rPr>
              <a:t>Démarche - « Quatrième S » - L’ORDRE – SEIKETSU</a:t>
            </a:r>
            <a:endParaRPr lang="fr-FR" sz="2600" dirty="0">
              <a:solidFill>
                <a:srgbClr val="FFC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476252" y="5286376"/>
            <a:ext cx="10001249" cy="500063"/>
          </a:xfrm>
        </p:spPr>
        <p:txBody>
          <a:bodyPr>
            <a:normAutofit/>
          </a:bodyPr>
          <a:lstStyle/>
          <a:p>
            <a:pPr marL="274320" indent="-274320" algn="ctr" fontAlgn="auto">
              <a:spcAft>
                <a:spcPts val="0"/>
              </a:spcAft>
              <a:buClr>
                <a:schemeClr val="accent3"/>
              </a:buClr>
              <a:buFont typeface="Wingdings 2"/>
              <a:buNone/>
              <a:defRPr/>
            </a:pPr>
            <a:r>
              <a:rPr lang="fr-FR" sz="2400" b="1" dirty="0"/>
              <a:t>Il donne des indications concrètes sur ce qui doit être fait</a:t>
            </a:r>
            <a:endParaRPr lang="fr-FR" sz="2200" dirty="0">
              <a:latin typeface="Times New Roman" pitchFamily="18" charset="0"/>
              <a:cs typeface="Times New Roman" pitchFamily="18" charset="0"/>
            </a:endParaRPr>
          </a:p>
        </p:txBody>
      </p:sp>
      <p:sp>
        <p:nvSpPr>
          <p:cNvPr id="30724" name="ZoneTexte 3"/>
          <p:cNvSpPr txBox="1">
            <a:spLocks noChangeArrowheads="1"/>
          </p:cNvSpPr>
          <p:nvPr/>
        </p:nvSpPr>
        <p:spPr bwMode="auto">
          <a:xfrm>
            <a:off x="656167" y="2071688"/>
            <a:ext cx="3461782" cy="461665"/>
          </a:xfrm>
          <a:prstGeom prst="rect">
            <a:avLst/>
          </a:prstGeom>
          <a:noFill/>
          <a:ln w="9525">
            <a:noFill/>
            <a:miter lim="800000"/>
            <a:headEnd/>
            <a:tailEnd/>
          </a:ln>
        </p:spPr>
        <p:txBody>
          <a:bodyPr wrap="none">
            <a:spAutoFit/>
          </a:bodyPr>
          <a:lstStyle/>
          <a:p>
            <a:pPr marL="457200" indent="-457200">
              <a:buClr>
                <a:srgbClr val="FF6600"/>
              </a:buClr>
            </a:pPr>
            <a:r>
              <a:rPr lang="fr-FR" sz="2400" b="1" i="1">
                <a:latin typeface="Constantia" pitchFamily="18" charset="0"/>
              </a:rPr>
              <a:t>Le management Visuel</a:t>
            </a:r>
            <a:endParaRPr lang="fr-FR" sz="2400">
              <a:latin typeface="Times New Roman" pitchFamily="18" charset="0"/>
              <a:cs typeface="Times New Roman" pitchFamily="18" charset="0"/>
            </a:endParaRPr>
          </a:p>
        </p:txBody>
      </p:sp>
      <p:sp>
        <p:nvSpPr>
          <p:cNvPr id="30725" name="ZoneTexte 5"/>
          <p:cNvSpPr txBox="1">
            <a:spLocks noChangeArrowheads="1"/>
          </p:cNvSpPr>
          <p:nvPr/>
        </p:nvSpPr>
        <p:spPr bwMode="auto">
          <a:xfrm>
            <a:off x="476251" y="1428751"/>
            <a:ext cx="1692066" cy="523220"/>
          </a:xfrm>
          <a:prstGeom prst="rect">
            <a:avLst/>
          </a:prstGeom>
          <a:noFill/>
          <a:ln w="9525">
            <a:noFill/>
            <a:miter lim="800000"/>
            <a:headEnd/>
            <a:tailEnd/>
          </a:ln>
        </p:spPr>
        <p:txBody>
          <a:bodyPr wrap="none">
            <a:spAutoFit/>
          </a:bodyPr>
          <a:lstStyle/>
          <a:p>
            <a:r>
              <a:rPr lang="fr-FR" sz="2800">
                <a:solidFill>
                  <a:srgbClr val="FF0066"/>
                </a:solidFill>
                <a:latin typeface="Constantia" pitchFamily="18" charset="0"/>
              </a:rPr>
              <a:t>Processus</a:t>
            </a:r>
          </a:p>
        </p:txBody>
      </p:sp>
      <p:sp>
        <p:nvSpPr>
          <p:cNvPr id="30726" name="ZoneTexte 6"/>
          <p:cNvSpPr txBox="1">
            <a:spLocks noChangeArrowheads="1"/>
          </p:cNvSpPr>
          <p:nvPr/>
        </p:nvSpPr>
        <p:spPr bwMode="auto">
          <a:xfrm>
            <a:off x="7620000" y="1785939"/>
            <a:ext cx="4191000" cy="646331"/>
          </a:xfrm>
          <a:prstGeom prst="rect">
            <a:avLst/>
          </a:prstGeom>
          <a:noFill/>
          <a:ln w="9525">
            <a:noFill/>
            <a:miter lim="800000"/>
            <a:headEnd/>
            <a:tailEnd/>
          </a:ln>
        </p:spPr>
        <p:txBody>
          <a:bodyPr>
            <a:spAutoFit/>
          </a:bodyPr>
          <a:lstStyle/>
          <a:p>
            <a:r>
              <a:rPr lang="fr-FR">
                <a:solidFill>
                  <a:srgbClr val="FF6600"/>
                </a:solidFill>
                <a:latin typeface="Constantia" pitchFamily="18" charset="0"/>
              </a:rPr>
              <a:t>Permettre d’</a:t>
            </a:r>
            <a:r>
              <a:rPr lang="fr-FR" b="1">
                <a:solidFill>
                  <a:srgbClr val="FF6600"/>
                </a:solidFill>
                <a:latin typeface="Constantia" pitchFamily="18" charset="0"/>
              </a:rPr>
              <a:t>appréhender</a:t>
            </a:r>
          </a:p>
          <a:p>
            <a:r>
              <a:rPr lang="fr-FR">
                <a:solidFill>
                  <a:srgbClr val="FF6600"/>
                </a:solidFill>
                <a:latin typeface="Constantia" pitchFamily="18" charset="0"/>
              </a:rPr>
              <a:t>une situation d’un seul coup d’oeil</a:t>
            </a:r>
            <a:endParaRPr lang="fr-FR" b="1">
              <a:solidFill>
                <a:srgbClr val="FF6600"/>
              </a:solidFill>
              <a:latin typeface="Constantia" pitchFamily="18" charset="0"/>
            </a:endParaRPr>
          </a:p>
        </p:txBody>
      </p:sp>
      <p:sp>
        <p:nvSpPr>
          <p:cNvPr id="30727" name="ZoneTexte 7"/>
          <p:cNvSpPr txBox="1">
            <a:spLocks noChangeArrowheads="1"/>
          </p:cNvSpPr>
          <p:nvPr/>
        </p:nvSpPr>
        <p:spPr bwMode="auto">
          <a:xfrm>
            <a:off x="762001" y="3571875"/>
            <a:ext cx="9429751" cy="830997"/>
          </a:xfrm>
          <a:prstGeom prst="rect">
            <a:avLst/>
          </a:prstGeom>
          <a:noFill/>
          <a:ln w="9525">
            <a:noFill/>
            <a:miter lim="800000"/>
            <a:headEnd/>
            <a:tailEnd/>
          </a:ln>
        </p:spPr>
        <p:txBody>
          <a:bodyPr>
            <a:spAutoFit/>
          </a:bodyPr>
          <a:lstStyle/>
          <a:p>
            <a:r>
              <a:rPr lang="fr-FR" sz="2400">
                <a:latin typeface="Constantia" pitchFamily="18" charset="0"/>
              </a:rPr>
              <a:t>Le </a:t>
            </a:r>
            <a:r>
              <a:rPr lang="fr-FR" sz="2400" b="1">
                <a:latin typeface="Constantia" pitchFamily="18" charset="0"/>
              </a:rPr>
              <a:t>Management Visuel </a:t>
            </a:r>
            <a:r>
              <a:rPr lang="fr-FR" sz="2400">
                <a:latin typeface="Constantia" pitchFamily="18" charset="0"/>
              </a:rPr>
              <a:t>n ’est pas un simple outil de contrôle, c ’est un moyen de </a:t>
            </a:r>
            <a:r>
              <a:rPr lang="fr-FR" sz="2400" b="1">
                <a:latin typeface="Constantia" pitchFamily="18" charset="0"/>
              </a:rPr>
              <a:t>faciliter l ’application des règles.</a:t>
            </a:r>
            <a:endParaRPr lang="fr-FR" sz="2400">
              <a:latin typeface="Constantia" pitchFamily="18" charset="0"/>
            </a:endParaRPr>
          </a:p>
        </p:txBody>
      </p:sp>
      <p:sp>
        <p:nvSpPr>
          <p:cNvPr id="30728" name="ZoneTexte 8"/>
          <p:cNvSpPr txBox="1">
            <a:spLocks noChangeArrowheads="1"/>
          </p:cNvSpPr>
          <p:nvPr/>
        </p:nvSpPr>
        <p:spPr bwMode="auto">
          <a:xfrm>
            <a:off x="857251" y="2714626"/>
            <a:ext cx="5579220" cy="646331"/>
          </a:xfrm>
          <a:prstGeom prst="rect">
            <a:avLst/>
          </a:prstGeom>
          <a:noFill/>
          <a:ln w="9525">
            <a:noFill/>
            <a:miter lim="800000"/>
            <a:headEnd/>
            <a:tailEnd/>
          </a:ln>
        </p:spPr>
        <p:txBody>
          <a:bodyPr wrap="none">
            <a:spAutoFit/>
          </a:bodyPr>
          <a:lstStyle/>
          <a:p>
            <a:r>
              <a:rPr lang="fr-FR" b="1">
                <a:latin typeface="Constantia" pitchFamily="18" charset="0"/>
              </a:rPr>
              <a:t>Pour mettre les situations anormales en évidence,</a:t>
            </a:r>
          </a:p>
          <a:p>
            <a:r>
              <a:rPr lang="fr-FR" b="1">
                <a:latin typeface="Constantia" pitchFamily="18" charset="0"/>
              </a:rPr>
              <a:t>il faut les rendre visibles</a:t>
            </a:r>
            <a:endParaRPr lang="fr-FR">
              <a:latin typeface="Constant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0722"/>
                                        </p:tgtEl>
                                        <p:attrNameLst>
                                          <p:attrName>style.visibility</p:attrName>
                                        </p:attrNameLst>
                                      </p:cBhvr>
                                      <p:to>
                                        <p:strVal val="visible"/>
                                      </p:to>
                                    </p:set>
                                    <p:anim calcmode="lin" valueType="num">
                                      <p:cBhvr>
                                        <p:cTn id="7" dur="1000" fill="hold"/>
                                        <p:tgtEl>
                                          <p:spTgt spid="30722"/>
                                        </p:tgtEl>
                                        <p:attrNameLst>
                                          <p:attrName>ppt_w</p:attrName>
                                        </p:attrNameLst>
                                      </p:cBhvr>
                                      <p:tavLst>
                                        <p:tav tm="0">
                                          <p:val>
                                            <p:fltVal val="0"/>
                                          </p:val>
                                        </p:tav>
                                        <p:tav tm="100000">
                                          <p:val>
                                            <p:strVal val="#ppt_w"/>
                                          </p:val>
                                        </p:tav>
                                      </p:tavLst>
                                    </p:anim>
                                    <p:anim calcmode="lin" valueType="num">
                                      <p:cBhvr>
                                        <p:cTn id="8" dur="1000" fill="hold"/>
                                        <p:tgtEl>
                                          <p:spTgt spid="30722"/>
                                        </p:tgtEl>
                                        <p:attrNameLst>
                                          <p:attrName>ppt_h</p:attrName>
                                        </p:attrNameLst>
                                      </p:cBhvr>
                                      <p:tavLst>
                                        <p:tav tm="0">
                                          <p:val>
                                            <p:fltVal val="0"/>
                                          </p:val>
                                        </p:tav>
                                        <p:tav tm="100000">
                                          <p:val>
                                            <p:strVal val="#ppt_h"/>
                                          </p:val>
                                        </p:tav>
                                      </p:tavLst>
                                    </p:anim>
                                    <p:anim calcmode="lin" valueType="num">
                                      <p:cBhvr>
                                        <p:cTn id="9" dur="1000" fill="hold"/>
                                        <p:tgtEl>
                                          <p:spTgt spid="3072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072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30725"/>
                                        </p:tgtEl>
                                        <p:attrNameLst>
                                          <p:attrName>style.visibility</p:attrName>
                                        </p:attrNameLst>
                                      </p:cBhvr>
                                      <p:to>
                                        <p:strVal val="visible"/>
                                      </p:to>
                                    </p:set>
                                    <p:anim calcmode="lin" valueType="num">
                                      <p:cBhvr additive="base">
                                        <p:cTn id="15" dur="500" fill="hold"/>
                                        <p:tgtEl>
                                          <p:spTgt spid="30725"/>
                                        </p:tgtEl>
                                        <p:attrNameLst>
                                          <p:attrName>ppt_x</p:attrName>
                                        </p:attrNameLst>
                                      </p:cBhvr>
                                      <p:tavLst>
                                        <p:tav tm="0">
                                          <p:val>
                                            <p:strVal val="#ppt_x"/>
                                          </p:val>
                                        </p:tav>
                                        <p:tav tm="100000">
                                          <p:val>
                                            <p:strVal val="#ppt_x"/>
                                          </p:val>
                                        </p:tav>
                                      </p:tavLst>
                                    </p:anim>
                                    <p:anim calcmode="lin" valueType="num">
                                      <p:cBhvr additive="base">
                                        <p:cTn id="16" dur="500" fill="hold"/>
                                        <p:tgtEl>
                                          <p:spTgt spid="3072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0724"/>
                                        </p:tgtEl>
                                        <p:attrNameLst>
                                          <p:attrName>style.visibility</p:attrName>
                                        </p:attrNameLst>
                                      </p:cBhvr>
                                      <p:to>
                                        <p:strVal val="visible"/>
                                      </p:to>
                                    </p:set>
                                    <p:anim calcmode="lin" valueType="num">
                                      <p:cBhvr additive="base">
                                        <p:cTn id="19" dur="500" fill="hold"/>
                                        <p:tgtEl>
                                          <p:spTgt spid="30724"/>
                                        </p:tgtEl>
                                        <p:attrNameLst>
                                          <p:attrName>ppt_x</p:attrName>
                                        </p:attrNameLst>
                                      </p:cBhvr>
                                      <p:tavLst>
                                        <p:tav tm="0">
                                          <p:val>
                                            <p:strVal val="#ppt_x"/>
                                          </p:val>
                                        </p:tav>
                                        <p:tav tm="100000">
                                          <p:val>
                                            <p:strVal val="#ppt_x"/>
                                          </p:val>
                                        </p:tav>
                                      </p:tavLst>
                                    </p:anim>
                                    <p:anim calcmode="lin" valueType="num">
                                      <p:cBhvr additive="base">
                                        <p:cTn id="20" dur="500" fill="hold"/>
                                        <p:tgtEl>
                                          <p:spTgt spid="30724"/>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0726"/>
                                        </p:tgtEl>
                                        <p:attrNameLst>
                                          <p:attrName>style.visibility</p:attrName>
                                        </p:attrNameLst>
                                      </p:cBhvr>
                                      <p:to>
                                        <p:strVal val="visible"/>
                                      </p:to>
                                    </p:set>
                                    <p:anim calcmode="lin" valueType="num">
                                      <p:cBhvr additive="base">
                                        <p:cTn id="23" dur="500" fill="hold"/>
                                        <p:tgtEl>
                                          <p:spTgt spid="30726"/>
                                        </p:tgtEl>
                                        <p:attrNameLst>
                                          <p:attrName>ppt_x</p:attrName>
                                        </p:attrNameLst>
                                      </p:cBhvr>
                                      <p:tavLst>
                                        <p:tav tm="0">
                                          <p:val>
                                            <p:strVal val="#ppt_x"/>
                                          </p:val>
                                        </p:tav>
                                        <p:tav tm="100000">
                                          <p:val>
                                            <p:strVal val="#ppt_x"/>
                                          </p:val>
                                        </p:tav>
                                      </p:tavLst>
                                    </p:anim>
                                    <p:anim calcmode="lin" valueType="num">
                                      <p:cBhvr additive="base">
                                        <p:cTn id="24" dur="500" fill="hold"/>
                                        <p:tgtEl>
                                          <p:spTgt spid="3072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7" presetClass="entr" presetSubtype="10" fill="hold" grpId="0" nodeType="clickEffect">
                                  <p:stCondLst>
                                    <p:cond delay="0"/>
                                  </p:stCondLst>
                                  <p:childTnLst>
                                    <p:set>
                                      <p:cBhvr>
                                        <p:cTn id="28" dur="1" fill="hold">
                                          <p:stCondLst>
                                            <p:cond delay="0"/>
                                          </p:stCondLst>
                                        </p:cTn>
                                        <p:tgtEl>
                                          <p:spTgt spid="30728"/>
                                        </p:tgtEl>
                                        <p:attrNameLst>
                                          <p:attrName>style.visibility</p:attrName>
                                        </p:attrNameLst>
                                      </p:cBhvr>
                                      <p:to>
                                        <p:strVal val="visible"/>
                                      </p:to>
                                    </p:set>
                                    <p:anim calcmode="lin" valueType="num">
                                      <p:cBhvr>
                                        <p:cTn id="29" dur="500" fill="hold"/>
                                        <p:tgtEl>
                                          <p:spTgt spid="30728"/>
                                        </p:tgtEl>
                                        <p:attrNameLst>
                                          <p:attrName>ppt_w</p:attrName>
                                        </p:attrNameLst>
                                      </p:cBhvr>
                                      <p:tavLst>
                                        <p:tav tm="0">
                                          <p:val>
                                            <p:fltVal val="0"/>
                                          </p:val>
                                        </p:tav>
                                        <p:tav tm="100000">
                                          <p:val>
                                            <p:strVal val="#ppt_w"/>
                                          </p:val>
                                        </p:tav>
                                      </p:tavLst>
                                    </p:anim>
                                    <p:anim calcmode="lin" valueType="num">
                                      <p:cBhvr>
                                        <p:cTn id="30" dur="500" fill="hold"/>
                                        <p:tgtEl>
                                          <p:spTgt spid="30728"/>
                                        </p:tgtEl>
                                        <p:attrNameLst>
                                          <p:attrName>ppt_h</p:attrName>
                                        </p:attrNameLst>
                                      </p:cBhvr>
                                      <p:tavLst>
                                        <p:tav tm="0">
                                          <p:val>
                                            <p:strVal val="#ppt_h"/>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23" presetClass="entr" presetSubtype="16" fill="hold" grpId="0" nodeType="clickEffect">
                                  <p:stCondLst>
                                    <p:cond delay="0"/>
                                  </p:stCondLst>
                                  <p:childTnLst>
                                    <p:set>
                                      <p:cBhvr>
                                        <p:cTn id="34" dur="1" fill="hold">
                                          <p:stCondLst>
                                            <p:cond delay="0"/>
                                          </p:stCondLst>
                                        </p:cTn>
                                        <p:tgtEl>
                                          <p:spTgt spid="30727"/>
                                        </p:tgtEl>
                                        <p:attrNameLst>
                                          <p:attrName>style.visibility</p:attrName>
                                        </p:attrNameLst>
                                      </p:cBhvr>
                                      <p:to>
                                        <p:strVal val="visible"/>
                                      </p:to>
                                    </p:set>
                                    <p:anim calcmode="lin" valueType="num">
                                      <p:cBhvr>
                                        <p:cTn id="35" dur="500" fill="hold"/>
                                        <p:tgtEl>
                                          <p:spTgt spid="30727"/>
                                        </p:tgtEl>
                                        <p:attrNameLst>
                                          <p:attrName>ppt_w</p:attrName>
                                        </p:attrNameLst>
                                      </p:cBhvr>
                                      <p:tavLst>
                                        <p:tav tm="0">
                                          <p:val>
                                            <p:fltVal val="0"/>
                                          </p:val>
                                        </p:tav>
                                        <p:tav tm="100000">
                                          <p:val>
                                            <p:strVal val="#ppt_w"/>
                                          </p:val>
                                        </p:tav>
                                      </p:tavLst>
                                    </p:anim>
                                    <p:anim calcmode="lin" valueType="num">
                                      <p:cBhvr>
                                        <p:cTn id="36" dur="500" fill="hold"/>
                                        <p:tgtEl>
                                          <p:spTgt spid="30727"/>
                                        </p:tgtEl>
                                        <p:attrNameLst>
                                          <p:attrName>ppt_h</p:attrName>
                                        </p:attrNameLst>
                                      </p:cBhvr>
                                      <p:tavLst>
                                        <p:tav tm="0">
                                          <p:val>
                                            <p:fltVal val="0"/>
                                          </p:val>
                                        </p:tav>
                                        <p:tav tm="100000">
                                          <p:val>
                                            <p:strVal val="#ppt_h"/>
                                          </p:val>
                                        </p:tav>
                                      </p:tavLst>
                                    </p:anim>
                                  </p:childTnLst>
                                </p:cTn>
                              </p:par>
                              <p:par>
                                <p:cTn id="37" presetID="23" presetClass="entr" presetSubtype="16" fill="hold" grpId="0" nodeType="withEffect">
                                  <p:stCondLst>
                                    <p:cond delay="0"/>
                                  </p:stCondLst>
                                  <p:childTnLst>
                                    <p:set>
                                      <p:cBhvr>
                                        <p:cTn id="38" dur="1" fill="hold">
                                          <p:stCondLst>
                                            <p:cond delay="0"/>
                                          </p:stCondLst>
                                        </p:cTn>
                                        <p:tgtEl>
                                          <p:spTgt spid="3"/>
                                        </p:tgtEl>
                                        <p:attrNameLst>
                                          <p:attrName>style.visibility</p:attrName>
                                        </p:attrNameLst>
                                      </p:cBhvr>
                                      <p:to>
                                        <p:strVal val="visible"/>
                                      </p:to>
                                    </p:set>
                                    <p:anim calcmode="lin" valueType="num">
                                      <p:cBhvr>
                                        <p:cTn id="39" dur="500" fill="hold"/>
                                        <p:tgtEl>
                                          <p:spTgt spid="3"/>
                                        </p:tgtEl>
                                        <p:attrNameLst>
                                          <p:attrName>ppt_w</p:attrName>
                                        </p:attrNameLst>
                                      </p:cBhvr>
                                      <p:tavLst>
                                        <p:tav tm="0">
                                          <p:val>
                                            <p:fltVal val="0"/>
                                          </p:val>
                                        </p:tav>
                                        <p:tav tm="100000">
                                          <p:val>
                                            <p:strVal val="#ppt_w"/>
                                          </p:val>
                                        </p:tav>
                                      </p:tavLst>
                                    </p:anim>
                                    <p:anim calcmode="lin" valueType="num">
                                      <p:cBhvr>
                                        <p:cTn id="40" dur="5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p:bldP spid="3" grpId="0"/>
      <p:bldP spid="30724" grpId="0"/>
      <p:bldP spid="30725" grpId="0"/>
      <p:bldP spid="30726" grpId="0"/>
      <p:bldP spid="30727" grpId="0"/>
      <p:bldP spid="30728" grpId="0"/>
    </p:bldLst>
  </p:timing>
</p:sld>
</file>

<file path=ppt/slides/slide3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re 1"/>
          <p:cNvSpPr>
            <a:spLocks noGrp="1"/>
          </p:cNvSpPr>
          <p:nvPr>
            <p:ph type="title"/>
          </p:nvPr>
        </p:nvSpPr>
        <p:spPr>
          <a:xfrm>
            <a:off x="624417" y="188913"/>
            <a:ext cx="10972800" cy="1143000"/>
          </a:xfrm>
        </p:spPr>
        <p:txBody>
          <a:bodyPr/>
          <a:lstStyle/>
          <a:p>
            <a:r>
              <a:rPr lang="fr-FR" sz="2600" b="1" dirty="0">
                <a:solidFill>
                  <a:srgbClr val="FFC000"/>
                </a:solidFill>
                <a:latin typeface="Times New Roman" pitchFamily="18" charset="0"/>
              </a:rPr>
              <a:t>Démarche - « Quatrième S » - L’ORDRE – SEIKETSU</a:t>
            </a:r>
            <a:endParaRPr lang="fr-FR" sz="2600" dirty="0">
              <a:solidFill>
                <a:srgbClr val="FFC000"/>
              </a:solidFill>
              <a:latin typeface="Times New Roman" pitchFamily="18" charset="0"/>
              <a:cs typeface="Times New Roman" pitchFamily="18" charset="0"/>
            </a:endParaRPr>
          </a:p>
        </p:txBody>
      </p:sp>
      <p:sp>
        <p:nvSpPr>
          <p:cNvPr id="31747" name="ZoneTexte 3"/>
          <p:cNvSpPr txBox="1">
            <a:spLocks noChangeArrowheads="1"/>
          </p:cNvSpPr>
          <p:nvPr/>
        </p:nvSpPr>
        <p:spPr bwMode="auto">
          <a:xfrm>
            <a:off x="656167" y="2071688"/>
            <a:ext cx="3461782" cy="461665"/>
          </a:xfrm>
          <a:prstGeom prst="rect">
            <a:avLst/>
          </a:prstGeom>
          <a:noFill/>
          <a:ln w="9525">
            <a:noFill/>
            <a:miter lim="800000"/>
            <a:headEnd/>
            <a:tailEnd/>
          </a:ln>
        </p:spPr>
        <p:txBody>
          <a:bodyPr wrap="none">
            <a:spAutoFit/>
          </a:bodyPr>
          <a:lstStyle/>
          <a:p>
            <a:pPr marL="457200" indent="-457200">
              <a:buClr>
                <a:srgbClr val="FF6600"/>
              </a:buClr>
            </a:pPr>
            <a:r>
              <a:rPr lang="fr-FR" sz="2400" b="1" i="1">
                <a:latin typeface="Constantia" pitchFamily="18" charset="0"/>
              </a:rPr>
              <a:t>Le management Visuel</a:t>
            </a:r>
            <a:endParaRPr lang="fr-FR" sz="2400">
              <a:latin typeface="Times New Roman" pitchFamily="18" charset="0"/>
              <a:cs typeface="Times New Roman" pitchFamily="18" charset="0"/>
            </a:endParaRPr>
          </a:p>
        </p:txBody>
      </p:sp>
      <p:sp>
        <p:nvSpPr>
          <p:cNvPr id="31748" name="ZoneTexte 5"/>
          <p:cNvSpPr txBox="1">
            <a:spLocks noChangeArrowheads="1"/>
          </p:cNvSpPr>
          <p:nvPr/>
        </p:nvSpPr>
        <p:spPr bwMode="auto">
          <a:xfrm>
            <a:off x="476251" y="1428751"/>
            <a:ext cx="1692066" cy="523220"/>
          </a:xfrm>
          <a:prstGeom prst="rect">
            <a:avLst/>
          </a:prstGeom>
          <a:noFill/>
          <a:ln w="9525">
            <a:noFill/>
            <a:miter lim="800000"/>
            <a:headEnd/>
            <a:tailEnd/>
          </a:ln>
        </p:spPr>
        <p:txBody>
          <a:bodyPr wrap="none">
            <a:spAutoFit/>
          </a:bodyPr>
          <a:lstStyle/>
          <a:p>
            <a:r>
              <a:rPr lang="fr-FR" sz="2800">
                <a:solidFill>
                  <a:srgbClr val="FF0066"/>
                </a:solidFill>
                <a:latin typeface="Constantia" pitchFamily="18" charset="0"/>
              </a:rPr>
              <a:t>Processus</a:t>
            </a:r>
          </a:p>
        </p:txBody>
      </p:sp>
      <p:sp>
        <p:nvSpPr>
          <p:cNvPr id="31749" name="ZoneTexte 6"/>
          <p:cNvSpPr txBox="1">
            <a:spLocks noChangeArrowheads="1"/>
          </p:cNvSpPr>
          <p:nvPr/>
        </p:nvSpPr>
        <p:spPr bwMode="auto">
          <a:xfrm>
            <a:off x="7620000" y="1785939"/>
            <a:ext cx="4191000" cy="769937"/>
          </a:xfrm>
          <a:prstGeom prst="rect">
            <a:avLst/>
          </a:prstGeom>
          <a:noFill/>
          <a:ln w="9525">
            <a:noFill/>
            <a:miter lim="800000"/>
            <a:headEnd/>
            <a:tailEnd/>
          </a:ln>
        </p:spPr>
        <p:txBody>
          <a:bodyPr>
            <a:spAutoFit/>
          </a:bodyPr>
          <a:lstStyle/>
          <a:p>
            <a:r>
              <a:rPr lang="fr-FR" sz="2200">
                <a:solidFill>
                  <a:srgbClr val="FF6600"/>
                </a:solidFill>
                <a:latin typeface="Constantia" pitchFamily="18" charset="0"/>
              </a:rPr>
              <a:t>Mettre les situations anormales </a:t>
            </a:r>
            <a:r>
              <a:rPr lang="fr-FR" sz="2200" b="1">
                <a:solidFill>
                  <a:srgbClr val="FF6600"/>
                </a:solidFill>
                <a:latin typeface="Constantia" pitchFamily="18" charset="0"/>
              </a:rPr>
              <a:t>en évidence</a:t>
            </a:r>
          </a:p>
        </p:txBody>
      </p:sp>
      <p:sp>
        <p:nvSpPr>
          <p:cNvPr id="31750" name="ZoneTexte 7"/>
          <p:cNvSpPr txBox="1">
            <a:spLocks noChangeArrowheads="1"/>
          </p:cNvSpPr>
          <p:nvPr/>
        </p:nvSpPr>
        <p:spPr bwMode="auto">
          <a:xfrm>
            <a:off x="476251" y="3071813"/>
            <a:ext cx="11239500" cy="3416320"/>
          </a:xfrm>
          <a:prstGeom prst="rect">
            <a:avLst/>
          </a:prstGeom>
          <a:noFill/>
          <a:ln w="9525">
            <a:noFill/>
            <a:miter lim="800000"/>
            <a:headEnd/>
            <a:tailEnd/>
          </a:ln>
        </p:spPr>
        <p:txBody>
          <a:bodyPr>
            <a:spAutoFit/>
          </a:bodyPr>
          <a:lstStyle/>
          <a:p>
            <a:r>
              <a:rPr lang="fr-FR" sz="2400" b="1">
                <a:latin typeface="Constantia" pitchFamily="18" charset="0"/>
              </a:rPr>
              <a:t>Pour une mise en alerte …</a:t>
            </a:r>
          </a:p>
          <a:p>
            <a:r>
              <a:rPr lang="fr-FR" sz="2400">
                <a:latin typeface="Constantia" pitchFamily="18" charset="0"/>
              </a:rPr>
              <a:t>Un système qui signale l ’apparition d ’une situation anormal</a:t>
            </a:r>
          </a:p>
          <a:p>
            <a:r>
              <a:rPr lang="fr-FR" sz="2400">
                <a:latin typeface="Constantia" pitchFamily="18" charset="0"/>
              </a:rPr>
              <a:t>( signal sonore et/ou lumineux )</a:t>
            </a:r>
          </a:p>
          <a:p>
            <a:endParaRPr lang="fr-FR" sz="2400">
              <a:latin typeface="Constantia" pitchFamily="18" charset="0"/>
            </a:endParaRPr>
          </a:p>
          <a:p>
            <a:r>
              <a:rPr lang="fr-FR" sz="2400">
                <a:latin typeface="Constantia" pitchFamily="18" charset="0"/>
              </a:rPr>
              <a:t> </a:t>
            </a:r>
            <a:r>
              <a:rPr lang="fr-FR" sz="2400" b="1">
                <a:latin typeface="Constantia" pitchFamily="18" charset="0"/>
              </a:rPr>
              <a:t>Pour permettre un contrôle :</a:t>
            </a:r>
            <a:endParaRPr lang="fr-FR" sz="2400">
              <a:latin typeface="Constantia" pitchFamily="18" charset="0"/>
            </a:endParaRPr>
          </a:p>
          <a:p>
            <a:r>
              <a:rPr lang="fr-FR" sz="2400">
                <a:latin typeface="Constantia" pitchFamily="18" charset="0"/>
              </a:rPr>
              <a:t>Un système qui permet de contrôler une situation, un</a:t>
            </a:r>
          </a:p>
          <a:p>
            <a:r>
              <a:rPr lang="fr-FR" sz="2400">
                <a:latin typeface="Constantia" pitchFamily="18" charset="0"/>
              </a:rPr>
              <a:t>process, une machine, un niveau de stock, …. Un</a:t>
            </a:r>
          </a:p>
          <a:p>
            <a:r>
              <a:rPr lang="fr-FR" sz="2400">
                <a:latin typeface="Constantia" pitchFamily="18" charset="0"/>
              </a:rPr>
              <a:t>marquage au sol, étiquette Kanban, cadran, graphique,</a:t>
            </a:r>
          </a:p>
          <a:p>
            <a:r>
              <a:rPr lang="fr-FR" sz="2400">
                <a:latin typeface="Constantia" pitchFamily="18" charset="0"/>
              </a:rPr>
              <a:t>courbes…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1746"/>
                                        </p:tgtEl>
                                        <p:attrNameLst>
                                          <p:attrName>style.visibility</p:attrName>
                                        </p:attrNameLst>
                                      </p:cBhvr>
                                      <p:to>
                                        <p:strVal val="visible"/>
                                      </p:to>
                                    </p:set>
                                    <p:anim calcmode="lin" valueType="num">
                                      <p:cBhvr>
                                        <p:cTn id="7" dur="1000" fill="hold"/>
                                        <p:tgtEl>
                                          <p:spTgt spid="31746"/>
                                        </p:tgtEl>
                                        <p:attrNameLst>
                                          <p:attrName>ppt_w</p:attrName>
                                        </p:attrNameLst>
                                      </p:cBhvr>
                                      <p:tavLst>
                                        <p:tav tm="0">
                                          <p:val>
                                            <p:fltVal val="0"/>
                                          </p:val>
                                        </p:tav>
                                        <p:tav tm="100000">
                                          <p:val>
                                            <p:strVal val="#ppt_w"/>
                                          </p:val>
                                        </p:tav>
                                      </p:tavLst>
                                    </p:anim>
                                    <p:anim calcmode="lin" valueType="num">
                                      <p:cBhvr>
                                        <p:cTn id="8" dur="1000" fill="hold"/>
                                        <p:tgtEl>
                                          <p:spTgt spid="31746"/>
                                        </p:tgtEl>
                                        <p:attrNameLst>
                                          <p:attrName>ppt_h</p:attrName>
                                        </p:attrNameLst>
                                      </p:cBhvr>
                                      <p:tavLst>
                                        <p:tav tm="0">
                                          <p:val>
                                            <p:fltVal val="0"/>
                                          </p:val>
                                        </p:tav>
                                        <p:tav tm="100000">
                                          <p:val>
                                            <p:strVal val="#ppt_h"/>
                                          </p:val>
                                        </p:tav>
                                      </p:tavLst>
                                    </p:anim>
                                    <p:anim calcmode="lin" valueType="num">
                                      <p:cBhvr>
                                        <p:cTn id="9" dur="1000" fill="hold"/>
                                        <p:tgtEl>
                                          <p:spTgt spid="3174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174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31748"/>
                                        </p:tgtEl>
                                        <p:attrNameLst>
                                          <p:attrName>style.visibility</p:attrName>
                                        </p:attrNameLst>
                                      </p:cBhvr>
                                      <p:to>
                                        <p:strVal val="visible"/>
                                      </p:to>
                                    </p:set>
                                    <p:animEffect transition="in" filter="fade">
                                      <p:cBhvr>
                                        <p:cTn id="15" dur="1000"/>
                                        <p:tgtEl>
                                          <p:spTgt spid="31748"/>
                                        </p:tgtEl>
                                      </p:cBhvr>
                                    </p:animEffect>
                                    <p:anim calcmode="lin" valueType="num">
                                      <p:cBhvr>
                                        <p:cTn id="16" dur="1000" fill="hold"/>
                                        <p:tgtEl>
                                          <p:spTgt spid="31748"/>
                                        </p:tgtEl>
                                        <p:attrNameLst>
                                          <p:attrName>ppt_x</p:attrName>
                                        </p:attrNameLst>
                                      </p:cBhvr>
                                      <p:tavLst>
                                        <p:tav tm="0">
                                          <p:val>
                                            <p:strVal val="#ppt_x"/>
                                          </p:val>
                                        </p:tav>
                                        <p:tav tm="100000">
                                          <p:val>
                                            <p:strVal val="#ppt_x"/>
                                          </p:val>
                                        </p:tav>
                                      </p:tavLst>
                                    </p:anim>
                                    <p:anim calcmode="lin" valueType="num">
                                      <p:cBhvr>
                                        <p:cTn id="17" dur="900" decel="100000" fill="hold"/>
                                        <p:tgtEl>
                                          <p:spTgt spid="31748"/>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31748"/>
                                        </p:tgtEl>
                                        <p:attrNameLst>
                                          <p:attrName>ppt_y</p:attrName>
                                        </p:attrNameLst>
                                      </p:cBhvr>
                                      <p:tavLst>
                                        <p:tav tm="0">
                                          <p:val>
                                            <p:strVal val="#ppt_y-.03"/>
                                          </p:val>
                                        </p:tav>
                                        <p:tav tm="100000">
                                          <p:val>
                                            <p:strVal val="#ppt_y"/>
                                          </p:val>
                                        </p:tav>
                                      </p:tavLst>
                                    </p:anim>
                                  </p:childTnLst>
                                </p:cTn>
                              </p:par>
                              <p:par>
                                <p:cTn id="19" presetID="37" presetClass="entr" presetSubtype="0" fill="hold" grpId="0" nodeType="withEffect">
                                  <p:stCondLst>
                                    <p:cond delay="0"/>
                                  </p:stCondLst>
                                  <p:childTnLst>
                                    <p:set>
                                      <p:cBhvr>
                                        <p:cTn id="20" dur="1" fill="hold">
                                          <p:stCondLst>
                                            <p:cond delay="0"/>
                                          </p:stCondLst>
                                        </p:cTn>
                                        <p:tgtEl>
                                          <p:spTgt spid="31747"/>
                                        </p:tgtEl>
                                        <p:attrNameLst>
                                          <p:attrName>style.visibility</p:attrName>
                                        </p:attrNameLst>
                                      </p:cBhvr>
                                      <p:to>
                                        <p:strVal val="visible"/>
                                      </p:to>
                                    </p:set>
                                    <p:animEffect transition="in" filter="fade">
                                      <p:cBhvr>
                                        <p:cTn id="21" dur="1000"/>
                                        <p:tgtEl>
                                          <p:spTgt spid="31747"/>
                                        </p:tgtEl>
                                      </p:cBhvr>
                                    </p:animEffect>
                                    <p:anim calcmode="lin" valueType="num">
                                      <p:cBhvr>
                                        <p:cTn id="22" dur="1000" fill="hold"/>
                                        <p:tgtEl>
                                          <p:spTgt spid="31747"/>
                                        </p:tgtEl>
                                        <p:attrNameLst>
                                          <p:attrName>ppt_x</p:attrName>
                                        </p:attrNameLst>
                                      </p:cBhvr>
                                      <p:tavLst>
                                        <p:tav tm="0">
                                          <p:val>
                                            <p:strVal val="#ppt_x"/>
                                          </p:val>
                                        </p:tav>
                                        <p:tav tm="100000">
                                          <p:val>
                                            <p:strVal val="#ppt_x"/>
                                          </p:val>
                                        </p:tav>
                                      </p:tavLst>
                                    </p:anim>
                                    <p:anim calcmode="lin" valueType="num">
                                      <p:cBhvr>
                                        <p:cTn id="23" dur="900" decel="100000" fill="hold"/>
                                        <p:tgtEl>
                                          <p:spTgt spid="31747"/>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31747"/>
                                        </p:tgtEl>
                                        <p:attrNameLst>
                                          <p:attrName>ppt_y</p:attrName>
                                        </p:attrNameLst>
                                      </p:cBhvr>
                                      <p:tavLst>
                                        <p:tav tm="0">
                                          <p:val>
                                            <p:strVal val="#ppt_y-.03"/>
                                          </p:val>
                                        </p:tav>
                                        <p:tav tm="100000">
                                          <p:val>
                                            <p:strVal val="#ppt_y"/>
                                          </p:val>
                                        </p:tav>
                                      </p:tavLst>
                                    </p:anim>
                                  </p:childTnLst>
                                </p:cTn>
                              </p:par>
                              <p:par>
                                <p:cTn id="25" presetID="37" presetClass="entr" presetSubtype="0" fill="hold" grpId="0" nodeType="withEffect">
                                  <p:stCondLst>
                                    <p:cond delay="0"/>
                                  </p:stCondLst>
                                  <p:childTnLst>
                                    <p:set>
                                      <p:cBhvr>
                                        <p:cTn id="26" dur="1" fill="hold">
                                          <p:stCondLst>
                                            <p:cond delay="0"/>
                                          </p:stCondLst>
                                        </p:cTn>
                                        <p:tgtEl>
                                          <p:spTgt spid="31749"/>
                                        </p:tgtEl>
                                        <p:attrNameLst>
                                          <p:attrName>style.visibility</p:attrName>
                                        </p:attrNameLst>
                                      </p:cBhvr>
                                      <p:to>
                                        <p:strVal val="visible"/>
                                      </p:to>
                                    </p:set>
                                    <p:animEffect transition="in" filter="fade">
                                      <p:cBhvr>
                                        <p:cTn id="27" dur="1000"/>
                                        <p:tgtEl>
                                          <p:spTgt spid="31749"/>
                                        </p:tgtEl>
                                      </p:cBhvr>
                                    </p:animEffect>
                                    <p:anim calcmode="lin" valueType="num">
                                      <p:cBhvr>
                                        <p:cTn id="28" dur="1000" fill="hold"/>
                                        <p:tgtEl>
                                          <p:spTgt spid="31749"/>
                                        </p:tgtEl>
                                        <p:attrNameLst>
                                          <p:attrName>ppt_x</p:attrName>
                                        </p:attrNameLst>
                                      </p:cBhvr>
                                      <p:tavLst>
                                        <p:tav tm="0">
                                          <p:val>
                                            <p:strVal val="#ppt_x"/>
                                          </p:val>
                                        </p:tav>
                                        <p:tav tm="100000">
                                          <p:val>
                                            <p:strVal val="#ppt_x"/>
                                          </p:val>
                                        </p:tav>
                                      </p:tavLst>
                                    </p:anim>
                                    <p:anim calcmode="lin" valueType="num">
                                      <p:cBhvr>
                                        <p:cTn id="29" dur="900" decel="100000" fill="hold"/>
                                        <p:tgtEl>
                                          <p:spTgt spid="31749"/>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31749"/>
                                        </p:tgtEl>
                                        <p:attrNameLst>
                                          <p:attrName>ppt_y</p:attrName>
                                        </p:attrNameLst>
                                      </p:cBhvr>
                                      <p:tavLst>
                                        <p:tav tm="0">
                                          <p:val>
                                            <p:strVal val="#ppt_y-.03"/>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3" presetClass="entr" presetSubtype="16" fill="hold" grpId="0" nodeType="clickEffect">
                                  <p:stCondLst>
                                    <p:cond delay="0"/>
                                  </p:stCondLst>
                                  <p:childTnLst>
                                    <p:set>
                                      <p:cBhvr>
                                        <p:cTn id="34" dur="1" fill="hold">
                                          <p:stCondLst>
                                            <p:cond delay="0"/>
                                          </p:stCondLst>
                                        </p:cTn>
                                        <p:tgtEl>
                                          <p:spTgt spid="31750"/>
                                        </p:tgtEl>
                                        <p:attrNameLst>
                                          <p:attrName>style.visibility</p:attrName>
                                        </p:attrNameLst>
                                      </p:cBhvr>
                                      <p:to>
                                        <p:strVal val="visible"/>
                                      </p:to>
                                    </p:set>
                                    <p:anim calcmode="lin" valueType="num">
                                      <p:cBhvr>
                                        <p:cTn id="35" dur="500" fill="hold"/>
                                        <p:tgtEl>
                                          <p:spTgt spid="31750"/>
                                        </p:tgtEl>
                                        <p:attrNameLst>
                                          <p:attrName>ppt_w</p:attrName>
                                        </p:attrNameLst>
                                      </p:cBhvr>
                                      <p:tavLst>
                                        <p:tav tm="0">
                                          <p:val>
                                            <p:fltVal val="0"/>
                                          </p:val>
                                        </p:tav>
                                        <p:tav tm="100000">
                                          <p:val>
                                            <p:strVal val="#ppt_w"/>
                                          </p:val>
                                        </p:tav>
                                      </p:tavLst>
                                    </p:anim>
                                    <p:anim calcmode="lin" valueType="num">
                                      <p:cBhvr>
                                        <p:cTn id="36" dur="500" fill="hold"/>
                                        <p:tgtEl>
                                          <p:spTgt spid="3175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p:bldP spid="31747" grpId="0"/>
      <p:bldP spid="31748" grpId="0"/>
      <p:bldP spid="31749" grpId="0"/>
      <p:bldP spid="31750" grpId="0"/>
    </p:bldLst>
  </p:timing>
</p:sld>
</file>

<file path=ppt/slides/slide3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re 1"/>
          <p:cNvSpPr>
            <a:spLocks noGrp="1"/>
          </p:cNvSpPr>
          <p:nvPr>
            <p:ph type="title"/>
          </p:nvPr>
        </p:nvSpPr>
        <p:spPr>
          <a:xfrm>
            <a:off x="527051" y="188913"/>
            <a:ext cx="10972800" cy="1143000"/>
          </a:xfrm>
        </p:spPr>
        <p:txBody>
          <a:bodyPr/>
          <a:lstStyle/>
          <a:p>
            <a:r>
              <a:rPr lang="fr-FR" sz="2600" b="1" dirty="0">
                <a:solidFill>
                  <a:srgbClr val="FFC000"/>
                </a:solidFill>
                <a:latin typeface="Times New Roman" pitchFamily="18" charset="0"/>
              </a:rPr>
              <a:t>Démarche - « Quatrième S » - L’ORDRE – SEIKETSU</a:t>
            </a:r>
            <a:endParaRPr lang="fr-FR" sz="2600" dirty="0">
              <a:solidFill>
                <a:srgbClr val="FFC000"/>
              </a:solidFill>
              <a:latin typeface="Times New Roman" pitchFamily="18" charset="0"/>
              <a:cs typeface="Times New Roman" pitchFamily="18" charset="0"/>
            </a:endParaRPr>
          </a:p>
        </p:txBody>
      </p:sp>
      <p:sp>
        <p:nvSpPr>
          <p:cNvPr id="32771" name="ZoneTexte 3"/>
          <p:cNvSpPr txBox="1">
            <a:spLocks noChangeArrowheads="1"/>
          </p:cNvSpPr>
          <p:nvPr/>
        </p:nvSpPr>
        <p:spPr bwMode="auto">
          <a:xfrm>
            <a:off x="656167" y="2071688"/>
            <a:ext cx="3461782" cy="461665"/>
          </a:xfrm>
          <a:prstGeom prst="rect">
            <a:avLst/>
          </a:prstGeom>
          <a:noFill/>
          <a:ln w="9525">
            <a:noFill/>
            <a:miter lim="800000"/>
            <a:headEnd/>
            <a:tailEnd/>
          </a:ln>
        </p:spPr>
        <p:txBody>
          <a:bodyPr wrap="none">
            <a:spAutoFit/>
          </a:bodyPr>
          <a:lstStyle/>
          <a:p>
            <a:pPr marL="457200" indent="-457200">
              <a:buClr>
                <a:srgbClr val="FF6600"/>
              </a:buClr>
            </a:pPr>
            <a:r>
              <a:rPr lang="fr-FR" sz="2400" b="1" i="1">
                <a:latin typeface="Constantia" pitchFamily="18" charset="0"/>
              </a:rPr>
              <a:t>Le management Visuel</a:t>
            </a:r>
            <a:endParaRPr lang="fr-FR" sz="2400">
              <a:latin typeface="Times New Roman" pitchFamily="18" charset="0"/>
              <a:cs typeface="Times New Roman" pitchFamily="18" charset="0"/>
            </a:endParaRPr>
          </a:p>
        </p:txBody>
      </p:sp>
      <p:sp>
        <p:nvSpPr>
          <p:cNvPr id="32772" name="ZoneTexte 5"/>
          <p:cNvSpPr txBox="1">
            <a:spLocks noChangeArrowheads="1"/>
          </p:cNvSpPr>
          <p:nvPr/>
        </p:nvSpPr>
        <p:spPr bwMode="auto">
          <a:xfrm>
            <a:off x="476251" y="1428751"/>
            <a:ext cx="1692066" cy="523220"/>
          </a:xfrm>
          <a:prstGeom prst="rect">
            <a:avLst/>
          </a:prstGeom>
          <a:noFill/>
          <a:ln w="9525">
            <a:noFill/>
            <a:miter lim="800000"/>
            <a:headEnd/>
            <a:tailEnd/>
          </a:ln>
        </p:spPr>
        <p:txBody>
          <a:bodyPr wrap="none">
            <a:spAutoFit/>
          </a:bodyPr>
          <a:lstStyle/>
          <a:p>
            <a:r>
              <a:rPr lang="fr-FR" sz="2800">
                <a:solidFill>
                  <a:srgbClr val="FF0066"/>
                </a:solidFill>
                <a:latin typeface="Constantia" pitchFamily="18" charset="0"/>
              </a:rPr>
              <a:t>Processus</a:t>
            </a:r>
          </a:p>
        </p:txBody>
      </p:sp>
      <p:sp>
        <p:nvSpPr>
          <p:cNvPr id="32773" name="ZoneTexte 6"/>
          <p:cNvSpPr txBox="1">
            <a:spLocks noChangeArrowheads="1"/>
          </p:cNvSpPr>
          <p:nvPr/>
        </p:nvSpPr>
        <p:spPr bwMode="auto">
          <a:xfrm>
            <a:off x="7620000" y="1785938"/>
            <a:ext cx="4191000" cy="461665"/>
          </a:xfrm>
          <a:prstGeom prst="rect">
            <a:avLst/>
          </a:prstGeom>
          <a:noFill/>
          <a:ln w="9525">
            <a:noFill/>
            <a:miter lim="800000"/>
            <a:headEnd/>
            <a:tailEnd/>
          </a:ln>
        </p:spPr>
        <p:txBody>
          <a:bodyPr>
            <a:spAutoFit/>
          </a:bodyPr>
          <a:lstStyle/>
          <a:p>
            <a:r>
              <a:rPr lang="fr-FR" sz="2400">
                <a:solidFill>
                  <a:srgbClr val="FF6600"/>
                </a:solidFill>
                <a:latin typeface="Constantia" pitchFamily="18" charset="0"/>
              </a:rPr>
              <a:t>Faciliter l’application de règles</a:t>
            </a:r>
            <a:endParaRPr lang="fr-FR" sz="2200" b="1">
              <a:solidFill>
                <a:srgbClr val="FF6600"/>
              </a:solidFill>
              <a:latin typeface="Constantia" pitchFamily="18" charset="0"/>
            </a:endParaRPr>
          </a:p>
        </p:txBody>
      </p:sp>
      <p:sp>
        <p:nvSpPr>
          <p:cNvPr id="32774" name="ZoneTexte 7"/>
          <p:cNvSpPr txBox="1">
            <a:spLocks noChangeArrowheads="1"/>
          </p:cNvSpPr>
          <p:nvPr/>
        </p:nvSpPr>
        <p:spPr bwMode="auto">
          <a:xfrm>
            <a:off x="476251" y="2786064"/>
            <a:ext cx="6286500" cy="4154487"/>
          </a:xfrm>
          <a:prstGeom prst="rect">
            <a:avLst/>
          </a:prstGeom>
          <a:noFill/>
          <a:ln w="9525">
            <a:noFill/>
            <a:miter lim="800000"/>
            <a:headEnd/>
            <a:tailEnd/>
          </a:ln>
        </p:spPr>
        <p:txBody>
          <a:bodyPr>
            <a:spAutoFit/>
          </a:bodyPr>
          <a:lstStyle/>
          <a:p>
            <a:r>
              <a:rPr lang="fr-FR" sz="2400" b="1" dirty="0">
                <a:latin typeface="Constantia" pitchFamily="18" charset="0"/>
              </a:rPr>
              <a:t>Pour fixer des règles de</a:t>
            </a:r>
          </a:p>
          <a:p>
            <a:r>
              <a:rPr lang="fr-FR" sz="2400" b="1" dirty="0">
                <a:latin typeface="Constantia" pitchFamily="18" charset="0"/>
              </a:rPr>
              <a:t>fonctionnement ou des</a:t>
            </a:r>
          </a:p>
          <a:p>
            <a:r>
              <a:rPr lang="fr-FR" sz="2400" b="1" dirty="0">
                <a:latin typeface="Constantia" pitchFamily="18" charset="0"/>
              </a:rPr>
              <a:t>consignes :</a:t>
            </a:r>
          </a:p>
          <a:p>
            <a:r>
              <a:rPr lang="fr-FR" sz="2400" dirty="0">
                <a:latin typeface="Constantia" pitchFamily="18" charset="0"/>
              </a:rPr>
              <a:t>il faut faire apparaître clairement :</a:t>
            </a:r>
          </a:p>
          <a:p>
            <a:pPr>
              <a:buClr>
                <a:srgbClr val="FFC000"/>
              </a:buClr>
              <a:buFont typeface="Arial" charset="0"/>
              <a:buChar char="•"/>
            </a:pPr>
            <a:r>
              <a:rPr lang="fr-FR" sz="2400" dirty="0">
                <a:latin typeface="Constantia" pitchFamily="18" charset="0"/>
              </a:rPr>
              <a:t>les consignes,</a:t>
            </a:r>
          </a:p>
          <a:p>
            <a:pPr>
              <a:buClr>
                <a:srgbClr val="FFC000"/>
              </a:buClr>
              <a:buFont typeface="Arial" charset="0"/>
              <a:buChar char="•"/>
            </a:pPr>
            <a:r>
              <a:rPr lang="fr-FR" sz="2400" dirty="0">
                <a:latin typeface="Constantia" pitchFamily="18" charset="0"/>
              </a:rPr>
              <a:t>les règles.</a:t>
            </a:r>
          </a:p>
          <a:p>
            <a:r>
              <a:rPr lang="fr-FR" sz="2400" dirty="0">
                <a:latin typeface="Constantia" pitchFamily="18" charset="0"/>
              </a:rPr>
              <a:t>Via des</a:t>
            </a:r>
          </a:p>
          <a:p>
            <a:pPr>
              <a:buClr>
                <a:srgbClr val="FFC000"/>
              </a:buClr>
              <a:buFont typeface="Arial" charset="0"/>
              <a:buChar char="•"/>
            </a:pPr>
            <a:r>
              <a:rPr lang="fr-FR" sz="2400" dirty="0">
                <a:latin typeface="Constantia" pitchFamily="18" charset="0"/>
              </a:rPr>
              <a:t> Des panneaux de sécurité, de</a:t>
            </a:r>
          </a:p>
          <a:p>
            <a:pPr>
              <a:buClr>
                <a:srgbClr val="FFC000"/>
              </a:buClr>
            </a:pPr>
            <a:r>
              <a:rPr lang="fr-FR" sz="2400" dirty="0">
                <a:latin typeface="Constantia" pitchFamily="18" charset="0"/>
              </a:rPr>
              <a:t>signalisation,</a:t>
            </a:r>
          </a:p>
          <a:p>
            <a:pPr>
              <a:buClr>
                <a:srgbClr val="FFC000"/>
              </a:buClr>
              <a:buFont typeface="Arial" charset="0"/>
              <a:buChar char="•"/>
            </a:pPr>
            <a:r>
              <a:rPr lang="fr-FR" sz="2400" dirty="0">
                <a:latin typeface="Constantia" pitchFamily="18" charset="0"/>
              </a:rPr>
              <a:t> La désignation d ’une zone …</a:t>
            </a:r>
          </a:p>
          <a:p>
            <a:pPr>
              <a:buClr>
                <a:srgbClr val="FFC000"/>
              </a:buClr>
              <a:buFont typeface="Arial" charset="0"/>
              <a:buChar char="•"/>
            </a:pPr>
            <a:endParaRPr lang="fr-FR" sz="2400" dirty="0">
              <a:latin typeface="Constant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32770"/>
                                        </p:tgtEl>
                                        <p:attrNameLst>
                                          <p:attrName>style.visibility</p:attrName>
                                        </p:attrNameLst>
                                      </p:cBhvr>
                                      <p:to>
                                        <p:strVal val="visible"/>
                                      </p:to>
                                    </p:set>
                                    <p:anim calcmode="lin" valueType="num">
                                      <p:cBhvr>
                                        <p:cTn id="7" dur="500" fill="hold"/>
                                        <p:tgtEl>
                                          <p:spTgt spid="32770"/>
                                        </p:tgtEl>
                                        <p:attrNameLst>
                                          <p:attrName>ppt_w</p:attrName>
                                        </p:attrNameLst>
                                      </p:cBhvr>
                                      <p:tavLst>
                                        <p:tav tm="0">
                                          <p:val>
                                            <p:fltVal val="0"/>
                                          </p:val>
                                        </p:tav>
                                        <p:tav tm="100000">
                                          <p:val>
                                            <p:strVal val="#ppt_w"/>
                                          </p:val>
                                        </p:tav>
                                      </p:tavLst>
                                    </p:anim>
                                    <p:anim calcmode="lin" valueType="num">
                                      <p:cBhvr>
                                        <p:cTn id="8" dur="500" fill="hold"/>
                                        <p:tgtEl>
                                          <p:spTgt spid="32770"/>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34" presetClass="entr" presetSubtype="0" fill="hold" grpId="0" nodeType="clickEffect">
                                  <p:stCondLst>
                                    <p:cond delay="0"/>
                                  </p:stCondLst>
                                  <p:childTnLst>
                                    <p:set>
                                      <p:cBhvr>
                                        <p:cTn id="12" dur="1" fill="hold">
                                          <p:stCondLst>
                                            <p:cond delay="0"/>
                                          </p:stCondLst>
                                        </p:cTn>
                                        <p:tgtEl>
                                          <p:spTgt spid="32772"/>
                                        </p:tgtEl>
                                        <p:attrNameLst>
                                          <p:attrName>style.visibility</p:attrName>
                                        </p:attrNameLst>
                                      </p:cBhvr>
                                      <p:to>
                                        <p:strVal val="visible"/>
                                      </p:to>
                                    </p:set>
                                    <p:anim from="(-#ppt_w/2)" to="(#ppt_x)" calcmode="lin" valueType="num">
                                      <p:cBhvr>
                                        <p:cTn id="13" dur="600" fill="hold">
                                          <p:stCondLst>
                                            <p:cond delay="0"/>
                                          </p:stCondLst>
                                        </p:cTn>
                                        <p:tgtEl>
                                          <p:spTgt spid="32772"/>
                                        </p:tgtEl>
                                        <p:attrNameLst>
                                          <p:attrName>ppt_x</p:attrName>
                                        </p:attrNameLst>
                                      </p:cBhvr>
                                    </p:anim>
                                    <p:anim from="0" to="-1.0" calcmode="lin" valueType="num">
                                      <p:cBhvr>
                                        <p:cTn id="14" dur="200" decel="50000" autoRev="1" fill="hold">
                                          <p:stCondLst>
                                            <p:cond delay="600"/>
                                          </p:stCondLst>
                                        </p:cTn>
                                        <p:tgtEl>
                                          <p:spTgt spid="32772"/>
                                        </p:tgtEl>
                                        <p:attrNameLst>
                                          <p:attrName>xshear</p:attrName>
                                        </p:attrNameLst>
                                      </p:cBhvr>
                                    </p:anim>
                                    <p:animScale>
                                      <p:cBhvr>
                                        <p:cTn id="15" dur="200" decel="100000" autoRev="1" fill="hold">
                                          <p:stCondLst>
                                            <p:cond delay="600"/>
                                          </p:stCondLst>
                                        </p:cTn>
                                        <p:tgtEl>
                                          <p:spTgt spid="32772"/>
                                        </p:tgtEl>
                                      </p:cBhvr>
                                      <p:from x="100000" y="100000"/>
                                      <p:to x="80000" y="100000"/>
                                    </p:animScale>
                                    <p:anim by="(#ppt_h/3+#ppt_w*0.1)" calcmode="lin" valueType="num">
                                      <p:cBhvr additive="sum">
                                        <p:cTn id="16" dur="200" decel="100000" autoRev="1" fill="hold">
                                          <p:stCondLst>
                                            <p:cond delay="600"/>
                                          </p:stCondLst>
                                        </p:cTn>
                                        <p:tgtEl>
                                          <p:spTgt spid="32772"/>
                                        </p:tgtEl>
                                        <p:attrNameLst>
                                          <p:attrName>ppt_x</p:attrName>
                                        </p:attrNameLst>
                                      </p:cBhvr>
                                    </p:anim>
                                  </p:childTnLst>
                                </p:cTn>
                              </p:par>
                              <p:par>
                                <p:cTn id="17" presetID="34" presetClass="entr" presetSubtype="0" fill="hold" grpId="0" nodeType="withEffect">
                                  <p:stCondLst>
                                    <p:cond delay="0"/>
                                  </p:stCondLst>
                                  <p:childTnLst>
                                    <p:set>
                                      <p:cBhvr>
                                        <p:cTn id="18" dur="1" fill="hold">
                                          <p:stCondLst>
                                            <p:cond delay="0"/>
                                          </p:stCondLst>
                                        </p:cTn>
                                        <p:tgtEl>
                                          <p:spTgt spid="32771"/>
                                        </p:tgtEl>
                                        <p:attrNameLst>
                                          <p:attrName>style.visibility</p:attrName>
                                        </p:attrNameLst>
                                      </p:cBhvr>
                                      <p:to>
                                        <p:strVal val="visible"/>
                                      </p:to>
                                    </p:set>
                                    <p:anim from="(-#ppt_w/2)" to="(#ppt_x)" calcmode="lin" valueType="num">
                                      <p:cBhvr>
                                        <p:cTn id="19" dur="600" fill="hold">
                                          <p:stCondLst>
                                            <p:cond delay="0"/>
                                          </p:stCondLst>
                                        </p:cTn>
                                        <p:tgtEl>
                                          <p:spTgt spid="32771"/>
                                        </p:tgtEl>
                                        <p:attrNameLst>
                                          <p:attrName>ppt_x</p:attrName>
                                        </p:attrNameLst>
                                      </p:cBhvr>
                                    </p:anim>
                                    <p:anim from="0" to="-1.0" calcmode="lin" valueType="num">
                                      <p:cBhvr>
                                        <p:cTn id="20" dur="200" decel="50000" autoRev="1" fill="hold">
                                          <p:stCondLst>
                                            <p:cond delay="600"/>
                                          </p:stCondLst>
                                        </p:cTn>
                                        <p:tgtEl>
                                          <p:spTgt spid="32771"/>
                                        </p:tgtEl>
                                        <p:attrNameLst>
                                          <p:attrName>xshear</p:attrName>
                                        </p:attrNameLst>
                                      </p:cBhvr>
                                    </p:anim>
                                    <p:animScale>
                                      <p:cBhvr>
                                        <p:cTn id="21" dur="200" decel="100000" autoRev="1" fill="hold">
                                          <p:stCondLst>
                                            <p:cond delay="600"/>
                                          </p:stCondLst>
                                        </p:cTn>
                                        <p:tgtEl>
                                          <p:spTgt spid="32771"/>
                                        </p:tgtEl>
                                      </p:cBhvr>
                                      <p:from x="100000" y="100000"/>
                                      <p:to x="80000" y="100000"/>
                                    </p:animScale>
                                    <p:anim by="(#ppt_h/3+#ppt_w*0.1)" calcmode="lin" valueType="num">
                                      <p:cBhvr additive="sum">
                                        <p:cTn id="22" dur="200" decel="100000" autoRev="1" fill="hold">
                                          <p:stCondLst>
                                            <p:cond delay="600"/>
                                          </p:stCondLst>
                                        </p:cTn>
                                        <p:tgtEl>
                                          <p:spTgt spid="32771"/>
                                        </p:tgtEl>
                                        <p:attrNameLst>
                                          <p:attrName>ppt_x</p:attrName>
                                        </p:attrNameLst>
                                      </p:cBhvr>
                                    </p:anim>
                                  </p:childTnLst>
                                </p:cTn>
                              </p:par>
                              <p:par>
                                <p:cTn id="23" presetID="34" presetClass="entr" presetSubtype="0" fill="hold" grpId="0" nodeType="withEffect">
                                  <p:stCondLst>
                                    <p:cond delay="0"/>
                                  </p:stCondLst>
                                  <p:childTnLst>
                                    <p:set>
                                      <p:cBhvr>
                                        <p:cTn id="24" dur="1" fill="hold">
                                          <p:stCondLst>
                                            <p:cond delay="0"/>
                                          </p:stCondLst>
                                        </p:cTn>
                                        <p:tgtEl>
                                          <p:spTgt spid="32773"/>
                                        </p:tgtEl>
                                        <p:attrNameLst>
                                          <p:attrName>style.visibility</p:attrName>
                                        </p:attrNameLst>
                                      </p:cBhvr>
                                      <p:to>
                                        <p:strVal val="visible"/>
                                      </p:to>
                                    </p:set>
                                    <p:anim from="(-#ppt_w/2)" to="(#ppt_x)" calcmode="lin" valueType="num">
                                      <p:cBhvr>
                                        <p:cTn id="25" dur="600" fill="hold">
                                          <p:stCondLst>
                                            <p:cond delay="0"/>
                                          </p:stCondLst>
                                        </p:cTn>
                                        <p:tgtEl>
                                          <p:spTgt spid="32773"/>
                                        </p:tgtEl>
                                        <p:attrNameLst>
                                          <p:attrName>ppt_x</p:attrName>
                                        </p:attrNameLst>
                                      </p:cBhvr>
                                    </p:anim>
                                    <p:anim from="0" to="-1.0" calcmode="lin" valueType="num">
                                      <p:cBhvr>
                                        <p:cTn id="26" dur="200" decel="50000" autoRev="1" fill="hold">
                                          <p:stCondLst>
                                            <p:cond delay="600"/>
                                          </p:stCondLst>
                                        </p:cTn>
                                        <p:tgtEl>
                                          <p:spTgt spid="32773"/>
                                        </p:tgtEl>
                                        <p:attrNameLst>
                                          <p:attrName>xshear</p:attrName>
                                        </p:attrNameLst>
                                      </p:cBhvr>
                                    </p:anim>
                                    <p:animScale>
                                      <p:cBhvr>
                                        <p:cTn id="27" dur="200" decel="100000" autoRev="1" fill="hold">
                                          <p:stCondLst>
                                            <p:cond delay="600"/>
                                          </p:stCondLst>
                                        </p:cTn>
                                        <p:tgtEl>
                                          <p:spTgt spid="32773"/>
                                        </p:tgtEl>
                                      </p:cBhvr>
                                      <p:from x="100000" y="100000"/>
                                      <p:to x="80000" y="100000"/>
                                    </p:animScale>
                                    <p:anim by="(#ppt_h/3+#ppt_w*0.1)" calcmode="lin" valueType="num">
                                      <p:cBhvr additive="sum">
                                        <p:cTn id="28" dur="200" decel="100000" autoRev="1" fill="hold">
                                          <p:stCondLst>
                                            <p:cond delay="600"/>
                                          </p:stCondLst>
                                        </p:cTn>
                                        <p:tgtEl>
                                          <p:spTgt spid="32773"/>
                                        </p:tgtEl>
                                        <p:attrNameLst>
                                          <p:attrName>ppt_x</p:attrName>
                                        </p:attrNameLst>
                                      </p:cBhvr>
                                    </p:anim>
                                  </p:childTnLst>
                                </p:cTn>
                              </p:par>
                            </p:childTnLst>
                          </p:cTn>
                        </p:par>
                      </p:childTnLst>
                    </p:cTn>
                  </p:par>
                  <p:par>
                    <p:cTn id="29" fill="hold">
                      <p:stCondLst>
                        <p:cond delay="indefinite"/>
                      </p:stCondLst>
                      <p:childTnLst>
                        <p:par>
                          <p:cTn id="30" fill="hold">
                            <p:stCondLst>
                              <p:cond delay="0"/>
                            </p:stCondLst>
                            <p:childTnLst>
                              <p:par>
                                <p:cTn id="31" presetID="23" presetClass="entr" presetSubtype="16" fill="hold" grpId="0" nodeType="clickEffect">
                                  <p:stCondLst>
                                    <p:cond delay="0"/>
                                  </p:stCondLst>
                                  <p:childTnLst>
                                    <p:set>
                                      <p:cBhvr>
                                        <p:cTn id="32" dur="1" fill="hold">
                                          <p:stCondLst>
                                            <p:cond delay="0"/>
                                          </p:stCondLst>
                                        </p:cTn>
                                        <p:tgtEl>
                                          <p:spTgt spid="32774"/>
                                        </p:tgtEl>
                                        <p:attrNameLst>
                                          <p:attrName>style.visibility</p:attrName>
                                        </p:attrNameLst>
                                      </p:cBhvr>
                                      <p:to>
                                        <p:strVal val="visible"/>
                                      </p:to>
                                    </p:set>
                                    <p:anim calcmode="lin" valueType="num">
                                      <p:cBhvr>
                                        <p:cTn id="33" dur="500" fill="hold"/>
                                        <p:tgtEl>
                                          <p:spTgt spid="32774"/>
                                        </p:tgtEl>
                                        <p:attrNameLst>
                                          <p:attrName>ppt_w</p:attrName>
                                        </p:attrNameLst>
                                      </p:cBhvr>
                                      <p:tavLst>
                                        <p:tav tm="0">
                                          <p:val>
                                            <p:fltVal val="0"/>
                                          </p:val>
                                        </p:tav>
                                        <p:tav tm="100000">
                                          <p:val>
                                            <p:strVal val="#ppt_w"/>
                                          </p:val>
                                        </p:tav>
                                      </p:tavLst>
                                    </p:anim>
                                    <p:anim calcmode="lin" valueType="num">
                                      <p:cBhvr>
                                        <p:cTn id="34" dur="500" fill="hold"/>
                                        <p:tgtEl>
                                          <p:spTgt spid="3277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p:bldP spid="32771" grpId="0"/>
      <p:bldP spid="32772" grpId="0"/>
      <p:bldP spid="32773" grpId="0"/>
      <p:bldP spid="32774" grpId="0"/>
    </p:bldLst>
  </p:timing>
</p:sld>
</file>

<file path=ppt/slides/slide3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re 1"/>
          <p:cNvSpPr>
            <a:spLocks noGrp="1"/>
          </p:cNvSpPr>
          <p:nvPr>
            <p:ph type="title"/>
          </p:nvPr>
        </p:nvSpPr>
        <p:spPr>
          <a:xfrm>
            <a:off x="624417" y="0"/>
            <a:ext cx="10972800" cy="1143000"/>
          </a:xfrm>
        </p:spPr>
        <p:txBody>
          <a:bodyPr/>
          <a:lstStyle/>
          <a:p>
            <a:r>
              <a:rPr lang="fr-FR" sz="2600" b="1" dirty="0">
                <a:solidFill>
                  <a:srgbClr val="FFC000"/>
                </a:solidFill>
                <a:latin typeface="Times New Roman" pitchFamily="18" charset="0"/>
              </a:rPr>
              <a:t>Démarche - « Quatrième S » - L’ORDRE – SEIKETSU</a:t>
            </a:r>
            <a:endParaRPr lang="fr-FR" sz="2600" dirty="0">
              <a:solidFill>
                <a:srgbClr val="FFC000"/>
              </a:solidFill>
              <a:latin typeface="Times New Roman" pitchFamily="18" charset="0"/>
              <a:cs typeface="Times New Roman" pitchFamily="18" charset="0"/>
            </a:endParaRPr>
          </a:p>
        </p:txBody>
      </p:sp>
      <p:sp>
        <p:nvSpPr>
          <p:cNvPr id="33795" name="ZoneTexte 3"/>
          <p:cNvSpPr txBox="1">
            <a:spLocks noChangeArrowheads="1"/>
          </p:cNvSpPr>
          <p:nvPr/>
        </p:nvSpPr>
        <p:spPr bwMode="auto">
          <a:xfrm>
            <a:off x="656167" y="2071688"/>
            <a:ext cx="3461782" cy="461665"/>
          </a:xfrm>
          <a:prstGeom prst="rect">
            <a:avLst/>
          </a:prstGeom>
          <a:noFill/>
          <a:ln w="9525">
            <a:noFill/>
            <a:miter lim="800000"/>
            <a:headEnd/>
            <a:tailEnd/>
          </a:ln>
        </p:spPr>
        <p:txBody>
          <a:bodyPr wrap="none">
            <a:spAutoFit/>
          </a:bodyPr>
          <a:lstStyle/>
          <a:p>
            <a:pPr marL="457200" indent="-457200">
              <a:buClr>
                <a:srgbClr val="FF6600"/>
              </a:buClr>
            </a:pPr>
            <a:r>
              <a:rPr lang="fr-FR" sz="2400" b="1" i="1">
                <a:latin typeface="Constantia" pitchFamily="18" charset="0"/>
              </a:rPr>
              <a:t>Le management Visuel</a:t>
            </a:r>
            <a:endParaRPr lang="fr-FR" sz="2400">
              <a:latin typeface="Times New Roman" pitchFamily="18" charset="0"/>
              <a:cs typeface="Times New Roman" pitchFamily="18" charset="0"/>
            </a:endParaRPr>
          </a:p>
        </p:txBody>
      </p:sp>
      <p:sp>
        <p:nvSpPr>
          <p:cNvPr id="33796" name="ZoneTexte 5"/>
          <p:cNvSpPr txBox="1">
            <a:spLocks noChangeArrowheads="1"/>
          </p:cNvSpPr>
          <p:nvPr/>
        </p:nvSpPr>
        <p:spPr bwMode="auto">
          <a:xfrm>
            <a:off x="476251" y="1428751"/>
            <a:ext cx="1692066" cy="523220"/>
          </a:xfrm>
          <a:prstGeom prst="rect">
            <a:avLst/>
          </a:prstGeom>
          <a:noFill/>
          <a:ln w="9525">
            <a:noFill/>
            <a:miter lim="800000"/>
            <a:headEnd/>
            <a:tailEnd/>
          </a:ln>
        </p:spPr>
        <p:txBody>
          <a:bodyPr wrap="none">
            <a:spAutoFit/>
          </a:bodyPr>
          <a:lstStyle/>
          <a:p>
            <a:r>
              <a:rPr lang="fr-FR" sz="2800">
                <a:solidFill>
                  <a:srgbClr val="FF0066"/>
                </a:solidFill>
                <a:latin typeface="Constantia" pitchFamily="18" charset="0"/>
              </a:rPr>
              <a:t>Processus</a:t>
            </a:r>
          </a:p>
        </p:txBody>
      </p:sp>
      <p:sp>
        <p:nvSpPr>
          <p:cNvPr id="33797" name="ZoneTexte 6"/>
          <p:cNvSpPr txBox="1">
            <a:spLocks noChangeArrowheads="1"/>
          </p:cNvSpPr>
          <p:nvPr/>
        </p:nvSpPr>
        <p:spPr bwMode="auto">
          <a:xfrm>
            <a:off x="6762751" y="1428751"/>
            <a:ext cx="4572000" cy="830263"/>
          </a:xfrm>
          <a:prstGeom prst="rect">
            <a:avLst/>
          </a:prstGeom>
          <a:noFill/>
          <a:ln w="9525">
            <a:noFill/>
            <a:miter lim="800000"/>
            <a:headEnd/>
            <a:tailEnd/>
          </a:ln>
        </p:spPr>
        <p:txBody>
          <a:bodyPr>
            <a:spAutoFit/>
          </a:bodyPr>
          <a:lstStyle/>
          <a:p>
            <a:r>
              <a:rPr lang="fr-FR" sz="2400">
                <a:solidFill>
                  <a:srgbClr val="FF6600"/>
                </a:solidFill>
                <a:latin typeface="Constantia" pitchFamily="18" charset="0"/>
              </a:rPr>
              <a:t>Localiser l’information près du lieu d’utilisation</a:t>
            </a:r>
            <a:endParaRPr lang="fr-FR" sz="2200" b="1">
              <a:solidFill>
                <a:srgbClr val="FF6600"/>
              </a:solidFill>
              <a:latin typeface="Constantia" pitchFamily="18" charset="0"/>
            </a:endParaRPr>
          </a:p>
        </p:txBody>
      </p:sp>
      <p:sp>
        <p:nvSpPr>
          <p:cNvPr id="33798" name="ZoneTexte 7"/>
          <p:cNvSpPr txBox="1">
            <a:spLocks noChangeArrowheads="1"/>
          </p:cNvSpPr>
          <p:nvPr/>
        </p:nvSpPr>
        <p:spPr bwMode="auto">
          <a:xfrm>
            <a:off x="476251" y="2786063"/>
            <a:ext cx="6286500" cy="2678112"/>
          </a:xfrm>
          <a:prstGeom prst="rect">
            <a:avLst/>
          </a:prstGeom>
          <a:noFill/>
          <a:ln w="9525">
            <a:noFill/>
            <a:miter lim="800000"/>
            <a:headEnd/>
            <a:tailEnd/>
          </a:ln>
        </p:spPr>
        <p:txBody>
          <a:bodyPr>
            <a:spAutoFit/>
          </a:bodyPr>
          <a:lstStyle/>
          <a:p>
            <a:r>
              <a:rPr lang="fr-FR" sz="2400" b="1">
                <a:latin typeface="Constantia" pitchFamily="18" charset="0"/>
              </a:rPr>
              <a:t>L ’information doit être à portée</a:t>
            </a:r>
          </a:p>
          <a:p>
            <a:r>
              <a:rPr lang="fr-FR" sz="2400" b="1">
                <a:latin typeface="Constantia" pitchFamily="18" charset="0"/>
              </a:rPr>
              <a:t>de la main</a:t>
            </a:r>
          </a:p>
          <a:p>
            <a:pPr>
              <a:buClr>
                <a:srgbClr val="FF6600"/>
              </a:buClr>
              <a:buFont typeface="Wingdings" pitchFamily="2" charset="2"/>
              <a:buChar char="ü"/>
            </a:pPr>
            <a:r>
              <a:rPr lang="fr-FR" sz="2400">
                <a:latin typeface="Constantia" pitchFamily="18" charset="0"/>
              </a:rPr>
              <a:t> simplifie la tâche de l’opérateur</a:t>
            </a:r>
          </a:p>
          <a:p>
            <a:pPr>
              <a:buClr>
                <a:srgbClr val="FF6600"/>
              </a:buClr>
              <a:buFont typeface="Wingdings" pitchFamily="2" charset="2"/>
              <a:buChar char="ü"/>
            </a:pPr>
            <a:r>
              <a:rPr lang="fr-FR" sz="2400">
                <a:latin typeface="Constantia" pitchFamily="18" charset="0"/>
              </a:rPr>
              <a:t> facilite l ’apprentissage</a:t>
            </a:r>
          </a:p>
          <a:p>
            <a:pPr>
              <a:buClr>
                <a:srgbClr val="FF6600"/>
              </a:buClr>
              <a:buFont typeface="Wingdings" pitchFamily="2" charset="2"/>
              <a:buChar char="ü"/>
            </a:pPr>
            <a:r>
              <a:rPr lang="fr-FR" sz="2400">
                <a:latin typeface="Constantia" pitchFamily="18" charset="0"/>
              </a:rPr>
              <a:t> réduit les risques d ’erreurs</a:t>
            </a:r>
          </a:p>
          <a:p>
            <a:pPr>
              <a:buClr>
                <a:srgbClr val="FF6600"/>
              </a:buClr>
              <a:buFont typeface="Wingdings" pitchFamily="2" charset="2"/>
              <a:buChar char="ü"/>
            </a:pPr>
            <a:r>
              <a:rPr lang="fr-FR" sz="2400">
                <a:latin typeface="Constantia" pitchFamily="18" charset="0"/>
              </a:rPr>
              <a:t> permet de gagner du temps</a:t>
            </a:r>
          </a:p>
          <a:p>
            <a:pPr>
              <a:buClr>
                <a:srgbClr val="FF6600"/>
              </a:buClr>
              <a:buFont typeface="Wingdings" pitchFamily="2" charset="2"/>
              <a:buChar char="ü"/>
            </a:pPr>
            <a:r>
              <a:rPr lang="fr-FR" sz="2400">
                <a:latin typeface="Constantia" pitchFamily="18" charset="0"/>
              </a:rPr>
              <a:t> ...</a:t>
            </a:r>
          </a:p>
        </p:txBody>
      </p:sp>
      <p:sp>
        <p:nvSpPr>
          <p:cNvPr id="33800" name="ZoneTexte 9"/>
          <p:cNvSpPr txBox="1">
            <a:spLocks noChangeArrowheads="1"/>
          </p:cNvSpPr>
          <p:nvPr/>
        </p:nvSpPr>
        <p:spPr bwMode="auto">
          <a:xfrm>
            <a:off x="1295400" y="6021388"/>
            <a:ext cx="10287000" cy="457200"/>
          </a:xfrm>
          <a:prstGeom prst="rect">
            <a:avLst/>
          </a:prstGeom>
          <a:noFill/>
          <a:ln w="9525">
            <a:noFill/>
            <a:miter lim="800000"/>
            <a:headEnd/>
            <a:tailEnd/>
          </a:ln>
        </p:spPr>
        <p:txBody>
          <a:bodyPr>
            <a:spAutoFit/>
          </a:bodyPr>
          <a:lstStyle/>
          <a:p>
            <a:r>
              <a:rPr lang="fr-FR" sz="2400" b="1">
                <a:solidFill>
                  <a:srgbClr val="FF6600"/>
                </a:solidFill>
                <a:latin typeface="Constantia" pitchFamily="18" charset="0"/>
              </a:rPr>
              <a:t>Des avantages pour la « formation action » sur le terrain !</a:t>
            </a:r>
            <a:endParaRPr lang="fr-FR" sz="2400">
              <a:solidFill>
                <a:srgbClr val="FF6600"/>
              </a:solidFill>
              <a:latin typeface="Constant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33794"/>
                                        </p:tgtEl>
                                        <p:attrNameLst>
                                          <p:attrName>style.visibility</p:attrName>
                                        </p:attrNameLst>
                                      </p:cBhvr>
                                      <p:to>
                                        <p:strVal val="visible"/>
                                      </p:to>
                                    </p:set>
                                    <p:anim calcmode="lin" valueType="num">
                                      <p:cBhvr>
                                        <p:cTn id="7" dur="500" fill="hold"/>
                                        <p:tgtEl>
                                          <p:spTgt spid="33794"/>
                                        </p:tgtEl>
                                        <p:attrNameLst>
                                          <p:attrName>ppt_w</p:attrName>
                                        </p:attrNameLst>
                                      </p:cBhvr>
                                      <p:tavLst>
                                        <p:tav tm="0">
                                          <p:val>
                                            <p:fltVal val="0"/>
                                          </p:val>
                                        </p:tav>
                                        <p:tav tm="100000">
                                          <p:val>
                                            <p:strVal val="#ppt_w"/>
                                          </p:val>
                                        </p:tav>
                                      </p:tavLst>
                                    </p:anim>
                                    <p:anim calcmode="lin" valueType="num">
                                      <p:cBhvr>
                                        <p:cTn id="8" dur="500" fill="hold"/>
                                        <p:tgtEl>
                                          <p:spTgt spid="33794"/>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34" presetClass="entr" presetSubtype="0" fill="hold" grpId="0" nodeType="clickEffect">
                                  <p:stCondLst>
                                    <p:cond delay="0"/>
                                  </p:stCondLst>
                                  <p:childTnLst>
                                    <p:set>
                                      <p:cBhvr>
                                        <p:cTn id="12" dur="1" fill="hold">
                                          <p:stCondLst>
                                            <p:cond delay="0"/>
                                          </p:stCondLst>
                                        </p:cTn>
                                        <p:tgtEl>
                                          <p:spTgt spid="33796"/>
                                        </p:tgtEl>
                                        <p:attrNameLst>
                                          <p:attrName>style.visibility</p:attrName>
                                        </p:attrNameLst>
                                      </p:cBhvr>
                                      <p:to>
                                        <p:strVal val="visible"/>
                                      </p:to>
                                    </p:set>
                                    <p:anim from="(-#ppt_w/2)" to="(#ppt_x)" calcmode="lin" valueType="num">
                                      <p:cBhvr>
                                        <p:cTn id="13" dur="600" fill="hold">
                                          <p:stCondLst>
                                            <p:cond delay="0"/>
                                          </p:stCondLst>
                                        </p:cTn>
                                        <p:tgtEl>
                                          <p:spTgt spid="33796"/>
                                        </p:tgtEl>
                                        <p:attrNameLst>
                                          <p:attrName>ppt_x</p:attrName>
                                        </p:attrNameLst>
                                      </p:cBhvr>
                                    </p:anim>
                                    <p:anim from="0" to="-1.0" calcmode="lin" valueType="num">
                                      <p:cBhvr>
                                        <p:cTn id="14" dur="200" decel="50000" autoRev="1" fill="hold">
                                          <p:stCondLst>
                                            <p:cond delay="600"/>
                                          </p:stCondLst>
                                        </p:cTn>
                                        <p:tgtEl>
                                          <p:spTgt spid="33796"/>
                                        </p:tgtEl>
                                        <p:attrNameLst>
                                          <p:attrName>xshear</p:attrName>
                                        </p:attrNameLst>
                                      </p:cBhvr>
                                    </p:anim>
                                    <p:animScale>
                                      <p:cBhvr>
                                        <p:cTn id="15" dur="200" decel="100000" autoRev="1" fill="hold">
                                          <p:stCondLst>
                                            <p:cond delay="600"/>
                                          </p:stCondLst>
                                        </p:cTn>
                                        <p:tgtEl>
                                          <p:spTgt spid="33796"/>
                                        </p:tgtEl>
                                      </p:cBhvr>
                                      <p:from x="100000" y="100000"/>
                                      <p:to x="80000" y="100000"/>
                                    </p:animScale>
                                    <p:anim by="(#ppt_h/3+#ppt_w*0.1)" calcmode="lin" valueType="num">
                                      <p:cBhvr additive="sum">
                                        <p:cTn id="16" dur="200" decel="100000" autoRev="1" fill="hold">
                                          <p:stCondLst>
                                            <p:cond delay="600"/>
                                          </p:stCondLst>
                                        </p:cTn>
                                        <p:tgtEl>
                                          <p:spTgt spid="33796"/>
                                        </p:tgtEl>
                                        <p:attrNameLst>
                                          <p:attrName>ppt_x</p:attrName>
                                        </p:attrNameLst>
                                      </p:cBhvr>
                                    </p:anim>
                                  </p:childTnLst>
                                </p:cTn>
                              </p:par>
                              <p:par>
                                <p:cTn id="17" presetID="34" presetClass="entr" presetSubtype="0" fill="hold" grpId="0" nodeType="withEffect">
                                  <p:stCondLst>
                                    <p:cond delay="0"/>
                                  </p:stCondLst>
                                  <p:childTnLst>
                                    <p:set>
                                      <p:cBhvr>
                                        <p:cTn id="18" dur="1" fill="hold">
                                          <p:stCondLst>
                                            <p:cond delay="0"/>
                                          </p:stCondLst>
                                        </p:cTn>
                                        <p:tgtEl>
                                          <p:spTgt spid="33795"/>
                                        </p:tgtEl>
                                        <p:attrNameLst>
                                          <p:attrName>style.visibility</p:attrName>
                                        </p:attrNameLst>
                                      </p:cBhvr>
                                      <p:to>
                                        <p:strVal val="visible"/>
                                      </p:to>
                                    </p:set>
                                    <p:anim from="(-#ppt_w/2)" to="(#ppt_x)" calcmode="lin" valueType="num">
                                      <p:cBhvr>
                                        <p:cTn id="19" dur="600" fill="hold">
                                          <p:stCondLst>
                                            <p:cond delay="0"/>
                                          </p:stCondLst>
                                        </p:cTn>
                                        <p:tgtEl>
                                          <p:spTgt spid="33795"/>
                                        </p:tgtEl>
                                        <p:attrNameLst>
                                          <p:attrName>ppt_x</p:attrName>
                                        </p:attrNameLst>
                                      </p:cBhvr>
                                    </p:anim>
                                    <p:anim from="0" to="-1.0" calcmode="lin" valueType="num">
                                      <p:cBhvr>
                                        <p:cTn id="20" dur="200" decel="50000" autoRev="1" fill="hold">
                                          <p:stCondLst>
                                            <p:cond delay="600"/>
                                          </p:stCondLst>
                                        </p:cTn>
                                        <p:tgtEl>
                                          <p:spTgt spid="33795"/>
                                        </p:tgtEl>
                                        <p:attrNameLst>
                                          <p:attrName>xshear</p:attrName>
                                        </p:attrNameLst>
                                      </p:cBhvr>
                                    </p:anim>
                                    <p:animScale>
                                      <p:cBhvr>
                                        <p:cTn id="21" dur="200" decel="100000" autoRev="1" fill="hold">
                                          <p:stCondLst>
                                            <p:cond delay="600"/>
                                          </p:stCondLst>
                                        </p:cTn>
                                        <p:tgtEl>
                                          <p:spTgt spid="33795"/>
                                        </p:tgtEl>
                                      </p:cBhvr>
                                      <p:from x="100000" y="100000"/>
                                      <p:to x="80000" y="100000"/>
                                    </p:animScale>
                                    <p:anim by="(#ppt_h/3+#ppt_w*0.1)" calcmode="lin" valueType="num">
                                      <p:cBhvr additive="sum">
                                        <p:cTn id="22" dur="200" decel="100000" autoRev="1" fill="hold">
                                          <p:stCondLst>
                                            <p:cond delay="600"/>
                                          </p:stCondLst>
                                        </p:cTn>
                                        <p:tgtEl>
                                          <p:spTgt spid="33795"/>
                                        </p:tgtEl>
                                        <p:attrNameLst>
                                          <p:attrName>ppt_x</p:attrName>
                                        </p:attrNameLst>
                                      </p:cBhvr>
                                    </p:anim>
                                  </p:childTnLst>
                                </p:cTn>
                              </p:par>
                              <p:par>
                                <p:cTn id="23" presetID="34" presetClass="entr" presetSubtype="0" fill="hold" grpId="0" nodeType="withEffect">
                                  <p:stCondLst>
                                    <p:cond delay="0"/>
                                  </p:stCondLst>
                                  <p:childTnLst>
                                    <p:set>
                                      <p:cBhvr>
                                        <p:cTn id="24" dur="1" fill="hold">
                                          <p:stCondLst>
                                            <p:cond delay="0"/>
                                          </p:stCondLst>
                                        </p:cTn>
                                        <p:tgtEl>
                                          <p:spTgt spid="33797"/>
                                        </p:tgtEl>
                                        <p:attrNameLst>
                                          <p:attrName>style.visibility</p:attrName>
                                        </p:attrNameLst>
                                      </p:cBhvr>
                                      <p:to>
                                        <p:strVal val="visible"/>
                                      </p:to>
                                    </p:set>
                                    <p:anim from="(-#ppt_w/2)" to="(#ppt_x)" calcmode="lin" valueType="num">
                                      <p:cBhvr>
                                        <p:cTn id="25" dur="600" fill="hold">
                                          <p:stCondLst>
                                            <p:cond delay="0"/>
                                          </p:stCondLst>
                                        </p:cTn>
                                        <p:tgtEl>
                                          <p:spTgt spid="33797"/>
                                        </p:tgtEl>
                                        <p:attrNameLst>
                                          <p:attrName>ppt_x</p:attrName>
                                        </p:attrNameLst>
                                      </p:cBhvr>
                                    </p:anim>
                                    <p:anim from="0" to="-1.0" calcmode="lin" valueType="num">
                                      <p:cBhvr>
                                        <p:cTn id="26" dur="200" decel="50000" autoRev="1" fill="hold">
                                          <p:stCondLst>
                                            <p:cond delay="600"/>
                                          </p:stCondLst>
                                        </p:cTn>
                                        <p:tgtEl>
                                          <p:spTgt spid="33797"/>
                                        </p:tgtEl>
                                        <p:attrNameLst>
                                          <p:attrName>xshear</p:attrName>
                                        </p:attrNameLst>
                                      </p:cBhvr>
                                    </p:anim>
                                    <p:animScale>
                                      <p:cBhvr>
                                        <p:cTn id="27" dur="200" decel="100000" autoRev="1" fill="hold">
                                          <p:stCondLst>
                                            <p:cond delay="600"/>
                                          </p:stCondLst>
                                        </p:cTn>
                                        <p:tgtEl>
                                          <p:spTgt spid="33797"/>
                                        </p:tgtEl>
                                      </p:cBhvr>
                                      <p:from x="100000" y="100000"/>
                                      <p:to x="80000" y="100000"/>
                                    </p:animScale>
                                    <p:anim by="(#ppt_h/3+#ppt_w*0.1)" calcmode="lin" valueType="num">
                                      <p:cBhvr additive="sum">
                                        <p:cTn id="28" dur="200" decel="100000" autoRev="1" fill="hold">
                                          <p:stCondLst>
                                            <p:cond delay="600"/>
                                          </p:stCondLst>
                                        </p:cTn>
                                        <p:tgtEl>
                                          <p:spTgt spid="33797"/>
                                        </p:tgtEl>
                                        <p:attrNameLst>
                                          <p:attrName>ppt_x</p:attrName>
                                        </p:attrNameLst>
                                      </p:cBhvr>
                                    </p:anim>
                                  </p:childTnLst>
                                </p:cTn>
                              </p:par>
                            </p:childTnLst>
                          </p:cTn>
                        </p:par>
                      </p:childTnLst>
                    </p:cTn>
                  </p:par>
                  <p:par>
                    <p:cTn id="29" fill="hold">
                      <p:stCondLst>
                        <p:cond delay="indefinite"/>
                      </p:stCondLst>
                      <p:childTnLst>
                        <p:par>
                          <p:cTn id="30" fill="hold">
                            <p:stCondLst>
                              <p:cond delay="0"/>
                            </p:stCondLst>
                            <p:childTnLst>
                              <p:par>
                                <p:cTn id="31" presetID="4" presetClass="entr" presetSubtype="16" fill="hold" grpId="0" nodeType="clickEffect">
                                  <p:stCondLst>
                                    <p:cond delay="0"/>
                                  </p:stCondLst>
                                  <p:childTnLst>
                                    <p:set>
                                      <p:cBhvr>
                                        <p:cTn id="32" dur="1" fill="hold">
                                          <p:stCondLst>
                                            <p:cond delay="0"/>
                                          </p:stCondLst>
                                        </p:cTn>
                                        <p:tgtEl>
                                          <p:spTgt spid="33798"/>
                                        </p:tgtEl>
                                        <p:attrNameLst>
                                          <p:attrName>style.visibility</p:attrName>
                                        </p:attrNameLst>
                                      </p:cBhvr>
                                      <p:to>
                                        <p:strVal val="visible"/>
                                      </p:to>
                                    </p:set>
                                    <p:animEffect transition="in" filter="box(in)">
                                      <p:cBhvr>
                                        <p:cTn id="33" dur="500"/>
                                        <p:tgtEl>
                                          <p:spTgt spid="33798"/>
                                        </p:tgtEl>
                                      </p:cBhvr>
                                    </p:animEffect>
                                  </p:childTnLst>
                                </p:cTn>
                              </p:par>
                            </p:childTnLst>
                          </p:cTn>
                        </p:par>
                      </p:childTnLst>
                    </p:cTn>
                  </p:par>
                  <p:par>
                    <p:cTn id="34" fill="hold">
                      <p:stCondLst>
                        <p:cond delay="indefinite"/>
                      </p:stCondLst>
                      <p:childTnLst>
                        <p:par>
                          <p:cTn id="35" fill="hold">
                            <p:stCondLst>
                              <p:cond delay="0"/>
                            </p:stCondLst>
                            <p:childTnLst>
                              <p:par>
                                <p:cTn id="36" presetID="23" presetClass="entr" presetSubtype="16" fill="hold" grpId="0" nodeType="clickEffect">
                                  <p:stCondLst>
                                    <p:cond delay="0"/>
                                  </p:stCondLst>
                                  <p:childTnLst>
                                    <p:set>
                                      <p:cBhvr>
                                        <p:cTn id="37" dur="1" fill="hold">
                                          <p:stCondLst>
                                            <p:cond delay="0"/>
                                          </p:stCondLst>
                                        </p:cTn>
                                        <p:tgtEl>
                                          <p:spTgt spid="33800"/>
                                        </p:tgtEl>
                                        <p:attrNameLst>
                                          <p:attrName>style.visibility</p:attrName>
                                        </p:attrNameLst>
                                      </p:cBhvr>
                                      <p:to>
                                        <p:strVal val="visible"/>
                                      </p:to>
                                    </p:set>
                                    <p:anim calcmode="lin" valueType="num">
                                      <p:cBhvr>
                                        <p:cTn id="38" dur="500" fill="hold"/>
                                        <p:tgtEl>
                                          <p:spTgt spid="33800"/>
                                        </p:tgtEl>
                                        <p:attrNameLst>
                                          <p:attrName>ppt_w</p:attrName>
                                        </p:attrNameLst>
                                      </p:cBhvr>
                                      <p:tavLst>
                                        <p:tav tm="0">
                                          <p:val>
                                            <p:fltVal val="0"/>
                                          </p:val>
                                        </p:tav>
                                        <p:tav tm="100000">
                                          <p:val>
                                            <p:strVal val="#ppt_w"/>
                                          </p:val>
                                        </p:tav>
                                      </p:tavLst>
                                    </p:anim>
                                    <p:anim calcmode="lin" valueType="num">
                                      <p:cBhvr>
                                        <p:cTn id="39" dur="500" fill="hold"/>
                                        <p:tgtEl>
                                          <p:spTgt spid="3380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p:bldP spid="33795" grpId="0"/>
      <p:bldP spid="33796" grpId="0"/>
      <p:bldP spid="33797" grpId="0"/>
      <p:bldP spid="33798" grpId="0"/>
      <p:bldP spid="33800" grpId="0"/>
    </p:bldLst>
  </p:timing>
</p:sld>
</file>

<file path=ppt/slides/slide3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re 1"/>
          <p:cNvSpPr>
            <a:spLocks noGrp="1"/>
          </p:cNvSpPr>
          <p:nvPr>
            <p:ph type="title"/>
          </p:nvPr>
        </p:nvSpPr>
        <p:spPr>
          <a:xfrm>
            <a:off x="624417" y="188913"/>
            <a:ext cx="10972800" cy="1143000"/>
          </a:xfrm>
        </p:spPr>
        <p:txBody>
          <a:bodyPr/>
          <a:lstStyle/>
          <a:p>
            <a:r>
              <a:rPr lang="fr-FR" sz="2600" b="1" dirty="0">
                <a:solidFill>
                  <a:srgbClr val="FFC000"/>
                </a:solidFill>
                <a:latin typeface="Times New Roman" pitchFamily="18" charset="0"/>
              </a:rPr>
              <a:t>Démarche - « Quatrième S » - L’ORDRE – SEIKETSU</a:t>
            </a:r>
            <a:endParaRPr lang="fr-FR" sz="2600" dirty="0">
              <a:solidFill>
                <a:srgbClr val="FFC000"/>
              </a:solidFill>
              <a:latin typeface="Times New Roman" pitchFamily="18" charset="0"/>
              <a:cs typeface="Times New Roman" pitchFamily="18" charset="0"/>
            </a:endParaRPr>
          </a:p>
        </p:txBody>
      </p:sp>
      <p:sp>
        <p:nvSpPr>
          <p:cNvPr id="34819" name="ZoneTexte 3"/>
          <p:cNvSpPr txBox="1">
            <a:spLocks noChangeArrowheads="1"/>
          </p:cNvSpPr>
          <p:nvPr/>
        </p:nvSpPr>
        <p:spPr bwMode="auto">
          <a:xfrm>
            <a:off x="656167" y="2071688"/>
            <a:ext cx="3461782" cy="461665"/>
          </a:xfrm>
          <a:prstGeom prst="rect">
            <a:avLst/>
          </a:prstGeom>
          <a:noFill/>
          <a:ln w="9525">
            <a:noFill/>
            <a:miter lim="800000"/>
            <a:headEnd/>
            <a:tailEnd/>
          </a:ln>
        </p:spPr>
        <p:txBody>
          <a:bodyPr wrap="none">
            <a:spAutoFit/>
          </a:bodyPr>
          <a:lstStyle/>
          <a:p>
            <a:pPr marL="457200" indent="-457200">
              <a:buClr>
                <a:srgbClr val="FF6600"/>
              </a:buClr>
            </a:pPr>
            <a:r>
              <a:rPr lang="fr-FR" sz="2400" b="1" i="1">
                <a:latin typeface="Constantia" pitchFamily="18" charset="0"/>
              </a:rPr>
              <a:t>Le management Visuel</a:t>
            </a:r>
            <a:endParaRPr lang="fr-FR" sz="2400">
              <a:latin typeface="Times New Roman" pitchFamily="18" charset="0"/>
              <a:cs typeface="Times New Roman" pitchFamily="18" charset="0"/>
            </a:endParaRPr>
          </a:p>
        </p:txBody>
      </p:sp>
      <p:sp>
        <p:nvSpPr>
          <p:cNvPr id="34820" name="ZoneTexte 5"/>
          <p:cNvSpPr txBox="1">
            <a:spLocks noChangeArrowheads="1"/>
          </p:cNvSpPr>
          <p:nvPr/>
        </p:nvSpPr>
        <p:spPr bwMode="auto">
          <a:xfrm>
            <a:off x="476251" y="1428751"/>
            <a:ext cx="1692066" cy="523220"/>
          </a:xfrm>
          <a:prstGeom prst="rect">
            <a:avLst/>
          </a:prstGeom>
          <a:noFill/>
          <a:ln w="9525">
            <a:noFill/>
            <a:miter lim="800000"/>
            <a:headEnd/>
            <a:tailEnd/>
          </a:ln>
        </p:spPr>
        <p:txBody>
          <a:bodyPr wrap="none">
            <a:spAutoFit/>
          </a:bodyPr>
          <a:lstStyle/>
          <a:p>
            <a:r>
              <a:rPr lang="fr-FR" sz="2800">
                <a:solidFill>
                  <a:srgbClr val="FF0066"/>
                </a:solidFill>
                <a:latin typeface="Constantia" pitchFamily="18" charset="0"/>
              </a:rPr>
              <a:t>Processus</a:t>
            </a:r>
          </a:p>
        </p:txBody>
      </p:sp>
      <p:sp>
        <p:nvSpPr>
          <p:cNvPr id="34821" name="ZoneTexte 6"/>
          <p:cNvSpPr txBox="1">
            <a:spLocks noChangeArrowheads="1"/>
          </p:cNvSpPr>
          <p:nvPr/>
        </p:nvSpPr>
        <p:spPr bwMode="auto">
          <a:xfrm>
            <a:off x="6953251" y="1785938"/>
            <a:ext cx="4953000" cy="461962"/>
          </a:xfrm>
          <a:prstGeom prst="rect">
            <a:avLst/>
          </a:prstGeom>
          <a:noFill/>
          <a:ln w="9525">
            <a:noFill/>
            <a:miter lim="800000"/>
            <a:headEnd/>
            <a:tailEnd/>
          </a:ln>
        </p:spPr>
        <p:txBody>
          <a:bodyPr>
            <a:spAutoFit/>
          </a:bodyPr>
          <a:lstStyle/>
          <a:p>
            <a:r>
              <a:rPr lang="fr-FR" sz="2400">
                <a:solidFill>
                  <a:srgbClr val="FF6600"/>
                </a:solidFill>
                <a:latin typeface="Constantia" pitchFamily="18" charset="0"/>
              </a:rPr>
              <a:t>Participation du personnel</a:t>
            </a:r>
            <a:endParaRPr lang="fr-FR" sz="2200" b="1">
              <a:solidFill>
                <a:srgbClr val="FF6600"/>
              </a:solidFill>
              <a:latin typeface="Constantia" pitchFamily="18" charset="0"/>
            </a:endParaRPr>
          </a:p>
        </p:txBody>
      </p:sp>
      <p:sp>
        <p:nvSpPr>
          <p:cNvPr id="34822" name="ZoneTexte 7"/>
          <p:cNvSpPr txBox="1">
            <a:spLocks noChangeArrowheads="1"/>
          </p:cNvSpPr>
          <p:nvPr/>
        </p:nvSpPr>
        <p:spPr bwMode="auto">
          <a:xfrm>
            <a:off x="476251" y="2786063"/>
            <a:ext cx="11239500" cy="769441"/>
          </a:xfrm>
          <a:prstGeom prst="rect">
            <a:avLst/>
          </a:prstGeom>
          <a:noFill/>
          <a:ln w="9525">
            <a:noFill/>
            <a:miter lim="800000"/>
            <a:headEnd/>
            <a:tailEnd/>
          </a:ln>
        </p:spPr>
        <p:txBody>
          <a:bodyPr>
            <a:spAutoFit/>
          </a:bodyPr>
          <a:lstStyle/>
          <a:p>
            <a:pPr>
              <a:buClr>
                <a:srgbClr val="FFC000"/>
              </a:buClr>
              <a:buFont typeface="Wingdings" pitchFamily="2" charset="2"/>
              <a:buChar char="ü"/>
            </a:pPr>
            <a:r>
              <a:rPr lang="fr-FR" sz="2200">
                <a:latin typeface="Constantia" pitchFamily="18" charset="0"/>
              </a:rPr>
              <a:t> Le groupe affiche les règles auxquelles il adhère, </a:t>
            </a:r>
            <a:r>
              <a:rPr lang="fr-FR" sz="2200" b="1">
                <a:latin typeface="Constantia" pitchFamily="18" charset="0"/>
              </a:rPr>
              <a:t>ce n ’est plus une contrainte externe.</a:t>
            </a:r>
          </a:p>
          <a:p>
            <a:pPr>
              <a:buClr>
                <a:srgbClr val="FFC000"/>
              </a:buClr>
              <a:buFont typeface="Wingdings" pitchFamily="2" charset="2"/>
              <a:buChar char="ü"/>
            </a:pPr>
            <a:r>
              <a:rPr lang="fr-FR" sz="2200">
                <a:latin typeface="Constantia" pitchFamily="18" charset="0"/>
              </a:rPr>
              <a:t> L ’affichage symbolise un engagement du groupe, il participe et adhère</a:t>
            </a:r>
          </a:p>
        </p:txBody>
      </p:sp>
      <p:sp>
        <p:nvSpPr>
          <p:cNvPr id="34823" name="ZoneTexte 8"/>
          <p:cNvSpPr txBox="1">
            <a:spLocks noChangeArrowheads="1"/>
          </p:cNvSpPr>
          <p:nvPr/>
        </p:nvSpPr>
        <p:spPr bwMode="auto">
          <a:xfrm>
            <a:off x="381000" y="4286251"/>
            <a:ext cx="11811000" cy="2524125"/>
          </a:xfrm>
          <a:prstGeom prst="rect">
            <a:avLst/>
          </a:prstGeom>
          <a:noFill/>
          <a:ln w="9525">
            <a:noFill/>
            <a:miter lim="800000"/>
            <a:headEnd/>
            <a:tailEnd/>
          </a:ln>
        </p:spPr>
        <p:txBody>
          <a:bodyPr>
            <a:spAutoFit/>
          </a:bodyPr>
          <a:lstStyle/>
          <a:p>
            <a:r>
              <a:rPr lang="fr-FR" sz="2400">
                <a:solidFill>
                  <a:srgbClr val="FF0000"/>
                </a:solidFill>
                <a:latin typeface="Constantia" pitchFamily="18" charset="0"/>
              </a:rPr>
              <a:t>Des avantages :</a:t>
            </a:r>
          </a:p>
          <a:p>
            <a:endParaRPr lang="fr-FR" sz="2400">
              <a:solidFill>
                <a:srgbClr val="FF0000"/>
              </a:solidFill>
              <a:latin typeface="Constantia" pitchFamily="18" charset="0"/>
            </a:endParaRPr>
          </a:p>
          <a:p>
            <a:pPr>
              <a:buClr>
                <a:srgbClr val="FF6600"/>
              </a:buClr>
              <a:buFont typeface="Wingdings" pitchFamily="2" charset="2"/>
              <a:buChar char="ü"/>
            </a:pPr>
            <a:r>
              <a:rPr lang="fr-FR" sz="2200">
                <a:latin typeface="Constantia" pitchFamily="18" charset="0"/>
              </a:rPr>
              <a:t> Associer à la conception de la documentation, les clients ou</a:t>
            </a:r>
          </a:p>
          <a:p>
            <a:pPr>
              <a:buClr>
                <a:srgbClr val="FF6600"/>
              </a:buClr>
            </a:pPr>
            <a:r>
              <a:rPr lang="fr-FR" sz="2200">
                <a:latin typeface="Constantia" pitchFamily="18" charset="0"/>
              </a:rPr>
              <a:t>opérateurs pour garantir une bonne qualité du résultat.</a:t>
            </a:r>
          </a:p>
          <a:p>
            <a:pPr>
              <a:buClr>
                <a:srgbClr val="FF6600"/>
              </a:buClr>
              <a:buFont typeface="Wingdings" pitchFamily="2" charset="2"/>
              <a:buChar char="ü"/>
            </a:pPr>
            <a:r>
              <a:rPr lang="fr-FR" sz="2200">
                <a:latin typeface="Constantia" pitchFamily="18" charset="0"/>
              </a:rPr>
              <a:t> Créez un groupe d ’étude composé des différents services</a:t>
            </a:r>
          </a:p>
          <a:p>
            <a:pPr>
              <a:buClr>
                <a:srgbClr val="FF6600"/>
              </a:buClr>
            </a:pPr>
            <a:r>
              <a:rPr lang="fr-FR" sz="2200">
                <a:latin typeface="Constantia" pitchFamily="18" charset="0"/>
              </a:rPr>
              <a:t>concernés</a:t>
            </a:r>
          </a:p>
          <a:p>
            <a:pPr>
              <a:buClr>
                <a:srgbClr val="FF6600"/>
              </a:buClr>
              <a:buFont typeface="Wingdings" pitchFamily="2" charset="2"/>
              <a:buChar char="ü"/>
            </a:pPr>
            <a:r>
              <a:rPr lang="fr-FR" sz="2200">
                <a:latin typeface="Constantia" pitchFamily="18" charset="0"/>
              </a:rPr>
              <a:t> Alléger la charge des services fonctionnels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4818"/>
                                        </p:tgtEl>
                                        <p:attrNameLst>
                                          <p:attrName>style.visibility</p:attrName>
                                        </p:attrNameLst>
                                      </p:cBhvr>
                                      <p:to>
                                        <p:strVal val="visible"/>
                                      </p:to>
                                    </p:set>
                                    <p:anim calcmode="lin" valueType="num">
                                      <p:cBhvr>
                                        <p:cTn id="7" dur="500" fill="hold"/>
                                        <p:tgtEl>
                                          <p:spTgt spid="34818"/>
                                        </p:tgtEl>
                                        <p:attrNameLst>
                                          <p:attrName>ppt_w</p:attrName>
                                        </p:attrNameLst>
                                      </p:cBhvr>
                                      <p:tavLst>
                                        <p:tav tm="0">
                                          <p:val>
                                            <p:fltVal val="0"/>
                                          </p:val>
                                        </p:tav>
                                        <p:tav tm="100000">
                                          <p:val>
                                            <p:strVal val="#ppt_w"/>
                                          </p:val>
                                        </p:tav>
                                      </p:tavLst>
                                    </p:anim>
                                    <p:anim calcmode="lin" valueType="num">
                                      <p:cBhvr>
                                        <p:cTn id="8" dur="500" fill="hold"/>
                                        <p:tgtEl>
                                          <p:spTgt spid="34818"/>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34" presetClass="entr" presetSubtype="0" fill="hold" grpId="0" nodeType="clickEffect">
                                  <p:stCondLst>
                                    <p:cond delay="0"/>
                                  </p:stCondLst>
                                  <p:childTnLst>
                                    <p:set>
                                      <p:cBhvr>
                                        <p:cTn id="12" dur="1" fill="hold">
                                          <p:stCondLst>
                                            <p:cond delay="0"/>
                                          </p:stCondLst>
                                        </p:cTn>
                                        <p:tgtEl>
                                          <p:spTgt spid="34820"/>
                                        </p:tgtEl>
                                        <p:attrNameLst>
                                          <p:attrName>style.visibility</p:attrName>
                                        </p:attrNameLst>
                                      </p:cBhvr>
                                      <p:to>
                                        <p:strVal val="visible"/>
                                      </p:to>
                                    </p:set>
                                    <p:anim from="(-#ppt_w/2)" to="(#ppt_x)" calcmode="lin" valueType="num">
                                      <p:cBhvr>
                                        <p:cTn id="13" dur="600" fill="hold">
                                          <p:stCondLst>
                                            <p:cond delay="0"/>
                                          </p:stCondLst>
                                        </p:cTn>
                                        <p:tgtEl>
                                          <p:spTgt spid="34820"/>
                                        </p:tgtEl>
                                        <p:attrNameLst>
                                          <p:attrName>ppt_x</p:attrName>
                                        </p:attrNameLst>
                                      </p:cBhvr>
                                    </p:anim>
                                    <p:anim from="0" to="-1.0" calcmode="lin" valueType="num">
                                      <p:cBhvr>
                                        <p:cTn id="14" dur="200" decel="50000" autoRev="1" fill="hold">
                                          <p:stCondLst>
                                            <p:cond delay="600"/>
                                          </p:stCondLst>
                                        </p:cTn>
                                        <p:tgtEl>
                                          <p:spTgt spid="34820"/>
                                        </p:tgtEl>
                                        <p:attrNameLst>
                                          <p:attrName>xshear</p:attrName>
                                        </p:attrNameLst>
                                      </p:cBhvr>
                                    </p:anim>
                                    <p:animScale>
                                      <p:cBhvr>
                                        <p:cTn id="15" dur="200" decel="100000" autoRev="1" fill="hold">
                                          <p:stCondLst>
                                            <p:cond delay="600"/>
                                          </p:stCondLst>
                                        </p:cTn>
                                        <p:tgtEl>
                                          <p:spTgt spid="34820"/>
                                        </p:tgtEl>
                                      </p:cBhvr>
                                      <p:from x="100000" y="100000"/>
                                      <p:to x="80000" y="100000"/>
                                    </p:animScale>
                                    <p:anim by="(#ppt_h/3+#ppt_w*0.1)" calcmode="lin" valueType="num">
                                      <p:cBhvr additive="sum">
                                        <p:cTn id="16" dur="200" decel="100000" autoRev="1" fill="hold">
                                          <p:stCondLst>
                                            <p:cond delay="600"/>
                                          </p:stCondLst>
                                        </p:cTn>
                                        <p:tgtEl>
                                          <p:spTgt spid="34820"/>
                                        </p:tgtEl>
                                        <p:attrNameLst>
                                          <p:attrName>ppt_x</p:attrName>
                                        </p:attrNameLst>
                                      </p:cBhvr>
                                    </p:anim>
                                  </p:childTnLst>
                                </p:cTn>
                              </p:par>
                              <p:par>
                                <p:cTn id="17" presetID="34" presetClass="entr" presetSubtype="0" fill="hold" grpId="0" nodeType="withEffect">
                                  <p:stCondLst>
                                    <p:cond delay="0"/>
                                  </p:stCondLst>
                                  <p:childTnLst>
                                    <p:set>
                                      <p:cBhvr>
                                        <p:cTn id="18" dur="1" fill="hold">
                                          <p:stCondLst>
                                            <p:cond delay="0"/>
                                          </p:stCondLst>
                                        </p:cTn>
                                        <p:tgtEl>
                                          <p:spTgt spid="34819"/>
                                        </p:tgtEl>
                                        <p:attrNameLst>
                                          <p:attrName>style.visibility</p:attrName>
                                        </p:attrNameLst>
                                      </p:cBhvr>
                                      <p:to>
                                        <p:strVal val="visible"/>
                                      </p:to>
                                    </p:set>
                                    <p:anim from="(-#ppt_w/2)" to="(#ppt_x)" calcmode="lin" valueType="num">
                                      <p:cBhvr>
                                        <p:cTn id="19" dur="600" fill="hold">
                                          <p:stCondLst>
                                            <p:cond delay="0"/>
                                          </p:stCondLst>
                                        </p:cTn>
                                        <p:tgtEl>
                                          <p:spTgt spid="34819"/>
                                        </p:tgtEl>
                                        <p:attrNameLst>
                                          <p:attrName>ppt_x</p:attrName>
                                        </p:attrNameLst>
                                      </p:cBhvr>
                                    </p:anim>
                                    <p:anim from="0" to="-1.0" calcmode="lin" valueType="num">
                                      <p:cBhvr>
                                        <p:cTn id="20" dur="200" decel="50000" autoRev="1" fill="hold">
                                          <p:stCondLst>
                                            <p:cond delay="600"/>
                                          </p:stCondLst>
                                        </p:cTn>
                                        <p:tgtEl>
                                          <p:spTgt spid="34819"/>
                                        </p:tgtEl>
                                        <p:attrNameLst>
                                          <p:attrName>xshear</p:attrName>
                                        </p:attrNameLst>
                                      </p:cBhvr>
                                    </p:anim>
                                    <p:animScale>
                                      <p:cBhvr>
                                        <p:cTn id="21" dur="200" decel="100000" autoRev="1" fill="hold">
                                          <p:stCondLst>
                                            <p:cond delay="600"/>
                                          </p:stCondLst>
                                        </p:cTn>
                                        <p:tgtEl>
                                          <p:spTgt spid="34819"/>
                                        </p:tgtEl>
                                      </p:cBhvr>
                                      <p:from x="100000" y="100000"/>
                                      <p:to x="80000" y="100000"/>
                                    </p:animScale>
                                    <p:anim by="(#ppt_h/3+#ppt_w*0.1)" calcmode="lin" valueType="num">
                                      <p:cBhvr additive="sum">
                                        <p:cTn id="22" dur="200" decel="100000" autoRev="1" fill="hold">
                                          <p:stCondLst>
                                            <p:cond delay="600"/>
                                          </p:stCondLst>
                                        </p:cTn>
                                        <p:tgtEl>
                                          <p:spTgt spid="34819"/>
                                        </p:tgtEl>
                                        <p:attrNameLst>
                                          <p:attrName>ppt_x</p:attrName>
                                        </p:attrNameLst>
                                      </p:cBhvr>
                                    </p:anim>
                                  </p:childTnLst>
                                </p:cTn>
                              </p:par>
                              <p:par>
                                <p:cTn id="23" presetID="34" presetClass="entr" presetSubtype="0" fill="hold" grpId="0" nodeType="withEffect">
                                  <p:stCondLst>
                                    <p:cond delay="0"/>
                                  </p:stCondLst>
                                  <p:childTnLst>
                                    <p:set>
                                      <p:cBhvr>
                                        <p:cTn id="24" dur="1" fill="hold">
                                          <p:stCondLst>
                                            <p:cond delay="0"/>
                                          </p:stCondLst>
                                        </p:cTn>
                                        <p:tgtEl>
                                          <p:spTgt spid="34821"/>
                                        </p:tgtEl>
                                        <p:attrNameLst>
                                          <p:attrName>style.visibility</p:attrName>
                                        </p:attrNameLst>
                                      </p:cBhvr>
                                      <p:to>
                                        <p:strVal val="visible"/>
                                      </p:to>
                                    </p:set>
                                    <p:anim from="(-#ppt_w/2)" to="(#ppt_x)" calcmode="lin" valueType="num">
                                      <p:cBhvr>
                                        <p:cTn id="25" dur="600" fill="hold">
                                          <p:stCondLst>
                                            <p:cond delay="0"/>
                                          </p:stCondLst>
                                        </p:cTn>
                                        <p:tgtEl>
                                          <p:spTgt spid="34821"/>
                                        </p:tgtEl>
                                        <p:attrNameLst>
                                          <p:attrName>ppt_x</p:attrName>
                                        </p:attrNameLst>
                                      </p:cBhvr>
                                    </p:anim>
                                    <p:anim from="0" to="-1.0" calcmode="lin" valueType="num">
                                      <p:cBhvr>
                                        <p:cTn id="26" dur="200" decel="50000" autoRev="1" fill="hold">
                                          <p:stCondLst>
                                            <p:cond delay="600"/>
                                          </p:stCondLst>
                                        </p:cTn>
                                        <p:tgtEl>
                                          <p:spTgt spid="34821"/>
                                        </p:tgtEl>
                                        <p:attrNameLst>
                                          <p:attrName>xshear</p:attrName>
                                        </p:attrNameLst>
                                      </p:cBhvr>
                                    </p:anim>
                                    <p:animScale>
                                      <p:cBhvr>
                                        <p:cTn id="27" dur="200" decel="100000" autoRev="1" fill="hold">
                                          <p:stCondLst>
                                            <p:cond delay="600"/>
                                          </p:stCondLst>
                                        </p:cTn>
                                        <p:tgtEl>
                                          <p:spTgt spid="34821"/>
                                        </p:tgtEl>
                                      </p:cBhvr>
                                      <p:from x="100000" y="100000"/>
                                      <p:to x="80000" y="100000"/>
                                    </p:animScale>
                                    <p:anim by="(#ppt_h/3+#ppt_w*0.1)" calcmode="lin" valueType="num">
                                      <p:cBhvr additive="sum">
                                        <p:cTn id="28" dur="200" decel="100000" autoRev="1" fill="hold">
                                          <p:stCondLst>
                                            <p:cond delay="600"/>
                                          </p:stCondLst>
                                        </p:cTn>
                                        <p:tgtEl>
                                          <p:spTgt spid="34821"/>
                                        </p:tgtEl>
                                        <p:attrNameLst>
                                          <p:attrName>ppt_x</p:attrName>
                                        </p:attrNameLst>
                                      </p:cBhvr>
                                    </p:anim>
                                  </p:childTnLst>
                                </p:cTn>
                              </p:par>
                            </p:childTnLst>
                          </p:cTn>
                        </p:par>
                      </p:childTnLst>
                    </p:cTn>
                  </p:par>
                  <p:par>
                    <p:cTn id="29" fill="hold">
                      <p:stCondLst>
                        <p:cond delay="indefinite"/>
                      </p:stCondLst>
                      <p:childTnLst>
                        <p:par>
                          <p:cTn id="30" fill="hold">
                            <p:stCondLst>
                              <p:cond delay="0"/>
                            </p:stCondLst>
                            <p:childTnLst>
                              <p:par>
                                <p:cTn id="31" presetID="23" presetClass="entr" presetSubtype="16" fill="hold" grpId="0" nodeType="clickEffect">
                                  <p:stCondLst>
                                    <p:cond delay="0"/>
                                  </p:stCondLst>
                                  <p:childTnLst>
                                    <p:set>
                                      <p:cBhvr>
                                        <p:cTn id="32" dur="1" fill="hold">
                                          <p:stCondLst>
                                            <p:cond delay="0"/>
                                          </p:stCondLst>
                                        </p:cTn>
                                        <p:tgtEl>
                                          <p:spTgt spid="34822"/>
                                        </p:tgtEl>
                                        <p:attrNameLst>
                                          <p:attrName>style.visibility</p:attrName>
                                        </p:attrNameLst>
                                      </p:cBhvr>
                                      <p:to>
                                        <p:strVal val="visible"/>
                                      </p:to>
                                    </p:set>
                                    <p:anim calcmode="lin" valueType="num">
                                      <p:cBhvr>
                                        <p:cTn id="33" dur="500" fill="hold"/>
                                        <p:tgtEl>
                                          <p:spTgt spid="34822"/>
                                        </p:tgtEl>
                                        <p:attrNameLst>
                                          <p:attrName>ppt_w</p:attrName>
                                        </p:attrNameLst>
                                      </p:cBhvr>
                                      <p:tavLst>
                                        <p:tav tm="0">
                                          <p:val>
                                            <p:fltVal val="0"/>
                                          </p:val>
                                        </p:tav>
                                        <p:tav tm="100000">
                                          <p:val>
                                            <p:strVal val="#ppt_w"/>
                                          </p:val>
                                        </p:tav>
                                      </p:tavLst>
                                    </p:anim>
                                    <p:anim calcmode="lin" valueType="num">
                                      <p:cBhvr>
                                        <p:cTn id="34" dur="500" fill="hold"/>
                                        <p:tgtEl>
                                          <p:spTgt spid="34822"/>
                                        </p:tgtEl>
                                        <p:attrNameLst>
                                          <p:attrName>ppt_h</p:attrName>
                                        </p:attrNameLst>
                                      </p:cBhvr>
                                      <p:tavLst>
                                        <p:tav tm="0">
                                          <p:val>
                                            <p:fltVal val="0"/>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34" presetClass="entr" presetSubtype="0" fill="hold" grpId="0" nodeType="clickEffect">
                                  <p:stCondLst>
                                    <p:cond delay="0"/>
                                  </p:stCondLst>
                                  <p:childTnLst>
                                    <p:set>
                                      <p:cBhvr>
                                        <p:cTn id="38" dur="1" fill="hold">
                                          <p:stCondLst>
                                            <p:cond delay="0"/>
                                          </p:stCondLst>
                                        </p:cTn>
                                        <p:tgtEl>
                                          <p:spTgt spid="34823"/>
                                        </p:tgtEl>
                                        <p:attrNameLst>
                                          <p:attrName>style.visibility</p:attrName>
                                        </p:attrNameLst>
                                      </p:cBhvr>
                                      <p:to>
                                        <p:strVal val="visible"/>
                                      </p:to>
                                    </p:set>
                                    <p:anim from="(-#ppt_w/2)" to="(#ppt_x)" calcmode="lin" valueType="num">
                                      <p:cBhvr>
                                        <p:cTn id="39" dur="600" fill="hold">
                                          <p:stCondLst>
                                            <p:cond delay="0"/>
                                          </p:stCondLst>
                                        </p:cTn>
                                        <p:tgtEl>
                                          <p:spTgt spid="34823"/>
                                        </p:tgtEl>
                                        <p:attrNameLst>
                                          <p:attrName>ppt_x</p:attrName>
                                        </p:attrNameLst>
                                      </p:cBhvr>
                                    </p:anim>
                                    <p:anim from="0" to="-1.0" calcmode="lin" valueType="num">
                                      <p:cBhvr>
                                        <p:cTn id="40" dur="200" decel="50000" autoRev="1" fill="hold">
                                          <p:stCondLst>
                                            <p:cond delay="600"/>
                                          </p:stCondLst>
                                        </p:cTn>
                                        <p:tgtEl>
                                          <p:spTgt spid="34823"/>
                                        </p:tgtEl>
                                        <p:attrNameLst>
                                          <p:attrName>xshear</p:attrName>
                                        </p:attrNameLst>
                                      </p:cBhvr>
                                    </p:anim>
                                    <p:animScale>
                                      <p:cBhvr>
                                        <p:cTn id="41" dur="200" decel="100000" autoRev="1" fill="hold">
                                          <p:stCondLst>
                                            <p:cond delay="600"/>
                                          </p:stCondLst>
                                        </p:cTn>
                                        <p:tgtEl>
                                          <p:spTgt spid="34823"/>
                                        </p:tgtEl>
                                      </p:cBhvr>
                                      <p:from x="100000" y="100000"/>
                                      <p:to x="80000" y="100000"/>
                                    </p:animScale>
                                    <p:anim by="(#ppt_h/3+#ppt_w*0.1)" calcmode="lin" valueType="num">
                                      <p:cBhvr additive="sum">
                                        <p:cTn id="42" dur="200" decel="100000" autoRev="1" fill="hold">
                                          <p:stCondLst>
                                            <p:cond delay="600"/>
                                          </p:stCondLst>
                                        </p:cTn>
                                        <p:tgtEl>
                                          <p:spTgt spid="34823"/>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p:bldP spid="34819" grpId="0"/>
      <p:bldP spid="34820" grpId="0"/>
      <p:bldP spid="34821" grpId="0"/>
      <p:bldP spid="34822" grpId="0"/>
      <p:bldP spid="34823" grpId="0"/>
    </p:bldLst>
  </p:timing>
</p:sld>
</file>

<file path=ppt/slides/slide3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re 1"/>
          <p:cNvSpPr>
            <a:spLocks noGrp="1"/>
          </p:cNvSpPr>
          <p:nvPr>
            <p:ph type="title"/>
          </p:nvPr>
        </p:nvSpPr>
        <p:spPr>
          <a:xfrm>
            <a:off x="609600" y="125413"/>
            <a:ext cx="10972800" cy="1143000"/>
          </a:xfrm>
        </p:spPr>
        <p:txBody>
          <a:bodyPr/>
          <a:lstStyle/>
          <a:p>
            <a:r>
              <a:rPr lang="fr-FR" sz="2600" b="1" dirty="0">
                <a:solidFill>
                  <a:srgbClr val="FFC000"/>
                </a:solidFill>
                <a:latin typeface="Times New Roman" pitchFamily="18" charset="0"/>
              </a:rPr>
              <a:t>Démarche - « Quatrième S » - L’ORDRE – SEIKETSU</a:t>
            </a:r>
            <a:endParaRPr lang="fr-FR" sz="2600" dirty="0">
              <a:solidFill>
                <a:srgbClr val="FFC000"/>
              </a:solidFill>
              <a:latin typeface="Times New Roman" pitchFamily="18" charset="0"/>
            </a:endParaRPr>
          </a:p>
        </p:txBody>
      </p:sp>
      <p:sp>
        <p:nvSpPr>
          <p:cNvPr id="4" name="Rectangle à coins arrondis 3"/>
          <p:cNvSpPr/>
          <p:nvPr/>
        </p:nvSpPr>
        <p:spPr>
          <a:xfrm>
            <a:off x="476252" y="1928813"/>
            <a:ext cx="3524249" cy="1143000"/>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p>
            <a:pPr algn="ctr" fontAlgn="auto">
              <a:spcBef>
                <a:spcPts val="0"/>
              </a:spcBef>
              <a:spcAft>
                <a:spcPts val="0"/>
              </a:spcAft>
              <a:defRPr/>
            </a:pPr>
            <a:r>
              <a:rPr lang="fr-FR" sz="4000" b="1" dirty="0"/>
              <a:t>S</a:t>
            </a:r>
            <a:r>
              <a:rPr lang="fr-FR" sz="2800" b="1" dirty="0"/>
              <a:t>EIKETSU</a:t>
            </a:r>
            <a:endParaRPr lang="fr-FR" sz="2800" dirty="0"/>
          </a:p>
        </p:txBody>
      </p:sp>
      <p:sp>
        <p:nvSpPr>
          <p:cNvPr id="5" name="Rectangle à coins arrondis 4"/>
          <p:cNvSpPr/>
          <p:nvPr/>
        </p:nvSpPr>
        <p:spPr>
          <a:xfrm>
            <a:off x="7143751" y="1928813"/>
            <a:ext cx="3619500" cy="1143000"/>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p>
            <a:pPr algn="ctr" fontAlgn="auto">
              <a:spcBef>
                <a:spcPts val="0"/>
              </a:spcBef>
              <a:spcAft>
                <a:spcPts val="0"/>
              </a:spcAft>
              <a:defRPr/>
            </a:pPr>
            <a:r>
              <a:rPr lang="fr-FR" sz="4000" b="1" dirty="0"/>
              <a:t>O</a:t>
            </a:r>
            <a:r>
              <a:rPr lang="fr-FR" sz="2800" b="1" dirty="0"/>
              <a:t>RDRE</a:t>
            </a:r>
            <a:endParaRPr lang="fr-FR" sz="2800" dirty="0"/>
          </a:p>
        </p:txBody>
      </p:sp>
      <p:sp>
        <p:nvSpPr>
          <p:cNvPr id="6" name="Flèche droite à entaille 5"/>
          <p:cNvSpPr/>
          <p:nvPr/>
        </p:nvSpPr>
        <p:spPr>
          <a:xfrm>
            <a:off x="4857751" y="2286000"/>
            <a:ext cx="1333500" cy="571500"/>
          </a:xfrm>
          <a:prstGeom prst="notchedRightArrow">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fr-FR"/>
          </a:p>
        </p:txBody>
      </p:sp>
      <p:sp>
        <p:nvSpPr>
          <p:cNvPr id="35846" name="ZoneTexte 6"/>
          <p:cNvSpPr txBox="1">
            <a:spLocks noChangeArrowheads="1"/>
          </p:cNvSpPr>
          <p:nvPr/>
        </p:nvSpPr>
        <p:spPr bwMode="auto">
          <a:xfrm>
            <a:off x="190500" y="3929063"/>
            <a:ext cx="11811000" cy="2000250"/>
          </a:xfrm>
          <a:prstGeom prst="rect">
            <a:avLst/>
          </a:prstGeom>
          <a:noFill/>
          <a:ln w="9525">
            <a:noFill/>
            <a:miter lim="800000"/>
            <a:headEnd/>
            <a:tailEnd/>
          </a:ln>
        </p:spPr>
        <p:txBody>
          <a:bodyPr>
            <a:spAutoFit/>
          </a:bodyPr>
          <a:lstStyle/>
          <a:p>
            <a:r>
              <a:rPr lang="fr-FR" sz="2800" b="1" i="1">
                <a:latin typeface="Constantia" pitchFamily="18" charset="0"/>
              </a:rPr>
              <a:t>Actions &amp; résultats attendus</a:t>
            </a:r>
          </a:p>
          <a:p>
            <a:pPr>
              <a:buClr>
                <a:srgbClr val="FF6600"/>
              </a:buClr>
              <a:buSzPct val="110000"/>
              <a:buFont typeface="Arial" charset="0"/>
              <a:buChar char="•"/>
            </a:pPr>
            <a:r>
              <a:rPr lang="fr-FR" sz="2400">
                <a:latin typeface="Constantia" pitchFamily="18" charset="0"/>
              </a:rPr>
              <a:t>  Propreté &amp; hygiène</a:t>
            </a:r>
          </a:p>
          <a:p>
            <a:pPr>
              <a:buClr>
                <a:srgbClr val="FF6600"/>
              </a:buClr>
              <a:buSzPct val="110000"/>
              <a:buFont typeface="Arial" charset="0"/>
              <a:buChar char="•"/>
            </a:pPr>
            <a:r>
              <a:rPr lang="fr-FR" sz="2400">
                <a:latin typeface="Constantia" pitchFamily="18" charset="0"/>
              </a:rPr>
              <a:t>  Tenue des réfectoires &amp; autres</a:t>
            </a:r>
          </a:p>
          <a:p>
            <a:pPr>
              <a:buClr>
                <a:srgbClr val="FF6600"/>
              </a:buClr>
              <a:buSzPct val="110000"/>
              <a:buFont typeface="Arial" charset="0"/>
              <a:buChar char="•"/>
            </a:pPr>
            <a:r>
              <a:rPr lang="fr-FR" sz="2400">
                <a:latin typeface="Constantia" pitchFamily="18" charset="0"/>
              </a:rPr>
              <a:t>  Vestiaires « habits ville » &amp; « habits travail »</a:t>
            </a:r>
          </a:p>
          <a:p>
            <a:pPr>
              <a:buClr>
                <a:srgbClr val="FF6600"/>
              </a:buClr>
              <a:buSzPct val="110000"/>
              <a:buFont typeface="Arial" charset="0"/>
              <a:buChar char="•"/>
            </a:pPr>
            <a:r>
              <a:rPr lang="fr-FR" sz="2400">
                <a:latin typeface="Constantia" pitchFamily="18" charset="0"/>
              </a:rPr>
              <a:t>  Lutter contre les sources de pollution et de nuisance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5842"/>
                                        </p:tgtEl>
                                        <p:attrNameLst>
                                          <p:attrName>style.visibility</p:attrName>
                                        </p:attrNameLst>
                                      </p:cBhvr>
                                      <p:to>
                                        <p:strVal val="visible"/>
                                      </p:to>
                                    </p:set>
                                    <p:anim calcmode="lin" valueType="num">
                                      <p:cBhvr>
                                        <p:cTn id="7" dur="1000" fill="hold"/>
                                        <p:tgtEl>
                                          <p:spTgt spid="35842"/>
                                        </p:tgtEl>
                                        <p:attrNameLst>
                                          <p:attrName>ppt_w</p:attrName>
                                        </p:attrNameLst>
                                      </p:cBhvr>
                                      <p:tavLst>
                                        <p:tav tm="0">
                                          <p:val>
                                            <p:fltVal val="0"/>
                                          </p:val>
                                        </p:tav>
                                        <p:tav tm="100000">
                                          <p:val>
                                            <p:strVal val="#ppt_w"/>
                                          </p:val>
                                        </p:tav>
                                      </p:tavLst>
                                    </p:anim>
                                    <p:anim calcmode="lin" valueType="num">
                                      <p:cBhvr>
                                        <p:cTn id="8" dur="1000" fill="hold"/>
                                        <p:tgtEl>
                                          <p:spTgt spid="35842"/>
                                        </p:tgtEl>
                                        <p:attrNameLst>
                                          <p:attrName>ppt_h</p:attrName>
                                        </p:attrNameLst>
                                      </p:cBhvr>
                                      <p:tavLst>
                                        <p:tav tm="0">
                                          <p:val>
                                            <p:fltVal val="0"/>
                                          </p:val>
                                        </p:tav>
                                        <p:tav tm="100000">
                                          <p:val>
                                            <p:strVal val="#ppt_h"/>
                                          </p:val>
                                        </p:tav>
                                      </p:tavLst>
                                    </p:anim>
                                    <p:anim calcmode="lin" valueType="num">
                                      <p:cBhvr>
                                        <p:cTn id="9" dur="1000" fill="hold"/>
                                        <p:tgtEl>
                                          <p:spTgt spid="3584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584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23"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childTnLst>
                                </p:cTn>
                              </p:par>
                              <p:par>
                                <p:cTn id="21" presetID="23" presetClass="entr" presetSubtype="16"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500" fill="hold"/>
                                        <p:tgtEl>
                                          <p:spTgt spid="5"/>
                                        </p:tgtEl>
                                        <p:attrNameLst>
                                          <p:attrName>ppt_w</p:attrName>
                                        </p:attrNameLst>
                                      </p:cBhvr>
                                      <p:tavLst>
                                        <p:tav tm="0">
                                          <p:val>
                                            <p:fltVal val="0"/>
                                          </p:val>
                                        </p:tav>
                                        <p:tav tm="100000">
                                          <p:val>
                                            <p:strVal val="#ppt_w"/>
                                          </p:val>
                                        </p:tav>
                                      </p:tavLst>
                                    </p:anim>
                                    <p:anim calcmode="lin" valueType="num">
                                      <p:cBhvr>
                                        <p:cTn id="24"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52" presetClass="entr" presetSubtype="0" fill="hold" grpId="0" nodeType="clickEffect">
                                  <p:stCondLst>
                                    <p:cond delay="0"/>
                                  </p:stCondLst>
                                  <p:childTnLst>
                                    <p:set>
                                      <p:cBhvr>
                                        <p:cTn id="28" dur="1" fill="hold">
                                          <p:stCondLst>
                                            <p:cond delay="0"/>
                                          </p:stCondLst>
                                        </p:cTn>
                                        <p:tgtEl>
                                          <p:spTgt spid="35846"/>
                                        </p:tgtEl>
                                        <p:attrNameLst>
                                          <p:attrName>style.visibility</p:attrName>
                                        </p:attrNameLst>
                                      </p:cBhvr>
                                      <p:to>
                                        <p:strVal val="visible"/>
                                      </p:to>
                                    </p:set>
                                    <p:animScale>
                                      <p:cBhvr>
                                        <p:cTn id="29" dur="1000" decel="50000" fill="hold">
                                          <p:stCondLst>
                                            <p:cond delay="0"/>
                                          </p:stCondLst>
                                        </p:cTn>
                                        <p:tgtEl>
                                          <p:spTgt spid="3584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0" dur="1000" decel="50000" fill="hold">
                                          <p:stCondLst>
                                            <p:cond delay="0"/>
                                          </p:stCondLst>
                                        </p:cTn>
                                        <p:tgtEl>
                                          <p:spTgt spid="35846"/>
                                        </p:tgtEl>
                                        <p:attrNameLst>
                                          <p:attrName>ppt_x</p:attrName>
                                          <p:attrName>ppt_y</p:attrName>
                                        </p:attrNameLst>
                                      </p:cBhvr>
                                    </p:animMotion>
                                    <p:animEffect transition="in" filter="fade">
                                      <p:cBhvr>
                                        <p:cTn id="31" dur="1000"/>
                                        <p:tgtEl>
                                          <p:spTgt spid="358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p:bldP spid="4" grpId="0" animBg="1"/>
      <p:bldP spid="5" grpId="0" animBg="1"/>
      <p:bldP spid="6" grpId="0" animBg="1"/>
      <p:bldP spid="35846" grpId="0"/>
    </p:bldLst>
  </p:timing>
</p:sld>
</file>

<file path=ppt/slides/slide3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re 1"/>
          <p:cNvSpPr>
            <a:spLocks noGrp="1"/>
          </p:cNvSpPr>
          <p:nvPr>
            <p:ph type="title"/>
          </p:nvPr>
        </p:nvSpPr>
        <p:spPr>
          <a:xfrm>
            <a:off x="609600" y="44450"/>
            <a:ext cx="10972800" cy="1143000"/>
          </a:xfrm>
        </p:spPr>
        <p:txBody>
          <a:bodyPr/>
          <a:lstStyle/>
          <a:p>
            <a:r>
              <a:rPr lang="fr-FR" sz="2800" dirty="0">
                <a:solidFill>
                  <a:srgbClr val="FFC000"/>
                </a:solidFill>
                <a:latin typeface="Times New Roman" pitchFamily="18" charset="0"/>
              </a:rPr>
              <a:t>Démarche - « Cinquième S » - LA RIGUEUR - SHITSUKE</a:t>
            </a:r>
            <a:endParaRPr lang="fr-FR" sz="2600" dirty="0">
              <a:solidFill>
                <a:srgbClr val="FF0000"/>
              </a:solidFill>
              <a:latin typeface="Times New Roman" pitchFamily="18" charset="0"/>
              <a:cs typeface="Times New Roman" pitchFamily="18" charset="0"/>
            </a:endParaRPr>
          </a:p>
        </p:txBody>
      </p:sp>
      <p:sp>
        <p:nvSpPr>
          <p:cNvPr id="36867" name="ZoneTexte 3"/>
          <p:cNvSpPr txBox="1">
            <a:spLocks noChangeArrowheads="1"/>
          </p:cNvSpPr>
          <p:nvPr/>
        </p:nvSpPr>
        <p:spPr bwMode="auto">
          <a:xfrm>
            <a:off x="7334251" y="1357314"/>
            <a:ext cx="4000500" cy="708025"/>
          </a:xfrm>
          <a:prstGeom prst="rect">
            <a:avLst/>
          </a:prstGeom>
          <a:noFill/>
          <a:ln w="9525">
            <a:noFill/>
            <a:miter lim="800000"/>
            <a:headEnd/>
            <a:tailEnd/>
          </a:ln>
        </p:spPr>
        <p:txBody>
          <a:bodyPr>
            <a:spAutoFit/>
          </a:bodyPr>
          <a:lstStyle/>
          <a:p>
            <a:r>
              <a:rPr lang="fr-FR" sz="2000" b="1">
                <a:solidFill>
                  <a:srgbClr val="FF6600"/>
                </a:solidFill>
                <a:latin typeface="Constantia" pitchFamily="18" charset="0"/>
              </a:rPr>
              <a:t>Faire les choses comme</a:t>
            </a:r>
          </a:p>
          <a:p>
            <a:r>
              <a:rPr lang="fr-FR" sz="2000" b="1">
                <a:solidFill>
                  <a:srgbClr val="FF6600"/>
                </a:solidFill>
                <a:latin typeface="Constantia" pitchFamily="18" charset="0"/>
              </a:rPr>
              <a:t>elles doivent être faites</a:t>
            </a:r>
            <a:endParaRPr lang="fr-FR" sz="2000">
              <a:solidFill>
                <a:srgbClr val="FF6600"/>
              </a:solidFill>
              <a:latin typeface="Constantia" pitchFamily="18" charset="0"/>
            </a:endParaRPr>
          </a:p>
        </p:txBody>
      </p:sp>
      <p:sp>
        <p:nvSpPr>
          <p:cNvPr id="36868" name="ZoneTexte 4"/>
          <p:cNvSpPr txBox="1">
            <a:spLocks noChangeArrowheads="1"/>
          </p:cNvSpPr>
          <p:nvPr/>
        </p:nvSpPr>
        <p:spPr bwMode="auto">
          <a:xfrm>
            <a:off x="381001" y="1357314"/>
            <a:ext cx="6667500" cy="1570037"/>
          </a:xfrm>
          <a:prstGeom prst="rect">
            <a:avLst/>
          </a:prstGeom>
          <a:noFill/>
          <a:ln w="9525">
            <a:noFill/>
            <a:miter lim="800000"/>
            <a:headEnd/>
            <a:tailEnd/>
          </a:ln>
        </p:spPr>
        <p:txBody>
          <a:bodyPr>
            <a:spAutoFit/>
          </a:bodyPr>
          <a:lstStyle/>
          <a:p>
            <a:pPr algn="ctr"/>
            <a:r>
              <a:rPr lang="fr-FR" sz="2400" b="1" i="1">
                <a:solidFill>
                  <a:srgbClr val="FF0066"/>
                </a:solidFill>
                <a:latin typeface="Constantia" pitchFamily="18" charset="0"/>
              </a:rPr>
              <a:t> Objectifs</a:t>
            </a:r>
          </a:p>
          <a:p>
            <a:r>
              <a:rPr lang="fr-FR" sz="2400" b="1">
                <a:latin typeface="Constantia" pitchFamily="18" charset="0"/>
              </a:rPr>
              <a:t>Standardiser la démarche</a:t>
            </a:r>
          </a:p>
          <a:p>
            <a:r>
              <a:rPr lang="fr-FR" sz="2400" b="1">
                <a:latin typeface="Constantia" pitchFamily="18" charset="0"/>
              </a:rPr>
              <a:t>Instaurer une « discipline consentie»</a:t>
            </a:r>
          </a:p>
          <a:p>
            <a:r>
              <a:rPr lang="fr-FR" sz="2400" b="1">
                <a:latin typeface="Constantia" pitchFamily="18" charset="0"/>
              </a:rPr>
              <a:t>(autorité naturelle &amp; de compétence)</a:t>
            </a:r>
            <a:endParaRPr lang="fr-FR" sz="2400">
              <a:solidFill>
                <a:srgbClr val="FF33CC"/>
              </a:solidFill>
              <a:latin typeface="Constantia" pitchFamily="18" charset="0"/>
            </a:endParaRPr>
          </a:p>
        </p:txBody>
      </p:sp>
      <p:graphicFrame>
        <p:nvGraphicFramePr>
          <p:cNvPr id="12" name="Diagramme 11"/>
          <p:cNvGraphicFramePr/>
          <p:nvPr/>
        </p:nvGraphicFramePr>
        <p:xfrm>
          <a:off x="3968792" y="3071810"/>
          <a:ext cx="8128000" cy="35639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6870" name="ZoneTexte 12"/>
          <p:cNvSpPr txBox="1">
            <a:spLocks noChangeArrowheads="1"/>
          </p:cNvSpPr>
          <p:nvPr/>
        </p:nvSpPr>
        <p:spPr bwMode="auto">
          <a:xfrm>
            <a:off x="190500" y="3071814"/>
            <a:ext cx="3429000" cy="800219"/>
          </a:xfrm>
          <a:prstGeom prst="rect">
            <a:avLst/>
          </a:prstGeom>
          <a:noFill/>
          <a:ln w="9525">
            <a:noFill/>
            <a:miter lim="800000"/>
            <a:headEnd/>
            <a:tailEnd/>
          </a:ln>
        </p:spPr>
        <p:txBody>
          <a:bodyPr>
            <a:spAutoFit/>
          </a:bodyPr>
          <a:lstStyle/>
          <a:p>
            <a:r>
              <a:rPr lang="fr-FR" sz="2800" b="1" i="1">
                <a:latin typeface="Constantia" pitchFamily="18" charset="0"/>
              </a:rPr>
              <a:t>Mot d ’ordre</a:t>
            </a:r>
          </a:p>
          <a:p>
            <a:pPr>
              <a:buClr>
                <a:srgbClr val="FF6600"/>
              </a:buClr>
              <a:buFont typeface="Wingdings" pitchFamily="2" charset="2"/>
              <a:buChar char="q"/>
            </a:pPr>
            <a:r>
              <a:rPr lang="fr-FR" b="1">
                <a:latin typeface="Constantia" pitchFamily="18" charset="0"/>
              </a:rPr>
              <a:t> Évoluer dans le progrès</a:t>
            </a:r>
            <a:endParaRPr lang="fr-FR">
              <a:latin typeface="Constant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36866"/>
                                        </p:tgtEl>
                                        <p:attrNameLst>
                                          <p:attrName>style.visibility</p:attrName>
                                        </p:attrNameLst>
                                      </p:cBhvr>
                                      <p:to>
                                        <p:strVal val="visible"/>
                                      </p:to>
                                    </p:set>
                                    <p:animEffect transition="in" filter="fade">
                                      <p:cBhvr>
                                        <p:cTn id="7" dur="1000"/>
                                        <p:tgtEl>
                                          <p:spTgt spid="36866"/>
                                        </p:tgtEl>
                                      </p:cBhvr>
                                    </p:animEffect>
                                    <p:anim calcmode="lin" valueType="num">
                                      <p:cBhvr>
                                        <p:cTn id="8" dur="1000" fill="hold"/>
                                        <p:tgtEl>
                                          <p:spTgt spid="36866"/>
                                        </p:tgtEl>
                                        <p:attrNameLst>
                                          <p:attrName>ppt_x</p:attrName>
                                        </p:attrNameLst>
                                      </p:cBhvr>
                                      <p:tavLst>
                                        <p:tav tm="0">
                                          <p:val>
                                            <p:strVal val="#ppt_x"/>
                                          </p:val>
                                        </p:tav>
                                        <p:tav tm="100000">
                                          <p:val>
                                            <p:strVal val="#ppt_x"/>
                                          </p:val>
                                        </p:tav>
                                      </p:tavLst>
                                    </p:anim>
                                    <p:anim calcmode="lin" valueType="num">
                                      <p:cBhvr>
                                        <p:cTn id="9" dur="900" decel="100000" fill="hold"/>
                                        <p:tgtEl>
                                          <p:spTgt spid="3686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6866"/>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54" presetClass="entr" presetSubtype="0" accel="100000" fill="hold" grpId="0" nodeType="clickEffect">
                                  <p:stCondLst>
                                    <p:cond delay="0"/>
                                  </p:stCondLst>
                                  <p:childTnLst>
                                    <p:set>
                                      <p:cBhvr>
                                        <p:cTn id="14" dur="1" fill="hold">
                                          <p:stCondLst>
                                            <p:cond delay="0"/>
                                          </p:stCondLst>
                                        </p:cTn>
                                        <p:tgtEl>
                                          <p:spTgt spid="36868"/>
                                        </p:tgtEl>
                                        <p:attrNameLst>
                                          <p:attrName>style.visibility</p:attrName>
                                        </p:attrNameLst>
                                      </p:cBhvr>
                                      <p:to>
                                        <p:strVal val="visible"/>
                                      </p:to>
                                    </p:set>
                                    <p:anim calcmode="lin" valueType="num">
                                      <p:cBhvr>
                                        <p:cTn id="15" dur="500" fill="hold"/>
                                        <p:tgtEl>
                                          <p:spTgt spid="36868"/>
                                        </p:tgtEl>
                                        <p:attrNameLst>
                                          <p:attrName>ppt_w</p:attrName>
                                        </p:attrNameLst>
                                      </p:cBhvr>
                                      <p:tavLst>
                                        <p:tav tm="0">
                                          <p:val>
                                            <p:strVal val="#ppt_w*0.05"/>
                                          </p:val>
                                        </p:tav>
                                        <p:tav tm="100000">
                                          <p:val>
                                            <p:strVal val="#ppt_w"/>
                                          </p:val>
                                        </p:tav>
                                      </p:tavLst>
                                    </p:anim>
                                    <p:anim calcmode="lin" valueType="num">
                                      <p:cBhvr>
                                        <p:cTn id="16" dur="500" fill="hold"/>
                                        <p:tgtEl>
                                          <p:spTgt spid="36868"/>
                                        </p:tgtEl>
                                        <p:attrNameLst>
                                          <p:attrName>ppt_h</p:attrName>
                                        </p:attrNameLst>
                                      </p:cBhvr>
                                      <p:tavLst>
                                        <p:tav tm="0">
                                          <p:val>
                                            <p:strVal val="#ppt_h"/>
                                          </p:val>
                                        </p:tav>
                                        <p:tav tm="100000">
                                          <p:val>
                                            <p:strVal val="#ppt_h"/>
                                          </p:val>
                                        </p:tav>
                                      </p:tavLst>
                                    </p:anim>
                                    <p:anim calcmode="lin" valueType="num">
                                      <p:cBhvr>
                                        <p:cTn id="17" dur="500" fill="hold"/>
                                        <p:tgtEl>
                                          <p:spTgt spid="36868"/>
                                        </p:tgtEl>
                                        <p:attrNameLst>
                                          <p:attrName>ppt_x</p:attrName>
                                        </p:attrNameLst>
                                      </p:cBhvr>
                                      <p:tavLst>
                                        <p:tav tm="0">
                                          <p:val>
                                            <p:strVal val="#ppt_x-.2"/>
                                          </p:val>
                                        </p:tav>
                                        <p:tav tm="100000">
                                          <p:val>
                                            <p:strVal val="#ppt_x"/>
                                          </p:val>
                                        </p:tav>
                                      </p:tavLst>
                                    </p:anim>
                                    <p:anim calcmode="lin" valueType="num">
                                      <p:cBhvr>
                                        <p:cTn id="18" dur="500" fill="hold"/>
                                        <p:tgtEl>
                                          <p:spTgt spid="36868"/>
                                        </p:tgtEl>
                                        <p:attrNameLst>
                                          <p:attrName>ppt_y</p:attrName>
                                        </p:attrNameLst>
                                      </p:cBhvr>
                                      <p:tavLst>
                                        <p:tav tm="0">
                                          <p:val>
                                            <p:strVal val="#ppt_y"/>
                                          </p:val>
                                        </p:tav>
                                        <p:tav tm="100000">
                                          <p:val>
                                            <p:strVal val="#ppt_y"/>
                                          </p:val>
                                        </p:tav>
                                      </p:tavLst>
                                    </p:anim>
                                    <p:animEffect transition="in" filter="fade">
                                      <p:cBhvr>
                                        <p:cTn id="19" dur="500"/>
                                        <p:tgtEl>
                                          <p:spTgt spid="36868"/>
                                        </p:tgtEl>
                                      </p:cBhvr>
                                    </p:animEffect>
                                  </p:childTnLst>
                                </p:cTn>
                              </p:par>
                              <p:par>
                                <p:cTn id="20" presetID="54" presetClass="entr" presetSubtype="0" accel="100000" fill="hold" grpId="0" nodeType="withEffect">
                                  <p:stCondLst>
                                    <p:cond delay="0"/>
                                  </p:stCondLst>
                                  <p:childTnLst>
                                    <p:set>
                                      <p:cBhvr>
                                        <p:cTn id="21" dur="1" fill="hold">
                                          <p:stCondLst>
                                            <p:cond delay="0"/>
                                          </p:stCondLst>
                                        </p:cTn>
                                        <p:tgtEl>
                                          <p:spTgt spid="36867"/>
                                        </p:tgtEl>
                                        <p:attrNameLst>
                                          <p:attrName>style.visibility</p:attrName>
                                        </p:attrNameLst>
                                      </p:cBhvr>
                                      <p:to>
                                        <p:strVal val="visible"/>
                                      </p:to>
                                    </p:set>
                                    <p:anim calcmode="lin" valueType="num">
                                      <p:cBhvr>
                                        <p:cTn id="22" dur="500" fill="hold"/>
                                        <p:tgtEl>
                                          <p:spTgt spid="36867"/>
                                        </p:tgtEl>
                                        <p:attrNameLst>
                                          <p:attrName>ppt_w</p:attrName>
                                        </p:attrNameLst>
                                      </p:cBhvr>
                                      <p:tavLst>
                                        <p:tav tm="0">
                                          <p:val>
                                            <p:strVal val="#ppt_w*0.05"/>
                                          </p:val>
                                        </p:tav>
                                        <p:tav tm="100000">
                                          <p:val>
                                            <p:strVal val="#ppt_w"/>
                                          </p:val>
                                        </p:tav>
                                      </p:tavLst>
                                    </p:anim>
                                    <p:anim calcmode="lin" valueType="num">
                                      <p:cBhvr>
                                        <p:cTn id="23" dur="500" fill="hold"/>
                                        <p:tgtEl>
                                          <p:spTgt spid="36867"/>
                                        </p:tgtEl>
                                        <p:attrNameLst>
                                          <p:attrName>ppt_h</p:attrName>
                                        </p:attrNameLst>
                                      </p:cBhvr>
                                      <p:tavLst>
                                        <p:tav tm="0">
                                          <p:val>
                                            <p:strVal val="#ppt_h"/>
                                          </p:val>
                                        </p:tav>
                                        <p:tav tm="100000">
                                          <p:val>
                                            <p:strVal val="#ppt_h"/>
                                          </p:val>
                                        </p:tav>
                                      </p:tavLst>
                                    </p:anim>
                                    <p:anim calcmode="lin" valueType="num">
                                      <p:cBhvr>
                                        <p:cTn id="24" dur="500" fill="hold"/>
                                        <p:tgtEl>
                                          <p:spTgt spid="36867"/>
                                        </p:tgtEl>
                                        <p:attrNameLst>
                                          <p:attrName>ppt_x</p:attrName>
                                        </p:attrNameLst>
                                      </p:cBhvr>
                                      <p:tavLst>
                                        <p:tav tm="0">
                                          <p:val>
                                            <p:strVal val="#ppt_x-.2"/>
                                          </p:val>
                                        </p:tav>
                                        <p:tav tm="100000">
                                          <p:val>
                                            <p:strVal val="#ppt_x"/>
                                          </p:val>
                                        </p:tav>
                                      </p:tavLst>
                                    </p:anim>
                                    <p:anim calcmode="lin" valueType="num">
                                      <p:cBhvr>
                                        <p:cTn id="25" dur="500" fill="hold"/>
                                        <p:tgtEl>
                                          <p:spTgt spid="36867"/>
                                        </p:tgtEl>
                                        <p:attrNameLst>
                                          <p:attrName>ppt_y</p:attrName>
                                        </p:attrNameLst>
                                      </p:cBhvr>
                                      <p:tavLst>
                                        <p:tav tm="0">
                                          <p:val>
                                            <p:strVal val="#ppt_y"/>
                                          </p:val>
                                        </p:tav>
                                        <p:tav tm="100000">
                                          <p:val>
                                            <p:strVal val="#ppt_y"/>
                                          </p:val>
                                        </p:tav>
                                      </p:tavLst>
                                    </p:anim>
                                    <p:animEffect transition="in" filter="fade">
                                      <p:cBhvr>
                                        <p:cTn id="26" dur="500"/>
                                        <p:tgtEl>
                                          <p:spTgt spid="36867"/>
                                        </p:tgtEl>
                                      </p:cBhvr>
                                    </p:animEffect>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36870"/>
                                        </p:tgtEl>
                                        <p:attrNameLst>
                                          <p:attrName>style.visibility</p:attrName>
                                        </p:attrNameLst>
                                      </p:cBhvr>
                                      <p:to>
                                        <p:strVal val="visible"/>
                                      </p:to>
                                    </p:set>
                                    <p:anim calcmode="lin" valueType="num">
                                      <p:cBhvr>
                                        <p:cTn id="31" dur="500" fill="hold"/>
                                        <p:tgtEl>
                                          <p:spTgt spid="36870"/>
                                        </p:tgtEl>
                                        <p:attrNameLst>
                                          <p:attrName>ppt_w</p:attrName>
                                        </p:attrNameLst>
                                      </p:cBhvr>
                                      <p:tavLst>
                                        <p:tav tm="0">
                                          <p:val>
                                            <p:fltVal val="0"/>
                                          </p:val>
                                        </p:tav>
                                        <p:tav tm="100000">
                                          <p:val>
                                            <p:strVal val="#ppt_w"/>
                                          </p:val>
                                        </p:tav>
                                      </p:tavLst>
                                    </p:anim>
                                    <p:anim calcmode="lin" valueType="num">
                                      <p:cBhvr>
                                        <p:cTn id="32" dur="500" fill="hold"/>
                                        <p:tgtEl>
                                          <p:spTgt spid="36870"/>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p:cTn id="37" dur="500" fill="hold"/>
                                        <p:tgtEl>
                                          <p:spTgt spid="12"/>
                                        </p:tgtEl>
                                        <p:attrNameLst>
                                          <p:attrName>ppt_w</p:attrName>
                                        </p:attrNameLst>
                                      </p:cBhvr>
                                      <p:tavLst>
                                        <p:tav tm="0">
                                          <p:val>
                                            <p:fltVal val="0"/>
                                          </p:val>
                                        </p:tav>
                                        <p:tav tm="100000">
                                          <p:val>
                                            <p:strVal val="#ppt_w"/>
                                          </p:val>
                                        </p:tav>
                                      </p:tavLst>
                                    </p:anim>
                                    <p:anim calcmode="lin" valueType="num">
                                      <p:cBhvr>
                                        <p:cTn id="38" dur="500" fill="hold"/>
                                        <p:tgtEl>
                                          <p:spTgt spid="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p:bldP spid="36867" grpId="0"/>
      <p:bldP spid="36868" grpId="0"/>
      <p:bldGraphic spid="12" grpId="0">
        <p:bldAsOne/>
      </p:bldGraphic>
      <p:bldP spid="3687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solidFill>
                  <a:srgbClr val="FFC000"/>
                </a:solidFill>
              </a:rPr>
              <a:t>a- La production</a:t>
            </a:r>
            <a:endParaRPr lang="fr-FR" dirty="0">
              <a:solidFill>
                <a:srgbClr val="FFC000"/>
              </a:solidFill>
            </a:endParaRPr>
          </a:p>
        </p:txBody>
      </p:sp>
      <p:sp>
        <p:nvSpPr>
          <p:cNvPr id="3" name="Espace réservé du contenu 2"/>
          <p:cNvSpPr>
            <a:spLocks noGrp="1"/>
          </p:cNvSpPr>
          <p:nvPr>
            <p:ph idx="1"/>
          </p:nvPr>
        </p:nvSpPr>
        <p:spPr>
          <a:xfrm>
            <a:off x="1103312" y="2052918"/>
            <a:ext cx="10047288" cy="4195481"/>
          </a:xfrm>
        </p:spPr>
        <p:txBody>
          <a:bodyPr/>
          <a:lstStyle/>
          <a:p>
            <a:r>
              <a:rPr lang="fr-FR" dirty="0"/>
              <a:t>"La production est la fonction la plus importante dans  la chaine de valeur ,elle englobe la totalité des opérations par lesquelles passe un produit pour être transformé d'une matière première en produit fini.« </a:t>
            </a:r>
          </a:p>
          <a:p>
            <a:endParaRPr lang="fr-FR" dirty="0"/>
          </a:p>
          <a:p>
            <a:r>
              <a:rPr lang="fr-FR" dirty="0"/>
              <a:t>La fonction production se considère comme la fonction la plus importante dans chaque industrie,  car elle englobe plus de 80 % des tâches et opérations déroulantes dans l'usine, c'est pour cela il faut faire attention à cette fonction.</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989995" y="2628900"/>
            <a:ext cx="10353761" cy="1326321"/>
          </a:xfrm>
          <a:prstGeom prst="rect">
            <a:avLst/>
          </a:prstGeom>
        </p:spPr>
        <p:txBody>
          <a:bodyPr vert="horz" lIns="91440" tIns="45720" rIns="91440" bIns="45720" rtlCol="0" anchor="ctr">
            <a:normAutofit fontScale="97500"/>
          </a:bodyPr>
          <a:lstStyle/>
          <a:p>
            <a:pPr algn="ctr" defTabSz="914400">
              <a:lnSpc>
                <a:spcPct val="90000"/>
              </a:lnSpc>
              <a:spcBef>
                <a:spcPct val="0"/>
              </a:spcBef>
            </a:pPr>
            <a:r>
              <a:rPr kumimoji="0" lang="fr-FR" sz="3400" b="1" i="0" u="none" strike="noStrike" kern="1200" cap="all" spc="0" normalizeH="0" baseline="0" noProof="0" dirty="0">
                <a:ln>
                  <a:noFill/>
                </a:ln>
                <a:solidFill>
                  <a:srgbClr val="FFFF00"/>
                </a:solidFill>
                <a:effectLst>
                  <a:outerShdw blurRad="50800" dist="63500" dir="2700000" algn="tl" rotWithShape="0">
                    <a:srgbClr val="000000">
                      <a:alpha val="48000"/>
                    </a:srgbClr>
                  </a:outerShdw>
                </a:effectLst>
                <a:uLnTx/>
                <a:uFillTx/>
                <a:latin typeface="+mj-lt"/>
                <a:ea typeface="+mj-ea"/>
                <a:cs typeface="+mj-cs"/>
              </a:rPr>
              <a:t>1.5. Le management industriel</a:t>
            </a:r>
          </a:p>
        </p:txBody>
      </p:sp>
    </p:spTree>
  </p:cSld>
  <p:clrMapOvr>
    <a:masterClrMapping/>
  </p:clrMapOvr>
</p:sld>
</file>

<file path=ppt/slides/slide4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re 1"/>
          <p:cNvSpPr>
            <a:spLocks noGrp="1"/>
          </p:cNvSpPr>
          <p:nvPr>
            <p:ph type="title"/>
          </p:nvPr>
        </p:nvSpPr>
        <p:spPr>
          <a:xfrm>
            <a:off x="609600" y="44450"/>
            <a:ext cx="10972800" cy="1143000"/>
          </a:xfrm>
        </p:spPr>
        <p:txBody>
          <a:bodyPr/>
          <a:lstStyle/>
          <a:p>
            <a:r>
              <a:rPr lang="fr-FR" sz="2500" b="1" dirty="0">
                <a:solidFill>
                  <a:srgbClr val="FFC000"/>
                </a:solidFill>
                <a:latin typeface="Times New Roman" pitchFamily="18" charset="0"/>
              </a:rPr>
              <a:t>Démarche - « Cinquième S » - LA RIGUEUR - SHITSUKE</a:t>
            </a:r>
            <a:endParaRPr lang="fr-FR" sz="2500" dirty="0">
              <a:solidFill>
                <a:srgbClr val="FFC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6667500" y="3929063"/>
            <a:ext cx="5429251" cy="1071562"/>
          </a:xfrm>
        </p:spPr>
        <p:txBody>
          <a:bodyPr>
            <a:normAutofit/>
          </a:bodyPr>
          <a:lstStyle/>
          <a:p>
            <a:pPr marL="274320" indent="-274320" fontAlgn="auto">
              <a:spcAft>
                <a:spcPts val="0"/>
              </a:spcAft>
              <a:buClr>
                <a:schemeClr val="accent3"/>
              </a:buClr>
              <a:buFont typeface="Wingdings 2"/>
              <a:buNone/>
              <a:defRPr/>
            </a:pPr>
            <a:r>
              <a:rPr lang="fr-FR" sz="2400" b="1" dirty="0">
                <a:solidFill>
                  <a:srgbClr val="FF33CC"/>
                </a:solidFill>
              </a:rPr>
              <a:t>     Plus la tâche est difficile, plus la notion de rigueur est importante !</a:t>
            </a:r>
            <a:endParaRPr lang="fr-FR" sz="2200" dirty="0">
              <a:solidFill>
                <a:srgbClr val="FF33CC"/>
              </a:solidFill>
              <a:latin typeface="Times New Roman" pitchFamily="18" charset="0"/>
              <a:cs typeface="Times New Roman" pitchFamily="18" charset="0"/>
            </a:endParaRPr>
          </a:p>
        </p:txBody>
      </p:sp>
      <p:sp>
        <p:nvSpPr>
          <p:cNvPr id="37892" name="ZoneTexte 3"/>
          <p:cNvSpPr txBox="1">
            <a:spLocks noChangeArrowheads="1"/>
          </p:cNvSpPr>
          <p:nvPr/>
        </p:nvSpPr>
        <p:spPr bwMode="auto">
          <a:xfrm>
            <a:off x="656167" y="2071688"/>
            <a:ext cx="2772554" cy="461665"/>
          </a:xfrm>
          <a:prstGeom prst="rect">
            <a:avLst/>
          </a:prstGeom>
          <a:noFill/>
          <a:ln w="9525">
            <a:noFill/>
            <a:miter lim="800000"/>
            <a:headEnd/>
            <a:tailEnd/>
          </a:ln>
        </p:spPr>
        <p:txBody>
          <a:bodyPr wrap="none">
            <a:spAutoFit/>
          </a:bodyPr>
          <a:lstStyle/>
          <a:p>
            <a:pPr marL="457200" indent="-457200">
              <a:buClr>
                <a:srgbClr val="FF6600"/>
              </a:buClr>
              <a:buFont typeface="Calibri" pitchFamily="34" charset="0"/>
              <a:buAutoNum type="arabicPeriod"/>
            </a:pPr>
            <a:r>
              <a:rPr lang="fr-FR" sz="2400" b="1">
                <a:latin typeface="Constantia" pitchFamily="18" charset="0"/>
              </a:rPr>
              <a:t>Fixer les règles</a:t>
            </a:r>
            <a:endParaRPr lang="fr-FR" sz="2400">
              <a:latin typeface="Times New Roman" pitchFamily="18" charset="0"/>
              <a:cs typeface="Times New Roman" pitchFamily="18" charset="0"/>
            </a:endParaRPr>
          </a:p>
        </p:txBody>
      </p:sp>
      <p:sp>
        <p:nvSpPr>
          <p:cNvPr id="37893" name="ZoneTexte 5"/>
          <p:cNvSpPr txBox="1">
            <a:spLocks noChangeArrowheads="1"/>
          </p:cNvSpPr>
          <p:nvPr/>
        </p:nvSpPr>
        <p:spPr bwMode="auto">
          <a:xfrm>
            <a:off x="476251" y="1428751"/>
            <a:ext cx="1692066" cy="523220"/>
          </a:xfrm>
          <a:prstGeom prst="rect">
            <a:avLst/>
          </a:prstGeom>
          <a:noFill/>
          <a:ln w="9525">
            <a:noFill/>
            <a:miter lim="800000"/>
            <a:headEnd/>
            <a:tailEnd/>
          </a:ln>
        </p:spPr>
        <p:txBody>
          <a:bodyPr wrap="none">
            <a:spAutoFit/>
          </a:bodyPr>
          <a:lstStyle/>
          <a:p>
            <a:r>
              <a:rPr lang="fr-FR" sz="2800">
                <a:solidFill>
                  <a:srgbClr val="FF0066"/>
                </a:solidFill>
                <a:latin typeface="Constantia" pitchFamily="18" charset="0"/>
              </a:rPr>
              <a:t>Processus</a:t>
            </a:r>
          </a:p>
        </p:txBody>
      </p:sp>
      <p:sp>
        <p:nvSpPr>
          <p:cNvPr id="37894" name="ZoneTexte 6"/>
          <p:cNvSpPr txBox="1">
            <a:spLocks noChangeArrowheads="1"/>
          </p:cNvSpPr>
          <p:nvPr/>
        </p:nvSpPr>
        <p:spPr bwMode="auto">
          <a:xfrm>
            <a:off x="6953251" y="1785938"/>
            <a:ext cx="4191000" cy="646112"/>
          </a:xfrm>
          <a:prstGeom prst="rect">
            <a:avLst/>
          </a:prstGeom>
          <a:noFill/>
          <a:ln w="9525">
            <a:noFill/>
            <a:miter lim="800000"/>
            <a:headEnd/>
            <a:tailEnd/>
          </a:ln>
        </p:spPr>
        <p:txBody>
          <a:bodyPr>
            <a:spAutoFit/>
          </a:bodyPr>
          <a:lstStyle/>
          <a:p>
            <a:r>
              <a:rPr lang="fr-FR" b="1">
                <a:latin typeface="Constantia" pitchFamily="18" charset="0"/>
              </a:rPr>
              <a:t>Le rôle de l ’encadrement</a:t>
            </a:r>
          </a:p>
          <a:p>
            <a:r>
              <a:rPr lang="fr-FR" b="1">
                <a:latin typeface="Constantia" pitchFamily="18" charset="0"/>
              </a:rPr>
              <a:t>est primordial, il doit :</a:t>
            </a:r>
            <a:endParaRPr lang="fr-FR" b="1">
              <a:solidFill>
                <a:srgbClr val="FF6600"/>
              </a:solidFill>
              <a:latin typeface="Constantia" pitchFamily="18" charset="0"/>
            </a:endParaRPr>
          </a:p>
        </p:txBody>
      </p:sp>
      <p:sp>
        <p:nvSpPr>
          <p:cNvPr id="37895" name="ZoneTexte 8"/>
          <p:cNvSpPr txBox="1">
            <a:spLocks noChangeArrowheads="1"/>
          </p:cNvSpPr>
          <p:nvPr/>
        </p:nvSpPr>
        <p:spPr bwMode="auto">
          <a:xfrm>
            <a:off x="7143752" y="2643188"/>
            <a:ext cx="3905249" cy="1016000"/>
          </a:xfrm>
          <a:prstGeom prst="rect">
            <a:avLst/>
          </a:prstGeom>
          <a:noFill/>
          <a:ln w="9525">
            <a:noFill/>
            <a:miter lim="800000"/>
            <a:headEnd/>
            <a:tailEnd/>
          </a:ln>
        </p:spPr>
        <p:txBody>
          <a:bodyPr>
            <a:spAutoFit/>
          </a:bodyPr>
          <a:lstStyle/>
          <a:p>
            <a:r>
              <a:rPr lang="fr-FR" sz="2000" b="1">
                <a:solidFill>
                  <a:srgbClr val="FF33CC"/>
                </a:solidFill>
                <a:latin typeface="Constantia" pitchFamily="18" charset="0"/>
              </a:rPr>
              <a:t>« En soutenant et en encourageant le personnel à adhérer »</a:t>
            </a:r>
            <a:endParaRPr lang="fr-FR" sz="2000">
              <a:solidFill>
                <a:srgbClr val="FF33CC"/>
              </a:solidFill>
              <a:latin typeface="Constantia" pitchFamily="18" charset="0"/>
            </a:endParaRPr>
          </a:p>
        </p:txBody>
      </p:sp>
      <p:pic>
        <p:nvPicPr>
          <p:cNvPr id="37896" name="Picture 2"/>
          <p:cNvPicPr>
            <a:picLocks noChangeAspect="1" noChangeArrowheads="1"/>
          </p:cNvPicPr>
          <p:nvPr/>
        </p:nvPicPr>
        <p:blipFill>
          <a:blip r:embed="rId3"/>
          <a:srcRect/>
          <a:stretch>
            <a:fillRect/>
          </a:stretch>
        </p:blipFill>
        <p:spPr bwMode="auto">
          <a:xfrm>
            <a:off x="571500" y="2786063"/>
            <a:ext cx="5429251" cy="37147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7890"/>
                                        </p:tgtEl>
                                        <p:attrNameLst>
                                          <p:attrName>style.visibility</p:attrName>
                                        </p:attrNameLst>
                                      </p:cBhvr>
                                      <p:to>
                                        <p:strVal val="visible"/>
                                      </p:to>
                                    </p:set>
                                    <p:anim calcmode="lin" valueType="num">
                                      <p:cBhvr>
                                        <p:cTn id="7" dur="1000" fill="hold"/>
                                        <p:tgtEl>
                                          <p:spTgt spid="37890"/>
                                        </p:tgtEl>
                                        <p:attrNameLst>
                                          <p:attrName>ppt_w</p:attrName>
                                        </p:attrNameLst>
                                      </p:cBhvr>
                                      <p:tavLst>
                                        <p:tav tm="0">
                                          <p:val>
                                            <p:fltVal val="0"/>
                                          </p:val>
                                        </p:tav>
                                        <p:tav tm="100000">
                                          <p:val>
                                            <p:strVal val="#ppt_w"/>
                                          </p:val>
                                        </p:tav>
                                      </p:tavLst>
                                    </p:anim>
                                    <p:anim calcmode="lin" valueType="num">
                                      <p:cBhvr>
                                        <p:cTn id="8" dur="1000" fill="hold"/>
                                        <p:tgtEl>
                                          <p:spTgt spid="37890"/>
                                        </p:tgtEl>
                                        <p:attrNameLst>
                                          <p:attrName>ppt_h</p:attrName>
                                        </p:attrNameLst>
                                      </p:cBhvr>
                                      <p:tavLst>
                                        <p:tav tm="0">
                                          <p:val>
                                            <p:fltVal val="0"/>
                                          </p:val>
                                        </p:tav>
                                        <p:tav tm="100000">
                                          <p:val>
                                            <p:strVal val="#ppt_h"/>
                                          </p:val>
                                        </p:tav>
                                      </p:tavLst>
                                    </p:anim>
                                    <p:anim calcmode="lin" valueType="num">
                                      <p:cBhvr>
                                        <p:cTn id="9" dur="1000" fill="hold"/>
                                        <p:tgtEl>
                                          <p:spTgt spid="37890"/>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789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23" presetClass="entr" presetSubtype="16" fill="hold" grpId="0" nodeType="clickEffect">
                                  <p:stCondLst>
                                    <p:cond delay="0"/>
                                  </p:stCondLst>
                                  <p:childTnLst>
                                    <p:set>
                                      <p:cBhvr>
                                        <p:cTn id="14" dur="1" fill="hold">
                                          <p:stCondLst>
                                            <p:cond delay="0"/>
                                          </p:stCondLst>
                                        </p:cTn>
                                        <p:tgtEl>
                                          <p:spTgt spid="37893"/>
                                        </p:tgtEl>
                                        <p:attrNameLst>
                                          <p:attrName>style.visibility</p:attrName>
                                        </p:attrNameLst>
                                      </p:cBhvr>
                                      <p:to>
                                        <p:strVal val="visible"/>
                                      </p:to>
                                    </p:set>
                                    <p:anim calcmode="lin" valueType="num">
                                      <p:cBhvr>
                                        <p:cTn id="15" dur="500" fill="hold"/>
                                        <p:tgtEl>
                                          <p:spTgt spid="37893"/>
                                        </p:tgtEl>
                                        <p:attrNameLst>
                                          <p:attrName>ppt_w</p:attrName>
                                        </p:attrNameLst>
                                      </p:cBhvr>
                                      <p:tavLst>
                                        <p:tav tm="0">
                                          <p:val>
                                            <p:fltVal val="0"/>
                                          </p:val>
                                        </p:tav>
                                        <p:tav tm="100000">
                                          <p:val>
                                            <p:strVal val="#ppt_w"/>
                                          </p:val>
                                        </p:tav>
                                      </p:tavLst>
                                    </p:anim>
                                    <p:anim calcmode="lin" valueType="num">
                                      <p:cBhvr>
                                        <p:cTn id="16" dur="500" fill="hold"/>
                                        <p:tgtEl>
                                          <p:spTgt spid="37893"/>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37892"/>
                                        </p:tgtEl>
                                        <p:attrNameLst>
                                          <p:attrName>style.visibility</p:attrName>
                                        </p:attrNameLst>
                                      </p:cBhvr>
                                      <p:to>
                                        <p:strVal val="visible"/>
                                      </p:to>
                                    </p:set>
                                    <p:anim calcmode="lin" valueType="num">
                                      <p:cBhvr>
                                        <p:cTn id="19" dur="500" fill="hold"/>
                                        <p:tgtEl>
                                          <p:spTgt spid="37892"/>
                                        </p:tgtEl>
                                        <p:attrNameLst>
                                          <p:attrName>ppt_w</p:attrName>
                                        </p:attrNameLst>
                                      </p:cBhvr>
                                      <p:tavLst>
                                        <p:tav tm="0">
                                          <p:val>
                                            <p:fltVal val="0"/>
                                          </p:val>
                                        </p:tav>
                                        <p:tav tm="100000">
                                          <p:val>
                                            <p:strVal val="#ppt_w"/>
                                          </p:val>
                                        </p:tav>
                                      </p:tavLst>
                                    </p:anim>
                                    <p:anim calcmode="lin" valueType="num">
                                      <p:cBhvr>
                                        <p:cTn id="20" dur="500" fill="hold"/>
                                        <p:tgtEl>
                                          <p:spTgt spid="37892"/>
                                        </p:tgtEl>
                                        <p:attrNameLst>
                                          <p:attrName>ppt_h</p:attrName>
                                        </p:attrNameLst>
                                      </p:cBhvr>
                                      <p:tavLst>
                                        <p:tav tm="0">
                                          <p:val>
                                            <p:fltVal val="0"/>
                                          </p:val>
                                        </p:tav>
                                        <p:tav tm="100000">
                                          <p:val>
                                            <p:strVal val="#ppt_h"/>
                                          </p:val>
                                        </p:tav>
                                      </p:tavLst>
                                    </p:anim>
                                  </p:childTnLst>
                                </p:cTn>
                              </p:par>
                              <p:par>
                                <p:cTn id="21" presetID="23" presetClass="entr" presetSubtype="16" fill="hold" nodeType="withEffect">
                                  <p:stCondLst>
                                    <p:cond delay="0"/>
                                  </p:stCondLst>
                                  <p:childTnLst>
                                    <p:set>
                                      <p:cBhvr>
                                        <p:cTn id="22" dur="1" fill="hold">
                                          <p:stCondLst>
                                            <p:cond delay="0"/>
                                          </p:stCondLst>
                                        </p:cTn>
                                        <p:tgtEl>
                                          <p:spTgt spid="37896"/>
                                        </p:tgtEl>
                                        <p:attrNameLst>
                                          <p:attrName>style.visibility</p:attrName>
                                        </p:attrNameLst>
                                      </p:cBhvr>
                                      <p:to>
                                        <p:strVal val="visible"/>
                                      </p:to>
                                    </p:set>
                                    <p:anim calcmode="lin" valueType="num">
                                      <p:cBhvr>
                                        <p:cTn id="23" dur="500" fill="hold"/>
                                        <p:tgtEl>
                                          <p:spTgt spid="37896"/>
                                        </p:tgtEl>
                                        <p:attrNameLst>
                                          <p:attrName>ppt_w</p:attrName>
                                        </p:attrNameLst>
                                      </p:cBhvr>
                                      <p:tavLst>
                                        <p:tav tm="0">
                                          <p:val>
                                            <p:fltVal val="0"/>
                                          </p:val>
                                        </p:tav>
                                        <p:tav tm="100000">
                                          <p:val>
                                            <p:strVal val="#ppt_w"/>
                                          </p:val>
                                        </p:tav>
                                      </p:tavLst>
                                    </p:anim>
                                    <p:anim calcmode="lin" valueType="num">
                                      <p:cBhvr>
                                        <p:cTn id="24" dur="500" fill="hold"/>
                                        <p:tgtEl>
                                          <p:spTgt spid="37896"/>
                                        </p:tgtEl>
                                        <p:attrNameLst>
                                          <p:attrName>ppt_h</p:attrName>
                                        </p:attrNameLst>
                                      </p:cBhvr>
                                      <p:tavLst>
                                        <p:tav tm="0">
                                          <p:val>
                                            <p:fltVal val="0"/>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17" presetClass="entr" presetSubtype="10" fill="hold" grpId="0" nodeType="clickEffect">
                                  <p:stCondLst>
                                    <p:cond delay="0"/>
                                  </p:stCondLst>
                                  <p:childTnLst>
                                    <p:set>
                                      <p:cBhvr>
                                        <p:cTn id="28" dur="1" fill="hold">
                                          <p:stCondLst>
                                            <p:cond delay="0"/>
                                          </p:stCondLst>
                                        </p:cTn>
                                        <p:tgtEl>
                                          <p:spTgt spid="37894"/>
                                        </p:tgtEl>
                                        <p:attrNameLst>
                                          <p:attrName>style.visibility</p:attrName>
                                        </p:attrNameLst>
                                      </p:cBhvr>
                                      <p:to>
                                        <p:strVal val="visible"/>
                                      </p:to>
                                    </p:set>
                                    <p:anim calcmode="lin" valueType="num">
                                      <p:cBhvr>
                                        <p:cTn id="29" dur="500" fill="hold"/>
                                        <p:tgtEl>
                                          <p:spTgt spid="37894"/>
                                        </p:tgtEl>
                                        <p:attrNameLst>
                                          <p:attrName>ppt_w</p:attrName>
                                        </p:attrNameLst>
                                      </p:cBhvr>
                                      <p:tavLst>
                                        <p:tav tm="0">
                                          <p:val>
                                            <p:fltVal val="0"/>
                                          </p:val>
                                        </p:tav>
                                        <p:tav tm="100000">
                                          <p:val>
                                            <p:strVal val="#ppt_w"/>
                                          </p:val>
                                        </p:tav>
                                      </p:tavLst>
                                    </p:anim>
                                    <p:anim calcmode="lin" valueType="num">
                                      <p:cBhvr>
                                        <p:cTn id="30" dur="500" fill="hold"/>
                                        <p:tgtEl>
                                          <p:spTgt spid="37894"/>
                                        </p:tgtEl>
                                        <p:attrNameLst>
                                          <p:attrName>ppt_h</p:attrName>
                                        </p:attrNameLst>
                                      </p:cBhvr>
                                      <p:tavLst>
                                        <p:tav tm="0">
                                          <p:val>
                                            <p:strVal val="#ppt_h"/>
                                          </p:val>
                                        </p:tav>
                                        <p:tav tm="100000">
                                          <p:val>
                                            <p:strVal val="#ppt_h"/>
                                          </p:val>
                                        </p:tav>
                                      </p:tavLst>
                                    </p:anim>
                                  </p:childTnLst>
                                </p:cTn>
                              </p:par>
                              <p:par>
                                <p:cTn id="31" presetID="17" presetClass="entr" presetSubtype="10" fill="hold" grpId="0" nodeType="withEffect">
                                  <p:stCondLst>
                                    <p:cond delay="0"/>
                                  </p:stCondLst>
                                  <p:childTnLst>
                                    <p:set>
                                      <p:cBhvr>
                                        <p:cTn id="32" dur="1" fill="hold">
                                          <p:stCondLst>
                                            <p:cond delay="0"/>
                                          </p:stCondLst>
                                        </p:cTn>
                                        <p:tgtEl>
                                          <p:spTgt spid="37895"/>
                                        </p:tgtEl>
                                        <p:attrNameLst>
                                          <p:attrName>style.visibility</p:attrName>
                                        </p:attrNameLst>
                                      </p:cBhvr>
                                      <p:to>
                                        <p:strVal val="visible"/>
                                      </p:to>
                                    </p:set>
                                    <p:anim calcmode="lin" valueType="num">
                                      <p:cBhvr>
                                        <p:cTn id="33" dur="500" fill="hold"/>
                                        <p:tgtEl>
                                          <p:spTgt spid="37895"/>
                                        </p:tgtEl>
                                        <p:attrNameLst>
                                          <p:attrName>ppt_w</p:attrName>
                                        </p:attrNameLst>
                                      </p:cBhvr>
                                      <p:tavLst>
                                        <p:tav tm="0">
                                          <p:val>
                                            <p:fltVal val="0"/>
                                          </p:val>
                                        </p:tav>
                                        <p:tav tm="100000">
                                          <p:val>
                                            <p:strVal val="#ppt_w"/>
                                          </p:val>
                                        </p:tav>
                                      </p:tavLst>
                                    </p:anim>
                                    <p:anim calcmode="lin" valueType="num">
                                      <p:cBhvr>
                                        <p:cTn id="34" dur="500" fill="hold"/>
                                        <p:tgtEl>
                                          <p:spTgt spid="37895"/>
                                        </p:tgtEl>
                                        <p:attrNameLst>
                                          <p:attrName>ppt_h</p:attrName>
                                        </p:attrNameLst>
                                      </p:cBhvr>
                                      <p:tavLst>
                                        <p:tav tm="0">
                                          <p:val>
                                            <p:strVal val="#ppt_h"/>
                                          </p:val>
                                        </p:tav>
                                        <p:tav tm="100000">
                                          <p:val>
                                            <p:strVal val="#ppt_h"/>
                                          </p:val>
                                        </p:tav>
                                      </p:tavLst>
                                    </p:anim>
                                  </p:childTnLst>
                                </p:cTn>
                              </p:par>
                              <p:par>
                                <p:cTn id="35" presetID="17" presetClass="entr" presetSubtype="10" fill="hold" grpId="0" nodeType="withEffect">
                                  <p:stCondLst>
                                    <p:cond delay="0"/>
                                  </p:stCondLst>
                                  <p:childTnLst>
                                    <p:set>
                                      <p:cBhvr>
                                        <p:cTn id="36" dur="1" fill="hold">
                                          <p:stCondLst>
                                            <p:cond delay="0"/>
                                          </p:stCondLst>
                                        </p:cTn>
                                        <p:tgtEl>
                                          <p:spTgt spid="3"/>
                                        </p:tgtEl>
                                        <p:attrNameLst>
                                          <p:attrName>style.visibility</p:attrName>
                                        </p:attrNameLst>
                                      </p:cBhvr>
                                      <p:to>
                                        <p:strVal val="visible"/>
                                      </p:to>
                                    </p:set>
                                    <p:anim calcmode="lin" valueType="num">
                                      <p:cBhvr>
                                        <p:cTn id="37" dur="500" fill="hold"/>
                                        <p:tgtEl>
                                          <p:spTgt spid="3"/>
                                        </p:tgtEl>
                                        <p:attrNameLst>
                                          <p:attrName>ppt_w</p:attrName>
                                        </p:attrNameLst>
                                      </p:cBhvr>
                                      <p:tavLst>
                                        <p:tav tm="0">
                                          <p:val>
                                            <p:fltVal val="0"/>
                                          </p:val>
                                        </p:tav>
                                        <p:tav tm="100000">
                                          <p:val>
                                            <p:strVal val="#ppt_w"/>
                                          </p:val>
                                        </p:tav>
                                      </p:tavLst>
                                    </p:anim>
                                    <p:anim calcmode="lin" valueType="num">
                                      <p:cBhvr>
                                        <p:cTn id="38" dur="5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p:bldP spid="3" grpId="0"/>
      <p:bldP spid="37892" grpId="0"/>
      <p:bldP spid="37893" grpId="0"/>
      <p:bldP spid="37894" grpId="0"/>
      <p:bldP spid="37895" grpId="0"/>
    </p:bldLst>
  </p:timing>
</p:sld>
</file>

<file path=ppt/slides/slide4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re 1"/>
          <p:cNvSpPr>
            <a:spLocks noGrp="1"/>
          </p:cNvSpPr>
          <p:nvPr>
            <p:ph type="title"/>
          </p:nvPr>
        </p:nvSpPr>
        <p:spPr>
          <a:xfrm>
            <a:off x="609600" y="14068"/>
            <a:ext cx="10972800" cy="857250"/>
          </a:xfrm>
        </p:spPr>
        <p:txBody>
          <a:bodyPr/>
          <a:lstStyle/>
          <a:p>
            <a:r>
              <a:rPr lang="fr-FR" sz="2500" b="1" dirty="0">
                <a:solidFill>
                  <a:srgbClr val="FFC000"/>
                </a:solidFill>
                <a:latin typeface="Times New Roman" pitchFamily="18" charset="0"/>
              </a:rPr>
              <a:t>Démarche - « Cinquième S » - LA RIGUEUR - SHITSUKE</a:t>
            </a:r>
            <a:endParaRPr lang="fr-FR" sz="2500" dirty="0">
              <a:solidFill>
                <a:srgbClr val="FFC000"/>
              </a:solidFill>
              <a:latin typeface="Times New Roman" pitchFamily="18" charset="0"/>
            </a:endParaRPr>
          </a:p>
        </p:txBody>
      </p:sp>
      <p:pic>
        <p:nvPicPr>
          <p:cNvPr id="38915" name="Picture 2"/>
          <p:cNvPicPr>
            <a:picLocks noGrp="1" noChangeAspect="1" noChangeArrowheads="1"/>
          </p:cNvPicPr>
          <p:nvPr>
            <p:ph idx="1"/>
          </p:nvPr>
        </p:nvPicPr>
        <p:blipFill>
          <a:blip r:embed="rId2"/>
          <a:srcRect/>
          <a:stretch>
            <a:fillRect/>
          </a:stretch>
        </p:blipFill>
        <p:spPr>
          <a:xfrm>
            <a:off x="1619251" y="2243138"/>
            <a:ext cx="8953500" cy="3771900"/>
          </a:xfrm>
          <a:noFill/>
        </p:spPr>
      </p:pic>
      <p:sp>
        <p:nvSpPr>
          <p:cNvPr id="5" name="ZoneTexte 4"/>
          <p:cNvSpPr txBox="1"/>
          <p:nvPr/>
        </p:nvSpPr>
        <p:spPr>
          <a:xfrm>
            <a:off x="571501" y="857250"/>
            <a:ext cx="9334500" cy="884238"/>
          </a:xfrm>
          <a:prstGeom prst="rect">
            <a:avLst/>
          </a:prstGeom>
          <a:noFill/>
        </p:spPr>
        <p:txBody>
          <a:bodyPr>
            <a:spAutoFit/>
          </a:bodyPr>
          <a:lstStyle/>
          <a:p>
            <a:r>
              <a:rPr lang="fr-FR" sz="2800">
                <a:solidFill>
                  <a:srgbClr val="FF33CC"/>
                </a:solidFill>
                <a:latin typeface="Constantia" pitchFamily="18" charset="0"/>
              </a:rPr>
              <a:t>Processus </a:t>
            </a:r>
          </a:p>
          <a:p>
            <a:pPr>
              <a:buClr>
                <a:srgbClr val="FF6600"/>
              </a:buClr>
              <a:buFont typeface="Calibri" pitchFamily="34" charset="0"/>
              <a:buAutoNum type="arabicPeriod"/>
            </a:pPr>
            <a:r>
              <a:rPr lang="fr-FR" sz="2400" b="1">
                <a:latin typeface="Constantia" pitchFamily="18" charset="0"/>
              </a:rPr>
              <a:t>Veiller à leur application et éviter toute déviation</a:t>
            </a:r>
            <a:endParaRPr lang="fr-FR" sz="2400">
              <a:latin typeface="Constant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8914"/>
                                        </p:tgtEl>
                                        <p:attrNameLst>
                                          <p:attrName>style.visibility</p:attrName>
                                        </p:attrNameLst>
                                      </p:cBhvr>
                                      <p:to>
                                        <p:strVal val="visible"/>
                                      </p:to>
                                    </p:set>
                                    <p:anim calcmode="lin" valueType="num">
                                      <p:cBhvr>
                                        <p:cTn id="7" dur="500" fill="hold"/>
                                        <p:tgtEl>
                                          <p:spTgt spid="38914"/>
                                        </p:tgtEl>
                                        <p:attrNameLst>
                                          <p:attrName>ppt_w</p:attrName>
                                        </p:attrNameLst>
                                      </p:cBhvr>
                                      <p:tavLst>
                                        <p:tav tm="0">
                                          <p:val>
                                            <p:fltVal val="0"/>
                                          </p:val>
                                        </p:tav>
                                        <p:tav tm="100000">
                                          <p:val>
                                            <p:strVal val="#ppt_w"/>
                                          </p:val>
                                        </p:tav>
                                      </p:tavLst>
                                    </p:anim>
                                    <p:anim calcmode="lin" valueType="num">
                                      <p:cBhvr>
                                        <p:cTn id="8" dur="500" fill="hold"/>
                                        <p:tgtEl>
                                          <p:spTgt spid="3891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38915"/>
                                        </p:tgtEl>
                                        <p:attrNameLst>
                                          <p:attrName>style.visibility</p:attrName>
                                        </p:attrNameLst>
                                      </p:cBhvr>
                                      <p:to>
                                        <p:strVal val="visible"/>
                                      </p:to>
                                    </p:set>
                                    <p:anim calcmode="lin" valueType="num">
                                      <p:cBhvr>
                                        <p:cTn id="19" dur="500" fill="hold"/>
                                        <p:tgtEl>
                                          <p:spTgt spid="38915"/>
                                        </p:tgtEl>
                                        <p:attrNameLst>
                                          <p:attrName>ppt_w</p:attrName>
                                        </p:attrNameLst>
                                      </p:cBhvr>
                                      <p:tavLst>
                                        <p:tav tm="0">
                                          <p:val>
                                            <p:fltVal val="0"/>
                                          </p:val>
                                        </p:tav>
                                        <p:tav tm="100000">
                                          <p:val>
                                            <p:strVal val="#ppt_w"/>
                                          </p:val>
                                        </p:tav>
                                      </p:tavLst>
                                    </p:anim>
                                    <p:anim calcmode="lin" valueType="num">
                                      <p:cBhvr>
                                        <p:cTn id="20" dur="500" fill="hold"/>
                                        <p:tgtEl>
                                          <p:spTgt spid="3891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p:bldP spid="5" grpId="0"/>
    </p:bldLst>
  </p:timing>
</p:sld>
</file>

<file path=ppt/slides/slide4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re 1"/>
          <p:cNvSpPr>
            <a:spLocks noGrp="1"/>
          </p:cNvSpPr>
          <p:nvPr>
            <p:ph type="title"/>
          </p:nvPr>
        </p:nvSpPr>
        <p:spPr>
          <a:xfrm>
            <a:off x="609600" y="260350"/>
            <a:ext cx="10972800" cy="1143000"/>
          </a:xfrm>
        </p:spPr>
        <p:txBody>
          <a:bodyPr/>
          <a:lstStyle/>
          <a:p>
            <a:r>
              <a:rPr lang="fr-FR" sz="2500" b="1" dirty="0">
                <a:solidFill>
                  <a:srgbClr val="FFC000"/>
                </a:solidFill>
                <a:latin typeface="Times New Roman" pitchFamily="18" charset="0"/>
              </a:rPr>
              <a:t>Démarche - « Cinquième S » - LA RIGUEUR - SHITSUKE</a:t>
            </a:r>
            <a:endParaRPr lang="fr-FR" sz="2500" dirty="0">
              <a:solidFill>
                <a:srgbClr val="FFC000"/>
              </a:solidFill>
              <a:latin typeface="Times New Roman" pitchFamily="18" charset="0"/>
            </a:endParaRPr>
          </a:p>
        </p:txBody>
      </p:sp>
      <p:sp>
        <p:nvSpPr>
          <p:cNvPr id="4" name="Rectangle à coins arrondis 3"/>
          <p:cNvSpPr/>
          <p:nvPr/>
        </p:nvSpPr>
        <p:spPr>
          <a:xfrm>
            <a:off x="476252" y="1928813"/>
            <a:ext cx="3524249" cy="1143000"/>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p>
            <a:pPr algn="ctr" fontAlgn="auto">
              <a:spcBef>
                <a:spcPts val="0"/>
              </a:spcBef>
              <a:spcAft>
                <a:spcPts val="0"/>
              </a:spcAft>
              <a:defRPr/>
            </a:pPr>
            <a:r>
              <a:rPr lang="fr-FR" sz="4000" b="1" dirty="0"/>
              <a:t>S</a:t>
            </a:r>
            <a:r>
              <a:rPr lang="fr-FR" sz="2800" b="1" dirty="0"/>
              <a:t>HITSUKE</a:t>
            </a:r>
            <a:endParaRPr lang="fr-FR" sz="2800" dirty="0"/>
          </a:p>
        </p:txBody>
      </p:sp>
      <p:sp>
        <p:nvSpPr>
          <p:cNvPr id="5" name="Rectangle à coins arrondis 4"/>
          <p:cNvSpPr/>
          <p:nvPr/>
        </p:nvSpPr>
        <p:spPr>
          <a:xfrm>
            <a:off x="7143751" y="1928813"/>
            <a:ext cx="3619500" cy="1143000"/>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p>
            <a:pPr algn="ctr" fontAlgn="auto">
              <a:spcBef>
                <a:spcPts val="0"/>
              </a:spcBef>
              <a:spcAft>
                <a:spcPts val="0"/>
              </a:spcAft>
              <a:defRPr/>
            </a:pPr>
            <a:r>
              <a:rPr lang="fr-FR" sz="4000" b="1" dirty="0"/>
              <a:t>R</a:t>
            </a:r>
            <a:r>
              <a:rPr lang="fr-FR" sz="2800" b="1" dirty="0"/>
              <a:t>igueur</a:t>
            </a:r>
            <a:endParaRPr lang="fr-FR" sz="2800" dirty="0"/>
          </a:p>
        </p:txBody>
      </p:sp>
      <p:sp>
        <p:nvSpPr>
          <p:cNvPr id="6" name="Flèche droite à entaille 5"/>
          <p:cNvSpPr/>
          <p:nvPr/>
        </p:nvSpPr>
        <p:spPr>
          <a:xfrm>
            <a:off x="4857751" y="2286000"/>
            <a:ext cx="1333500" cy="571500"/>
          </a:xfrm>
          <a:prstGeom prst="notchedRightArrow">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fr-FR"/>
          </a:p>
        </p:txBody>
      </p:sp>
      <p:sp>
        <p:nvSpPr>
          <p:cNvPr id="39942" name="ZoneTexte 6"/>
          <p:cNvSpPr txBox="1">
            <a:spLocks noChangeArrowheads="1"/>
          </p:cNvSpPr>
          <p:nvPr/>
        </p:nvSpPr>
        <p:spPr bwMode="auto">
          <a:xfrm>
            <a:off x="190500" y="3929063"/>
            <a:ext cx="11811000" cy="1631950"/>
          </a:xfrm>
          <a:prstGeom prst="rect">
            <a:avLst/>
          </a:prstGeom>
          <a:noFill/>
          <a:ln w="9525">
            <a:noFill/>
            <a:miter lim="800000"/>
            <a:headEnd/>
            <a:tailEnd/>
          </a:ln>
        </p:spPr>
        <p:txBody>
          <a:bodyPr>
            <a:spAutoFit/>
          </a:bodyPr>
          <a:lstStyle/>
          <a:p>
            <a:r>
              <a:rPr lang="fr-FR" sz="2800" b="1" i="1">
                <a:latin typeface="Constantia" pitchFamily="18" charset="0"/>
              </a:rPr>
              <a:t>Actions &amp; résultats attendus</a:t>
            </a:r>
          </a:p>
          <a:p>
            <a:pPr>
              <a:buClr>
                <a:srgbClr val="FF6600"/>
              </a:buClr>
              <a:buFont typeface="Wingdings" pitchFamily="2" charset="2"/>
              <a:buChar char="q"/>
            </a:pPr>
            <a:r>
              <a:rPr lang="fr-FR" sz="2400">
                <a:latin typeface="Constantia" pitchFamily="18" charset="0"/>
              </a:rPr>
              <a:t>  Proposer des standards</a:t>
            </a:r>
          </a:p>
          <a:p>
            <a:r>
              <a:rPr lang="fr-FR" sz="2400">
                <a:latin typeface="Constantia" pitchFamily="18" charset="0"/>
              </a:rPr>
              <a:t>                Modes opératoires et fiches d ’instructions</a:t>
            </a:r>
          </a:p>
          <a:p>
            <a:pPr>
              <a:buClr>
                <a:srgbClr val="FF6600"/>
              </a:buClr>
              <a:buFont typeface="Wingdings" pitchFamily="2" charset="2"/>
              <a:buChar char="q"/>
            </a:pPr>
            <a:r>
              <a:rPr lang="fr-FR" sz="2400">
                <a:latin typeface="Constantia" pitchFamily="18" charset="0"/>
              </a:rPr>
              <a:t> Pérenniser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39938"/>
                                        </p:tgtEl>
                                        <p:attrNameLst>
                                          <p:attrName>style.visibility</p:attrName>
                                        </p:attrNameLst>
                                      </p:cBhvr>
                                      <p:to>
                                        <p:strVal val="visible"/>
                                      </p:to>
                                    </p:set>
                                    <p:anim calcmode="lin" valueType="num">
                                      <p:cBhvr>
                                        <p:cTn id="7" dur="500" fill="hold"/>
                                        <p:tgtEl>
                                          <p:spTgt spid="39938"/>
                                        </p:tgtEl>
                                        <p:attrNameLst>
                                          <p:attrName>ppt_w</p:attrName>
                                        </p:attrNameLst>
                                      </p:cBhvr>
                                      <p:tavLst>
                                        <p:tav tm="0">
                                          <p:val>
                                            <p:fltVal val="0"/>
                                          </p:val>
                                        </p:tav>
                                        <p:tav tm="100000">
                                          <p:val>
                                            <p:strVal val="#ppt_w"/>
                                          </p:val>
                                        </p:tav>
                                      </p:tavLst>
                                    </p:anim>
                                    <p:anim calcmode="lin" valueType="num">
                                      <p:cBhvr>
                                        <p:cTn id="8" dur="500" fill="hold"/>
                                        <p:tgtEl>
                                          <p:spTgt spid="39938"/>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childTnLst>
                                </p:cTn>
                              </p:par>
                              <p:par>
                                <p:cTn id="19" presetID="23" presetClass="entr" presetSubtype="16"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34" presetClass="entr" presetSubtype="0" fill="hold" grpId="0" nodeType="clickEffect">
                                  <p:stCondLst>
                                    <p:cond delay="0"/>
                                  </p:stCondLst>
                                  <p:childTnLst>
                                    <p:set>
                                      <p:cBhvr>
                                        <p:cTn id="26" dur="1" fill="hold">
                                          <p:stCondLst>
                                            <p:cond delay="0"/>
                                          </p:stCondLst>
                                        </p:cTn>
                                        <p:tgtEl>
                                          <p:spTgt spid="39942"/>
                                        </p:tgtEl>
                                        <p:attrNameLst>
                                          <p:attrName>style.visibility</p:attrName>
                                        </p:attrNameLst>
                                      </p:cBhvr>
                                      <p:to>
                                        <p:strVal val="visible"/>
                                      </p:to>
                                    </p:set>
                                    <p:anim from="(-#ppt_w/2)" to="(#ppt_x)" calcmode="lin" valueType="num">
                                      <p:cBhvr>
                                        <p:cTn id="27" dur="600" fill="hold">
                                          <p:stCondLst>
                                            <p:cond delay="0"/>
                                          </p:stCondLst>
                                        </p:cTn>
                                        <p:tgtEl>
                                          <p:spTgt spid="39942"/>
                                        </p:tgtEl>
                                        <p:attrNameLst>
                                          <p:attrName>ppt_x</p:attrName>
                                        </p:attrNameLst>
                                      </p:cBhvr>
                                    </p:anim>
                                    <p:anim from="0" to="-1.0" calcmode="lin" valueType="num">
                                      <p:cBhvr>
                                        <p:cTn id="28" dur="200" decel="50000" autoRev="1" fill="hold">
                                          <p:stCondLst>
                                            <p:cond delay="600"/>
                                          </p:stCondLst>
                                        </p:cTn>
                                        <p:tgtEl>
                                          <p:spTgt spid="39942"/>
                                        </p:tgtEl>
                                        <p:attrNameLst>
                                          <p:attrName>xshear</p:attrName>
                                        </p:attrNameLst>
                                      </p:cBhvr>
                                    </p:anim>
                                    <p:animScale>
                                      <p:cBhvr>
                                        <p:cTn id="29" dur="200" decel="100000" autoRev="1" fill="hold">
                                          <p:stCondLst>
                                            <p:cond delay="600"/>
                                          </p:stCondLst>
                                        </p:cTn>
                                        <p:tgtEl>
                                          <p:spTgt spid="39942"/>
                                        </p:tgtEl>
                                      </p:cBhvr>
                                      <p:from x="100000" y="100000"/>
                                      <p:to x="80000" y="100000"/>
                                    </p:animScale>
                                    <p:anim by="(#ppt_h/3+#ppt_w*0.1)" calcmode="lin" valueType="num">
                                      <p:cBhvr additive="sum">
                                        <p:cTn id="30" dur="200" decel="100000" autoRev="1" fill="hold">
                                          <p:stCondLst>
                                            <p:cond delay="600"/>
                                          </p:stCondLst>
                                        </p:cTn>
                                        <p:tgtEl>
                                          <p:spTgt spid="39942"/>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p:bldP spid="4" grpId="0" animBg="1"/>
      <p:bldP spid="5" grpId="0" animBg="1"/>
      <p:bldP spid="6" grpId="0" animBg="1"/>
      <p:bldP spid="39942" grpId="0"/>
    </p:bldLst>
  </p:timing>
</p:sld>
</file>

<file path=ppt/slides/slide4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FFC000"/>
                </a:solidFill>
              </a:rPr>
              <a:t>Partie Pratique : Démarche de mise en place des 5S</a:t>
            </a:r>
            <a:endParaRPr lang="fr-FR" dirty="0">
              <a:solidFill>
                <a:srgbClr val="FFC000"/>
              </a:solidFill>
            </a:endParaRPr>
          </a:p>
        </p:txBody>
      </p:sp>
      <p:sp>
        <p:nvSpPr>
          <p:cNvPr id="3" name="Espace réservé du contenu 2"/>
          <p:cNvSpPr>
            <a:spLocks noGrp="1"/>
          </p:cNvSpPr>
          <p:nvPr>
            <p:ph idx="1"/>
          </p:nvPr>
        </p:nvSpPr>
        <p:spPr/>
        <p:txBody>
          <a:bodyPr/>
          <a:lstStyle/>
          <a:p>
            <a:pPr lvl="0">
              <a:buNone/>
            </a:pPr>
            <a:r>
              <a:rPr lang="fr-FR" b="1" dirty="0"/>
              <a:t>1.Définir la problématique et l’objectif du lancement de la méthode</a:t>
            </a:r>
            <a:endParaRPr lang="fr-FR" dirty="0"/>
          </a:p>
          <a:p>
            <a:r>
              <a:rPr lang="fr-FR" dirty="0"/>
              <a:t>LES 5S est l'étape initiale pour chaque démarche d'amélioration, alors vous étudiez la raison pour laquelle vous allez les lancer (par exemple : libérer les espaces, ou bien s'elle sera une étape préparatoire pour d'autres méthodes d'amélioration de la productivité, etc.) et c'est préférable si vous arrivez à chiffrer les gains probables.</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r>
              <a:rPr lang="fr-FR" b="1" dirty="0">
                <a:solidFill>
                  <a:srgbClr val="FFC000"/>
                </a:solidFill>
              </a:rPr>
              <a:t>Engagement de la direction</a:t>
            </a:r>
            <a:endParaRPr lang="fr-FR" dirty="0">
              <a:solidFill>
                <a:srgbClr val="FFC000"/>
              </a:solidFill>
            </a:endParaRPr>
          </a:p>
        </p:txBody>
      </p:sp>
      <p:sp>
        <p:nvSpPr>
          <p:cNvPr id="3" name="Espace réservé du contenu 2"/>
          <p:cNvSpPr>
            <a:spLocks noGrp="1"/>
          </p:cNvSpPr>
          <p:nvPr>
            <p:ph idx="1"/>
          </p:nvPr>
        </p:nvSpPr>
        <p:spPr/>
        <p:txBody>
          <a:bodyPr>
            <a:normAutofit/>
          </a:bodyPr>
          <a:lstStyle/>
          <a:p>
            <a:r>
              <a:rPr lang="fr-FR" sz="2400" dirty="0"/>
              <a:t>La mise en place des 5S nécessite un effort énorme de tous les services industriels et parfois, il demande des investissements ou bien des décisions à haut niveau pour éliminer ou déplacer des biens de l'entreprise, c'est pour cela il faut avoir l'engagement de la direction dans la poche avec de commencer. </a:t>
            </a:r>
          </a:p>
          <a:p>
            <a:r>
              <a:rPr lang="fr-FR" sz="2400" dirty="0"/>
              <a:t>Essayez  de présenter à la direction les gains et la problématique qui vous a poussé à lancer les 5S .</a:t>
            </a:r>
          </a:p>
          <a:p>
            <a:endParaRPr lang="fr-FR" sz="2400" dirty="0"/>
          </a:p>
        </p:txBody>
      </p:sp>
    </p:spTree>
  </p:cSld>
  <p:clrMapOvr>
    <a:masterClrMapping/>
  </p:clrMapOvr>
</p:sld>
</file>

<file path=ppt/slides/slide4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r>
              <a:rPr lang="fr-FR" b="1" dirty="0">
                <a:solidFill>
                  <a:srgbClr val="FFC000"/>
                </a:solidFill>
              </a:rPr>
              <a:t>Définir l’équipe de travail</a:t>
            </a:r>
            <a:endParaRPr lang="fr-FR" dirty="0">
              <a:solidFill>
                <a:srgbClr val="FFC000"/>
              </a:solidFill>
            </a:endParaRPr>
          </a:p>
        </p:txBody>
      </p:sp>
      <p:sp>
        <p:nvSpPr>
          <p:cNvPr id="3" name="Espace réservé du contenu 2"/>
          <p:cNvSpPr>
            <a:spLocks noGrp="1"/>
          </p:cNvSpPr>
          <p:nvPr>
            <p:ph idx="1"/>
          </p:nvPr>
        </p:nvSpPr>
        <p:spPr/>
        <p:txBody>
          <a:bodyPr>
            <a:normAutofit/>
          </a:bodyPr>
          <a:lstStyle/>
          <a:p>
            <a:r>
              <a:rPr lang="fr-FR" sz="2400" dirty="0"/>
              <a:t>Après l'obtention de l'engagement de la direction, vous le diffusez et vous le présentez dans les points d'affichage; Puis vous commencez à choisir votre équipe de travail ( c'est préférable qu'il contiendra des membres de tous les services).</a:t>
            </a:r>
          </a:p>
          <a:p>
            <a:r>
              <a:rPr lang="fr-FR" sz="2400" dirty="0"/>
              <a:t>Vous élaborez un organigramme 5S et vous le diffusez pour motiver et faire adhérer les gens à y participer .Exemple : </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p:cNvSpPr>
            <a:spLocks noChangeArrowheads="1"/>
          </p:cNvSpPr>
          <p:nvPr/>
        </p:nvSpPr>
        <p:spPr bwMode="auto">
          <a:xfrm>
            <a:off x="4781549" y="1483519"/>
            <a:ext cx="1787525" cy="279400"/>
          </a:xfrm>
          <a:prstGeom prst="flowChartAlternateProcess">
            <a:avLst/>
          </a:prstGeom>
          <a:solidFill>
            <a:srgbClr val="808080"/>
          </a:solidFill>
          <a:ln w="9525">
            <a:solidFill>
              <a:schemeClr val="tx1"/>
            </a:solidFill>
            <a:miter lim="800000"/>
            <a:headEnd/>
            <a:tailEnd/>
          </a:ln>
          <a:effectLst>
            <a:outerShdw dist="107763" dir="2700000" algn="ctr" rotWithShape="0">
              <a:schemeClr val="bg2">
                <a:alpha val="50000"/>
              </a:schemeClr>
            </a:outerShdw>
          </a:effectLst>
        </p:spPr>
        <p:txBody>
          <a:bodyPr wrap="none" anchor="ct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pPr eaLnBrk="1" hangingPunct="1"/>
            <a:r>
              <a:rPr lang="fr-LU" sz="1200"/>
              <a:t>« 5S Chairman »</a:t>
            </a:r>
            <a:endParaRPr lang="en-US" sz="1200"/>
          </a:p>
        </p:txBody>
      </p:sp>
      <p:sp>
        <p:nvSpPr>
          <p:cNvPr id="5" name="AutoShape 3"/>
          <p:cNvSpPr>
            <a:spLocks noChangeArrowheads="1"/>
          </p:cNvSpPr>
          <p:nvPr/>
        </p:nvSpPr>
        <p:spPr bwMode="auto">
          <a:xfrm>
            <a:off x="4781549" y="1775619"/>
            <a:ext cx="1787525" cy="279400"/>
          </a:xfrm>
          <a:prstGeom prst="flowChartAlternateProcess">
            <a:avLst/>
          </a:prstGeom>
          <a:solidFill>
            <a:schemeClr val="tx1"/>
          </a:solidFill>
          <a:ln w="9525">
            <a:solidFill>
              <a:schemeClr val="tx1"/>
            </a:solidFill>
            <a:miter lim="800000"/>
            <a:headEnd/>
            <a:tailEnd/>
          </a:ln>
          <a:effectLst>
            <a:outerShdw dist="107763" dir="2700000" algn="ctr" rotWithShape="0">
              <a:schemeClr val="bg2">
                <a:alpha val="50000"/>
              </a:schemeClr>
            </a:outerShdw>
          </a:effectLst>
        </p:spPr>
        <p:txBody>
          <a:bodyPr wrap="none" anchor="ct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pPr eaLnBrk="1" hangingPunct="1"/>
            <a:r>
              <a:rPr lang="fr-LU" sz="1200">
                <a:solidFill>
                  <a:schemeClr val="bg1"/>
                </a:solidFill>
              </a:rPr>
              <a:t>Directeur du site</a:t>
            </a:r>
            <a:endParaRPr lang="en-US" sz="1200">
              <a:solidFill>
                <a:schemeClr val="bg1"/>
              </a:solidFill>
            </a:endParaRPr>
          </a:p>
        </p:txBody>
      </p:sp>
      <p:sp>
        <p:nvSpPr>
          <p:cNvPr id="6" name="Line 4"/>
          <p:cNvSpPr>
            <a:spLocks noChangeShapeType="1"/>
          </p:cNvSpPr>
          <p:nvPr/>
        </p:nvSpPr>
        <p:spPr bwMode="auto">
          <a:xfrm>
            <a:off x="5648324" y="2055019"/>
            <a:ext cx="0" cy="558800"/>
          </a:xfrm>
          <a:prstGeom prst="line">
            <a:avLst/>
          </a:prstGeom>
          <a:noFill/>
          <a:ln w="9525">
            <a:solidFill>
              <a:schemeClr val="tx1"/>
            </a:solidFill>
            <a:round/>
            <a:headEnd/>
            <a:tailEnd/>
          </a:ln>
          <a:effectLst>
            <a:outerShdw dist="107763" dir="2700000" algn="ctr" rotWithShape="0">
              <a:schemeClr val="bg2">
                <a:alpha val="50000"/>
              </a:schemeClr>
            </a:outerShdw>
          </a:effectLst>
        </p:spPr>
        <p:txBody>
          <a:bodyP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endParaRPr lang="fr-FR"/>
          </a:p>
        </p:txBody>
      </p:sp>
      <p:sp>
        <p:nvSpPr>
          <p:cNvPr id="7" name="AutoShape 5"/>
          <p:cNvSpPr>
            <a:spLocks noChangeArrowheads="1"/>
          </p:cNvSpPr>
          <p:nvPr/>
        </p:nvSpPr>
        <p:spPr bwMode="auto">
          <a:xfrm>
            <a:off x="4752974" y="2486819"/>
            <a:ext cx="1789113" cy="279400"/>
          </a:xfrm>
          <a:prstGeom prst="flowChartAlternateProcess">
            <a:avLst/>
          </a:prstGeom>
          <a:solidFill>
            <a:srgbClr val="808080"/>
          </a:solidFill>
          <a:ln w="9525">
            <a:solidFill>
              <a:schemeClr val="tx1"/>
            </a:solidFill>
            <a:miter lim="800000"/>
            <a:headEnd/>
            <a:tailEnd/>
          </a:ln>
          <a:effectLst>
            <a:outerShdw dist="107763" dir="2700000" algn="ctr" rotWithShape="0">
              <a:schemeClr val="bg2">
                <a:alpha val="50000"/>
              </a:schemeClr>
            </a:outerShdw>
          </a:effectLst>
        </p:spPr>
        <p:txBody>
          <a:bodyPr wrap="none" anchor="ct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pPr eaLnBrk="1" hangingPunct="1"/>
            <a:r>
              <a:rPr lang="fr-LU" sz="1200"/>
              <a:t>Responsable 5S</a:t>
            </a:r>
            <a:endParaRPr lang="en-US" sz="1200"/>
          </a:p>
        </p:txBody>
      </p:sp>
      <p:sp>
        <p:nvSpPr>
          <p:cNvPr id="8" name="AutoShape 6"/>
          <p:cNvSpPr>
            <a:spLocks noChangeArrowheads="1"/>
          </p:cNvSpPr>
          <p:nvPr/>
        </p:nvSpPr>
        <p:spPr bwMode="auto">
          <a:xfrm>
            <a:off x="4752974" y="2778919"/>
            <a:ext cx="1789113" cy="279400"/>
          </a:xfrm>
          <a:prstGeom prst="flowChartAlternateProcess">
            <a:avLst/>
          </a:prstGeom>
          <a:solidFill>
            <a:schemeClr val="tx1"/>
          </a:solidFill>
          <a:ln w="9525">
            <a:solidFill>
              <a:schemeClr val="tx1"/>
            </a:solidFill>
            <a:miter lim="800000"/>
            <a:headEnd/>
            <a:tailEnd/>
          </a:ln>
          <a:effectLst>
            <a:outerShdw dist="107763" dir="2700000" algn="ctr" rotWithShape="0">
              <a:schemeClr val="bg2">
                <a:alpha val="50000"/>
              </a:schemeClr>
            </a:outerShdw>
          </a:effectLst>
        </p:spPr>
        <p:txBody>
          <a:bodyPr wrap="none" anchor="ct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pPr eaLnBrk="1" hangingPunct="1"/>
            <a:r>
              <a:rPr lang="fr-LU" sz="1200">
                <a:solidFill>
                  <a:schemeClr val="bg1"/>
                </a:solidFill>
              </a:rPr>
              <a:t>EHS or Q.A Manager</a:t>
            </a:r>
            <a:endParaRPr lang="en-US" sz="1200">
              <a:solidFill>
                <a:schemeClr val="bg1"/>
              </a:solidFill>
            </a:endParaRPr>
          </a:p>
        </p:txBody>
      </p:sp>
      <p:sp>
        <p:nvSpPr>
          <p:cNvPr id="9" name="Line 7"/>
          <p:cNvSpPr>
            <a:spLocks noChangeShapeType="1"/>
          </p:cNvSpPr>
          <p:nvPr/>
        </p:nvSpPr>
        <p:spPr bwMode="auto">
          <a:xfrm>
            <a:off x="5634037" y="3071019"/>
            <a:ext cx="0" cy="698500"/>
          </a:xfrm>
          <a:prstGeom prst="line">
            <a:avLst/>
          </a:prstGeom>
          <a:noFill/>
          <a:ln w="9525">
            <a:solidFill>
              <a:schemeClr val="tx1"/>
            </a:solidFill>
            <a:round/>
            <a:headEnd/>
            <a:tailEnd/>
          </a:ln>
          <a:effectLst>
            <a:outerShdw dist="107763" dir="2700000" algn="ctr" rotWithShape="0">
              <a:schemeClr val="bg2">
                <a:alpha val="50000"/>
              </a:schemeClr>
            </a:outerShdw>
          </a:effectLst>
        </p:spPr>
        <p:txBody>
          <a:bodyP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endParaRPr lang="fr-FR"/>
          </a:p>
        </p:txBody>
      </p:sp>
      <p:sp>
        <p:nvSpPr>
          <p:cNvPr id="10" name="AutoShape 8"/>
          <p:cNvSpPr>
            <a:spLocks noChangeArrowheads="1"/>
          </p:cNvSpPr>
          <p:nvPr/>
        </p:nvSpPr>
        <p:spPr bwMode="auto">
          <a:xfrm>
            <a:off x="6651624" y="3248819"/>
            <a:ext cx="1789113" cy="279400"/>
          </a:xfrm>
          <a:prstGeom prst="flowChartAlternateProcess">
            <a:avLst/>
          </a:prstGeom>
          <a:solidFill>
            <a:srgbClr val="808080"/>
          </a:solidFill>
          <a:ln w="9525">
            <a:solidFill>
              <a:schemeClr val="tx1"/>
            </a:solidFill>
            <a:miter lim="800000"/>
            <a:headEnd/>
            <a:tailEnd/>
          </a:ln>
          <a:effectLst>
            <a:outerShdw dist="107763" dir="2700000" algn="ctr" rotWithShape="0">
              <a:schemeClr val="bg2">
                <a:alpha val="50000"/>
              </a:schemeClr>
            </a:outerShdw>
          </a:effectLst>
        </p:spPr>
        <p:txBody>
          <a:bodyPr wrap="none" anchor="ct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pPr eaLnBrk="1" hangingPunct="1"/>
            <a:r>
              <a:rPr lang="fr-LU" sz="1200"/>
              <a:t>Comité 5S</a:t>
            </a:r>
            <a:endParaRPr lang="en-US" sz="1200"/>
          </a:p>
        </p:txBody>
      </p:sp>
      <p:sp>
        <p:nvSpPr>
          <p:cNvPr id="11" name="Line 9"/>
          <p:cNvSpPr>
            <a:spLocks noChangeShapeType="1"/>
          </p:cNvSpPr>
          <p:nvPr/>
        </p:nvSpPr>
        <p:spPr bwMode="auto">
          <a:xfrm>
            <a:off x="5634037" y="3388519"/>
            <a:ext cx="1017587" cy="0"/>
          </a:xfrm>
          <a:prstGeom prst="line">
            <a:avLst/>
          </a:prstGeom>
          <a:noFill/>
          <a:ln w="9525">
            <a:solidFill>
              <a:schemeClr val="tx1"/>
            </a:solidFill>
            <a:round/>
            <a:headEnd/>
            <a:tailEnd/>
          </a:ln>
          <a:effectLst>
            <a:outerShdw dist="107763" dir="2700000" algn="ctr" rotWithShape="0">
              <a:schemeClr val="bg2">
                <a:alpha val="50000"/>
              </a:schemeClr>
            </a:outerShdw>
          </a:effectLst>
        </p:spPr>
        <p:txBody>
          <a:bodyP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endParaRPr lang="fr-FR"/>
          </a:p>
        </p:txBody>
      </p:sp>
      <p:sp>
        <p:nvSpPr>
          <p:cNvPr id="12" name="AutoShape 10"/>
          <p:cNvSpPr>
            <a:spLocks noChangeArrowheads="1"/>
          </p:cNvSpPr>
          <p:nvPr/>
        </p:nvSpPr>
        <p:spPr bwMode="auto">
          <a:xfrm>
            <a:off x="4740274" y="3807619"/>
            <a:ext cx="1787525" cy="279400"/>
          </a:xfrm>
          <a:prstGeom prst="flowChartAlternateProcess">
            <a:avLst/>
          </a:prstGeom>
          <a:solidFill>
            <a:srgbClr val="808080"/>
          </a:solidFill>
          <a:ln w="9525">
            <a:solidFill>
              <a:schemeClr val="tx1"/>
            </a:solidFill>
            <a:miter lim="800000"/>
            <a:headEnd/>
            <a:tailEnd/>
          </a:ln>
          <a:effectLst>
            <a:outerShdw dist="107763" dir="2700000" algn="ctr" rotWithShape="0">
              <a:schemeClr val="bg2">
                <a:alpha val="50000"/>
              </a:schemeClr>
            </a:outerShdw>
          </a:effectLst>
        </p:spPr>
        <p:txBody>
          <a:bodyPr wrap="none" anchor="ct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pPr eaLnBrk="1" hangingPunct="1"/>
            <a:r>
              <a:rPr lang="fr-LU" sz="1200"/>
              <a:t>Patrouilles 5S</a:t>
            </a:r>
            <a:endParaRPr lang="en-US" sz="1200"/>
          </a:p>
        </p:txBody>
      </p:sp>
      <p:sp>
        <p:nvSpPr>
          <p:cNvPr id="13" name="AutoShape 11"/>
          <p:cNvSpPr>
            <a:spLocks noChangeArrowheads="1"/>
          </p:cNvSpPr>
          <p:nvPr/>
        </p:nvSpPr>
        <p:spPr bwMode="auto">
          <a:xfrm>
            <a:off x="4740274" y="4099719"/>
            <a:ext cx="1787525" cy="279400"/>
          </a:xfrm>
          <a:prstGeom prst="flowChartAlternateProcess">
            <a:avLst/>
          </a:prstGeom>
          <a:solidFill>
            <a:schemeClr val="tx1"/>
          </a:solidFill>
          <a:ln w="9525">
            <a:solidFill>
              <a:schemeClr val="tx1"/>
            </a:solidFill>
            <a:miter lim="800000"/>
            <a:headEnd/>
            <a:tailEnd/>
          </a:ln>
          <a:effectLst>
            <a:outerShdw dist="107763" dir="2700000" algn="ctr" rotWithShape="0">
              <a:schemeClr val="bg2">
                <a:alpha val="50000"/>
              </a:schemeClr>
            </a:outerShdw>
          </a:effectLst>
        </p:spPr>
        <p:txBody>
          <a:bodyPr wrap="none" anchor="ct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pPr eaLnBrk="1" hangingPunct="1"/>
            <a:r>
              <a:rPr lang="fr-LU" sz="1200">
                <a:solidFill>
                  <a:schemeClr val="bg1"/>
                </a:solidFill>
              </a:rPr>
              <a:t>Chefs d’équipes,…</a:t>
            </a:r>
            <a:endParaRPr lang="en-US" sz="1200">
              <a:solidFill>
                <a:schemeClr val="bg1"/>
              </a:solidFill>
            </a:endParaRPr>
          </a:p>
        </p:txBody>
      </p:sp>
      <p:sp>
        <p:nvSpPr>
          <p:cNvPr id="14" name="AutoShape 12"/>
          <p:cNvSpPr>
            <a:spLocks noChangeArrowheads="1"/>
          </p:cNvSpPr>
          <p:nvPr/>
        </p:nvSpPr>
        <p:spPr bwMode="auto">
          <a:xfrm>
            <a:off x="2676524" y="5572919"/>
            <a:ext cx="1787525" cy="279400"/>
          </a:xfrm>
          <a:prstGeom prst="flowChartAlternateProcess">
            <a:avLst/>
          </a:prstGeom>
          <a:solidFill>
            <a:srgbClr val="808080"/>
          </a:solidFill>
          <a:ln w="9525">
            <a:solidFill>
              <a:schemeClr val="tx1"/>
            </a:solidFill>
            <a:miter lim="800000"/>
            <a:headEnd/>
            <a:tailEnd/>
          </a:ln>
          <a:effectLst/>
        </p:spPr>
        <p:txBody>
          <a:bodyPr wrap="none" anchor="ct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pPr eaLnBrk="1" hangingPunct="1"/>
            <a:r>
              <a:rPr lang="fr-LU" sz="1200"/>
              <a:t>Equipe 5S 1</a:t>
            </a:r>
            <a:endParaRPr lang="en-US" sz="1200"/>
          </a:p>
        </p:txBody>
      </p:sp>
      <p:sp>
        <p:nvSpPr>
          <p:cNvPr id="15" name="AutoShape 13"/>
          <p:cNvSpPr>
            <a:spLocks noChangeArrowheads="1"/>
          </p:cNvSpPr>
          <p:nvPr/>
        </p:nvSpPr>
        <p:spPr bwMode="auto">
          <a:xfrm>
            <a:off x="2676524" y="5865019"/>
            <a:ext cx="1787525" cy="279400"/>
          </a:xfrm>
          <a:prstGeom prst="flowChartAlternateProcess">
            <a:avLst/>
          </a:prstGeom>
          <a:solidFill>
            <a:schemeClr val="tx1"/>
          </a:solidFill>
          <a:ln w="9525">
            <a:solidFill>
              <a:schemeClr val="tx1"/>
            </a:solidFill>
            <a:miter lim="800000"/>
            <a:headEnd/>
            <a:tailEnd/>
          </a:ln>
          <a:effectLst/>
        </p:spPr>
        <p:txBody>
          <a:bodyPr wrap="none" anchor="ct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pPr eaLnBrk="1" hangingPunct="1"/>
            <a:r>
              <a:rPr lang="fr-LU" sz="1200">
                <a:solidFill>
                  <a:schemeClr val="bg1"/>
                </a:solidFill>
              </a:rPr>
              <a:t>Opérateurs</a:t>
            </a:r>
          </a:p>
        </p:txBody>
      </p:sp>
      <p:sp>
        <p:nvSpPr>
          <p:cNvPr id="16" name="AutoShape 14"/>
          <p:cNvSpPr>
            <a:spLocks noChangeArrowheads="1"/>
          </p:cNvSpPr>
          <p:nvPr/>
        </p:nvSpPr>
        <p:spPr bwMode="auto">
          <a:xfrm>
            <a:off x="4725987" y="5572919"/>
            <a:ext cx="1789112" cy="279400"/>
          </a:xfrm>
          <a:prstGeom prst="flowChartAlternateProcess">
            <a:avLst/>
          </a:prstGeom>
          <a:solidFill>
            <a:srgbClr val="808080"/>
          </a:solidFill>
          <a:ln w="9525">
            <a:solidFill>
              <a:schemeClr val="tx1"/>
            </a:solidFill>
            <a:miter lim="800000"/>
            <a:headEnd/>
            <a:tailEnd/>
          </a:ln>
          <a:effectLst>
            <a:outerShdw dist="107763" dir="2700000" algn="ctr" rotWithShape="0">
              <a:schemeClr val="bg2">
                <a:alpha val="50000"/>
              </a:schemeClr>
            </a:outerShdw>
          </a:effectLst>
        </p:spPr>
        <p:txBody>
          <a:bodyPr wrap="none" anchor="ct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pPr eaLnBrk="1" hangingPunct="1"/>
            <a:r>
              <a:rPr lang="fr-LU" sz="1200"/>
              <a:t>Equipe 5S 2</a:t>
            </a:r>
            <a:endParaRPr lang="en-US" sz="1200"/>
          </a:p>
        </p:txBody>
      </p:sp>
      <p:sp>
        <p:nvSpPr>
          <p:cNvPr id="17" name="AutoShape 15"/>
          <p:cNvSpPr>
            <a:spLocks noChangeArrowheads="1"/>
          </p:cNvSpPr>
          <p:nvPr/>
        </p:nvSpPr>
        <p:spPr bwMode="auto">
          <a:xfrm>
            <a:off x="4725987" y="5865019"/>
            <a:ext cx="1789112" cy="279400"/>
          </a:xfrm>
          <a:prstGeom prst="flowChartAlternateProcess">
            <a:avLst/>
          </a:prstGeom>
          <a:solidFill>
            <a:schemeClr val="tx1"/>
          </a:solidFill>
          <a:ln w="9525">
            <a:solidFill>
              <a:schemeClr val="tx1"/>
            </a:solidFill>
            <a:miter lim="800000"/>
            <a:headEnd/>
            <a:tailEnd/>
          </a:ln>
          <a:effectLst>
            <a:outerShdw dist="107763" dir="2700000" algn="ctr" rotWithShape="0">
              <a:schemeClr val="bg2">
                <a:alpha val="50000"/>
              </a:schemeClr>
            </a:outerShdw>
          </a:effectLst>
        </p:spPr>
        <p:txBody>
          <a:bodyPr wrap="none" anchor="ct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pPr eaLnBrk="1" hangingPunct="1"/>
            <a:r>
              <a:rPr lang="fr-LU" sz="1200">
                <a:solidFill>
                  <a:schemeClr val="bg1"/>
                </a:solidFill>
              </a:rPr>
              <a:t>Opérateurs</a:t>
            </a:r>
          </a:p>
        </p:txBody>
      </p:sp>
      <p:sp>
        <p:nvSpPr>
          <p:cNvPr id="18" name="AutoShape 16"/>
          <p:cNvSpPr>
            <a:spLocks noChangeArrowheads="1"/>
          </p:cNvSpPr>
          <p:nvPr/>
        </p:nvSpPr>
        <p:spPr bwMode="auto">
          <a:xfrm>
            <a:off x="6775449" y="5572919"/>
            <a:ext cx="1789113" cy="279400"/>
          </a:xfrm>
          <a:prstGeom prst="flowChartAlternateProcess">
            <a:avLst/>
          </a:prstGeom>
          <a:solidFill>
            <a:srgbClr val="808080"/>
          </a:solidFill>
          <a:ln w="9525">
            <a:solidFill>
              <a:schemeClr val="tx1"/>
            </a:solidFill>
            <a:miter lim="800000"/>
            <a:headEnd/>
            <a:tailEnd/>
          </a:ln>
          <a:effectLst>
            <a:outerShdw dist="107763" dir="2700000" algn="ctr" rotWithShape="0">
              <a:schemeClr val="bg2">
                <a:alpha val="50000"/>
              </a:schemeClr>
            </a:outerShdw>
          </a:effectLst>
        </p:spPr>
        <p:txBody>
          <a:bodyPr wrap="none" anchor="ct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pPr eaLnBrk="1" hangingPunct="1"/>
            <a:r>
              <a:rPr lang="fr-LU" sz="1200"/>
              <a:t>Equipe 5S 3</a:t>
            </a:r>
            <a:endParaRPr lang="en-US" sz="1200"/>
          </a:p>
        </p:txBody>
      </p:sp>
      <p:sp>
        <p:nvSpPr>
          <p:cNvPr id="19" name="AutoShape 17"/>
          <p:cNvSpPr>
            <a:spLocks noChangeArrowheads="1"/>
          </p:cNvSpPr>
          <p:nvPr/>
        </p:nvSpPr>
        <p:spPr bwMode="auto">
          <a:xfrm>
            <a:off x="6775449" y="5865019"/>
            <a:ext cx="1789113" cy="279400"/>
          </a:xfrm>
          <a:prstGeom prst="flowChartAlternateProcess">
            <a:avLst/>
          </a:prstGeom>
          <a:solidFill>
            <a:schemeClr val="tx1"/>
          </a:solidFill>
          <a:ln w="9525">
            <a:solidFill>
              <a:schemeClr val="tx1"/>
            </a:solidFill>
            <a:miter lim="800000"/>
            <a:headEnd/>
            <a:tailEnd/>
          </a:ln>
          <a:effectLst>
            <a:outerShdw dist="107763" dir="2700000" algn="ctr" rotWithShape="0">
              <a:schemeClr val="bg2">
                <a:alpha val="50000"/>
              </a:schemeClr>
            </a:outerShdw>
          </a:effectLst>
        </p:spPr>
        <p:txBody>
          <a:bodyPr wrap="none" anchor="ct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pPr eaLnBrk="1" hangingPunct="1"/>
            <a:r>
              <a:rPr lang="fr-LU" sz="1200">
                <a:solidFill>
                  <a:schemeClr val="bg1"/>
                </a:solidFill>
              </a:rPr>
              <a:t>Employés</a:t>
            </a:r>
          </a:p>
        </p:txBody>
      </p:sp>
      <p:sp>
        <p:nvSpPr>
          <p:cNvPr id="20" name="Line 18"/>
          <p:cNvSpPr>
            <a:spLocks noChangeShapeType="1"/>
          </p:cNvSpPr>
          <p:nvPr/>
        </p:nvSpPr>
        <p:spPr bwMode="auto">
          <a:xfrm flipV="1">
            <a:off x="5634037" y="4391819"/>
            <a:ext cx="0" cy="901700"/>
          </a:xfrm>
          <a:prstGeom prst="line">
            <a:avLst/>
          </a:prstGeom>
          <a:noFill/>
          <a:ln w="9525">
            <a:solidFill>
              <a:schemeClr val="tx1"/>
            </a:solidFill>
            <a:round/>
            <a:headEnd/>
            <a:tailEnd/>
          </a:ln>
          <a:effectLst/>
        </p:spPr>
        <p:txBody>
          <a:bodyP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endParaRPr lang="fr-FR"/>
          </a:p>
        </p:txBody>
      </p:sp>
      <p:sp>
        <p:nvSpPr>
          <p:cNvPr id="21" name="Line 19"/>
          <p:cNvSpPr>
            <a:spLocks noChangeShapeType="1"/>
          </p:cNvSpPr>
          <p:nvPr/>
        </p:nvSpPr>
        <p:spPr bwMode="auto">
          <a:xfrm>
            <a:off x="5634037" y="5318919"/>
            <a:ext cx="2028825" cy="0"/>
          </a:xfrm>
          <a:prstGeom prst="line">
            <a:avLst/>
          </a:prstGeom>
          <a:noFill/>
          <a:ln w="9525">
            <a:solidFill>
              <a:schemeClr val="tx1"/>
            </a:solidFill>
            <a:round/>
            <a:headEnd/>
            <a:tailEnd/>
          </a:ln>
          <a:effectLst>
            <a:outerShdw dist="107763" dir="2700000" algn="ctr" rotWithShape="0">
              <a:schemeClr val="bg2">
                <a:alpha val="50000"/>
              </a:schemeClr>
            </a:outerShdw>
          </a:effectLst>
        </p:spPr>
        <p:txBody>
          <a:bodyP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endParaRPr lang="fr-FR"/>
          </a:p>
        </p:txBody>
      </p:sp>
      <p:sp>
        <p:nvSpPr>
          <p:cNvPr id="22" name="Line 20"/>
          <p:cNvSpPr>
            <a:spLocks noChangeShapeType="1"/>
          </p:cNvSpPr>
          <p:nvPr/>
        </p:nvSpPr>
        <p:spPr bwMode="auto">
          <a:xfrm flipV="1">
            <a:off x="7670799" y="5318919"/>
            <a:ext cx="0" cy="215900"/>
          </a:xfrm>
          <a:prstGeom prst="line">
            <a:avLst/>
          </a:prstGeom>
          <a:noFill/>
          <a:ln w="9525">
            <a:solidFill>
              <a:schemeClr val="tx1"/>
            </a:solidFill>
            <a:round/>
            <a:headEnd/>
            <a:tailEnd/>
          </a:ln>
          <a:effectLst>
            <a:outerShdw dist="107763" dir="2700000" algn="ctr" rotWithShape="0">
              <a:schemeClr val="bg2">
                <a:alpha val="50000"/>
              </a:schemeClr>
            </a:outerShdw>
          </a:effectLst>
        </p:spPr>
        <p:txBody>
          <a:bodyP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endParaRPr lang="fr-FR"/>
          </a:p>
        </p:txBody>
      </p:sp>
      <p:sp>
        <p:nvSpPr>
          <p:cNvPr id="23" name="Line 21"/>
          <p:cNvSpPr>
            <a:spLocks noChangeShapeType="1"/>
          </p:cNvSpPr>
          <p:nvPr/>
        </p:nvSpPr>
        <p:spPr bwMode="auto">
          <a:xfrm flipV="1">
            <a:off x="3576637" y="5325269"/>
            <a:ext cx="0" cy="215900"/>
          </a:xfrm>
          <a:prstGeom prst="line">
            <a:avLst/>
          </a:prstGeom>
          <a:noFill/>
          <a:ln w="9525">
            <a:solidFill>
              <a:schemeClr val="tx1"/>
            </a:solidFill>
            <a:round/>
            <a:headEnd/>
            <a:tailEnd/>
          </a:ln>
          <a:effectLst>
            <a:outerShdw dist="107763" dir="2700000" algn="ctr" rotWithShape="0">
              <a:schemeClr val="bg2">
                <a:alpha val="50000"/>
              </a:schemeClr>
            </a:outerShdw>
          </a:effectLst>
        </p:spPr>
        <p:txBody>
          <a:bodyP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endParaRPr lang="fr-FR"/>
          </a:p>
        </p:txBody>
      </p:sp>
      <p:sp>
        <p:nvSpPr>
          <p:cNvPr id="24" name="Line 22"/>
          <p:cNvSpPr>
            <a:spLocks noChangeShapeType="1"/>
          </p:cNvSpPr>
          <p:nvPr/>
        </p:nvSpPr>
        <p:spPr bwMode="auto">
          <a:xfrm>
            <a:off x="3590924" y="5318919"/>
            <a:ext cx="2028825" cy="0"/>
          </a:xfrm>
          <a:prstGeom prst="line">
            <a:avLst/>
          </a:prstGeom>
          <a:noFill/>
          <a:ln w="9525">
            <a:solidFill>
              <a:schemeClr val="tx1"/>
            </a:solidFill>
            <a:round/>
            <a:headEnd/>
            <a:tailEnd/>
          </a:ln>
          <a:effectLst>
            <a:outerShdw dist="107763" dir="2700000" algn="ctr" rotWithShape="0">
              <a:schemeClr val="bg2">
                <a:alpha val="50000"/>
              </a:schemeClr>
            </a:outerShdw>
          </a:effectLst>
        </p:spPr>
        <p:txBody>
          <a:bodyP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endParaRPr lang="fr-FR"/>
          </a:p>
        </p:txBody>
      </p:sp>
      <p:sp>
        <p:nvSpPr>
          <p:cNvPr id="25" name="Line 23"/>
          <p:cNvSpPr>
            <a:spLocks noChangeShapeType="1"/>
          </p:cNvSpPr>
          <p:nvPr/>
        </p:nvSpPr>
        <p:spPr bwMode="auto">
          <a:xfrm flipV="1">
            <a:off x="5634037" y="5299869"/>
            <a:ext cx="0" cy="215900"/>
          </a:xfrm>
          <a:prstGeom prst="line">
            <a:avLst/>
          </a:prstGeom>
          <a:noFill/>
          <a:ln w="9525">
            <a:solidFill>
              <a:schemeClr val="tx1"/>
            </a:solidFill>
            <a:round/>
            <a:headEnd/>
            <a:tailEnd/>
          </a:ln>
          <a:effectLst>
            <a:outerShdw dist="107763" dir="2700000" algn="ctr" rotWithShape="0">
              <a:schemeClr val="bg2">
                <a:alpha val="50000"/>
              </a:schemeClr>
            </a:outerShdw>
          </a:effectLst>
        </p:spPr>
        <p:txBody>
          <a:bodyP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endParaRPr lang="fr-FR"/>
          </a:p>
        </p:txBody>
      </p:sp>
      <p:sp>
        <p:nvSpPr>
          <p:cNvPr id="26" name="Line 24"/>
          <p:cNvSpPr>
            <a:spLocks noChangeShapeType="1"/>
          </p:cNvSpPr>
          <p:nvPr/>
        </p:nvSpPr>
        <p:spPr bwMode="auto">
          <a:xfrm>
            <a:off x="5634037" y="4798219"/>
            <a:ext cx="1073150" cy="0"/>
          </a:xfrm>
          <a:prstGeom prst="line">
            <a:avLst/>
          </a:prstGeom>
          <a:noFill/>
          <a:ln w="9525">
            <a:solidFill>
              <a:schemeClr val="tx1"/>
            </a:solidFill>
            <a:round/>
            <a:headEnd/>
            <a:tailEnd/>
          </a:ln>
          <a:effectLst>
            <a:outerShdw dist="107763" dir="2700000" algn="ctr" rotWithShape="0">
              <a:schemeClr val="bg2">
                <a:alpha val="50000"/>
              </a:schemeClr>
            </a:outerShdw>
          </a:effectLst>
        </p:spPr>
        <p:txBody>
          <a:bodyP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endParaRPr lang="fr-FR"/>
          </a:p>
        </p:txBody>
      </p:sp>
      <p:sp>
        <p:nvSpPr>
          <p:cNvPr id="27" name="AutoShape 25"/>
          <p:cNvSpPr>
            <a:spLocks noChangeArrowheads="1"/>
          </p:cNvSpPr>
          <p:nvPr/>
        </p:nvSpPr>
        <p:spPr bwMode="auto">
          <a:xfrm>
            <a:off x="6692899" y="4506119"/>
            <a:ext cx="1789113" cy="279400"/>
          </a:xfrm>
          <a:prstGeom prst="flowChartAlternateProcess">
            <a:avLst/>
          </a:prstGeom>
          <a:solidFill>
            <a:srgbClr val="808080"/>
          </a:solidFill>
          <a:ln w="9525">
            <a:solidFill>
              <a:schemeClr val="tx1"/>
            </a:solidFill>
            <a:miter lim="800000"/>
            <a:headEnd/>
            <a:tailEnd/>
          </a:ln>
          <a:effectLst>
            <a:outerShdw dist="107763" dir="2700000" algn="ctr" rotWithShape="0">
              <a:schemeClr val="bg2">
                <a:alpha val="50000"/>
              </a:schemeClr>
            </a:outerShdw>
          </a:effectLst>
        </p:spPr>
        <p:txBody>
          <a:bodyPr wrap="none" anchor="ct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pPr eaLnBrk="1" hangingPunct="1"/>
            <a:r>
              <a:rPr lang="fr-LU" sz="1200"/>
              <a:t>Equipe technique 5S</a:t>
            </a:r>
            <a:endParaRPr lang="en-US" sz="1200"/>
          </a:p>
        </p:txBody>
      </p:sp>
      <p:sp>
        <p:nvSpPr>
          <p:cNvPr id="28" name="AutoShape 26"/>
          <p:cNvSpPr>
            <a:spLocks noChangeArrowheads="1"/>
          </p:cNvSpPr>
          <p:nvPr/>
        </p:nvSpPr>
        <p:spPr bwMode="auto">
          <a:xfrm>
            <a:off x="6692899" y="4798219"/>
            <a:ext cx="1789113" cy="279400"/>
          </a:xfrm>
          <a:prstGeom prst="flowChartAlternateProcess">
            <a:avLst/>
          </a:prstGeom>
          <a:solidFill>
            <a:schemeClr val="tx1"/>
          </a:solidFill>
          <a:ln w="9525">
            <a:solidFill>
              <a:schemeClr val="tx1"/>
            </a:solidFill>
            <a:miter lim="800000"/>
            <a:headEnd/>
            <a:tailEnd/>
          </a:ln>
          <a:effectLst>
            <a:outerShdw dist="107763" dir="2700000" algn="ctr" rotWithShape="0">
              <a:schemeClr val="bg2">
                <a:alpha val="50000"/>
              </a:schemeClr>
            </a:outerShdw>
          </a:effectLst>
        </p:spPr>
        <p:txBody>
          <a:bodyPr wrap="none" anchor="ct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pPr eaLnBrk="1" hangingPunct="1"/>
            <a:r>
              <a:rPr lang="en-US" sz="1200">
                <a:solidFill>
                  <a:schemeClr val="bg1"/>
                </a:solidFill>
              </a:rPr>
              <a:t>Service maintenance</a:t>
            </a:r>
          </a:p>
        </p:txBody>
      </p:sp>
      <p:sp>
        <p:nvSpPr>
          <p:cNvPr id="29" name="AutoShape 38"/>
          <p:cNvSpPr>
            <a:spLocks noChangeArrowheads="1"/>
          </p:cNvSpPr>
          <p:nvPr/>
        </p:nvSpPr>
        <p:spPr bwMode="auto">
          <a:xfrm>
            <a:off x="4765674" y="713582"/>
            <a:ext cx="1787525" cy="279400"/>
          </a:xfrm>
          <a:prstGeom prst="flowChartAlternateProcess">
            <a:avLst/>
          </a:prstGeom>
          <a:solidFill>
            <a:schemeClr val="tx1"/>
          </a:solidFill>
          <a:ln w="9525">
            <a:solidFill>
              <a:schemeClr val="tx1"/>
            </a:solidFill>
            <a:miter lim="800000"/>
            <a:headEnd/>
            <a:tailEnd/>
          </a:ln>
          <a:effectLst>
            <a:outerShdw dist="107763" dir="2700000" algn="ctr" rotWithShape="0">
              <a:schemeClr val="bg2">
                <a:alpha val="50000"/>
              </a:schemeClr>
            </a:outerShdw>
          </a:effectLst>
        </p:spPr>
        <p:txBody>
          <a:bodyPr wrap="none" anchor="ct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pPr eaLnBrk="1" hangingPunct="1"/>
            <a:r>
              <a:rPr lang="fr-LU" sz="1200">
                <a:solidFill>
                  <a:schemeClr val="bg1"/>
                </a:solidFill>
              </a:rPr>
              <a:t>Directeur Général</a:t>
            </a:r>
            <a:endParaRPr lang="en-US" sz="1200">
              <a:solidFill>
                <a:schemeClr val="bg1"/>
              </a:solidFill>
            </a:endParaRPr>
          </a:p>
        </p:txBody>
      </p:sp>
      <p:sp>
        <p:nvSpPr>
          <p:cNvPr id="30" name="Line 41"/>
          <p:cNvSpPr>
            <a:spLocks noChangeShapeType="1"/>
          </p:cNvSpPr>
          <p:nvPr/>
        </p:nvSpPr>
        <p:spPr bwMode="auto">
          <a:xfrm>
            <a:off x="5646737" y="919957"/>
            <a:ext cx="0" cy="558800"/>
          </a:xfrm>
          <a:prstGeom prst="line">
            <a:avLst/>
          </a:prstGeom>
          <a:noFill/>
          <a:ln w="9525">
            <a:solidFill>
              <a:schemeClr val="tx1"/>
            </a:solidFill>
            <a:round/>
            <a:headEnd/>
            <a:tailEnd/>
          </a:ln>
          <a:effectLst>
            <a:outerShdw dist="107763" dir="2700000" algn="ctr" rotWithShape="0">
              <a:schemeClr val="bg2">
                <a:alpha val="50000"/>
              </a:schemeClr>
            </a:outerShdw>
          </a:effectLst>
        </p:spPr>
        <p:txBody>
          <a:bodyP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endParaRPr lang="fr-FR"/>
          </a:p>
        </p:txBody>
      </p:sp>
      <p:sp>
        <p:nvSpPr>
          <p:cNvPr id="31" name="Rectangle 30"/>
          <p:cNvSpPr>
            <a:spLocks noChangeArrowheads="1"/>
          </p:cNvSpPr>
          <p:nvPr/>
        </p:nvSpPr>
        <p:spPr bwMode="auto">
          <a:xfrm rot="20566350">
            <a:off x="1341437" y="3966369"/>
            <a:ext cx="3192462" cy="609600"/>
          </a:xfrm>
          <a:prstGeom prst="rect">
            <a:avLst/>
          </a:prstGeom>
          <a:solidFill>
            <a:srgbClr val="FFFF00"/>
          </a:solidFill>
          <a:ln w="12700">
            <a:noFill/>
            <a:miter lim="800000"/>
            <a:headEnd/>
            <a:tailEnd/>
          </a:ln>
          <a:effectLst>
            <a:outerShdw dist="107763" dir="2700000" algn="ctr" rotWithShape="0">
              <a:srgbClr val="808080">
                <a:alpha val="50000"/>
              </a:srgbClr>
            </a:outerShdw>
          </a:effectLst>
        </p:spPr>
        <p:txBody>
          <a:bodyPr lIns="0" tIns="0" rIns="0" bIns="0">
            <a:spAutoFit/>
          </a:bodyPr>
          <a:lstStyle>
            <a:defPPr>
              <a:defRPr lang="fr-FR"/>
            </a:defPPr>
            <a:lvl1pPr algn="ctr" rtl="0" eaLnBrk="0" fontAlgn="base" hangingPunct="0">
              <a:spcBef>
                <a:spcPct val="0"/>
              </a:spcBef>
              <a:spcAft>
                <a:spcPct val="0"/>
              </a:spcAft>
              <a:defRPr sz="1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1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1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1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a:lstStyle>
          <a:p>
            <a:pPr defTabSz="787400">
              <a:spcBef>
                <a:spcPct val="100000"/>
              </a:spcBef>
              <a:buClr>
                <a:schemeClr val="tx1"/>
              </a:buClr>
              <a:buFont typeface="Wingdings" pitchFamily="2" charset="2"/>
              <a:buNone/>
            </a:pPr>
            <a:r>
              <a:rPr lang="fr-FR" sz="2000" b="1"/>
              <a:t>Exemple appliqué au déploiement du 5S</a:t>
            </a:r>
          </a:p>
        </p:txBody>
      </p:sp>
    </p:spTree>
  </p:cSld>
  <p:clrMapOvr>
    <a:masterClrMapping/>
  </p:clrMapOvr>
</p:sld>
</file>

<file path=ppt/slides/slide4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41931" y="858107"/>
            <a:ext cx="10353762" cy="3695136"/>
          </a:xfrm>
        </p:spPr>
        <p:txBody>
          <a:bodyPr/>
          <a:lstStyle/>
          <a:p>
            <a:pPr lvl="0" algn="ctr">
              <a:buNone/>
            </a:pPr>
            <a:r>
              <a:rPr lang="fr-FR" sz="3600" b="1" u="sng" dirty="0">
                <a:solidFill>
                  <a:srgbClr val="FFC000"/>
                </a:solidFill>
              </a:rPr>
              <a:t>Formation de l’équipe</a:t>
            </a:r>
            <a:endParaRPr lang="fr-FR" sz="3600" u="sng" dirty="0">
              <a:solidFill>
                <a:srgbClr val="FFC000"/>
              </a:solidFill>
            </a:endParaRPr>
          </a:p>
          <a:p>
            <a:r>
              <a:rPr lang="fr-FR" sz="2800" dirty="0"/>
              <a:t>Vous établissez un planning des formations pour les membres d'équipe et vous commencez les formations .</a:t>
            </a:r>
          </a:p>
          <a:p>
            <a:endParaRPr lang="fr-FR" dirty="0"/>
          </a:p>
          <a:p>
            <a:pPr>
              <a:buNone/>
            </a:pPr>
            <a:endParaRPr lang="fr-FR" dirty="0"/>
          </a:p>
          <a:p>
            <a:endParaRPr lang="fr-FR" dirty="0"/>
          </a:p>
        </p:txBody>
      </p:sp>
    </p:spTree>
  </p:cSld>
  <p:clrMapOvr>
    <a:masterClrMapping/>
  </p:clrMapOvr>
</p:sld>
</file>

<file path=ppt/slides/slide4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r>
              <a:rPr lang="fr-FR" b="1" dirty="0">
                <a:solidFill>
                  <a:srgbClr val="FFC000"/>
                </a:solidFill>
              </a:rPr>
              <a:t>Sélection du chantier pilote</a:t>
            </a:r>
            <a:endParaRPr lang="fr-FR" dirty="0">
              <a:solidFill>
                <a:srgbClr val="FFC000"/>
              </a:solidFill>
            </a:endParaRPr>
          </a:p>
        </p:txBody>
      </p:sp>
      <p:sp>
        <p:nvSpPr>
          <p:cNvPr id="3" name="Espace réservé du contenu 2"/>
          <p:cNvSpPr>
            <a:spLocks noGrp="1"/>
          </p:cNvSpPr>
          <p:nvPr>
            <p:ph idx="1"/>
          </p:nvPr>
        </p:nvSpPr>
        <p:spPr/>
        <p:txBody>
          <a:bodyPr>
            <a:normAutofit/>
          </a:bodyPr>
          <a:lstStyle/>
          <a:p>
            <a:r>
              <a:rPr lang="fr-FR" sz="2400" dirty="0"/>
              <a:t>Il est préférable de commencer le lancement dans une zone d'usine et après vous généralisez, la chose qui vous permettra d'obtenir des résultats rapides qui vont vous aidez à maintenir l'engagement de la direction et aussi augmenter la motivation des membres d'équipe. Sinon, le lancement dans l'ensemble d'usine à un seul coup risque de retarder les résultats et démotiver les gens.</a:t>
            </a:r>
          </a:p>
          <a:p>
            <a:endParaRPr lang="fr-FR" sz="2400" dirty="0"/>
          </a:p>
        </p:txBody>
      </p:sp>
    </p:spTree>
  </p:cSld>
  <p:clrMapOvr>
    <a:masterClrMapping/>
  </p:clrMapOvr>
</p:sld>
</file>

<file path=ppt/slides/slide4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95" y="2114843"/>
            <a:ext cx="10353761" cy="1326321"/>
          </a:xfrm>
        </p:spPr>
        <p:txBody>
          <a:bodyPr/>
          <a:lstStyle/>
          <a:p>
            <a:pPr lvl="0"/>
            <a:r>
              <a:rPr lang="fr-FR" dirty="0"/>
              <a:t>Préparer un planning prévisionnel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966F75E-0AD6-478F-8550-7420BF8A7591}"/>
              </a:ext>
            </a:extLst>
          </p:cNvPr>
          <p:cNvSpPr/>
          <p:nvPr/>
        </p:nvSpPr>
        <p:spPr>
          <a:xfrm>
            <a:off x="4159243" y="0"/>
            <a:ext cx="4084871" cy="1077218"/>
          </a:xfrm>
          <a:prstGeom prst="rect">
            <a:avLst/>
          </a:prstGeom>
          <a:noFill/>
        </p:spPr>
        <p:txBody>
          <a:bodyPr wrap="square" lIns="91440" tIns="45720" rIns="91440" bIns="45720">
            <a:spAutoFit/>
          </a:bodyPr>
          <a:lstStyle/>
          <a:p>
            <a:pPr algn="ctr"/>
            <a:r>
              <a:rPr lang="fr-FR"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LE MANAGEMENT</a:t>
            </a:r>
          </a:p>
          <a:p>
            <a:pPr algn="ctr"/>
            <a:r>
              <a:rPr lang="fr-FR"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INDUSTRIEL</a:t>
            </a:r>
          </a:p>
        </p:txBody>
      </p:sp>
      <p:sp>
        <p:nvSpPr>
          <p:cNvPr id="24" name="ZoneTexte 23">
            <a:extLst>
              <a:ext uri="{FF2B5EF4-FFF2-40B4-BE49-F238E27FC236}">
                <a16:creationId xmlns:a16="http://schemas.microsoft.com/office/drawing/2014/main" id="{4ACCB755-E6BF-4468-8C45-3E44CD114DDA}"/>
              </a:ext>
            </a:extLst>
          </p:cNvPr>
          <p:cNvSpPr txBox="1"/>
          <p:nvPr/>
        </p:nvSpPr>
        <p:spPr>
          <a:xfrm>
            <a:off x="3677559" y="1725126"/>
            <a:ext cx="1653042" cy="461665"/>
          </a:xfrm>
          <a:prstGeom prst="rect">
            <a:avLst/>
          </a:prstGeom>
          <a:noFill/>
        </p:spPr>
        <p:txBody>
          <a:bodyPr wrap="square" rtlCol="0">
            <a:spAutoFit/>
          </a:bodyPr>
          <a:lstStyle/>
          <a:p>
            <a:r>
              <a:rPr lang="fr-FR" sz="2400" dirty="0"/>
              <a:t>Stratégies</a:t>
            </a:r>
          </a:p>
        </p:txBody>
      </p:sp>
      <p:sp>
        <p:nvSpPr>
          <p:cNvPr id="25" name="ZoneTexte 24">
            <a:extLst>
              <a:ext uri="{FF2B5EF4-FFF2-40B4-BE49-F238E27FC236}">
                <a16:creationId xmlns:a16="http://schemas.microsoft.com/office/drawing/2014/main" id="{69364076-5622-4458-8437-11FC8887FE02}"/>
              </a:ext>
            </a:extLst>
          </p:cNvPr>
          <p:cNvSpPr txBox="1"/>
          <p:nvPr/>
        </p:nvSpPr>
        <p:spPr>
          <a:xfrm>
            <a:off x="2641231" y="460818"/>
            <a:ext cx="1560042" cy="461665"/>
          </a:xfrm>
          <a:prstGeom prst="rect">
            <a:avLst/>
          </a:prstGeom>
          <a:noFill/>
        </p:spPr>
        <p:txBody>
          <a:bodyPr wrap="none" rtlCol="0">
            <a:spAutoFit/>
          </a:bodyPr>
          <a:lstStyle/>
          <a:p>
            <a:pPr algn="ctr"/>
            <a:r>
              <a:rPr lang="fr-FR" sz="2400" dirty="0"/>
              <a:t>Décisions</a:t>
            </a:r>
          </a:p>
        </p:txBody>
      </p:sp>
      <p:sp>
        <p:nvSpPr>
          <p:cNvPr id="28" name="Flèche : droite 27">
            <a:extLst>
              <a:ext uri="{FF2B5EF4-FFF2-40B4-BE49-F238E27FC236}">
                <a16:creationId xmlns:a16="http://schemas.microsoft.com/office/drawing/2014/main" id="{58FF34F7-D62B-4D3D-B047-C2759620F790}"/>
              </a:ext>
            </a:extLst>
          </p:cNvPr>
          <p:cNvSpPr/>
          <p:nvPr/>
        </p:nvSpPr>
        <p:spPr>
          <a:xfrm>
            <a:off x="4397829" y="2844800"/>
            <a:ext cx="3048000" cy="1178785"/>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dirty="0"/>
          </a:p>
        </p:txBody>
      </p:sp>
      <p:sp>
        <p:nvSpPr>
          <p:cNvPr id="34" name="ZoneTexte 33">
            <a:extLst>
              <a:ext uri="{FF2B5EF4-FFF2-40B4-BE49-F238E27FC236}">
                <a16:creationId xmlns:a16="http://schemas.microsoft.com/office/drawing/2014/main" id="{596850CB-48CC-489F-853E-C657DE514F9C}"/>
              </a:ext>
            </a:extLst>
          </p:cNvPr>
          <p:cNvSpPr txBox="1"/>
          <p:nvPr/>
        </p:nvSpPr>
        <p:spPr>
          <a:xfrm>
            <a:off x="3006271" y="4357646"/>
            <a:ext cx="5588000" cy="830997"/>
          </a:xfrm>
          <a:prstGeom prst="rect">
            <a:avLst/>
          </a:prstGeom>
          <a:noFill/>
        </p:spPr>
        <p:txBody>
          <a:bodyPr wrap="square" rtlCol="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fr-FR" sz="24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Suivi par des indicateurs de performances  </a:t>
            </a:r>
          </a:p>
        </p:txBody>
      </p:sp>
      <p:sp>
        <p:nvSpPr>
          <p:cNvPr id="18" name="Ellipse 17">
            <a:extLst>
              <a:ext uri="{FF2B5EF4-FFF2-40B4-BE49-F238E27FC236}">
                <a16:creationId xmlns:a16="http://schemas.microsoft.com/office/drawing/2014/main" id="{7B824F08-BAE9-494D-95E6-810587267449}"/>
              </a:ext>
            </a:extLst>
          </p:cNvPr>
          <p:cNvSpPr/>
          <p:nvPr/>
        </p:nvSpPr>
        <p:spPr>
          <a:xfrm>
            <a:off x="370424" y="771080"/>
            <a:ext cx="2242147" cy="1188358"/>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600" b="1" dirty="0">
                <a:solidFill>
                  <a:schemeClr val="bg1"/>
                </a:solidFill>
              </a:rPr>
              <a:t>Machines, équipements,…..</a:t>
            </a:r>
          </a:p>
        </p:txBody>
      </p:sp>
      <p:sp>
        <p:nvSpPr>
          <p:cNvPr id="19" name="Ellipse 18">
            <a:extLst>
              <a:ext uri="{FF2B5EF4-FFF2-40B4-BE49-F238E27FC236}">
                <a16:creationId xmlns:a16="http://schemas.microsoft.com/office/drawing/2014/main" id="{7B824F08-BAE9-494D-95E6-810587267449}"/>
              </a:ext>
            </a:extLst>
          </p:cNvPr>
          <p:cNvSpPr/>
          <p:nvPr/>
        </p:nvSpPr>
        <p:spPr>
          <a:xfrm>
            <a:off x="399453" y="1946737"/>
            <a:ext cx="2242147" cy="1188358"/>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600" b="1" dirty="0">
                <a:solidFill>
                  <a:schemeClr val="bg1"/>
                </a:solidFill>
              </a:rPr>
              <a:t>Matières premières, Ingrédients</a:t>
            </a:r>
          </a:p>
        </p:txBody>
      </p:sp>
      <p:sp>
        <p:nvSpPr>
          <p:cNvPr id="20" name="Ellipse 19">
            <a:extLst>
              <a:ext uri="{FF2B5EF4-FFF2-40B4-BE49-F238E27FC236}">
                <a16:creationId xmlns:a16="http://schemas.microsoft.com/office/drawing/2014/main" id="{7B824F08-BAE9-494D-95E6-810587267449}"/>
              </a:ext>
            </a:extLst>
          </p:cNvPr>
          <p:cNvSpPr/>
          <p:nvPr/>
        </p:nvSpPr>
        <p:spPr>
          <a:xfrm>
            <a:off x="457510" y="3122396"/>
            <a:ext cx="2242147" cy="1188358"/>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600" b="1" dirty="0">
                <a:solidFill>
                  <a:schemeClr val="bg1"/>
                </a:solidFill>
              </a:rPr>
              <a:t>MO: </a:t>
            </a:r>
          </a:p>
          <a:p>
            <a:pPr algn="ctr"/>
            <a:r>
              <a:rPr lang="fr-FR" sz="1600" b="1" dirty="0">
                <a:solidFill>
                  <a:schemeClr val="bg1"/>
                </a:solidFill>
              </a:rPr>
              <a:t>Cadres,  Opérateurs,</a:t>
            </a:r>
          </a:p>
        </p:txBody>
      </p:sp>
      <p:sp>
        <p:nvSpPr>
          <p:cNvPr id="21" name="Ellipse 20">
            <a:extLst>
              <a:ext uri="{FF2B5EF4-FFF2-40B4-BE49-F238E27FC236}">
                <a16:creationId xmlns:a16="http://schemas.microsoft.com/office/drawing/2014/main" id="{7B824F08-BAE9-494D-95E6-810587267449}"/>
              </a:ext>
            </a:extLst>
          </p:cNvPr>
          <p:cNvSpPr/>
          <p:nvPr/>
        </p:nvSpPr>
        <p:spPr>
          <a:xfrm>
            <a:off x="442996" y="4283539"/>
            <a:ext cx="2242147" cy="1188358"/>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600" b="1" dirty="0">
                <a:solidFill>
                  <a:schemeClr val="bg1"/>
                </a:solidFill>
              </a:rPr>
              <a:t>Méthodes de travail</a:t>
            </a:r>
          </a:p>
        </p:txBody>
      </p:sp>
      <p:sp>
        <p:nvSpPr>
          <p:cNvPr id="22" name="Ellipse 21">
            <a:extLst>
              <a:ext uri="{FF2B5EF4-FFF2-40B4-BE49-F238E27FC236}">
                <a16:creationId xmlns:a16="http://schemas.microsoft.com/office/drawing/2014/main" id="{7B824F08-BAE9-494D-95E6-810587267449}"/>
              </a:ext>
            </a:extLst>
          </p:cNvPr>
          <p:cNvSpPr/>
          <p:nvPr/>
        </p:nvSpPr>
        <p:spPr>
          <a:xfrm>
            <a:off x="442996" y="5437418"/>
            <a:ext cx="2242147" cy="1188358"/>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600" b="1" dirty="0">
                <a:solidFill>
                  <a:schemeClr val="bg1"/>
                </a:solidFill>
              </a:rPr>
              <a:t>Ateliers,  Espace de travail</a:t>
            </a:r>
          </a:p>
        </p:txBody>
      </p:sp>
      <p:sp>
        <p:nvSpPr>
          <p:cNvPr id="26" name="Flèche vers le bas 25"/>
          <p:cNvSpPr/>
          <p:nvPr/>
        </p:nvSpPr>
        <p:spPr>
          <a:xfrm rot="4215070">
            <a:off x="3249577" y="786674"/>
            <a:ext cx="780871" cy="1320800"/>
          </a:xfrm>
          <a:prstGeom prst="down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fr-FR"/>
          </a:p>
        </p:txBody>
      </p:sp>
      <p:sp>
        <p:nvSpPr>
          <p:cNvPr id="27" name="Rectangle 26">
            <a:extLst>
              <a:ext uri="{FF2B5EF4-FFF2-40B4-BE49-F238E27FC236}">
                <a16:creationId xmlns:a16="http://schemas.microsoft.com/office/drawing/2014/main" id="{95017E50-29BB-4421-B9CD-E35BA3D5222B}"/>
              </a:ext>
            </a:extLst>
          </p:cNvPr>
          <p:cNvSpPr/>
          <p:nvPr/>
        </p:nvSpPr>
        <p:spPr>
          <a:xfrm>
            <a:off x="7910286" y="2255671"/>
            <a:ext cx="4281714" cy="2308324"/>
          </a:xfrm>
          <a:prstGeom prst="rect">
            <a:avLst/>
          </a:prstGeom>
          <a:noFill/>
        </p:spPr>
        <p:txBody>
          <a:bodyPr wrap="squar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fr-FR" sz="24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Produire un article qui </a:t>
            </a:r>
          </a:p>
          <a:p>
            <a:pPr algn="ctr"/>
            <a:r>
              <a:rPr lang="fr-FR" sz="24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répond aux exigences du client </a:t>
            </a:r>
          </a:p>
          <a:p>
            <a:pPr algn="ctr"/>
            <a:r>
              <a:rPr lang="fr-FR" sz="24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avec le minimum du coût </a:t>
            </a:r>
          </a:p>
          <a:p>
            <a:pPr algn="ctr"/>
            <a:r>
              <a:rPr lang="fr-FR" sz="24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et dans les meilleurs délais</a:t>
            </a:r>
          </a:p>
        </p:txBody>
      </p:sp>
      <p:sp>
        <p:nvSpPr>
          <p:cNvPr id="35" name="Étoile à 6 branches 34"/>
          <p:cNvSpPr/>
          <p:nvPr/>
        </p:nvSpPr>
        <p:spPr>
          <a:xfrm>
            <a:off x="9521371" y="5239657"/>
            <a:ext cx="2046515" cy="1175657"/>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Production</a:t>
            </a:r>
          </a:p>
        </p:txBody>
      </p:sp>
      <p:sp>
        <p:nvSpPr>
          <p:cNvPr id="36" name="Étoile à 6 branches 35"/>
          <p:cNvSpPr/>
          <p:nvPr/>
        </p:nvSpPr>
        <p:spPr>
          <a:xfrm>
            <a:off x="7561943" y="5239657"/>
            <a:ext cx="1915886" cy="1175657"/>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t>Maintenance</a:t>
            </a:r>
          </a:p>
        </p:txBody>
      </p:sp>
      <p:sp>
        <p:nvSpPr>
          <p:cNvPr id="37" name="Étoile à 6 branches 36"/>
          <p:cNvSpPr/>
          <p:nvPr/>
        </p:nvSpPr>
        <p:spPr>
          <a:xfrm>
            <a:off x="5994400" y="5225143"/>
            <a:ext cx="1509486" cy="1175657"/>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t>Qualité</a:t>
            </a:r>
          </a:p>
        </p:txBody>
      </p:sp>
      <p:sp>
        <p:nvSpPr>
          <p:cNvPr id="38" name="Étoile à 6 branches 37"/>
          <p:cNvSpPr/>
          <p:nvPr/>
        </p:nvSpPr>
        <p:spPr>
          <a:xfrm>
            <a:off x="4470400" y="5210629"/>
            <a:ext cx="1509486" cy="1175657"/>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t>Projets</a:t>
            </a:r>
          </a:p>
        </p:txBody>
      </p:sp>
      <p:sp>
        <p:nvSpPr>
          <p:cNvPr id="39" name="Étoile à 6 branches 38"/>
          <p:cNvSpPr/>
          <p:nvPr/>
        </p:nvSpPr>
        <p:spPr>
          <a:xfrm>
            <a:off x="2960915" y="5196114"/>
            <a:ext cx="1509486" cy="1175657"/>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t>………..</a:t>
            </a:r>
          </a:p>
        </p:txBody>
      </p:sp>
    </p:spTree>
    <p:extLst>
      <p:ext uri="{BB962C8B-B14F-4D97-AF65-F5344CB8AC3E}">
        <p14:creationId xmlns:p14="http://schemas.microsoft.com/office/powerpoint/2010/main" val="2914236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1000" fill="hold"/>
                                        <p:tgtEl>
                                          <p:spTgt spid="26"/>
                                        </p:tgtEl>
                                        <p:attrNameLst>
                                          <p:attrName>ppt_w</p:attrName>
                                        </p:attrNameLst>
                                      </p:cBhvr>
                                      <p:tavLst>
                                        <p:tav tm="0">
                                          <p:val>
                                            <p:fltVal val="0"/>
                                          </p:val>
                                        </p:tav>
                                        <p:tav tm="100000">
                                          <p:val>
                                            <p:strVal val="#ppt_w"/>
                                          </p:val>
                                        </p:tav>
                                      </p:tavLst>
                                    </p:anim>
                                    <p:anim calcmode="lin" valueType="num">
                                      <p:cBhvr>
                                        <p:cTn id="8" dur="1000" fill="hold"/>
                                        <p:tgtEl>
                                          <p:spTgt spid="26"/>
                                        </p:tgtEl>
                                        <p:attrNameLst>
                                          <p:attrName>ppt_h</p:attrName>
                                        </p:attrNameLst>
                                      </p:cBhvr>
                                      <p:tavLst>
                                        <p:tav tm="0">
                                          <p:val>
                                            <p:fltVal val="0"/>
                                          </p:val>
                                        </p:tav>
                                        <p:tav tm="100000">
                                          <p:val>
                                            <p:strVal val="#ppt_h"/>
                                          </p:val>
                                        </p:tav>
                                      </p:tavLst>
                                    </p:anim>
                                    <p:anim calcmode="lin" valueType="num">
                                      <p:cBhvr>
                                        <p:cTn id="9" dur="1000" fill="hold"/>
                                        <p:tgtEl>
                                          <p:spTgt spid="2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6"/>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p:cTn id="13" dur="1000" fill="hold"/>
                                        <p:tgtEl>
                                          <p:spTgt spid="25"/>
                                        </p:tgtEl>
                                        <p:attrNameLst>
                                          <p:attrName>ppt_w</p:attrName>
                                        </p:attrNameLst>
                                      </p:cBhvr>
                                      <p:tavLst>
                                        <p:tav tm="0">
                                          <p:val>
                                            <p:fltVal val="0"/>
                                          </p:val>
                                        </p:tav>
                                        <p:tav tm="100000">
                                          <p:val>
                                            <p:strVal val="#ppt_w"/>
                                          </p:val>
                                        </p:tav>
                                      </p:tavLst>
                                    </p:anim>
                                    <p:anim calcmode="lin" valueType="num">
                                      <p:cBhvr>
                                        <p:cTn id="14" dur="1000" fill="hold"/>
                                        <p:tgtEl>
                                          <p:spTgt spid="25"/>
                                        </p:tgtEl>
                                        <p:attrNameLst>
                                          <p:attrName>ppt_h</p:attrName>
                                        </p:attrNameLst>
                                      </p:cBhvr>
                                      <p:tavLst>
                                        <p:tav tm="0">
                                          <p:val>
                                            <p:fltVal val="0"/>
                                          </p:val>
                                        </p:tav>
                                        <p:tav tm="100000">
                                          <p:val>
                                            <p:strVal val="#ppt_h"/>
                                          </p:val>
                                        </p:tav>
                                      </p:tavLst>
                                    </p:anim>
                                    <p:anim calcmode="lin" valueType="num">
                                      <p:cBhvr>
                                        <p:cTn id="15" dur="1000" fill="hold"/>
                                        <p:tgtEl>
                                          <p:spTgt spid="25"/>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25"/>
                                        </p:tgtEl>
                                        <p:attrNameLst>
                                          <p:attrName>ppt_y</p:attrName>
                                        </p:attrNameLst>
                                      </p:cBhvr>
                                      <p:tavLst>
                                        <p:tav tm="0" fmla="#ppt_y+(sin(-2*pi*(1-$))*-#ppt_x+cos(-2*pi*(1-$))*(1-#ppt_y))*(1-$)">
                                          <p:val>
                                            <p:fltVal val="0"/>
                                          </p:val>
                                        </p:tav>
                                        <p:tav tm="100000">
                                          <p:val>
                                            <p:fltVal val="1"/>
                                          </p:val>
                                        </p:tav>
                                      </p:tavLst>
                                    </p:anim>
                                  </p:childTnLst>
                                </p:cTn>
                              </p:par>
                              <p:par>
                                <p:cTn id="17" presetID="15"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p:cTn id="19" dur="1000" fill="hold"/>
                                        <p:tgtEl>
                                          <p:spTgt spid="24"/>
                                        </p:tgtEl>
                                        <p:attrNameLst>
                                          <p:attrName>ppt_w</p:attrName>
                                        </p:attrNameLst>
                                      </p:cBhvr>
                                      <p:tavLst>
                                        <p:tav tm="0">
                                          <p:val>
                                            <p:fltVal val="0"/>
                                          </p:val>
                                        </p:tav>
                                        <p:tav tm="100000">
                                          <p:val>
                                            <p:strVal val="#ppt_w"/>
                                          </p:val>
                                        </p:tav>
                                      </p:tavLst>
                                    </p:anim>
                                    <p:anim calcmode="lin" valueType="num">
                                      <p:cBhvr>
                                        <p:cTn id="20" dur="1000" fill="hold"/>
                                        <p:tgtEl>
                                          <p:spTgt spid="24"/>
                                        </p:tgtEl>
                                        <p:attrNameLst>
                                          <p:attrName>ppt_h</p:attrName>
                                        </p:attrNameLst>
                                      </p:cBhvr>
                                      <p:tavLst>
                                        <p:tav tm="0">
                                          <p:val>
                                            <p:fltVal val="0"/>
                                          </p:val>
                                        </p:tav>
                                        <p:tav tm="100000">
                                          <p:val>
                                            <p:strVal val="#ppt_h"/>
                                          </p:val>
                                        </p:tav>
                                      </p:tavLst>
                                    </p:anim>
                                    <p:anim calcmode="lin" valueType="num">
                                      <p:cBhvr>
                                        <p:cTn id="21" dur="1000" fill="hold"/>
                                        <p:tgtEl>
                                          <p:spTgt spid="24"/>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2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500" fill="hold"/>
                                        <p:tgtEl>
                                          <p:spTgt spid="18"/>
                                        </p:tgtEl>
                                        <p:attrNameLst>
                                          <p:attrName>ppt_x</p:attrName>
                                        </p:attrNameLst>
                                      </p:cBhvr>
                                      <p:tavLst>
                                        <p:tav tm="0">
                                          <p:val>
                                            <p:strVal val="#ppt_x"/>
                                          </p:val>
                                        </p:tav>
                                        <p:tav tm="100000">
                                          <p:val>
                                            <p:strVal val="#ppt_x"/>
                                          </p:val>
                                        </p:tav>
                                      </p:tavLst>
                                    </p:anim>
                                    <p:anim calcmode="lin" valueType="num">
                                      <p:cBhvr additive="base">
                                        <p:cTn id="2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additive="base">
                                        <p:cTn id="33" dur="500" fill="hold"/>
                                        <p:tgtEl>
                                          <p:spTgt spid="19"/>
                                        </p:tgtEl>
                                        <p:attrNameLst>
                                          <p:attrName>ppt_x</p:attrName>
                                        </p:attrNameLst>
                                      </p:cBhvr>
                                      <p:tavLst>
                                        <p:tav tm="0">
                                          <p:val>
                                            <p:strVal val="#ppt_x"/>
                                          </p:val>
                                        </p:tav>
                                        <p:tav tm="100000">
                                          <p:val>
                                            <p:strVal val="#ppt_x"/>
                                          </p:val>
                                        </p:tav>
                                      </p:tavLst>
                                    </p:anim>
                                    <p:anim calcmode="lin" valueType="num">
                                      <p:cBhvr additive="base">
                                        <p:cTn id="3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 calcmode="lin" valueType="num">
                                      <p:cBhvr additive="base">
                                        <p:cTn id="39" dur="500" fill="hold"/>
                                        <p:tgtEl>
                                          <p:spTgt spid="20"/>
                                        </p:tgtEl>
                                        <p:attrNameLst>
                                          <p:attrName>ppt_x</p:attrName>
                                        </p:attrNameLst>
                                      </p:cBhvr>
                                      <p:tavLst>
                                        <p:tav tm="0">
                                          <p:val>
                                            <p:strVal val="#ppt_x"/>
                                          </p:val>
                                        </p:tav>
                                        <p:tav tm="100000">
                                          <p:val>
                                            <p:strVal val="#ppt_x"/>
                                          </p:val>
                                        </p:tav>
                                      </p:tavLst>
                                    </p:anim>
                                    <p:anim calcmode="lin" valueType="num">
                                      <p:cBhvr additive="base">
                                        <p:cTn id="4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21"/>
                                        </p:tgtEl>
                                        <p:attrNameLst>
                                          <p:attrName>style.visibility</p:attrName>
                                        </p:attrNameLst>
                                      </p:cBhvr>
                                      <p:to>
                                        <p:strVal val="visible"/>
                                      </p:to>
                                    </p:set>
                                    <p:anim calcmode="lin" valueType="num">
                                      <p:cBhvr additive="base">
                                        <p:cTn id="45" dur="500" fill="hold"/>
                                        <p:tgtEl>
                                          <p:spTgt spid="21"/>
                                        </p:tgtEl>
                                        <p:attrNameLst>
                                          <p:attrName>ppt_x</p:attrName>
                                        </p:attrNameLst>
                                      </p:cBhvr>
                                      <p:tavLst>
                                        <p:tav tm="0">
                                          <p:val>
                                            <p:strVal val="#ppt_x"/>
                                          </p:val>
                                        </p:tav>
                                        <p:tav tm="100000">
                                          <p:val>
                                            <p:strVal val="#ppt_x"/>
                                          </p:val>
                                        </p:tav>
                                      </p:tavLst>
                                    </p:anim>
                                    <p:anim calcmode="lin" valueType="num">
                                      <p:cBhvr additive="base">
                                        <p:cTn id="4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22"/>
                                        </p:tgtEl>
                                        <p:attrNameLst>
                                          <p:attrName>style.visibility</p:attrName>
                                        </p:attrNameLst>
                                      </p:cBhvr>
                                      <p:to>
                                        <p:strVal val="visible"/>
                                      </p:to>
                                    </p:set>
                                    <p:anim calcmode="lin" valueType="num">
                                      <p:cBhvr additive="base">
                                        <p:cTn id="51" dur="500" fill="hold"/>
                                        <p:tgtEl>
                                          <p:spTgt spid="22"/>
                                        </p:tgtEl>
                                        <p:attrNameLst>
                                          <p:attrName>ppt_x</p:attrName>
                                        </p:attrNameLst>
                                      </p:cBhvr>
                                      <p:tavLst>
                                        <p:tav tm="0">
                                          <p:val>
                                            <p:strVal val="#ppt_x"/>
                                          </p:val>
                                        </p:tav>
                                        <p:tav tm="100000">
                                          <p:val>
                                            <p:strVal val="#ppt_x"/>
                                          </p:val>
                                        </p:tav>
                                      </p:tavLst>
                                    </p:anim>
                                    <p:anim calcmode="lin" valueType="num">
                                      <p:cBhvr additive="base">
                                        <p:cTn id="5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15" presetClass="entr" presetSubtype="0" fill="hold" grpId="0" nodeType="clickEffect">
                                  <p:stCondLst>
                                    <p:cond delay="0"/>
                                  </p:stCondLst>
                                  <p:childTnLst>
                                    <p:set>
                                      <p:cBhvr>
                                        <p:cTn id="56" dur="1" fill="hold">
                                          <p:stCondLst>
                                            <p:cond delay="0"/>
                                          </p:stCondLst>
                                        </p:cTn>
                                        <p:tgtEl>
                                          <p:spTgt spid="28"/>
                                        </p:tgtEl>
                                        <p:attrNameLst>
                                          <p:attrName>style.visibility</p:attrName>
                                        </p:attrNameLst>
                                      </p:cBhvr>
                                      <p:to>
                                        <p:strVal val="visible"/>
                                      </p:to>
                                    </p:set>
                                    <p:anim calcmode="lin" valueType="num">
                                      <p:cBhvr>
                                        <p:cTn id="57" dur="1000" fill="hold"/>
                                        <p:tgtEl>
                                          <p:spTgt spid="28"/>
                                        </p:tgtEl>
                                        <p:attrNameLst>
                                          <p:attrName>ppt_w</p:attrName>
                                        </p:attrNameLst>
                                      </p:cBhvr>
                                      <p:tavLst>
                                        <p:tav tm="0">
                                          <p:val>
                                            <p:fltVal val="0"/>
                                          </p:val>
                                        </p:tav>
                                        <p:tav tm="100000">
                                          <p:val>
                                            <p:strVal val="#ppt_w"/>
                                          </p:val>
                                        </p:tav>
                                      </p:tavLst>
                                    </p:anim>
                                    <p:anim calcmode="lin" valueType="num">
                                      <p:cBhvr>
                                        <p:cTn id="58" dur="1000" fill="hold"/>
                                        <p:tgtEl>
                                          <p:spTgt spid="28"/>
                                        </p:tgtEl>
                                        <p:attrNameLst>
                                          <p:attrName>ppt_h</p:attrName>
                                        </p:attrNameLst>
                                      </p:cBhvr>
                                      <p:tavLst>
                                        <p:tav tm="0">
                                          <p:val>
                                            <p:fltVal val="0"/>
                                          </p:val>
                                        </p:tav>
                                        <p:tav tm="100000">
                                          <p:val>
                                            <p:strVal val="#ppt_h"/>
                                          </p:val>
                                        </p:tav>
                                      </p:tavLst>
                                    </p:anim>
                                    <p:anim calcmode="lin" valueType="num">
                                      <p:cBhvr>
                                        <p:cTn id="59" dur="1000" fill="hold"/>
                                        <p:tgtEl>
                                          <p:spTgt spid="28"/>
                                        </p:tgtEl>
                                        <p:attrNameLst>
                                          <p:attrName>ppt_x</p:attrName>
                                        </p:attrNameLst>
                                      </p:cBhvr>
                                      <p:tavLst>
                                        <p:tav tm="0" fmla="#ppt_x+(cos(-2*pi*(1-$))*-#ppt_x-sin(-2*pi*(1-$))*(1-#ppt_y))*(1-$)">
                                          <p:val>
                                            <p:fltVal val="0"/>
                                          </p:val>
                                        </p:tav>
                                        <p:tav tm="100000">
                                          <p:val>
                                            <p:fltVal val="1"/>
                                          </p:val>
                                        </p:tav>
                                      </p:tavLst>
                                    </p:anim>
                                    <p:anim calcmode="lin" valueType="num">
                                      <p:cBhvr>
                                        <p:cTn id="60" dur="1000" fill="hold"/>
                                        <p:tgtEl>
                                          <p:spTgt spid="28"/>
                                        </p:tgtEl>
                                        <p:attrNameLst>
                                          <p:attrName>ppt_y</p:attrName>
                                        </p:attrNameLst>
                                      </p:cBhvr>
                                      <p:tavLst>
                                        <p:tav tm="0" fmla="#ppt_y+(sin(-2*pi*(1-$))*-#ppt_x+cos(-2*pi*(1-$))*(1-#ppt_y))*(1-$)">
                                          <p:val>
                                            <p:fltVal val="0"/>
                                          </p:val>
                                        </p:tav>
                                        <p:tav tm="100000">
                                          <p:val>
                                            <p:fltVal val="1"/>
                                          </p:val>
                                        </p:tav>
                                      </p:tavLst>
                                    </p:anim>
                                  </p:childTnLst>
                                </p:cTn>
                              </p:par>
                              <p:par>
                                <p:cTn id="61" presetID="15" presetClass="entr" presetSubtype="0" fill="hold" grpId="0" nodeType="withEffect">
                                  <p:stCondLst>
                                    <p:cond delay="0"/>
                                  </p:stCondLst>
                                  <p:childTnLst>
                                    <p:set>
                                      <p:cBhvr>
                                        <p:cTn id="62" dur="1" fill="hold">
                                          <p:stCondLst>
                                            <p:cond delay="0"/>
                                          </p:stCondLst>
                                        </p:cTn>
                                        <p:tgtEl>
                                          <p:spTgt spid="27"/>
                                        </p:tgtEl>
                                        <p:attrNameLst>
                                          <p:attrName>style.visibility</p:attrName>
                                        </p:attrNameLst>
                                      </p:cBhvr>
                                      <p:to>
                                        <p:strVal val="visible"/>
                                      </p:to>
                                    </p:set>
                                    <p:anim calcmode="lin" valueType="num">
                                      <p:cBhvr>
                                        <p:cTn id="63" dur="1000" fill="hold"/>
                                        <p:tgtEl>
                                          <p:spTgt spid="27"/>
                                        </p:tgtEl>
                                        <p:attrNameLst>
                                          <p:attrName>ppt_w</p:attrName>
                                        </p:attrNameLst>
                                      </p:cBhvr>
                                      <p:tavLst>
                                        <p:tav tm="0">
                                          <p:val>
                                            <p:fltVal val="0"/>
                                          </p:val>
                                        </p:tav>
                                        <p:tav tm="100000">
                                          <p:val>
                                            <p:strVal val="#ppt_w"/>
                                          </p:val>
                                        </p:tav>
                                      </p:tavLst>
                                    </p:anim>
                                    <p:anim calcmode="lin" valueType="num">
                                      <p:cBhvr>
                                        <p:cTn id="64" dur="1000" fill="hold"/>
                                        <p:tgtEl>
                                          <p:spTgt spid="27"/>
                                        </p:tgtEl>
                                        <p:attrNameLst>
                                          <p:attrName>ppt_h</p:attrName>
                                        </p:attrNameLst>
                                      </p:cBhvr>
                                      <p:tavLst>
                                        <p:tav tm="0">
                                          <p:val>
                                            <p:fltVal val="0"/>
                                          </p:val>
                                        </p:tav>
                                        <p:tav tm="100000">
                                          <p:val>
                                            <p:strVal val="#ppt_h"/>
                                          </p:val>
                                        </p:tav>
                                      </p:tavLst>
                                    </p:anim>
                                    <p:anim calcmode="lin" valueType="num">
                                      <p:cBhvr>
                                        <p:cTn id="65" dur="1000" fill="hold"/>
                                        <p:tgtEl>
                                          <p:spTgt spid="27"/>
                                        </p:tgtEl>
                                        <p:attrNameLst>
                                          <p:attrName>ppt_x</p:attrName>
                                        </p:attrNameLst>
                                      </p:cBhvr>
                                      <p:tavLst>
                                        <p:tav tm="0" fmla="#ppt_x+(cos(-2*pi*(1-$))*-#ppt_x-sin(-2*pi*(1-$))*(1-#ppt_y))*(1-$)">
                                          <p:val>
                                            <p:fltVal val="0"/>
                                          </p:val>
                                        </p:tav>
                                        <p:tav tm="100000">
                                          <p:val>
                                            <p:fltVal val="1"/>
                                          </p:val>
                                        </p:tav>
                                      </p:tavLst>
                                    </p:anim>
                                    <p:anim calcmode="lin" valueType="num">
                                      <p:cBhvr>
                                        <p:cTn id="66" dur="1000" fill="hold"/>
                                        <p:tgtEl>
                                          <p:spTgt spid="2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34"/>
                                        </p:tgtEl>
                                        <p:attrNameLst>
                                          <p:attrName>style.visibility</p:attrName>
                                        </p:attrNameLst>
                                      </p:cBhvr>
                                      <p:to>
                                        <p:strVal val="visible"/>
                                      </p:to>
                                    </p:set>
                                    <p:anim calcmode="lin" valueType="num">
                                      <p:cBhvr additive="base">
                                        <p:cTn id="71" dur="500" fill="hold"/>
                                        <p:tgtEl>
                                          <p:spTgt spid="34"/>
                                        </p:tgtEl>
                                        <p:attrNameLst>
                                          <p:attrName>ppt_x</p:attrName>
                                        </p:attrNameLst>
                                      </p:cBhvr>
                                      <p:tavLst>
                                        <p:tav tm="0">
                                          <p:val>
                                            <p:strVal val="#ppt_x"/>
                                          </p:val>
                                        </p:tav>
                                        <p:tav tm="100000">
                                          <p:val>
                                            <p:strVal val="#ppt_x"/>
                                          </p:val>
                                        </p:tav>
                                      </p:tavLst>
                                    </p:anim>
                                    <p:anim calcmode="lin" valueType="num">
                                      <p:cBhvr additive="base">
                                        <p:cTn id="72"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15" presetClass="entr" presetSubtype="0" fill="hold" grpId="0" nodeType="clickEffect">
                                  <p:stCondLst>
                                    <p:cond delay="0"/>
                                  </p:stCondLst>
                                  <p:childTnLst>
                                    <p:set>
                                      <p:cBhvr>
                                        <p:cTn id="76" dur="1" fill="hold">
                                          <p:stCondLst>
                                            <p:cond delay="0"/>
                                          </p:stCondLst>
                                        </p:cTn>
                                        <p:tgtEl>
                                          <p:spTgt spid="35"/>
                                        </p:tgtEl>
                                        <p:attrNameLst>
                                          <p:attrName>style.visibility</p:attrName>
                                        </p:attrNameLst>
                                      </p:cBhvr>
                                      <p:to>
                                        <p:strVal val="visible"/>
                                      </p:to>
                                    </p:set>
                                    <p:anim calcmode="lin" valueType="num">
                                      <p:cBhvr>
                                        <p:cTn id="77" dur="1000" fill="hold"/>
                                        <p:tgtEl>
                                          <p:spTgt spid="35"/>
                                        </p:tgtEl>
                                        <p:attrNameLst>
                                          <p:attrName>ppt_w</p:attrName>
                                        </p:attrNameLst>
                                      </p:cBhvr>
                                      <p:tavLst>
                                        <p:tav tm="0">
                                          <p:val>
                                            <p:fltVal val="0"/>
                                          </p:val>
                                        </p:tav>
                                        <p:tav tm="100000">
                                          <p:val>
                                            <p:strVal val="#ppt_w"/>
                                          </p:val>
                                        </p:tav>
                                      </p:tavLst>
                                    </p:anim>
                                    <p:anim calcmode="lin" valueType="num">
                                      <p:cBhvr>
                                        <p:cTn id="78" dur="1000" fill="hold"/>
                                        <p:tgtEl>
                                          <p:spTgt spid="35"/>
                                        </p:tgtEl>
                                        <p:attrNameLst>
                                          <p:attrName>ppt_h</p:attrName>
                                        </p:attrNameLst>
                                      </p:cBhvr>
                                      <p:tavLst>
                                        <p:tav tm="0">
                                          <p:val>
                                            <p:fltVal val="0"/>
                                          </p:val>
                                        </p:tav>
                                        <p:tav tm="100000">
                                          <p:val>
                                            <p:strVal val="#ppt_h"/>
                                          </p:val>
                                        </p:tav>
                                      </p:tavLst>
                                    </p:anim>
                                    <p:anim calcmode="lin" valueType="num">
                                      <p:cBhvr>
                                        <p:cTn id="79" dur="1000" fill="hold"/>
                                        <p:tgtEl>
                                          <p:spTgt spid="35"/>
                                        </p:tgtEl>
                                        <p:attrNameLst>
                                          <p:attrName>ppt_x</p:attrName>
                                        </p:attrNameLst>
                                      </p:cBhvr>
                                      <p:tavLst>
                                        <p:tav tm="0" fmla="#ppt_x+(cos(-2*pi*(1-$))*-#ppt_x-sin(-2*pi*(1-$))*(1-#ppt_y))*(1-$)">
                                          <p:val>
                                            <p:fltVal val="0"/>
                                          </p:val>
                                        </p:tav>
                                        <p:tav tm="100000">
                                          <p:val>
                                            <p:fltVal val="1"/>
                                          </p:val>
                                        </p:tav>
                                      </p:tavLst>
                                    </p:anim>
                                    <p:anim calcmode="lin" valueType="num">
                                      <p:cBhvr>
                                        <p:cTn id="80" dur="1000" fill="hold"/>
                                        <p:tgtEl>
                                          <p:spTgt spid="3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81" fill="hold">
                      <p:stCondLst>
                        <p:cond delay="indefinite"/>
                      </p:stCondLst>
                      <p:childTnLst>
                        <p:par>
                          <p:cTn id="82" fill="hold">
                            <p:stCondLst>
                              <p:cond delay="0"/>
                            </p:stCondLst>
                            <p:childTnLst>
                              <p:par>
                                <p:cTn id="83" presetID="15" presetClass="entr" presetSubtype="0" fill="hold" grpId="0" nodeType="clickEffect">
                                  <p:stCondLst>
                                    <p:cond delay="0"/>
                                  </p:stCondLst>
                                  <p:childTnLst>
                                    <p:set>
                                      <p:cBhvr>
                                        <p:cTn id="84" dur="1" fill="hold">
                                          <p:stCondLst>
                                            <p:cond delay="0"/>
                                          </p:stCondLst>
                                        </p:cTn>
                                        <p:tgtEl>
                                          <p:spTgt spid="36"/>
                                        </p:tgtEl>
                                        <p:attrNameLst>
                                          <p:attrName>style.visibility</p:attrName>
                                        </p:attrNameLst>
                                      </p:cBhvr>
                                      <p:to>
                                        <p:strVal val="visible"/>
                                      </p:to>
                                    </p:set>
                                    <p:anim calcmode="lin" valueType="num">
                                      <p:cBhvr>
                                        <p:cTn id="85" dur="1000" fill="hold"/>
                                        <p:tgtEl>
                                          <p:spTgt spid="36"/>
                                        </p:tgtEl>
                                        <p:attrNameLst>
                                          <p:attrName>ppt_w</p:attrName>
                                        </p:attrNameLst>
                                      </p:cBhvr>
                                      <p:tavLst>
                                        <p:tav tm="0">
                                          <p:val>
                                            <p:fltVal val="0"/>
                                          </p:val>
                                        </p:tav>
                                        <p:tav tm="100000">
                                          <p:val>
                                            <p:strVal val="#ppt_w"/>
                                          </p:val>
                                        </p:tav>
                                      </p:tavLst>
                                    </p:anim>
                                    <p:anim calcmode="lin" valueType="num">
                                      <p:cBhvr>
                                        <p:cTn id="86" dur="1000" fill="hold"/>
                                        <p:tgtEl>
                                          <p:spTgt spid="36"/>
                                        </p:tgtEl>
                                        <p:attrNameLst>
                                          <p:attrName>ppt_h</p:attrName>
                                        </p:attrNameLst>
                                      </p:cBhvr>
                                      <p:tavLst>
                                        <p:tav tm="0">
                                          <p:val>
                                            <p:fltVal val="0"/>
                                          </p:val>
                                        </p:tav>
                                        <p:tav tm="100000">
                                          <p:val>
                                            <p:strVal val="#ppt_h"/>
                                          </p:val>
                                        </p:tav>
                                      </p:tavLst>
                                    </p:anim>
                                    <p:anim calcmode="lin" valueType="num">
                                      <p:cBhvr>
                                        <p:cTn id="87" dur="1000" fill="hold"/>
                                        <p:tgtEl>
                                          <p:spTgt spid="36"/>
                                        </p:tgtEl>
                                        <p:attrNameLst>
                                          <p:attrName>ppt_x</p:attrName>
                                        </p:attrNameLst>
                                      </p:cBhvr>
                                      <p:tavLst>
                                        <p:tav tm="0" fmla="#ppt_x+(cos(-2*pi*(1-$))*-#ppt_x-sin(-2*pi*(1-$))*(1-#ppt_y))*(1-$)">
                                          <p:val>
                                            <p:fltVal val="0"/>
                                          </p:val>
                                        </p:tav>
                                        <p:tav tm="100000">
                                          <p:val>
                                            <p:fltVal val="1"/>
                                          </p:val>
                                        </p:tav>
                                      </p:tavLst>
                                    </p:anim>
                                    <p:anim calcmode="lin" valueType="num">
                                      <p:cBhvr>
                                        <p:cTn id="88" dur="1000" fill="hold"/>
                                        <p:tgtEl>
                                          <p:spTgt spid="3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89" fill="hold">
                      <p:stCondLst>
                        <p:cond delay="indefinite"/>
                      </p:stCondLst>
                      <p:childTnLst>
                        <p:par>
                          <p:cTn id="90" fill="hold">
                            <p:stCondLst>
                              <p:cond delay="0"/>
                            </p:stCondLst>
                            <p:childTnLst>
                              <p:par>
                                <p:cTn id="91" presetID="15" presetClass="entr" presetSubtype="0" fill="hold" grpId="0" nodeType="clickEffect">
                                  <p:stCondLst>
                                    <p:cond delay="0"/>
                                  </p:stCondLst>
                                  <p:childTnLst>
                                    <p:set>
                                      <p:cBhvr>
                                        <p:cTn id="92" dur="1" fill="hold">
                                          <p:stCondLst>
                                            <p:cond delay="0"/>
                                          </p:stCondLst>
                                        </p:cTn>
                                        <p:tgtEl>
                                          <p:spTgt spid="37"/>
                                        </p:tgtEl>
                                        <p:attrNameLst>
                                          <p:attrName>style.visibility</p:attrName>
                                        </p:attrNameLst>
                                      </p:cBhvr>
                                      <p:to>
                                        <p:strVal val="visible"/>
                                      </p:to>
                                    </p:set>
                                    <p:anim calcmode="lin" valueType="num">
                                      <p:cBhvr>
                                        <p:cTn id="93" dur="1000" fill="hold"/>
                                        <p:tgtEl>
                                          <p:spTgt spid="37"/>
                                        </p:tgtEl>
                                        <p:attrNameLst>
                                          <p:attrName>ppt_w</p:attrName>
                                        </p:attrNameLst>
                                      </p:cBhvr>
                                      <p:tavLst>
                                        <p:tav tm="0">
                                          <p:val>
                                            <p:fltVal val="0"/>
                                          </p:val>
                                        </p:tav>
                                        <p:tav tm="100000">
                                          <p:val>
                                            <p:strVal val="#ppt_w"/>
                                          </p:val>
                                        </p:tav>
                                      </p:tavLst>
                                    </p:anim>
                                    <p:anim calcmode="lin" valueType="num">
                                      <p:cBhvr>
                                        <p:cTn id="94" dur="1000" fill="hold"/>
                                        <p:tgtEl>
                                          <p:spTgt spid="37"/>
                                        </p:tgtEl>
                                        <p:attrNameLst>
                                          <p:attrName>ppt_h</p:attrName>
                                        </p:attrNameLst>
                                      </p:cBhvr>
                                      <p:tavLst>
                                        <p:tav tm="0">
                                          <p:val>
                                            <p:fltVal val="0"/>
                                          </p:val>
                                        </p:tav>
                                        <p:tav tm="100000">
                                          <p:val>
                                            <p:strVal val="#ppt_h"/>
                                          </p:val>
                                        </p:tav>
                                      </p:tavLst>
                                    </p:anim>
                                    <p:anim calcmode="lin" valueType="num">
                                      <p:cBhvr>
                                        <p:cTn id="95" dur="1000" fill="hold"/>
                                        <p:tgtEl>
                                          <p:spTgt spid="37"/>
                                        </p:tgtEl>
                                        <p:attrNameLst>
                                          <p:attrName>ppt_x</p:attrName>
                                        </p:attrNameLst>
                                      </p:cBhvr>
                                      <p:tavLst>
                                        <p:tav tm="0" fmla="#ppt_x+(cos(-2*pi*(1-$))*-#ppt_x-sin(-2*pi*(1-$))*(1-#ppt_y))*(1-$)">
                                          <p:val>
                                            <p:fltVal val="0"/>
                                          </p:val>
                                        </p:tav>
                                        <p:tav tm="100000">
                                          <p:val>
                                            <p:fltVal val="1"/>
                                          </p:val>
                                        </p:tav>
                                      </p:tavLst>
                                    </p:anim>
                                    <p:anim calcmode="lin" valueType="num">
                                      <p:cBhvr>
                                        <p:cTn id="96" dur="1000" fill="hold"/>
                                        <p:tgtEl>
                                          <p:spTgt spid="3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97" fill="hold">
                      <p:stCondLst>
                        <p:cond delay="indefinite"/>
                      </p:stCondLst>
                      <p:childTnLst>
                        <p:par>
                          <p:cTn id="98" fill="hold">
                            <p:stCondLst>
                              <p:cond delay="0"/>
                            </p:stCondLst>
                            <p:childTnLst>
                              <p:par>
                                <p:cTn id="99" presetID="8" presetClass="entr" presetSubtype="16" fill="hold" grpId="0" nodeType="clickEffect">
                                  <p:stCondLst>
                                    <p:cond delay="0"/>
                                  </p:stCondLst>
                                  <p:childTnLst>
                                    <p:set>
                                      <p:cBhvr>
                                        <p:cTn id="100" dur="1" fill="hold">
                                          <p:stCondLst>
                                            <p:cond delay="0"/>
                                          </p:stCondLst>
                                        </p:cTn>
                                        <p:tgtEl>
                                          <p:spTgt spid="38"/>
                                        </p:tgtEl>
                                        <p:attrNameLst>
                                          <p:attrName>style.visibility</p:attrName>
                                        </p:attrNameLst>
                                      </p:cBhvr>
                                      <p:to>
                                        <p:strVal val="visible"/>
                                      </p:to>
                                    </p:set>
                                    <p:animEffect transition="in" filter="diamond(in)">
                                      <p:cBhvr>
                                        <p:cTn id="101" dur="2000"/>
                                        <p:tgtEl>
                                          <p:spTgt spid="38"/>
                                        </p:tgtEl>
                                      </p:cBhvr>
                                    </p:animEffect>
                                  </p:childTnLst>
                                </p:cTn>
                              </p:par>
                            </p:childTnLst>
                          </p:cTn>
                        </p:par>
                      </p:childTnLst>
                    </p:cTn>
                  </p:par>
                  <p:par>
                    <p:cTn id="102" fill="hold">
                      <p:stCondLst>
                        <p:cond delay="indefinite"/>
                      </p:stCondLst>
                      <p:childTnLst>
                        <p:par>
                          <p:cTn id="103" fill="hold">
                            <p:stCondLst>
                              <p:cond delay="0"/>
                            </p:stCondLst>
                            <p:childTnLst>
                              <p:par>
                                <p:cTn id="104" presetID="8" presetClass="entr" presetSubtype="16" fill="hold" grpId="0" nodeType="clickEffect">
                                  <p:stCondLst>
                                    <p:cond delay="0"/>
                                  </p:stCondLst>
                                  <p:childTnLst>
                                    <p:set>
                                      <p:cBhvr>
                                        <p:cTn id="105" dur="1" fill="hold">
                                          <p:stCondLst>
                                            <p:cond delay="0"/>
                                          </p:stCondLst>
                                        </p:cTn>
                                        <p:tgtEl>
                                          <p:spTgt spid="39"/>
                                        </p:tgtEl>
                                        <p:attrNameLst>
                                          <p:attrName>style.visibility</p:attrName>
                                        </p:attrNameLst>
                                      </p:cBhvr>
                                      <p:to>
                                        <p:strVal val="visible"/>
                                      </p:to>
                                    </p:set>
                                    <p:animEffect transition="in" filter="diamond(in)">
                                      <p:cBhvr>
                                        <p:cTn id="106" dur="2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8" grpId="0" animBg="1"/>
      <p:bldP spid="34" grpId="0"/>
      <p:bldP spid="18" grpId="0" animBg="1"/>
      <p:bldP spid="19" grpId="0" animBg="1"/>
      <p:bldP spid="20" grpId="0" animBg="1"/>
      <p:bldP spid="21" grpId="0" animBg="1"/>
      <p:bldP spid="22" grpId="0" animBg="1"/>
      <p:bldP spid="26" grpId="0" animBg="1"/>
      <p:bldP spid="27" grpId="0"/>
      <p:bldP spid="35" grpId="0" animBg="1"/>
      <p:bldP spid="36" grpId="0" animBg="1"/>
      <p:bldP spid="37" grpId="0" animBg="1"/>
      <p:bldP spid="38" grpId="0" animBg="1"/>
      <p:bldP spid="39" grpId="0" animBg="1"/>
    </p:bldLst>
  </p:timing>
</p:sld>
</file>

<file path=ppt/slides/slide4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p:cNvPicPr>
          <p:nvPr>
            <p:ph idx="1"/>
          </p:nvPr>
        </p:nvPicPr>
        <p:blipFill>
          <a:blip r:embed="rId2"/>
          <a:srcRect/>
          <a:stretch>
            <a:fillRect/>
          </a:stretch>
        </p:blipFill>
        <p:spPr bwMode="auto">
          <a:xfrm>
            <a:off x="0" y="0"/>
            <a:ext cx="12192000" cy="6858000"/>
          </a:xfrm>
          <a:prstGeom prst="rect">
            <a:avLst/>
          </a:prstGeom>
          <a:noFill/>
          <a:ln w="9525">
            <a:noFill/>
            <a:miter lim="800000"/>
            <a:headEnd/>
            <a:tailEnd/>
          </a:ln>
        </p:spPr>
      </p:pic>
    </p:spTree>
  </p:cSld>
  <p:clrMapOvr>
    <a:masterClrMapping/>
  </p:clrMapOvr>
</p:sld>
</file>

<file path=ppt/slides/slide4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22300" y="0"/>
            <a:ext cx="10972800" cy="690562"/>
          </a:xfrm>
        </p:spPr>
        <p:txBody>
          <a:bodyPr>
            <a:normAutofit fontScale="90000"/>
          </a:bodyPr>
          <a:lstStyle/>
          <a:p>
            <a:pPr lvl="0"/>
            <a:r>
              <a:rPr lang="fr-FR" b="1" dirty="0">
                <a:solidFill>
                  <a:srgbClr val="FFC000"/>
                </a:solidFill>
              </a:rPr>
              <a:t>Lancer la démarche</a:t>
            </a:r>
            <a:endParaRPr lang="fr-FR" dirty="0">
              <a:solidFill>
                <a:srgbClr val="FFC000"/>
              </a:solidFill>
            </a:endParaRPr>
          </a:p>
        </p:txBody>
      </p:sp>
      <p:sp>
        <p:nvSpPr>
          <p:cNvPr id="3" name="Espace réservé du contenu 2"/>
          <p:cNvSpPr>
            <a:spLocks noGrp="1"/>
          </p:cNvSpPr>
          <p:nvPr>
            <p:ph idx="1"/>
          </p:nvPr>
        </p:nvSpPr>
        <p:spPr>
          <a:xfrm>
            <a:off x="152400" y="863600"/>
            <a:ext cx="12039600" cy="5994399"/>
          </a:xfrm>
        </p:spPr>
        <p:txBody>
          <a:bodyPr>
            <a:normAutofit/>
          </a:bodyPr>
          <a:lstStyle/>
          <a:p>
            <a:pPr lvl="0"/>
            <a:r>
              <a:rPr lang="fr-FR" b="1" dirty="0">
                <a:solidFill>
                  <a:srgbClr val="D9F147"/>
                </a:solidFill>
              </a:rPr>
              <a:t>« Premier S » - DEBARRAS – SEIRI -</a:t>
            </a:r>
            <a:endParaRPr lang="fr-FR" dirty="0">
              <a:solidFill>
                <a:srgbClr val="D9F147"/>
              </a:solidFill>
            </a:endParaRPr>
          </a:p>
          <a:p>
            <a:r>
              <a:rPr lang="fr-FR" dirty="0"/>
              <a:t>Au niveau de cette étape vous allez commencer à organiser des passages d'inventaire pour lister tous les biens disponibles dans le chantier pilote.</a:t>
            </a:r>
          </a:p>
          <a:p>
            <a:r>
              <a:rPr lang="fr-FR" dirty="0"/>
              <a:t> Sélectionnez deux membres pour faire ce travail, </a:t>
            </a:r>
            <a:r>
              <a:rPr lang="fr-FR" b="1" dirty="0">
                <a:solidFill>
                  <a:srgbClr val="FFFF00"/>
                </a:solidFill>
              </a:rPr>
              <a:t>« ils doivent lister le tous « </a:t>
            </a:r>
          </a:p>
          <a:p>
            <a:r>
              <a:rPr lang="fr-FR" dirty="0"/>
              <a:t>Après l'inventaire vous réunissez les membres et vous commencez à séparer les biens dans la liste en BIEN UTILE et BIEN INUTILE, et pour chaque bien inutile , vous déterminez l'action à mettre en place pour l'écartez de cette zone, (par exemple : revente, déplacement dans des zones morts à l'extrémité, etc. ) avec le responsable d'action et la durée nécessaire .</a:t>
            </a:r>
          </a:p>
          <a:p>
            <a:r>
              <a:rPr lang="fr-FR" dirty="0"/>
              <a:t>A la fin de cette étape , vous vérifiez l'application de toutes les actions , et essayez de calculer l’indicateur de libération d'espace </a:t>
            </a:r>
          </a:p>
          <a:p>
            <a:r>
              <a:rPr lang="fr-FR" dirty="0"/>
              <a:t>          ILE = (Espace libre avant la 1ère S /Espace libre après la 1ère) *100</a:t>
            </a:r>
          </a:p>
          <a:p>
            <a:endParaRPr lang="fr-FR" dirty="0"/>
          </a:p>
        </p:txBody>
      </p:sp>
    </p:spTree>
  </p:cSld>
  <p:clrMapOvr>
    <a:masterClrMapping/>
  </p:clrMapOvr>
</p:sld>
</file>

<file path=ppt/slides/slide4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51803" y="1076496"/>
            <a:ext cx="10972800" cy="830262"/>
          </a:xfrm>
        </p:spPr>
        <p:txBody>
          <a:bodyPr>
            <a:normAutofit/>
          </a:bodyPr>
          <a:lstStyle/>
          <a:p>
            <a:r>
              <a:rPr lang="fr-FR" b="1" dirty="0">
                <a:solidFill>
                  <a:srgbClr val="FF0000"/>
                </a:solidFill>
              </a:rPr>
              <a:t>EXEMPLE FICHE S1</a:t>
            </a:r>
            <a:endParaRPr lang="fr-FR" dirty="0"/>
          </a:p>
        </p:txBody>
      </p:sp>
      <p:sp>
        <p:nvSpPr>
          <p:cNvPr id="3" name="Espace réservé du contenu 2"/>
          <p:cNvSpPr>
            <a:spLocks noGrp="1"/>
          </p:cNvSpPr>
          <p:nvPr>
            <p:ph idx="1"/>
          </p:nvPr>
        </p:nvSpPr>
        <p:spPr>
          <a:xfrm>
            <a:off x="556456" y="2251811"/>
            <a:ext cx="10972800" cy="825497"/>
          </a:xfrm>
        </p:spPr>
        <p:txBody>
          <a:bodyPr/>
          <a:lstStyle/>
          <a:p>
            <a:pPr algn="ctr"/>
            <a:r>
              <a:rPr lang="fr-FR" b="1" dirty="0"/>
              <a:t>EXEMPLE PLAN D'ACTION S1</a:t>
            </a:r>
            <a:endParaRPr lang="fr-FR" dirty="0"/>
          </a:p>
        </p:txBody>
      </p:sp>
    </p:spTree>
  </p:cSld>
  <p:clrMapOvr>
    <a:masterClrMapping/>
  </p:clrMapOvr>
</p:sld>
</file>

<file path=ppt/slides/slide4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46881"/>
            <a:ext cx="12191999" cy="965994"/>
          </a:xfrm>
        </p:spPr>
        <p:txBody>
          <a:bodyPr>
            <a:normAutofit/>
          </a:bodyPr>
          <a:lstStyle/>
          <a:p>
            <a:pPr lvl="0"/>
            <a:r>
              <a:rPr lang="fr-FR" b="1" dirty="0">
                <a:solidFill>
                  <a:srgbClr val="D9F147"/>
                </a:solidFill>
              </a:rPr>
              <a:t>« Second S » - RANGEMENT – SEITON – SEIRI -</a:t>
            </a:r>
            <a:endParaRPr lang="fr-FR" dirty="0">
              <a:solidFill>
                <a:srgbClr val="D9F147"/>
              </a:solidFill>
            </a:endParaRPr>
          </a:p>
        </p:txBody>
      </p:sp>
      <p:sp>
        <p:nvSpPr>
          <p:cNvPr id="3" name="Espace réservé du contenu 2"/>
          <p:cNvSpPr>
            <a:spLocks noGrp="1"/>
          </p:cNvSpPr>
          <p:nvPr>
            <p:ph idx="1"/>
          </p:nvPr>
        </p:nvSpPr>
        <p:spPr>
          <a:xfrm>
            <a:off x="196948" y="1026943"/>
            <a:ext cx="11676184" cy="4764258"/>
          </a:xfrm>
        </p:spPr>
        <p:txBody>
          <a:bodyPr>
            <a:noAutofit/>
          </a:bodyPr>
          <a:lstStyle/>
          <a:p>
            <a:r>
              <a:rPr lang="fr-FR" sz="1600" b="1" dirty="0">
                <a:effectLst/>
              </a:rPr>
              <a:t>Une place pour chaque chose …et chaque chose à sa place !</a:t>
            </a:r>
          </a:p>
          <a:p>
            <a:r>
              <a:rPr lang="fr-FR" sz="1600" b="1" dirty="0">
                <a:effectLst/>
              </a:rPr>
              <a:t>La première des choses à réaliser dans cette étape c'est le zoning, il faut identifier le nom de chaque zone et définir les articles qui vont être classé dans </a:t>
            </a:r>
            <a:r>
              <a:rPr lang="fr-FR" sz="1600" b="1" dirty="0" err="1">
                <a:effectLst/>
              </a:rPr>
              <a:t>chaqu'une</a:t>
            </a:r>
            <a:r>
              <a:rPr lang="fr-FR" sz="1600" b="1" dirty="0">
                <a:effectLst/>
              </a:rPr>
              <a:t> de ces zones.</a:t>
            </a:r>
          </a:p>
          <a:p>
            <a:r>
              <a:rPr lang="fr-FR" sz="1600" b="1" dirty="0">
                <a:effectLst/>
              </a:rPr>
              <a:t>Après le zoning, vous passez au rangement de chaque chose dans sa place et vous affichez le nouveau plan de l'unité.</a:t>
            </a:r>
          </a:p>
          <a:p>
            <a:pPr>
              <a:buNone/>
            </a:pPr>
            <a:r>
              <a:rPr lang="fr-FR" sz="1600" b="1" dirty="0">
                <a:effectLst/>
              </a:rPr>
              <a:t> </a:t>
            </a:r>
            <a:r>
              <a:rPr lang="fr-FR" sz="1600" b="1" u="sng" dirty="0">
                <a:effectLst/>
              </a:rPr>
              <a:t>Processus</a:t>
            </a:r>
            <a:r>
              <a:rPr lang="fr-FR" sz="1600" b="1" dirty="0">
                <a:effectLst/>
              </a:rPr>
              <a:t> :</a:t>
            </a:r>
          </a:p>
          <a:p>
            <a:r>
              <a:rPr lang="fr-FR" sz="1600" b="1" u="sng" dirty="0">
                <a:effectLst/>
              </a:rPr>
              <a:t>Ce qui n ’est pas utilisé</a:t>
            </a:r>
            <a:endParaRPr lang="fr-FR" sz="1600" b="1" dirty="0">
              <a:effectLst/>
            </a:endParaRPr>
          </a:p>
          <a:p>
            <a:pPr lvl="0"/>
            <a:r>
              <a:rPr lang="fr-FR" sz="1600" b="1" dirty="0">
                <a:effectLst/>
              </a:rPr>
              <a:t>est à éliminer (SEIRI)</a:t>
            </a:r>
          </a:p>
          <a:p>
            <a:r>
              <a:rPr lang="fr-FR" sz="1600" b="1" u="sng" dirty="0">
                <a:effectLst/>
              </a:rPr>
              <a:t>Ce qui n ’est que rarement utilisé</a:t>
            </a:r>
            <a:endParaRPr lang="fr-FR" sz="1600" b="1" dirty="0">
              <a:effectLst/>
            </a:endParaRPr>
          </a:p>
          <a:p>
            <a:pPr lvl="0"/>
            <a:r>
              <a:rPr lang="fr-FR" sz="1600" b="1" dirty="0">
                <a:effectLst/>
              </a:rPr>
              <a:t>est à placer dans des secteurs éloignés</a:t>
            </a:r>
          </a:p>
          <a:p>
            <a:r>
              <a:rPr lang="fr-FR" sz="1600" b="1" u="sng" dirty="0">
                <a:effectLst/>
              </a:rPr>
              <a:t>Ce qui est utilisé de façon occasionnelle</a:t>
            </a:r>
            <a:endParaRPr lang="fr-FR" sz="1600" b="1" dirty="0">
              <a:effectLst/>
            </a:endParaRPr>
          </a:p>
          <a:p>
            <a:pPr lvl="0"/>
            <a:r>
              <a:rPr lang="fr-FR" sz="1600" b="1" dirty="0">
                <a:effectLst/>
              </a:rPr>
              <a:t>est à placer dans des zones désignées</a:t>
            </a:r>
          </a:p>
          <a:p>
            <a:r>
              <a:rPr lang="fr-FR" sz="1600" b="1" u="sng" dirty="0">
                <a:effectLst/>
              </a:rPr>
              <a:t>Ce qui est souvent utilisé</a:t>
            </a:r>
            <a:endParaRPr lang="fr-FR" sz="1600" b="1" dirty="0">
              <a:effectLst/>
            </a:endParaRPr>
          </a:p>
          <a:p>
            <a:pPr lvl="0"/>
            <a:r>
              <a:rPr lang="fr-FR" sz="1600" b="1" dirty="0">
                <a:effectLst/>
              </a:rPr>
              <a:t>est à placer dans les aires de travail &amp; à proximité des postes</a:t>
            </a:r>
          </a:p>
          <a:p>
            <a:endParaRPr lang="fr-FR" sz="1600" b="1" dirty="0">
              <a:effectLst/>
            </a:endParaRPr>
          </a:p>
        </p:txBody>
      </p:sp>
      <p:sp>
        <p:nvSpPr>
          <p:cNvPr id="4" name="ZoneTexte 3"/>
          <p:cNvSpPr txBox="1"/>
          <p:nvPr/>
        </p:nvSpPr>
        <p:spPr>
          <a:xfrm>
            <a:off x="9080500" y="5626100"/>
            <a:ext cx="3111500" cy="923330"/>
          </a:xfrm>
          <a:prstGeom prst="rect">
            <a:avLst/>
          </a:prstGeom>
          <a:noFill/>
        </p:spPr>
        <p:txBody>
          <a:bodyPr wrap="square" rtlCol="0">
            <a:spAutoFit/>
          </a:bodyPr>
          <a:lstStyle/>
          <a:p>
            <a:r>
              <a:rPr lang="fr-FR" b="1" dirty="0">
                <a:solidFill>
                  <a:srgbClr val="FF0000"/>
                </a:solidFill>
              </a:rPr>
              <a:t>EXEMPLE FICHE DETERMINATION ZONING</a:t>
            </a:r>
          </a:p>
          <a:p>
            <a:endParaRPr lang="fr-FR"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1" end="11"/>
                                            </p:txEl>
                                          </p:spTgt>
                                        </p:tgtEl>
                                        <p:attrNameLst>
                                          <p:attrName>style.visibility</p:attrName>
                                        </p:attrNameLst>
                                      </p:cBhvr>
                                      <p:to>
                                        <p:strVal val="visible"/>
                                      </p:to>
                                    </p:set>
                                    <p:anim calcmode="lin" valueType="num">
                                      <p:cBhvr additive="base">
                                        <p:cTn id="7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4"/>
                                        </p:tgtEl>
                                        <p:attrNameLst>
                                          <p:attrName>style.visibility</p:attrName>
                                        </p:attrNameLst>
                                      </p:cBhvr>
                                      <p:to>
                                        <p:strVal val="visible"/>
                                      </p:to>
                                    </p:set>
                                    <p:anim calcmode="lin" valueType="num">
                                      <p:cBhvr additive="base">
                                        <p:cTn id="79" dur="500" fill="hold"/>
                                        <p:tgtEl>
                                          <p:spTgt spid="4"/>
                                        </p:tgtEl>
                                        <p:attrNameLst>
                                          <p:attrName>ppt_x</p:attrName>
                                        </p:attrNameLst>
                                      </p:cBhvr>
                                      <p:tavLst>
                                        <p:tav tm="0">
                                          <p:val>
                                            <p:strVal val="#ppt_x"/>
                                          </p:val>
                                        </p:tav>
                                        <p:tav tm="100000">
                                          <p:val>
                                            <p:strVal val="#ppt_x"/>
                                          </p:val>
                                        </p:tav>
                                      </p:tavLst>
                                    </p:anim>
                                    <p:anim calcmode="lin" valueType="num">
                                      <p:cBhvr additive="base">
                                        <p:cTn id="8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4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99728" y="0"/>
            <a:ext cx="10353761" cy="1063724"/>
          </a:xfrm>
        </p:spPr>
        <p:txBody>
          <a:bodyPr>
            <a:normAutofit/>
          </a:bodyPr>
          <a:lstStyle/>
          <a:p>
            <a:pPr lvl="0"/>
            <a:r>
              <a:rPr lang="fr-FR" b="1" dirty="0">
                <a:solidFill>
                  <a:srgbClr val="D9F147"/>
                </a:solidFill>
              </a:rPr>
              <a:t>« Troisième S » - NETTOYAGE - SEISO</a:t>
            </a:r>
            <a:endParaRPr lang="fr-FR" dirty="0">
              <a:solidFill>
                <a:srgbClr val="D9F147"/>
              </a:solidFill>
            </a:endParaRPr>
          </a:p>
        </p:txBody>
      </p:sp>
      <p:sp>
        <p:nvSpPr>
          <p:cNvPr id="3" name="Espace réservé du contenu 2"/>
          <p:cNvSpPr>
            <a:spLocks noGrp="1"/>
          </p:cNvSpPr>
          <p:nvPr>
            <p:ph idx="1"/>
          </p:nvPr>
        </p:nvSpPr>
        <p:spPr/>
        <p:txBody>
          <a:bodyPr>
            <a:normAutofit/>
          </a:bodyPr>
          <a:lstStyle/>
          <a:p>
            <a:pPr algn="ctr">
              <a:buNone/>
            </a:pPr>
            <a:r>
              <a:rPr lang="fr-FR" sz="2400" b="1" dirty="0">
                <a:solidFill>
                  <a:srgbClr val="FFFF00"/>
                </a:solidFill>
              </a:rPr>
              <a:t>Se débarrasser de ce qui salit, de ce qui encombre </a:t>
            </a:r>
            <a:endParaRPr lang="fr-FR" sz="2400" dirty="0">
              <a:solidFill>
                <a:srgbClr val="FFFF00"/>
              </a:solidFill>
            </a:endParaRPr>
          </a:p>
          <a:p>
            <a:r>
              <a:rPr lang="fr-FR" sz="2400" dirty="0"/>
              <a:t>Maintenant ,après le rangement du tout, nous procédons au nettoyage de toutes les zones, avec une petite inspection des biens et infrastructures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95" y="60948"/>
            <a:ext cx="10353761" cy="1326321"/>
          </a:xfrm>
        </p:spPr>
        <p:txBody>
          <a:bodyPr>
            <a:normAutofit/>
          </a:bodyPr>
          <a:lstStyle/>
          <a:p>
            <a:pPr lvl="0"/>
            <a:r>
              <a:rPr lang="fr-FR" b="1" dirty="0">
                <a:solidFill>
                  <a:srgbClr val="D9F147"/>
                </a:solidFill>
              </a:rPr>
              <a:t>« Quatrième S » - L’ORDRE – SEIKETSU</a:t>
            </a:r>
            <a:endParaRPr lang="fr-FR" dirty="0">
              <a:solidFill>
                <a:srgbClr val="D9F147"/>
              </a:solidFill>
            </a:endParaRPr>
          </a:p>
        </p:txBody>
      </p:sp>
      <p:sp>
        <p:nvSpPr>
          <p:cNvPr id="3" name="Espace réservé du contenu 2"/>
          <p:cNvSpPr>
            <a:spLocks noGrp="1"/>
          </p:cNvSpPr>
          <p:nvPr>
            <p:ph idx="1"/>
          </p:nvPr>
        </p:nvSpPr>
        <p:spPr>
          <a:xfrm>
            <a:off x="913795" y="1364567"/>
            <a:ext cx="10663916" cy="4994030"/>
          </a:xfrm>
        </p:spPr>
        <p:txBody>
          <a:bodyPr>
            <a:normAutofit/>
          </a:bodyPr>
          <a:lstStyle/>
          <a:p>
            <a:r>
              <a:rPr lang="fr-FR" sz="2400" dirty="0"/>
              <a:t>C'est l'étape qui joue le rôle de la cale de DOMING, c'est où nous devons concevoir un système de maintien des étapes précédentes. Je vous conseille de nommer des agents 5S qui vont inspecter quotidiennement (par check-list) l'unité pour vérifier le maintien de ce qui a été réalisé.</a:t>
            </a:r>
          </a:p>
          <a:p>
            <a:r>
              <a:rPr lang="fr-FR" sz="2400" dirty="0"/>
              <a:t>A base de cet inspection, vous définissez les actions de correction et de prévention nécessaires.</a:t>
            </a:r>
          </a:p>
          <a:p>
            <a:r>
              <a:rPr lang="fr-FR" sz="2400" dirty="0"/>
              <a:t>Aussi vous pouvez mettre en place un système de contrôle basé sur le management visuel, par exemple : il faut faire apparaître clairement les consignes, les règles , La désignation d’une zone …</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27863" y="140665"/>
            <a:ext cx="10353761" cy="923047"/>
          </a:xfrm>
        </p:spPr>
        <p:txBody>
          <a:bodyPr>
            <a:normAutofit fontScale="90000"/>
          </a:bodyPr>
          <a:lstStyle/>
          <a:p>
            <a:pPr lvl="0"/>
            <a:r>
              <a:rPr lang="fr-FR" b="1" dirty="0">
                <a:solidFill>
                  <a:srgbClr val="D9F147"/>
                </a:solidFill>
              </a:rPr>
              <a:t>« Cinquième S » - LA RIGUEUR - SHITSUKE</a:t>
            </a:r>
            <a:endParaRPr lang="fr-FR" dirty="0">
              <a:solidFill>
                <a:srgbClr val="D9F147"/>
              </a:solidFill>
            </a:endParaRPr>
          </a:p>
        </p:txBody>
      </p:sp>
      <p:sp>
        <p:nvSpPr>
          <p:cNvPr id="3" name="Espace réservé du contenu 2"/>
          <p:cNvSpPr>
            <a:spLocks noGrp="1"/>
          </p:cNvSpPr>
          <p:nvPr>
            <p:ph idx="1"/>
          </p:nvPr>
        </p:nvSpPr>
        <p:spPr>
          <a:xfrm>
            <a:off x="407963" y="1477108"/>
            <a:ext cx="11507372" cy="5036234"/>
          </a:xfrm>
        </p:spPr>
        <p:txBody>
          <a:bodyPr>
            <a:normAutofit/>
          </a:bodyPr>
          <a:lstStyle/>
          <a:p>
            <a:pPr>
              <a:buNone/>
            </a:pPr>
            <a:r>
              <a:rPr lang="fr-FR" sz="2400" dirty="0"/>
              <a:t>Ici vous devez standardiser les quatre </a:t>
            </a:r>
            <a:r>
              <a:rPr lang="fr-FR" sz="2400" b="1" u="sng" dirty="0"/>
              <a:t>S</a:t>
            </a:r>
            <a:r>
              <a:rPr lang="fr-FR" sz="2400" dirty="0"/>
              <a:t> précédentes pour assurer la continuité:</a:t>
            </a:r>
          </a:p>
          <a:p>
            <a:r>
              <a:rPr lang="fr-FR" sz="2400" dirty="0"/>
              <a:t>- Etablissez et affichez le nouveau zoning </a:t>
            </a:r>
          </a:p>
          <a:p>
            <a:r>
              <a:rPr lang="fr-FR" sz="2400" dirty="0"/>
              <a:t>- Standardisez et formalisez les modes opératoires de nettoyage</a:t>
            </a:r>
          </a:p>
          <a:p>
            <a:r>
              <a:rPr lang="fr-FR" sz="2400" dirty="0"/>
              <a:t>- Elaborez un planning d'inspection</a:t>
            </a:r>
          </a:p>
          <a:p>
            <a:r>
              <a:rPr lang="fr-FR" sz="2400" dirty="0"/>
              <a:t>- Suivez la réalisation des nouvelles actions </a:t>
            </a:r>
          </a:p>
          <a:p>
            <a:r>
              <a:rPr lang="fr-FR" sz="2400" dirty="0"/>
              <a:t>- Programmez des réunions de "excellence des 5S", qui visent l'amélioration des S précédentes.</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0162" name="Rectangle 2">
            <a:extLst>
              <a:ext uri="{FF2B5EF4-FFF2-40B4-BE49-F238E27FC236}">
                <a16:creationId xmlns:a16="http://schemas.microsoft.com/office/drawing/2014/main" id="{E768B888-B8D0-43DA-8F5E-00D44021B16A}"/>
              </a:ext>
            </a:extLst>
          </p:cNvPr>
          <p:cNvSpPr>
            <a:spLocks noGrp="1" noChangeArrowheads="1"/>
          </p:cNvSpPr>
          <p:nvPr>
            <p:ph type="title"/>
          </p:nvPr>
        </p:nvSpPr>
        <p:spPr>
          <a:xfrm>
            <a:off x="2743200" y="381000"/>
            <a:ext cx="7772400" cy="876300"/>
          </a:xfrm>
        </p:spPr>
        <p:style>
          <a:lnRef idx="0">
            <a:schemeClr val="accent6"/>
          </a:lnRef>
          <a:fillRef idx="3">
            <a:schemeClr val="accent6"/>
          </a:fillRef>
          <a:effectRef idx="3">
            <a:schemeClr val="accent6"/>
          </a:effectRef>
          <a:fontRef idx="minor">
            <a:schemeClr val="lt1"/>
          </a:fontRef>
        </p:style>
        <p:txBody>
          <a:bodyPr/>
          <a:lstStyle/>
          <a:p>
            <a:pPr algn="ctr">
              <a:defRPr/>
            </a:pPr>
            <a:r>
              <a:rPr lang="fr-FR" altLang="fr-FR" sz="4200" dirty="0">
                <a:ln w="18415" cmpd="sng">
                  <a:solidFill>
                    <a:srgbClr val="FFFFFF"/>
                  </a:solidFill>
                  <a:prstDash val="solid"/>
                </a:ln>
                <a:solidFill>
                  <a:srgbClr val="FFFFFF"/>
                </a:solidFill>
                <a:effectLst>
                  <a:outerShdw blurRad="63500" dir="3600000" algn="tl" rotWithShape="0">
                    <a:srgbClr val="000000">
                      <a:alpha val="70000"/>
                    </a:srgbClr>
                  </a:outerShdw>
                </a:effectLst>
              </a:rPr>
              <a:t>AMDEC</a:t>
            </a:r>
            <a:endParaRPr lang="fr-FR" altLang="fr-FR" sz="4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20163" name="Rectangle 3">
            <a:extLst>
              <a:ext uri="{FF2B5EF4-FFF2-40B4-BE49-F238E27FC236}">
                <a16:creationId xmlns:a16="http://schemas.microsoft.com/office/drawing/2014/main" id="{43E8381E-0398-47DC-98F5-35214DC50C51}"/>
              </a:ext>
            </a:extLst>
          </p:cNvPr>
          <p:cNvSpPr>
            <a:spLocks noGrp="1" noChangeArrowheads="1"/>
          </p:cNvSpPr>
          <p:nvPr>
            <p:ph type="body" sz="half" idx="1"/>
          </p:nvPr>
        </p:nvSpPr>
        <p:spPr>
          <a:xfrm>
            <a:off x="4583113" y="1700213"/>
            <a:ext cx="5715000" cy="5562600"/>
          </a:xfrm>
        </p:spPr>
        <p:txBody>
          <a:bodyPr/>
          <a:lstStyle/>
          <a:p>
            <a:pPr>
              <a:buFont typeface="Monotype Sorts" pitchFamily="2" charset="2"/>
              <a:buNone/>
              <a:defRPr/>
            </a:pPr>
            <a:endParaRPr lang="fr-FR" altLang="fr-FR" b="1" i="1" dirty="0">
              <a:latin typeface="Bookman Old Style" panose="02050604050505020204" pitchFamily="18" charset="0"/>
            </a:endParaRPr>
          </a:p>
          <a:p>
            <a:pPr>
              <a:buFont typeface="Monotype Sorts" pitchFamily="2" charset="2"/>
              <a:buNone/>
              <a:defRPr/>
            </a:pPr>
            <a:endParaRPr lang="fr-FR" altLang="fr-FR" b="1" i="1" dirty="0">
              <a:latin typeface="Bookman Old Style" panose="02050604050505020204" pitchFamily="18" charset="0"/>
            </a:endParaRPr>
          </a:p>
          <a:p>
            <a:pPr>
              <a:defRPr/>
            </a:pPr>
            <a:endParaRPr lang="fr-FR" altLang="fr-FR" sz="2400" b="1" i="1" dirty="0">
              <a:latin typeface="Bookman Old Style" panose="02050604050505020204" pitchFamily="18" charset="0"/>
            </a:endParaRPr>
          </a:p>
          <a:p>
            <a:pPr>
              <a:defRPr/>
            </a:pPr>
            <a:endParaRPr lang="fr-FR" altLang="fr-FR" sz="1600" b="1" i="1" dirty="0">
              <a:latin typeface="Bookman Old Style" panose="02050604050505020204" pitchFamily="18" charset="0"/>
            </a:endParaRPr>
          </a:p>
          <a:p>
            <a:pPr>
              <a:defRPr/>
            </a:pPr>
            <a:endParaRPr lang="fr-FR" altLang="fr-FR" sz="1600" b="1" i="1" dirty="0">
              <a:latin typeface="Bookman Old Style" panose="02050604050505020204" pitchFamily="18" charset="0"/>
            </a:endParaRPr>
          </a:p>
          <a:p>
            <a:pPr>
              <a:defRPr/>
            </a:pPr>
            <a:endParaRPr lang="fr-FR" altLang="fr-FR" sz="1600" b="1" i="1" dirty="0">
              <a:latin typeface="Bookman Old Style" panose="02050604050505020204" pitchFamily="18" charset="0"/>
            </a:endParaRPr>
          </a:p>
          <a:p>
            <a:pPr>
              <a:defRPr/>
            </a:pPr>
            <a:endParaRPr lang="fr-FR" altLang="fr-FR" sz="1600" b="1" i="1" dirty="0">
              <a:latin typeface="Bookman Old Style" panose="02050604050505020204" pitchFamily="18" charset="0"/>
            </a:endParaRPr>
          </a:p>
          <a:p>
            <a:pPr>
              <a:defRPr/>
            </a:pPr>
            <a:endParaRPr lang="fr-FR" altLang="fr-FR" sz="1600" b="1" i="1" dirty="0">
              <a:latin typeface="Bookman Old Style" panose="02050604050505020204" pitchFamily="18" charset="0"/>
            </a:endParaRPr>
          </a:p>
          <a:p>
            <a:pPr>
              <a:defRPr/>
            </a:pPr>
            <a:endParaRPr lang="fr-FR" altLang="fr-FR" sz="1600" b="1" i="1" dirty="0">
              <a:latin typeface="Bookman Old Style" panose="02050604050505020204" pitchFamily="18" charset="0"/>
            </a:endParaRPr>
          </a:p>
          <a:p>
            <a:pPr>
              <a:defRPr/>
            </a:pPr>
            <a:endParaRPr lang="fr-FR" altLang="fr-FR" sz="1600" b="1" i="1" dirty="0">
              <a:latin typeface="Bookman Old Style" panose="02050604050505020204" pitchFamily="18" charset="0"/>
            </a:endParaRPr>
          </a:p>
          <a:p>
            <a:pPr>
              <a:defRPr/>
            </a:pPr>
            <a:endParaRPr lang="fr-FR" altLang="fr-FR" sz="1600" b="1" i="1" dirty="0">
              <a:latin typeface="Bookman Old Style" panose="02050604050505020204" pitchFamily="18" charset="0"/>
            </a:endParaRPr>
          </a:p>
          <a:p>
            <a:pPr>
              <a:buFont typeface="Monotype Sorts" pitchFamily="2" charset="2"/>
              <a:buNone/>
              <a:defRPr/>
            </a:pPr>
            <a:endParaRPr lang="fr-FR" altLang="fr-FR" sz="2800" dirty="0"/>
          </a:p>
          <a:p>
            <a:pPr lvl="1">
              <a:defRPr/>
            </a:pPr>
            <a:endParaRPr lang="fr-FR" altLang="fr-FR" sz="2400" dirty="0"/>
          </a:p>
        </p:txBody>
      </p:sp>
      <p:pic>
        <p:nvPicPr>
          <p:cNvPr id="6148" name="Picture 4" descr="HUMBU101">
            <a:extLst>
              <a:ext uri="{FF2B5EF4-FFF2-40B4-BE49-F238E27FC236}">
                <a16:creationId xmlns:a16="http://schemas.microsoft.com/office/drawing/2014/main" id="{E809D5D3-2D47-4EAB-9285-42CE7EAAA5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1" y="4038600"/>
            <a:ext cx="2874963" cy="222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AutoShape 5">
            <a:extLst>
              <a:ext uri="{FF2B5EF4-FFF2-40B4-BE49-F238E27FC236}">
                <a16:creationId xmlns:a16="http://schemas.microsoft.com/office/drawing/2014/main" id="{6607189E-066A-4564-8F0A-BC8B2C63D9F7}"/>
              </a:ext>
            </a:extLst>
          </p:cNvPr>
          <p:cNvSpPr>
            <a:spLocks noChangeArrowheads="1"/>
          </p:cNvSpPr>
          <p:nvPr/>
        </p:nvSpPr>
        <p:spPr bwMode="auto">
          <a:xfrm>
            <a:off x="6553200" y="3429000"/>
            <a:ext cx="2819400" cy="1981200"/>
          </a:xfrm>
          <a:prstGeom prst="cloudCallout">
            <a:avLst>
              <a:gd name="adj1" fmla="val -96620"/>
              <a:gd name="adj2" fmla="val -11139"/>
            </a:avLst>
          </a:prstGeom>
          <a:ln>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0">
            <a:schemeClr val="accent5"/>
          </a:lnRef>
          <a:fillRef idx="3">
            <a:schemeClr val="accent5"/>
          </a:fillRef>
          <a:effectRef idx="3">
            <a:schemeClr val="accent5"/>
          </a:effectRef>
          <a:fontRef idx="minor">
            <a:schemeClr val="lt1"/>
          </a:fontRef>
        </p:style>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endParaRPr lang="fr-FR" altLang="fr-FR"/>
          </a:p>
        </p:txBody>
      </p:sp>
      <p:sp>
        <p:nvSpPr>
          <p:cNvPr id="6150" name="Text Box 6">
            <a:extLst>
              <a:ext uri="{FF2B5EF4-FFF2-40B4-BE49-F238E27FC236}">
                <a16:creationId xmlns:a16="http://schemas.microsoft.com/office/drawing/2014/main" id="{22408B46-4AB4-4DD1-930A-67885807F04D}"/>
              </a:ext>
            </a:extLst>
          </p:cNvPr>
          <p:cNvSpPr txBox="1">
            <a:spLocks noChangeArrowheads="1"/>
          </p:cNvSpPr>
          <p:nvPr/>
        </p:nvSpPr>
        <p:spPr bwMode="auto">
          <a:xfrm>
            <a:off x="6934200" y="3959226"/>
            <a:ext cx="2133600"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r>
              <a:rPr lang="fr-FR" altLang="fr-FR" sz="1600" b="1">
                <a:solidFill>
                  <a:srgbClr val="000000"/>
                </a:solidFill>
              </a:rPr>
              <a:t>SECURITE, ANALYSE DES RISQUES, PLANS DE PREVENTION...</a:t>
            </a:r>
            <a:endParaRPr lang="fr-FR" altLang="fr-FR" sz="1600">
              <a:solidFill>
                <a:srgbClr val="000000"/>
              </a:solidFill>
            </a:endParaRPr>
          </a:p>
        </p:txBody>
      </p:sp>
      <p:pic>
        <p:nvPicPr>
          <p:cNvPr id="6151" name="Picture 8">
            <a:extLst>
              <a:ext uri="{FF2B5EF4-FFF2-40B4-BE49-F238E27FC236}">
                <a16:creationId xmlns:a16="http://schemas.microsoft.com/office/drawing/2014/main" id="{1AF1D1AE-0D66-4D52-A598-DA198EAFDB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29601" y="5327651"/>
            <a:ext cx="2085975" cy="1268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advTm="6368"/>
</p:sld>
</file>

<file path=ppt/slides/slide4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2">
            <a:extLst>
              <a:ext uri="{FF2B5EF4-FFF2-40B4-BE49-F238E27FC236}">
                <a16:creationId xmlns:a16="http://schemas.microsoft.com/office/drawing/2014/main" id="{0F073076-A809-44AE-B63F-315AA4992712}"/>
              </a:ext>
            </a:extLst>
          </p:cNvPr>
          <p:cNvSpPr>
            <a:spLocks noGrp="1" noChangeArrowheads="1"/>
          </p:cNvSpPr>
          <p:nvPr>
            <p:ph type="title"/>
          </p:nvPr>
        </p:nvSpPr>
        <p:spPr/>
        <p:txBody>
          <a:bodyPr/>
          <a:lstStyle/>
          <a:p>
            <a:pPr>
              <a:defRPr/>
            </a:pPr>
            <a:r>
              <a:rPr lang="fr-FR" altLang="fr-FR" dirty="0"/>
              <a:t>Sommaire:</a:t>
            </a:r>
          </a:p>
        </p:txBody>
      </p:sp>
      <p:sp>
        <p:nvSpPr>
          <p:cNvPr id="221187" name="Rectangle 3">
            <a:extLst>
              <a:ext uri="{FF2B5EF4-FFF2-40B4-BE49-F238E27FC236}">
                <a16:creationId xmlns:a16="http://schemas.microsoft.com/office/drawing/2014/main" id="{94AAA4D4-7DC1-4668-AD73-4CE14BD609A7}"/>
              </a:ext>
            </a:extLst>
          </p:cNvPr>
          <p:cNvSpPr>
            <a:spLocks noGrp="1" noChangeArrowheads="1"/>
          </p:cNvSpPr>
          <p:nvPr>
            <p:ph idx="1"/>
          </p:nvPr>
        </p:nvSpPr>
        <p:spPr>
          <a:xfrm>
            <a:off x="2640014" y="2060575"/>
            <a:ext cx="8027987" cy="4114800"/>
          </a:xfrm>
        </p:spPr>
        <p:txBody>
          <a:bodyPr>
            <a:normAutofit/>
          </a:bodyPr>
          <a:lstStyle/>
          <a:p>
            <a:pPr marL="514350" indent="-514350">
              <a:buClr>
                <a:schemeClr val="accent6">
                  <a:lumMod val="40000"/>
                  <a:lumOff val="60000"/>
                </a:schemeClr>
              </a:buClr>
              <a:buFont typeface="+mj-lt"/>
              <a:buAutoNum type="romanUcPeriod"/>
              <a:defRPr/>
            </a:pPr>
            <a:r>
              <a:rPr lang="fr-FR" altLang="fr-FR" dirty="0"/>
              <a:t>La Sûreté de Fonctionnement (S.D.F)</a:t>
            </a:r>
          </a:p>
          <a:p>
            <a:pPr marL="514350" indent="-514350">
              <a:buClr>
                <a:schemeClr val="accent6">
                  <a:lumMod val="40000"/>
                  <a:lumOff val="60000"/>
                </a:schemeClr>
              </a:buClr>
              <a:buFont typeface="+mj-lt"/>
              <a:buAutoNum type="romanUcPeriod"/>
              <a:defRPr/>
            </a:pPr>
            <a:r>
              <a:rPr lang="fr-FR" altLang="fr-FR" dirty="0"/>
              <a:t>Présentation de la méthode générale ADMEC</a:t>
            </a:r>
          </a:p>
          <a:p>
            <a:pPr marL="514350" indent="-514350">
              <a:buClr>
                <a:schemeClr val="accent6">
                  <a:lumMod val="40000"/>
                  <a:lumOff val="60000"/>
                </a:schemeClr>
              </a:buClr>
              <a:buFont typeface="+mj-lt"/>
              <a:buAutoNum type="romanUcPeriod"/>
              <a:defRPr/>
            </a:pPr>
            <a:r>
              <a:rPr lang="fr-FR" altLang="fr-FR" dirty="0"/>
              <a:t>Principe d’analyse</a:t>
            </a:r>
          </a:p>
          <a:p>
            <a:pPr marL="514350" indent="-514350">
              <a:buClr>
                <a:schemeClr val="accent6">
                  <a:lumMod val="40000"/>
                  <a:lumOff val="60000"/>
                </a:schemeClr>
              </a:buClr>
              <a:buFont typeface="+mj-lt"/>
              <a:buAutoNum type="romanUcPeriod"/>
              <a:defRPr/>
            </a:pPr>
            <a:r>
              <a:rPr lang="fr-FR" altLang="fr-FR" dirty="0"/>
              <a:t>INFLUENCE SUR LA MP ET LA GESTION DU STOCK</a:t>
            </a:r>
          </a:p>
          <a:p>
            <a:pPr marL="514350" indent="-514350">
              <a:buClr>
                <a:schemeClr val="accent6">
                  <a:lumMod val="40000"/>
                  <a:lumOff val="60000"/>
                </a:schemeClr>
              </a:buClr>
              <a:buFont typeface="+mj-lt"/>
              <a:buAutoNum type="romanUcPeriod"/>
              <a:defRPr/>
            </a:pPr>
            <a:r>
              <a:rPr lang="fr-FR" altLang="fr-FR" dirty="0"/>
              <a:t>Partie pratique</a:t>
            </a:r>
          </a:p>
          <a:p>
            <a:pPr marL="514350" indent="-514350">
              <a:buClr>
                <a:schemeClr val="accent6">
                  <a:lumMod val="40000"/>
                  <a:lumOff val="60000"/>
                </a:schemeClr>
              </a:buClr>
              <a:buFont typeface="+mj-lt"/>
              <a:buAutoNum type="romanUcPeriod"/>
              <a:defRPr/>
            </a:pPr>
            <a:r>
              <a:rPr lang="fr-FR" altLang="fr-FR" dirty="0"/>
              <a:t>EXEMPLE ETUDE DE  </a:t>
            </a:r>
          </a:p>
          <a:p>
            <a:pPr marL="514350" indent="-514350">
              <a:buClr>
                <a:schemeClr val="accent6">
                  <a:lumMod val="40000"/>
                  <a:lumOff val="60000"/>
                </a:schemeClr>
              </a:buClr>
              <a:buFont typeface="+mj-lt"/>
              <a:buAutoNum type="romanUcPeriod"/>
              <a:defRPr/>
            </a:pPr>
            <a:r>
              <a:rPr lang="fr-FR" altLang="fr-FR" dirty="0"/>
              <a:t>Conclusion</a:t>
            </a:r>
          </a:p>
        </p:txBody>
      </p:sp>
    </p:spTree>
  </p:cSld>
  <p:clrMapOvr>
    <a:masterClrMapping/>
  </p:clrMapOvr>
  <mc:AlternateContent xmlns:mc="http://schemas.openxmlformats.org/markup-compatibility/2006" xmlns:p14="http://schemas.microsoft.com/office/powerpoint/2010/main">
    <mc:Choice Requires="p14">
      <p:transition spd="slow" p14:dur="2000" advTm="25648"/>
    </mc:Choice>
    <mc:Fallback xmlns="">
      <p:transition spd="slow" advTm="2564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1187">
                                            <p:txEl>
                                              <p:pRg st="0" end="0"/>
                                            </p:txEl>
                                          </p:spTgt>
                                        </p:tgtEl>
                                        <p:attrNameLst>
                                          <p:attrName>style.visibility</p:attrName>
                                        </p:attrNameLst>
                                      </p:cBhvr>
                                      <p:to>
                                        <p:strVal val="visible"/>
                                      </p:to>
                                    </p:set>
                                    <p:anim calcmode="lin" valueType="num">
                                      <p:cBhvr additive="base">
                                        <p:cTn id="7" dur="500" fill="hold"/>
                                        <p:tgtEl>
                                          <p:spTgt spid="22118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211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21187">
                                            <p:txEl>
                                              <p:pRg st="1" end="1"/>
                                            </p:txEl>
                                          </p:spTgt>
                                        </p:tgtEl>
                                        <p:attrNameLst>
                                          <p:attrName>style.visibility</p:attrName>
                                        </p:attrNameLst>
                                      </p:cBhvr>
                                      <p:to>
                                        <p:strVal val="visible"/>
                                      </p:to>
                                    </p:set>
                                    <p:anim calcmode="lin" valueType="num">
                                      <p:cBhvr additive="base">
                                        <p:cTn id="13" dur="500" fill="hold"/>
                                        <p:tgtEl>
                                          <p:spTgt spid="22118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2118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21187">
                                            <p:txEl>
                                              <p:pRg st="2" end="2"/>
                                            </p:txEl>
                                          </p:spTgt>
                                        </p:tgtEl>
                                        <p:attrNameLst>
                                          <p:attrName>style.visibility</p:attrName>
                                        </p:attrNameLst>
                                      </p:cBhvr>
                                      <p:to>
                                        <p:strVal val="visible"/>
                                      </p:to>
                                    </p:set>
                                    <p:anim calcmode="lin" valueType="num">
                                      <p:cBhvr additive="base">
                                        <p:cTn id="19" dur="500" fill="hold"/>
                                        <p:tgtEl>
                                          <p:spTgt spid="22118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2118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21187">
                                            <p:txEl>
                                              <p:pRg st="3" end="3"/>
                                            </p:txEl>
                                          </p:spTgt>
                                        </p:tgtEl>
                                        <p:attrNameLst>
                                          <p:attrName>style.visibility</p:attrName>
                                        </p:attrNameLst>
                                      </p:cBhvr>
                                      <p:to>
                                        <p:strVal val="visible"/>
                                      </p:to>
                                    </p:set>
                                    <p:anim calcmode="lin" valueType="num">
                                      <p:cBhvr additive="base">
                                        <p:cTn id="25" dur="500" fill="hold"/>
                                        <p:tgtEl>
                                          <p:spTgt spid="22118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2118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21187">
                                            <p:txEl>
                                              <p:pRg st="4" end="4"/>
                                            </p:txEl>
                                          </p:spTgt>
                                        </p:tgtEl>
                                        <p:attrNameLst>
                                          <p:attrName>style.visibility</p:attrName>
                                        </p:attrNameLst>
                                      </p:cBhvr>
                                      <p:to>
                                        <p:strVal val="visible"/>
                                      </p:to>
                                    </p:set>
                                    <p:anim calcmode="lin" valueType="num">
                                      <p:cBhvr additive="base">
                                        <p:cTn id="31" dur="500" fill="hold"/>
                                        <p:tgtEl>
                                          <p:spTgt spid="22118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2118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21187">
                                            <p:txEl>
                                              <p:pRg st="5" end="5"/>
                                            </p:txEl>
                                          </p:spTgt>
                                        </p:tgtEl>
                                        <p:attrNameLst>
                                          <p:attrName>style.visibility</p:attrName>
                                        </p:attrNameLst>
                                      </p:cBhvr>
                                      <p:to>
                                        <p:strVal val="visible"/>
                                      </p:to>
                                    </p:set>
                                    <p:anim calcmode="lin" valueType="num">
                                      <p:cBhvr additive="base">
                                        <p:cTn id="37" dur="500" fill="hold"/>
                                        <p:tgtEl>
                                          <p:spTgt spid="221187">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2118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21187">
                                            <p:txEl>
                                              <p:pRg st="6" end="6"/>
                                            </p:txEl>
                                          </p:spTgt>
                                        </p:tgtEl>
                                        <p:attrNameLst>
                                          <p:attrName>style.visibility</p:attrName>
                                        </p:attrNameLst>
                                      </p:cBhvr>
                                      <p:to>
                                        <p:strVal val="visible"/>
                                      </p:to>
                                    </p:set>
                                    <p:anim calcmode="lin" valueType="num">
                                      <p:cBhvr additive="base">
                                        <p:cTn id="43" dur="500" fill="hold"/>
                                        <p:tgtEl>
                                          <p:spTgt spid="221187">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2118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1187" grpId="0" build="p"/>
    </p:bldLst>
  </p:timing>
</p:sld>
</file>

<file path=ppt/slides/slide4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F3CAD536-2E21-4C9D-8097-357B6AAF4377}"/>
              </a:ext>
            </a:extLst>
          </p:cNvPr>
          <p:cNvSpPr>
            <a:spLocks noGrp="1" noChangeArrowheads="1"/>
          </p:cNvSpPr>
          <p:nvPr>
            <p:ph type="title"/>
          </p:nvPr>
        </p:nvSpPr>
        <p:spPr>
          <a:xfrm>
            <a:off x="2667000" y="486032"/>
            <a:ext cx="7772400" cy="926843"/>
          </a:xfrm>
          <a:solidFill>
            <a:srgbClr val="FFFF00"/>
          </a:solidFill>
          <a:ln w="28575">
            <a:solidFill>
              <a:schemeClr val="tx1"/>
            </a:solidFill>
            <a:miter lim="800000"/>
            <a:headEnd/>
            <a:tailEnd/>
          </a:ln>
        </p:spPr>
        <p:txBody>
          <a:bodyPr>
            <a:normAutofit fontScale="90000"/>
          </a:bodyPr>
          <a:lstStyle/>
          <a:p>
            <a:pPr algn="ctr">
              <a:defRPr/>
            </a:pPr>
            <a:r>
              <a:rPr lang="fr-FR" altLang="fr-FR" sz="3600">
                <a:solidFill>
                  <a:srgbClr val="000000"/>
                </a:solidFill>
                <a:effectLst>
                  <a:outerShdw blurRad="38100" dist="38100" dir="2700000" algn="tl">
                    <a:srgbClr val="FFFFFF"/>
                  </a:outerShdw>
                </a:effectLst>
              </a:rPr>
              <a:t>LA SURETE  DE FONCTIONNEMENT  ( S D F )</a:t>
            </a:r>
            <a:endParaRPr lang="fr-FR" altLang="fr-FR" sz="3200"/>
          </a:p>
        </p:txBody>
      </p:sp>
      <p:sp>
        <p:nvSpPr>
          <p:cNvPr id="224259" name="AutoShape 3">
            <a:extLst>
              <a:ext uri="{FF2B5EF4-FFF2-40B4-BE49-F238E27FC236}">
                <a16:creationId xmlns:a16="http://schemas.microsoft.com/office/drawing/2014/main" id="{D2C90BC1-622E-4462-AC52-589CD84F231C}"/>
              </a:ext>
            </a:extLst>
          </p:cNvPr>
          <p:cNvSpPr>
            <a:spLocks noChangeArrowheads="1"/>
          </p:cNvSpPr>
          <p:nvPr/>
        </p:nvSpPr>
        <p:spPr bwMode="auto">
          <a:xfrm>
            <a:off x="4495800" y="3200400"/>
            <a:ext cx="4038600" cy="2514600"/>
          </a:xfrm>
          <a:custGeom>
            <a:avLst/>
            <a:gdLst>
              <a:gd name="T0" fmla="*/ 4038600 w 21600"/>
              <a:gd name="T1" fmla="*/ 1257300 h 21600"/>
              <a:gd name="T2" fmla="*/ 2019300 w 21600"/>
              <a:gd name="T3" fmla="*/ 2514600 h 21600"/>
              <a:gd name="T4" fmla="*/ 0 w 21600"/>
              <a:gd name="T5" fmla="*/ 1257300 h 21600"/>
              <a:gd name="T6" fmla="*/ 2019300 w 21600"/>
              <a:gd name="T7" fmla="*/ 0 h 21600"/>
              <a:gd name="T8" fmla="*/ 0 60000 65536"/>
              <a:gd name="T9" fmla="*/ 5898240 60000 65536"/>
              <a:gd name="T10" fmla="*/ 11796480 60000 65536"/>
              <a:gd name="T11" fmla="*/ 17694720 60000 65536"/>
              <a:gd name="T12" fmla="*/ 5400 w 21600"/>
              <a:gd name="T13" fmla="*/ 5400 h 21600"/>
              <a:gd name="T14" fmla="*/ 16200 w 21600"/>
              <a:gd name="T15" fmla="*/ 16200 h 21600"/>
            </a:gdLst>
            <a:ahLst/>
            <a:cxnLst>
              <a:cxn ang="T8">
                <a:pos x="T0" y="T1"/>
              </a:cxn>
              <a:cxn ang="T9">
                <a:pos x="T2" y="T3"/>
              </a:cxn>
              <a:cxn ang="T10">
                <a:pos x="T4" y="T5"/>
              </a:cxn>
              <a:cxn ang="T11">
                <a:pos x="T6" y="T7"/>
              </a:cxn>
            </a:cxnLst>
            <a:rect l="T12" t="T13" r="T14" b="T15"/>
            <a:pathLst>
              <a:path w="21600" h="21600">
                <a:moveTo>
                  <a:pt x="5400" y="5400"/>
                </a:moveTo>
                <a:lnTo>
                  <a:pt x="9450" y="5400"/>
                </a:lnTo>
                <a:lnTo>
                  <a:pt x="9450" y="2700"/>
                </a:lnTo>
                <a:lnTo>
                  <a:pt x="8100" y="2700"/>
                </a:lnTo>
                <a:lnTo>
                  <a:pt x="10800" y="0"/>
                </a:lnTo>
                <a:lnTo>
                  <a:pt x="13500" y="2700"/>
                </a:lnTo>
                <a:lnTo>
                  <a:pt x="12150" y="2700"/>
                </a:lnTo>
                <a:lnTo>
                  <a:pt x="12150" y="5400"/>
                </a:lnTo>
                <a:lnTo>
                  <a:pt x="16200" y="5400"/>
                </a:lnTo>
                <a:lnTo>
                  <a:pt x="16200" y="9450"/>
                </a:lnTo>
                <a:lnTo>
                  <a:pt x="18900" y="9450"/>
                </a:lnTo>
                <a:lnTo>
                  <a:pt x="18900" y="8100"/>
                </a:lnTo>
                <a:lnTo>
                  <a:pt x="21600" y="10800"/>
                </a:lnTo>
                <a:lnTo>
                  <a:pt x="18900" y="13500"/>
                </a:lnTo>
                <a:lnTo>
                  <a:pt x="18900" y="12150"/>
                </a:lnTo>
                <a:lnTo>
                  <a:pt x="16200" y="12150"/>
                </a:lnTo>
                <a:lnTo>
                  <a:pt x="16200" y="16200"/>
                </a:lnTo>
                <a:lnTo>
                  <a:pt x="12150" y="16200"/>
                </a:lnTo>
                <a:lnTo>
                  <a:pt x="12150" y="18900"/>
                </a:lnTo>
                <a:lnTo>
                  <a:pt x="13500" y="18900"/>
                </a:lnTo>
                <a:lnTo>
                  <a:pt x="10800" y="21600"/>
                </a:lnTo>
                <a:lnTo>
                  <a:pt x="8100" y="18900"/>
                </a:lnTo>
                <a:lnTo>
                  <a:pt x="9450" y="18900"/>
                </a:lnTo>
                <a:lnTo>
                  <a:pt x="9450" y="16200"/>
                </a:lnTo>
                <a:lnTo>
                  <a:pt x="5400" y="16200"/>
                </a:lnTo>
                <a:lnTo>
                  <a:pt x="5400" y="12150"/>
                </a:lnTo>
                <a:lnTo>
                  <a:pt x="2700" y="12150"/>
                </a:lnTo>
                <a:lnTo>
                  <a:pt x="2700" y="13500"/>
                </a:lnTo>
                <a:lnTo>
                  <a:pt x="0" y="10800"/>
                </a:lnTo>
                <a:lnTo>
                  <a:pt x="2700" y="8100"/>
                </a:lnTo>
                <a:lnTo>
                  <a:pt x="2700" y="9450"/>
                </a:lnTo>
                <a:lnTo>
                  <a:pt x="5400" y="9450"/>
                </a:lnTo>
                <a:lnTo>
                  <a:pt x="5400" y="5400"/>
                </a:lnTo>
                <a:close/>
              </a:path>
            </a:pathLst>
          </a:custGeom>
          <a:ln>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3"/>
          </a:lnRef>
          <a:fillRef idx="2">
            <a:schemeClr val="accent3"/>
          </a:fillRef>
          <a:effectRef idx="1">
            <a:schemeClr val="accent3"/>
          </a:effectRef>
          <a:fontRef idx="minor">
            <a:schemeClr val="dk1"/>
          </a:fontRef>
        </p:style>
        <p:txBody>
          <a:bodyPr wrap="none" anchor="ctr"/>
          <a:lstStyle/>
          <a:p>
            <a:endParaRPr lang="fr-FR"/>
          </a:p>
        </p:txBody>
      </p:sp>
      <p:sp>
        <p:nvSpPr>
          <p:cNvPr id="224260" name="AutoShape 4">
            <a:extLst>
              <a:ext uri="{FF2B5EF4-FFF2-40B4-BE49-F238E27FC236}">
                <a16:creationId xmlns:a16="http://schemas.microsoft.com/office/drawing/2014/main" id="{69D3E47D-3F70-4C31-BCF2-9A8FAE64BA9E}"/>
              </a:ext>
            </a:extLst>
          </p:cNvPr>
          <p:cNvSpPr>
            <a:spLocks noChangeArrowheads="1"/>
          </p:cNvSpPr>
          <p:nvPr/>
        </p:nvSpPr>
        <p:spPr bwMode="auto">
          <a:xfrm>
            <a:off x="5638800" y="2133600"/>
            <a:ext cx="1752600" cy="1066800"/>
          </a:xfrm>
          <a:prstGeom prst="flowChartAlternateProcess">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2400" b="1">
                <a:solidFill>
                  <a:schemeClr val="tx1"/>
                </a:solidFill>
              </a:rPr>
              <a:t>FIABILITE</a:t>
            </a:r>
          </a:p>
        </p:txBody>
      </p:sp>
      <p:sp>
        <p:nvSpPr>
          <p:cNvPr id="224261" name="AutoShape 5">
            <a:extLst>
              <a:ext uri="{FF2B5EF4-FFF2-40B4-BE49-F238E27FC236}">
                <a16:creationId xmlns:a16="http://schemas.microsoft.com/office/drawing/2014/main" id="{58F0121D-8B05-46BE-85BE-E85AF9415A5D}"/>
              </a:ext>
            </a:extLst>
          </p:cNvPr>
          <p:cNvSpPr>
            <a:spLocks noChangeArrowheads="1"/>
          </p:cNvSpPr>
          <p:nvPr/>
        </p:nvSpPr>
        <p:spPr bwMode="auto">
          <a:xfrm>
            <a:off x="8458200" y="2971800"/>
            <a:ext cx="1066800" cy="2895600"/>
          </a:xfrm>
          <a:prstGeom prst="flowChartAlternateProcess">
            <a:avLst/>
          </a:prstGeom>
          <a:solidFill>
            <a:srgbClr val="FF99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endParaRPr lang="fr-FR" altLang="fr-FR" sz="2400">
              <a:solidFill>
                <a:schemeClr val="tx1"/>
              </a:solidFill>
            </a:endParaRPr>
          </a:p>
        </p:txBody>
      </p:sp>
      <p:sp>
        <p:nvSpPr>
          <p:cNvPr id="224262" name="AutoShape 6">
            <a:extLst>
              <a:ext uri="{FF2B5EF4-FFF2-40B4-BE49-F238E27FC236}">
                <a16:creationId xmlns:a16="http://schemas.microsoft.com/office/drawing/2014/main" id="{3FB58E70-6BCA-49F0-8061-EDE7C6A4191B}"/>
              </a:ext>
            </a:extLst>
          </p:cNvPr>
          <p:cNvSpPr>
            <a:spLocks noChangeArrowheads="1"/>
          </p:cNvSpPr>
          <p:nvPr/>
        </p:nvSpPr>
        <p:spPr bwMode="auto">
          <a:xfrm>
            <a:off x="5334000" y="5715000"/>
            <a:ext cx="2362200" cy="914400"/>
          </a:xfrm>
          <a:prstGeom prst="flowChartAlternateProcess">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2000" b="1">
                <a:solidFill>
                  <a:schemeClr val="bg2"/>
                </a:solidFill>
              </a:rPr>
              <a:t>MAINTENABILITE</a:t>
            </a:r>
            <a:endParaRPr lang="fr-FR" altLang="fr-FR" sz="2400">
              <a:solidFill>
                <a:schemeClr val="tx1"/>
              </a:solidFill>
            </a:endParaRPr>
          </a:p>
        </p:txBody>
      </p:sp>
      <p:sp>
        <p:nvSpPr>
          <p:cNvPr id="224263" name="AutoShape 7">
            <a:extLst>
              <a:ext uri="{FF2B5EF4-FFF2-40B4-BE49-F238E27FC236}">
                <a16:creationId xmlns:a16="http://schemas.microsoft.com/office/drawing/2014/main" id="{BC7D4F16-12DD-4647-A2A5-22EE6D2BDB22}"/>
              </a:ext>
            </a:extLst>
          </p:cNvPr>
          <p:cNvSpPr>
            <a:spLocks noChangeArrowheads="1"/>
          </p:cNvSpPr>
          <p:nvPr/>
        </p:nvSpPr>
        <p:spPr bwMode="auto">
          <a:xfrm>
            <a:off x="3429000" y="3048000"/>
            <a:ext cx="1143000" cy="2895600"/>
          </a:xfrm>
          <a:prstGeom prst="flowChartAlternateProcess">
            <a:avLst/>
          </a:prstGeom>
          <a:solidFill>
            <a:srgbClr val="FF00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endParaRPr lang="fr-FR" altLang="fr-FR" sz="2400">
              <a:solidFill>
                <a:schemeClr val="tx1"/>
              </a:solidFill>
            </a:endParaRPr>
          </a:p>
        </p:txBody>
      </p:sp>
      <p:sp>
        <p:nvSpPr>
          <p:cNvPr id="224264" name="Text Box 8">
            <a:extLst>
              <a:ext uri="{FF2B5EF4-FFF2-40B4-BE49-F238E27FC236}">
                <a16:creationId xmlns:a16="http://schemas.microsoft.com/office/drawing/2014/main" id="{50C69B9E-BF4B-48BC-8B48-06B4B7666176}"/>
              </a:ext>
            </a:extLst>
          </p:cNvPr>
          <p:cNvSpPr txBox="1">
            <a:spLocks noChangeArrowheads="1"/>
          </p:cNvSpPr>
          <p:nvPr/>
        </p:nvSpPr>
        <p:spPr bwMode="auto">
          <a:xfrm>
            <a:off x="5462588" y="4098925"/>
            <a:ext cx="2100262"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600" b="1">
                <a:solidFill>
                  <a:schemeClr val="tx1"/>
                </a:solidFill>
                <a:latin typeface="Arial" panose="020B0604020202020204" pitchFamily="34" charset="0"/>
              </a:rPr>
              <a:t>SURETE</a:t>
            </a:r>
          </a:p>
          <a:p>
            <a:pPr algn="ctr"/>
            <a:r>
              <a:rPr lang="fr-FR" altLang="fr-FR" sz="1600" b="1">
                <a:solidFill>
                  <a:schemeClr val="tx1"/>
                </a:solidFill>
                <a:latin typeface="Arial" panose="020B0604020202020204" pitchFamily="34" charset="0"/>
              </a:rPr>
              <a:t>DE</a:t>
            </a:r>
          </a:p>
          <a:p>
            <a:pPr algn="ctr"/>
            <a:r>
              <a:rPr lang="fr-FR" altLang="fr-FR" sz="1600" b="1">
                <a:solidFill>
                  <a:schemeClr val="tx1"/>
                </a:solidFill>
                <a:latin typeface="Arial" panose="020B0604020202020204" pitchFamily="34" charset="0"/>
              </a:rPr>
              <a:t>FONCTIONNEMENT</a:t>
            </a:r>
            <a:endParaRPr lang="fr-FR" altLang="fr-FR" sz="2400">
              <a:solidFill>
                <a:schemeClr val="tx1"/>
              </a:solidFill>
            </a:endParaRPr>
          </a:p>
        </p:txBody>
      </p:sp>
      <p:sp>
        <p:nvSpPr>
          <p:cNvPr id="224265" name="Text Box 9">
            <a:extLst>
              <a:ext uri="{FF2B5EF4-FFF2-40B4-BE49-F238E27FC236}">
                <a16:creationId xmlns:a16="http://schemas.microsoft.com/office/drawing/2014/main" id="{8D0D2BFA-6F27-4E55-81A8-06B7C5E4DCCF}"/>
              </a:ext>
            </a:extLst>
          </p:cNvPr>
          <p:cNvSpPr txBox="1">
            <a:spLocks noChangeArrowheads="1"/>
          </p:cNvSpPr>
          <p:nvPr/>
        </p:nvSpPr>
        <p:spPr bwMode="auto">
          <a:xfrm rot="5372783">
            <a:off x="2781300" y="4227513"/>
            <a:ext cx="25082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r>
              <a:rPr lang="fr-FR" altLang="fr-FR" sz="2400" b="1">
                <a:solidFill>
                  <a:schemeClr val="bg2"/>
                </a:solidFill>
              </a:rPr>
              <a:t>DISPONIBILITE</a:t>
            </a:r>
            <a:endParaRPr lang="fr-FR" altLang="fr-FR" sz="2400">
              <a:solidFill>
                <a:schemeClr val="tx1"/>
              </a:solidFill>
            </a:endParaRPr>
          </a:p>
        </p:txBody>
      </p:sp>
      <p:sp>
        <p:nvSpPr>
          <p:cNvPr id="224266" name="Text Box 10">
            <a:extLst>
              <a:ext uri="{FF2B5EF4-FFF2-40B4-BE49-F238E27FC236}">
                <a16:creationId xmlns:a16="http://schemas.microsoft.com/office/drawing/2014/main" id="{620D6177-5509-4074-A594-F39A90613B73}"/>
              </a:ext>
            </a:extLst>
          </p:cNvPr>
          <p:cNvSpPr txBox="1">
            <a:spLocks noChangeArrowheads="1"/>
          </p:cNvSpPr>
          <p:nvPr/>
        </p:nvSpPr>
        <p:spPr bwMode="auto">
          <a:xfrm rot="5372783">
            <a:off x="7812882" y="4307682"/>
            <a:ext cx="23574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2400" b="1">
                <a:solidFill>
                  <a:schemeClr val="bg2"/>
                </a:solidFill>
              </a:rPr>
              <a:t>SECURITE</a:t>
            </a:r>
            <a:endParaRPr lang="fr-FR" altLang="fr-FR" sz="2400" b="1">
              <a:solidFill>
                <a:schemeClr val="tx1"/>
              </a:solidFill>
            </a:endParaRPr>
          </a:p>
        </p:txBody>
      </p:sp>
      <p:sp>
        <p:nvSpPr>
          <p:cNvPr id="224267" name="AutoShape 11">
            <a:extLst>
              <a:ext uri="{FF2B5EF4-FFF2-40B4-BE49-F238E27FC236}">
                <a16:creationId xmlns:a16="http://schemas.microsoft.com/office/drawing/2014/main" id="{6444F64A-370D-4B3E-BF46-9D939A8B66E7}"/>
              </a:ext>
            </a:extLst>
          </p:cNvPr>
          <p:cNvSpPr>
            <a:spLocks noChangeArrowheads="1"/>
          </p:cNvSpPr>
          <p:nvPr/>
        </p:nvSpPr>
        <p:spPr bwMode="auto">
          <a:xfrm>
            <a:off x="2590800" y="2057400"/>
            <a:ext cx="2057400" cy="609600"/>
          </a:xfrm>
          <a:prstGeom prst="wedgeRectCallout">
            <a:avLst>
              <a:gd name="adj1" fmla="val -3935"/>
              <a:gd name="adj2" fmla="val 201301"/>
            </a:avLst>
          </a:prstGeom>
          <a:ln>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4"/>
          </a:lnRef>
          <a:fillRef idx="2">
            <a:schemeClr val="accent4"/>
          </a:fillRef>
          <a:effectRef idx="1">
            <a:schemeClr val="accent4"/>
          </a:effectRef>
          <a:fontRef idx="minor">
            <a:schemeClr val="dk1"/>
          </a:fontRef>
        </p:style>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2000" dirty="0">
                <a:solidFill>
                  <a:schemeClr val="bg1"/>
                </a:solidFill>
              </a:rPr>
              <a:t>Pas d ’arrêts de </a:t>
            </a:r>
          </a:p>
          <a:p>
            <a:pPr algn="ctr"/>
            <a:r>
              <a:rPr lang="fr-FR" altLang="fr-FR" sz="2000" dirty="0">
                <a:solidFill>
                  <a:schemeClr val="bg1"/>
                </a:solidFill>
              </a:rPr>
              <a:t>Production! </a:t>
            </a:r>
          </a:p>
        </p:txBody>
      </p:sp>
      <p:sp>
        <p:nvSpPr>
          <p:cNvPr id="224268" name="AutoShape 12">
            <a:extLst>
              <a:ext uri="{FF2B5EF4-FFF2-40B4-BE49-F238E27FC236}">
                <a16:creationId xmlns:a16="http://schemas.microsoft.com/office/drawing/2014/main" id="{D2263CF3-7919-4D08-8BF1-368BBC27A762}"/>
              </a:ext>
            </a:extLst>
          </p:cNvPr>
          <p:cNvSpPr>
            <a:spLocks noChangeArrowheads="1"/>
          </p:cNvSpPr>
          <p:nvPr/>
        </p:nvSpPr>
        <p:spPr bwMode="auto">
          <a:xfrm>
            <a:off x="8382000" y="2057400"/>
            <a:ext cx="1676400" cy="685800"/>
          </a:xfrm>
          <a:prstGeom prst="wedgeRectCallout">
            <a:avLst>
              <a:gd name="adj1" fmla="val -107954"/>
              <a:gd name="adj2" fmla="val 59491"/>
            </a:avLst>
          </a:prstGeom>
          <a:ln>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4"/>
          </a:lnRef>
          <a:fillRef idx="2">
            <a:schemeClr val="accent4"/>
          </a:fillRef>
          <a:effectRef idx="1">
            <a:schemeClr val="accent4"/>
          </a:effectRef>
          <a:fontRef idx="minor">
            <a:schemeClr val="dk1"/>
          </a:fontRef>
        </p:style>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2400">
                <a:solidFill>
                  <a:schemeClr val="bg1"/>
                </a:solidFill>
              </a:rPr>
              <a:t>Pas de</a:t>
            </a:r>
          </a:p>
          <a:p>
            <a:pPr algn="ctr"/>
            <a:r>
              <a:rPr lang="fr-FR" altLang="fr-FR" sz="2400">
                <a:solidFill>
                  <a:schemeClr val="bg1"/>
                </a:solidFill>
              </a:rPr>
              <a:t> Pannes!</a:t>
            </a:r>
          </a:p>
        </p:txBody>
      </p:sp>
      <p:sp>
        <p:nvSpPr>
          <p:cNvPr id="224269" name="AutoShape 13">
            <a:extLst>
              <a:ext uri="{FF2B5EF4-FFF2-40B4-BE49-F238E27FC236}">
                <a16:creationId xmlns:a16="http://schemas.microsoft.com/office/drawing/2014/main" id="{8BFA9DFD-61BF-4DDF-A9DD-B1266F708502}"/>
              </a:ext>
            </a:extLst>
          </p:cNvPr>
          <p:cNvSpPr>
            <a:spLocks noChangeArrowheads="1"/>
          </p:cNvSpPr>
          <p:nvPr/>
        </p:nvSpPr>
        <p:spPr bwMode="auto">
          <a:xfrm>
            <a:off x="2667000" y="6096000"/>
            <a:ext cx="2362200" cy="609600"/>
          </a:xfrm>
          <a:prstGeom prst="wedgeRectCallout">
            <a:avLst>
              <a:gd name="adj1" fmla="val 76611"/>
              <a:gd name="adj2" fmla="val 27606"/>
            </a:avLst>
          </a:prstGeom>
          <a:ln>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4"/>
          </a:lnRef>
          <a:fillRef idx="2">
            <a:schemeClr val="accent4"/>
          </a:fillRef>
          <a:effectRef idx="1">
            <a:schemeClr val="accent4"/>
          </a:effectRef>
          <a:fontRef idx="minor">
            <a:schemeClr val="dk1"/>
          </a:fontRef>
        </p:style>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2400">
                <a:solidFill>
                  <a:schemeClr val="bg1"/>
                </a:solidFill>
              </a:rPr>
              <a:t>Remise en Service </a:t>
            </a:r>
          </a:p>
          <a:p>
            <a:pPr algn="ctr"/>
            <a:r>
              <a:rPr lang="fr-FR" altLang="fr-FR" sz="2400">
                <a:solidFill>
                  <a:schemeClr val="bg1"/>
                </a:solidFill>
              </a:rPr>
              <a:t>immédiate!</a:t>
            </a:r>
          </a:p>
        </p:txBody>
      </p:sp>
      <p:sp>
        <p:nvSpPr>
          <p:cNvPr id="224270" name="AutoShape 14">
            <a:extLst>
              <a:ext uri="{FF2B5EF4-FFF2-40B4-BE49-F238E27FC236}">
                <a16:creationId xmlns:a16="http://schemas.microsoft.com/office/drawing/2014/main" id="{EC3302BD-B172-4BB4-B6E7-030F59CA530F}"/>
              </a:ext>
            </a:extLst>
          </p:cNvPr>
          <p:cNvSpPr>
            <a:spLocks noChangeArrowheads="1"/>
          </p:cNvSpPr>
          <p:nvPr/>
        </p:nvSpPr>
        <p:spPr bwMode="auto">
          <a:xfrm>
            <a:off x="8153400" y="6019800"/>
            <a:ext cx="2209800" cy="762000"/>
          </a:xfrm>
          <a:prstGeom prst="wedgeRectCallout">
            <a:avLst>
              <a:gd name="adj1" fmla="val -5389"/>
              <a:gd name="adj2" fmla="val -88958"/>
            </a:avLst>
          </a:prstGeom>
          <a:ln>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4"/>
          </a:lnRef>
          <a:fillRef idx="2">
            <a:schemeClr val="accent4"/>
          </a:fillRef>
          <a:effectRef idx="1">
            <a:schemeClr val="accent4"/>
          </a:effectRef>
          <a:fontRef idx="minor">
            <a:schemeClr val="dk1"/>
          </a:fontRef>
        </p:style>
        <p:txBody>
          <a:bodyPr wrap="none" lIns="90000" tIns="46800" rIns="90000" bIns="46800"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800">
                <a:solidFill>
                  <a:schemeClr val="bg1"/>
                </a:solidFill>
              </a:rPr>
              <a:t>Pas d ’événement</a:t>
            </a:r>
          </a:p>
          <a:p>
            <a:pPr algn="ctr"/>
            <a:r>
              <a:rPr lang="fr-FR" altLang="fr-FR" sz="1800">
                <a:solidFill>
                  <a:schemeClr val="bg1"/>
                </a:solidFill>
              </a:rPr>
              <a:t>Critique ou </a:t>
            </a:r>
          </a:p>
          <a:p>
            <a:pPr algn="ctr"/>
            <a:r>
              <a:rPr lang="fr-FR" altLang="fr-FR" sz="1800">
                <a:solidFill>
                  <a:schemeClr val="bg1"/>
                </a:solidFill>
              </a:rPr>
              <a:t>Catastrophique!</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32784"/>
    </mc:Choice>
    <mc:Fallback xmlns="">
      <p:transition spd="slow" advTm="32784"/>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272" fill="hold" nodeType="clickEffect">
                                  <p:stCondLst>
                                    <p:cond delay="0"/>
                                  </p:stCondLst>
                                  <p:childTnLst>
                                    <p:set>
                                      <p:cBhvr>
                                        <p:cTn id="6" dur="1" fill="hold">
                                          <p:stCondLst>
                                            <p:cond delay="0"/>
                                          </p:stCondLst>
                                        </p:cTn>
                                        <p:tgtEl>
                                          <p:spTgt spid="224259"/>
                                        </p:tgtEl>
                                        <p:attrNameLst>
                                          <p:attrName>style.visibility</p:attrName>
                                        </p:attrNameLst>
                                      </p:cBhvr>
                                      <p:to>
                                        <p:strVal val="visible"/>
                                      </p:to>
                                    </p:set>
                                    <p:anim calcmode="lin" valueType="num">
                                      <p:cBhvr>
                                        <p:cTn id="7" dur="500" fill="hold"/>
                                        <p:tgtEl>
                                          <p:spTgt spid="224259"/>
                                        </p:tgtEl>
                                        <p:attrNameLst>
                                          <p:attrName>ppt_w</p:attrName>
                                        </p:attrNameLst>
                                      </p:cBhvr>
                                      <p:tavLst>
                                        <p:tav tm="0">
                                          <p:val>
                                            <p:strVal val="2/3*#ppt_w"/>
                                          </p:val>
                                        </p:tav>
                                        <p:tav tm="100000">
                                          <p:val>
                                            <p:strVal val="#ppt_w"/>
                                          </p:val>
                                        </p:tav>
                                      </p:tavLst>
                                    </p:anim>
                                    <p:anim calcmode="lin" valueType="num">
                                      <p:cBhvr>
                                        <p:cTn id="8" dur="500" fill="hold"/>
                                        <p:tgtEl>
                                          <p:spTgt spid="224259"/>
                                        </p:tgtEl>
                                        <p:attrNameLst>
                                          <p:attrName>ppt_h</p:attrName>
                                        </p:attrNameLst>
                                      </p:cBhvr>
                                      <p:tavLst>
                                        <p:tav tm="0">
                                          <p:val>
                                            <p:strVal val="2/3*#ppt_h"/>
                                          </p:val>
                                        </p:tav>
                                        <p:tav tm="100000">
                                          <p:val>
                                            <p:strVal val="#ppt_h"/>
                                          </p:val>
                                        </p:tav>
                                      </p:tavLst>
                                    </p:anim>
                                  </p:childTnLst>
                                </p:cTn>
                              </p:par>
                            </p:childTnLst>
                          </p:cTn>
                        </p:par>
                        <p:par>
                          <p:cTn id="9" fill="hold" nodeType="afterGroup">
                            <p:stCondLst>
                              <p:cond delay="500"/>
                            </p:stCondLst>
                            <p:childTnLst>
                              <p:par>
                                <p:cTn id="10" presetID="5" presetClass="entr" presetSubtype="5" fill="hold" grpId="0" nodeType="afterEffect">
                                  <p:stCondLst>
                                    <p:cond delay="0"/>
                                  </p:stCondLst>
                                  <p:childTnLst>
                                    <p:set>
                                      <p:cBhvr>
                                        <p:cTn id="11" dur="1" fill="hold">
                                          <p:stCondLst>
                                            <p:cond delay="0"/>
                                          </p:stCondLst>
                                        </p:cTn>
                                        <p:tgtEl>
                                          <p:spTgt spid="224264"/>
                                        </p:tgtEl>
                                        <p:attrNameLst>
                                          <p:attrName>style.visibility</p:attrName>
                                        </p:attrNameLst>
                                      </p:cBhvr>
                                      <p:to>
                                        <p:strVal val="visible"/>
                                      </p:to>
                                    </p:set>
                                    <p:animEffect transition="in" filter="checkerboard(down)">
                                      <p:cBhvr>
                                        <p:cTn id="12" dur="500"/>
                                        <p:tgtEl>
                                          <p:spTgt spid="224264"/>
                                        </p:tgtEl>
                                      </p:cBhvr>
                                    </p:animEffect>
                                  </p:childTnLst>
                                </p:cTn>
                              </p:par>
                            </p:childTnLst>
                          </p:cTn>
                        </p:par>
                        <p:par>
                          <p:cTn id="13" fill="hold" nodeType="afterGroup">
                            <p:stCondLst>
                              <p:cond delay="1000"/>
                            </p:stCondLst>
                            <p:childTnLst>
                              <p:par>
                                <p:cTn id="14" presetID="5" presetClass="entr" presetSubtype="5" fill="hold" grpId="0" nodeType="afterEffect">
                                  <p:stCondLst>
                                    <p:cond delay="0"/>
                                  </p:stCondLst>
                                  <p:childTnLst>
                                    <p:set>
                                      <p:cBhvr>
                                        <p:cTn id="15" dur="1" fill="hold">
                                          <p:stCondLst>
                                            <p:cond delay="0"/>
                                          </p:stCondLst>
                                        </p:cTn>
                                        <p:tgtEl>
                                          <p:spTgt spid="224260"/>
                                        </p:tgtEl>
                                        <p:attrNameLst>
                                          <p:attrName>style.visibility</p:attrName>
                                        </p:attrNameLst>
                                      </p:cBhvr>
                                      <p:to>
                                        <p:strVal val="visible"/>
                                      </p:to>
                                    </p:set>
                                    <p:animEffect transition="in" filter="checkerboard(down)">
                                      <p:cBhvr>
                                        <p:cTn id="16" dur="500"/>
                                        <p:tgtEl>
                                          <p:spTgt spid="224260"/>
                                        </p:tgtEl>
                                      </p:cBhvr>
                                    </p:animEffect>
                                  </p:childTnLst>
                                </p:cTn>
                              </p:par>
                            </p:childTnLst>
                          </p:cTn>
                        </p:par>
                        <p:par>
                          <p:cTn id="17" fill="hold" nodeType="afterGroup">
                            <p:stCondLst>
                              <p:cond delay="1500"/>
                            </p:stCondLst>
                            <p:childTnLst>
                              <p:par>
                                <p:cTn id="18" presetID="2" presetClass="entr" presetSubtype="2" fill="hold" grpId="0" nodeType="afterEffect">
                                  <p:stCondLst>
                                    <p:cond delay="1000"/>
                                  </p:stCondLst>
                                  <p:childTnLst>
                                    <p:set>
                                      <p:cBhvr>
                                        <p:cTn id="19" dur="1" fill="hold">
                                          <p:stCondLst>
                                            <p:cond delay="0"/>
                                          </p:stCondLst>
                                        </p:cTn>
                                        <p:tgtEl>
                                          <p:spTgt spid="224268"/>
                                        </p:tgtEl>
                                        <p:attrNameLst>
                                          <p:attrName>style.visibility</p:attrName>
                                        </p:attrNameLst>
                                      </p:cBhvr>
                                      <p:to>
                                        <p:strVal val="visible"/>
                                      </p:to>
                                    </p:set>
                                    <p:anim calcmode="lin" valueType="num">
                                      <p:cBhvr additive="base">
                                        <p:cTn id="20" dur="500" fill="hold"/>
                                        <p:tgtEl>
                                          <p:spTgt spid="224268"/>
                                        </p:tgtEl>
                                        <p:attrNameLst>
                                          <p:attrName>ppt_x</p:attrName>
                                        </p:attrNameLst>
                                      </p:cBhvr>
                                      <p:tavLst>
                                        <p:tav tm="0">
                                          <p:val>
                                            <p:strVal val="1+#ppt_w/2"/>
                                          </p:val>
                                        </p:tav>
                                        <p:tav tm="100000">
                                          <p:val>
                                            <p:strVal val="#ppt_x"/>
                                          </p:val>
                                        </p:tav>
                                      </p:tavLst>
                                    </p:anim>
                                    <p:anim calcmode="lin" valueType="num">
                                      <p:cBhvr additive="base">
                                        <p:cTn id="21" dur="500" fill="hold"/>
                                        <p:tgtEl>
                                          <p:spTgt spid="224268"/>
                                        </p:tgtEl>
                                        <p:attrNameLst>
                                          <p:attrName>ppt_y</p:attrName>
                                        </p:attrNameLst>
                                      </p:cBhvr>
                                      <p:tavLst>
                                        <p:tav tm="0">
                                          <p:val>
                                            <p:strVal val="#ppt_y"/>
                                          </p:val>
                                        </p:tav>
                                        <p:tav tm="100000">
                                          <p:val>
                                            <p:strVal val="#ppt_y"/>
                                          </p:val>
                                        </p:tav>
                                      </p:tavLst>
                                    </p:anim>
                                  </p:childTnLst>
                                </p:cTn>
                              </p:par>
                            </p:childTnLst>
                          </p:cTn>
                        </p:par>
                        <p:par>
                          <p:cTn id="22" fill="hold" nodeType="afterGroup">
                            <p:stCondLst>
                              <p:cond delay="3000"/>
                            </p:stCondLst>
                            <p:childTnLst>
                              <p:par>
                                <p:cTn id="23" presetID="5" presetClass="entr" presetSubtype="5" fill="hold" grpId="0" nodeType="afterEffect">
                                  <p:stCondLst>
                                    <p:cond delay="0"/>
                                  </p:stCondLst>
                                  <p:childTnLst>
                                    <p:set>
                                      <p:cBhvr>
                                        <p:cTn id="24" dur="1" fill="hold">
                                          <p:stCondLst>
                                            <p:cond delay="0"/>
                                          </p:stCondLst>
                                        </p:cTn>
                                        <p:tgtEl>
                                          <p:spTgt spid="224262"/>
                                        </p:tgtEl>
                                        <p:attrNameLst>
                                          <p:attrName>style.visibility</p:attrName>
                                        </p:attrNameLst>
                                      </p:cBhvr>
                                      <p:to>
                                        <p:strVal val="visible"/>
                                      </p:to>
                                    </p:set>
                                    <p:animEffect transition="in" filter="checkerboard(down)">
                                      <p:cBhvr>
                                        <p:cTn id="25" dur="500"/>
                                        <p:tgtEl>
                                          <p:spTgt spid="224262"/>
                                        </p:tgtEl>
                                      </p:cBhvr>
                                    </p:animEffect>
                                  </p:childTnLst>
                                </p:cTn>
                              </p:par>
                            </p:childTnLst>
                          </p:cTn>
                        </p:par>
                        <p:par>
                          <p:cTn id="26" fill="hold" nodeType="afterGroup">
                            <p:stCondLst>
                              <p:cond delay="3500"/>
                            </p:stCondLst>
                            <p:childTnLst>
                              <p:par>
                                <p:cTn id="27" presetID="2" presetClass="entr" presetSubtype="8" fill="hold" grpId="0" nodeType="afterEffect">
                                  <p:stCondLst>
                                    <p:cond delay="1000"/>
                                  </p:stCondLst>
                                  <p:childTnLst>
                                    <p:set>
                                      <p:cBhvr>
                                        <p:cTn id="28" dur="1" fill="hold">
                                          <p:stCondLst>
                                            <p:cond delay="0"/>
                                          </p:stCondLst>
                                        </p:cTn>
                                        <p:tgtEl>
                                          <p:spTgt spid="224269"/>
                                        </p:tgtEl>
                                        <p:attrNameLst>
                                          <p:attrName>style.visibility</p:attrName>
                                        </p:attrNameLst>
                                      </p:cBhvr>
                                      <p:to>
                                        <p:strVal val="visible"/>
                                      </p:to>
                                    </p:set>
                                    <p:anim calcmode="lin" valueType="num">
                                      <p:cBhvr additive="base">
                                        <p:cTn id="29" dur="500" fill="hold"/>
                                        <p:tgtEl>
                                          <p:spTgt spid="224269"/>
                                        </p:tgtEl>
                                        <p:attrNameLst>
                                          <p:attrName>ppt_x</p:attrName>
                                        </p:attrNameLst>
                                      </p:cBhvr>
                                      <p:tavLst>
                                        <p:tav tm="0">
                                          <p:val>
                                            <p:strVal val="0-#ppt_w/2"/>
                                          </p:val>
                                        </p:tav>
                                        <p:tav tm="100000">
                                          <p:val>
                                            <p:strVal val="#ppt_x"/>
                                          </p:val>
                                        </p:tav>
                                      </p:tavLst>
                                    </p:anim>
                                    <p:anim calcmode="lin" valueType="num">
                                      <p:cBhvr additive="base">
                                        <p:cTn id="30" dur="500" fill="hold"/>
                                        <p:tgtEl>
                                          <p:spTgt spid="224269"/>
                                        </p:tgtEl>
                                        <p:attrNameLst>
                                          <p:attrName>ppt_y</p:attrName>
                                        </p:attrNameLst>
                                      </p:cBhvr>
                                      <p:tavLst>
                                        <p:tav tm="0">
                                          <p:val>
                                            <p:strVal val="#ppt_y"/>
                                          </p:val>
                                        </p:tav>
                                        <p:tav tm="100000">
                                          <p:val>
                                            <p:strVal val="#ppt_y"/>
                                          </p:val>
                                        </p:tav>
                                      </p:tavLst>
                                    </p:anim>
                                  </p:childTnLst>
                                </p:cTn>
                              </p:par>
                              <p:par>
                                <p:cTn id="31" presetID="5" presetClass="entr" presetSubtype="5" fill="hold" grpId="0" nodeType="withEffect">
                                  <p:stCondLst>
                                    <p:cond delay="1000"/>
                                  </p:stCondLst>
                                  <p:childTnLst>
                                    <p:set>
                                      <p:cBhvr>
                                        <p:cTn id="32" dur="1" fill="hold">
                                          <p:stCondLst>
                                            <p:cond delay="0"/>
                                          </p:stCondLst>
                                        </p:cTn>
                                        <p:tgtEl>
                                          <p:spTgt spid="224263"/>
                                        </p:tgtEl>
                                        <p:attrNameLst>
                                          <p:attrName>style.visibility</p:attrName>
                                        </p:attrNameLst>
                                      </p:cBhvr>
                                      <p:to>
                                        <p:strVal val="visible"/>
                                      </p:to>
                                    </p:set>
                                    <p:animEffect transition="in" filter="checkerboard(down)">
                                      <p:cBhvr>
                                        <p:cTn id="33" dur="500"/>
                                        <p:tgtEl>
                                          <p:spTgt spid="224263"/>
                                        </p:tgtEl>
                                      </p:cBhvr>
                                    </p:animEffect>
                                  </p:childTnLst>
                                </p:cTn>
                              </p:par>
                            </p:childTnLst>
                          </p:cTn>
                        </p:par>
                        <p:par>
                          <p:cTn id="34" fill="hold" nodeType="afterGroup">
                            <p:stCondLst>
                              <p:cond delay="5000"/>
                            </p:stCondLst>
                            <p:childTnLst>
                              <p:par>
                                <p:cTn id="35" presetID="5" presetClass="entr" presetSubtype="5" fill="hold" grpId="0" nodeType="afterEffect">
                                  <p:stCondLst>
                                    <p:cond delay="0"/>
                                  </p:stCondLst>
                                  <p:childTnLst>
                                    <p:set>
                                      <p:cBhvr>
                                        <p:cTn id="36" dur="1" fill="hold">
                                          <p:stCondLst>
                                            <p:cond delay="0"/>
                                          </p:stCondLst>
                                        </p:cTn>
                                        <p:tgtEl>
                                          <p:spTgt spid="224265"/>
                                        </p:tgtEl>
                                        <p:attrNameLst>
                                          <p:attrName>style.visibility</p:attrName>
                                        </p:attrNameLst>
                                      </p:cBhvr>
                                      <p:to>
                                        <p:strVal val="visible"/>
                                      </p:to>
                                    </p:set>
                                    <p:animEffect transition="in" filter="checkerboard(down)">
                                      <p:cBhvr>
                                        <p:cTn id="37" dur="500"/>
                                        <p:tgtEl>
                                          <p:spTgt spid="224265"/>
                                        </p:tgtEl>
                                      </p:cBhvr>
                                    </p:animEffect>
                                  </p:childTnLst>
                                </p:cTn>
                              </p:par>
                            </p:childTnLst>
                          </p:cTn>
                        </p:par>
                        <p:par>
                          <p:cTn id="38" fill="hold" nodeType="afterGroup">
                            <p:stCondLst>
                              <p:cond delay="5500"/>
                            </p:stCondLst>
                            <p:childTnLst>
                              <p:par>
                                <p:cTn id="39" presetID="2" presetClass="entr" presetSubtype="8" fill="hold" grpId="0" nodeType="afterEffect">
                                  <p:stCondLst>
                                    <p:cond delay="1000"/>
                                  </p:stCondLst>
                                  <p:childTnLst>
                                    <p:set>
                                      <p:cBhvr>
                                        <p:cTn id="40" dur="1" fill="hold">
                                          <p:stCondLst>
                                            <p:cond delay="0"/>
                                          </p:stCondLst>
                                        </p:cTn>
                                        <p:tgtEl>
                                          <p:spTgt spid="224267"/>
                                        </p:tgtEl>
                                        <p:attrNameLst>
                                          <p:attrName>style.visibility</p:attrName>
                                        </p:attrNameLst>
                                      </p:cBhvr>
                                      <p:to>
                                        <p:strVal val="visible"/>
                                      </p:to>
                                    </p:set>
                                    <p:anim calcmode="lin" valueType="num">
                                      <p:cBhvr additive="base">
                                        <p:cTn id="41" dur="500" fill="hold"/>
                                        <p:tgtEl>
                                          <p:spTgt spid="224267"/>
                                        </p:tgtEl>
                                        <p:attrNameLst>
                                          <p:attrName>ppt_x</p:attrName>
                                        </p:attrNameLst>
                                      </p:cBhvr>
                                      <p:tavLst>
                                        <p:tav tm="0">
                                          <p:val>
                                            <p:strVal val="0-#ppt_w/2"/>
                                          </p:val>
                                        </p:tav>
                                        <p:tav tm="100000">
                                          <p:val>
                                            <p:strVal val="#ppt_x"/>
                                          </p:val>
                                        </p:tav>
                                      </p:tavLst>
                                    </p:anim>
                                    <p:anim calcmode="lin" valueType="num">
                                      <p:cBhvr additive="base">
                                        <p:cTn id="42" dur="500" fill="hold"/>
                                        <p:tgtEl>
                                          <p:spTgt spid="224267"/>
                                        </p:tgtEl>
                                        <p:attrNameLst>
                                          <p:attrName>ppt_y</p:attrName>
                                        </p:attrNameLst>
                                      </p:cBhvr>
                                      <p:tavLst>
                                        <p:tav tm="0">
                                          <p:val>
                                            <p:strVal val="#ppt_y"/>
                                          </p:val>
                                        </p:tav>
                                        <p:tav tm="100000">
                                          <p:val>
                                            <p:strVal val="#ppt_y"/>
                                          </p:val>
                                        </p:tav>
                                      </p:tavLst>
                                    </p:anim>
                                  </p:childTnLst>
                                </p:cTn>
                              </p:par>
                            </p:childTnLst>
                          </p:cTn>
                        </p:par>
                        <p:par>
                          <p:cTn id="43" fill="hold" nodeType="afterGroup">
                            <p:stCondLst>
                              <p:cond delay="7000"/>
                            </p:stCondLst>
                            <p:childTnLst>
                              <p:par>
                                <p:cTn id="44" presetID="5" presetClass="entr" presetSubtype="5" fill="hold" grpId="0" nodeType="afterEffect">
                                  <p:stCondLst>
                                    <p:cond delay="0"/>
                                  </p:stCondLst>
                                  <p:childTnLst>
                                    <p:set>
                                      <p:cBhvr>
                                        <p:cTn id="45" dur="1" fill="hold">
                                          <p:stCondLst>
                                            <p:cond delay="0"/>
                                          </p:stCondLst>
                                        </p:cTn>
                                        <p:tgtEl>
                                          <p:spTgt spid="224261"/>
                                        </p:tgtEl>
                                        <p:attrNameLst>
                                          <p:attrName>style.visibility</p:attrName>
                                        </p:attrNameLst>
                                      </p:cBhvr>
                                      <p:to>
                                        <p:strVal val="visible"/>
                                      </p:to>
                                    </p:set>
                                    <p:animEffect transition="in" filter="checkerboard(down)">
                                      <p:cBhvr>
                                        <p:cTn id="46" dur="500"/>
                                        <p:tgtEl>
                                          <p:spTgt spid="224261"/>
                                        </p:tgtEl>
                                      </p:cBhvr>
                                    </p:animEffect>
                                  </p:childTnLst>
                                </p:cTn>
                              </p:par>
                            </p:childTnLst>
                          </p:cTn>
                        </p:par>
                        <p:par>
                          <p:cTn id="47" fill="hold" nodeType="afterGroup">
                            <p:stCondLst>
                              <p:cond delay="7500"/>
                            </p:stCondLst>
                            <p:childTnLst>
                              <p:par>
                                <p:cTn id="48" presetID="5" presetClass="entr" presetSubtype="5" fill="hold" grpId="0" nodeType="afterEffect">
                                  <p:stCondLst>
                                    <p:cond delay="0"/>
                                  </p:stCondLst>
                                  <p:childTnLst>
                                    <p:set>
                                      <p:cBhvr>
                                        <p:cTn id="49" dur="1" fill="hold">
                                          <p:stCondLst>
                                            <p:cond delay="0"/>
                                          </p:stCondLst>
                                        </p:cTn>
                                        <p:tgtEl>
                                          <p:spTgt spid="224266"/>
                                        </p:tgtEl>
                                        <p:attrNameLst>
                                          <p:attrName>style.visibility</p:attrName>
                                        </p:attrNameLst>
                                      </p:cBhvr>
                                      <p:to>
                                        <p:strVal val="visible"/>
                                      </p:to>
                                    </p:set>
                                    <p:animEffect transition="in" filter="checkerboard(down)">
                                      <p:cBhvr>
                                        <p:cTn id="50" dur="500"/>
                                        <p:tgtEl>
                                          <p:spTgt spid="224266"/>
                                        </p:tgtEl>
                                      </p:cBhvr>
                                    </p:animEffect>
                                  </p:childTnLst>
                                </p:cTn>
                              </p:par>
                            </p:childTnLst>
                          </p:cTn>
                        </p:par>
                        <p:par>
                          <p:cTn id="51" fill="hold" nodeType="afterGroup">
                            <p:stCondLst>
                              <p:cond delay="8000"/>
                            </p:stCondLst>
                            <p:childTnLst>
                              <p:par>
                                <p:cTn id="52" presetID="2" presetClass="entr" presetSubtype="8" fill="hold" grpId="0" nodeType="afterEffect">
                                  <p:stCondLst>
                                    <p:cond delay="1000"/>
                                  </p:stCondLst>
                                  <p:childTnLst>
                                    <p:set>
                                      <p:cBhvr>
                                        <p:cTn id="53" dur="1" fill="hold">
                                          <p:stCondLst>
                                            <p:cond delay="0"/>
                                          </p:stCondLst>
                                        </p:cTn>
                                        <p:tgtEl>
                                          <p:spTgt spid="224270"/>
                                        </p:tgtEl>
                                        <p:attrNameLst>
                                          <p:attrName>style.visibility</p:attrName>
                                        </p:attrNameLst>
                                      </p:cBhvr>
                                      <p:to>
                                        <p:strVal val="visible"/>
                                      </p:to>
                                    </p:set>
                                    <p:anim calcmode="lin" valueType="num">
                                      <p:cBhvr additive="base">
                                        <p:cTn id="54" dur="500" fill="hold"/>
                                        <p:tgtEl>
                                          <p:spTgt spid="224270"/>
                                        </p:tgtEl>
                                        <p:attrNameLst>
                                          <p:attrName>ppt_x</p:attrName>
                                        </p:attrNameLst>
                                      </p:cBhvr>
                                      <p:tavLst>
                                        <p:tav tm="0">
                                          <p:val>
                                            <p:strVal val="0-#ppt_w/2"/>
                                          </p:val>
                                        </p:tav>
                                        <p:tav tm="100000">
                                          <p:val>
                                            <p:strVal val="#ppt_x"/>
                                          </p:val>
                                        </p:tav>
                                      </p:tavLst>
                                    </p:anim>
                                    <p:anim calcmode="lin" valueType="num">
                                      <p:cBhvr additive="base">
                                        <p:cTn id="55" dur="500" fill="hold"/>
                                        <p:tgtEl>
                                          <p:spTgt spid="2242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260" grpId="0" animBg="1" autoUpdateAnimBg="0"/>
      <p:bldP spid="224261" grpId="0" animBg="1" autoUpdateAnimBg="0"/>
      <p:bldP spid="224262" grpId="0" animBg="1" autoUpdateAnimBg="0"/>
      <p:bldP spid="224263" grpId="0" animBg="1" autoUpdateAnimBg="0"/>
      <p:bldP spid="224264" grpId="0" autoUpdateAnimBg="0"/>
      <p:bldP spid="224265" grpId="0" autoUpdateAnimBg="0"/>
      <p:bldP spid="224266" grpId="0" autoUpdateAnimBg="0"/>
      <p:bldP spid="224267" grpId="0" animBg="1" autoUpdateAnimBg="0"/>
      <p:bldP spid="224268" grpId="0" animBg="1" autoUpdateAnimBg="0"/>
      <p:bldP spid="224269" grpId="0" animBg="1" autoUpdateAnimBg="0"/>
      <p:bldP spid="224270" grpId="0" animBg="1"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5017E50-29BB-4421-B9CD-E35BA3D5222B}"/>
              </a:ext>
            </a:extLst>
          </p:cNvPr>
          <p:cNvSpPr/>
          <p:nvPr/>
        </p:nvSpPr>
        <p:spPr>
          <a:xfrm>
            <a:off x="9359900" y="2599204"/>
            <a:ext cx="2552700" cy="830997"/>
          </a:xfrm>
          <a:prstGeom prst="rect">
            <a:avLst/>
          </a:prstGeom>
          <a:noFill/>
        </p:spPr>
        <p:txBody>
          <a:bodyPr wrap="square" lIns="91440" tIns="45720" rIns="91440" bIns="45720">
            <a:spAutoFit/>
          </a:bodyPr>
          <a:lstStyle/>
          <a:p>
            <a:pPr algn="ctr"/>
            <a:r>
              <a:rPr lang="fr-FR"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Final Product</a:t>
            </a:r>
          </a:p>
          <a:p>
            <a:pPr algn="ctr"/>
            <a:r>
              <a:rPr lang="fr-FR"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Produit fini</a:t>
            </a:r>
          </a:p>
        </p:txBody>
      </p:sp>
      <p:sp>
        <p:nvSpPr>
          <p:cNvPr id="16" name="Rectangle 15">
            <a:extLst>
              <a:ext uri="{FF2B5EF4-FFF2-40B4-BE49-F238E27FC236}">
                <a16:creationId xmlns:a16="http://schemas.microsoft.com/office/drawing/2014/main" id="{3966F75E-0AD6-478F-8550-7420BF8A7591}"/>
              </a:ext>
            </a:extLst>
          </p:cNvPr>
          <p:cNvSpPr/>
          <p:nvPr/>
        </p:nvSpPr>
        <p:spPr>
          <a:xfrm>
            <a:off x="3289300" y="228600"/>
            <a:ext cx="5245100" cy="584775"/>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r-FR"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Management Industriel</a:t>
            </a:r>
          </a:p>
        </p:txBody>
      </p:sp>
      <p:sp>
        <p:nvSpPr>
          <p:cNvPr id="24" name="ZoneTexte 23">
            <a:extLst>
              <a:ext uri="{FF2B5EF4-FFF2-40B4-BE49-F238E27FC236}">
                <a16:creationId xmlns:a16="http://schemas.microsoft.com/office/drawing/2014/main" id="{4ACCB755-E6BF-4468-8C45-3E44CD114DDA}"/>
              </a:ext>
            </a:extLst>
          </p:cNvPr>
          <p:cNvSpPr txBox="1"/>
          <p:nvPr/>
        </p:nvSpPr>
        <p:spPr>
          <a:xfrm>
            <a:off x="6527801" y="1046583"/>
            <a:ext cx="1653042" cy="461665"/>
          </a:xfrm>
          <a:prstGeom prst="rect">
            <a:avLst/>
          </a:prstGeom>
          <a:noFill/>
        </p:spPr>
        <p:txBody>
          <a:bodyPr wrap="square" rtlCol="0">
            <a:spAutoFit/>
          </a:bodyPr>
          <a:lstStyle/>
          <a:p>
            <a:r>
              <a:rPr lang="fr-FR" sz="2400" dirty="0"/>
              <a:t>Stratégies</a:t>
            </a:r>
          </a:p>
        </p:txBody>
      </p:sp>
      <p:sp>
        <p:nvSpPr>
          <p:cNvPr id="25" name="ZoneTexte 24">
            <a:extLst>
              <a:ext uri="{FF2B5EF4-FFF2-40B4-BE49-F238E27FC236}">
                <a16:creationId xmlns:a16="http://schemas.microsoft.com/office/drawing/2014/main" id="{69364076-5622-4458-8437-11FC8887FE02}"/>
              </a:ext>
            </a:extLst>
          </p:cNvPr>
          <p:cNvSpPr txBox="1"/>
          <p:nvPr/>
        </p:nvSpPr>
        <p:spPr>
          <a:xfrm>
            <a:off x="3753388" y="1072233"/>
            <a:ext cx="1560042" cy="461665"/>
          </a:xfrm>
          <a:prstGeom prst="rect">
            <a:avLst/>
          </a:prstGeom>
          <a:noFill/>
        </p:spPr>
        <p:txBody>
          <a:bodyPr wrap="none" rtlCol="0">
            <a:spAutoFit/>
          </a:bodyPr>
          <a:lstStyle/>
          <a:p>
            <a:pPr algn="ctr"/>
            <a:r>
              <a:rPr lang="fr-FR" sz="2400" dirty="0"/>
              <a:t>Décisions</a:t>
            </a:r>
          </a:p>
        </p:txBody>
      </p:sp>
      <p:sp>
        <p:nvSpPr>
          <p:cNvPr id="28" name="Flèche : droite 27">
            <a:extLst>
              <a:ext uri="{FF2B5EF4-FFF2-40B4-BE49-F238E27FC236}">
                <a16:creationId xmlns:a16="http://schemas.microsoft.com/office/drawing/2014/main" id="{58FF34F7-D62B-4D3D-B047-C2759620F790}"/>
              </a:ext>
            </a:extLst>
          </p:cNvPr>
          <p:cNvSpPr/>
          <p:nvPr/>
        </p:nvSpPr>
        <p:spPr>
          <a:xfrm>
            <a:off x="2819400" y="2730500"/>
            <a:ext cx="6146800" cy="1028699"/>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2000" b="1" dirty="0"/>
              <a:t>Production département</a:t>
            </a:r>
            <a:endParaRPr lang="fr-FR" sz="2400" b="1" dirty="0"/>
          </a:p>
        </p:txBody>
      </p:sp>
      <p:cxnSp>
        <p:nvCxnSpPr>
          <p:cNvPr id="29" name="Connecteur droit avec flèche 28">
            <a:extLst>
              <a:ext uri="{FF2B5EF4-FFF2-40B4-BE49-F238E27FC236}">
                <a16:creationId xmlns:a16="http://schemas.microsoft.com/office/drawing/2014/main" id="{27F66712-EF85-42D2-AD61-7F44517D1C0D}"/>
              </a:ext>
            </a:extLst>
          </p:cNvPr>
          <p:cNvCxnSpPr>
            <a:cxnSpLocks/>
          </p:cNvCxnSpPr>
          <p:nvPr/>
        </p:nvCxnSpPr>
        <p:spPr>
          <a:xfrm rot="5400000">
            <a:off x="5497893" y="1491315"/>
            <a:ext cx="821296" cy="6081"/>
          </a:xfrm>
          <a:prstGeom prst="straightConnector1">
            <a:avLst/>
          </a:prstGeom>
          <a:ln w="76200" cap="flat" cmpd="sng" algn="ctr">
            <a:solidFill>
              <a:srgbClr val="F84818"/>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7" name="Rectangle 16">
            <a:extLst>
              <a:ext uri="{FF2B5EF4-FFF2-40B4-BE49-F238E27FC236}">
                <a16:creationId xmlns:a16="http://schemas.microsoft.com/office/drawing/2014/main" id="{95017E50-29BB-4421-B9CD-E35BA3D5222B}"/>
              </a:ext>
            </a:extLst>
          </p:cNvPr>
          <p:cNvSpPr/>
          <p:nvPr/>
        </p:nvSpPr>
        <p:spPr>
          <a:xfrm>
            <a:off x="-25400" y="2751604"/>
            <a:ext cx="2794000" cy="830997"/>
          </a:xfrm>
          <a:prstGeom prst="rect">
            <a:avLst/>
          </a:prstGeom>
          <a:noFill/>
        </p:spPr>
        <p:txBody>
          <a:bodyPr wrap="square" lIns="91440" tIns="45720" rIns="91440" bIns="45720">
            <a:spAutoFit/>
          </a:bodyPr>
          <a:lstStyle/>
          <a:p>
            <a:pPr algn="ctr"/>
            <a:r>
              <a:rPr lang="fr-FR" sz="2400" b="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Raw</a:t>
            </a:r>
            <a:r>
              <a:rPr lang="fr-FR"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fr-FR" sz="2400" b="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Materials</a:t>
            </a:r>
            <a:endParaRPr lang="fr-FR"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pPr algn="ctr"/>
            <a:r>
              <a:rPr lang="fr-FR"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Matière première</a:t>
            </a:r>
          </a:p>
        </p:txBody>
      </p:sp>
      <p:sp>
        <p:nvSpPr>
          <p:cNvPr id="18" name="Pentagone 17"/>
          <p:cNvSpPr/>
          <p:nvPr/>
        </p:nvSpPr>
        <p:spPr>
          <a:xfrm rot="16200000">
            <a:off x="2260600" y="4521199"/>
            <a:ext cx="2171700" cy="800100"/>
          </a:xfrm>
          <a:prstGeom prst="homePlat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dirty="0"/>
              <a:t>Maintenance</a:t>
            </a:r>
          </a:p>
        </p:txBody>
      </p:sp>
      <p:sp>
        <p:nvSpPr>
          <p:cNvPr id="22" name="Pentagone 21"/>
          <p:cNvSpPr/>
          <p:nvPr/>
        </p:nvSpPr>
        <p:spPr>
          <a:xfrm rot="16200000">
            <a:off x="3517900" y="4521199"/>
            <a:ext cx="2171700" cy="800100"/>
          </a:xfrm>
          <a:prstGeom prst="homePlat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dirty="0"/>
              <a:t>Qualité</a:t>
            </a:r>
          </a:p>
        </p:txBody>
      </p:sp>
      <p:sp>
        <p:nvSpPr>
          <p:cNvPr id="23" name="Pentagone 22"/>
          <p:cNvSpPr/>
          <p:nvPr/>
        </p:nvSpPr>
        <p:spPr>
          <a:xfrm rot="16200000">
            <a:off x="4775200" y="4521199"/>
            <a:ext cx="2171700" cy="800100"/>
          </a:xfrm>
          <a:prstGeom prst="homePlat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dirty="0"/>
              <a:t>Méthodes</a:t>
            </a:r>
          </a:p>
        </p:txBody>
      </p:sp>
      <p:sp>
        <p:nvSpPr>
          <p:cNvPr id="26" name="Pentagone 25"/>
          <p:cNvSpPr/>
          <p:nvPr/>
        </p:nvSpPr>
        <p:spPr>
          <a:xfrm rot="16200000">
            <a:off x="6121400" y="4508499"/>
            <a:ext cx="2171700" cy="800100"/>
          </a:xfrm>
          <a:prstGeom prst="homePlat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dirty="0"/>
              <a:t>Projets</a:t>
            </a:r>
          </a:p>
        </p:txBody>
      </p:sp>
      <p:sp>
        <p:nvSpPr>
          <p:cNvPr id="14" name="Rectangle 13">
            <a:extLst>
              <a:ext uri="{FF2B5EF4-FFF2-40B4-BE49-F238E27FC236}">
                <a16:creationId xmlns:a16="http://schemas.microsoft.com/office/drawing/2014/main" id="{95017E50-29BB-4421-B9CD-E35BA3D5222B}"/>
              </a:ext>
            </a:extLst>
          </p:cNvPr>
          <p:cNvSpPr/>
          <p:nvPr/>
        </p:nvSpPr>
        <p:spPr>
          <a:xfrm>
            <a:off x="1282700" y="1762176"/>
            <a:ext cx="8864600" cy="830997"/>
          </a:xfrm>
          <a:prstGeom prst="rect">
            <a:avLst/>
          </a:prstGeom>
          <a:noFill/>
        </p:spPr>
        <p:txBody>
          <a:bodyPr wrap="square" lIns="91440" tIns="45720" rIns="91440" bIns="45720">
            <a:spAutoFit/>
          </a:bodyPr>
          <a:lstStyle/>
          <a:p>
            <a:pPr algn="ctr"/>
            <a:r>
              <a:rPr lang="fr-FR"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Produire un article qui répond aux exigences du client avec le minimum du coût et dans les meilleurs délais</a:t>
            </a:r>
          </a:p>
        </p:txBody>
      </p:sp>
      <p:sp>
        <p:nvSpPr>
          <p:cNvPr id="20" name="Rectangle à coins arrondis 19"/>
          <p:cNvSpPr/>
          <p:nvPr/>
        </p:nvSpPr>
        <p:spPr>
          <a:xfrm>
            <a:off x="2692400" y="2730500"/>
            <a:ext cx="6451600" cy="3670300"/>
          </a:xfrm>
          <a:prstGeom prst="roundRect">
            <a:avLst/>
          </a:prstGeom>
          <a:noFill/>
          <a:ln w="38100">
            <a:solidFill>
              <a:srgbClr val="F8481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Pentagone 29"/>
          <p:cNvSpPr/>
          <p:nvPr/>
        </p:nvSpPr>
        <p:spPr>
          <a:xfrm rot="16200000">
            <a:off x="7340600" y="4521199"/>
            <a:ext cx="2171700" cy="800100"/>
          </a:xfrm>
          <a:prstGeom prst="homePlat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dirty="0"/>
              <a:t>Autres services</a:t>
            </a:r>
          </a:p>
        </p:txBody>
      </p:sp>
    </p:spTree>
    <p:extLst>
      <p:ext uri="{BB962C8B-B14F-4D97-AF65-F5344CB8AC3E}">
        <p14:creationId xmlns:p14="http://schemas.microsoft.com/office/powerpoint/2010/main" val="2914236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linds(horizontal)">
                                      <p:cBhvr>
                                        <p:cTn id="7" dur="500"/>
                                        <p:tgtEl>
                                          <p:spTgt spid="2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blinds(horizontal)">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blinds(horizontal)">
                                      <p:cBhvr>
                                        <p:cTn id="15" dur="500"/>
                                        <p:tgtEl>
                                          <p:spTgt spid="29"/>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blinds(horizontal)">
                                      <p:cBhvr>
                                        <p:cTn id="18" dur="500"/>
                                        <p:tgtEl>
                                          <p:spTgt spid="20"/>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anim calcmode="lin" valueType="num">
                                      <p:cBhvr additive="base">
                                        <p:cTn id="23" dur="500" fill="hold"/>
                                        <p:tgtEl>
                                          <p:spTgt spid="28"/>
                                        </p:tgtEl>
                                        <p:attrNameLst>
                                          <p:attrName>ppt_x</p:attrName>
                                        </p:attrNameLst>
                                      </p:cBhvr>
                                      <p:tavLst>
                                        <p:tav tm="0">
                                          <p:val>
                                            <p:strVal val="#ppt_x"/>
                                          </p:val>
                                        </p:tav>
                                        <p:tav tm="100000">
                                          <p:val>
                                            <p:strVal val="#ppt_x"/>
                                          </p:val>
                                        </p:tav>
                                      </p:tavLst>
                                    </p:anim>
                                    <p:anim calcmode="lin" valueType="num">
                                      <p:cBhvr additive="base">
                                        <p:cTn id="24" dur="500" fill="hold"/>
                                        <p:tgtEl>
                                          <p:spTgt spid="28"/>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500" fill="hold"/>
                                        <p:tgtEl>
                                          <p:spTgt spid="18"/>
                                        </p:tgtEl>
                                        <p:attrNameLst>
                                          <p:attrName>ppt_x</p:attrName>
                                        </p:attrNameLst>
                                      </p:cBhvr>
                                      <p:tavLst>
                                        <p:tav tm="0">
                                          <p:val>
                                            <p:strVal val="#ppt_x"/>
                                          </p:val>
                                        </p:tav>
                                        <p:tav tm="100000">
                                          <p:val>
                                            <p:strVal val="#ppt_x"/>
                                          </p:val>
                                        </p:tav>
                                      </p:tavLst>
                                    </p:anim>
                                    <p:anim calcmode="lin" valueType="num">
                                      <p:cBhvr additive="base">
                                        <p:cTn id="28" dur="500" fill="hold"/>
                                        <p:tgtEl>
                                          <p:spTgt spid="1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additive="base">
                                        <p:cTn id="31" dur="500" fill="hold"/>
                                        <p:tgtEl>
                                          <p:spTgt spid="22"/>
                                        </p:tgtEl>
                                        <p:attrNameLst>
                                          <p:attrName>ppt_x</p:attrName>
                                        </p:attrNameLst>
                                      </p:cBhvr>
                                      <p:tavLst>
                                        <p:tav tm="0">
                                          <p:val>
                                            <p:strVal val="#ppt_x"/>
                                          </p:val>
                                        </p:tav>
                                        <p:tav tm="100000">
                                          <p:val>
                                            <p:strVal val="#ppt_x"/>
                                          </p:val>
                                        </p:tav>
                                      </p:tavLst>
                                    </p:anim>
                                    <p:anim calcmode="lin" valueType="num">
                                      <p:cBhvr additive="base">
                                        <p:cTn id="32" dur="500" fill="hold"/>
                                        <p:tgtEl>
                                          <p:spTgt spid="22"/>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additive="base">
                                        <p:cTn id="35" dur="500" fill="hold"/>
                                        <p:tgtEl>
                                          <p:spTgt spid="23"/>
                                        </p:tgtEl>
                                        <p:attrNameLst>
                                          <p:attrName>ppt_x</p:attrName>
                                        </p:attrNameLst>
                                      </p:cBhvr>
                                      <p:tavLst>
                                        <p:tav tm="0">
                                          <p:val>
                                            <p:strVal val="#ppt_x"/>
                                          </p:val>
                                        </p:tav>
                                        <p:tav tm="100000">
                                          <p:val>
                                            <p:strVal val="#ppt_x"/>
                                          </p:val>
                                        </p:tav>
                                      </p:tavLst>
                                    </p:anim>
                                    <p:anim calcmode="lin" valueType="num">
                                      <p:cBhvr additive="base">
                                        <p:cTn id="36" dur="500" fill="hold"/>
                                        <p:tgtEl>
                                          <p:spTgt spid="23"/>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26"/>
                                        </p:tgtEl>
                                        <p:attrNameLst>
                                          <p:attrName>style.visibility</p:attrName>
                                        </p:attrNameLst>
                                      </p:cBhvr>
                                      <p:to>
                                        <p:strVal val="visible"/>
                                      </p:to>
                                    </p:set>
                                    <p:anim calcmode="lin" valueType="num">
                                      <p:cBhvr additive="base">
                                        <p:cTn id="39" dur="500" fill="hold"/>
                                        <p:tgtEl>
                                          <p:spTgt spid="26"/>
                                        </p:tgtEl>
                                        <p:attrNameLst>
                                          <p:attrName>ppt_x</p:attrName>
                                        </p:attrNameLst>
                                      </p:cBhvr>
                                      <p:tavLst>
                                        <p:tav tm="0">
                                          <p:val>
                                            <p:strVal val="#ppt_x"/>
                                          </p:val>
                                        </p:tav>
                                        <p:tav tm="100000">
                                          <p:val>
                                            <p:strVal val="#ppt_x"/>
                                          </p:val>
                                        </p:tav>
                                      </p:tavLst>
                                    </p:anim>
                                    <p:anim calcmode="lin" valueType="num">
                                      <p:cBhvr additive="base">
                                        <p:cTn id="40" dur="500" fill="hold"/>
                                        <p:tgtEl>
                                          <p:spTgt spid="26"/>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0"/>
                                        </p:tgtEl>
                                        <p:attrNameLst>
                                          <p:attrName>style.visibility</p:attrName>
                                        </p:attrNameLst>
                                      </p:cBhvr>
                                      <p:to>
                                        <p:strVal val="visible"/>
                                      </p:to>
                                    </p:set>
                                    <p:anim calcmode="lin" valueType="num">
                                      <p:cBhvr additive="base">
                                        <p:cTn id="43" dur="500" fill="hold"/>
                                        <p:tgtEl>
                                          <p:spTgt spid="30"/>
                                        </p:tgtEl>
                                        <p:attrNameLst>
                                          <p:attrName>ppt_x</p:attrName>
                                        </p:attrNameLst>
                                      </p:cBhvr>
                                      <p:tavLst>
                                        <p:tav tm="0">
                                          <p:val>
                                            <p:strVal val="#ppt_x"/>
                                          </p:val>
                                        </p:tav>
                                        <p:tav tm="100000">
                                          <p:val>
                                            <p:strVal val="#ppt_x"/>
                                          </p:val>
                                        </p:tav>
                                      </p:tavLst>
                                    </p:anim>
                                    <p:anim calcmode="lin" valueType="num">
                                      <p:cBhvr additive="base">
                                        <p:cTn id="44"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ppt_x"/>
                                          </p:val>
                                        </p:tav>
                                        <p:tav tm="100000">
                                          <p:val>
                                            <p:strVal val="#ppt_x"/>
                                          </p:val>
                                        </p:tav>
                                      </p:tavLst>
                                    </p:anim>
                                    <p:anim calcmode="lin" valueType="num">
                                      <p:cBhvr additive="base">
                                        <p:cTn id="5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additive="base">
                                        <p:cTn id="55" dur="500" fill="hold"/>
                                        <p:tgtEl>
                                          <p:spTgt spid="13"/>
                                        </p:tgtEl>
                                        <p:attrNameLst>
                                          <p:attrName>ppt_x</p:attrName>
                                        </p:attrNameLst>
                                      </p:cBhvr>
                                      <p:tavLst>
                                        <p:tav tm="0">
                                          <p:val>
                                            <p:strVal val="#ppt_x"/>
                                          </p:val>
                                        </p:tav>
                                        <p:tav tm="100000">
                                          <p:val>
                                            <p:strVal val="#ppt_x"/>
                                          </p:val>
                                        </p:tav>
                                      </p:tavLst>
                                    </p:anim>
                                    <p:anim calcmode="lin" valueType="num">
                                      <p:cBhvr additive="base">
                                        <p:cTn id="5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3" presetClass="entr" presetSubtype="16" fill="hold" grpId="0" nodeType="clickEffect">
                                  <p:stCondLst>
                                    <p:cond delay="0"/>
                                  </p:stCondLst>
                                  <p:childTnLst>
                                    <p:set>
                                      <p:cBhvr>
                                        <p:cTn id="60" dur="1" fill="hold">
                                          <p:stCondLst>
                                            <p:cond delay="0"/>
                                          </p:stCondLst>
                                        </p:cTn>
                                        <p:tgtEl>
                                          <p:spTgt spid="14"/>
                                        </p:tgtEl>
                                        <p:attrNameLst>
                                          <p:attrName>style.visibility</p:attrName>
                                        </p:attrNameLst>
                                      </p:cBhvr>
                                      <p:to>
                                        <p:strVal val="visible"/>
                                      </p:to>
                                    </p:set>
                                    <p:anim calcmode="lin" valueType="num">
                                      <p:cBhvr>
                                        <p:cTn id="61" dur="500" fill="hold"/>
                                        <p:tgtEl>
                                          <p:spTgt spid="14"/>
                                        </p:tgtEl>
                                        <p:attrNameLst>
                                          <p:attrName>ppt_w</p:attrName>
                                        </p:attrNameLst>
                                      </p:cBhvr>
                                      <p:tavLst>
                                        <p:tav tm="0">
                                          <p:val>
                                            <p:fltVal val="0"/>
                                          </p:val>
                                        </p:tav>
                                        <p:tav tm="100000">
                                          <p:val>
                                            <p:strVal val="#ppt_w"/>
                                          </p:val>
                                        </p:tav>
                                      </p:tavLst>
                                    </p:anim>
                                    <p:anim calcmode="lin" valueType="num">
                                      <p:cBhvr>
                                        <p:cTn id="62" dur="500" fill="hold"/>
                                        <p:tgtEl>
                                          <p:spTgt spid="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4" grpId="0"/>
      <p:bldP spid="25" grpId="0"/>
      <p:bldP spid="28" grpId="0" animBg="1"/>
      <p:bldP spid="17" grpId="0"/>
      <p:bldP spid="18" grpId="0" animBg="1"/>
      <p:bldP spid="22" grpId="0" animBg="1"/>
      <p:bldP spid="23" grpId="0" animBg="1"/>
      <p:bldP spid="26" grpId="0" animBg="1"/>
      <p:bldP spid="14" grpId="0"/>
      <p:bldP spid="20" grpId="0" animBg="1"/>
      <p:bldP spid="30" grpId="0" animBg="1"/>
    </p:bldLst>
  </p:timing>
</p:sld>
</file>

<file path=ppt/slides/slide4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5" name="Rectangle 4101">
            <a:extLst>
              <a:ext uri="{FF2B5EF4-FFF2-40B4-BE49-F238E27FC236}">
                <a16:creationId xmlns:a16="http://schemas.microsoft.com/office/drawing/2014/main" id="{BFB7886E-5417-4D4C-88A3-1DAF33DE7554}"/>
              </a:ext>
            </a:extLst>
          </p:cNvPr>
          <p:cNvSpPr>
            <a:spLocks noGrp="1" noChangeArrowheads="1"/>
          </p:cNvSpPr>
          <p:nvPr>
            <p:ph type="title"/>
          </p:nvPr>
        </p:nvSpPr>
        <p:spPr>
          <a:xfrm>
            <a:off x="2640013" y="260350"/>
            <a:ext cx="7772400" cy="1371600"/>
          </a:xfrm>
          <a:solidFill>
            <a:srgbClr val="FFFF00"/>
          </a:solidFill>
          <a:ln w="28575">
            <a:solidFill>
              <a:schemeClr val="tx1"/>
            </a:solidFill>
            <a:miter lim="800000"/>
            <a:headEnd/>
            <a:tailEnd/>
          </a:ln>
        </p:spPr>
        <p:txBody>
          <a:bodyPr>
            <a:normAutofit/>
          </a:bodyPr>
          <a:lstStyle/>
          <a:p>
            <a:pPr algn="ctr">
              <a:defRPr/>
            </a:pPr>
            <a:r>
              <a:rPr lang="fr-FR" altLang="fr-FR" sz="4000">
                <a:solidFill>
                  <a:srgbClr val="000000"/>
                </a:solidFill>
                <a:effectLst>
                  <a:outerShdw blurRad="38100" dist="38100" dir="2700000" algn="tl">
                    <a:srgbClr val="FFFFFF"/>
                  </a:outerShdw>
                </a:effectLst>
              </a:rPr>
              <a:t>Présentation</a:t>
            </a:r>
            <a:r>
              <a:rPr lang="fr-FR" altLang="fr-FR" sz="4000"/>
              <a:t> </a:t>
            </a:r>
            <a:r>
              <a:rPr lang="fr-FR" altLang="fr-FR" sz="4000">
                <a:solidFill>
                  <a:srgbClr val="000000"/>
                </a:solidFill>
                <a:effectLst>
                  <a:outerShdw blurRad="38100" dist="38100" dir="2700000" algn="tl">
                    <a:srgbClr val="FFFFFF"/>
                  </a:outerShdw>
                </a:effectLst>
              </a:rPr>
              <a:t>de la méthode générale ADMEC</a:t>
            </a:r>
            <a:endParaRPr lang="fr-FR" altLang="fr-FR">
              <a:solidFill>
                <a:srgbClr val="000000"/>
              </a:solidFill>
              <a:effectLst>
                <a:outerShdw blurRad="38100" dist="38100" dir="2700000" algn="tl">
                  <a:srgbClr val="FFFFFF"/>
                </a:outerShdw>
              </a:effectLst>
            </a:endParaRPr>
          </a:p>
        </p:txBody>
      </p:sp>
      <p:pic>
        <p:nvPicPr>
          <p:cNvPr id="10242" name="Picture 2055" descr="HUMBU107">
            <a:extLst>
              <a:ext uri="{FF2B5EF4-FFF2-40B4-BE49-F238E27FC236}">
                <a16:creationId xmlns:a16="http://schemas.microsoft.com/office/drawing/2014/main" id="{5954466E-6C9C-4672-A0F9-AC625A45E320}"/>
              </a:ext>
            </a:extLst>
          </p:cNvPr>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a:xfrm>
            <a:off x="3071813" y="2420938"/>
            <a:ext cx="6661150" cy="4265612"/>
          </a:xfrm>
        </p:spPr>
      </p:pic>
      <p:sp>
        <p:nvSpPr>
          <p:cNvPr id="10243" name="WordArt 2056">
            <a:extLst>
              <a:ext uri="{FF2B5EF4-FFF2-40B4-BE49-F238E27FC236}">
                <a16:creationId xmlns:a16="http://schemas.microsoft.com/office/drawing/2014/main" id="{801E029A-40C6-4A3B-A6D2-F64C9231EBC5}"/>
              </a:ext>
            </a:extLst>
          </p:cNvPr>
          <p:cNvSpPr>
            <a:spLocks noChangeArrowheads="1" noChangeShapeType="1" noTextEdit="1"/>
          </p:cNvSpPr>
          <p:nvPr/>
        </p:nvSpPr>
        <p:spPr bwMode="auto">
          <a:xfrm>
            <a:off x="3143251" y="2349500"/>
            <a:ext cx="1281113" cy="1524000"/>
          </a:xfrm>
          <a:prstGeom prst="rect">
            <a:avLst/>
          </a:prstGeom>
        </p:spPr>
        <p:txBody>
          <a:bodyPr wrap="none" fromWordArt="1">
            <a:prstTxWarp prst="textSlantUp">
              <a:avLst>
                <a:gd name="adj" fmla="val 55556"/>
              </a:avLst>
            </a:prstTxWarp>
          </a:bodyPr>
          <a:lstStyle/>
          <a:p>
            <a:pPr algn="ctr"/>
            <a:r>
              <a:rPr lang="fr-FR" sz="3600" kern="10">
                <a:ln w="9525">
                  <a:solidFill>
                    <a:srgbClr val="000000"/>
                  </a:solidFill>
                  <a:round/>
                  <a:headEnd/>
                  <a:tailEnd/>
                </a:ln>
                <a:solidFill>
                  <a:srgbClr val="000000"/>
                </a:solidFill>
                <a:latin typeface="Arial Black" panose="020B0A04020102020204" pitchFamily="34" charset="0"/>
              </a:rPr>
              <a:t>AMDEC</a:t>
            </a:r>
          </a:p>
          <a:p>
            <a:pPr algn="ctr"/>
            <a:r>
              <a:rPr lang="fr-FR" sz="3600" kern="10">
                <a:ln w="9525">
                  <a:solidFill>
                    <a:srgbClr val="000000"/>
                  </a:solidFill>
                  <a:round/>
                  <a:headEnd/>
                  <a:tailEnd/>
                </a:ln>
                <a:solidFill>
                  <a:srgbClr val="000000"/>
                </a:solidFill>
                <a:latin typeface="Arial Black" panose="020B0A04020102020204" pitchFamily="34" charset="0"/>
              </a:rPr>
              <a:t>MACHINE</a:t>
            </a:r>
          </a:p>
        </p:txBody>
      </p:sp>
      <p:graphicFrame>
        <p:nvGraphicFramePr>
          <p:cNvPr id="10244" name="Object 2057">
            <a:extLst>
              <a:ext uri="{FF2B5EF4-FFF2-40B4-BE49-F238E27FC236}">
                <a16:creationId xmlns:a16="http://schemas.microsoft.com/office/drawing/2014/main" id="{92C53DE8-5E50-4B0E-8962-CEC3D45F204A}"/>
              </a:ext>
            </a:extLst>
          </p:cNvPr>
          <p:cNvGraphicFramePr>
            <a:graphicFrameLocks noChangeAspect="1"/>
          </p:cNvGraphicFramePr>
          <p:nvPr/>
        </p:nvGraphicFramePr>
        <p:xfrm flipH="1">
          <a:off x="5638800" y="3962400"/>
          <a:ext cx="609600" cy="609600"/>
        </p:xfrm>
        <a:graphic>
          <a:graphicData uri="http://schemas.openxmlformats.org/presentationml/2006/ole">
            <mc:AlternateContent xmlns:mc="http://schemas.openxmlformats.org/markup-compatibility/2006">
              <mc:Choice xmlns:v="urn:schemas-microsoft-com:vml" Requires="v">
                <p:oleObj spid="_x0000_s5143" name="Clip" r:id="rId4" imgW="8322945" imgH="8322945" progId="">
                  <p:embed/>
                </p:oleObj>
              </mc:Choice>
              <mc:Fallback>
                <p:oleObj name="Clip" r:id="rId4" imgW="8322945" imgH="8322945" progId="">
                  <p:embed/>
                  <p:pic>
                    <p:nvPicPr>
                      <p:cNvPr id="10244" name="Object 2057">
                        <a:extLst>
                          <a:ext uri="{FF2B5EF4-FFF2-40B4-BE49-F238E27FC236}">
                            <a16:creationId xmlns:a16="http://schemas.microsoft.com/office/drawing/2014/main" id="{92C53DE8-5E50-4B0E-8962-CEC3D45F204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5638800" y="3962400"/>
                        <a:ext cx="609600" cy="609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245" name="WordArt 2061">
            <a:extLst>
              <a:ext uri="{FF2B5EF4-FFF2-40B4-BE49-F238E27FC236}">
                <a16:creationId xmlns:a16="http://schemas.microsoft.com/office/drawing/2014/main" id="{754B7490-0530-4222-9BA0-7FE8B5A07422}"/>
              </a:ext>
            </a:extLst>
          </p:cNvPr>
          <p:cNvSpPr>
            <a:spLocks noChangeArrowheads="1" noChangeShapeType="1" noTextEdit="1"/>
          </p:cNvSpPr>
          <p:nvPr/>
        </p:nvSpPr>
        <p:spPr bwMode="auto">
          <a:xfrm>
            <a:off x="3429000" y="3124201"/>
            <a:ext cx="1676400" cy="1457325"/>
          </a:xfrm>
          <a:prstGeom prst="rect">
            <a:avLst/>
          </a:prstGeom>
        </p:spPr>
        <p:txBody>
          <a:bodyPr wrap="none" fromWordArt="1">
            <a:prstTxWarp prst="textSlantUp">
              <a:avLst>
                <a:gd name="adj" fmla="val 55556"/>
              </a:avLst>
            </a:prstTxWarp>
          </a:bodyPr>
          <a:lstStyle/>
          <a:p>
            <a:pPr algn="ctr"/>
            <a:r>
              <a:rPr lang="fr-FR" sz="3600" kern="10">
                <a:ln w="9525">
                  <a:solidFill>
                    <a:srgbClr val="000000"/>
                  </a:solidFill>
                  <a:round/>
                  <a:headEnd/>
                  <a:tailEnd/>
                </a:ln>
                <a:solidFill>
                  <a:srgbClr val="000000"/>
                </a:solidFill>
                <a:latin typeface="Arial Black" panose="020B0A04020102020204" pitchFamily="34" charset="0"/>
              </a:rPr>
              <a:t>AMDEC MOYEN</a:t>
            </a:r>
          </a:p>
          <a:p>
            <a:pPr algn="ctr"/>
            <a:r>
              <a:rPr lang="fr-FR" sz="3600" kern="10">
                <a:ln w="9525">
                  <a:solidFill>
                    <a:srgbClr val="000000"/>
                  </a:solidFill>
                  <a:round/>
                  <a:headEnd/>
                  <a:tailEnd/>
                </a:ln>
                <a:solidFill>
                  <a:srgbClr val="000000"/>
                </a:solidFill>
                <a:latin typeface="Arial Black" panose="020B0A04020102020204" pitchFamily="34" charset="0"/>
              </a:rPr>
              <a:t>DE PRODUCTION</a:t>
            </a:r>
          </a:p>
        </p:txBody>
      </p:sp>
    </p:spTree>
  </p:cSld>
  <p:clrMapOvr>
    <a:masterClrMapping/>
  </p:clrMapOvr>
  <p:transition/>
</p:sld>
</file>

<file path=ppt/slides/slide4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D37AEFB7-D250-42BB-8B01-60E830448197}"/>
              </a:ext>
            </a:extLst>
          </p:cNvPr>
          <p:cNvSpPr>
            <a:spLocks noGrp="1" noChangeArrowheads="1"/>
          </p:cNvSpPr>
          <p:nvPr>
            <p:ph type="title"/>
          </p:nvPr>
        </p:nvSpPr>
        <p:spPr>
          <a:xfrm>
            <a:off x="2711450" y="188913"/>
            <a:ext cx="7772400" cy="1143000"/>
          </a:xfrm>
        </p:spPr>
        <p:txBody>
          <a:bodyPr>
            <a:normAutofit fontScale="90000"/>
          </a:bodyPr>
          <a:lstStyle/>
          <a:p>
            <a:pPr>
              <a:defRPr/>
            </a:pPr>
            <a:r>
              <a:rPr lang="fr-FR" altLang="fr-FR" sz="3600"/>
              <a:t>QUELQUES DEFINITIONS AVANT TOUT…..</a:t>
            </a:r>
            <a:endParaRPr lang="fr-FR" altLang="fr-FR"/>
          </a:p>
        </p:txBody>
      </p:sp>
      <p:sp>
        <p:nvSpPr>
          <p:cNvPr id="7171" name="Rectangle 3">
            <a:extLst>
              <a:ext uri="{FF2B5EF4-FFF2-40B4-BE49-F238E27FC236}">
                <a16:creationId xmlns:a16="http://schemas.microsoft.com/office/drawing/2014/main" id="{96B96C88-353F-44A7-9440-D12C1E29AEFF}"/>
              </a:ext>
            </a:extLst>
          </p:cNvPr>
          <p:cNvSpPr>
            <a:spLocks noGrp="1" noChangeArrowheads="1"/>
          </p:cNvSpPr>
          <p:nvPr>
            <p:ph type="body" sz="half" idx="1"/>
          </p:nvPr>
        </p:nvSpPr>
        <p:spPr>
          <a:xfrm>
            <a:off x="2667000" y="1981200"/>
            <a:ext cx="7467600" cy="4114800"/>
          </a:xfrm>
        </p:spPr>
        <p:txBody>
          <a:bodyPr>
            <a:normAutofit/>
          </a:bodyPr>
          <a:lstStyle/>
          <a:p>
            <a:pPr>
              <a:buFont typeface="Monotype Sorts" pitchFamily="2" charset="2"/>
              <a:buNone/>
              <a:defRPr/>
            </a:pPr>
            <a:r>
              <a:rPr lang="fr-FR" altLang="fr-FR" sz="3800" b="1" dirty="0">
                <a:solidFill>
                  <a:srgbClr val="FFFF00"/>
                </a:solidFill>
                <a:latin typeface="Bookman Old Style" panose="02050604050505020204" pitchFamily="18" charset="0"/>
                <a:sym typeface="Wingdings" panose="05000000000000000000" pitchFamily="2" charset="2"/>
              </a:rPr>
              <a:t></a:t>
            </a:r>
            <a:r>
              <a:rPr lang="fr-FR" altLang="fr-FR" sz="3800" b="1" dirty="0">
                <a:solidFill>
                  <a:srgbClr val="FFFF00"/>
                </a:solidFill>
                <a:latin typeface="Bookman Old Style" panose="02050604050505020204" pitchFamily="18" charset="0"/>
              </a:rPr>
              <a:t>AMDE: </a:t>
            </a:r>
            <a:r>
              <a:rPr lang="fr-FR" altLang="fr-FR" sz="2800" b="1" dirty="0">
                <a:latin typeface="Bookman Old Style" panose="02050604050505020204" pitchFamily="18" charset="0"/>
              </a:rPr>
              <a:t>Analyse des Modes de Défaillances et de leurs Effets</a:t>
            </a:r>
          </a:p>
          <a:p>
            <a:pPr lvl="1">
              <a:buFontTx/>
              <a:buNone/>
              <a:defRPr/>
            </a:pPr>
            <a:r>
              <a:rPr lang="fr-FR" altLang="fr-FR" sz="2400" b="1" dirty="0">
                <a:solidFill>
                  <a:srgbClr val="FFFF00"/>
                </a:solidFill>
                <a:latin typeface="Bookman Old Style" panose="02050604050505020204" pitchFamily="18" charset="0"/>
              </a:rPr>
              <a:t> </a:t>
            </a:r>
            <a:r>
              <a:rPr lang="fr-FR" altLang="fr-FR" sz="2400" b="1" dirty="0">
                <a:solidFill>
                  <a:srgbClr val="00CC00"/>
                </a:solidFill>
                <a:latin typeface="Bookman Old Style" panose="02050604050505020204" pitchFamily="18" charset="0"/>
              </a:rPr>
              <a:t>(</a:t>
            </a:r>
            <a:r>
              <a:rPr lang="fr-FR" altLang="fr-FR" sz="2400" b="1" dirty="0" err="1">
                <a:solidFill>
                  <a:srgbClr val="00CC00"/>
                </a:solidFill>
                <a:latin typeface="Bookman Old Style" panose="02050604050505020204" pitchFamily="18" charset="0"/>
              </a:rPr>
              <a:t>FMEA:Failure</a:t>
            </a:r>
            <a:r>
              <a:rPr lang="fr-FR" altLang="fr-FR" sz="2400" b="1" dirty="0">
                <a:solidFill>
                  <a:srgbClr val="00CC00"/>
                </a:solidFill>
                <a:latin typeface="Bookman Old Style" panose="02050604050505020204" pitchFamily="18" charset="0"/>
              </a:rPr>
              <a:t> Mode ,</a:t>
            </a:r>
            <a:r>
              <a:rPr lang="fr-FR" altLang="fr-FR" sz="2400" b="1" dirty="0" err="1">
                <a:solidFill>
                  <a:srgbClr val="00CC00"/>
                </a:solidFill>
                <a:latin typeface="Bookman Old Style" panose="02050604050505020204" pitchFamily="18" charset="0"/>
              </a:rPr>
              <a:t>Effects</a:t>
            </a:r>
            <a:r>
              <a:rPr lang="fr-FR" altLang="fr-FR" sz="2400" b="1" dirty="0">
                <a:solidFill>
                  <a:srgbClr val="00CC00"/>
                </a:solidFill>
                <a:latin typeface="Bookman Old Style" panose="02050604050505020204" pitchFamily="18" charset="0"/>
              </a:rPr>
              <a:t> </a:t>
            </a:r>
            <a:r>
              <a:rPr lang="fr-FR" altLang="fr-FR" sz="2400" b="1" dirty="0" err="1">
                <a:solidFill>
                  <a:srgbClr val="00CC00"/>
                </a:solidFill>
                <a:latin typeface="Bookman Old Style" panose="02050604050505020204" pitchFamily="18" charset="0"/>
              </a:rPr>
              <a:t>Analysis</a:t>
            </a:r>
            <a:r>
              <a:rPr lang="fr-FR" altLang="fr-FR" sz="2400" b="1" dirty="0">
                <a:solidFill>
                  <a:srgbClr val="00CC00"/>
                </a:solidFill>
                <a:latin typeface="Bookman Old Style" panose="02050604050505020204" pitchFamily="18" charset="0"/>
              </a:rPr>
              <a:t>)</a:t>
            </a:r>
            <a:endParaRPr lang="fr-FR" altLang="fr-FR" sz="2400" b="1" dirty="0">
              <a:solidFill>
                <a:srgbClr val="FFFF00"/>
              </a:solidFill>
              <a:latin typeface="Bookman Old Style" panose="02050604050505020204" pitchFamily="18" charset="0"/>
            </a:endParaRPr>
          </a:p>
          <a:p>
            <a:pPr>
              <a:buFont typeface="Monotype Sorts" pitchFamily="2" charset="2"/>
              <a:buNone/>
              <a:defRPr/>
            </a:pPr>
            <a:r>
              <a:rPr lang="fr-FR" altLang="fr-FR" sz="3800" b="1" dirty="0">
                <a:solidFill>
                  <a:srgbClr val="FFFF00"/>
                </a:solidFill>
                <a:latin typeface="Bookman Old Style" panose="02050604050505020204" pitchFamily="18" charset="0"/>
                <a:sym typeface="Wingdings" panose="05000000000000000000" pitchFamily="2" charset="2"/>
              </a:rPr>
              <a:t></a:t>
            </a:r>
            <a:r>
              <a:rPr lang="fr-FR" altLang="fr-FR" sz="3800" b="1" dirty="0">
                <a:solidFill>
                  <a:srgbClr val="FFFF00"/>
                </a:solidFill>
                <a:latin typeface="Bookman Old Style" panose="02050604050505020204" pitchFamily="18" charset="0"/>
              </a:rPr>
              <a:t>AMDEC: </a:t>
            </a:r>
            <a:r>
              <a:rPr lang="fr-FR" altLang="fr-FR" sz="2800" b="1" dirty="0">
                <a:latin typeface="Bookman Old Style" panose="02050604050505020204" pitchFamily="18" charset="0"/>
              </a:rPr>
              <a:t>Analyse des Modes de Défaillances , de leurs Effets et de leur Criticité </a:t>
            </a:r>
          </a:p>
          <a:p>
            <a:pPr lvl="1">
              <a:buFontTx/>
              <a:buNone/>
              <a:defRPr/>
            </a:pPr>
            <a:r>
              <a:rPr lang="fr-FR" altLang="fr-FR" sz="2400" b="1" dirty="0">
                <a:solidFill>
                  <a:srgbClr val="00CC00"/>
                </a:solidFill>
                <a:latin typeface="Bookman Old Style" panose="02050604050505020204" pitchFamily="18" charset="0"/>
              </a:rPr>
              <a:t>(</a:t>
            </a:r>
            <a:r>
              <a:rPr lang="fr-FR" altLang="fr-FR" sz="2400" b="1" dirty="0" err="1">
                <a:solidFill>
                  <a:srgbClr val="00CC00"/>
                </a:solidFill>
                <a:latin typeface="Bookman Old Style" panose="02050604050505020204" pitchFamily="18" charset="0"/>
              </a:rPr>
              <a:t>FMECA:Failure</a:t>
            </a:r>
            <a:r>
              <a:rPr lang="fr-FR" altLang="fr-FR" sz="2400" b="1" dirty="0">
                <a:solidFill>
                  <a:srgbClr val="00CC00"/>
                </a:solidFill>
                <a:latin typeface="Bookman Old Style" panose="02050604050505020204" pitchFamily="18" charset="0"/>
              </a:rPr>
              <a:t> Mode ,</a:t>
            </a:r>
            <a:r>
              <a:rPr lang="fr-FR" altLang="fr-FR" sz="2400" b="1" dirty="0" err="1">
                <a:solidFill>
                  <a:srgbClr val="00CC00"/>
                </a:solidFill>
                <a:latin typeface="Bookman Old Style" panose="02050604050505020204" pitchFamily="18" charset="0"/>
              </a:rPr>
              <a:t>Effects</a:t>
            </a:r>
            <a:r>
              <a:rPr lang="fr-FR" altLang="fr-FR" sz="2400" b="1" dirty="0">
                <a:solidFill>
                  <a:srgbClr val="00CC00"/>
                </a:solidFill>
                <a:latin typeface="Bookman Old Style" panose="02050604050505020204" pitchFamily="18" charset="0"/>
              </a:rPr>
              <a:t> and </a:t>
            </a:r>
            <a:r>
              <a:rPr lang="fr-FR" altLang="fr-FR" sz="2400" b="1" dirty="0" err="1">
                <a:solidFill>
                  <a:srgbClr val="00CC00"/>
                </a:solidFill>
                <a:latin typeface="Bookman Old Style" panose="02050604050505020204" pitchFamily="18" charset="0"/>
              </a:rPr>
              <a:t>Criticality</a:t>
            </a:r>
            <a:r>
              <a:rPr lang="fr-FR" altLang="fr-FR" sz="2400" b="1" dirty="0">
                <a:solidFill>
                  <a:srgbClr val="00CC00"/>
                </a:solidFill>
                <a:latin typeface="Bookman Old Style" panose="02050604050505020204" pitchFamily="18" charset="0"/>
              </a:rPr>
              <a:t> </a:t>
            </a:r>
            <a:r>
              <a:rPr lang="fr-FR" altLang="fr-FR" sz="2400" b="1" dirty="0" err="1">
                <a:solidFill>
                  <a:srgbClr val="00CC00"/>
                </a:solidFill>
                <a:latin typeface="Bookman Old Style" panose="02050604050505020204" pitchFamily="18" charset="0"/>
              </a:rPr>
              <a:t>Analysis</a:t>
            </a:r>
            <a:r>
              <a:rPr lang="fr-FR" altLang="fr-FR" sz="2400" b="1" dirty="0">
                <a:solidFill>
                  <a:srgbClr val="00CC00"/>
                </a:solidFill>
                <a:latin typeface="Bookman Old Style" panose="02050604050505020204" pitchFamily="18" charset="0"/>
              </a:rPr>
              <a:t>)</a:t>
            </a:r>
          </a:p>
        </p:txBody>
      </p:sp>
      <p:graphicFrame>
        <p:nvGraphicFramePr>
          <p:cNvPr id="11268" name="Object 4">
            <a:extLst>
              <a:ext uri="{FF2B5EF4-FFF2-40B4-BE49-F238E27FC236}">
                <a16:creationId xmlns:a16="http://schemas.microsoft.com/office/drawing/2014/main" id="{2117A6C5-EA10-4A25-8851-55C48972D7B7}"/>
              </a:ext>
            </a:extLst>
          </p:cNvPr>
          <p:cNvGraphicFramePr>
            <a:graphicFrameLocks noGrp="1" noChangeAspect="1"/>
          </p:cNvGraphicFramePr>
          <p:nvPr>
            <p:ph type="clipArt" sz="half" idx="2"/>
          </p:nvPr>
        </p:nvGraphicFramePr>
        <p:xfrm>
          <a:off x="8729663" y="3344863"/>
          <a:ext cx="1438275" cy="1514475"/>
        </p:xfrm>
        <a:graphic>
          <a:graphicData uri="http://schemas.openxmlformats.org/presentationml/2006/ole">
            <mc:AlternateContent xmlns:mc="http://schemas.openxmlformats.org/markup-compatibility/2006">
              <mc:Choice xmlns:v="urn:schemas-microsoft-com:vml" Requires="v">
                <p:oleObj spid="_x0000_s6167" name="Clip" r:id="rId3" imgW="1437640" imgH="1513840" progId="">
                  <p:embed/>
                </p:oleObj>
              </mc:Choice>
              <mc:Fallback>
                <p:oleObj name="Clip" r:id="rId3" imgW="1437640" imgH="1513840" progId="">
                  <p:embed/>
                  <p:pic>
                    <p:nvPicPr>
                      <p:cNvPr id="11268" name="Object 4">
                        <a:extLst>
                          <a:ext uri="{FF2B5EF4-FFF2-40B4-BE49-F238E27FC236}">
                            <a16:creationId xmlns:a16="http://schemas.microsoft.com/office/drawing/2014/main" id="{2117A6C5-EA10-4A25-8851-55C48972D7B7}"/>
                          </a:ext>
                        </a:extLst>
                      </p:cNvPr>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29663" y="3344863"/>
                        <a:ext cx="1438275" cy="1514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 calcmode="lin" valueType="num">
                                      <p:cBhvr additive="base">
                                        <p:cTn id="7" dur="500" fill="hold"/>
                                        <p:tgtEl>
                                          <p:spTgt spid="717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171">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171">
                                            <p:txEl>
                                              <p:pRg st="1" end="1"/>
                                            </p:txEl>
                                          </p:spTgt>
                                        </p:tgtEl>
                                        <p:attrNameLst>
                                          <p:attrName>style.visibility</p:attrName>
                                        </p:attrNameLst>
                                      </p:cBhvr>
                                      <p:to>
                                        <p:strVal val="visible"/>
                                      </p:to>
                                    </p:set>
                                    <p:anim calcmode="lin" valueType="num">
                                      <p:cBhvr additive="base">
                                        <p:cTn id="11" dur="500" fill="hold"/>
                                        <p:tgtEl>
                                          <p:spTgt spid="7171">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17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171">
                                            <p:txEl>
                                              <p:pRg st="2" end="2"/>
                                            </p:txEl>
                                          </p:spTgt>
                                        </p:tgtEl>
                                        <p:attrNameLst>
                                          <p:attrName>style.visibility</p:attrName>
                                        </p:attrNameLst>
                                      </p:cBhvr>
                                      <p:to>
                                        <p:strVal val="visible"/>
                                      </p:to>
                                    </p:set>
                                    <p:anim calcmode="lin" valueType="num">
                                      <p:cBhvr additive="base">
                                        <p:cTn id="17" dur="500" fill="hold"/>
                                        <p:tgtEl>
                                          <p:spTgt spid="7171">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7171">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7171">
                                            <p:txEl>
                                              <p:pRg st="3" end="3"/>
                                            </p:txEl>
                                          </p:spTgt>
                                        </p:tgtEl>
                                        <p:attrNameLst>
                                          <p:attrName>style.visibility</p:attrName>
                                        </p:attrNameLst>
                                      </p:cBhvr>
                                      <p:to>
                                        <p:strVal val="visible"/>
                                      </p:to>
                                    </p:set>
                                    <p:anim calcmode="lin" valueType="num">
                                      <p:cBhvr additive="base">
                                        <p:cTn id="21" dur="500" fill="hold"/>
                                        <p:tgtEl>
                                          <p:spTgt spid="7171">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717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p:bldLst>
  </p:timing>
</p:sld>
</file>

<file path=ppt/slides/slide4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AutoShape 2">
            <a:extLst>
              <a:ext uri="{FF2B5EF4-FFF2-40B4-BE49-F238E27FC236}">
                <a16:creationId xmlns:a16="http://schemas.microsoft.com/office/drawing/2014/main" id="{084CF608-9CFC-4062-BD12-C4355E40A65C}"/>
              </a:ext>
            </a:extLst>
          </p:cNvPr>
          <p:cNvSpPr>
            <a:spLocks noChangeArrowheads="1"/>
          </p:cNvSpPr>
          <p:nvPr/>
        </p:nvSpPr>
        <p:spPr bwMode="auto">
          <a:xfrm>
            <a:off x="6934200" y="1981200"/>
            <a:ext cx="3733800" cy="2209800"/>
          </a:xfrm>
          <a:prstGeom prst="wedgeEllipseCallout">
            <a:avLst>
              <a:gd name="adj1" fmla="val 18153"/>
              <a:gd name="adj2" fmla="val 74208"/>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endParaRPr lang="fr-FR" altLang="fr-FR" sz="1600" b="1" dirty="0">
              <a:solidFill>
                <a:schemeClr val="bg1"/>
              </a:solidFill>
            </a:endParaRPr>
          </a:p>
          <a:p>
            <a:pPr algn="ctr"/>
            <a:r>
              <a:rPr lang="fr-FR" altLang="fr-FR" sz="1400" b="1" dirty="0">
                <a:solidFill>
                  <a:schemeClr val="bg1"/>
                </a:solidFill>
              </a:rPr>
              <a:t>AMDEC  MOYEN </a:t>
            </a:r>
          </a:p>
          <a:p>
            <a:pPr algn="ctr"/>
            <a:r>
              <a:rPr lang="fr-FR" altLang="fr-FR" sz="1400" b="1" dirty="0">
                <a:solidFill>
                  <a:schemeClr val="bg1"/>
                </a:solidFill>
              </a:rPr>
              <a:t>DE  PRODUCTION (ou système):</a:t>
            </a:r>
          </a:p>
          <a:p>
            <a:pPr algn="ctr"/>
            <a:r>
              <a:rPr lang="fr-FR" altLang="fr-FR" sz="1600" b="1" dirty="0">
                <a:solidFill>
                  <a:schemeClr val="bg1"/>
                </a:solidFill>
                <a:latin typeface="Bookman Old Style" panose="02050604050505020204" pitchFamily="18" charset="0"/>
              </a:rPr>
              <a:t>Analyse de la Conception </a:t>
            </a:r>
          </a:p>
          <a:p>
            <a:pPr algn="ctr"/>
            <a:r>
              <a:rPr lang="fr-FR" altLang="fr-FR" sz="1600" b="1" dirty="0">
                <a:solidFill>
                  <a:schemeClr val="bg1"/>
                </a:solidFill>
                <a:latin typeface="Bookman Old Style" panose="02050604050505020204" pitchFamily="18" charset="0"/>
              </a:rPr>
              <a:t>et /ou </a:t>
            </a:r>
          </a:p>
          <a:p>
            <a:pPr algn="ctr"/>
            <a:r>
              <a:rPr lang="fr-FR" altLang="fr-FR" sz="1600" b="1" dirty="0">
                <a:solidFill>
                  <a:schemeClr val="bg1"/>
                </a:solidFill>
                <a:latin typeface="Bookman Old Style" panose="02050604050505020204" pitchFamily="18" charset="0"/>
              </a:rPr>
              <a:t>de l ’Exploitation des </a:t>
            </a:r>
          </a:p>
          <a:p>
            <a:pPr algn="ctr"/>
            <a:r>
              <a:rPr lang="fr-FR" altLang="fr-FR" sz="1600" b="1" dirty="0">
                <a:solidFill>
                  <a:schemeClr val="bg1"/>
                </a:solidFill>
                <a:latin typeface="Bookman Old Style" panose="02050604050505020204" pitchFamily="18" charset="0"/>
              </a:rPr>
              <a:t>Equipements de Production</a:t>
            </a:r>
          </a:p>
          <a:p>
            <a:pPr algn="ctr"/>
            <a:r>
              <a:rPr lang="fr-FR" altLang="fr-FR" sz="1600" b="1" dirty="0">
                <a:solidFill>
                  <a:schemeClr val="bg1"/>
                </a:solidFill>
                <a:latin typeface="Bookman Old Style" panose="02050604050505020204" pitchFamily="18" charset="0"/>
              </a:rPr>
              <a:t> pour améliorer leur </a:t>
            </a:r>
          </a:p>
          <a:p>
            <a:pPr algn="ctr"/>
            <a:r>
              <a:rPr lang="fr-FR" altLang="fr-FR" sz="1600" b="1" dirty="0">
                <a:solidFill>
                  <a:schemeClr val="bg1"/>
                </a:solidFill>
                <a:latin typeface="Bookman Old Style" panose="02050604050505020204" pitchFamily="18" charset="0"/>
              </a:rPr>
              <a:t>DISPONIBILITE</a:t>
            </a:r>
          </a:p>
          <a:p>
            <a:pPr algn="ctr"/>
            <a:endParaRPr lang="fr-FR" altLang="fr-FR" sz="1600" b="1" dirty="0">
              <a:solidFill>
                <a:schemeClr val="bg1"/>
              </a:solidFill>
            </a:endParaRPr>
          </a:p>
        </p:txBody>
      </p:sp>
      <p:sp>
        <p:nvSpPr>
          <p:cNvPr id="12291" name="AutoShape 3">
            <a:extLst>
              <a:ext uri="{FF2B5EF4-FFF2-40B4-BE49-F238E27FC236}">
                <a16:creationId xmlns:a16="http://schemas.microsoft.com/office/drawing/2014/main" id="{0646F660-1A72-44CB-A536-DBF89DDE0487}"/>
              </a:ext>
            </a:extLst>
          </p:cNvPr>
          <p:cNvSpPr>
            <a:spLocks noChangeArrowheads="1"/>
          </p:cNvSpPr>
          <p:nvPr/>
        </p:nvSpPr>
        <p:spPr bwMode="auto">
          <a:xfrm>
            <a:off x="3429000" y="5181600"/>
            <a:ext cx="3657600" cy="1295400"/>
          </a:xfrm>
          <a:prstGeom prst="wedgeRoundRectCallout">
            <a:avLst>
              <a:gd name="adj1" fmla="val 93097"/>
              <a:gd name="adj2" fmla="val -9681"/>
              <a:gd name="adj3" fmla="val 16667"/>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400" b="1" dirty="0">
                <a:solidFill>
                  <a:schemeClr val="bg1"/>
                </a:solidFill>
              </a:rPr>
              <a:t>AMDEC PROCESSUS:</a:t>
            </a:r>
          </a:p>
          <a:p>
            <a:pPr algn="ctr"/>
            <a:r>
              <a:rPr lang="fr-FR" altLang="fr-FR" sz="1400" b="1" dirty="0">
                <a:solidFill>
                  <a:schemeClr val="bg1"/>
                </a:solidFill>
                <a:latin typeface="Bookman Old Style" panose="02050604050505020204" pitchFamily="18" charset="0"/>
              </a:rPr>
              <a:t>Analyse des opérations de </a:t>
            </a:r>
          </a:p>
          <a:p>
            <a:pPr algn="ctr"/>
            <a:r>
              <a:rPr lang="fr-FR" altLang="fr-FR" sz="1400" b="1" dirty="0">
                <a:solidFill>
                  <a:schemeClr val="bg1"/>
                </a:solidFill>
                <a:latin typeface="Bookman Old Style" panose="02050604050505020204" pitchFamily="18" charset="0"/>
              </a:rPr>
              <a:t>Production pour améliorer la </a:t>
            </a:r>
          </a:p>
          <a:p>
            <a:pPr algn="ctr"/>
            <a:r>
              <a:rPr lang="fr-FR" altLang="fr-FR" sz="1400" b="1" dirty="0">
                <a:solidFill>
                  <a:schemeClr val="bg1"/>
                </a:solidFill>
                <a:latin typeface="Bookman Old Style" panose="02050604050505020204" pitchFamily="18" charset="0"/>
              </a:rPr>
              <a:t>QUALITE de FABRICATION </a:t>
            </a:r>
          </a:p>
          <a:p>
            <a:pPr algn="ctr"/>
            <a:r>
              <a:rPr lang="fr-FR" altLang="fr-FR" sz="1400" b="1" dirty="0">
                <a:solidFill>
                  <a:schemeClr val="bg1"/>
                </a:solidFill>
                <a:latin typeface="Bookman Old Style" panose="02050604050505020204" pitchFamily="18" charset="0"/>
              </a:rPr>
              <a:t>du produit</a:t>
            </a:r>
          </a:p>
          <a:p>
            <a:pPr algn="ctr"/>
            <a:endParaRPr lang="fr-FR" altLang="fr-FR" sz="1600" b="1" dirty="0">
              <a:solidFill>
                <a:schemeClr val="bg1"/>
              </a:solidFill>
            </a:endParaRPr>
          </a:p>
        </p:txBody>
      </p:sp>
      <p:sp>
        <p:nvSpPr>
          <p:cNvPr id="12292" name="AutoShape 4">
            <a:extLst>
              <a:ext uri="{FF2B5EF4-FFF2-40B4-BE49-F238E27FC236}">
                <a16:creationId xmlns:a16="http://schemas.microsoft.com/office/drawing/2014/main" id="{D1B7C958-C0C0-495C-8271-8ADF162F428F}"/>
              </a:ext>
            </a:extLst>
          </p:cNvPr>
          <p:cNvSpPr>
            <a:spLocks noChangeArrowheads="1"/>
          </p:cNvSpPr>
          <p:nvPr/>
        </p:nvSpPr>
        <p:spPr bwMode="auto">
          <a:xfrm>
            <a:off x="3810000" y="2057400"/>
            <a:ext cx="2743200" cy="1143000"/>
          </a:xfrm>
          <a:prstGeom prst="wedgeRoundRectCallout">
            <a:avLst>
              <a:gd name="adj1" fmla="val 139699"/>
              <a:gd name="adj2" fmla="val 216806"/>
              <a:gd name="adj3" fmla="val 16667"/>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endParaRPr lang="fr-FR" altLang="fr-FR" sz="1400" b="1" dirty="0">
              <a:solidFill>
                <a:schemeClr val="bg1"/>
              </a:solidFill>
            </a:endParaRPr>
          </a:p>
          <a:p>
            <a:pPr algn="ctr"/>
            <a:endParaRPr lang="fr-FR" altLang="fr-FR" sz="1400" b="1" dirty="0">
              <a:solidFill>
                <a:schemeClr val="bg1"/>
              </a:solidFill>
            </a:endParaRPr>
          </a:p>
          <a:p>
            <a:pPr algn="ctr"/>
            <a:r>
              <a:rPr lang="fr-FR" altLang="fr-FR" sz="1400" b="1" dirty="0">
                <a:solidFill>
                  <a:schemeClr val="bg1"/>
                </a:solidFill>
              </a:rPr>
              <a:t>AMDEC PRODUIT:</a:t>
            </a:r>
          </a:p>
          <a:p>
            <a:pPr algn="ctr"/>
            <a:r>
              <a:rPr lang="fr-FR" altLang="fr-FR" sz="1400" b="1" dirty="0">
                <a:solidFill>
                  <a:schemeClr val="bg1"/>
                </a:solidFill>
                <a:latin typeface="Bookman Old Style" panose="02050604050505020204" pitchFamily="18" charset="0"/>
              </a:rPr>
              <a:t>Analyse de la Conception </a:t>
            </a:r>
          </a:p>
          <a:p>
            <a:pPr algn="ctr"/>
            <a:r>
              <a:rPr lang="fr-FR" altLang="fr-FR" sz="1400" b="1" dirty="0">
                <a:solidFill>
                  <a:schemeClr val="bg1"/>
                </a:solidFill>
                <a:latin typeface="Bookman Old Style" panose="02050604050505020204" pitchFamily="18" charset="0"/>
              </a:rPr>
              <a:t>d ’un produit </a:t>
            </a:r>
          </a:p>
          <a:p>
            <a:pPr algn="ctr"/>
            <a:r>
              <a:rPr lang="fr-FR" altLang="fr-FR" sz="1400" b="1" dirty="0">
                <a:solidFill>
                  <a:schemeClr val="bg1"/>
                </a:solidFill>
                <a:latin typeface="Bookman Old Style" panose="02050604050505020204" pitchFamily="18" charset="0"/>
              </a:rPr>
              <a:t>pour améliorer sa</a:t>
            </a:r>
          </a:p>
          <a:p>
            <a:pPr algn="ctr"/>
            <a:r>
              <a:rPr lang="fr-FR" altLang="fr-FR" sz="1400" b="1" dirty="0">
                <a:solidFill>
                  <a:schemeClr val="bg1"/>
                </a:solidFill>
                <a:latin typeface="Bookman Old Style" panose="02050604050505020204" pitchFamily="18" charset="0"/>
              </a:rPr>
              <a:t> QUALITE et sa FIABILITE</a:t>
            </a:r>
          </a:p>
          <a:p>
            <a:pPr algn="ctr"/>
            <a:endParaRPr lang="fr-FR" altLang="fr-FR" sz="1400" b="1" dirty="0">
              <a:solidFill>
                <a:schemeClr val="bg1"/>
              </a:solidFill>
            </a:endParaRPr>
          </a:p>
          <a:p>
            <a:pPr algn="ctr"/>
            <a:endParaRPr lang="fr-FR" altLang="fr-FR" sz="1400" b="1" dirty="0">
              <a:solidFill>
                <a:schemeClr val="bg1"/>
              </a:solidFill>
            </a:endParaRPr>
          </a:p>
        </p:txBody>
      </p:sp>
      <p:sp>
        <p:nvSpPr>
          <p:cNvPr id="201739" name="Rectangle 11">
            <a:extLst>
              <a:ext uri="{FF2B5EF4-FFF2-40B4-BE49-F238E27FC236}">
                <a16:creationId xmlns:a16="http://schemas.microsoft.com/office/drawing/2014/main" id="{C2933B3B-BD2A-4778-BABA-5F2EE8B0691F}"/>
              </a:ext>
            </a:extLst>
          </p:cNvPr>
          <p:cNvSpPr>
            <a:spLocks noGrp="1" noChangeArrowheads="1"/>
          </p:cNvSpPr>
          <p:nvPr>
            <p:ph type="title"/>
          </p:nvPr>
        </p:nvSpPr>
        <p:spPr>
          <a:xfrm>
            <a:off x="2711450" y="476250"/>
            <a:ext cx="7772400" cy="941388"/>
          </a:xfrm>
          <a:solidFill>
            <a:srgbClr val="FFFF00"/>
          </a:solidFill>
        </p:spPr>
        <p:txBody>
          <a:bodyPr>
            <a:normAutofit fontScale="90000"/>
          </a:bodyPr>
          <a:lstStyle/>
          <a:p>
            <a:pPr>
              <a:defRPr/>
            </a:pPr>
            <a:r>
              <a:rPr lang="fr-FR" altLang="fr-FR" sz="2400">
                <a:solidFill>
                  <a:srgbClr val="000000"/>
                </a:solidFill>
                <a:effectLst>
                  <a:outerShdw blurRad="38100" dist="38100" dir="2700000" algn="tl">
                    <a:srgbClr val="FFFFFF"/>
                  </a:outerShdw>
                </a:effectLst>
              </a:rPr>
              <a:t>Plusieurs types d’AMDEC sont utilisées lors des différentes phases de conception ainsi qu’en exploitation</a:t>
            </a:r>
          </a:p>
        </p:txBody>
      </p:sp>
      <p:pic>
        <p:nvPicPr>
          <p:cNvPr id="12293" name="Picture 5" descr="HUMPE055">
            <a:extLst>
              <a:ext uri="{FF2B5EF4-FFF2-40B4-BE49-F238E27FC236}">
                <a16:creationId xmlns:a16="http://schemas.microsoft.com/office/drawing/2014/main" id="{F5A0201E-D6EC-49EB-B685-C296E321E84D}"/>
              </a:ext>
            </a:extLst>
          </p:cNvPr>
          <p:cNvPicPr>
            <a:picLocks noGrp="1" noChangeAspect="1" noChangeArrowheads="1"/>
          </p:cNvPicPr>
          <p:nvPr>
            <p:ph type="clipArt" sz="half" idx="2"/>
          </p:nvPr>
        </p:nvPicPr>
        <p:blipFill>
          <a:blip r:embed="rId2">
            <a:extLst>
              <a:ext uri="{28A0092B-C50C-407E-A947-70E740481C1C}">
                <a14:useLocalDpi xmlns:a14="http://schemas.microsoft.com/office/drawing/2010/main" val="0"/>
              </a:ext>
            </a:extLst>
          </a:blip>
          <a:stretch>
            <a:fillRect/>
          </a:stretch>
        </p:blipFill>
        <p:spPr>
          <a:xfrm>
            <a:off x="8481365" y="2735529"/>
            <a:ext cx="1934870" cy="2733142"/>
          </a:xfrm>
          <a:noFill/>
          <a:extLst>
            <a:ext uri="{909E8E84-426E-40DD-AFC4-6F175D3DCCD1}">
              <a14:hiddenFill xmlns:a14="http://schemas.microsoft.com/office/drawing/2010/main">
                <a:solidFill>
                  <a:schemeClr val="accent1"/>
                </a:solidFill>
              </a14:hiddenFill>
            </a:ext>
          </a:extLst>
        </p:spPr>
      </p:pic>
      <p:sp>
        <p:nvSpPr>
          <p:cNvPr id="12294" name="Text Box 6">
            <a:extLst>
              <a:ext uri="{FF2B5EF4-FFF2-40B4-BE49-F238E27FC236}">
                <a16:creationId xmlns:a16="http://schemas.microsoft.com/office/drawing/2014/main" id="{8A44F873-D0E7-499E-84D4-227660A93FD4}"/>
              </a:ext>
            </a:extLst>
          </p:cNvPr>
          <p:cNvSpPr txBox="1">
            <a:spLocks noChangeArrowheads="1"/>
          </p:cNvSpPr>
          <p:nvPr/>
        </p:nvSpPr>
        <p:spPr bwMode="auto">
          <a:xfrm>
            <a:off x="2209800" y="6556375"/>
            <a:ext cx="8553450" cy="30480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r>
              <a:rPr lang="fr-FR" altLang="fr-FR" sz="1400" b="1">
                <a:solidFill>
                  <a:schemeClr val="bg1"/>
                </a:solidFill>
              </a:rPr>
              <a:t>ON  PARLE  MAINTENANT  EGALEMENT  D ’AMDEC  SERVICE…ET  D ’AMDEC FOURNISSEURS...</a:t>
            </a:r>
            <a:endParaRPr lang="fr-FR" altLang="fr-FR" sz="1600" b="1">
              <a:solidFill>
                <a:schemeClr val="bg1"/>
              </a:solidFill>
            </a:endParaRPr>
          </a:p>
        </p:txBody>
      </p:sp>
      <p:sp>
        <p:nvSpPr>
          <p:cNvPr id="12295" name="AutoShape 7">
            <a:extLst>
              <a:ext uri="{FF2B5EF4-FFF2-40B4-BE49-F238E27FC236}">
                <a16:creationId xmlns:a16="http://schemas.microsoft.com/office/drawing/2014/main" id="{2E2AEF69-9939-4198-8DA1-3FD850AC2291}"/>
              </a:ext>
            </a:extLst>
          </p:cNvPr>
          <p:cNvSpPr>
            <a:spLocks noChangeArrowheads="1"/>
          </p:cNvSpPr>
          <p:nvPr/>
        </p:nvSpPr>
        <p:spPr bwMode="auto">
          <a:xfrm>
            <a:off x="2590800" y="3505200"/>
            <a:ext cx="2819400" cy="1447800"/>
          </a:xfrm>
          <a:prstGeom prst="wedgeRoundRectCallout">
            <a:avLst>
              <a:gd name="adj1" fmla="val 158222"/>
              <a:gd name="adj2" fmla="val 77741"/>
              <a:gd name="adj3" fmla="val 16667"/>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endParaRPr lang="fr-FR" altLang="fr-FR" sz="1400" b="1" dirty="0">
              <a:solidFill>
                <a:schemeClr val="bg1"/>
              </a:solidFill>
            </a:endParaRPr>
          </a:p>
          <a:p>
            <a:pPr algn="ctr"/>
            <a:endParaRPr lang="fr-FR" altLang="fr-FR" sz="1400" b="1" dirty="0">
              <a:solidFill>
                <a:schemeClr val="bg1"/>
              </a:solidFill>
            </a:endParaRPr>
          </a:p>
          <a:p>
            <a:pPr algn="ctr"/>
            <a:r>
              <a:rPr lang="fr-FR" altLang="fr-FR" sz="1400" b="1" dirty="0">
                <a:solidFill>
                  <a:schemeClr val="bg1"/>
                </a:solidFill>
              </a:rPr>
              <a:t>AMDEC SECURITE:</a:t>
            </a:r>
          </a:p>
          <a:p>
            <a:pPr algn="ctr"/>
            <a:r>
              <a:rPr lang="fr-FR" altLang="fr-FR" sz="1400" b="1" dirty="0">
                <a:solidFill>
                  <a:schemeClr val="bg1"/>
                </a:solidFill>
                <a:latin typeface="Bookman Old Style" panose="02050604050505020204" pitchFamily="18" charset="0"/>
              </a:rPr>
              <a:t>Analyse des défaillances</a:t>
            </a:r>
          </a:p>
          <a:p>
            <a:pPr algn="ctr"/>
            <a:r>
              <a:rPr lang="fr-FR" altLang="fr-FR" sz="1400" b="1" dirty="0">
                <a:solidFill>
                  <a:schemeClr val="bg1"/>
                </a:solidFill>
                <a:latin typeface="Bookman Old Style" panose="02050604050505020204" pitchFamily="18" charset="0"/>
              </a:rPr>
              <a:t> et des Risques</a:t>
            </a:r>
          </a:p>
          <a:p>
            <a:pPr algn="ctr"/>
            <a:r>
              <a:rPr lang="fr-FR" altLang="fr-FR" sz="1400" b="1" dirty="0">
                <a:solidFill>
                  <a:schemeClr val="bg1"/>
                </a:solidFill>
                <a:latin typeface="Bookman Old Style" panose="02050604050505020204" pitchFamily="18" charset="0"/>
              </a:rPr>
              <a:t>prévisionnels sur</a:t>
            </a:r>
          </a:p>
          <a:p>
            <a:pPr algn="ctr"/>
            <a:r>
              <a:rPr lang="fr-FR" altLang="fr-FR" sz="1400" b="1" dirty="0">
                <a:solidFill>
                  <a:schemeClr val="bg1"/>
                </a:solidFill>
                <a:latin typeface="Bookman Old Style" panose="02050604050505020204" pitchFamily="18" charset="0"/>
              </a:rPr>
              <a:t>un équipement </a:t>
            </a:r>
          </a:p>
          <a:p>
            <a:pPr algn="ctr"/>
            <a:r>
              <a:rPr lang="fr-FR" altLang="fr-FR" sz="1400" b="1" dirty="0">
                <a:solidFill>
                  <a:schemeClr val="bg1"/>
                </a:solidFill>
                <a:latin typeface="Bookman Old Style" panose="02050604050505020204" pitchFamily="18" charset="0"/>
              </a:rPr>
              <a:t>pour améliorer la</a:t>
            </a:r>
          </a:p>
          <a:p>
            <a:pPr algn="ctr"/>
            <a:r>
              <a:rPr lang="fr-FR" altLang="fr-FR" sz="1400" b="1" dirty="0">
                <a:solidFill>
                  <a:schemeClr val="bg1"/>
                </a:solidFill>
                <a:latin typeface="Bookman Old Style" panose="02050604050505020204" pitchFamily="18" charset="0"/>
              </a:rPr>
              <a:t> Sécurité et la FIABILITE</a:t>
            </a:r>
          </a:p>
          <a:p>
            <a:pPr algn="ctr"/>
            <a:endParaRPr lang="fr-FR" altLang="fr-FR" sz="1400" b="1" dirty="0">
              <a:solidFill>
                <a:schemeClr val="bg1"/>
              </a:solidFill>
            </a:endParaRPr>
          </a:p>
          <a:p>
            <a:pPr algn="ctr"/>
            <a:endParaRPr lang="fr-FR" altLang="fr-FR" sz="1400" b="1" dirty="0">
              <a:solidFill>
                <a:schemeClr val="bg1"/>
              </a:solidFill>
            </a:endParaRPr>
          </a:p>
        </p:txBody>
      </p:sp>
    </p:spTree>
  </p:cSld>
  <p:clrMapOvr>
    <a:masterClrMapping/>
  </p:clrMapOvr>
  <p:transition/>
</p:sld>
</file>

<file path=ppt/slides/slide4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2452510F-411E-42D2-8168-DB09E75746A7}"/>
              </a:ext>
            </a:extLst>
          </p:cNvPr>
          <p:cNvSpPr>
            <a:spLocks noGrp="1" noChangeArrowheads="1"/>
          </p:cNvSpPr>
          <p:nvPr>
            <p:ph type="title"/>
          </p:nvPr>
        </p:nvSpPr>
        <p:spPr/>
        <p:txBody>
          <a:bodyPr>
            <a:normAutofit fontScale="90000"/>
          </a:bodyPr>
          <a:lstStyle/>
          <a:p>
            <a:pPr>
              <a:defRPr/>
            </a:pPr>
            <a:r>
              <a:rPr lang="fr-FR" altLang="fr-FR" sz="4000"/>
              <a:t>OBJECTIFS DE L ’AMDEC MOYEN DE PRODUCTION</a:t>
            </a:r>
          </a:p>
        </p:txBody>
      </p:sp>
      <p:sp>
        <p:nvSpPr>
          <p:cNvPr id="8195" name="Rectangle 3">
            <a:extLst>
              <a:ext uri="{FF2B5EF4-FFF2-40B4-BE49-F238E27FC236}">
                <a16:creationId xmlns:a16="http://schemas.microsoft.com/office/drawing/2014/main" id="{07EA937D-0AE1-4F33-BDF5-8FCBB0D7BC70}"/>
              </a:ext>
            </a:extLst>
          </p:cNvPr>
          <p:cNvSpPr>
            <a:spLocks noGrp="1" noChangeArrowheads="1"/>
          </p:cNvSpPr>
          <p:nvPr>
            <p:ph type="body" sz="half" idx="1"/>
          </p:nvPr>
        </p:nvSpPr>
        <p:spPr>
          <a:xfrm>
            <a:off x="2743200" y="2044700"/>
            <a:ext cx="5638800" cy="2451100"/>
          </a:xfrm>
        </p:spPr>
        <p:txBody>
          <a:bodyPr>
            <a:normAutofit lnSpcReduction="10000"/>
          </a:bodyPr>
          <a:lstStyle/>
          <a:p>
            <a:pPr>
              <a:buFont typeface="Monotype Sorts" pitchFamily="2" charset="2"/>
              <a:buNone/>
              <a:defRPr/>
            </a:pPr>
            <a:r>
              <a:rPr lang="fr-FR" altLang="fr-FR" sz="3000">
                <a:solidFill>
                  <a:schemeClr val="bg2"/>
                </a:solidFill>
                <a:sym typeface="Wingdings" panose="05000000000000000000" pitchFamily="2" charset="2"/>
              </a:rPr>
              <a:t></a:t>
            </a:r>
            <a:r>
              <a:rPr lang="fr-FR" altLang="fr-FR" sz="3000">
                <a:solidFill>
                  <a:srgbClr val="FFFF00"/>
                </a:solidFill>
                <a:sym typeface="Wingdings" panose="05000000000000000000" pitchFamily="2" charset="2"/>
              </a:rPr>
              <a:t>  </a:t>
            </a:r>
            <a:r>
              <a:rPr lang="fr-FR" altLang="fr-FR" sz="3000">
                <a:solidFill>
                  <a:srgbClr val="FFFF00"/>
                </a:solidFill>
              </a:rPr>
              <a:t>Evaluer et Garantir:</a:t>
            </a:r>
          </a:p>
          <a:p>
            <a:pPr lvl="1">
              <a:defRPr/>
            </a:pPr>
            <a:r>
              <a:rPr lang="fr-FR" altLang="fr-FR" sz="2400"/>
              <a:t>la Fiabilité</a:t>
            </a:r>
          </a:p>
          <a:p>
            <a:pPr lvl="1">
              <a:defRPr/>
            </a:pPr>
            <a:r>
              <a:rPr lang="fr-FR" altLang="fr-FR" sz="2400"/>
              <a:t>la Maintenabilité</a:t>
            </a:r>
          </a:p>
          <a:p>
            <a:pPr lvl="1">
              <a:defRPr/>
            </a:pPr>
            <a:r>
              <a:rPr lang="fr-FR" altLang="fr-FR" sz="2400"/>
              <a:t>la Disponibilité</a:t>
            </a:r>
          </a:p>
          <a:p>
            <a:pPr lvl="1">
              <a:defRPr/>
            </a:pPr>
            <a:r>
              <a:rPr lang="fr-FR" altLang="fr-FR" sz="2400"/>
              <a:t>la Sécurité</a:t>
            </a:r>
            <a:endParaRPr lang="fr-FR" altLang="fr-FR">
              <a:hlinkClick r:id="rId3" action="ppaction://hlinksldjump"/>
            </a:endParaRPr>
          </a:p>
        </p:txBody>
      </p:sp>
      <p:graphicFrame>
        <p:nvGraphicFramePr>
          <p:cNvPr id="13316" name="Object 4">
            <a:extLst>
              <a:ext uri="{FF2B5EF4-FFF2-40B4-BE49-F238E27FC236}">
                <a16:creationId xmlns:a16="http://schemas.microsoft.com/office/drawing/2014/main" id="{910A3D70-B961-46CD-AD65-69642A2EA1FC}"/>
              </a:ext>
            </a:extLst>
          </p:cNvPr>
          <p:cNvGraphicFramePr>
            <a:graphicFrameLocks noGrp="1" noChangeAspect="1"/>
          </p:cNvGraphicFramePr>
          <p:nvPr>
            <p:ph type="clipArt" sz="half" idx="2"/>
          </p:nvPr>
        </p:nvGraphicFramePr>
        <p:xfrm>
          <a:off x="8758238" y="3440113"/>
          <a:ext cx="1381125" cy="1323975"/>
        </p:xfrm>
        <a:graphic>
          <a:graphicData uri="http://schemas.openxmlformats.org/presentationml/2006/ole">
            <mc:AlternateContent xmlns:mc="http://schemas.openxmlformats.org/markup-compatibility/2006">
              <mc:Choice xmlns:v="urn:schemas-microsoft-com:vml" Requires="v">
                <p:oleObj spid="_x0000_s7191" name="Clip" r:id="rId4" imgW="1380490" imgH="1323340" progId="">
                  <p:embed/>
                </p:oleObj>
              </mc:Choice>
              <mc:Fallback>
                <p:oleObj name="Clip" r:id="rId4" imgW="1380490" imgH="1323340" progId="">
                  <p:embed/>
                  <p:pic>
                    <p:nvPicPr>
                      <p:cNvPr id="13316" name="Object 4">
                        <a:extLst>
                          <a:ext uri="{FF2B5EF4-FFF2-40B4-BE49-F238E27FC236}">
                            <a16:creationId xmlns:a16="http://schemas.microsoft.com/office/drawing/2014/main" id="{910A3D70-B961-46CD-AD65-69642A2EA1FC}"/>
                          </a:ext>
                        </a:extLst>
                      </p:cNvPr>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58238" y="3440113"/>
                        <a:ext cx="1381125" cy="1323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8199" name="Text Box 7">
            <a:extLst>
              <a:ext uri="{FF2B5EF4-FFF2-40B4-BE49-F238E27FC236}">
                <a16:creationId xmlns:a16="http://schemas.microsoft.com/office/drawing/2014/main" id="{3C9F544C-1AEF-43FC-860D-4807858B4663}"/>
              </a:ext>
            </a:extLst>
          </p:cNvPr>
          <p:cNvSpPr txBox="1">
            <a:spLocks noChangeArrowheads="1"/>
          </p:cNvSpPr>
          <p:nvPr/>
        </p:nvSpPr>
        <p:spPr bwMode="auto">
          <a:xfrm>
            <a:off x="2743201" y="4876800"/>
            <a:ext cx="6907213" cy="1646238"/>
          </a:xfrm>
          <a:prstGeom prst="rect">
            <a:avLst/>
          </a:prstGeom>
          <a:noFill/>
          <a:ln>
            <a:noFill/>
          </a:ln>
          <a:effectLst/>
        </p:spPr>
        <p:txBody>
          <a:bodyPr>
            <a:spAutoFit/>
          </a:bodyPr>
          <a:lstStyle/>
          <a:p>
            <a:pPr>
              <a:lnSpc>
                <a:spcPct val="140000"/>
              </a:lnSpc>
              <a:defRPr/>
            </a:pPr>
            <a:r>
              <a:rPr lang="fr-FR" altLang="fr-FR" sz="3000" dirty="0">
                <a:solidFill>
                  <a:schemeClr val="bg2"/>
                </a:solidFill>
                <a:effectLst>
                  <a:outerShdw blurRad="38100" dist="38100" dir="2700000" algn="tl">
                    <a:srgbClr val="000000"/>
                  </a:outerShdw>
                </a:effectLst>
                <a:sym typeface="Wingdings" panose="05000000000000000000" pitchFamily="2" charset="2"/>
              </a:rPr>
              <a:t></a:t>
            </a:r>
            <a:r>
              <a:rPr lang="fr-FR" altLang="fr-FR" sz="3000" dirty="0">
                <a:solidFill>
                  <a:srgbClr val="FFFF00"/>
                </a:solidFill>
                <a:effectLst>
                  <a:outerShdw blurRad="38100" dist="38100" dir="2700000" algn="tl">
                    <a:srgbClr val="000000"/>
                  </a:outerShdw>
                </a:effectLst>
                <a:latin typeface="Impact" panose="020B0806030902050204" pitchFamily="34" charset="0"/>
              </a:rPr>
              <a:t> Obtenir au meilleur coût le </a:t>
            </a:r>
          </a:p>
          <a:p>
            <a:pPr>
              <a:defRPr/>
            </a:pPr>
            <a:r>
              <a:rPr lang="fr-FR" altLang="fr-FR" sz="3000" dirty="0">
                <a:solidFill>
                  <a:srgbClr val="FFFF00"/>
                </a:solidFill>
                <a:effectLst>
                  <a:outerShdw blurRad="38100" dist="38100" dir="2700000" algn="tl">
                    <a:srgbClr val="000000"/>
                  </a:outerShdw>
                </a:effectLst>
                <a:latin typeface="Impact" panose="020B0806030902050204" pitchFamily="34" charset="0"/>
              </a:rPr>
              <a:t>Rendement Global Maximum des </a:t>
            </a:r>
          </a:p>
          <a:p>
            <a:pPr>
              <a:defRPr/>
            </a:pPr>
            <a:r>
              <a:rPr lang="fr-FR" altLang="fr-FR" sz="3000" dirty="0">
                <a:solidFill>
                  <a:srgbClr val="FFFF00"/>
                </a:solidFill>
                <a:effectLst>
                  <a:outerShdw blurRad="38100" dist="38100" dir="2700000" algn="tl">
                    <a:srgbClr val="000000"/>
                  </a:outerShdw>
                </a:effectLst>
                <a:latin typeface="Impact" panose="020B0806030902050204" pitchFamily="34" charset="0"/>
              </a:rPr>
              <a:t>Equipements de Production</a:t>
            </a:r>
          </a:p>
        </p:txBody>
      </p:sp>
    </p:spTree>
  </p:cSld>
  <p:clrMapOvr>
    <a:masterClrMapping/>
  </p:clrMapOvr>
  <p:transition/>
</p:sld>
</file>

<file path=ppt/slides/slide4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a:extLst>
              <a:ext uri="{FF2B5EF4-FFF2-40B4-BE49-F238E27FC236}">
                <a16:creationId xmlns:a16="http://schemas.microsoft.com/office/drawing/2014/main" id="{65CCB359-49F0-4133-9589-0A7125215A7D}"/>
              </a:ext>
            </a:extLst>
          </p:cNvPr>
          <p:cNvSpPr>
            <a:spLocks noGrp="1" noChangeArrowheads="1"/>
          </p:cNvSpPr>
          <p:nvPr>
            <p:ph type="title"/>
          </p:nvPr>
        </p:nvSpPr>
        <p:spPr/>
        <p:txBody>
          <a:bodyPr>
            <a:normAutofit fontScale="90000"/>
          </a:bodyPr>
          <a:lstStyle/>
          <a:p>
            <a:pPr algn="ctr">
              <a:defRPr/>
            </a:pPr>
            <a:r>
              <a:rPr lang="fr-FR" altLang="fr-FR"/>
              <a:t>L ’AMDEC </a:t>
            </a:r>
            <a:br>
              <a:rPr lang="fr-FR" altLang="fr-FR"/>
            </a:br>
            <a:r>
              <a:rPr lang="fr-FR" altLang="fr-FR"/>
              <a:t> Une démarche </a:t>
            </a:r>
            <a:r>
              <a:rPr lang="fr-FR" altLang="fr-FR">
                <a:solidFill>
                  <a:srgbClr val="FFFF00"/>
                </a:solidFill>
              </a:rPr>
              <a:t>Critique</a:t>
            </a:r>
            <a:endParaRPr lang="fr-FR" altLang="fr-FR"/>
          </a:p>
        </p:txBody>
      </p:sp>
      <p:sp>
        <p:nvSpPr>
          <p:cNvPr id="122883" name="Rectangle 3">
            <a:extLst>
              <a:ext uri="{FF2B5EF4-FFF2-40B4-BE49-F238E27FC236}">
                <a16:creationId xmlns:a16="http://schemas.microsoft.com/office/drawing/2014/main" id="{3324A9E5-0C90-4A60-BCFB-E35C6D211754}"/>
              </a:ext>
            </a:extLst>
          </p:cNvPr>
          <p:cNvSpPr>
            <a:spLocks noGrp="1" noChangeArrowheads="1"/>
          </p:cNvSpPr>
          <p:nvPr>
            <p:ph type="body" sz="half" idx="1"/>
          </p:nvPr>
        </p:nvSpPr>
        <p:spPr>
          <a:xfrm>
            <a:off x="2711450" y="2205038"/>
            <a:ext cx="5410200" cy="4178300"/>
          </a:xfrm>
        </p:spPr>
        <p:txBody>
          <a:bodyPr>
            <a:normAutofit fontScale="92500" lnSpcReduction="10000"/>
          </a:bodyPr>
          <a:lstStyle/>
          <a:p>
            <a:pPr>
              <a:lnSpc>
                <a:spcPct val="80000"/>
              </a:lnSpc>
              <a:buFont typeface="Wingdings" panose="05000000000000000000" pitchFamily="2" charset="2"/>
              <a:buChar char="Ü"/>
              <a:defRPr/>
            </a:pPr>
            <a:r>
              <a:rPr lang="fr-FR" altLang="fr-FR" sz="2200" dirty="0"/>
              <a:t>Identification </a:t>
            </a:r>
            <a:r>
              <a:rPr lang="fr-FR" altLang="fr-FR" sz="2200" dirty="0">
                <a:solidFill>
                  <a:srgbClr val="FFFF00"/>
                </a:solidFill>
              </a:rPr>
              <a:t>systématique</a:t>
            </a:r>
            <a:r>
              <a:rPr lang="fr-FR" altLang="fr-FR" sz="2200" dirty="0"/>
              <a:t> des  Risques de </a:t>
            </a:r>
            <a:r>
              <a:rPr lang="fr-FR" altLang="fr-FR" sz="2200" dirty="0">
                <a:solidFill>
                  <a:srgbClr val="FFFF00"/>
                </a:solidFill>
              </a:rPr>
              <a:t>dysfonctionnement</a:t>
            </a:r>
            <a:r>
              <a:rPr lang="fr-FR" altLang="fr-FR" sz="2200" dirty="0"/>
              <a:t> des équipements (</a:t>
            </a:r>
            <a:r>
              <a:rPr lang="fr-FR" altLang="fr-FR" sz="2200" dirty="0">
                <a:solidFill>
                  <a:srgbClr val="FF0000"/>
                </a:solidFill>
              </a:rPr>
              <a:t>MODES DE DEFAILLANCES</a:t>
            </a:r>
            <a:r>
              <a:rPr lang="fr-FR" altLang="fr-FR" sz="2200" dirty="0"/>
              <a:t>)</a:t>
            </a:r>
          </a:p>
          <a:p>
            <a:pPr>
              <a:lnSpc>
                <a:spcPct val="80000"/>
              </a:lnSpc>
              <a:buFont typeface="Wingdings" panose="05000000000000000000" pitchFamily="2" charset="2"/>
              <a:buNone/>
              <a:defRPr/>
            </a:pPr>
            <a:endParaRPr lang="fr-FR" altLang="fr-FR" sz="1000" dirty="0"/>
          </a:p>
          <a:p>
            <a:pPr>
              <a:lnSpc>
                <a:spcPct val="80000"/>
              </a:lnSpc>
              <a:buFont typeface="Wingdings" panose="05000000000000000000" pitchFamily="2" charset="2"/>
              <a:buChar char="Ü"/>
              <a:defRPr/>
            </a:pPr>
            <a:r>
              <a:rPr lang="fr-FR" altLang="fr-FR" sz="2200" dirty="0"/>
              <a:t>Recherche des </a:t>
            </a:r>
            <a:r>
              <a:rPr lang="fr-FR" altLang="fr-FR" sz="2200" dirty="0">
                <a:solidFill>
                  <a:srgbClr val="FFFF00"/>
                </a:solidFill>
              </a:rPr>
              <a:t>origines</a:t>
            </a:r>
            <a:r>
              <a:rPr lang="fr-FR" altLang="fr-FR" sz="2200" dirty="0"/>
              <a:t> et des </a:t>
            </a:r>
            <a:r>
              <a:rPr lang="fr-FR" altLang="fr-FR" sz="2200" dirty="0">
                <a:solidFill>
                  <a:srgbClr val="FFFF00"/>
                </a:solidFill>
              </a:rPr>
              <a:t>conséquences</a:t>
            </a:r>
            <a:r>
              <a:rPr lang="fr-FR" altLang="fr-FR" sz="2200" dirty="0"/>
              <a:t> de ces dysfonctionnements ( </a:t>
            </a:r>
            <a:r>
              <a:rPr lang="fr-FR" altLang="fr-FR" sz="2200" dirty="0">
                <a:solidFill>
                  <a:srgbClr val="FF0000"/>
                </a:solidFill>
              </a:rPr>
              <a:t>CAUSES / EFFETS </a:t>
            </a:r>
            <a:r>
              <a:rPr lang="fr-FR" altLang="fr-FR" sz="2200" dirty="0"/>
              <a:t>)</a:t>
            </a:r>
          </a:p>
          <a:p>
            <a:pPr>
              <a:lnSpc>
                <a:spcPct val="80000"/>
              </a:lnSpc>
              <a:buFont typeface="Wingdings" panose="05000000000000000000" pitchFamily="2" charset="2"/>
              <a:buNone/>
              <a:defRPr/>
            </a:pPr>
            <a:endParaRPr lang="fr-FR" altLang="fr-FR" sz="1000" dirty="0"/>
          </a:p>
          <a:p>
            <a:pPr>
              <a:lnSpc>
                <a:spcPct val="80000"/>
              </a:lnSpc>
              <a:buFont typeface="Wingdings" panose="05000000000000000000" pitchFamily="2" charset="2"/>
              <a:buChar char="Ü"/>
              <a:defRPr/>
            </a:pPr>
            <a:r>
              <a:rPr lang="fr-FR" altLang="fr-FR" sz="2200" dirty="0"/>
              <a:t>Mise en évidence des </a:t>
            </a:r>
            <a:r>
              <a:rPr lang="fr-FR" altLang="fr-FR" sz="2200" dirty="0">
                <a:solidFill>
                  <a:srgbClr val="FFFF00"/>
                </a:solidFill>
              </a:rPr>
              <a:t>points critiques</a:t>
            </a:r>
          </a:p>
          <a:p>
            <a:pPr>
              <a:lnSpc>
                <a:spcPct val="80000"/>
              </a:lnSpc>
              <a:buFont typeface="Monotype Sorts" pitchFamily="2" charset="2"/>
              <a:buNone/>
              <a:defRPr/>
            </a:pPr>
            <a:r>
              <a:rPr lang="fr-FR" altLang="fr-FR" sz="2200" dirty="0"/>
              <a:t>Proposition </a:t>
            </a:r>
            <a:r>
              <a:rPr lang="fr-FR" altLang="fr-FR" sz="2200" dirty="0">
                <a:solidFill>
                  <a:srgbClr val="FFFF00"/>
                </a:solidFill>
              </a:rPr>
              <a:t>d</a:t>
            </a:r>
            <a:r>
              <a:rPr lang="fr-FR" altLang="fr-FR" sz="2200" dirty="0"/>
              <a:t> </a:t>
            </a:r>
            <a:r>
              <a:rPr lang="fr-FR" altLang="fr-FR" sz="2200" dirty="0">
                <a:solidFill>
                  <a:srgbClr val="FFFF00"/>
                </a:solidFill>
              </a:rPr>
              <a:t>’ actions correctives</a:t>
            </a:r>
            <a:r>
              <a:rPr lang="fr-FR" altLang="fr-FR" sz="2200" dirty="0"/>
              <a:t> adaptées:</a:t>
            </a:r>
          </a:p>
          <a:p>
            <a:pPr lvl="1">
              <a:lnSpc>
                <a:spcPct val="80000"/>
              </a:lnSpc>
              <a:defRPr/>
            </a:pPr>
            <a:r>
              <a:rPr lang="fr-FR" altLang="fr-FR" sz="1900" dirty="0"/>
              <a:t>remise en cause  des consignes d ’exploitation , de nettoyage et de Maintenance</a:t>
            </a:r>
          </a:p>
          <a:p>
            <a:pPr lvl="1">
              <a:lnSpc>
                <a:spcPct val="80000"/>
              </a:lnSpc>
              <a:defRPr/>
            </a:pPr>
            <a:r>
              <a:rPr lang="fr-FR" altLang="fr-FR" sz="1900" dirty="0"/>
              <a:t>remise en cause de la Conception</a:t>
            </a:r>
            <a:endParaRPr lang="fr-FR" altLang="fr-FR" sz="900" dirty="0">
              <a:solidFill>
                <a:srgbClr val="FFFF00"/>
              </a:solidFill>
            </a:endParaRPr>
          </a:p>
          <a:p>
            <a:pPr>
              <a:lnSpc>
                <a:spcPct val="80000"/>
              </a:lnSpc>
              <a:buFont typeface="Monotype Sorts" pitchFamily="2" charset="2"/>
              <a:buNone/>
              <a:defRPr/>
            </a:pPr>
            <a:endParaRPr lang="fr-FR" altLang="fr-FR" sz="2100" dirty="0"/>
          </a:p>
          <a:p>
            <a:pPr lvl="1">
              <a:lnSpc>
                <a:spcPct val="80000"/>
              </a:lnSpc>
              <a:defRPr/>
            </a:pPr>
            <a:endParaRPr lang="fr-FR" altLang="fr-FR" sz="2000" dirty="0"/>
          </a:p>
        </p:txBody>
      </p:sp>
      <p:graphicFrame>
        <p:nvGraphicFramePr>
          <p:cNvPr id="15364" name="Object 4">
            <a:extLst>
              <a:ext uri="{FF2B5EF4-FFF2-40B4-BE49-F238E27FC236}">
                <a16:creationId xmlns:a16="http://schemas.microsoft.com/office/drawing/2014/main" id="{24E36B46-61F9-4FC8-BC4C-022548F66761}"/>
              </a:ext>
            </a:extLst>
          </p:cNvPr>
          <p:cNvGraphicFramePr>
            <a:graphicFrameLocks noGrp="1" noChangeAspect="1"/>
          </p:cNvGraphicFramePr>
          <p:nvPr>
            <p:ph type="clipArt" sz="half" idx="2"/>
          </p:nvPr>
        </p:nvGraphicFramePr>
        <p:xfrm>
          <a:off x="7772400" y="3563938"/>
          <a:ext cx="3048000" cy="2525712"/>
        </p:xfrm>
        <a:graphic>
          <a:graphicData uri="http://schemas.openxmlformats.org/presentationml/2006/ole">
            <mc:AlternateContent xmlns:mc="http://schemas.openxmlformats.org/markup-compatibility/2006">
              <mc:Choice xmlns:v="urn:schemas-microsoft-com:vml" Requires="v">
                <p:oleObj spid="_x0000_s8215" name="Clip" r:id="rId3" imgW="4046538" imgH="3352800" progId="">
                  <p:embed/>
                </p:oleObj>
              </mc:Choice>
              <mc:Fallback>
                <p:oleObj name="Clip" r:id="rId3" imgW="4046538" imgH="3352800" progId="">
                  <p:embed/>
                  <p:pic>
                    <p:nvPicPr>
                      <p:cNvPr id="15364" name="Object 4">
                        <a:extLst>
                          <a:ext uri="{FF2B5EF4-FFF2-40B4-BE49-F238E27FC236}">
                            <a16:creationId xmlns:a16="http://schemas.microsoft.com/office/drawing/2014/main" id="{24E36B46-61F9-4FC8-BC4C-022548F66761}"/>
                          </a:ext>
                        </a:extLst>
                      </p:cNvPr>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2400" y="3563938"/>
                        <a:ext cx="3048000" cy="2525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Tree>
  </p:cSld>
  <p:clrMapOvr>
    <a:masterClrMapping/>
  </p:clrMapOvr>
  <p:transition/>
</p:sld>
</file>

<file path=ppt/slides/slide4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2">
            <a:extLst>
              <a:ext uri="{FF2B5EF4-FFF2-40B4-BE49-F238E27FC236}">
                <a16:creationId xmlns:a16="http://schemas.microsoft.com/office/drawing/2014/main" id="{08C75103-DD94-4A09-83C5-946B19AEAFCC}"/>
              </a:ext>
            </a:extLst>
          </p:cNvPr>
          <p:cNvSpPr>
            <a:spLocks noGrp="1" noChangeArrowheads="1"/>
          </p:cNvSpPr>
          <p:nvPr>
            <p:ph type="title"/>
          </p:nvPr>
        </p:nvSpPr>
        <p:spPr/>
        <p:txBody>
          <a:bodyPr>
            <a:normAutofit fontScale="90000"/>
          </a:bodyPr>
          <a:lstStyle/>
          <a:p>
            <a:pPr algn="ctr">
              <a:defRPr/>
            </a:pPr>
            <a:r>
              <a:rPr lang="fr-FR" altLang="fr-FR">
                <a:solidFill>
                  <a:srgbClr val="000000"/>
                </a:solidFill>
                <a:effectLst>
                  <a:outerShdw blurRad="38100" dist="38100" dir="2700000" algn="tl">
                    <a:srgbClr val="FFFFFF"/>
                  </a:outerShdw>
                </a:effectLst>
              </a:rPr>
              <a:t>L ’AMDEC </a:t>
            </a:r>
            <a:br>
              <a:rPr lang="fr-FR" altLang="fr-FR">
                <a:solidFill>
                  <a:srgbClr val="000000"/>
                </a:solidFill>
                <a:effectLst>
                  <a:outerShdw blurRad="38100" dist="38100" dir="2700000" algn="tl">
                    <a:srgbClr val="FFFFFF"/>
                  </a:outerShdw>
                </a:effectLst>
              </a:rPr>
            </a:br>
            <a:r>
              <a:rPr lang="fr-FR" altLang="fr-FR"/>
              <a:t> Une démarche </a:t>
            </a:r>
            <a:r>
              <a:rPr lang="fr-FR" altLang="fr-FR">
                <a:solidFill>
                  <a:srgbClr val="FFFF00"/>
                </a:solidFill>
              </a:rPr>
              <a:t>Participative</a:t>
            </a:r>
            <a:r>
              <a:rPr lang="fr-FR" altLang="fr-FR"/>
              <a:t>…...</a:t>
            </a:r>
          </a:p>
        </p:txBody>
      </p:sp>
      <p:sp>
        <p:nvSpPr>
          <p:cNvPr id="229379" name="Rectangle 3">
            <a:extLst>
              <a:ext uri="{FF2B5EF4-FFF2-40B4-BE49-F238E27FC236}">
                <a16:creationId xmlns:a16="http://schemas.microsoft.com/office/drawing/2014/main" id="{CB715B34-9626-4DEF-A863-9823C96288D7}"/>
              </a:ext>
            </a:extLst>
          </p:cNvPr>
          <p:cNvSpPr>
            <a:spLocks noGrp="1" noChangeArrowheads="1"/>
          </p:cNvSpPr>
          <p:nvPr>
            <p:ph type="body" sz="half" idx="1"/>
          </p:nvPr>
        </p:nvSpPr>
        <p:spPr>
          <a:xfrm>
            <a:off x="2743200" y="1828800"/>
            <a:ext cx="7924800" cy="838200"/>
          </a:xfrm>
        </p:spPr>
        <p:txBody>
          <a:bodyPr>
            <a:normAutofit fontScale="92500"/>
          </a:bodyPr>
          <a:lstStyle/>
          <a:p>
            <a:pPr>
              <a:buFont typeface="Monotype Sorts" pitchFamily="2" charset="2"/>
              <a:buNone/>
              <a:defRPr/>
            </a:pPr>
            <a:r>
              <a:rPr lang="fr-FR" altLang="fr-FR" sz="2800">
                <a:solidFill>
                  <a:srgbClr val="FFFF00"/>
                </a:solidFill>
                <a:sym typeface="Monotype Sorts" pitchFamily="2" charset="2"/>
              </a:rPr>
              <a:t></a:t>
            </a:r>
            <a:r>
              <a:rPr lang="fr-FR" altLang="fr-FR" sz="2800">
                <a:solidFill>
                  <a:srgbClr val="FFFF00"/>
                </a:solidFill>
              </a:rPr>
              <a:t>Mise en commun des expériences de chacun</a:t>
            </a:r>
          </a:p>
          <a:p>
            <a:pPr>
              <a:buFont typeface="Monotype Sorts" pitchFamily="2" charset="2"/>
              <a:buNone/>
              <a:defRPr/>
            </a:pPr>
            <a:endParaRPr lang="fr-FR" altLang="fr-FR" sz="2800">
              <a:solidFill>
                <a:srgbClr val="FFFF00"/>
              </a:solidFill>
              <a:sym typeface="Monotype Sorts" pitchFamily="2" charset="2"/>
            </a:endParaRPr>
          </a:p>
          <a:p>
            <a:pPr>
              <a:buFont typeface="Monotype Sorts" pitchFamily="2" charset="2"/>
              <a:buNone/>
              <a:defRPr/>
            </a:pPr>
            <a:endParaRPr lang="fr-FR" altLang="fr-FR" sz="2800">
              <a:solidFill>
                <a:srgbClr val="FFFF00"/>
              </a:solidFill>
              <a:sym typeface="Monotype Sorts" pitchFamily="2" charset="2"/>
            </a:endParaRPr>
          </a:p>
          <a:p>
            <a:pPr>
              <a:buFont typeface="Monotype Sorts" pitchFamily="2" charset="2"/>
              <a:buNone/>
              <a:defRPr/>
            </a:pPr>
            <a:endParaRPr lang="fr-FR" altLang="fr-FR" sz="2800">
              <a:solidFill>
                <a:srgbClr val="FFFF00"/>
              </a:solidFill>
              <a:sym typeface="Monotype Sorts" pitchFamily="2" charset="2"/>
            </a:endParaRPr>
          </a:p>
          <a:p>
            <a:pPr>
              <a:buFont typeface="Monotype Sorts" pitchFamily="2" charset="2"/>
              <a:buNone/>
              <a:defRPr/>
            </a:pPr>
            <a:endParaRPr lang="fr-FR" altLang="fr-FR" sz="2800">
              <a:solidFill>
                <a:srgbClr val="FFFF00"/>
              </a:solidFill>
              <a:sym typeface="Monotype Sorts" pitchFamily="2" charset="2"/>
            </a:endParaRPr>
          </a:p>
          <a:p>
            <a:pPr>
              <a:buFont typeface="Monotype Sorts" pitchFamily="2" charset="2"/>
              <a:buNone/>
              <a:defRPr/>
            </a:pPr>
            <a:endParaRPr lang="fr-FR" altLang="fr-FR" sz="2800">
              <a:solidFill>
                <a:srgbClr val="FFFF00"/>
              </a:solidFill>
              <a:sym typeface="Monotype Sorts" pitchFamily="2" charset="2"/>
            </a:endParaRPr>
          </a:p>
        </p:txBody>
      </p:sp>
      <p:sp>
        <p:nvSpPr>
          <p:cNvPr id="229380" name="AutoShape 4">
            <a:extLst>
              <a:ext uri="{FF2B5EF4-FFF2-40B4-BE49-F238E27FC236}">
                <a16:creationId xmlns:a16="http://schemas.microsoft.com/office/drawing/2014/main" id="{BF7FCBF6-C423-473F-A565-477583BCCA30}"/>
              </a:ext>
            </a:extLst>
          </p:cNvPr>
          <p:cNvSpPr>
            <a:spLocks noChangeArrowheads="1"/>
          </p:cNvSpPr>
          <p:nvPr/>
        </p:nvSpPr>
        <p:spPr bwMode="auto">
          <a:xfrm>
            <a:off x="2590800" y="2438400"/>
            <a:ext cx="4038600" cy="685800"/>
          </a:xfrm>
          <a:prstGeom prst="flowChartTerminator">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lvl="1" algn="ctr"/>
            <a:r>
              <a:rPr lang="fr-FR" altLang="fr-FR" sz="2000" b="1">
                <a:solidFill>
                  <a:srgbClr val="000000"/>
                </a:solidFill>
              </a:rPr>
              <a:t>Ingénieurs Systèmes</a:t>
            </a:r>
          </a:p>
          <a:p>
            <a:pPr algn="ctr"/>
            <a:endParaRPr lang="fr-FR" altLang="fr-FR"/>
          </a:p>
        </p:txBody>
      </p:sp>
      <p:sp>
        <p:nvSpPr>
          <p:cNvPr id="229381" name="AutoShape 5">
            <a:extLst>
              <a:ext uri="{FF2B5EF4-FFF2-40B4-BE49-F238E27FC236}">
                <a16:creationId xmlns:a16="http://schemas.microsoft.com/office/drawing/2014/main" id="{A1D0493A-AAD0-4984-9572-9DCFE3A2778C}"/>
              </a:ext>
            </a:extLst>
          </p:cNvPr>
          <p:cNvSpPr>
            <a:spLocks noChangeArrowheads="1"/>
          </p:cNvSpPr>
          <p:nvPr/>
        </p:nvSpPr>
        <p:spPr bwMode="auto">
          <a:xfrm>
            <a:off x="3048000" y="3200400"/>
            <a:ext cx="4572000" cy="762000"/>
          </a:xfrm>
          <a:prstGeom prst="flowChartTerminator">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marL="342900" indent="-342900">
              <a:defRPr sz="800">
                <a:solidFill>
                  <a:srgbClr val="FF0000"/>
                </a:solidFill>
                <a:latin typeface="Times New Roman" panose="02020603050405020304" pitchFamily="18" charset="0"/>
              </a:defRPr>
            </a:lvl1pPr>
            <a:lvl2pPr>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lvl="1" algn="ctr"/>
            <a:r>
              <a:rPr lang="fr-FR" altLang="fr-FR" sz="2000" b="1">
                <a:solidFill>
                  <a:srgbClr val="000000"/>
                </a:solidFill>
              </a:rPr>
              <a:t>Ingénieurs process et projet</a:t>
            </a:r>
            <a:endParaRPr lang="fr-FR" altLang="fr-FR"/>
          </a:p>
        </p:txBody>
      </p:sp>
      <p:sp>
        <p:nvSpPr>
          <p:cNvPr id="229382" name="AutoShape 6">
            <a:extLst>
              <a:ext uri="{FF2B5EF4-FFF2-40B4-BE49-F238E27FC236}">
                <a16:creationId xmlns:a16="http://schemas.microsoft.com/office/drawing/2014/main" id="{1CA090B7-29A1-4BEC-8D57-89F94BE5B190}"/>
              </a:ext>
            </a:extLst>
          </p:cNvPr>
          <p:cNvSpPr>
            <a:spLocks noChangeArrowheads="1"/>
          </p:cNvSpPr>
          <p:nvPr/>
        </p:nvSpPr>
        <p:spPr bwMode="auto">
          <a:xfrm>
            <a:off x="4343400" y="4038600"/>
            <a:ext cx="4343400" cy="609600"/>
          </a:xfrm>
          <a:prstGeom prst="flowChartTerminator">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lvl="1" algn="ctr"/>
            <a:r>
              <a:rPr lang="fr-FR" altLang="fr-FR" sz="2000" b="1">
                <a:solidFill>
                  <a:srgbClr val="000000"/>
                </a:solidFill>
              </a:rPr>
              <a:t>Techniciens</a:t>
            </a:r>
          </a:p>
          <a:p>
            <a:pPr algn="ctr"/>
            <a:endParaRPr lang="fr-FR" altLang="fr-FR"/>
          </a:p>
        </p:txBody>
      </p:sp>
      <p:sp>
        <p:nvSpPr>
          <p:cNvPr id="229383" name="AutoShape 7">
            <a:extLst>
              <a:ext uri="{FF2B5EF4-FFF2-40B4-BE49-F238E27FC236}">
                <a16:creationId xmlns:a16="http://schemas.microsoft.com/office/drawing/2014/main" id="{E28A455E-3496-49AF-AA92-EF7D1E99ED55}"/>
              </a:ext>
            </a:extLst>
          </p:cNvPr>
          <p:cNvSpPr>
            <a:spLocks noChangeArrowheads="1"/>
          </p:cNvSpPr>
          <p:nvPr/>
        </p:nvSpPr>
        <p:spPr bwMode="auto">
          <a:xfrm>
            <a:off x="5943600" y="4724400"/>
            <a:ext cx="3962400" cy="685800"/>
          </a:xfrm>
          <a:prstGeom prst="flowChartTerminator">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lvl="1" algn="ctr"/>
            <a:r>
              <a:rPr lang="fr-FR" altLang="fr-FR" sz="2000" b="1">
                <a:solidFill>
                  <a:srgbClr val="000000"/>
                </a:solidFill>
              </a:rPr>
              <a:t>Utilisateurs finaux</a:t>
            </a:r>
            <a:endParaRPr lang="fr-FR" altLang="fr-FR" sz="2800" b="1">
              <a:solidFill>
                <a:srgbClr val="000000"/>
              </a:solidFill>
            </a:endParaRPr>
          </a:p>
          <a:p>
            <a:pPr algn="ctr"/>
            <a:endParaRPr lang="fr-FR" altLang="fr-FR"/>
          </a:p>
        </p:txBody>
      </p:sp>
      <p:sp>
        <p:nvSpPr>
          <p:cNvPr id="229384" name="Text Box 8">
            <a:extLst>
              <a:ext uri="{FF2B5EF4-FFF2-40B4-BE49-F238E27FC236}">
                <a16:creationId xmlns:a16="http://schemas.microsoft.com/office/drawing/2014/main" id="{B69B5892-7687-4742-908B-1694BF43E7CB}"/>
              </a:ext>
            </a:extLst>
          </p:cNvPr>
          <p:cNvSpPr txBox="1">
            <a:spLocks noChangeArrowheads="1"/>
          </p:cNvSpPr>
          <p:nvPr/>
        </p:nvSpPr>
        <p:spPr bwMode="auto">
          <a:xfrm>
            <a:off x="2667000" y="5362575"/>
            <a:ext cx="8001000" cy="1308050"/>
          </a:xfrm>
          <a:prstGeom prst="rect">
            <a:avLst/>
          </a:prstGeom>
          <a:noFill/>
          <a:ln>
            <a:noFill/>
          </a:ln>
          <a:effectLst/>
        </p:spPr>
        <p:txBody>
          <a:bodyPr>
            <a:spAutoFit/>
          </a:bodyPr>
          <a:lstStyle/>
          <a:p>
            <a:pPr>
              <a:defRPr/>
            </a:pPr>
            <a:r>
              <a:rPr lang="fr-FR" altLang="fr-FR" sz="2800">
                <a:solidFill>
                  <a:srgbClr val="FFFF00"/>
                </a:solidFill>
                <a:effectLst>
                  <a:outerShdw blurRad="38100" dist="38100" dir="2700000" algn="tl">
                    <a:srgbClr val="000000"/>
                  </a:outerShdw>
                </a:effectLst>
                <a:latin typeface="Impact" panose="020B0806030902050204" pitchFamily="34" charset="0"/>
                <a:sym typeface="Monotype Sorts" pitchFamily="2" charset="2"/>
              </a:rPr>
              <a:t></a:t>
            </a:r>
            <a:r>
              <a:rPr lang="fr-FR" altLang="fr-FR" sz="2800">
                <a:solidFill>
                  <a:srgbClr val="FFFF00"/>
                </a:solidFill>
                <a:effectLst>
                  <a:outerShdw blurRad="38100" dist="38100" dir="2700000" algn="tl">
                    <a:srgbClr val="000000"/>
                  </a:outerShdw>
                </a:effectLst>
                <a:latin typeface="Impact" panose="020B0806030902050204" pitchFamily="34" charset="0"/>
              </a:rPr>
              <a:t>Echanges Techniques entre les différentes équipes</a:t>
            </a:r>
            <a:endParaRPr lang="fr-FR" altLang="fr-FR" sz="2800">
              <a:solidFill>
                <a:srgbClr val="FFFF00"/>
              </a:solidFill>
              <a:latin typeface="Impact" panose="020B0806030902050204" pitchFamily="34" charset="0"/>
            </a:endParaRPr>
          </a:p>
          <a:p>
            <a:pPr lvl="1">
              <a:defRPr/>
            </a:pPr>
            <a:endParaRPr lang="fr-FR" altLang="fr-FR" sz="2400"/>
          </a:p>
          <a:p>
            <a:pPr>
              <a:spcBef>
                <a:spcPct val="50000"/>
              </a:spcBef>
              <a:defRPr/>
            </a:pPr>
            <a:endParaRPr lang="fr-FR" altLang="fr-FR"/>
          </a:p>
        </p:txBody>
      </p:sp>
      <p:sp>
        <p:nvSpPr>
          <p:cNvPr id="229385" name="AutoShape 9">
            <a:extLst>
              <a:ext uri="{FF2B5EF4-FFF2-40B4-BE49-F238E27FC236}">
                <a16:creationId xmlns:a16="http://schemas.microsoft.com/office/drawing/2014/main" id="{9C2D8557-8ECB-434A-8E17-89CABDCB2861}"/>
              </a:ext>
            </a:extLst>
          </p:cNvPr>
          <p:cNvSpPr>
            <a:spLocks noChangeArrowheads="1"/>
          </p:cNvSpPr>
          <p:nvPr/>
        </p:nvSpPr>
        <p:spPr bwMode="auto">
          <a:xfrm>
            <a:off x="2590800" y="6324600"/>
            <a:ext cx="7772400" cy="457200"/>
          </a:xfrm>
          <a:prstGeom prst="flowChartTerminator">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marL="342900" indent="-342900">
              <a:defRPr sz="800">
                <a:solidFill>
                  <a:srgbClr val="FF0000"/>
                </a:solidFill>
                <a:latin typeface="Times New Roman" panose="02020603050405020304" pitchFamily="18" charset="0"/>
              </a:defRPr>
            </a:lvl1pPr>
            <a:lvl2pPr>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lvl="1" algn="ctr"/>
            <a:r>
              <a:rPr lang="fr-FR" altLang="fr-FR" sz="2800" b="1">
                <a:solidFill>
                  <a:srgbClr val="000000"/>
                </a:solidFill>
              </a:rPr>
              <a:t>Groupe de Travail PLURIDISCIPLINAIRE</a:t>
            </a:r>
            <a:endParaRPr lang="fr-FR" altLang="fr-FR"/>
          </a:p>
        </p:txBody>
      </p:sp>
      <p:pic>
        <p:nvPicPr>
          <p:cNvPr id="18442" name="Picture 10" descr="PH01619J">
            <a:extLst>
              <a:ext uri="{FF2B5EF4-FFF2-40B4-BE49-F238E27FC236}">
                <a16:creationId xmlns:a16="http://schemas.microsoft.com/office/drawing/2014/main" id="{BA266A9D-A64A-4FF8-A617-92F6A7B145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77200" y="2362201"/>
            <a:ext cx="2438400" cy="160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grpId="0" nodeType="afterEffect">
                                  <p:stCondLst>
                                    <p:cond delay="0"/>
                                  </p:stCondLst>
                                  <p:childTnLst>
                                    <p:set>
                                      <p:cBhvr>
                                        <p:cTn id="6" dur="1" fill="hold">
                                          <p:stCondLst>
                                            <p:cond delay="499"/>
                                          </p:stCondLst>
                                        </p:cTn>
                                        <p:tgtEl>
                                          <p:spTgt spid="229380"/>
                                        </p:tgtEl>
                                        <p:attrNameLst>
                                          <p:attrName>style.visibility</p:attrName>
                                        </p:attrNameLst>
                                      </p:cBhvr>
                                      <p:to>
                                        <p:strVal val="visible"/>
                                      </p:to>
                                    </p:set>
                                    <p:anim to="" calcmode="lin" valueType="num">
                                      <p:cBhvr>
                                        <p:cTn id="7" dur="1" fill="hold"/>
                                        <p:tgtEl>
                                          <p:spTgt spid="229380"/>
                                        </p:tgtEl>
                                        <p:attrNameLst>
                                          <p:attrName/>
                                        </p:attrNameLst>
                                      </p:cBhvr>
                                    </p:anim>
                                  </p:childTnLst>
                                </p:cTn>
                              </p:par>
                            </p:childTnLst>
                          </p:cTn>
                        </p:par>
                        <p:par>
                          <p:cTn id="8" fill="hold" nodeType="afterGroup">
                            <p:stCondLst>
                              <p:cond delay="500"/>
                            </p:stCondLst>
                            <p:childTnLst>
                              <p:par>
                                <p:cTn id="9" presetID="17" presetClass="entr" presetSubtype="10" fill="hold" grpId="0" nodeType="afterEffect">
                                  <p:stCondLst>
                                    <p:cond delay="0"/>
                                  </p:stCondLst>
                                  <p:childTnLst>
                                    <p:set>
                                      <p:cBhvr>
                                        <p:cTn id="10" dur="1" fill="hold">
                                          <p:stCondLst>
                                            <p:cond delay="0"/>
                                          </p:stCondLst>
                                        </p:cTn>
                                        <p:tgtEl>
                                          <p:spTgt spid="229381"/>
                                        </p:tgtEl>
                                        <p:attrNameLst>
                                          <p:attrName>style.visibility</p:attrName>
                                        </p:attrNameLst>
                                      </p:cBhvr>
                                      <p:to>
                                        <p:strVal val="visible"/>
                                      </p:to>
                                    </p:set>
                                    <p:anim calcmode="lin" valueType="num">
                                      <p:cBhvr>
                                        <p:cTn id="11" dur="500" fill="hold"/>
                                        <p:tgtEl>
                                          <p:spTgt spid="229381"/>
                                        </p:tgtEl>
                                        <p:attrNameLst>
                                          <p:attrName>ppt_w</p:attrName>
                                        </p:attrNameLst>
                                      </p:cBhvr>
                                      <p:tavLst>
                                        <p:tav tm="0">
                                          <p:val>
                                            <p:fltVal val="0"/>
                                          </p:val>
                                        </p:tav>
                                        <p:tav tm="100000">
                                          <p:val>
                                            <p:strVal val="#ppt_w"/>
                                          </p:val>
                                        </p:tav>
                                      </p:tavLst>
                                    </p:anim>
                                    <p:anim calcmode="lin" valueType="num">
                                      <p:cBhvr>
                                        <p:cTn id="12" dur="500" fill="hold"/>
                                        <p:tgtEl>
                                          <p:spTgt spid="229381"/>
                                        </p:tgtEl>
                                        <p:attrNameLst>
                                          <p:attrName>ppt_h</p:attrName>
                                        </p:attrNameLst>
                                      </p:cBhvr>
                                      <p:tavLst>
                                        <p:tav tm="0">
                                          <p:val>
                                            <p:strVal val="#ppt_h"/>
                                          </p:val>
                                        </p:tav>
                                        <p:tav tm="100000">
                                          <p:val>
                                            <p:strVal val="#ppt_h"/>
                                          </p:val>
                                        </p:tav>
                                      </p:tavLst>
                                    </p:anim>
                                  </p:childTnLst>
                                </p:cTn>
                              </p:par>
                            </p:childTnLst>
                          </p:cTn>
                        </p:par>
                        <p:par>
                          <p:cTn id="13" fill="hold" nodeType="afterGroup">
                            <p:stCondLst>
                              <p:cond delay="1000"/>
                            </p:stCondLst>
                            <p:childTnLst>
                              <p:par>
                                <p:cTn id="14" presetID="16" presetClass="entr" presetSubtype="26" fill="hold" grpId="0" nodeType="afterEffect">
                                  <p:stCondLst>
                                    <p:cond delay="0"/>
                                  </p:stCondLst>
                                  <p:childTnLst>
                                    <p:set>
                                      <p:cBhvr>
                                        <p:cTn id="15" dur="1" fill="hold">
                                          <p:stCondLst>
                                            <p:cond delay="0"/>
                                          </p:stCondLst>
                                        </p:cTn>
                                        <p:tgtEl>
                                          <p:spTgt spid="229382"/>
                                        </p:tgtEl>
                                        <p:attrNameLst>
                                          <p:attrName>style.visibility</p:attrName>
                                        </p:attrNameLst>
                                      </p:cBhvr>
                                      <p:to>
                                        <p:strVal val="visible"/>
                                      </p:to>
                                    </p:set>
                                    <p:animEffect transition="in" filter="barn(inHorizontal)">
                                      <p:cBhvr>
                                        <p:cTn id="16" dur="500"/>
                                        <p:tgtEl>
                                          <p:spTgt spid="229382"/>
                                        </p:tgtEl>
                                      </p:cBhvr>
                                    </p:animEffect>
                                  </p:childTnLst>
                                </p:cTn>
                              </p:par>
                            </p:childTnLst>
                          </p:cTn>
                        </p:par>
                        <p:par>
                          <p:cTn id="17" fill="hold" nodeType="afterGroup">
                            <p:stCondLst>
                              <p:cond delay="1500"/>
                            </p:stCondLst>
                            <p:childTnLst>
                              <p:par>
                                <p:cTn id="18" presetID="16" presetClass="entr" presetSubtype="21" fill="hold" grpId="0" nodeType="afterEffect">
                                  <p:stCondLst>
                                    <p:cond delay="0"/>
                                  </p:stCondLst>
                                  <p:childTnLst>
                                    <p:set>
                                      <p:cBhvr>
                                        <p:cTn id="19" dur="1" fill="hold">
                                          <p:stCondLst>
                                            <p:cond delay="0"/>
                                          </p:stCondLst>
                                        </p:cTn>
                                        <p:tgtEl>
                                          <p:spTgt spid="229383"/>
                                        </p:tgtEl>
                                        <p:attrNameLst>
                                          <p:attrName>style.visibility</p:attrName>
                                        </p:attrNameLst>
                                      </p:cBhvr>
                                      <p:to>
                                        <p:strVal val="visible"/>
                                      </p:to>
                                    </p:set>
                                    <p:animEffect transition="in" filter="barn(inVertical)">
                                      <p:cBhvr>
                                        <p:cTn id="20" dur="500"/>
                                        <p:tgtEl>
                                          <p:spTgt spid="229383"/>
                                        </p:tgtEl>
                                      </p:cBhvr>
                                    </p:animEffect>
                                  </p:childTnLst>
                                </p:cTn>
                              </p:par>
                            </p:childTnLst>
                          </p:cTn>
                        </p:par>
                        <p:par>
                          <p:cTn id="21" fill="hold" nodeType="afterGroup">
                            <p:stCondLst>
                              <p:cond delay="2000"/>
                            </p:stCondLst>
                            <p:childTnLst>
                              <p:par>
                                <p:cTn id="22" presetID="23" presetClass="entr" presetSubtype="272" fill="hold" grpId="0" nodeType="afterEffect">
                                  <p:stCondLst>
                                    <p:cond delay="2000"/>
                                  </p:stCondLst>
                                  <p:childTnLst>
                                    <p:set>
                                      <p:cBhvr>
                                        <p:cTn id="23" dur="1" fill="hold">
                                          <p:stCondLst>
                                            <p:cond delay="0"/>
                                          </p:stCondLst>
                                        </p:cTn>
                                        <p:tgtEl>
                                          <p:spTgt spid="229384"/>
                                        </p:tgtEl>
                                        <p:attrNameLst>
                                          <p:attrName>style.visibility</p:attrName>
                                        </p:attrNameLst>
                                      </p:cBhvr>
                                      <p:to>
                                        <p:strVal val="visible"/>
                                      </p:to>
                                    </p:set>
                                    <p:anim calcmode="lin" valueType="num">
                                      <p:cBhvr>
                                        <p:cTn id="24" dur="500" fill="hold"/>
                                        <p:tgtEl>
                                          <p:spTgt spid="229384"/>
                                        </p:tgtEl>
                                        <p:attrNameLst>
                                          <p:attrName>ppt_w</p:attrName>
                                        </p:attrNameLst>
                                      </p:cBhvr>
                                      <p:tavLst>
                                        <p:tav tm="0">
                                          <p:val>
                                            <p:strVal val="2/3*#ppt_w"/>
                                          </p:val>
                                        </p:tav>
                                        <p:tav tm="100000">
                                          <p:val>
                                            <p:strVal val="#ppt_w"/>
                                          </p:val>
                                        </p:tav>
                                      </p:tavLst>
                                    </p:anim>
                                    <p:anim calcmode="lin" valueType="num">
                                      <p:cBhvr>
                                        <p:cTn id="25" dur="500" fill="hold"/>
                                        <p:tgtEl>
                                          <p:spTgt spid="229384"/>
                                        </p:tgtEl>
                                        <p:attrNameLst>
                                          <p:attrName>ppt_h</p:attrName>
                                        </p:attrNameLst>
                                      </p:cBhvr>
                                      <p:tavLst>
                                        <p:tav tm="0">
                                          <p:val>
                                            <p:strVal val="2/3*#ppt_h"/>
                                          </p:val>
                                        </p:tav>
                                        <p:tav tm="100000">
                                          <p:val>
                                            <p:strVal val="#ppt_h"/>
                                          </p:val>
                                        </p:tav>
                                      </p:tavLst>
                                    </p:anim>
                                  </p:childTnLst>
                                </p:cTn>
                              </p:par>
                            </p:childTnLst>
                          </p:cTn>
                        </p:par>
                        <p:par>
                          <p:cTn id="26" fill="hold" nodeType="afterGroup">
                            <p:stCondLst>
                              <p:cond delay="4500"/>
                            </p:stCondLst>
                            <p:childTnLst>
                              <p:par>
                                <p:cTn id="27" presetID="16" presetClass="entr" presetSubtype="26" fill="hold" grpId="0" nodeType="afterEffect">
                                  <p:stCondLst>
                                    <p:cond delay="0"/>
                                  </p:stCondLst>
                                  <p:childTnLst>
                                    <p:set>
                                      <p:cBhvr>
                                        <p:cTn id="28" dur="1" fill="hold">
                                          <p:stCondLst>
                                            <p:cond delay="0"/>
                                          </p:stCondLst>
                                        </p:cTn>
                                        <p:tgtEl>
                                          <p:spTgt spid="229385"/>
                                        </p:tgtEl>
                                        <p:attrNameLst>
                                          <p:attrName>style.visibility</p:attrName>
                                        </p:attrNameLst>
                                      </p:cBhvr>
                                      <p:to>
                                        <p:strVal val="visible"/>
                                      </p:to>
                                    </p:set>
                                    <p:animEffect transition="in" filter="barn(inHorizontal)">
                                      <p:cBhvr>
                                        <p:cTn id="29" dur="500"/>
                                        <p:tgtEl>
                                          <p:spTgt spid="2293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9380" grpId="0" animBg="1" autoUpdateAnimBg="0"/>
      <p:bldP spid="229381" grpId="0" animBg="1" autoUpdateAnimBg="0"/>
      <p:bldP spid="229382" grpId="0" animBg="1" autoUpdateAnimBg="0"/>
      <p:bldP spid="229383" grpId="0" animBg="1" autoUpdateAnimBg="0"/>
      <p:bldP spid="229384" grpId="0" autoUpdateAnimBg="0"/>
      <p:bldP spid="229385" grpId="0" animBg="1" autoUpdateAnimBg="0"/>
    </p:bldLst>
  </p:timing>
</p:sld>
</file>

<file path=ppt/slides/slide4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a:extLst>
              <a:ext uri="{FF2B5EF4-FFF2-40B4-BE49-F238E27FC236}">
                <a16:creationId xmlns:a16="http://schemas.microsoft.com/office/drawing/2014/main" id="{B16780A3-BEAF-4C5E-894E-AD4E950E589D}"/>
              </a:ext>
            </a:extLst>
          </p:cNvPr>
          <p:cNvSpPr>
            <a:spLocks noGrp="1" noChangeArrowheads="1"/>
          </p:cNvSpPr>
          <p:nvPr>
            <p:ph type="title"/>
          </p:nvPr>
        </p:nvSpPr>
        <p:spPr/>
        <p:txBody>
          <a:bodyPr>
            <a:normAutofit/>
          </a:bodyPr>
          <a:lstStyle/>
          <a:p>
            <a:pPr algn="ctr">
              <a:defRPr/>
            </a:pPr>
            <a:r>
              <a:rPr lang="fr-FR" altLang="fr-FR" sz="4000"/>
              <a:t>PRINCIPE D’ANALYSE : L ’AMDEC</a:t>
            </a:r>
            <a:br>
              <a:rPr lang="fr-FR" altLang="fr-FR" sz="4000"/>
            </a:br>
            <a:r>
              <a:rPr lang="fr-FR" altLang="fr-FR" sz="4000"/>
              <a:t>UNE DEMARCHE EN 4 ETAPES</a:t>
            </a:r>
            <a:endParaRPr lang="fr-FR" altLang="fr-FR"/>
          </a:p>
        </p:txBody>
      </p:sp>
      <p:sp>
        <p:nvSpPr>
          <p:cNvPr id="130051" name="Rectangle 3">
            <a:extLst>
              <a:ext uri="{FF2B5EF4-FFF2-40B4-BE49-F238E27FC236}">
                <a16:creationId xmlns:a16="http://schemas.microsoft.com/office/drawing/2014/main" id="{4024762F-405A-43A7-8133-CDEDAFB13158}"/>
              </a:ext>
            </a:extLst>
          </p:cNvPr>
          <p:cNvSpPr>
            <a:spLocks noGrp="1" noChangeArrowheads="1"/>
          </p:cNvSpPr>
          <p:nvPr>
            <p:ph idx="1"/>
          </p:nvPr>
        </p:nvSpPr>
        <p:spPr>
          <a:xfrm>
            <a:off x="2590800" y="2057400"/>
            <a:ext cx="7772400" cy="4800600"/>
          </a:xfrm>
        </p:spPr>
        <p:txBody>
          <a:bodyPr>
            <a:normAutofit lnSpcReduction="10000"/>
          </a:bodyPr>
          <a:lstStyle/>
          <a:p>
            <a:pPr>
              <a:buFont typeface="Monotype Sorts" pitchFamily="2" charset="2"/>
              <a:buNone/>
              <a:defRPr/>
            </a:pPr>
            <a:r>
              <a:rPr lang="fr-FR" altLang="fr-FR">
                <a:solidFill>
                  <a:srgbClr val="FFFF00"/>
                </a:solidFill>
                <a:sym typeface="Wingdings" panose="05000000000000000000" pitchFamily="2" charset="2"/>
              </a:rPr>
              <a:t></a:t>
            </a:r>
            <a:r>
              <a:rPr lang="fr-FR" altLang="fr-FR">
                <a:solidFill>
                  <a:srgbClr val="FFFF00"/>
                </a:solidFill>
              </a:rPr>
              <a:t>ETAPE 1 : INITIALISATION DE L ’ETUDE </a:t>
            </a:r>
          </a:p>
          <a:p>
            <a:pPr lvl="1">
              <a:defRPr/>
            </a:pPr>
            <a:r>
              <a:rPr lang="fr-FR" altLang="fr-FR" sz="2000">
                <a:sym typeface="Monotype Sorts" pitchFamily="2" charset="2"/>
              </a:rPr>
              <a:t>Quelle Système étudier ?</a:t>
            </a:r>
            <a:endParaRPr lang="fr-FR" altLang="fr-FR" sz="2000">
              <a:sym typeface="Monotype Sorts" pitchFamily="2" charset="2"/>
              <a:hlinkClick r:id="rId2" action="ppaction://hlinksldjump"/>
            </a:endParaRPr>
          </a:p>
          <a:p>
            <a:pPr lvl="1">
              <a:defRPr/>
            </a:pPr>
            <a:r>
              <a:rPr lang="fr-FR" altLang="fr-FR" sz="2000">
                <a:sym typeface="Monotype Sorts" pitchFamily="2" charset="2"/>
              </a:rPr>
              <a:t>Quels Objectifs atteindre ?</a:t>
            </a:r>
          </a:p>
          <a:p>
            <a:pPr lvl="1">
              <a:defRPr/>
            </a:pPr>
            <a:r>
              <a:rPr lang="fr-FR" altLang="fr-FR" sz="2000">
                <a:sym typeface="Monotype Sorts" pitchFamily="2" charset="2"/>
              </a:rPr>
              <a:t>Constituer le Groupe de Travail</a:t>
            </a:r>
          </a:p>
          <a:p>
            <a:pPr lvl="1">
              <a:defRPr/>
            </a:pPr>
            <a:r>
              <a:rPr lang="fr-FR" altLang="fr-FR" sz="2000">
                <a:sym typeface="Monotype Sorts" pitchFamily="2" charset="2"/>
              </a:rPr>
              <a:t>Etablir le Planning des réunions</a:t>
            </a:r>
          </a:p>
          <a:p>
            <a:pPr lvl="1">
              <a:defRPr/>
            </a:pPr>
            <a:r>
              <a:rPr lang="fr-FR" altLang="fr-FR" sz="2000">
                <a:sym typeface="Monotype Sorts" pitchFamily="2" charset="2"/>
              </a:rPr>
              <a:t>Définir les supports de travail (Grilles , tableaux de saisie ..) </a:t>
            </a:r>
            <a:endParaRPr lang="fr-FR" altLang="fr-FR">
              <a:sym typeface="Arial Alternative" pitchFamily="49" charset="2"/>
            </a:endParaRPr>
          </a:p>
          <a:p>
            <a:pPr>
              <a:buFont typeface="Monotype Sorts" pitchFamily="2" charset="2"/>
              <a:buNone/>
              <a:defRPr/>
            </a:pPr>
            <a:r>
              <a:rPr lang="fr-FR" altLang="fr-FR">
                <a:solidFill>
                  <a:srgbClr val="FFFF00"/>
                </a:solidFill>
                <a:sym typeface="Wingdings" panose="05000000000000000000" pitchFamily="2" charset="2"/>
              </a:rPr>
              <a:t></a:t>
            </a:r>
            <a:r>
              <a:rPr lang="fr-FR" altLang="fr-FR">
                <a:solidFill>
                  <a:srgbClr val="FFFF00"/>
                </a:solidFill>
              </a:rPr>
              <a:t> ETAPE 2 : DECOMPOSITION FONCTIONNELLE DE LA MACHINE</a:t>
            </a:r>
          </a:p>
          <a:p>
            <a:pPr lvl="1">
              <a:defRPr/>
            </a:pPr>
            <a:r>
              <a:rPr lang="fr-FR" altLang="fr-FR" sz="2000">
                <a:sym typeface="Arial Alternative" pitchFamily="49" charset="2"/>
              </a:rPr>
              <a:t>Découpage arborescent  du système</a:t>
            </a:r>
            <a:endParaRPr lang="fr-FR" altLang="fr-FR" sz="2000">
              <a:sym typeface="Arial Alternative" pitchFamily="49" charset="2"/>
              <a:hlinkClick r:id="rId3" action="ppaction://hlinksldjump"/>
            </a:endParaRPr>
          </a:p>
          <a:p>
            <a:pPr lvl="1">
              <a:defRPr/>
            </a:pPr>
            <a:r>
              <a:rPr lang="fr-FR" altLang="fr-FR" sz="2000">
                <a:sym typeface="Arial Alternative" pitchFamily="49" charset="2"/>
              </a:rPr>
              <a:t>Inventaire des Fonctions de service</a:t>
            </a:r>
          </a:p>
          <a:p>
            <a:pPr lvl="1">
              <a:defRPr/>
            </a:pPr>
            <a:r>
              <a:rPr lang="fr-FR" altLang="fr-FR" sz="2000">
                <a:sym typeface="Arial Alternative" pitchFamily="49" charset="2"/>
              </a:rPr>
              <a:t>Inventaire des fonctions élémentaires</a:t>
            </a:r>
          </a:p>
        </p:txBody>
      </p:sp>
    </p:spTree>
  </p:cSld>
  <p:clrMapOvr>
    <a:masterClrMapping/>
  </p:clrMapOvr>
</p:sld>
</file>

<file path=ppt/slides/slide4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a:extLst>
              <a:ext uri="{FF2B5EF4-FFF2-40B4-BE49-F238E27FC236}">
                <a16:creationId xmlns:a16="http://schemas.microsoft.com/office/drawing/2014/main" id="{B11BCF4F-E432-4B45-978C-8C4AF0AEA102}"/>
              </a:ext>
            </a:extLst>
          </p:cNvPr>
          <p:cNvSpPr>
            <a:spLocks noGrp="1" noChangeArrowheads="1"/>
          </p:cNvSpPr>
          <p:nvPr>
            <p:ph type="title"/>
          </p:nvPr>
        </p:nvSpPr>
        <p:spPr/>
        <p:txBody>
          <a:bodyPr>
            <a:normAutofit/>
          </a:bodyPr>
          <a:lstStyle/>
          <a:p>
            <a:pPr algn="ctr">
              <a:defRPr/>
            </a:pPr>
            <a:r>
              <a:rPr lang="fr-FR" altLang="fr-FR" sz="4000"/>
              <a:t>L ’AMDEC</a:t>
            </a:r>
            <a:br>
              <a:rPr lang="fr-FR" altLang="fr-FR" sz="4000"/>
            </a:br>
            <a:r>
              <a:rPr lang="fr-FR" altLang="fr-FR" sz="4000"/>
              <a:t>UNE DEMARCHE EN 4 ETAPES</a:t>
            </a:r>
            <a:endParaRPr lang="fr-FR" altLang="fr-FR"/>
          </a:p>
        </p:txBody>
      </p:sp>
      <p:sp>
        <p:nvSpPr>
          <p:cNvPr id="131075" name="Rectangle 3">
            <a:extLst>
              <a:ext uri="{FF2B5EF4-FFF2-40B4-BE49-F238E27FC236}">
                <a16:creationId xmlns:a16="http://schemas.microsoft.com/office/drawing/2014/main" id="{806E4D9F-AA77-4336-9BA4-549730D07D37}"/>
              </a:ext>
            </a:extLst>
          </p:cNvPr>
          <p:cNvSpPr>
            <a:spLocks noGrp="1" noChangeArrowheads="1"/>
          </p:cNvSpPr>
          <p:nvPr>
            <p:ph idx="1"/>
          </p:nvPr>
        </p:nvSpPr>
        <p:spPr>
          <a:xfrm>
            <a:off x="2362200" y="1981200"/>
            <a:ext cx="8382000" cy="4953000"/>
          </a:xfrm>
        </p:spPr>
        <p:txBody>
          <a:bodyPr>
            <a:normAutofit fontScale="92500"/>
          </a:bodyPr>
          <a:lstStyle/>
          <a:p>
            <a:pPr>
              <a:lnSpc>
                <a:spcPct val="90000"/>
              </a:lnSpc>
              <a:buFont typeface="Monotype Sorts" pitchFamily="2" charset="2"/>
              <a:buNone/>
              <a:defRPr/>
            </a:pPr>
            <a:r>
              <a:rPr lang="fr-FR" altLang="fr-FR" dirty="0">
                <a:solidFill>
                  <a:srgbClr val="FFFF00"/>
                </a:solidFill>
                <a:sym typeface="Wingdings" panose="05000000000000000000" pitchFamily="2" charset="2"/>
              </a:rPr>
              <a:t></a:t>
            </a:r>
            <a:r>
              <a:rPr lang="fr-FR" altLang="fr-FR" dirty="0">
                <a:solidFill>
                  <a:schemeClr val="accent1"/>
                </a:solidFill>
                <a:sym typeface="Wingdings" panose="05000000000000000000" pitchFamily="2" charset="2"/>
              </a:rPr>
              <a:t> </a:t>
            </a:r>
            <a:r>
              <a:rPr lang="fr-FR" altLang="fr-FR" sz="2800" dirty="0">
                <a:solidFill>
                  <a:srgbClr val="FFFF00"/>
                </a:solidFill>
              </a:rPr>
              <a:t>ETAPE 3: ANALYSE AMDEC DU SYSTEME</a:t>
            </a:r>
            <a:r>
              <a:rPr lang="fr-FR" altLang="fr-FR" dirty="0">
                <a:solidFill>
                  <a:srgbClr val="FFFF00"/>
                </a:solidFill>
              </a:rPr>
              <a:t> </a:t>
            </a:r>
          </a:p>
          <a:p>
            <a:pPr lvl="1">
              <a:lnSpc>
                <a:spcPct val="90000"/>
              </a:lnSpc>
              <a:defRPr/>
            </a:pPr>
            <a:r>
              <a:rPr lang="fr-FR" altLang="fr-FR" sz="2200" u="sng" dirty="0">
                <a:sym typeface="Monotype Sorts" pitchFamily="2" charset="2"/>
              </a:rPr>
              <a:t>Analyse des mécanismes de défaillances</a:t>
            </a:r>
            <a:r>
              <a:rPr lang="fr-FR" altLang="fr-FR" sz="2000" dirty="0">
                <a:sym typeface="Monotype Sorts" pitchFamily="2" charset="2"/>
              </a:rPr>
              <a:t> (Modes de défaillance , causes , effets , détections éventuelles)</a:t>
            </a:r>
          </a:p>
          <a:p>
            <a:pPr lvl="1">
              <a:lnSpc>
                <a:spcPct val="90000"/>
              </a:lnSpc>
              <a:defRPr/>
            </a:pPr>
            <a:r>
              <a:rPr lang="fr-FR" altLang="fr-FR" sz="2200" u="sng" dirty="0">
                <a:sym typeface="Monotype Sorts" pitchFamily="2" charset="2"/>
              </a:rPr>
              <a:t>Evaluation de la   CRITICITE  </a:t>
            </a:r>
            <a:r>
              <a:rPr lang="fr-FR" altLang="fr-FR" sz="2000" dirty="0">
                <a:sym typeface="Monotype Sorts" pitchFamily="2" charset="2"/>
              </a:rPr>
              <a:t>(Estimation des Temps d ’intervention , des fréquences ‘apparition des défaillances, évaluation des critères de cotation , calcul de la </a:t>
            </a:r>
            <a:r>
              <a:rPr lang="fr-FR" altLang="fr-FR" sz="2000" dirty="0">
                <a:solidFill>
                  <a:srgbClr val="FFCC00"/>
                </a:solidFill>
                <a:sym typeface="Monotype Sorts" pitchFamily="2" charset="2"/>
              </a:rPr>
              <a:t>criticité</a:t>
            </a:r>
            <a:r>
              <a:rPr lang="fr-FR" altLang="fr-FR" sz="2000" dirty="0">
                <a:solidFill>
                  <a:srgbClr val="00CC00"/>
                </a:solidFill>
                <a:sym typeface="Monotype Sorts" pitchFamily="2" charset="2"/>
              </a:rPr>
              <a:t> </a:t>
            </a:r>
            <a:r>
              <a:rPr lang="fr-FR" altLang="fr-FR" sz="2000" dirty="0">
                <a:sym typeface="Monotype Sorts" pitchFamily="2" charset="2"/>
              </a:rPr>
              <a:t>)</a:t>
            </a:r>
          </a:p>
          <a:p>
            <a:pPr lvl="1">
              <a:lnSpc>
                <a:spcPct val="90000"/>
              </a:lnSpc>
              <a:defRPr/>
            </a:pPr>
            <a:r>
              <a:rPr lang="fr-FR" altLang="fr-FR" sz="2200" u="sng" dirty="0">
                <a:sym typeface="Monotype Sorts" pitchFamily="2" charset="2"/>
              </a:rPr>
              <a:t>Proposition  d ’ACTIONS CORRECTIVES  (</a:t>
            </a:r>
            <a:r>
              <a:rPr lang="fr-FR" altLang="fr-FR" sz="2000" dirty="0">
                <a:sym typeface="Monotype Sorts" pitchFamily="2" charset="2"/>
              </a:rPr>
              <a:t> réduction des effets par  de la maintenance préventive  , détection préventive , maintenance améliorative , calcul de  la nouvelle </a:t>
            </a:r>
            <a:r>
              <a:rPr lang="fr-FR" altLang="fr-FR" sz="2000" dirty="0">
                <a:solidFill>
                  <a:srgbClr val="FFCC00"/>
                </a:solidFill>
                <a:sym typeface="Monotype Sorts" pitchFamily="2" charset="2"/>
              </a:rPr>
              <a:t>criticité</a:t>
            </a:r>
            <a:r>
              <a:rPr lang="fr-FR" altLang="fr-FR" sz="2000" dirty="0">
                <a:solidFill>
                  <a:srgbClr val="00CC00"/>
                </a:solidFill>
                <a:sym typeface="Monotype Sorts" pitchFamily="2" charset="2"/>
              </a:rPr>
              <a:t> </a:t>
            </a:r>
            <a:r>
              <a:rPr lang="fr-FR" altLang="fr-FR" sz="2000" dirty="0">
                <a:sym typeface="Monotype Sorts" pitchFamily="2" charset="2"/>
              </a:rPr>
              <a:t>après action )</a:t>
            </a:r>
          </a:p>
          <a:p>
            <a:pPr>
              <a:lnSpc>
                <a:spcPct val="90000"/>
              </a:lnSpc>
              <a:buFont typeface="Monotype Sorts" pitchFamily="2" charset="2"/>
              <a:buNone/>
              <a:defRPr/>
            </a:pPr>
            <a:r>
              <a:rPr lang="fr-FR" altLang="fr-FR" dirty="0">
                <a:solidFill>
                  <a:srgbClr val="FFFF00"/>
                </a:solidFill>
                <a:sym typeface="Wingdings" panose="05000000000000000000" pitchFamily="2" charset="2"/>
              </a:rPr>
              <a:t></a:t>
            </a:r>
            <a:r>
              <a:rPr lang="fr-FR" altLang="fr-FR" dirty="0">
                <a:solidFill>
                  <a:schemeClr val="accent1"/>
                </a:solidFill>
              </a:rPr>
              <a:t>  </a:t>
            </a:r>
            <a:r>
              <a:rPr lang="fr-FR" altLang="fr-FR" dirty="0">
                <a:solidFill>
                  <a:srgbClr val="FFFF00"/>
                </a:solidFill>
              </a:rPr>
              <a:t>ETAPE 4 : SYNTHESE DE L ’ETUDE</a:t>
            </a:r>
          </a:p>
          <a:p>
            <a:pPr lvl="1">
              <a:lnSpc>
                <a:spcPct val="90000"/>
              </a:lnSpc>
              <a:defRPr/>
            </a:pPr>
            <a:r>
              <a:rPr lang="fr-FR" altLang="fr-FR" sz="2200" u="sng" dirty="0">
                <a:sym typeface="Arial Alternative" pitchFamily="49" charset="2"/>
              </a:rPr>
              <a:t>Hiérarchisation des défaillances</a:t>
            </a:r>
            <a:r>
              <a:rPr lang="fr-FR" altLang="fr-FR" sz="2400" dirty="0">
                <a:sym typeface="Arial Alternative" pitchFamily="49" charset="2"/>
              </a:rPr>
              <a:t> </a:t>
            </a:r>
            <a:r>
              <a:rPr lang="fr-FR" altLang="fr-FR" dirty="0">
                <a:sym typeface="Arial Alternative" pitchFamily="49" charset="2"/>
              </a:rPr>
              <a:t>(liste des pannes résumées , défaillances de causes communes , classement par catégories , symptômes observables….)</a:t>
            </a:r>
          </a:p>
          <a:p>
            <a:pPr lvl="1">
              <a:lnSpc>
                <a:spcPct val="90000"/>
              </a:lnSpc>
              <a:defRPr/>
            </a:pPr>
            <a:r>
              <a:rPr lang="fr-FR" altLang="fr-FR" sz="2200" dirty="0">
                <a:sym typeface="Arial Alternative" pitchFamily="49" charset="2"/>
              </a:rPr>
              <a:t>Liste des points critiques et  plan de maintenance éventuel</a:t>
            </a:r>
          </a:p>
        </p:txBody>
      </p:sp>
      <p:pic>
        <p:nvPicPr>
          <p:cNvPr id="20484" name="Picture 6" descr="HUMBU007">
            <a:hlinkClick r:id="rId2" action="ppaction://hlinksldjump"/>
            <a:extLst>
              <a:ext uri="{FF2B5EF4-FFF2-40B4-BE49-F238E27FC236}">
                <a16:creationId xmlns:a16="http://schemas.microsoft.com/office/drawing/2014/main" id="{E9F42BA4-DDF6-4AA1-AC25-71E39B0CAE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01201" y="4572000"/>
            <a:ext cx="790575"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a:extLst>
              <a:ext uri="{FF2B5EF4-FFF2-40B4-BE49-F238E27FC236}">
                <a16:creationId xmlns:a16="http://schemas.microsoft.com/office/drawing/2014/main" id="{586C37A5-DD56-4F43-A149-76D64A5EEB8D}"/>
              </a:ext>
            </a:extLst>
          </p:cNvPr>
          <p:cNvSpPr>
            <a:spLocks noGrp="1" noChangeArrowheads="1"/>
          </p:cNvSpPr>
          <p:nvPr>
            <p:ph type="title"/>
          </p:nvPr>
        </p:nvSpPr>
        <p:spPr>
          <a:xfrm>
            <a:off x="2590800" y="76200"/>
            <a:ext cx="7772400" cy="838200"/>
          </a:xfrm>
          <a:solidFill>
            <a:schemeClr val="accent1"/>
          </a:solidFill>
        </p:spPr>
        <p:txBody>
          <a:bodyPr>
            <a:normAutofit fontScale="90000"/>
          </a:bodyPr>
          <a:lstStyle/>
          <a:p>
            <a:pPr algn="ctr">
              <a:defRPr/>
            </a:pPr>
            <a:r>
              <a:rPr lang="fr-FR" altLang="fr-FR" sz="3600">
                <a:solidFill>
                  <a:schemeClr val="bg2"/>
                </a:solidFill>
              </a:rPr>
              <a:t>LES CRITÈRES ANALYSÉS DANS L’AMDEC</a:t>
            </a:r>
          </a:p>
        </p:txBody>
      </p:sp>
      <p:sp>
        <p:nvSpPr>
          <p:cNvPr id="203795" name="Rectangle 19">
            <a:extLst>
              <a:ext uri="{FF2B5EF4-FFF2-40B4-BE49-F238E27FC236}">
                <a16:creationId xmlns:a16="http://schemas.microsoft.com/office/drawing/2014/main" id="{7911CF0F-4B05-40C8-93FB-8B1F0EBA1D76}"/>
              </a:ext>
            </a:extLst>
          </p:cNvPr>
          <p:cNvSpPr>
            <a:spLocks noGrp="1" noChangeArrowheads="1"/>
          </p:cNvSpPr>
          <p:nvPr>
            <p:ph sz="half" idx="1"/>
          </p:nvPr>
        </p:nvSpPr>
        <p:spPr>
          <a:xfrm>
            <a:off x="2514600" y="2667000"/>
            <a:ext cx="1371600" cy="457200"/>
          </a:xfrm>
        </p:spPr>
        <p:txBody>
          <a:bodyPr>
            <a:normAutofit/>
          </a:bodyPr>
          <a:lstStyle/>
          <a:p>
            <a:pPr>
              <a:buFont typeface="Monotype Sorts" pitchFamily="2" charset="2"/>
              <a:buNone/>
              <a:defRPr/>
            </a:pPr>
            <a:r>
              <a:rPr lang="fr-FR" altLang="fr-FR">
                <a:solidFill>
                  <a:srgbClr val="FFFF00"/>
                </a:solidFill>
              </a:rPr>
              <a:t>QUESTION</a:t>
            </a:r>
          </a:p>
        </p:txBody>
      </p:sp>
      <p:sp>
        <p:nvSpPr>
          <p:cNvPr id="21507" name="AutoShape 3">
            <a:extLst>
              <a:ext uri="{FF2B5EF4-FFF2-40B4-BE49-F238E27FC236}">
                <a16:creationId xmlns:a16="http://schemas.microsoft.com/office/drawing/2014/main" id="{6F2C4E31-417D-41F1-B9F8-01C164E74CAE}"/>
              </a:ext>
            </a:extLst>
          </p:cNvPr>
          <p:cNvSpPr>
            <a:spLocks noChangeArrowheads="1"/>
          </p:cNvSpPr>
          <p:nvPr/>
        </p:nvSpPr>
        <p:spPr bwMode="auto">
          <a:xfrm>
            <a:off x="2743200" y="1981200"/>
            <a:ext cx="2895600" cy="533400"/>
          </a:xfrm>
          <a:prstGeom prst="flowChartTerminator">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600" b="1">
                <a:solidFill>
                  <a:schemeClr val="tx1"/>
                </a:solidFill>
              </a:rPr>
              <a:t>MODE DE DEFAILLANCE</a:t>
            </a:r>
            <a:endParaRPr lang="fr-FR" altLang="fr-FR" sz="1600" b="1"/>
          </a:p>
        </p:txBody>
      </p:sp>
      <p:sp>
        <p:nvSpPr>
          <p:cNvPr id="21508" name="AutoShape 4">
            <a:extLst>
              <a:ext uri="{FF2B5EF4-FFF2-40B4-BE49-F238E27FC236}">
                <a16:creationId xmlns:a16="http://schemas.microsoft.com/office/drawing/2014/main" id="{33B00CB5-0A05-4A7A-881C-554C8F6C9B6E}"/>
              </a:ext>
            </a:extLst>
          </p:cNvPr>
          <p:cNvSpPr>
            <a:spLocks noChangeArrowheads="1"/>
          </p:cNvSpPr>
          <p:nvPr/>
        </p:nvSpPr>
        <p:spPr bwMode="auto">
          <a:xfrm>
            <a:off x="4495800" y="2590800"/>
            <a:ext cx="2209800" cy="609600"/>
          </a:xfrm>
          <a:prstGeom prst="wedgeRoundRectCallout">
            <a:avLst>
              <a:gd name="adj1" fmla="val -79310"/>
              <a:gd name="adj2" fmla="val 1301"/>
              <a:gd name="adj3" fmla="val 16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400" b="1">
                <a:solidFill>
                  <a:srgbClr val="000000"/>
                </a:solidFill>
              </a:rPr>
              <a:t>QUE PEUT-IL ARRIVER?</a:t>
            </a:r>
          </a:p>
        </p:txBody>
      </p:sp>
      <p:sp>
        <p:nvSpPr>
          <p:cNvPr id="21509" name="AutoShape 5">
            <a:extLst>
              <a:ext uri="{FF2B5EF4-FFF2-40B4-BE49-F238E27FC236}">
                <a16:creationId xmlns:a16="http://schemas.microsoft.com/office/drawing/2014/main" id="{5A8CB745-12D3-4C55-B6F6-C09917549238}"/>
              </a:ext>
            </a:extLst>
          </p:cNvPr>
          <p:cNvSpPr>
            <a:spLocks noChangeArrowheads="1"/>
          </p:cNvSpPr>
          <p:nvPr/>
        </p:nvSpPr>
        <p:spPr bwMode="auto">
          <a:xfrm>
            <a:off x="2819400" y="3276600"/>
            <a:ext cx="2209800" cy="457200"/>
          </a:xfrm>
          <a:prstGeom prst="flowChartTerminator">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600" b="1">
                <a:solidFill>
                  <a:schemeClr val="tx1"/>
                </a:solidFill>
              </a:rPr>
              <a:t>EFFETS</a:t>
            </a:r>
            <a:endParaRPr lang="fr-FR" altLang="fr-FR" sz="1600" b="1"/>
          </a:p>
        </p:txBody>
      </p:sp>
      <p:sp>
        <p:nvSpPr>
          <p:cNvPr id="21510" name="AutoShape 6">
            <a:extLst>
              <a:ext uri="{FF2B5EF4-FFF2-40B4-BE49-F238E27FC236}">
                <a16:creationId xmlns:a16="http://schemas.microsoft.com/office/drawing/2014/main" id="{C2E75112-C33E-438B-B527-3146CD6C6BB6}"/>
              </a:ext>
            </a:extLst>
          </p:cNvPr>
          <p:cNvSpPr>
            <a:spLocks noChangeArrowheads="1"/>
          </p:cNvSpPr>
          <p:nvPr/>
        </p:nvSpPr>
        <p:spPr bwMode="auto">
          <a:xfrm>
            <a:off x="4572000" y="3810000"/>
            <a:ext cx="2133600" cy="609600"/>
          </a:xfrm>
          <a:prstGeom prst="wedgeRoundRectCallout">
            <a:avLst>
              <a:gd name="adj1" fmla="val -80356"/>
              <a:gd name="adj2" fmla="val 1301"/>
              <a:gd name="adj3" fmla="val 16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400" b="1">
                <a:solidFill>
                  <a:srgbClr val="000000"/>
                </a:solidFill>
              </a:rPr>
              <a:t>QUELLES EN SONT</a:t>
            </a:r>
          </a:p>
          <a:p>
            <a:pPr algn="ctr"/>
            <a:r>
              <a:rPr lang="fr-FR" altLang="fr-FR" sz="1400" b="1">
                <a:solidFill>
                  <a:srgbClr val="000000"/>
                </a:solidFill>
              </a:rPr>
              <a:t>LES CONSEQUENCES?</a:t>
            </a:r>
          </a:p>
        </p:txBody>
      </p:sp>
      <p:sp>
        <p:nvSpPr>
          <p:cNvPr id="21511" name="AutoShape 7">
            <a:extLst>
              <a:ext uri="{FF2B5EF4-FFF2-40B4-BE49-F238E27FC236}">
                <a16:creationId xmlns:a16="http://schemas.microsoft.com/office/drawing/2014/main" id="{7F2605ED-FE69-430F-9290-B2513F2E72C4}"/>
              </a:ext>
            </a:extLst>
          </p:cNvPr>
          <p:cNvSpPr>
            <a:spLocks noChangeArrowheads="1"/>
          </p:cNvSpPr>
          <p:nvPr/>
        </p:nvSpPr>
        <p:spPr bwMode="auto">
          <a:xfrm>
            <a:off x="2667000" y="4419600"/>
            <a:ext cx="2209800" cy="457200"/>
          </a:xfrm>
          <a:prstGeom prst="flowChartTerminator">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600" b="1">
                <a:solidFill>
                  <a:schemeClr val="tx1"/>
                </a:solidFill>
              </a:rPr>
              <a:t>CAUSES</a:t>
            </a:r>
            <a:endParaRPr lang="fr-FR" altLang="fr-FR" sz="1600" b="1"/>
          </a:p>
        </p:txBody>
      </p:sp>
      <p:sp>
        <p:nvSpPr>
          <p:cNvPr id="21512" name="AutoShape 8">
            <a:extLst>
              <a:ext uri="{FF2B5EF4-FFF2-40B4-BE49-F238E27FC236}">
                <a16:creationId xmlns:a16="http://schemas.microsoft.com/office/drawing/2014/main" id="{BC7CC47A-1F68-4312-8D14-AB792C801CB3}"/>
              </a:ext>
            </a:extLst>
          </p:cNvPr>
          <p:cNvSpPr>
            <a:spLocks noChangeArrowheads="1"/>
          </p:cNvSpPr>
          <p:nvPr/>
        </p:nvSpPr>
        <p:spPr bwMode="auto">
          <a:xfrm>
            <a:off x="4724400" y="4876800"/>
            <a:ext cx="2133600" cy="609600"/>
          </a:xfrm>
          <a:prstGeom prst="wedgeRoundRectCallout">
            <a:avLst>
              <a:gd name="adj1" fmla="val -80356"/>
              <a:gd name="adj2" fmla="val 1301"/>
              <a:gd name="adj3" fmla="val 16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400" b="1">
                <a:solidFill>
                  <a:srgbClr val="000000"/>
                </a:solidFill>
              </a:rPr>
              <a:t>POURQUOI CETTE</a:t>
            </a:r>
          </a:p>
          <a:p>
            <a:pPr algn="ctr"/>
            <a:r>
              <a:rPr lang="fr-FR" altLang="fr-FR" sz="1400" b="1">
                <a:solidFill>
                  <a:srgbClr val="000000"/>
                </a:solidFill>
              </a:rPr>
              <a:t>DEFAILLANCE</a:t>
            </a:r>
          </a:p>
          <a:p>
            <a:pPr algn="ctr"/>
            <a:r>
              <a:rPr lang="fr-FR" altLang="fr-FR" sz="1400" b="1">
                <a:solidFill>
                  <a:srgbClr val="000000"/>
                </a:solidFill>
              </a:rPr>
              <a:t>EST-ELLE ARRIVEE?</a:t>
            </a:r>
          </a:p>
        </p:txBody>
      </p:sp>
      <p:sp>
        <p:nvSpPr>
          <p:cNvPr id="21513" name="AutoShape 9">
            <a:extLst>
              <a:ext uri="{FF2B5EF4-FFF2-40B4-BE49-F238E27FC236}">
                <a16:creationId xmlns:a16="http://schemas.microsoft.com/office/drawing/2014/main" id="{33E915DE-7EA5-4F51-9773-433377C8394E}"/>
              </a:ext>
            </a:extLst>
          </p:cNvPr>
          <p:cNvSpPr>
            <a:spLocks noChangeArrowheads="1"/>
          </p:cNvSpPr>
          <p:nvPr/>
        </p:nvSpPr>
        <p:spPr bwMode="auto">
          <a:xfrm>
            <a:off x="2743200" y="5486400"/>
            <a:ext cx="2209800" cy="457200"/>
          </a:xfrm>
          <a:prstGeom prst="flowChartTerminator">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600" b="1">
                <a:solidFill>
                  <a:schemeClr val="tx1"/>
                </a:solidFill>
              </a:rPr>
              <a:t>FREQUENCE = F</a:t>
            </a:r>
            <a:endParaRPr lang="fr-FR" altLang="fr-FR" sz="1600" b="1"/>
          </a:p>
        </p:txBody>
      </p:sp>
      <p:sp>
        <p:nvSpPr>
          <p:cNvPr id="21514" name="AutoShape 10">
            <a:extLst>
              <a:ext uri="{FF2B5EF4-FFF2-40B4-BE49-F238E27FC236}">
                <a16:creationId xmlns:a16="http://schemas.microsoft.com/office/drawing/2014/main" id="{1EA733FC-C817-4E1C-8582-96478EDC61FC}"/>
              </a:ext>
            </a:extLst>
          </p:cNvPr>
          <p:cNvSpPr>
            <a:spLocks noChangeArrowheads="1"/>
          </p:cNvSpPr>
          <p:nvPr/>
        </p:nvSpPr>
        <p:spPr bwMode="auto">
          <a:xfrm>
            <a:off x="4267200" y="6019800"/>
            <a:ext cx="3048000" cy="762000"/>
          </a:xfrm>
          <a:prstGeom prst="wedgeRoundRectCallout">
            <a:avLst>
              <a:gd name="adj1" fmla="val -61250"/>
              <a:gd name="adj2" fmla="val -8958"/>
              <a:gd name="adj3" fmla="val 16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200" b="1">
                <a:solidFill>
                  <a:srgbClr val="000000"/>
                </a:solidFill>
              </a:rPr>
              <a:t>QUELLE EST LA FREQUENCE DES </a:t>
            </a:r>
          </a:p>
          <a:p>
            <a:pPr algn="ctr"/>
            <a:r>
              <a:rPr lang="fr-FR" altLang="fr-FR" sz="1200" b="1">
                <a:solidFill>
                  <a:srgbClr val="000000"/>
                </a:solidFill>
              </a:rPr>
              <a:t>DEFAILLANCES?</a:t>
            </a:r>
          </a:p>
          <a:p>
            <a:pPr algn="ctr"/>
            <a:r>
              <a:rPr lang="fr-FR" altLang="fr-FR" sz="1200" b="1">
                <a:solidFill>
                  <a:srgbClr val="000000"/>
                </a:solidFill>
              </a:rPr>
              <a:t>(S ’appuyer sur le </a:t>
            </a:r>
          </a:p>
          <a:p>
            <a:pPr algn="ctr"/>
            <a:r>
              <a:rPr lang="fr-FR" altLang="fr-FR" sz="1200" b="1">
                <a:solidFill>
                  <a:srgbClr val="000000"/>
                </a:solidFill>
              </a:rPr>
              <a:t>vécu en AMDEC OPERATIONNELLE)</a:t>
            </a:r>
            <a:endParaRPr lang="fr-FR" altLang="fr-FR" sz="1400" b="1">
              <a:solidFill>
                <a:srgbClr val="000000"/>
              </a:solidFill>
            </a:endParaRPr>
          </a:p>
        </p:txBody>
      </p:sp>
      <p:sp>
        <p:nvSpPr>
          <p:cNvPr id="21515" name="AutoShape 11">
            <a:extLst>
              <a:ext uri="{FF2B5EF4-FFF2-40B4-BE49-F238E27FC236}">
                <a16:creationId xmlns:a16="http://schemas.microsoft.com/office/drawing/2014/main" id="{C709A387-F83F-479A-BE4A-4E8DE28E962F}"/>
              </a:ext>
            </a:extLst>
          </p:cNvPr>
          <p:cNvSpPr>
            <a:spLocks noChangeArrowheads="1"/>
          </p:cNvSpPr>
          <p:nvPr/>
        </p:nvSpPr>
        <p:spPr bwMode="auto">
          <a:xfrm>
            <a:off x="8229600" y="1981200"/>
            <a:ext cx="2209800" cy="457200"/>
          </a:xfrm>
          <a:prstGeom prst="flowChartTerminator">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600" b="1">
                <a:solidFill>
                  <a:schemeClr val="tx1"/>
                </a:solidFill>
              </a:rPr>
              <a:t>GRAVITE = G</a:t>
            </a:r>
          </a:p>
        </p:txBody>
      </p:sp>
      <p:sp>
        <p:nvSpPr>
          <p:cNvPr id="21516" name="AutoShape 12">
            <a:extLst>
              <a:ext uri="{FF2B5EF4-FFF2-40B4-BE49-F238E27FC236}">
                <a16:creationId xmlns:a16="http://schemas.microsoft.com/office/drawing/2014/main" id="{4CFB101C-CACD-46BC-B1B3-C85EFAF7C8C2}"/>
              </a:ext>
            </a:extLst>
          </p:cNvPr>
          <p:cNvSpPr>
            <a:spLocks noChangeArrowheads="1"/>
          </p:cNvSpPr>
          <p:nvPr/>
        </p:nvSpPr>
        <p:spPr bwMode="auto">
          <a:xfrm>
            <a:off x="8153400" y="2514600"/>
            <a:ext cx="2438400" cy="533400"/>
          </a:xfrm>
          <a:prstGeom prst="wedgeRectCallout">
            <a:avLst>
              <a:gd name="adj1" fmla="val -66407"/>
              <a:gd name="adj2" fmla="val 4791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200" b="1">
                <a:solidFill>
                  <a:srgbClr val="000000"/>
                </a:solidFill>
              </a:rPr>
              <a:t>LA QUALITE EST-ELLE </a:t>
            </a:r>
          </a:p>
          <a:p>
            <a:pPr algn="ctr"/>
            <a:r>
              <a:rPr lang="fr-FR" altLang="fr-FR" sz="1200" b="1">
                <a:solidFill>
                  <a:srgbClr val="000000"/>
                </a:solidFill>
              </a:rPr>
              <a:t>BONNE ?</a:t>
            </a:r>
            <a:endParaRPr lang="fr-FR" altLang="fr-FR" sz="1600" b="1">
              <a:solidFill>
                <a:srgbClr val="000000"/>
              </a:solidFill>
            </a:endParaRPr>
          </a:p>
        </p:txBody>
      </p:sp>
      <p:sp>
        <p:nvSpPr>
          <p:cNvPr id="21517" name="AutoShape 13">
            <a:extLst>
              <a:ext uri="{FF2B5EF4-FFF2-40B4-BE49-F238E27FC236}">
                <a16:creationId xmlns:a16="http://schemas.microsoft.com/office/drawing/2014/main" id="{9011BCD5-F417-4932-9FA9-64FFFF326714}"/>
              </a:ext>
            </a:extLst>
          </p:cNvPr>
          <p:cNvSpPr>
            <a:spLocks noChangeArrowheads="1"/>
          </p:cNvSpPr>
          <p:nvPr/>
        </p:nvSpPr>
        <p:spPr bwMode="auto">
          <a:xfrm>
            <a:off x="8001000" y="3124200"/>
            <a:ext cx="2667000" cy="457200"/>
          </a:xfrm>
          <a:prstGeom prst="wedgeRectCallout">
            <a:avLst>
              <a:gd name="adj1" fmla="val -62144"/>
              <a:gd name="adj2" fmla="val 39236"/>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200" b="1">
                <a:solidFill>
                  <a:srgbClr val="000000"/>
                </a:solidFill>
              </a:rPr>
              <a:t>LA POLLUTION EST-ELLE </a:t>
            </a:r>
          </a:p>
          <a:p>
            <a:pPr algn="ctr"/>
            <a:r>
              <a:rPr lang="fr-FR" altLang="fr-FR" sz="1200" b="1">
                <a:solidFill>
                  <a:srgbClr val="000000"/>
                </a:solidFill>
              </a:rPr>
              <a:t>ACCEPTABLE ?</a:t>
            </a:r>
            <a:endParaRPr lang="fr-FR" altLang="fr-FR" sz="1600" b="1">
              <a:solidFill>
                <a:srgbClr val="000000"/>
              </a:solidFill>
            </a:endParaRPr>
          </a:p>
        </p:txBody>
      </p:sp>
      <p:sp>
        <p:nvSpPr>
          <p:cNvPr id="21518" name="AutoShape 14">
            <a:extLst>
              <a:ext uri="{FF2B5EF4-FFF2-40B4-BE49-F238E27FC236}">
                <a16:creationId xmlns:a16="http://schemas.microsoft.com/office/drawing/2014/main" id="{7C8B07F5-1D3B-4EDD-8318-474540907AFC}"/>
              </a:ext>
            </a:extLst>
          </p:cNvPr>
          <p:cNvSpPr>
            <a:spLocks noChangeArrowheads="1"/>
          </p:cNvSpPr>
          <p:nvPr/>
        </p:nvSpPr>
        <p:spPr bwMode="auto">
          <a:xfrm>
            <a:off x="8229600" y="3657600"/>
            <a:ext cx="2362200" cy="533400"/>
          </a:xfrm>
          <a:prstGeom prst="wedgeRectCallout">
            <a:avLst>
              <a:gd name="adj1" fmla="val -82259"/>
              <a:gd name="adj2" fmla="val 1486"/>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200" b="1">
                <a:solidFill>
                  <a:srgbClr val="000000"/>
                </a:solidFill>
              </a:rPr>
              <a:t>LA SECURITE EST-ELLE </a:t>
            </a:r>
          </a:p>
          <a:p>
            <a:pPr algn="ctr"/>
            <a:r>
              <a:rPr lang="fr-FR" altLang="fr-FR" sz="1200" b="1">
                <a:solidFill>
                  <a:srgbClr val="000000"/>
                </a:solidFill>
              </a:rPr>
              <a:t>GARANTIE ?</a:t>
            </a:r>
          </a:p>
        </p:txBody>
      </p:sp>
      <p:sp>
        <p:nvSpPr>
          <p:cNvPr id="21519" name="AutoShape 15">
            <a:extLst>
              <a:ext uri="{FF2B5EF4-FFF2-40B4-BE49-F238E27FC236}">
                <a16:creationId xmlns:a16="http://schemas.microsoft.com/office/drawing/2014/main" id="{64EE61E6-BB8F-4347-B3E4-74FD469BBFDB}"/>
              </a:ext>
            </a:extLst>
          </p:cNvPr>
          <p:cNvSpPr>
            <a:spLocks noChangeArrowheads="1"/>
          </p:cNvSpPr>
          <p:nvPr/>
        </p:nvSpPr>
        <p:spPr bwMode="auto">
          <a:xfrm>
            <a:off x="7924800" y="4267200"/>
            <a:ext cx="2667000" cy="381000"/>
          </a:xfrm>
          <a:prstGeom prst="wedgeRectCallout">
            <a:avLst>
              <a:gd name="adj1" fmla="val -65000"/>
              <a:gd name="adj2" fmla="val -291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200" b="1">
                <a:solidFill>
                  <a:srgbClr val="000000"/>
                </a:solidFill>
              </a:rPr>
              <a:t>QUELLE SERA LA DUREE</a:t>
            </a:r>
          </a:p>
          <a:p>
            <a:pPr algn="ctr"/>
            <a:r>
              <a:rPr lang="fr-FR" altLang="fr-FR" sz="1200" b="1">
                <a:solidFill>
                  <a:srgbClr val="000000"/>
                </a:solidFill>
              </a:rPr>
              <a:t>DE L ’INTERVENTION?</a:t>
            </a:r>
            <a:endParaRPr lang="fr-FR" altLang="fr-FR" sz="1600" b="1">
              <a:solidFill>
                <a:srgbClr val="000000"/>
              </a:solidFill>
            </a:endParaRPr>
          </a:p>
        </p:txBody>
      </p:sp>
      <p:sp>
        <p:nvSpPr>
          <p:cNvPr id="21520" name="AutoShape 16">
            <a:extLst>
              <a:ext uri="{FF2B5EF4-FFF2-40B4-BE49-F238E27FC236}">
                <a16:creationId xmlns:a16="http://schemas.microsoft.com/office/drawing/2014/main" id="{14085ADB-AB4A-4083-9309-42ACBBAF0794}"/>
              </a:ext>
            </a:extLst>
          </p:cNvPr>
          <p:cNvSpPr>
            <a:spLocks noChangeArrowheads="1"/>
          </p:cNvSpPr>
          <p:nvPr/>
        </p:nvSpPr>
        <p:spPr bwMode="auto">
          <a:xfrm>
            <a:off x="8077200" y="4724400"/>
            <a:ext cx="2438400" cy="685800"/>
          </a:xfrm>
          <a:prstGeom prst="wedgeRectCallout">
            <a:avLst>
              <a:gd name="adj1" fmla="val -73440"/>
              <a:gd name="adj2" fmla="val -34954"/>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200" b="1">
                <a:solidFill>
                  <a:srgbClr val="000000"/>
                </a:solidFill>
              </a:rPr>
              <a:t>QUELS SERONT LES COÛTS </a:t>
            </a:r>
          </a:p>
          <a:p>
            <a:pPr algn="ctr"/>
            <a:r>
              <a:rPr lang="fr-FR" altLang="fr-FR" sz="1200" b="1">
                <a:solidFill>
                  <a:srgbClr val="000000"/>
                </a:solidFill>
              </a:rPr>
              <a:t>DIRECTS ET INDIRECTS?</a:t>
            </a:r>
            <a:endParaRPr lang="fr-FR" altLang="fr-FR" sz="1200" b="1"/>
          </a:p>
        </p:txBody>
      </p:sp>
      <p:sp>
        <p:nvSpPr>
          <p:cNvPr id="21521" name="AutoShape 17">
            <a:extLst>
              <a:ext uri="{FF2B5EF4-FFF2-40B4-BE49-F238E27FC236}">
                <a16:creationId xmlns:a16="http://schemas.microsoft.com/office/drawing/2014/main" id="{45746DEC-FB01-4806-B5E1-DB7F4838F7C7}"/>
              </a:ext>
            </a:extLst>
          </p:cNvPr>
          <p:cNvSpPr>
            <a:spLocks noChangeArrowheads="1"/>
          </p:cNvSpPr>
          <p:nvPr/>
        </p:nvSpPr>
        <p:spPr bwMode="auto">
          <a:xfrm>
            <a:off x="8382000" y="5486400"/>
            <a:ext cx="2209800" cy="457200"/>
          </a:xfrm>
          <a:prstGeom prst="flowChartTerminator">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600" b="1">
                <a:solidFill>
                  <a:schemeClr val="tx1"/>
                </a:solidFill>
              </a:rPr>
              <a:t>DETECTION = D</a:t>
            </a:r>
          </a:p>
        </p:txBody>
      </p:sp>
      <p:sp>
        <p:nvSpPr>
          <p:cNvPr id="21522" name="AutoShape 18">
            <a:extLst>
              <a:ext uri="{FF2B5EF4-FFF2-40B4-BE49-F238E27FC236}">
                <a16:creationId xmlns:a16="http://schemas.microsoft.com/office/drawing/2014/main" id="{5B9A4560-CBFE-4622-A7E4-36BB6B324884}"/>
              </a:ext>
            </a:extLst>
          </p:cNvPr>
          <p:cNvSpPr>
            <a:spLocks noChangeArrowheads="1"/>
          </p:cNvSpPr>
          <p:nvPr/>
        </p:nvSpPr>
        <p:spPr bwMode="auto">
          <a:xfrm>
            <a:off x="8001000" y="6019800"/>
            <a:ext cx="2667000" cy="685800"/>
          </a:xfrm>
          <a:prstGeom prst="wedgeRectCallout">
            <a:avLst>
              <a:gd name="adj1" fmla="val -70713"/>
              <a:gd name="adj2" fmla="val -57176"/>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200" b="1">
                <a:solidFill>
                  <a:srgbClr val="000000"/>
                </a:solidFill>
              </a:rPr>
              <a:t>QUELLE EST LA PROTECTION SUR</a:t>
            </a:r>
          </a:p>
          <a:p>
            <a:pPr algn="ctr"/>
            <a:r>
              <a:rPr lang="fr-FR" altLang="fr-FR" sz="1200" b="1">
                <a:solidFill>
                  <a:srgbClr val="000000"/>
                </a:solidFill>
              </a:rPr>
              <a:t> CET EQUIPEMENT </a:t>
            </a:r>
          </a:p>
          <a:p>
            <a:pPr algn="ctr"/>
            <a:r>
              <a:rPr lang="fr-FR" altLang="fr-FR" sz="1200" b="1">
                <a:solidFill>
                  <a:srgbClr val="000000"/>
                </a:solidFill>
              </a:rPr>
              <a:t>QUI PERMET DE DETECTER LA </a:t>
            </a:r>
          </a:p>
          <a:p>
            <a:pPr algn="ctr"/>
            <a:r>
              <a:rPr lang="fr-FR" altLang="fr-FR" sz="1200" b="1">
                <a:solidFill>
                  <a:srgbClr val="000000"/>
                </a:solidFill>
              </a:rPr>
              <a:t>DEFAILLANCE?</a:t>
            </a:r>
          </a:p>
        </p:txBody>
      </p:sp>
      <p:sp>
        <p:nvSpPr>
          <p:cNvPr id="203796" name="Rectangle 20">
            <a:extLst>
              <a:ext uri="{FF2B5EF4-FFF2-40B4-BE49-F238E27FC236}">
                <a16:creationId xmlns:a16="http://schemas.microsoft.com/office/drawing/2014/main" id="{A8DCA3A9-3B76-4135-A2F4-CBBB435B3FF0}"/>
              </a:ext>
            </a:extLst>
          </p:cNvPr>
          <p:cNvSpPr>
            <a:spLocks noChangeArrowheads="1"/>
          </p:cNvSpPr>
          <p:nvPr/>
        </p:nvSpPr>
        <p:spPr bwMode="auto">
          <a:xfrm>
            <a:off x="2590800" y="3886200"/>
            <a:ext cx="1371600" cy="457200"/>
          </a:xfrm>
          <a:prstGeom prst="rect">
            <a:avLst/>
          </a:prstGeom>
          <a:noFill/>
          <a:ln>
            <a:noFill/>
          </a:ln>
        </p:spPr>
        <p:txBody>
          <a:bodyPr/>
          <a:lstStyle>
            <a:lvl1pPr marL="342900" indent="-342900">
              <a:spcBef>
                <a:spcPct val="20000"/>
              </a:spcBef>
              <a:buClr>
                <a:schemeClr val="accent1"/>
              </a:buClr>
              <a:buSzPct val="75000"/>
              <a:buFont typeface="Monotype Sorts" pitchFamily="2" charset="2"/>
              <a:buChar char="b"/>
              <a:defRPr kumimoji="1" sz="2800">
                <a:solidFill>
                  <a:schemeClr val="tx1"/>
                </a:solidFill>
                <a:effectLst>
                  <a:outerShdw blurRad="38100" dist="38100" dir="2700000" algn="tl">
                    <a:srgbClr val="000000"/>
                  </a:outerShdw>
                </a:effectLst>
                <a:latin typeface="Impact" panose="020B0806030902050204" pitchFamily="34" charset="0"/>
              </a:defRPr>
            </a:lvl1pPr>
            <a:lvl2pPr marL="742950" indent="-285750">
              <a:spcBef>
                <a:spcPct val="20000"/>
              </a:spcBef>
              <a:buClr>
                <a:schemeClr val="accent2"/>
              </a:buClr>
              <a:buChar char="•"/>
              <a:defRPr kumimoji="1" sz="2400">
                <a:solidFill>
                  <a:schemeClr val="tx1"/>
                </a:solidFill>
                <a:effectLst>
                  <a:outerShdw blurRad="38100" dist="38100" dir="2700000" algn="tl">
                    <a:srgbClr val="000000"/>
                  </a:outerShdw>
                </a:effectLst>
                <a:latin typeface="Impact" panose="020B0806030902050204" pitchFamily="34" charset="0"/>
              </a:defRPr>
            </a:lvl2pPr>
            <a:lvl3pPr marL="1143000" indent="-228600">
              <a:spcBef>
                <a:spcPct val="20000"/>
              </a:spcBef>
              <a:buChar char="–"/>
              <a:defRPr kumimoji="1" sz="2000">
                <a:solidFill>
                  <a:schemeClr val="tx1"/>
                </a:solidFill>
                <a:effectLst>
                  <a:outerShdw blurRad="38100" dist="38100" dir="2700000" algn="tl">
                    <a:srgbClr val="000000"/>
                  </a:outerShdw>
                </a:effectLst>
                <a:latin typeface="Impact" panose="020B0806030902050204" pitchFamily="34" charset="0"/>
              </a:defRPr>
            </a:lvl3pPr>
            <a:lvl4pPr marL="1600200" indent="-228600">
              <a:spcBef>
                <a:spcPct val="20000"/>
              </a:spcBef>
              <a:buChar char="–"/>
              <a:defRPr kumimoji="1">
                <a:solidFill>
                  <a:schemeClr val="tx1"/>
                </a:solidFill>
                <a:effectLst>
                  <a:outerShdw blurRad="38100" dist="38100" dir="2700000" algn="tl">
                    <a:srgbClr val="000000"/>
                  </a:outerShdw>
                </a:effectLst>
                <a:latin typeface="Impact" panose="020B0806030902050204" pitchFamily="34" charset="0"/>
              </a:defRPr>
            </a:lvl4pPr>
            <a:lvl5pPr marL="2057400" indent="-228600">
              <a:spcBef>
                <a:spcPct val="20000"/>
              </a:spcBef>
              <a:buChar char="»"/>
              <a:defRPr kumimoji="1">
                <a:solidFill>
                  <a:schemeClr val="tx1"/>
                </a:solidFill>
                <a:effectLst>
                  <a:outerShdw blurRad="38100" dist="38100" dir="2700000" algn="tl">
                    <a:srgbClr val="000000"/>
                  </a:outerShdw>
                </a:effectLst>
                <a:latin typeface="Impact" panose="020B0806030902050204" pitchFamily="34" charset="0"/>
              </a:defRPr>
            </a:lvl5pPr>
            <a:lvl6pPr marL="2514600" indent="-228600" eaLnBrk="0" fontAlgn="base" hangingPunct="0">
              <a:spcBef>
                <a:spcPct val="20000"/>
              </a:spcBef>
              <a:spcAft>
                <a:spcPct val="0"/>
              </a:spcAft>
              <a:buChar char="»"/>
              <a:defRPr kumimoji="1">
                <a:solidFill>
                  <a:schemeClr val="tx1"/>
                </a:solidFill>
                <a:effectLst>
                  <a:outerShdw blurRad="38100" dist="38100" dir="2700000" algn="tl">
                    <a:srgbClr val="000000"/>
                  </a:outerShdw>
                </a:effectLst>
                <a:latin typeface="Impact" panose="020B0806030902050204" pitchFamily="34" charset="0"/>
              </a:defRPr>
            </a:lvl6pPr>
            <a:lvl7pPr marL="2971800" indent="-228600" eaLnBrk="0" fontAlgn="base" hangingPunct="0">
              <a:spcBef>
                <a:spcPct val="20000"/>
              </a:spcBef>
              <a:spcAft>
                <a:spcPct val="0"/>
              </a:spcAft>
              <a:buChar char="»"/>
              <a:defRPr kumimoji="1">
                <a:solidFill>
                  <a:schemeClr val="tx1"/>
                </a:solidFill>
                <a:effectLst>
                  <a:outerShdw blurRad="38100" dist="38100" dir="2700000" algn="tl">
                    <a:srgbClr val="000000"/>
                  </a:outerShdw>
                </a:effectLst>
                <a:latin typeface="Impact" panose="020B0806030902050204" pitchFamily="34" charset="0"/>
              </a:defRPr>
            </a:lvl7pPr>
            <a:lvl8pPr marL="3429000" indent="-228600" eaLnBrk="0" fontAlgn="base" hangingPunct="0">
              <a:spcBef>
                <a:spcPct val="20000"/>
              </a:spcBef>
              <a:spcAft>
                <a:spcPct val="0"/>
              </a:spcAft>
              <a:buChar char="»"/>
              <a:defRPr kumimoji="1">
                <a:solidFill>
                  <a:schemeClr val="tx1"/>
                </a:solidFill>
                <a:effectLst>
                  <a:outerShdw blurRad="38100" dist="38100" dir="2700000" algn="tl">
                    <a:srgbClr val="000000"/>
                  </a:outerShdw>
                </a:effectLst>
                <a:latin typeface="Impact" panose="020B0806030902050204" pitchFamily="34" charset="0"/>
              </a:defRPr>
            </a:lvl8pPr>
            <a:lvl9pPr marL="3886200" indent="-228600" eaLnBrk="0" fontAlgn="base" hangingPunct="0">
              <a:spcBef>
                <a:spcPct val="20000"/>
              </a:spcBef>
              <a:spcAft>
                <a:spcPct val="0"/>
              </a:spcAft>
              <a:buChar char="»"/>
              <a:defRPr kumimoji="1">
                <a:solidFill>
                  <a:schemeClr val="tx1"/>
                </a:solidFill>
                <a:effectLst>
                  <a:outerShdw blurRad="38100" dist="38100" dir="2700000" algn="tl">
                    <a:srgbClr val="000000"/>
                  </a:outerShdw>
                </a:effectLst>
                <a:latin typeface="Impact" panose="020B0806030902050204" pitchFamily="34" charset="0"/>
              </a:defRPr>
            </a:lvl9pPr>
          </a:lstStyle>
          <a:p>
            <a:pPr>
              <a:buFont typeface="Monotype Sorts" pitchFamily="2" charset="2"/>
              <a:buNone/>
              <a:defRPr/>
            </a:pPr>
            <a:r>
              <a:rPr lang="fr-FR" altLang="fr-FR" sz="2000">
                <a:solidFill>
                  <a:srgbClr val="FFFF00"/>
                </a:solidFill>
              </a:rPr>
              <a:t>QUESTION</a:t>
            </a:r>
          </a:p>
        </p:txBody>
      </p:sp>
      <p:sp>
        <p:nvSpPr>
          <p:cNvPr id="203797" name="Rectangle 21">
            <a:extLst>
              <a:ext uri="{FF2B5EF4-FFF2-40B4-BE49-F238E27FC236}">
                <a16:creationId xmlns:a16="http://schemas.microsoft.com/office/drawing/2014/main" id="{18EF0173-E23C-49F7-9CEA-4DE53760DEB0}"/>
              </a:ext>
            </a:extLst>
          </p:cNvPr>
          <p:cNvSpPr>
            <a:spLocks noChangeArrowheads="1"/>
          </p:cNvSpPr>
          <p:nvPr/>
        </p:nvSpPr>
        <p:spPr bwMode="auto">
          <a:xfrm>
            <a:off x="2667000" y="4953000"/>
            <a:ext cx="1371600" cy="457200"/>
          </a:xfrm>
          <a:prstGeom prst="rect">
            <a:avLst/>
          </a:prstGeom>
          <a:noFill/>
          <a:ln>
            <a:noFill/>
          </a:ln>
        </p:spPr>
        <p:txBody>
          <a:bodyPr/>
          <a:lstStyle>
            <a:lvl1pPr marL="342900" indent="-342900">
              <a:spcBef>
                <a:spcPct val="20000"/>
              </a:spcBef>
              <a:buClr>
                <a:schemeClr val="accent1"/>
              </a:buClr>
              <a:buSzPct val="75000"/>
              <a:buFont typeface="Monotype Sorts" pitchFamily="2" charset="2"/>
              <a:buChar char="b"/>
              <a:defRPr kumimoji="1" sz="2800">
                <a:solidFill>
                  <a:schemeClr val="tx1"/>
                </a:solidFill>
                <a:effectLst>
                  <a:outerShdw blurRad="38100" dist="38100" dir="2700000" algn="tl">
                    <a:srgbClr val="000000"/>
                  </a:outerShdw>
                </a:effectLst>
                <a:latin typeface="Impact" panose="020B0806030902050204" pitchFamily="34" charset="0"/>
              </a:defRPr>
            </a:lvl1pPr>
            <a:lvl2pPr marL="742950" indent="-285750">
              <a:spcBef>
                <a:spcPct val="20000"/>
              </a:spcBef>
              <a:buClr>
                <a:schemeClr val="accent2"/>
              </a:buClr>
              <a:buChar char="•"/>
              <a:defRPr kumimoji="1" sz="2400">
                <a:solidFill>
                  <a:schemeClr val="tx1"/>
                </a:solidFill>
                <a:effectLst>
                  <a:outerShdw blurRad="38100" dist="38100" dir="2700000" algn="tl">
                    <a:srgbClr val="000000"/>
                  </a:outerShdw>
                </a:effectLst>
                <a:latin typeface="Impact" panose="020B0806030902050204" pitchFamily="34" charset="0"/>
              </a:defRPr>
            </a:lvl2pPr>
            <a:lvl3pPr marL="1143000" indent="-228600">
              <a:spcBef>
                <a:spcPct val="20000"/>
              </a:spcBef>
              <a:buChar char="–"/>
              <a:defRPr kumimoji="1" sz="2000">
                <a:solidFill>
                  <a:schemeClr val="tx1"/>
                </a:solidFill>
                <a:effectLst>
                  <a:outerShdw blurRad="38100" dist="38100" dir="2700000" algn="tl">
                    <a:srgbClr val="000000"/>
                  </a:outerShdw>
                </a:effectLst>
                <a:latin typeface="Impact" panose="020B0806030902050204" pitchFamily="34" charset="0"/>
              </a:defRPr>
            </a:lvl3pPr>
            <a:lvl4pPr marL="1600200" indent="-228600">
              <a:spcBef>
                <a:spcPct val="20000"/>
              </a:spcBef>
              <a:buChar char="–"/>
              <a:defRPr kumimoji="1">
                <a:solidFill>
                  <a:schemeClr val="tx1"/>
                </a:solidFill>
                <a:effectLst>
                  <a:outerShdw blurRad="38100" dist="38100" dir="2700000" algn="tl">
                    <a:srgbClr val="000000"/>
                  </a:outerShdw>
                </a:effectLst>
                <a:latin typeface="Impact" panose="020B0806030902050204" pitchFamily="34" charset="0"/>
              </a:defRPr>
            </a:lvl4pPr>
            <a:lvl5pPr marL="2057400" indent="-228600">
              <a:spcBef>
                <a:spcPct val="20000"/>
              </a:spcBef>
              <a:buChar char="»"/>
              <a:defRPr kumimoji="1">
                <a:solidFill>
                  <a:schemeClr val="tx1"/>
                </a:solidFill>
                <a:effectLst>
                  <a:outerShdw blurRad="38100" dist="38100" dir="2700000" algn="tl">
                    <a:srgbClr val="000000"/>
                  </a:outerShdw>
                </a:effectLst>
                <a:latin typeface="Impact" panose="020B0806030902050204" pitchFamily="34" charset="0"/>
              </a:defRPr>
            </a:lvl5pPr>
            <a:lvl6pPr marL="2514600" indent="-228600" eaLnBrk="0" fontAlgn="base" hangingPunct="0">
              <a:spcBef>
                <a:spcPct val="20000"/>
              </a:spcBef>
              <a:spcAft>
                <a:spcPct val="0"/>
              </a:spcAft>
              <a:buChar char="»"/>
              <a:defRPr kumimoji="1">
                <a:solidFill>
                  <a:schemeClr val="tx1"/>
                </a:solidFill>
                <a:effectLst>
                  <a:outerShdw blurRad="38100" dist="38100" dir="2700000" algn="tl">
                    <a:srgbClr val="000000"/>
                  </a:outerShdw>
                </a:effectLst>
                <a:latin typeface="Impact" panose="020B0806030902050204" pitchFamily="34" charset="0"/>
              </a:defRPr>
            </a:lvl6pPr>
            <a:lvl7pPr marL="2971800" indent="-228600" eaLnBrk="0" fontAlgn="base" hangingPunct="0">
              <a:spcBef>
                <a:spcPct val="20000"/>
              </a:spcBef>
              <a:spcAft>
                <a:spcPct val="0"/>
              </a:spcAft>
              <a:buChar char="»"/>
              <a:defRPr kumimoji="1">
                <a:solidFill>
                  <a:schemeClr val="tx1"/>
                </a:solidFill>
                <a:effectLst>
                  <a:outerShdw blurRad="38100" dist="38100" dir="2700000" algn="tl">
                    <a:srgbClr val="000000"/>
                  </a:outerShdw>
                </a:effectLst>
                <a:latin typeface="Impact" panose="020B0806030902050204" pitchFamily="34" charset="0"/>
              </a:defRPr>
            </a:lvl7pPr>
            <a:lvl8pPr marL="3429000" indent="-228600" eaLnBrk="0" fontAlgn="base" hangingPunct="0">
              <a:spcBef>
                <a:spcPct val="20000"/>
              </a:spcBef>
              <a:spcAft>
                <a:spcPct val="0"/>
              </a:spcAft>
              <a:buChar char="»"/>
              <a:defRPr kumimoji="1">
                <a:solidFill>
                  <a:schemeClr val="tx1"/>
                </a:solidFill>
                <a:effectLst>
                  <a:outerShdw blurRad="38100" dist="38100" dir="2700000" algn="tl">
                    <a:srgbClr val="000000"/>
                  </a:outerShdw>
                </a:effectLst>
                <a:latin typeface="Impact" panose="020B0806030902050204" pitchFamily="34" charset="0"/>
              </a:defRPr>
            </a:lvl8pPr>
            <a:lvl9pPr marL="3886200" indent="-228600" eaLnBrk="0" fontAlgn="base" hangingPunct="0">
              <a:spcBef>
                <a:spcPct val="20000"/>
              </a:spcBef>
              <a:spcAft>
                <a:spcPct val="0"/>
              </a:spcAft>
              <a:buChar char="»"/>
              <a:defRPr kumimoji="1">
                <a:solidFill>
                  <a:schemeClr val="tx1"/>
                </a:solidFill>
                <a:effectLst>
                  <a:outerShdw blurRad="38100" dist="38100" dir="2700000" algn="tl">
                    <a:srgbClr val="000000"/>
                  </a:outerShdw>
                </a:effectLst>
                <a:latin typeface="Impact" panose="020B0806030902050204" pitchFamily="34" charset="0"/>
              </a:defRPr>
            </a:lvl9pPr>
          </a:lstStyle>
          <a:p>
            <a:pPr>
              <a:buFont typeface="Monotype Sorts" pitchFamily="2" charset="2"/>
              <a:buNone/>
              <a:defRPr/>
            </a:pPr>
            <a:r>
              <a:rPr lang="fr-FR" altLang="fr-FR" sz="2000">
                <a:solidFill>
                  <a:srgbClr val="FFFF00"/>
                </a:solidFill>
              </a:rPr>
              <a:t>QUESTION</a:t>
            </a:r>
          </a:p>
        </p:txBody>
      </p:sp>
      <p:sp>
        <p:nvSpPr>
          <p:cNvPr id="203798" name="Rectangle 22">
            <a:extLst>
              <a:ext uri="{FF2B5EF4-FFF2-40B4-BE49-F238E27FC236}">
                <a16:creationId xmlns:a16="http://schemas.microsoft.com/office/drawing/2014/main" id="{4038954B-FCBA-41BC-9716-E84945704FD4}"/>
              </a:ext>
            </a:extLst>
          </p:cNvPr>
          <p:cNvSpPr>
            <a:spLocks noChangeArrowheads="1"/>
          </p:cNvSpPr>
          <p:nvPr/>
        </p:nvSpPr>
        <p:spPr bwMode="auto">
          <a:xfrm>
            <a:off x="2667000" y="6172200"/>
            <a:ext cx="1371600" cy="457200"/>
          </a:xfrm>
          <a:prstGeom prst="rect">
            <a:avLst/>
          </a:prstGeom>
          <a:noFill/>
          <a:ln>
            <a:noFill/>
          </a:ln>
        </p:spPr>
        <p:txBody>
          <a:bodyPr/>
          <a:lstStyle>
            <a:lvl1pPr marL="342900" indent="-342900">
              <a:spcBef>
                <a:spcPct val="20000"/>
              </a:spcBef>
              <a:buClr>
                <a:schemeClr val="accent1"/>
              </a:buClr>
              <a:buSzPct val="75000"/>
              <a:buFont typeface="Monotype Sorts" pitchFamily="2" charset="2"/>
              <a:buChar char="b"/>
              <a:defRPr kumimoji="1" sz="2800">
                <a:solidFill>
                  <a:schemeClr val="tx1"/>
                </a:solidFill>
                <a:effectLst>
                  <a:outerShdw blurRad="38100" dist="38100" dir="2700000" algn="tl">
                    <a:srgbClr val="000000"/>
                  </a:outerShdw>
                </a:effectLst>
                <a:latin typeface="Impact" panose="020B0806030902050204" pitchFamily="34" charset="0"/>
              </a:defRPr>
            </a:lvl1pPr>
            <a:lvl2pPr marL="742950" indent="-285750">
              <a:spcBef>
                <a:spcPct val="20000"/>
              </a:spcBef>
              <a:buClr>
                <a:schemeClr val="accent2"/>
              </a:buClr>
              <a:buChar char="•"/>
              <a:defRPr kumimoji="1" sz="2400">
                <a:solidFill>
                  <a:schemeClr val="tx1"/>
                </a:solidFill>
                <a:effectLst>
                  <a:outerShdw blurRad="38100" dist="38100" dir="2700000" algn="tl">
                    <a:srgbClr val="000000"/>
                  </a:outerShdw>
                </a:effectLst>
                <a:latin typeface="Impact" panose="020B0806030902050204" pitchFamily="34" charset="0"/>
              </a:defRPr>
            </a:lvl2pPr>
            <a:lvl3pPr marL="1143000" indent="-228600">
              <a:spcBef>
                <a:spcPct val="20000"/>
              </a:spcBef>
              <a:buChar char="–"/>
              <a:defRPr kumimoji="1" sz="2000">
                <a:solidFill>
                  <a:schemeClr val="tx1"/>
                </a:solidFill>
                <a:effectLst>
                  <a:outerShdw blurRad="38100" dist="38100" dir="2700000" algn="tl">
                    <a:srgbClr val="000000"/>
                  </a:outerShdw>
                </a:effectLst>
                <a:latin typeface="Impact" panose="020B0806030902050204" pitchFamily="34" charset="0"/>
              </a:defRPr>
            </a:lvl3pPr>
            <a:lvl4pPr marL="1600200" indent="-228600">
              <a:spcBef>
                <a:spcPct val="20000"/>
              </a:spcBef>
              <a:buChar char="–"/>
              <a:defRPr kumimoji="1">
                <a:solidFill>
                  <a:schemeClr val="tx1"/>
                </a:solidFill>
                <a:effectLst>
                  <a:outerShdw blurRad="38100" dist="38100" dir="2700000" algn="tl">
                    <a:srgbClr val="000000"/>
                  </a:outerShdw>
                </a:effectLst>
                <a:latin typeface="Impact" panose="020B0806030902050204" pitchFamily="34" charset="0"/>
              </a:defRPr>
            </a:lvl4pPr>
            <a:lvl5pPr marL="2057400" indent="-228600">
              <a:spcBef>
                <a:spcPct val="20000"/>
              </a:spcBef>
              <a:buChar char="»"/>
              <a:defRPr kumimoji="1">
                <a:solidFill>
                  <a:schemeClr val="tx1"/>
                </a:solidFill>
                <a:effectLst>
                  <a:outerShdw blurRad="38100" dist="38100" dir="2700000" algn="tl">
                    <a:srgbClr val="000000"/>
                  </a:outerShdw>
                </a:effectLst>
                <a:latin typeface="Impact" panose="020B0806030902050204" pitchFamily="34" charset="0"/>
              </a:defRPr>
            </a:lvl5pPr>
            <a:lvl6pPr marL="2514600" indent="-228600" eaLnBrk="0" fontAlgn="base" hangingPunct="0">
              <a:spcBef>
                <a:spcPct val="20000"/>
              </a:spcBef>
              <a:spcAft>
                <a:spcPct val="0"/>
              </a:spcAft>
              <a:buChar char="»"/>
              <a:defRPr kumimoji="1">
                <a:solidFill>
                  <a:schemeClr val="tx1"/>
                </a:solidFill>
                <a:effectLst>
                  <a:outerShdw blurRad="38100" dist="38100" dir="2700000" algn="tl">
                    <a:srgbClr val="000000"/>
                  </a:outerShdw>
                </a:effectLst>
                <a:latin typeface="Impact" panose="020B0806030902050204" pitchFamily="34" charset="0"/>
              </a:defRPr>
            </a:lvl6pPr>
            <a:lvl7pPr marL="2971800" indent="-228600" eaLnBrk="0" fontAlgn="base" hangingPunct="0">
              <a:spcBef>
                <a:spcPct val="20000"/>
              </a:spcBef>
              <a:spcAft>
                <a:spcPct val="0"/>
              </a:spcAft>
              <a:buChar char="»"/>
              <a:defRPr kumimoji="1">
                <a:solidFill>
                  <a:schemeClr val="tx1"/>
                </a:solidFill>
                <a:effectLst>
                  <a:outerShdw blurRad="38100" dist="38100" dir="2700000" algn="tl">
                    <a:srgbClr val="000000"/>
                  </a:outerShdw>
                </a:effectLst>
                <a:latin typeface="Impact" panose="020B0806030902050204" pitchFamily="34" charset="0"/>
              </a:defRPr>
            </a:lvl7pPr>
            <a:lvl8pPr marL="3429000" indent="-228600" eaLnBrk="0" fontAlgn="base" hangingPunct="0">
              <a:spcBef>
                <a:spcPct val="20000"/>
              </a:spcBef>
              <a:spcAft>
                <a:spcPct val="0"/>
              </a:spcAft>
              <a:buChar char="»"/>
              <a:defRPr kumimoji="1">
                <a:solidFill>
                  <a:schemeClr val="tx1"/>
                </a:solidFill>
                <a:effectLst>
                  <a:outerShdw blurRad="38100" dist="38100" dir="2700000" algn="tl">
                    <a:srgbClr val="000000"/>
                  </a:outerShdw>
                </a:effectLst>
                <a:latin typeface="Impact" panose="020B0806030902050204" pitchFamily="34" charset="0"/>
              </a:defRPr>
            </a:lvl8pPr>
            <a:lvl9pPr marL="3886200" indent="-228600" eaLnBrk="0" fontAlgn="base" hangingPunct="0">
              <a:spcBef>
                <a:spcPct val="20000"/>
              </a:spcBef>
              <a:spcAft>
                <a:spcPct val="0"/>
              </a:spcAft>
              <a:buChar char="»"/>
              <a:defRPr kumimoji="1">
                <a:solidFill>
                  <a:schemeClr val="tx1"/>
                </a:solidFill>
                <a:effectLst>
                  <a:outerShdw blurRad="38100" dist="38100" dir="2700000" algn="tl">
                    <a:srgbClr val="000000"/>
                  </a:outerShdw>
                </a:effectLst>
                <a:latin typeface="Impact" panose="020B0806030902050204" pitchFamily="34" charset="0"/>
              </a:defRPr>
            </a:lvl9pPr>
          </a:lstStyle>
          <a:p>
            <a:pPr>
              <a:buFont typeface="Monotype Sorts" pitchFamily="2" charset="2"/>
              <a:buNone/>
              <a:defRPr/>
            </a:pPr>
            <a:r>
              <a:rPr lang="fr-FR" altLang="fr-FR" sz="2000">
                <a:solidFill>
                  <a:srgbClr val="FFFF00"/>
                </a:solidFill>
              </a:rPr>
              <a:t>QUESTION</a:t>
            </a:r>
          </a:p>
        </p:txBody>
      </p:sp>
      <p:sp>
        <p:nvSpPr>
          <p:cNvPr id="203799" name="Rectangle 23">
            <a:extLst>
              <a:ext uri="{FF2B5EF4-FFF2-40B4-BE49-F238E27FC236}">
                <a16:creationId xmlns:a16="http://schemas.microsoft.com/office/drawing/2014/main" id="{CB6912D1-8865-4580-AA21-F21E8FFC2007}"/>
              </a:ext>
            </a:extLst>
          </p:cNvPr>
          <p:cNvSpPr>
            <a:spLocks noChangeArrowheads="1"/>
          </p:cNvSpPr>
          <p:nvPr/>
        </p:nvSpPr>
        <p:spPr bwMode="auto">
          <a:xfrm>
            <a:off x="6705600" y="4038600"/>
            <a:ext cx="1371600" cy="457200"/>
          </a:xfrm>
          <a:prstGeom prst="rect">
            <a:avLst/>
          </a:prstGeom>
          <a:noFill/>
          <a:ln>
            <a:noFill/>
          </a:ln>
        </p:spPr>
        <p:txBody>
          <a:bodyPr/>
          <a:lstStyle>
            <a:lvl1pPr marL="342900" indent="-342900">
              <a:spcBef>
                <a:spcPct val="20000"/>
              </a:spcBef>
              <a:buClr>
                <a:schemeClr val="accent1"/>
              </a:buClr>
              <a:buSzPct val="75000"/>
              <a:buFont typeface="Monotype Sorts" pitchFamily="2" charset="2"/>
              <a:buChar char="b"/>
              <a:defRPr kumimoji="1" sz="2800">
                <a:solidFill>
                  <a:schemeClr val="tx1"/>
                </a:solidFill>
                <a:effectLst>
                  <a:outerShdw blurRad="38100" dist="38100" dir="2700000" algn="tl">
                    <a:srgbClr val="000000"/>
                  </a:outerShdw>
                </a:effectLst>
                <a:latin typeface="Impact" panose="020B0806030902050204" pitchFamily="34" charset="0"/>
              </a:defRPr>
            </a:lvl1pPr>
            <a:lvl2pPr marL="742950" indent="-285750">
              <a:spcBef>
                <a:spcPct val="20000"/>
              </a:spcBef>
              <a:buClr>
                <a:schemeClr val="accent2"/>
              </a:buClr>
              <a:buChar char="•"/>
              <a:defRPr kumimoji="1" sz="2400">
                <a:solidFill>
                  <a:schemeClr val="tx1"/>
                </a:solidFill>
                <a:effectLst>
                  <a:outerShdw blurRad="38100" dist="38100" dir="2700000" algn="tl">
                    <a:srgbClr val="000000"/>
                  </a:outerShdw>
                </a:effectLst>
                <a:latin typeface="Impact" panose="020B0806030902050204" pitchFamily="34" charset="0"/>
              </a:defRPr>
            </a:lvl2pPr>
            <a:lvl3pPr marL="1143000" indent="-228600">
              <a:spcBef>
                <a:spcPct val="20000"/>
              </a:spcBef>
              <a:buChar char="–"/>
              <a:defRPr kumimoji="1" sz="2000">
                <a:solidFill>
                  <a:schemeClr val="tx1"/>
                </a:solidFill>
                <a:effectLst>
                  <a:outerShdw blurRad="38100" dist="38100" dir="2700000" algn="tl">
                    <a:srgbClr val="000000"/>
                  </a:outerShdw>
                </a:effectLst>
                <a:latin typeface="Impact" panose="020B0806030902050204" pitchFamily="34" charset="0"/>
              </a:defRPr>
            </a:lvl3pPr>
            <a:lvl4pPr marL="1600200" indent="-228600">
              <a:spcBef>
                <a:spcPct val="20000"/>
              </a:spcBef>
              <a:buChar char="–"/>
              <a:defRPr kumimoji="1">
                <a:solidFill>
                  <a:schemeClr val="tx1"/>
                </a:solidFill>
                <a:effectLst>
                  <a:outerShdw blurRad="38100" dist="38100" dir="2700000" algn="tl">
                    <a:srgbClr val="000000"/>
                  </a:outerShdw>
                </a:effectLst>
                <a:latin typeface="Impact" panose="020B0806030902050204" pitchFamily="34" charset="0"/>
              </a:defRPr>
            </a:lvl4pPr>
            <a:lvl5pPr marL="2057400" indent="-228600">
              <a:spcBef>
                <a:spcPct val="20000"/>
              </a:spcBef>
              <a:buChar char="»"/>
              <a:defRPr kumimoji="1">
                <a:solidFill>
                  <a:schemeClr val="tx1"/>
                </a:solidFill>
                <a:effectLst>
                  <a:outerShdw blurRad="38100" dist="38100" dir="2700000" algn="tl">
                    <a:srgbClr val="000000"/>
                  </a:outerShdw>
                </a:effectLst>
                <a:latin typeface="Impact" panose="020B0806030902050204" pitchFamily="34" charset="0"/>
              </a:defRPr>
            </a:lvl5pPr>
            <a:lvl6pPr marL="2514600" indent="-228600" eaLnBrk="0" fontAlgn="base" hangingPunct="0">
              <a:spcBef>
                <a:spcPct val="20000"/>
              </a:spcBef>
              <a:spcAft>
                <a:spcPct val="0"/>
              </a:spcAft>
              <a:buChar char="»"/>
              <a:defRPr kumimoji="1">
                <a:solidFill>
                  <a:schemeClr val="tx1"/>
                </a:solidFill>
                <a:effectLst>
                  <a:outerShdw blurRad="38100" dist="38100" dir="2700000" algn="tl">
                    <a:srgbClr val="000000"/>
                  </a:outerShdw>
                </a:effectLst>
                <a:latin typeface="Impact" panose="020B0806030902050204" pitchFamily="34" charset="0"/>
              </a:defRPr>
            </a:lvl6pPr>
            <a:lvl7pPr marL="2971800" indent="-228600" eaLnBrk="0" fontAlgn="base" hangingPunct="0">
              <a:spcBef>
                <a:spcPct val="20000"/>
              </a:spcBef>
              <a:spcAft>
                <a:spcPct val="0"/>
              </a:spcAft>
              <a:buChar char="»"/>
              <a:defRPr kumimoji="1">
                <a:solidFill>
                  <a:schemeClr val="tx1"/>
                </a:solidFill>
                <a:effectLst>
                  <a:outerShdw blurRad="38100" dist="38100" dir="2700000" algn="tl">
                    <a:srgbClr val="000000"/>
                  </a:outerShdw>
                </a:effectLst>
                <a:latin typeface="Impact" panose="020B0806030902050204" pitchFamily="34" charset="0"/>
              </a:defRPr>
            </a:lvl7pPr>
            <a:lvl8pPr marL="3429000" indent="-228600" eaLnBrk="0" fontAlgn="base" hangingPunct="0">
              <a:spcBef>
                <a:spcPct val="20000"/>
              </a:spcBef>
              <a:spcAft>
                <a:spcPct val="0"/>
              </a:spcAft>
              <a:buChar char="»"/>
              <a:defRPr kumimoji="1">
                <a:solidFill>
                  <a:schemeClr val="tx1"/>
                </a:solidFill>
                <a:effectLst>
                  <a:outerShdw blurRad="38100" dist="38100" dir="2700000" algn="tl">
                    <a:srgbClr val="000000"/>
                  </a:outerShdw>
                </a:effectLst>
                <a:latin typeface="Impact" panose="020B0806030902050204" pitchFamily="34" charset="0"/>
              </a:defRPr>
            </a:lvl8pPr>
            <a:lvl9pPr marL="3886200" indent="-228600" eaLnBrk="0" fontAlgn="base" hangingPunct="0">
              <a:spcBef>
                <a:spcPct val="20000"/>
              </a:spcBef>
              <a:spcAft>
                <a:spcPct val="0"/>
              </a:spcAft>
              <a:buChar char="»"/>
              <a:defRPr kumimoji="1">
                <a:solidFill>
                  <a:schemeClr val="tx1"/>
                </a:solidFill>
                <a:effectLst>
                  <a:outerShdw blurRad="38100" dist="38100" dir="2700000" algn="tl">
                    <a:srgbClr val="000000"/>
                  </a:outerShdw>
                </a:effectLst>
                <a:latin typeface="Impact" panose="020B0806030902050204" pitchFamily="34" charset="0"/>
              </a:defRPr>
            </a:lvl9pPr>
          </a:lstStyle>
          <a:p>
            <a:pPr>
              <a:buFont typeface="Monotype Sorts" pitchFamily="2" charset="2"/>
              <a:buNone/>
              <a:defRPr/>
            </a:pPr>
            <a:r>
              <a:rPr lang="fr-FR" altLang="fr-FR" sz="2000">
                <a:solidFill>
                  <a:srgbClr val="FFFF00"/>
                </a:solidFill>
              </a:rPr>
              <a:t>QUESTIONS</a:t>
            </a:r>
          </a:p>
        </p:txBody>
      </p:sp>
      <p:sp>
        <p:nvSpPr>
          <p:cNvPr id="203800" name="Rectangle 24">
            <a:extLst>
              <a:ext uri="{FF2B5EF4-FFF2-40B4-BE49-F238E27FC236}">
                <a16:creationId xmlns:a16="http://schemas.microsoft.com/office/drawing/2014/main" id="{98CE6C2B-3B78-4DF4-BEBA-EA417B767702}"/>
              </a:ext>
            </a:extLst>
          </p:cNvPr>
          <p:cNvSpPr>
            <a:spLocks noChangeArrowheads="1"/>
          </p:cNvSpPr>
          <p:nvPr/>
        </p:nvSpPr>
        <p:spPr bwMode="auto">
          <a:xfrm>
            <a:off x="6705600" y="5486400"/>
            <a:ext cx="1371600" cy="457200"/>
          </a:xfrm>
          <a:prstGeom prst="rect">
            <a:avLst/>
          </a:prstGeom>
          <a:noFill/>
          <a:ln>
            <a:noFill/>
          </a:ln>
        </p:spPr>
        <p:txBody>
          <a:bodyPr/>
          <a:lstStyle>
            <a:lvl1pPr marL="342900" indent="-342900">
              <a:spcBef>
                <a:spcPct val="20000"/>
              </a:spcBef>
              <a:buClr>
                <a:schemeClr val="accent1"/>
              </a:buClr>
              <a:buSzPct val="75000"/>
              <a:buFont typeface="Monotype Sorts" pitchFamily="2" charset="2"/>
              <a:buChar char="b"/>
              <a:defRPr kumimoji="1" sz="2800">
                <a:solidFill>
                  <a:schemeClr val="tx1"/>
                </a:solidFill>
                <a:effectLst>
                  <a:outerShdw blurRad="38100" dist="38100" dir="2700000" algn="tl">
                    <a:srgbClr val="000000"/>
                  </a:outerShdw>
                </a:effectLst>
                <a:latin typeface="Impact" panose="020B0806030902050204" pitchFamily="34" charset="0"/>
              </a:defRPr>
            </a:lvl1pPr>
            <a:lvl2pPr marL="742950" indent="-285750">
              <a:spcBef>
                <a:spcPct val="20000"/>
              </a:spcBef>
              <a:buClr>
                <a:schemeClr val="accent2"/>
              </a:buClr>
              <a:buChar char="•"/>
              <a:defRPr kumimoji="1" sz="2400">
                <a:solidFill>
                  <a:schemeClr val="tx1"/>
                </a:solidFill>
                <a:effectLst>
                  <a:outerShdw blurRad="38100" dist="38100" dir="2700000" algn="tl">
                    <a:srgbClr val="000000"/>
                  </a:outerShdw>
                </a:effectLst>
                <a:latin typeface="Impact" panose="020B0806030902050204" pitchFamily="34" charset="0"/>
              </a:defRPr>
            </a:lvl2pPr>
            <a:lvl3pPr marL="1143000" indent="-228600">
              <a:spcBef>
                <a:spcPct val="20000"/>
              </a:spcBef>
              <a:buChar char="–"/>
              <a:defRPr kumimoji="1" sz="2000">
                <a:solidFill>
                  <a:schemeClr val="tx1"/>
                </a:solidFill>
                <a:effectLst>
                  <a:outerShdw blurRad="38100" dist="38100" dir="2700000" algn="tl">
                    <a:srgbClr val="000000"/>
                  </a:outerShdw>
                </a:effectLst>
                <a:latin typeface="Impact" panose="020B0806030902050204" pitchFamily="34" charset="0"/>
              </a:defRPr>
            </a:lvl3pPr>
            <a:lvl4pPr marL="1600200" indent="-228600">
              <a:spcBef>
                <a:spcPct val="20000"/>
              </a:spcBef>
              <a:buChar char="–"/>
              <a:defRPr kumimoji="1">
                <a:solidFill>
                  <a:schemeClr val="tx1"/>
                </a:solidFill>
                <a:effectLst>
                  <a:outerShdw blurRad="38100" dist="38100" dir="2700000" algn="tl">
                    <a:srgbClr val="000000"/>
                  </a:outerShdw>
                </a:effectLst>
                <a:latin typeface="Impact" panose="020B0806030902050204" pitchFamily="34" charset="0"/>
              </a:defRPr>
            </a:lvl4pPr>
            <a:lvl5pPr marL="2057400" indent="-228600">
              <a:spcBef>
                <a:spcPct val="20000"/>
              </a:spcBef>
              <a:buChar char="»"/>
              <a:defRPr kumimoji="1">
                <a:solidFill>
                  <a:schemeClr val="tx1"/>
                </a:solidFill>
                <a:effectLst>
                  <a:outerShdw blurRad="38100" dist="38100" dir="2700000" algn="tl">
                    <a:srgbClr val="000000"/>
                  </a:outerShdw>
                </a:effectLst>
                <a:latin typeface="Impact" panose="020B0806030902050204" pitchFamily="34" charset="0"/>
              </a:defRPr>
            </a:lvl5pPr>
            <a:lvl6pPr marL="2514600" indent="-228600" eaLnBrk="0" fontAlgn="base" hangingPunct="0">
              <a:spcBef>
                <a:spcPct val="20000"/>
              </a:spcBef>
              <a:spcAft>
                <a:spcPct val="0"/>
              </a:spcAft>
              <a:buChar char="»"/>
              <a:defRPr kumimoji="1">
                <a:solidFill>
                  <a:schemeClr val="tx1"/>
                </a:solidFill>
                <a:effectLst>
                  <a:outerShdw blurRad="38100" dist="38100" dir="2700000" algn="tl">
                    <a:srgbClr val="000000"/>
                  </a:outerShdw>
                </a:effectLst>
                <a:latin typeface="Impact" panose="020B0806030902050204" pitchFamily="34" charset="0"/>
              </a:defRPr>
            </a:lvl6pPr>
            <a:lvl7pPr marL="2971800" indent="-228600" eaLnBrk="0" fontAlgn="base" hangingPunct="0">
              <a:spcBef>
                <a:spcPct val="20000"/>
              </a:spcBef>
              <a:spcAft>
                <a:spcPct val="0"/>
              </a:spcAft>
              <a:buChar char="»"/>
              <a:defRPr kumimoji="1">
                <a:solidFill>
                  <a:schemeClr val="tx1"/>
                </a:solidFill>
                <a:effectLst>
                  <a:outerShdw blurRad="38100" dist="38100" dir="2700000" algn="tl">
                    <a:srgbClr val="000000"/>
                  </a:outerShdw>
                </a:effectLst>
                <a:latin typeface="Impact" panose="020B0806030902050204" pitchFamily="34" charset="0"/>
              </a:defRPr>
            </a:lvl7pPr>
            <a:lvl8pPr marL="3429000" indent="-228600" eaLnBrk="0" fontAlgn="base" hangingPunct="0">
              <a:spcBef>
                <a:spcPct val="20000"/>
              </a:spcBef>
              <a:spcAft>
                <a:spcPct val="0"/>
              </a:spcAft>
              <a:buChar char="»"/>
              <a:defRPr kumimoji="1">
                <a:solidFill>
                  <a:schemeClr val="tx1"/>
                </a:solidFill>
                <a:effectLst>
                  <a:outerShdw blurRad="38100" dist="38100" dir="2700000" algn="tl">
                    <a:srgbClr val="000000"/>
                  </a:outerShdw>
                </a:effectLst>
                <a:latin typeface="Impact" panose="020B0806030902050204" pitchFamily="34" charset="0"/>
              </a:defRPr>
            </a:lvl8pPr>
            <a:lvl9pPr marL="3886200" indent="-228600" eaLnBrk="0" fontAlgn="base" hangingPunct="0">
              <a:spcBef>
                <a:spcPct val="20000"/>
              </a:spcBef>
              <a:spcAft>
                <a:spcPct val="0"/>
              </a:spcAft>
              <a:buChar char="»"/>
              <a:defRPr kumimoji="1">
                <a:solidFill>
                  <a:schemeClr val="tx1"/>
                </a:solidFill>
                <a:effectLst>
                  <a:outerShdw blurRad="38100" dist="38100" dir="2700000" algn="tl">
                    <a:srgbClr val="000000"/>
                  </a:outerShdw>
                </a:effectLst>
                <a:latin typeface="Impact" panose="020B0806030902050204" pitchFamily="34" charset="0"/>
              </a:defRPr>
            </a:lvl9pPr>
          </a:lstStyle>
          <a:p>
            <a:pPr>
              <a:buFont typeface="Monotype Sorts" pitchFamily="2" charset="2"/>
              <a:buNone/>
              <a:defRPr/>
            </a:pPr>
            <a:r>
              <a:rPr lang="fr-FR" altLang="fr-FR" sz="2000">
                <a:solidFill>
                  <a:srgbClr val="FFFF00"/>
                </a:solidFill>
              </a:rPr>
              <a:t>QUESTION</a:t>
            </a:r>
          </a:p>
        </p:txBody>
      </p:sp>
      <p:sp>
        <p:nvSpPr>
          <p:cNvPr id="203801" name="Text Box 25">
            <a:extLst>
              <a:ext uri="{FF2B5EF4-FFF2-40B4-BE49-F238E27FC236}">
                <a16:creationId xmlns:a16="http://schemas.microsoft.com/office/drawing/2014/main" id="{0183BC98-5972-46B7-AC98-B89B5A5FE9A9}"/>
              </a:ext>
            </a:extLst>
          </p:cNvPr>
          <p:cNvSpPr txBox="1">
            <a:spLocks noChangeArrowheads="1"/>
          </p:cNvSpPr>
          <p:nvPr/>
        </p:nvSpPr>
        <p:spPr bwMode="auto">
          <a:xfrm>
            <a:off x="2667000" y="1143001"/>
            <a:ext cx="2438400" cy="366713"/>
          </a:xfrm>
          <a:prstGeom prst="rect">
            <a:avLst/>
          </a:prstGeom>
          <a:solidFill>
            <a:srgbClr val="FFFF00"/>
          </a:solidFill>
          <a:ln>
            <a:noFill/>
          </a:ln>
          <a:effectLst/>
        </p:spPr>
        <p:txBody>
          <a:bodyPr>
            <a:spAutoFit/>
          </a:bodyPr>
          <a:lstStyle/>
          <a:p>
            <a:pPr>
              <a:spcBef>
                <a:spcPct val="50000"/>
              </a:spcBef>
              <a:defRPr/>
            </a:pPr>
            <a:r>
              <a:rPr lang="fr-FR" altLang="fr-FR" b="1">
                <a:effectLst>
                  <a:outerShdw blurRad="38100" dist="38100" dir="2700000" algn="tl">
                    <a:srgbClr val="000000"/>
                  </a:outerShdw>
                </a:effectLst>
              </a:rPr>
              <a:t>Criticité C = FxGxD</a:t>
            </a:r>
          </a:p>
        </p:txBody>
      </p:sp>
      <p:sp>
        <p:nvSpPr>
          <p:cNvPr id="203802" name="Text Box 26">
            <a:extLst>
              <a:ext uri="{FF2B5EF4-FFF2-40B4-BE49-F238E27FC236}">
                <a16:creationId xmlns:a16="http://schemas.microsoft.com/office/drawing/2014/main" id="{2AE2C7E2-52B7-48DC-9E25-4B0272B4CF8E}"/>
              </a:ext>
            </a:extLst>
          </p:cNvPr>
          <p:cNvSpPr txBox="1">
            <a:spLocks noChangeArrowheads="1"/>
          </p:cNvSpPr>
          <p:nvPr/>
        </p:nvSpPr>
        <p:spPr bwMode="auto">
          <a:xfrm>
            <a:off x="6324600" y="1143001"/>
            <a:ext cx="3962400" cy="646331"/>
          </a:xfrm>
          <a:prstGeom prst="rect">
            <a:avLst/>
          </a:prstGeom>
          <a:solidFill>
            <a:srgbClr val="FFFF00"/>
          </a:solidFill>
          <a:ln>
            <a:noFill/>
          </a:ln>
          <a:effectLst/>
        </p:spPr>
        <p:txBody>
          <a:bodyPr>
            <a:spAutoFit/>
          </a:bodyPr>
          <a:lstStyle/>
          <a:p>
            <a:pPr>
              <a:spcBef>
                <a:spcPct val="50000"/>
              </a:spcBef>
              <a:defRPr/>
            </a:pPr>
            <a:r>
              <a:rPr lang="fr-FR" altLang="fr-FR" b="1">
                <a:effectLst>
                  <a:outerShdw blurRad="38100" dist="38100" dir="2700000" algn="tl">
                    <a:srgbClr val="000000"/>
                  </a:outerShdw>
                </a:effectLst>
              </a:rPr>
              <a:t>Criticité &gt; Seuil : Action Correctrice</a:t>
            </a:r>
          </a:p>
        </p:txBody>
      </p:sp>
    </p:spTree>
  </p:cSld>
  <p:clrMapOvr>
    <a:masterClrMapping/>
  </p:clrMapOvr>
</p:sld>
</file>

<file path=ppt/slides/slide4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a:extLst>
              <a:ext uri="{FF2B5EF4-FFF2-40B4-BE49-F238E27FC236}">
                <a16:creationId xmlns:a16="http://schemas.microsoft.com/office/drawing/2014/main" id="{7706E066-51E7-487E-94AC-59873731DA6D}"/>
              </a:ext>
            </a:extLst>
          </p:cNvPr>
          <p:cNvSpPr>
            <a:spLocks noGrp="1" noChangeArrowheads="1"/>
          </p:cNvSpPr>
          <p:nvPr>
            <p:ph type="title"/>
          </p:nvPr>
        </p:nvSpPr>
        <p:spPr/>
        <p:txBody>
          <a:bodyPr/>
          <a:lstStyle/>
          <a:p>
            <a:pPr algn="ctr">
              <a:defRPr/>
            </a:pPr>
            <a:r>
              <a:rPr lang="fr-FR" altLang="fr-FR"/>
              <a:t>METHODE DE CALCUL DE LA  </a:t>
            </a:r>
            <a:r>
              <a:rPr lang="fr-FR" altLang="fr-FR">
                <a:solidFill>
                  <a:srgbClr val="FF0000"/>
                </a:solidFill>
              </a:rPr>
              <a:t>CRITICITE</a:t>
            </a:r>
            <a:endParaRPr lang="fr-FR" altLang="fr-FR"/>
          </a:p>
        </p:txBody>
      </p:sp>
      <p:sp>
        <p:nvSpPr>
          <p:cNvPr id="22531" name="AutoShape 3">
            <a:extLst>
              <a:ext uri="{FF2B5EF4-FFF2-40B4-BE49-F238E27FC236}">
                <a16:creationId xmlns:a16="http://schemas.microsoft.com/office/drawing/2014/main" id="{0D406F46-BDDB-44E4-8637-5F394575BA5E}"/>
              </a:ext>
            </a:extLst>
          </p:cNvPr>
          <p:cNvSpPr>
            <a:spLocks noChangeArrowheads="1"/>
          </p:cNvSpPr>
          <p:nvPr/>
        </p:nvSpPr>
        <p:spPr bwMode="auto">
          <a:xfrm>
            <a:off x="4114800" y="2057400"/>
            <a:ext cx="4495800" cy="1143000"/>
          </a:xfrm>
          <a:prstGeom prst="flowChartAlternateProcess">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400" b="1">
                <a:solidFill>
                  <a:srgbClr val="000000"/>
                </a:solidFill>
              </a:rPr>
              <a:t>ON CALCULE LA CRITICITE ( NOTEE C OU IPR )</a:t>
            </a:r>
          </a:p>
          <a:p>
            <a:pPr algn="ctr"/>
            <a:r>
              <a:rPr lang="fr-FR" altLang="fr-FR" sz="1400" b="1">
                <a:solidFill>
                  <a:srgbClr val="000000"/>
                </a:solidFill>
              </a:rPr>
              <a:t>POUR CHAQUE COMBINAISON </a:t>
            </a:r>
          </a:p>
          <a:p>
            <a:pPr algn="ctr"/>
            <a:r>
              <a:rPr lang="fr-FR" altLang="fr-FR" sz="1400" b="1">
                <a:solidFill>
                  <a:srgbClr val="000000"/>
                </a:solidFill>
              </a:rPr>
              <a:t>« MODE DE DEFAILLANCE-CAUSE-EFFETS »</a:t>
            </a:r>
          </a:p>
          <a:p>
            <a:pPr algn="ctr"/>
            <a:r>
              <a:rPr lang="fr-FR" altLang="fr-FR" sz="1400" b="1">
                <a:solidFill>
                  <a:srgbClr val="000000"/>
                </a:solidFill>
              </a:rPr>
              <a:t>ON EFFECTUE POUR CELA  LE  PRODUIT</a:t>
            </a:r>
          </a:p>
          <a:p>
            <a:pPr algn="ctr"/>
            <a:r>
              <a:rPr lang="fr-FR" altLang="fr-FR" sz="1400" b="1">
                <a:solidFill>
                  <a:srgbClr val="000000"/>
                </a:solidFill>
              </a:rPr>
              <a:t>FxGxD</a:t>
            </a:r>
          </a:p>
        </p:txBody>
      </p:sp>
      <p:sp>
        <p:nvSpPr>
          <p:cNvPr id="22532" name="AutoShape 4">
            <a:extLst>
              <a:ext uri="{FF2B5EF4-FFF2-40B4-BE49-F238E27FC236}">
                <a16:creationId xmlns:a16="http://schemas.microsoft.com/office/drawing/2014/main" id="{8A45D029-5E3C-4B8E-8AA4-6955F0D61E3D}"/>
              </a:ext>
            </a:extLst>
          </p:cNvPr>
          <p:cNvSpPr>
            <a:spLocks noChangeArrowheads="1"/>
          </p:cNvSpPr>
          <p:nvPr/>
        </p:nvSpPr>
        <p:spPr bwMode="auto">
          <a:xfrm>
            <a:off x="6172201" y="3200400"/>
            <a:ext cx="485775" cy="533400"/>
          </a:xfrm>
          <a:prstGeom prst="downArrow">
            <a:avLst>
              <a:gd name="adj1" fmla="val 50000"/>
              <a:gd name="adj2" fmla="val 27451"/>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endParaRPr lang="fr-FR" altLang="fr-FR"/>
          </a:p>
        </p:txBody>
      </p:sp>
      <p:sp>
        <p:nvSpPr>
          <p:cNvPr id="22533" name="AutoShape 5">
            <a:extLst>
              <a:ext uri="{FF2B5EF4-FFF2-40B4-BE49-F238E27FC236}">
                <a16:creationId xmlns:a16="http://schemas.microsoft.com/office/drawing/2014/main" id="{6C41F1F7-F954-453D-BAA4-473C562E401D}"/>
              </a:ext>
            </a:extLst>
          </p:cNvPr>
          <p:cNvSpPr>
            <a:spLocks noChangeArrowheads="1"/>
          </p:cNvSpPr>
          <p:nvPr/>
        </p:nvSpPr>
        <p:spPr bwMode="auto">
          <a:xfrm rot="10716596">
            <a:off x="3263900" y="2667000"/>
            <a:ext cx="852488" cy="990600"/>
          </a:xfrm>
          <a:custGeom>
            <a:avLst/>
            <a:gdLst>
              <a:gd name="T0" fmla="*/ 605740 w 21600"/>
              <a:gd name="T1" fmla="*/ 0 h 21600"/>
              <a:gd name="T2" fmla="*/ 358992 w 21600"/>
              <a:gd name="T3" fmla="*/ 329925 h 21600"/>
              <a:gd name="T4" fmla="*/ 0 w 21600"/>
              <a:gd name="T5" fmla="*/ 843294 h 21600"/>
              <a:gd name="T6" fmla="*/ 355795 w 21600"/>
              <a:gd name="T7" fmla="*/ 990600 h 21600"/>
              <a:gd name="T8" fmla="*/ 711551 w 21600"/>
              <a:gd name="T9" fmla="*/ 692961 h 21600"/>
              <a:gd name="T10" fmla="*/ 852488 w 21600"/>
              <a:gd name="T11" fmla="*/ 329925 h 21600"/>
              <a:gd name="T12" fmla="*/ 17694720 60000 65536"/>
              <a:gd name="T13" fmla="*/ 11796480 60000 65536"/>
              <a:gd name="T14" fmla="*/ 11796480 60000 65536"/>
              <a:gd name="T15" fmla="*/ 5898240 60000 65536"/>
              <a:gd name="T16" fmla="*/ 0 60000 65536"/>
              <a:gd name="T17" fmla="*/ 0 60000 65536"/>
              <a:gd name="T18" fmla="*/ 0 w 21600"/>
              <a:gd name="T19" fmla="*/ 15176 h 21600"/>
              <a:gd name="T20" fmla="*/ 18029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348" y="0"/>
                </a:moveTo>
                <a:lnTo>
                  <a:pt x="9096" y="7194"/>
                </a:lnTo>
                <a:lnTo>
                  <a:pt x="12667" y="7194"/>
                </a:lnTo>
                <a:lnTo>
                  <a:pt x="12667" y="15176"/>
                </a:lnTo>
                <a:lnTo>
                  <a:pt x="0" y="15176"/>
                </a:lnTo>
                <a:lnTo>
                  <a:pt x="0" y="21600"/>
                </a:lnTo>
                <a:lnTo>
                  <a:pt x="18029" y="21600"/>
                </a:lnTo>
                <a:lnTo>
                  <a:pt x="18029" y="7194"/>
                </a:lnTo>
                <a:lnTo>
                  <a:pt x="21600" y="7194"/>
                </a:lnTo>
                <a:lnTo>
                  <a:pt x="15348" y="0"/>
                </a:lnTo>
                <a:close/>
              </a:path>
            </a:pathLst>
          </a:cu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534" name="AutoShape 6">
            <a:extLst>
              <a:ext uri="{FF2B5EF4-FFF2-40B4-BE49-F238E27FC236}">
                <a16:creationId xmlns:a16="http://schemas.microsoft.com/office/drawing/2014/main" id="{8B304435-0564-45B5-BFAA-08162F82D497}"/>
              </a:ext>
            </a:extLst>
          </p:cNvPr>
          <p:cNvSpPr>
            <a:spLocks noChangeArrowheads="1"/>
          </p:cNvSpPr>
          <p:nvPr/>
        </p:nvSpPr>
        <p:spPr bwMode="auto">
          <a:xfrm rot="5281748">
            <a:off x="8636794" y="2717007"/>
            <a:ext cx="814388" cy="866775"/>
          </a:xfrm>
          <a:custGeom>
            <a:avLst/>
            <a:gdLst>
              <a:gd name="T0" fmla="*/ 570298 w 21600"/>
              <a:gd name="T1" fmla="*/ 0 h 21600"/>
              <a:gd name="T2" fmla="*/ 570298 w 21600"/>
              <a:gd name="T3" fmla="*/ 487882 h 21600"/>
              <a:gd name="T4" fmla="*/ 122045 w 21600"/>
              <a:gd name="T5" fmla="*/ 866775 h 21600"/>
              <a:gd name="T6" fmla="*/ 814388 w 21600"/>
              <a:gd name="T7" fmla="*/ 243941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535" name="AutoShape 7">
            <a:extLst>
              <a:ext uri="{FF2B5EF4-FFF2-40B4-BE49-F238E27FC236}">
                <a16:creationId xmlns:a16="http://schemas.microsoft.com/office/drawing/2014/main" id="{09A37707-2062-4B02-A0FE-71B79BE76BE2}"/>
              </a:ext>
            </a:extLst>
          </p:cNvPr>
          <p:cNvSpPr>
            <a:spLocks noChangeArrowheads="1"/>
          </p:cNvSpPr>
          <p:nvPr/>
        </p:nvSpPr>
        <p:spPr bwMode="auto">
          <a:xfrm>
            <a:off x="2590800" y="3657600"/>
            <a:ext cx="2438400" cy="990600"/>
          </a:xfrm>
          <a:prstGeom prst="flowChartDisplay">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400" b="1" dirty="0"/>
              <a:t>1&lt;C&lt;80</a:t>
            </a:r>
          </a:p>
          <a:p>
            <a:pPr algn="ctr"/>
            <a:r>
              <a:rPr lang="fr-FR" altLang="fr-FR" sz="1400" b="1" dirty="0"/>
              <a:t>Si F et D sont cotés de 1 à 4</a:t>
            </a:r>
          </a:p>
          <a:p>
            <a:pPr algn="ctr"/>
            <a:r>
              <a:rPr lang="fr-FR" altLang="fr-FR" sz="1400" b="1" dirty="0"/>
              <a:t>avec G cotée à 5</a:t>
            </a:r>
          </a:p>
          <a:p>
            <a:pPr algn="ctr"/>
            <a:endParaRPr lang="fr-FR" altLang="fr-FR" sz="1200" dirty="0"/>
          </a:p>
        </p:txBody>
      </p:sp>
      <p:sp>
        <p:nvSpPr>
          <p:cNvPr id="22536" name="AutoShape 8">
            <a:extLst>
              <a:ext uri="{FF2B5EF4-FFF2-40B4-BE49-F238E27FC236}">
                <a16:creationId xmlns:a16="http://schemas.microsoft.com/office/drawing/2014/main" id="{6D4F98D2-039E-49D7-804C-52BFBD584B69}"/>
              </a:ext>
            </a:extLst>
          </p:cNvPr>
          <p:cNvSpPr>
            <a:spLocks noChangeArrowheads="1"/>
          </p:cNvSpPr>
          <p:nvPr/>
        </p:nvSpPr>
        <p:spPr bwMode="auto">
          <a:xfrm>
            <a:off x="5410200" y="3733800"/>
            <a:ext cx="1981200" cy="838200"/>
          </a:xfrm>
          <a:prstGeom prst="flowChartDisplay">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endParaRPr lang="fr-FR" altLang="fr-FR" sz="1200" b="1"/>
          </a:p>
          <a:p>
            <a:pPr algn="ctr"/>
            <a:endParaRPr lang="fr-FR" altLang="fr-FR" sz="1200" b="1"/>
          </a:p>
          <a:p>
            <a:pPr algn="ctr"/>
            <a:r>
              <a:rPr lang="fr-FR" altLang="fr-FR" sz="1200" b="1"/>
              <a:t>1&lt;C&lt;64</a:t>
            </a:r>
          </a:p>
          <a:p>
            <a:pPr algn="ctr"/>
            <a:r>
              <a:rPr lang="fr-FR" altLang="fr-FR" sz="1200" b="1"/>
              <a:t>Si F ,G, D sont tous cotés </a:t>
            </a:r>
          </a:p>
          <a:p>
            <a:pPr algn="ctr"/>
            <a:r>
              <a:rPr lang="fr-FR" altLang="fr-FR" sz="1200" b="1"/>
              <a:t>de 1 à 4</a:t>
            </a:r>
          </a:p>
          <a:p>
            <a:pPr algn="ctr"/>
            <a:r>
              <a:rPr lang="fr-FR" altLang="fr-FR" sz="1200" b="1"/>
              <a:t>(cas le plus fréquent )</a:t>
            </a:r>
          </a:p>
          <a:p>
            <a:pPr algn="ctr"/>
            <a:endParaRPr lang="fr-FR" altLang="fr-FR" sz="1200" b="1"/>
          </a:p>
          <a:p>
            <a:pPr algn="ctr"/>
            <a:endParaRPr lang="fr-FR" altLang="fr-FR" sz="1200"/>
          </a:p>
        </p:txBody>
      </p:sp>
      <p:sp>
        <p:nvSpPr>
          <p:cNvPr id="22537" name="AutoShape 9">
            <a:extLst>
              <a:ext uri="{FF2B5EF4-FFF2-40B4-BE49-F238E27FC236}">
                <a16:creationId xmlns:a16="http://schemas.microsoft.com/office/drawing/2014/main" id="{A43B2749-CAC4-4DBB-8D62-CE155446EB0B}"/>
              </a:ext>
            </a:extLst>
          </p:cNvPr>
          <p:cNvSpPr>
            <a:spLocks noChangeArrowheads="1"/>
          </p:cNvSpPr>
          <p:nvPr/>
        </p:nvSpPr>
        <p:spPr bwMode="auto">
          <a:xfrm>
            <a:off x="8077200" y="3581400"/>
            <a:ext cx="2209800" cy="1066800"/>
          </a:xfrm>
          <a:prstGeom prst="flowChartDisplay">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endParaRPr lang="fr-FR" altLang="fr-FR" sz="1200" b="1"/>
          </a:p>
          <a:p>
            <a:pPr algn="ctr"/>
            <a:r>
              <a:rPr lang="fr-FR" altLang="fr-FR" sz="1400" b="1"/>
              <a:t>1&lt;C&lt;1000</a:t>
            </a:r>
          </a:p>
          <a:p>
            <a:pPr algn="ctr"/>
            <a:r>
              <a:rPr lang="fr-FR" altLang="fr-FR" sz="1400" b="1"/>
              <a:t>Si F ,G, D sont tous cotés </a:t>
            </a:r>
          </a:p>
          <a:p>
            <a:pPr algn="ctr"/>
            <a:r>
              <a:rPr lang="fr-FR" altLang="fr-FR" sz="1400" b="1"/>
              <a:t>de 1 à 10</a:t>
            </a:r>
          </a:p>
          <a:p>
            <a:pPr algn="ctr"/>
            <a:endParaRPr lang="fr-FR" altLang="fr-FR" sz="1400" b="1"/>
          </a:p>
          <a:p>
            <a:pPr algn="ctr"/>
            <a:endParaRPr lang="fr-FR" altLang="fr-FR" sz="1200"/>
          </a:p>
        </p:txBody>
      </p:sp>
      <p:sp>
        <p:nvSpPr>
          <p:cNvPr id="22538" name="AutoShape 10">
            <a:extLst>
              <a:ext uri="{FF2B5EF4-FFF2-40B4-BE49-F238E27FC236}">
                <a16:creationId xmlns:a16="http://schemas.microsoft.com/office/drawing/2014/main" id="{E45FEEEA-5E4B-4558-A949-228A583B8C75}"/>
              </a:ext>
            </a:extLst>
          </p:cNvPr>
          <p:cNvSpPr>
            <a:spLocks noChangeArrowheads="1"/>
          </p:cNvSpPr>
          <p:nvPr/>
        </p:nvSpPr>
        <p:spPr bwMode="auto">
          <a:xfrm>
            <a:off x="6172200" y="4572000"/>
            <a:ext cx="457200" cy="304800"/>
          </a:xfrm>
          <a:prstGeom prst="downArrow">
            <a:avLst>
              <a:gd name="adj1" fmla="val 50000"/>
              <a:gd name="adj2" fmla="val 25000"/>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endParaRPr lang="fr-FR" altLang="fr-FR"/>
          </a:p>
        </p:txBody>
      </p:sp>
      <p:sp>
        <p:nvSpPr>
          <p:cNvPr id="22539" name="AutoShape 11">
            <a:extLst>
              <a:ext uri="{FF2B5EF4-FFF2-40B4-BE49-F238E27FC236}">
                <a16:creationId xmlns:a16="http://schemas.microsoft.com/office/drawing/2014/main" id="{3A339E83-8757-4C06-BEB1-50BA9CBBBC81}"/>
              </a:ext>
            </a:extLst>
          </p:cNvPr>
          <p:cNvSpPr>
            <a:spLocks noChangeArrowheads="1"/>
          </p:cNvSpPr>
          <p:nvPr/>
        </p:nvSpPr>
        <p:spPr bwMode="auto">
          <a:xfrm>
            <a:off x="4572000" y="4876800"/>
            <a:ext cx="3352800" cy="914400"/>
          </a:xfrm>
          <a:prstGeom prst="flowChartInputOutpu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200" b="1"/>
              <a:t>On se fixe une</a:t>
            </a:r>
          </a:p>
          <a:p>
            <a:pPr algn="ctr"/>
            <a:r>
              <a:rPr lang="fr-FR" altLang="fr-FR" sz="1200" b="1"/>
              <a:t>valeur maxi pour C.</a:t>
            </a:r>
          </a:p>
          <a:p>
            <a:pPr algn="ctr"/>
            <a:r>
              <a:rPr lang="fr-FR" altLang="fr-FR" sz="1200" b="1"/>
              <a:t>En général C&lt;25% de la note max.  </a:t>
            </a:r>
          </a:p>
        </p:txBody>
      </p:sp>
      <p:sp>
        <p:nvSpPr>
          <p:cNvPr id="22540" name="AutoShape 12">
            <a:extLst>
              <a:ext uri="{FF2B5EF4-FFF2-40B4-BE49-F238E27FC236}">
                <a16:creationId xmlns:a16="http://schemas.microsoft.com/office/drawing/2014/main" id="{841119A3-EBBD-46E6-9045-4B70CB2638E8}"/>
              </a:ext>
            </a:extLst>
          </p:cNvPr>
          <p:cNvSpPr>
            <a:spLocks noChangeArrowheads="1"/>
          </p:cNvSpPr>
          <p:nvPr/>
        </p:nvSpPr>
        <p:spPr bwMode="auto">
          <a:xfrm rot="5281748">
            <a:off x="7854157" y="5118894"/>
            <a:ext cx="430212" cy="609600"/>
          </a:xfrm>
          <a:custGeom>
            <a:avLst/>
            <a:gdLst>
              <a:gd name="T0" fmla="*/ 301268 w 21600"/>
              <a:gd name="T1" fmla="*/ 0 h 21600"/>
              <a:gd name="T2" fmla="*/ 301268 w 21600"/>
              <a:gd name="T3" fmla="*/ 343126 h 21600"/>
              <a:gd name="T4" fmla="*/ 64472 w 21600"/>
              <a:gd name="T5" fmla="*/ 609600 h 21600"/>
              <a:gd name="T6" fmla="*/ 430212 w 21600"/>
              <a:gd name="T7" fmla="*/ 171563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541" name="AutoShape 13">
            <a:extLst>
              <a:ext uri="{FF2B5EF4-FFF2-40B4-BE49-F238E27FC236}">
                <a16:creationId xmlns:a16="http://schemas.microsoft.com/office/drawing/2014/main" id="{48A2D226-01B3-4944-B0D0-C4E461B4F749}"/>
              </a:ext>
            </a:extLst>
          </p:cNvPr>
          <p:cNvSpPr>
            <a:spLocks noChangeArrowheads="1"/>
          </p:cNvSpPr>
          <p:nvPr/>
        </p:nvSpPr>
        <p:spPr bwMode="auto">
          <a:xfrm>
            <a:off x="7467600" y="5638800"/>
            <a:ext cx="1981200" cy="914400"/>
          </a:xfrm>
          <a:prstGeom prst="flowChartTerminator">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200" b="1"/>
              <a:t>C&lt;12</a:t>
            </a:r>
          </a:p>
          <a:p>
            <a:pPr algn="ctr"/>
            <a:r>
              <a:rPr lang="fr-FR" altLang="fr-FR" sz="1200" b="1"/>
              <a:t>Pas d ’action corrective</a:t>
            </a:r>
          </a:p>
          <a:p>
            <a:pPr algn="ctr"/>
            <a:r>
              <a:rPr lang="fr-FR" altLang="fr-FR" sz="1200" b="1"/>
              <a:t>à envisager</a:t>
            </a:r>
          </a:p>
          <a:p>
            <a:pPr algn="ctr"/>
            <a:r>
              <a:rPr lang="fr-FR" altLang="fr-FR" sz="1200" b="1"/>
              <a:t>Sauf si Pb de</a:t>
            </a:r>
          </a:p>
          <a:p>
            <a:pPr algn="ctr"/>
            <a:r>
              <a:rPr lang="fr-FR" altLang="fr-FR" sz="1200" b="1"/>
              <a:t> Pollution ou de Sécurité</a:t>
            </a:r>
            <a:endParaRPr lang="fr-FR" altLang="fr-FR"/>
          </a:p>
        </p:txBody>
      </p:sp>
      <p:sp>
        <p:nvSpPr>
          <p:cNvPr id="22542" name="AutoShape 14">
            <a:extLst>
              <a:ext uri="{FF2B5EF4-FFF2-40B4-BE49-F238E27FC236}">
                <a16:creationId xmlns:a16="http://schemas.microsoft.com/office/drawing/2014/main" id="{66F48184-D51F-4EAE-859B-5B0166FC3791}"/>
              </a:ext>
            </a:extLst>
          </p:cNvPr>
          <p:cNvSpPr>
            <a:spLocks noChangeArrowheads="1"/>
          </p:cNvSpPr>
          <p:nvPr/>
        </p:nvSpPr>
        <p:spPr bwMode="auto">
          <a:xfrm rot="10716596">
            <a:off x="3200400" y="5334000"/>
            <a:ext cx="1676400" cy="457200"/>
          </a:xfrm>
          <a:custGeom>
            <a:avLst/>
            <a:gdLst>
              <a:gd name="T0" fmla="*/ 1270183 w 21600"/>
              <a:gd name="T1" fmla="*/ 0 h 21600"/>
              <a:gd name="T2" fmla="*/ 863967 w 21600"/>
              <a:gd name="T3" fmla="*/ 152273 h 21600"/>
              <a:gd name="T4" fmla="*/ 0 w 21600"/>
              <a:gd name="T5" fmla="*/ 415036 h 21600"/>
              <a:gd name="T6" fmla="*/ 699664 w 21600"/>
              <a:gd name="T7" fmla="*/ 457200 h 21600"/>
              <a:gd name="T8" fmla="*/ 1399251 w 21600"/>
              <a:gd name="T9" fmla="*/ 319828 h 21600"/>
              <a:gd name="T10" fmla="*/ 1676400 w 21600"/>
              <a:gd name="T11" fmla="*/ 152273 h 21600"/>
              <a:gd name="T12" fmla="*/ 17694720 60000 65536"/>
              <a:gd name="T13" fmla="*/ 11796480 60000 65536"/>
              <a:gd name="T14" fmla="*/ 11796480 60000 65536"/>
              <a:gd name="T15" fmla="*/ 5898240 60000 65536"/>
              <a:gd name="T16" fmla="*/ 0 60000 65536"/>
              <a:gd name="T17" fmla="*/ 0 60000 65536"/>
              <a:gd name="T18" fmla="*/ 0 w 21600"/>
              <a:gd name="T19" fmla="*/ 17615 h 21600"/>
              <a:gd name="T20" fmla="*/ 18029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366" y="0"/>
                </a:moveTo>
                <a:lnTo>
                  <a:pt x="11132" y="7194"/>
                </a:lnTo>
                <a:lnTo>
                  <a:pt x="14703" y="7194"/>
                </a:lnTo>
                <a:lnTo>
                  <a:pt x="14703" y="17615"/>
                </a:lnTo>
                <a:lnTo>
                  <a:pt x="0" y="17615"/>
                </a:lnTo>
                <a:lnTo>
                  <a:pt x="0" y="21600"/>
                </a:lnTo>
                <a:lnTo>
                  <a:pt x="18029" y="21600"/>
                </a:lnTo>
                <a:lnTo>
                  <a:pt x="18029" y="7194"/>
                </a:lnTo>
                <a:lnTo>
                  <a:pt x="21600" y="7194"/>
                </a:lnTo>
                <a:lnTo>
                  <a:pt x="16366" y="0"/>
                </a:lnTo>
                <a:close/>
              </a:path>
            </a:pathLst>
          </a:cu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543" name="AutoShape 15">
            <a:extLst>
              <a:ext uri="{FF2B5EF4-FFF2-40B4-BE49-F238E27FC236}">
                <a16:creationId xmlns:a16="http://schemas.microsoft.com/office/drawing/2014/main" id="{9CC3096D-8859-4D84-96FD-9A9CA0529A0F}"/>
              </a:ext>
            </a:extLst>
          </p:cNvPr>
          <p:cNvSpPr>
            <a:spLocks noChangeArrowheads="1"/>
          </p:cNvSpPr>
          <p:nvPr/>
        </p:nvSpPr>
        <p:spPr bwMode="auto">
          <a:xfrm>
            <a:off x="2667000" y="5791200"/>
            <a:ext cx="1828800" cy="990600"/>
          </a:xfrm>
          <a:prstGeom prst="flowChartTerminator">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200" b="1"/>
              <a:t>C&gt;12</a:t>
            </a:r>
          </a:p>
          <a:p>
            <a:pPr algn="ctr"/>
            <a:r>
              <a:rPr lang="fr-FR" altLang="fr-FR" sz="1200" b="1"/>
              <a:t>Actions à définir avec</a:t>
            </a:r>
          </a:p>
          <a:p>
            <a:pPr algn="ctr"/>
            <a:r>
              <a:rPr lang="fr-FR" altLang="fr-FR" sz="1200" b="1"/>
              <a:t>le groupe de travail.</a:t>
            </a:r>
          </a:p>
          <a:p>
            <a:pPr algn="ctr"/>
            <a:r>
              <a:rPr lang="fr-FR" altLang="fr-FR" sz="1200" b="1"/>
              <a:t>Objectif:ramener </a:t>
            </a:r>
          </a:p>
          <a:p>
            <a:pPr algn="ctr"/>
            <a:r>
              <a:rPr lang="fr-FR" altLang="fr-FR" sz="1200" b="1"/>
              <a:t>C&lt;12 (ou à 16 )</a:t>
            </a:r>
          </a:p>
          <a:p>
            <a:pPr algn="ctr"/>
            <a:endParaRPr lang="fr-FR" altLang="fr-FR"/>
          </a:p>
        </p:txBody>
      </p:sp>
      <p:sp>
        <p:nvSpPr>
          <p:cNvPr id="22544" name="AutoShape 16">
            <a:extLst>
              <a:ext uri="{FF2B5EF4-FFF2-40B4-BE49-F238E27FC236}">
                <a16:creationId xmlns:a16="http://schemas.microsoft.com/office/drawing/2014/main" id="{5A765CC3-443A-4544-BFBF-2A1648AF4AE1}"/>
              </a:ext>
            </a:extLst>
          </p:cNvPr>
          <p:cNvSpPr>
            <a:spLocks noChangeArrowheads="1"/>
          </p:cNvSpPr>
          <p:nvPr/>
        </p:nvSpPr>
        <p:spPr bwMode="auto">
          <a:xfrm>
            <a:off x="5715000" y="5791200"/>
            <a:ext cx="381000" cy="304800"/>
          </a:xfrm>
          <a:prstGeom prst="downArrow">
            <a:avLst>
              <a:gd name="adj1" fmla="val 50000"/>
              <a:gd name="adj2" fmla="val 25000"/>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endParaRPr lang="fr-FR" altLang="fr-FR"/>
          </a:p>
        </p:txBody>
      </p:sp>
      <p:sp>
        <p:nvSpPr>
          <p:cNvPr id="22545" name="AutoShape 17">
            <a:extLst>
              <a:ext uri="{FF2B5EF4-FFF2-40B4-BE49-F238E27FC236}">
                <a16:creationId xmlns:a16="http://schemas.microsoft.com/office/drawing/2014/main" id="{6CF8F9F5-C565-4B87-B3FF-9C6C918F5BF7}"/>
              </a:ext>
            </a:extLst>
          </p:cNvPr>
          <p:cNvSpPr>
            <a:spLocks noChangeArrowheads="1"/>
          </p:cNvSpPr>
          <p:nvPr/>
        </p:nvSpPr>
        <p:spPr bwMode="auto">
          <a:xfrm>
            <a:off x="4648200" y="6096000"/>
            <a:ext cx="2590800" cy="762000"/>
          </a:xfrm>
          <a:prstGeom prst="flowChartPreparation">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800">
                <a:solidFill>
                  <a:srgbClr val="FF0000"/>
                </a:solidFill>
                <a:latin typeface="Times New Roman" panose="02020603050405020304" pitchFamily="18" charset="0"/>
              </a:defRPr>
            </a:lvl1pPr>
            <a:lvl2pPr marL="742950" indent="-285750">
              <a:defRPr sz="800">
                <a:solidFill>
                  <a:srgbClr val="FF0000"/>
                </a:solidFill>
                <a:latin typeface="Times New Roman" panose="02020603050405020304" pitchFamily="18" charset="0"/>
              </a:defRPr>
            </a:lvl2pPr>
            <a:lvl3pPr marL="1143000" indent="-228600">
              <a:defRPr sz="800">
                <a:solidFill>
                  <a:srgbClr val="FF0000"/>
                </a:solidFill>
                <a:latin typeface="Times New Roman" panose="02020603050405020304" pitchFamily="18" charset="0"/>
              </a:defRPr>
            </a:lvl3pPr>
            <a:lvl4pPr marL="1600200" indent="-228600">
              <a:defRPr sz="800">
                <a:solidFill>
                  <a:srgbClr val="FF0000"/>
                </a:solidFill>
                <a:latin typeface="Times New Roman" panose="02020603050405020304" pitchFamily="18" charset="0"/>
              </a:defRPr>
            </a:lvl4pPr>
            <a:lvl5pPr marL="2057400" indent="-228600">
              <a:defRPr sz="800">
                <a:solidFill>
                  <a:srgbClr val="FF0000"/>
                </a:solidFill>
                <a:latin typeface="Times New Roman" panose="02020603050405020304" pitchFamily="18" charset="0"/>
              </a:defRPr>
            </a:lvl5pPr>
            <a:lvl6pPr marL="2514600" indent="-228600" eaLnBrk="0" fontAlgn="base" hangingPunct="0">
              <a:spcBef>
                <a:spcPct val="0"/>
              </a:spcBef>
              <a:spcAft>
                <a:spcPct val="0"/>
              </a:spcAft>
              <a:defRPr sz="800">
                <a:solidFill>
                  <a:srgbClr val="FF0000"/>
                </a:solidFill>
                <a:latin typeface="Times New Roman" panose="02020603050405020304" pitchFamily="18" charset="0"/>
              </a:defRPr>
            </a:lvl6pPr>
            <a:lvl7pPr marL="2971800" indent="-228600" eaLnBrk="0" fontAlgn="base" hangingPunct="0">
              <a:spcBef>
                <a:spcPct val="0"/>
              </a:spcBef>
              <a:spcAft>
                <a:spcPct val="0"/>
              </a:spcAft>
              <a:defRPr sz="800">
                <a:solidFill>
                  <a:srgbClr val="FF0000"/>
                </a:solidFill>
                <a:latin typeface="Times New Roman" panose="02020603050405020304" pitchFamily="18" charset="0"/>
              </a:defRPr>
            </a:lvl7pPr>
            <a:lvl8pPr marL="3429000" indent="-228600" eaLnBrk="0" fontAlgn="base" hangingPunct="0">
              <a:spcBef>
                <a:spcPct val="0"/>
              </a:spcBef>
              <a:spcAft>
                <a:spcPct val="0"/>
              </a:spcAft>
              <a:defRPr sz="800">
                <a:solidFill>
                  <a:srgbClr val="FF0000"/>
                </a:solidFill>
                <a:latin typeface="Times New Roman" panose="02020603050405020304" pitchFamily="18" charset="0"/>
              </a:defRPr>
            </a:lvl8pPr>
            <a:lvl9pPr marL="3886200" indent="-228600" eaLnBrk="0" fontAlgn="base" hangingPunct="0">
              <a:spcBef>
                <a:spcPct val="0"/>
              </a:spcBef>
              <a:spcAft>
                <a:spcPct val="0"/>
              </a:spcAft>
              <a:defRPr sz="800">
                <a:solidFill>
                  <a:srgbClr val="FF0000"/>
                </a:solidFill>
                <a:latin typeface="Times New Roman" panose="02020603050405020304" pitchFamily="18" charset="0"/>
              </a:defRPr>
            </a:lvl9pPr>
          </a:lstStyle>
          <a:p>
            <a:pPr algn="ctr"/>
            <a:r>
              <a:rPr lang="fr-FR" altLang="fr-FR" sz="1100" b="1">
                <a:solidFill>
                  <a:srgbClr val="000000"/>
                </a:solidFill>
              </a:rPr>
              <a:t>On considérera toujours une </a:t>
            </a:r>
          </a:p>
          <a:p>
            <a:pPr algn="ctr"/>
            <a:r>
              <a:rPr lang="fr-FR" altLang="fr-FR" sz="1100" b="1">
                <a:solidFill>
                  <a:srgbClr val="000000"/>
                </a:solidFill>
              </a:rPr>
              <a:t>défaillance </a:t>
            </a:r>
          </a:p>
          <a:p>
            <a:pPr algn="ctr"/>
            <a:r>
              <a:rPr lang="fr-FR" altLang="fr-FR" sz="1100" b="1">
                <a:solidFill>
                  <a:srgbClr val="000000"/>
                </a:solidFill>
              </a:rPr>
              <a:t>comme « critique » </a:t>
            </a:r>
          </a:p>
          <a:p>
            <a:pPr algn="ctr"/>
            <a:r>
              <a:rPr lang="fr-FR" altLang="fr-FR" sz="1100" b="1">
                <a:solidFill>
                  <a:srgbClr val="000000"/>
                </a:solidFill>
              </a:rPr>
              <a:t>lorsque sa note G est maxi.</a:t>
            </a:r>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8911" y="1811618"/>
            <a:ext cx="11787189" cy="2684182"/>
          </a:xfrm>
        </p:spPr>
        <p:txBody>
          <a:bodyPr/>
          <a:lstStyle/>
          <a:p>
            <a:pPr algn="ctr"/>
            <a:r>
              <a:rPr lang="fr-FR" b="1" dirty="0">
                <a:solidFill>
                  <a:srgbClr val="FFFF00"/>
                </a:solidFill>
              </a:rPr>
              <a:t>1.6.LE MANAGEMENT DE LA PRODUCTION INDUSTRIELLE</a:t>
            </a:r>
            <a:br>
              <a:rPr lang="fr-FR" dirty="0">
                <a:solidFill>
                  <a:srgbClr val="FFFF00"/>
                </a:solidFill>
              </a:rPr>
            </a:br>
            <a:endParaRPr lang="fr-FR" dirty="0">
              <a:solidFill>
                <a:srgbClr val="FFFF00"/>
              </a:solidFill>
            </a:endParaRPr>
          </a:p>
        </p:txBody>
      </p:sp>
    </p:spTree>
  </p:cSld>
  <p:clrMapOvr>
    <a:masterClrMapping/>
  </p:clrMapOvr>
</p:sld>
</file>

<file path=ppt/slides/slide4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a:extLst>
              <a:ext uri="{FF2B5EF4-FFF2-40B4-BE49-F238E27FC236}">
                <a16:creationId xmlns:a16="http://schemas.microsoft.com/office/drawing/2014/main" id="{449B6385-D15E-4961-A42B-0B8C8B5995E1}"/>
              </a:ext>
            </a:extLst>
          </p:cNvPr>
          <p:cNvSpPr>
            <a:spLocks noGrp="1" noChangeArrowheads="1"/>
          </p:cNvSpPr>
          <p:nvPr>
            <p:ph type="title"/>
          </p:nvPr>
        </p:nvSpPr>
        <p:spPr/>
        <p:txBody>
          <a:bodyPr>
            <a:normAutofit fontScale="90000"/>
          </a:bodyPr>
          <a:lstStyle/>
          <a:p>
            <a:pPr algn="ctr">
              <a:defRPr/>
            </a:pPr>
            <a:r>
              <a:rPr lang="fr-FR" altLang="fr-FR" sz="3600" dirty="0"/>
              <a:t>POUR L ’ETAPE 2 </a:t>
            </a:r>
            <a:br>
              <a:rPr lang="fr-FR" altLang="fr-FR" sz="3600" dirty="0"/>
            </a:br>
            <a:r>
              <a:rPr lang="fr-FR" altLang="fr-FR" sz="3600" dirty="0"/>
              <a:t> DECOUPAGE ARBORESCENT DE LA MACHINE</a:t>
            </a:r>
          </a:p>
        </p:txBody>
      </p:sp>
      <p:grpSp>
        <p:nvGrpSpPr>
          <p:cNvPr id="2" name="Organization Chart 28">
            <a:extLst>
              <a:ext uri="{FF2B5EF4-FFF2-40B4-BE49-F238E27FC236}">
                <a16:creationId xmlns:a16="http://schemas.microsoft.com/office/drawing/2014/main" id="{5AA1354F-16EE-48C7-AF5A-CF4C1CA8D834}"/>
              </a:ext>
            </a:extLst>
          </p:cNvPr>
          <p:cNvGrpSpPr>
            <a:grpSpLocks noChangeAspect="1"/>
          </p:cNvGrpSpPr>
          <p:nvPr/>
        </p:nvGrpSpPr>
        <p:grpSpPr bwMode="auto">
          <a:xfrm>
            <a:off x="2711451" y="1989138"/>
            <a:ext cx="7743825" cy="4392612"/>
            <a:chOff x="767" y="1364"/>
            <a:chExt cx="7726" cy="2767"/>
          </a:xfrm>
        </p:grpSpPr>
        <p:graphicFrame>
          <p:nvGraphicFramePr>
            <p:cNvPr id="4" name="Diagramme 3">
              <a:extLst>
                <a:ext uri="{FF2B5EF4-FFF2-40B4-BE49-F238E27FC236}">
                  <a16:creationId xmlns:a16="http://schemas.microsoft.com/office/drawing/2014/main" id="{AC1E5899-0B20-45BE-9E25-EA03C900C1AE}"/>
                </a:ext>
              </a:extLst>
            </p:cNvPr>
            <p:cNvGraphicFramePr/>
            <p:nvPr/>
          </p:nvGraphicFramePr>
          <p:xfrm>
            <a:off x="767" y="1364"/>
            <a:ext cx="7726" cy="27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9">
              <a:extLst>
                <a:ext uri="{FF2B5EF4-FFF2-40B4-BE49-F238E27FC236}">
                  <a16:creationId xmlns:a16="http://schemas.microsoft.com/office/drawing/2014/main" id="{EAE96370-FDC5-4270-A7B6-37288CFEEAEC}"/>
                </a:ext>
              </a:extLst>
            </p:cNvPr>
            <p:cNvSpPr>
              <a:spLocks noChangeArrowheads="1"/>
            </p:cNvSpPr>
            <p:nvPr/>
          </p:nvSpPr>
          <p:spPr bwMode="auto">
            <a:xfrm>
              <a:off x="767" y="1364"/>
              <a:ext cx="5124" cy="267"/>
            </a:xfrm>
            <a:prstGeom prst="rect">
              <a:avLst/>
            </a:prstGeom>
            <a:noFill/>
            <a:ln w="9525">
              <a:solidFill>
                <a:schemeClr val="tx1">
                  <a:alpha val="0"/>
                </a:schemeClr>
              </a:solidFill>
              <a:miter lim="800000"/>
              <a:headEnd/>
              <a:tailEnd/>
            </a:ln>
            <a:effectLst/>
            <a:extLst>
              <a:ext uri="{909E8E84-426E-40DD-AFC4-6F175D3DCCD1}">
                <a14:hiddenFill xmlns:a14="http://schemas.microsoft.com/office/drawing/2010/main">
                  <a:solidFill>
                    <a:srgbClr val="FF99CC"/>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0000" tIns="46800" rIns="90000" bIns="4680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Char char="•"/>
                <a:tabLst/>
              </a:pPr>
              <a:endParaRPr kumimoji="0" lang="fr-FR" altLang="fr-FR" sz="800" b="0" i="0" u="none" strike="noStrike" cap="none" normalizeH="0" baseline="0">
                <a:ln>
                  <a:noFill/>
                </a:ln>
                <a:solidFill>
                  <a:srgbClr val="FF0000"/>
                </a:solidFill>
                <a:effectLst/>
                <a:latin typeface="Times New Roman" panose="02020603050405020304" pitchFamily="18" charset="0"/>
              </a:endParaRPr>
            </a:p>
          </p:txBody>
        </p:sp>
      </p:grpSp>
    </p:spTree>
  </p:cSld>
  <p:clrMapOvr>
    <a:masterClrMapping/>
  </p:clrMapOvr>
  <p:transition/>
</p:sld>
</file>

<file path=ppt/slides/slide4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a:extLst>
              <a:ext uri="{FF2B5EF4-FFF2-40B4-BE49-F238E27FC236}">
                <a16:creationId xmlns:a16="http://schemas.microsoft.com/office/drawing/2014/main" id="{E3B8E3AB-0236-40A4-A046-07DF0092B79A}"/>
              </a:ext>
            </a:extLst>
          </p:cNvPr>
          <p:cNvSpPr>
            <a:spLocks noGrp="1" noChangeArrowheads="1"/>
          </p:cNvSpPr>
          <p:nvPr>
            <p:ph type="title"/>
          </p:nvPr>
        </p:nvSpPr>
        <p:spPr/>
        <p:txBody>
          <a:bodyPr>
            <a:normAutofit fontScale="90000"/>
          </a:bodyPr>
          <a:lstStyle/>
          <a:p>
            <a:pPr algn="ctr">
              <a:defRPr/>
            </a:pPr>
            <a:r>
              <a:rPr lang="fr-FR" altLang="fr-FR" sz="3200"/>
              <a:t>POUR L ’ETAPE 3 </a:t>
            </a:r>
            <a:br>
              <a:rPr lang="fr-FR" altLang="fr-FR" sz="3200"/>
            </a:br>
            <a:r>
              <a:rPr lang="fr-FR" altLang="fr-FR" sz="2800"/>
              <a:t>EXEMPLE DE GRILLE DE COTATION AMDEC SYSTEME   POUR LE CALCUL DE LA </a:t>
            </a:r>
            <a:r>
              <a:rPr lang="fr-FR" altLang="fr-FR" sz="2800">
                <a:solidFill>
                  <a:srgbClr val="FF0000"/>
                </a:solidFill>
              </a:rPr>
              <a:t>CRITICITE</a:t>
            </a:r>
            <a:endParaRPr lang="fr-FR" altLang="fr-FR" sz="2800"/>
          </a:p>
        </p:txBody>
      </p:sp>
      <p:sp>
        <p:nvSpPr>
          <p:cNvPr id="174083" name="Rectangle 3">
            <a:extLst>
              <a:ext uri="{FF2B5EF4-FFF2-40B4-BE49-F238E27FC236}">
                <a16:creationId xmlns:a16="http://schemas.microsoft.com/office/drawing/2014/main" id="{DA150D09-19AB-40A9-B69C-376079BD0A88}"/>
              </a:ext>
            </a:extLst>
          </p:cNvPr>
          <p:cNvSpPr>
            <a:spLocks noGrp="1" noChangeArrowheads="1"/>
          </p:cNvSpPr>
          <p:nvPr>
            <p:ph idx="1"/>
          </p:nvPr>
        </p:nvSpPr>
        <p:spPr/>
        <p:txBody>
          <a:bodyPr/>
          <a:lstStyle/>
          <a:p>
            <a:pPr>
              <a:buFont typeface="Monotype Sorts" pitchFamily="2" charset="2"/>
              <a:buNone/>
              <a:defRPr/>
            </a:pPr>
            <a:r>
              <a:rPr lang="fr-FR" altLang="fr-FR" dirty="0">
                <a:sym typeface="Wingdings" panose="05000000000000000000" pitchFamily="2" charset="2"/>
              </a:rPr>
              <a:t> </a:t>
            </a:r>
            <a:r>
              <a:rPr lang="fr-FR" altLang="fr-FR" dirty="0"/>
              <a:t>LA COTATION DES CRITERES F (fréquence) , G (gravité) , D (détection) s ’effectue en général de 1 à 4 (ou à 5 ) , voire de 1 à 10.</a:t>
            </a:r>
          </a:p>
        </p:txBody>
      </p:sp>
      <p:graphicFrame>
        <p:nvGraphicFramePr>
          <p:cNvPr id="23556" name="Object 4">
            <a:extLst>
              <a:ext uri="{FF2B5EF4-FFF2-40B4-BE49-F238E27FC236}">
                <a16:creationId xmlns:a16="http://schemas.microsoft.com/office/drawing/2014/main" id="{71C95654-4E2D-4D85-845E-0261735792BE}"/>
              </a:ext>
            </a:extLst>
          </p:cNvPr>
          <p:cNvGraphicFramePr>
            <a:graphicFrameLocks noChangeAspect="1"/>
          </p:cNvGraphicFramePr>
          <p:nvPr/>
        </p:nvGraphicFramePr>
        <p:xfrm>
          <a:off x="685800" y="3262313"/>
          <a:ext cx="7823200" cy="3155950"/>
        </p:xfrm>
        <a:graphic>
          <a:graphicData uri="http://schemas.openxmlformats.org/presentationml/2006/ole">
            <mc:AlternateContent xmlns:mc="http://schemas.openxmlformats.org/markup-compatibility/2006">
              <mc:Choice xmlns:v="urn:schemas-microsoft-com:vml" Requires="v">
                <p:oleObj spid="_x0000_s9239" name="Document" r:id="rId3" imgW="11767311" imgH="6684454" progId="Word.Document.8">
                  <p:embed/>
                </p:oleObj>
              </mc:Choice>
              <mc:Fallback>
                <p:oleObj name="Document" r:id="rId3" imgW="11767311" imgH="6684454" progId="Word.Document.8">
                  <p:embed/>
                  <p:pic>
                    <p:nvPicPr>
                      <p:cNvPr id="23556" name="Object 4">
                        <a:extLst>
                          <a:ext uri="{FF2B5EF4-FFF2-40B4-BE49-F238E27FC236}">
                            <a16:creationId xmlns:a16="http://schemas.microsoft.com/office/drawing/2014/main" id="{71C95654-4E2D-4D85-845E-0261735792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3262313"/>
                        <a:ext cx="7823200" cy="3155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4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34EE27-E9C2-4675-B85A-ECCE7061EE18}"/>
              </a:ext>
            </a:extLst>
          </p:cNvPr>
          <p:cNvSpPr>
            <a:spLocks noGrp="1"/>
          </p:cNvSpPr>
          <p:nvPr>
            <p:ph type="title"/>
          </p:nvPr>
        </p:nvSpPr>
        <p:spPr>
          <a:xfrm>
            <a:off x="914400" y="2307624"/>
            <a:ext cx="10363200" cy="1143000"/>
          </a:xfrm>
        </p:spPr>
        <p:txBody>
          <a:bodyPr/>
          <a:lstStyle/>
          <a:p>
            <a:r>
              <a:rPr lang="fr-FR" dirty="0"/>
              <a:t>Partie pratique</a:t>
            </a:r>
          </a:p>
        </p:txBody>
      </p:sp>
    </p:spTree>
    <p:extLst>
      <p:ext uri="{BB962C8B-B14F-4D97-AF65-F5344CB8AC3E}">
        <p14:creationId xmlns:p14="http://schemas.microsoft.com/office/powerpoint/2010/main" val="535484004"/>
      </p:ext>
    </p:extLst>
  </p:cSld>
  <p:clrMapOvr>
    <a:masterClrMapping/>
  </p:clrMapOvr>
  <p:transition/>
</p:sld>
</file>

<file path=ppt/slides/slide4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9263E33-A7D1-46F1-AF21-F378EB615CFC}"/>
              </a:ext>
            </a:extLst>
          </p:cNvPr>
          <p:cNvSpPr>
            <a:spLocks noGrp="1"/>
          </p:cNvSpPr>
          <p:nvPr>
            <p:ph type="body" sz="half" idx="1"/>
          </p:nvPr>
        </p:nvSpPr>
        <p:spPr>
          <a:xfrm>
            <a:off x="1167724" y="275085"/>
            <a:ext cx="9800281" cy="5204597"/>
          </a:xfrm>
        </p:spPr>
        <p:txBody>
          <a:bodyPr>
            <a:noAutofit/>
          </a:bodyPr>
          <a:lstStyle/>
          <a:p>
            <a:pPr marL="457200" indent="-457200">
              <a:buClr>
                <a:srgbClr val="FF0000"/>
              </a:buClr>
              <a:buFont typeface="+mj-lt"/>
              <a:buAutoNum type="arabicParenR"/>
            </a:pPr>
            <a:r>
              <a:rPr lang="fr-FR" sz="1600" dirty="0"/>
              <a:t>Définir la problématique et l’objectif du lancement de la méthode</a:t>
            </a:r>
          </a:p>
          <a:p>
            <a:pPr marL="457200" indent="-457200">
              <a:buClr>
                <a:srgbClr val="FF0000"/>
              </a:buClr>
              <a:buFont typeface="+mj-lt"/>
              <a:buAutoNum type="arabicParenR"/>
            </a:pPr>
            <a:r>
              <a:rPr lang="fr-FR" sz="1600" dirty="0"/>
              <a:t>Engagement de la direction</a:t>
            </a:r>
          </a:p>
          <a:p>
            <a:pPr marL="457200" indent="-457200">
              <a:buClr>
                <a:srgbClr val="FF0000"/>
              </a:buClr>
              <a:buFont typeface="+mj-lt"/>
              <a:buAutoNum type="arabicParenR"/>
            </a:pPr>
            <a:r>
              <a:rPr lang="fr-FR" sz="1600" dirty="0"/>
              <a:t>Définir l’équipe de travail</a:t>
            </a:r>
          </a:p>
          <a:p>
            <a:pPr marL="457200" indent="-457200">
              <a:buClr>
                <a:srgbClr val="FF0000"/>
              </a:buClr>
              <a:buFont typeface="+mj-lt"/>
              <a:buAutoNum type="arabicParenR"/>
            </a:pPr>
            <a:r>
              <a:rPr lang="fr-FR" sz="1600" dirty="0"/>
              <a:t>Formation d’</a:t>
            </a:r>
            <a:r>
              <a:rPr lang="fr-FR" sz="1600" dirty="0" err="1"/>
              <a:t>equipe</a:t>
            </a:r>
            <a:endParaRPr lang="fr-FR" sz="1600" dirty="0"/>
          </a:p>
          <a:p>
            <a:pPr marL="457200" indent="-457200">
              <a:buClr>
                <a:srgbClr val="FF0000"/>
              </a:buClr>
              <a:buFont typeface="+mj-lt"/>
              <a:buAutoNum type="arabicParenR"/>
            </a:pPr>
            <a:r>
              <a:rPr lang="fr-FR" sz="1600" dirty="0"/>
              <a:t>Lancement de l’analyse : </a:t>
            </a:r>
          </a:p>
          <a:p>
            <a:pPr>
              <a:buClr>
                <a:srgbClr val="FF0000"/>
              </a:buClr>
              <a:buFont typeface="Wingdings" panose="05000000000000000000" pitchFamily="2" charset="2"/>
              <a:buChar char="ü"/>
            </a:pPr>
            <a:r>
              <a:rPr lang="fr-FR" sz="1600" dirty="0"/>
              <a:t>Détermination du bien à analyser</a:t>
            </a:r>
          </a:p>
          <a:p>
            <a:pPr>
              <a:buClr>
                <a:srgbClr val="FF0000"/>
              </a:buClr>
              <a:buFont typeface="Wingdings" panose="05000000000000000000" pitchFamily="2" charset="2"/>
              <a:buChar char="ü"/>
            </a:pPr>
            <a:r>
              <a:rPr lang="fr-FR" sz="1600" dirty="0"/>
              <a:t>Découpage fonctionnel</a:t>
            </a:r>
          </a:p>
          <a:p>
            <a:pPr>
              <a:buClr>
                <a:srgbClr val="FF0000"/>
              </a:buClr>
              <a:buFont typeface="Wingdings" panose="05000000000000000000" pitchFamily="2" charset="2"/>
              <a:buChar char="ü"/>
            </a:pPr>
            <a:r>
              <a:rPr lang="fr-FR" sz="1600" dirty="0"/>
              <a:t>Détermination des dysfonctionnements du bien </a:t>
            </a:r>
          </a:p>
          <a:p>
            <a:pPr>
              <a:buClr>
                <a:srgbClr val="FF0000"/>
              </a:buClr>
              <a:buFont typeface="Wingdings" panose="05000000000000000000" pitchFamily="2" charset="2"/>
              <a:buChar char="ü"/>
            </a:pPr>
            <a:r>
              <a:rPr lang="fr-FR" sz="1600" dirty="0"/>
              <a:t>Lister les causes racines et les effets de ces dysfonctionnements</a:t>
            </a:r>
          </a:p>
          <a:p>
            <a:pPr>
              <a:buClr>
                <a:srgbClr val="FF0000"/>
              </a:buClr>
              <a:buFont typeface="Wingdings" panose="05000000000000000000" pitchFamily="2" charset="2"/>
              <a:buChar char="ü"/>
            </a:pPr>
            <a:r>
              <a:rPr lang="fr-FR" sz="1600" dirty="0"/>
              <a:t>Définir les actions de correction et de prévention pour chaque dysfonctionnement ainsi que le PDR nécessaire</a:t>
            </a:r>
          </a:p>
          <a:p>
            <a:pPr>
              <a:buClr>
                <a:srgbClr val="FF0000"/>
              </a:buClr>
              <a:buFont typeface="Wingdings" panose="05000000000000000000" pitchFamily="2" charset="2"/>
              <a:buChar char="ü"/>
            </a:pPr>
            <a:r>
              <a:rPr lang="fr-FR" sz="1600" dirty="0"/>
              <a:t>Définir la grille de la criticité et voter pour le calcul de la criticité</a:t>
            </a:r>
          </a:p>
          <a:p>
            <a:pPr>
              <a:buClr>
                <a:srgbClr val="FF0000"/>
              </a:buClr>
              <a:buFont typeface="Wingdings" panose="05000000000000000000" pitchFamily="2" charset="2"/>
              <a:buChar char="ü"/>
            </a:pPr>
            <a:r>
              <a:rPr lang="fr-FR" sz="1600" dirty="0"/>
              <a:t>Classifier les dysfonctionnement selon la criticité (LOI DE PARETO)</a:t>
            </a:r>
          </a:p>
          <a:p>
            <a:pPr marL="457200" indent="-457200">
              <a:buClr>
                <a:srgbClr val="FF0000"/>
              </a:buClr>
              <a:buFont typeface="+mj-lt"/>
              <a:buAutoNum type="arabicParenR" startAt="6"/>
            </a:pPr>
            <a:r>
              <a:rPr lang="fr-FR" sz="1600" dirty="0"/>
              <a:t>Lancer le plan d’action AMDEC</a:t>
            </a:r>
          </a:p>
          <a:p>
            <a:pPr marL="457200" indent="-457200">
              <a:buClr>
                <a:srgbClr val="FF0000"/>
              </a:buClr>
              <a:buFont typeface="+mj-lt"/>
              <a:buAutoNum type="arabicParenR" startAt="6"/>
            </a:pPr>
            <a:r>
              <a:rPr lang="fr-FR" sz="1600" dirty="0"/>
              <a:t>Mettre à jours le planning préventive et la gestion des PDR</a:t>
            </a:r>
          </a:p>
          <a:p>
            <a:pPr marL="457200" indent="-457200">
              <a:buClr>
                <a:schemeClr val="bg2">
                  <a:lumMod val="60000"/>
                  <a:lumOff val="40000"/>
                </a:schemeClr>
              </a:buClr>
              <a:buFont typeface="+mj-lt"/>
              <a:buAutoNum type="arabicParenR" startAt="6"/>
            </a:pPr>
            <a:endParaRPr lang="fr-FR" sz="1600" dirty="0"/>
          </a:p>
          <a:p>
            <a:endParaRPr lang="fr-FR" sz="1600" dirty="0"/>
          </a:p>
        </p:txBody>
      </p:sp>
      <p:sp>
        <p:nvSpPr>
          <p:cNvPr id="4" name="ZoneTexte 3"/>
          <p:cNvSpPr txBox="1"/>
          <p:nvPr/>
        </p:nvSpPr>
        <p:spPr>
          <a:xfrm>
            <a:off x="8271803" y="5767754"/>
            <a:ext cx="3277772" cy="369332"/>
          </a:xfrm>
          <a:prstGeom prst="rect">
            <a:avLst/>
          </a:prstGeom>
          <a:noFill/>
        </p:spPr>
        <p:txBody>
          <a:bodyPr wrap="square" rtlCol="0">
            <a:spAutoFit/>
          </a:bodyPr>
          <a:lstStyle/>
          <a:p>
            <a:r>
              <a:rPr lang="fr-FR" dirty="0">
                <a:solidFill>
                  <a:srgbClr val="FF0000"/>
                </a:solidFill>
              </a:rPr>
              <a:t>EXEMPLE FICHIER AMDEC</a:t>
            </a:r>
          </a:p>
        </p:txBody>
      </p:sp>
    </p:spTree>
    <p:extLst>
      <p:ext uri="{BB962C8B-B14F-4D97-AF65-F5344CB8AC3E}">
        <p14:creationId xmlns:p14="http://schemas.microsoft.com/office/powerpoint/2010/main" val="263354024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1" end="11"/>
                                            </p:txEl>
                                          </p:spTgt>
                                        </p:tgtEl>
                                        <p:attrNameLst>
                                          <p:attrName>style.visibility</p:attrName>
                                        </p:attrNameLst>
                                      </p:cBhvr>
                                      <p:to>
                                        <p:strVal val="visible"/>
                                      </p:to>
                                    </p:set>
                                    <p:anim calcmode="lin" valueType="num">
                                      <p:cBhvr additive="base">
                                        <p:cTn id="7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2" end="12"/>
                                            </p:txEl>
                                          </p:spTgt>
                                        </p:tgtEl>
                                        <p:attrNameLst>
                                          <p:attrName>style.visibility</p:attrName>
                                        </p:attrNameLst>
                                      </p:cBhvr>
                                      <p:to>
                                        <p:strVal val="visible"/>
                                      </p:to>
                                    </p:set>
                                    <p:anim calcmode="lin" valueType="num">
                                      <p:cBhvr additive="base">
                                        <p:cTn id="79"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
                                            <p:txEl>
                                              <p:pRg st="13" end="13"/>
                                            </p:txEl>
                                          </p:spTgt>
                                        </p:tgtEl>
                                        <p:attrNameLst>
                                          <p:attrName>style.visibility</p:attrName>
                                        </p:attrNameLst>
                                      </p:cBhvr>
                                      <p:to>
                                        <p:strVal val="visible"/>
                                      </p:to>
                                    </p:set>
                                    <p:anim calcmode="lin" valueType="num">
                                      <p:cBhvr additive="base">
                                        <p:cTn id="85"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3" presetClass="entr" presetSubtype="16" fill="hold" grpId="0" nodeType="clickEffect">
                                  <p:stCondLst>
                                    <p:cond delay="0"/>
                                  </p:stCondLst>
                                  <p:childTnLst>
                                    <p:set>
                                      <p:cBhvr>
                                        <p:cTn id="90" dur="1" fill="hold">
                                          <p:stCondLst>
                                            <p:cond delay="0"/>
                                          </p:stCondLst>
                                        </p:cTn>
                                        <p:tgtEl>
                                          <p:spTgt spid="4"/>
                                        </p:tgtEl>
                                        <p:attrNameLst>
                                          <p:attrName>style.visibility</p:attrName>
                                        </p:attrNameLst>
                                      </p:cBhvr>
                                      <p:to>
                                        <p:strVal val="visible"/>
                                      </p:to>
                                    </p:set>
                                    <p:anim calcmode="lin" valueType="num">
                                      <p:cBhvr>
                                        <p:cTn id="91" dur="500" fill="hold"/>
                                        <p:tgtEl>
                                          <p:spTgt spid="4"/>
                                        </p:tgtEl>
                                        <p:attrNameLst>
                                          <p:attrName>ppt_w</p:attrName>
                                        </p:attrNameLst>
                                      </p:cBhvr>
                                      <p:tavLst>
                                        <p:tav tm="0">
                                          <p:val>
                                            <p:fltVal val="0"/>
                                          </p:val>
                                        </p:tav>
                                        <p:tav tm="100000">
                                          <p:val>
                                            <p:strVal val="#ppt_w"/>
                                          </p:val>
                                        </p:tav>
                                      </p:tavLst>
                                    </p:anim>
                                    <p:anim calcmode="lin" valueType="num">
                                      <p:cBhvr>
                                        <p:cTn id="92" dur="500" fill="hold"/>
                                        <p:tgtEl>
                                          <p:spTgt spid="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4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WordArt 2">
            <a:extLst>
              <a:ext uri="{FF2B5EF4-FFF2-40B4-BE49-F238E27FC236}">
                <a16:creationId xmlns:a16="http://schemas.microsoft.com/office/drawing/2014/main" id="{CD4307E6-CA6C-4C38-B113-84A8230A8AA6}"/>
              </a:ext>
            </a:extLst>
          </p:cNvPr>
          <p:cNvSpPr>
            <a:spLocks noChangeArrowheads="1" noChangeShapeType="1" noTextEdit="1"/>
          </p:cNvSpPr>
          <p:nvPr/>
        </p:nvSpPr>
        <p:spPr bwMode="auto">
          <a:xfrm>
            <a:off x="4295775" y="3284538"/>
            <a:ext cx="3962400" cy="1752600"/>
          </a:xfrm>
          <a:prstGeom prst="rect">
            <a:avLst/>
          </a:prstGeom>
        </p:spPr>
        <p:txBody>
          <a:bodyPr wrap="none" fromWordArt="1">
            <a:prstTxWarp prst="textCascadeUp">
              <a:avLst>
                <a:gd name="adj" fmla="val 39384"/>
              </a:avLst>
            </a:prstTxWarp>
            <a:scene3d>
              <a:camera prst="legacyPerspectiveFront">
                <a:rot lat="20519997" lon="1080000" rev="0"/>
              </a:camera>
              <a:lightRig rig="legacyHarsh2" dir="b"/>
            </a:scene3d>
            <a:sp3d extrusionH="430200" prstMaterial="legacyMatte">
              <a:extrusionClr>
                <a:srgbClr val="FF6600"/>
              </a:extrusionClr>
              <a:contourClr>
                <a:srgbClr val="FFE701"/>
              </a:contourClr>
            </a:sp3d>
          </a:bodyPr>
          <a:lstStyle/>
          <a:p>
            <a:pPr algn="ctr"/>
            <a:r>
              <a:rPr lang="fr-FR" sz="3600" kern="10">
                <a:ln w="9525">
                  <a:round/>
                  <a:headEnd/>
                  <a:tailEnd/>
                </a:ln>
                <a:gradFill rotWithShape="1">
                  <a:gsLst>
                    <a:gs pos="0">
                      <a:srgbClr val="FFE701"/>
                    </a:gs>
                    <a:gs pos="100000">
                      <a:srgbClr val="FE3E02"/>
                    </a:gs>
                  </a:gsLst>
                  <a:lin ang="5400000" scaled="1"/>
                </a:gradFill>
                <a:latin typeface="Impact" panose="020B0806030902050204" pitchFamily="34" charset="0"/>
              </a:rPr>
              <a:t>C'EST TERMINE..</a:t>
            </a:r>
          </a:p>
        </p:txBody>
      </p:sp>
      <p:sp>
        <p:nvSpPr>
          <p:cNvPr id="231429" name="Rectangle 5">
            <a:extLst>
              <a:ext uri="{FF2B5EF4-FFF2-40B4-BE49-F238E27FC236}">
                <a16:creationId xmlns:a16="http://schemas.microsoft.com/office/drawing/2014/main" id="{966A6034-7A4C-4A42-84D6-0BEA682C225C}"/>
              </a:ext>
            </a:extLst>
          </p:cNvPr>
          <p:cNvSpPr>
            <a:spLocks noGrp="1" noChangeArrowheads="1"/>
          </p:cNvSpPr>
          <p:nvPr>
            <p:ph type="title"/>
          </p:nvPr>
        </p:nvSpPr>
        <p:spPr>
          <a:xfrm>
            <a:off x="2667000" y="609600"/>
            <a:ext cx="7772400" cy="723900"/>
          </a:xfrm>
          <a:solidFill>
            <a:srgbClr val="FFFF00"/>
          </a:solidFill>
        </p:spPr>
        <p:txBody>
          <a:bodyPr/>
          <a:lstStyle/>
          <a:p>
            <a:pPr algn="ctr">
              <a:defRPr/>
            </a:pPr>
            <a:r>
              <a:rPr lang="fr-FR" altLang="fr-FR" sz="4000" dirty="0">
                <a:solidFill>
                  <a:srgbClr val="000000"/>
                </a:solidFill>
                <a:effectLst>
                  <a:outerShdw blurRad="38100" dist="38100" dir="2700000" algn="tl">
                    <a:srgbClr val="FFFFFF"/>
                  </a:outerShdw>
                </a:effectLst>
              </a:rPr>
              <a:t>AMDEC</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9" presetClass="entr" presetSubtype="10" fill="hold" nodeType="afterEffect">
                                  <p:stCondLst>
                                    <p:cond delay="0"/>
                                  </p:stCondLst>
                                  <p:childTnLst>
                                    <p:set>
                                      <p:cBhvr>
                                        <p:cTn id="6" dur="1" fill="hold">
                                          <p:stCondLst>
                                            <p:cond delay="0"/>
                                          </p:stCondLst>
                                        </p:cTn>
                                        <p:tgtEl>
                                          <p:spTgt spid="231426"/>
                                        </p:tgtEl>
                                        <p:attrNameLst>
                                          <p:attrName>style.visibility</p:attrName>
                                        </p:attrNameLst>
                                      </p:cBhvr>
                                      <p:to>
                                        <p:strVal val="visible"/>
                                      </p:to>
                                    </p:set>
                                    <p:anim calcmode="lin" valueType="num">
                                      <p:cBhvr>
                                        <p:cTn id="7" dur="5000" fill="hold"/>
                                        <p:tgtEl>
                                          <p:spTgt spid="231426"/>
                                        </p:tgtEl>
                                        <p:attrNameLst>
                                          <p:attrName>ppt_w</p:attrName>
                                        </p:attrNameLst>
                                      </p:cBhvr>
                                      <p:tavLst>
                                        <p:tav tm="0" fmla="#ppt_w*sin(2.5*pi*$)">
                                          <p:val>
                                            <p:fltVal val="0"/>
                                          </p:val>
                                        </p:tav>
                                        <p:tav tm="100000">
                                          <p:val>
                                            <p:fltVal val="1"/>
                                          </p:val>
                                        </p:tav>
                                      </p:tavLst>
                                    </p:anim>
                                    <p:anim calcmode="lin" valueType="num">
                                      <p:cBhvr>
                                        <p:cTn id="8" dur="5000" fill="hold"/>
                                        <p:tgtEl>
                                          <p:spTgt spid="23142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7" name="Picture 7"/>
          <p:cNvPicPr>
            <a:picLocks noChangeAspect="1" noChangeArrowheads="1"/>
          </p:cNvPicPr>
          <p:nvPr/>
        </p:nvPicPr>
        <p:blipFill>
          <a:blip r:embed="rId3"/>
          <a:srcRect/>
          <a:stretch>
            <a:fillRect/>
          </a:stretch>
        </p:blipFill>
        <p:spPr bwMode="auto">
          <a:xfrm>
            <a:off x="3810000" y="3357564"/>
            <a:ext cx="4857751" cy="3157537"/>
          </a:xfrm>
          <a:prstGeom prst="rect">
            <a:avLst/>
          </a:prstGeom>
          <a:noFill/>
          <a:ln w="9525">
            <a:noFill/>
            <a:miter lim="800000"/>
            <a:headEnd/>
            <a:tailEnd/>
          </a:ln>
        </p:spPr>
      </p:pic>
      <p:sp>
        <p:nvSpPr>
          <p:cNvPr id="4" name="ZoneTexte 3"/>
          <p:cNvSpPr txBox="1"/>
          <p:nvPr/>
        </p:nvSpPr>
        <p:spPr>
          <a:xfrm>
            <a:off x="2501900" y="596900"/>
            <a:ext cx="7861300" cy="1077218"/>
          </a:xfrm>
          <a:prstGeom prst="rect">
            <a:avLst/>
          </a:prstGeom>
          <a:noFill/>
        </p:spPr>
        <p:txBody>
          <a:bodyPr wrap="square" rtlCol="0">
            <a:spAutoFit/>
          </a:bodyPr>
          <a:lstStyle/>
          <a:p>
            <a:pPr algn="ctr"/>
            <a:r>
              <a:rPr lang="fr-FR" sz="3200" b="1" dirty="0">
                <a:solidFill>
                  <a:srgbClr val="FFFF00"/>
                </a:solidFill>
              </a:rPr>
              <a:t>LA MAINTENANCE BASEE SUR LA FIABILITE</a:t>
            </a:r>
          </a:p>
        </p:txBody>
      </p:sp>
    </p:spTree>
  </p:cSld>
  <p:clrMapOvr>
    <a:masterClrMapping/>
  </p:clrMapOvr>
</p:sld>
</file>

<file path=ppt/slides/slide4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fr-FR" sz="3400" b="1" i="1" dirty="0">
                <a:solidFill>
                  <a:srgbClr val="FFC000"/>
                </a:solidFill>
                <a:latin typeface="Garamond" pitchFamily="18" charset="0"/>
                <a:cs typeface="Times New Roman" pitchFamily="18" charset="0"/>
              </a:rPr>
              <a:t>But de la MBF</a:t>
            </a:r>
          </a:p>
        </p:txBody>
      </p:sp>
      <p:sp>
        <p:nvSpPr>
          <p:cNvPr id="53251" name="Rectangle 3"/>
          <p:cNvSpPr>
            <a:spLocks noGrp="1" noChangeArrowheads="1"/>
          </p:cNvSpPr>
          <p:nvPr>
            <p:ph sz="quarter" idx="1"/>
          </p:nvPr>
        </p:nvSpPr>
        <p:spPr/>
        <p:txBody>
          <a:bodyPr/>
          <a:lstStyle/>
          <a:p>
            <a:pPr marL="0" indent="0">
              <a:lnSpc>
                <a:spcPct val="140000"/>
              </a:lnSpc>
              <a:buFont typeface="Wingdings" pitchFamily="2" charset="2"/>
              <a:buNone/>
            </a:pPr>
            <a:r>
              <a:rPr lang="fr-FR" sz="3400">
                <a:latin typeface="Times New Roman" pitchFamily="18" charset="0"/>
                <a:cs typeface="Times New Roman" pitchFamily="18" charset="0"/>
              </a:rPr>
              <a:t>Identifier ce qui doit être fait pour assurer la sûreté des fonctions du système et que peut-on faire pour empêcher un composant de tomber en panne</a:t>
            </a:r>
          </a:p>
        </p:txBody>
      </p:sp>
      <p:pic>
        <p:nvPicPr>
          <p:cNvPr id="53252" name="Picture 1"/>
          <p:cNvPicPr>
            <a:picLocks noChangeAspect="1" noChangeArrowheads="1"/>
          </p:cNvPicPr>
          <p:nvPr/>
        </p:nvPicPr>
        <p:blipFill>
          <a:blip r:embed="rId3"/>
          <a:srcRect/>
          <a:stretch>
            <a:fillRect/>
          </a:stretch>
        </p:blipFill>
        <p:spPr bwMode="auto">
          <a:xfrm>
            <a:off x="4476751" y="4500563"/>
            <a:ext cx="3860800" cy="2032000"/>
          </a:xfrm>
          <a:prstGeom prst="rect">
            <a:avLst/>
          </a:prstGeom>
          <a:noFill/>
          <a:ln w="9525">
            <a:noFill/>
            <a:miter lim="800000"/>
            <a:headEnd/>
            <a:tailEnd/>
          </a:ln>
        </p:spPr>
      </p:pic>
    </p:spTree>
  </p:cSld>
  <p:clrMapOvr>
    <a:masterClrMapping/>
  </p:clrMapOvr>
</p:sld>
</file>

<file path=ppt/slides/slide4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r>
              <a:rPr lang="fr-FR" sz="3400" b="1" i="1" dirty="0">
                <a:solidFill>
                  <a:srgbClr val="FFC000"/>
                </a:solidFill>
                <a:latin typeface="Garamond" pitchFamily="18" charset="0"/>
                <a:cs typeface="Times New Roman" pitchFamily="18" charset="0"/>
              </a:rPr>
              <a:t>Approche MBF</a:t>
            </a:r>
          </a:p>
        </p:txBody>
      </p:sp>
      <p:sp>
        <p:nvSpPr>
          <p:cNvPr id="54275" name="Rectangle 3"/>
          <p:cNvSpPr>
            <a:spLocks noGrp="1" noChangeArrowheads="1"/>
          </p:cNvSpPr>
          <p:nvPr>
            <p:ph sz="quarter" idx="1"/>
          </p:nvPr>
        </p:nvSpPr>
        <p:spPr>
          <a:xfrm>
            <a:off x="624417" y="1773238"/>
            <a:ext cx="10972800" cy="4411662"/>
          </a:xfrm>
        </p:spPr>
        <p:txBody>
          <a:bodyPr/>
          <a:lstStyle/>
          <a:p>
            <a:pPr marL="0" indent="0" algn="just">
              <a:lnSpc>
                <a:spcPct val="140000"/>
              </a:lnSpc>
              <a:buFont typeface="Wingdings" pitchFamily="2" charset="2"/>
              <a:buNone/>
            </a:pPr>
            <a:r>
              <a:rPr lang="fr-FR" sz="3400">
                <a:solidFill>
                  <a:srgbClr val="FF0000"/>
                </a:solidFill>
                <a:latin typeface="Times New Roman" pitchFamily="18" charset="0"/>
                <a:cs typeface="Times New Roman" pitchFamily="18" charset="0"/>
              </a:rPr>
              <a:t>Connaître le comportement des équipements dans le temps </a:t>
            </a:r>
            <a:r>
              <a:rPr lang="fr-FR" sz="3400">
                <a:latin typeface="Times New Roman" pitchFamily="18" charset="0"/>
                <a:cs typeface="Times New Roman" pitchFamily="18" charset="0"/>
              </a:rPr>
              <a:t>et s'assurer que les interventions effectuées </a:t>
            </a:r>
            <a:r>
              <a:rPr lang="fr-FR" sz="3400">
                <a:solidFill>
                  <a:srgbClr val="FF0000"/>
                </a:solidFill>
                <a:latin typeface="Times New Roman" pitchFamily="18" charset="0"/>
                <a:cs typeface="Times New Roman" pitchFamily="18" charset="0"/>
              </a:rPr>
              <a:t>améliorent la situation </a:t>
            </a:r>
            <a:r>
              <a:rPr lang="fr-FR" sz="3400">
                <a:latin typeface="Times New Roman" pitchFamily="18" charset="0"/>
                <a:cs typeface="Times New Roman" pitchFamily="18" charset="0"/>
              </a:rPr>
              <a:t>par rapport à la sécurité, à la fiabilité et aux coûts globaux </a:t>
            </a:r>
          </a:p>
        </p:txBody>
      </p:sp>
    </p:spTree>
  </p:cSld>
  <p:clrMapOvr>
    <a:masterClrMapping/>
  </p:clrMapOvr>
</p:sld>
</file>

<file path=ppt/slides/slide4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fr-FR" sz="3400" b="1" i="1" dirty="0">
                <a:solidFill>
                  <a:srgbClr val="FFC000"/>
                </a:solidFill>
                <a:latin typeface="Garamond" pitchFamily="18" charset="0"/>
                <a:cs typeface="Times New Roman" pitchFamily="18" charset="0"/>
              </a:rPr>
              <a:t>Processus MBF</a:t>
            </a:r>
          </a:p>
        </p:txBody>
      </p:sp>
      <p:sp>
        <p:nvSpPr>
          <p:cNvPr id="58371" name="Rectangle 3"/>
          <p:cNvSpPr>
            <a:spLocks noGrp="1" noChangeArrowheads="1"/>
          </p:cNvSpPr>
          <p:nvPr>
            <p:ph sz="quarter" idx="1"/>
          </p:nvPr>
        </p:nvSpPr>
        <p:spPr>
          <a:xfrm>
            <a:off x="431801" y="1700213"/>
            <a:ext cx="11233151" cy="4805362"/>
          </a:xfrm>
        </p:spPr>
        <p:txBody>
          <a:bodyPr/>
          <a:lstStyle/>
          <a:p>
            <a:pPr marL="514350" indent="-514350" algn="just">
              <a:lnSpc>
                <a:spcPct val="150000"/>
              </a:lnSpc>
              <a:buFont typeface="Franklin Gothic Book" pitchFamily="34" charset="0"/>
              <a:buAutoNum type="arabicPeriod"/>
            </a:pPr>
            <a:r>
              <a:rPr lang="fr-FR" sz="2000">
                <a:latin typeface="Times New Roman" pitchFamily="18" charset="0"/>
                <a:cs typeface="Times New Roman" pitchFamily="18" charset="0"/>
              </a:rPr>
              <a:t>Quelles sont les </a:t>
            </a:r>
            <a:r>
              <a:rPr lang="fr-FR" sz="2000">
                <a:solidFill>
                  <a:srgbClr val="FF0000"/>
                </a:solidFill>
                <a:latin typeface="Times New Roman" pitchFamily="18" charset="0"/>
                <a:cs typeface="Times New Roman" pitchFamily="18" charset="0"/>
              </a:rPr>
              <a:t>fonctions </a:t>
            </a:r>
            <a:r>
              <a:rPr lang="fr-FR" sz="2000">
                <a:latin typeface="Times New Roman" pitchFamily="18" charset="0"/>
                <a:cs typeface="Times New Roman" pitchFamily="18" charset="0"/>
              </a:rPr>
              <a:t>du système et leurs performances associées dans les conditions d’utilisation données ?</a:t>
            </a:r>
          </a:p>
          <a:p>
            <a:pPr marL="514350" indent="-514350" algn="just">
              <a:lnSpc>
                <a:spcPct val="150000"/>
              </a:lnSpc>
              <a:buFont typeface="Franklin Gothic Book" pitchFamily="34" charset="0"/>
              <a:buAutoNum type="arabicPeriod"/>
            </a:pPr>
            <a:r>
              <a:rPr lang="fr-FR" sz="2000">
                <a:latin typeface="Times New Roman" pitchFamily="18" charset="0"/>
                <a:cs typeface="Times New Roman" pitchFamily="18" charset="0"/>
              </a:rPr>
              <a:t>Comment viennent-elles à ne pas fonctionner ?</a:t>
            </a:r>
          </a:p>
          <a:p>
            <a:pPr marL="514350" indent="-514350" algn="just">
              <a:lnSpc>
                <a:spcPct val="150000"/>
              </a:lnSpc>
              <a:buFont typeface="Franklin Gothic Book" pitchFamily="34" charset="0"/>
              <a:buAutoNum type="arabicPeriod"/>
            </a:pPr>
            <a:r>
              <a:rPr lang="fr-FR" sz="2000">
                <a:latin typeface="Times New Roman" pitchFamily="18" charset="0"/>
                <a:cs typeface="Times New Roman" pitchFamily="18" charset="0"/>
              </a:rPr>
              <a:t>Quelles sont les </a:t>
            </a:r>
            <a:r>
              <a:rPr lang="fr-FR" sz="2000">
                <a:solidFill>
                  <a:srgbClr val="FF0000"/>
                </a:solidFill>
                <a:latin typeface="Times New Roman" pitchFamily="18" charset="0"/>
                <a:cs typeface="Times New Roman" pitchFamily="18" charset="0"/>
              </a:rPr>
              <a:t>modes de défaillance</a:t>
            </a:r>
            <a:r>
              <a:rPr lang="fr-FR" sz="2000">
                <a:latin typeface="Times New Roman" pitchFamily="18" charset="0"/>
                <a:cs typeface="Times New Roman" pitchFamily="18" charset="0"/>
              </a:rPr>
              <a:t>? </a:t>
            </a:r>
          </a:p>
          <a:p>
            <a:pPr marL="514350" indent="-514350" algn="just">
              <a:lnSpc>
                <a:spcPct val="150000"/>
              </a:lnSpc>
              <a:buFont typeface="Franklin Gothic Book" pitchFamily="34" charset="0"/>
              <a:buAutoNum type="arabicPeriod"/>
            </a:pPr>
            <a:r>
              <a:rPr lang="fr-FR" sz="2000">
                <a:latin typeface="Times New Roman" pitchFamily="18" charset="0"/>
                <a:cs typeface="Times New Roman" pitchFamily="18" charset="0"/>
              </a:rPr>
              <a:t>Quelles en sont les </a:t>
            </a:r>
            <a:r>
              <a:rPr lang="fr-FR" sz="2000">
                <a:solidFill>
                  <a:srgbClr val="FF0000"/>
                </a:solidFill>
                <a:latin typeface="Times New Roman" pitchFamily="18" charset="0"/>
                <a:cs typeface="Times New Roman" pitchFamily="18" charset="0"/>
              </a:rPr>
              <a:t>causes</a:t>
            </a:r>
            <a:r>
              <a:rPr lang="fr-FR" sz="2000">
                <a:latin typeface="Times New Roman" pitchFamily="18" charset="0"/>
                <a:cs typeface="Times New Roman" pitchFamily="18" charset="0"/>
              </a:rPr>
              <a:t> ?</a:t>
            </a:r>
          </a:p>
          <a:p>
            <a:pPr marL="514350" indent="-514350" algn="just">
              <a:lnSpc>
                <a:spcPct val="150000"/>
              </a:lnSpc>
              <a:buFont typeface="Franklin Gothic Book" pitchFamily="34" charset="0"/>
              <a:buAutoNum type="arabicPeriod"/>
            </a:pPr>
            <a:r>
              <a:rPr lang="fr-FR" sz="2000">
                <a:latin typeface="Times New Roman" pitchFamily="18" charset="0"/>
                <a:cs typeface="Times New Roman" pitchFamily="18" charset="0"/>
              </a:rPr>
              <a:t>Quelles sont les </a:t>
            </a:r>
            <a:r>
              <a:rPr lang="fr-FR" sz="2000">
                <a:solidFill>
                  <a:srgbClr val="FF0000"/>
                </a:solidFill>
                <a:latin typeface="Times New Roman" pitchFamily="18" charset="0"/>
                <a:cs typeface="Times New Roman" pitchFamily="18" charset="0"/>
              </a:rPr>
              <a:t>effets</a:t>
            </a:r>
            <a:r>
              <a:rPr lang="fr-FR" sz="2000">
                <a:latin typeface="Times New Roman" pitchFamily="18" charset="0"/>
                <a:cs typeface="Times New Roman" pitchFamily="18" charset="0"/>
              </a:rPr>
              <a:t> de chaque défaillance?</a:t>
            </a:r>
          </a:p>
          <a:p>
            <a:pPr marL="514350" indent="-514350" algn="just">
              <a:lnSpc>
                <a:spcPct val="150000"/>
              </a:lnSpc>
              <a:buFont typeface="Franklin Gothic Book" pitchFamily="34" charset="0"/>
              <a:buAutoNum type="arabicPeriod"/>
            </a:pPr>
            <a:r>
              <a:rPr lang="fr-FR" sz="2000">
                <a:latin typeface="Times New Roman" pitchFamily="18" charset="0"/>
                <a:cs typeface="Times New Roman" pitchFamily="18" charset="0"/>
              </a:rPr>
              <a:t>Comment </a:t>
            </a:r>
            <a:r>
              <a:rPr lang="fr-FR" sz="2000">
                <a:solidFill>
                  <a:srgbClr val="FF0000"/>
                </a:solidFill>
                <a:latin typeface="Times New Roman" pitchFamily="18" charset="0"/>
                <a:cs typeface="Times New Roman" pitchFamily="18" charset="0"/>
              </a:rPr>
              <a:t>prédire</a:t>
            </a:r>
            <a:r>
              <a:rPr lang="fr-FR" sz="2000">
                <a:latin typeface="Times New Roman" pitchFamily="18" charset="0"/>
                <a:cs typeface="Times New Roman" pitchFamily="18" charset="0"/>
              </a:rPr>
              <a:t> ou </a:t>
            </a:r>
            <a:r>
              <a:rPr lang="fr-FR" sz="2000">
                <a:solidFill>
                  <a:srgbClr val="FF0000"/>
                </a:solidFill>
                <a:latin typeface="Times New Roman" pitchFamily="18" charset="0"/>
                <a:cs typeface="Times New Roman" pitchFamily="18" charset="0"/>
              </a:rPr>
              <a:t>prévenir</a:t>
            </a:r>
            <a:r>
              <a:rPr lang="fr-FR" sz="2000">
                <a:latin typeface="Times New Roman" pitchFamily="18" charset="0"/>
                <a:cs typeface="Times New Roman" pitchFamily="18" charset="0"/>
              </a:rPr>
              <a:t> chaque défaillance?</a:t>
            </a:r>
          </a:p>
          <a:p>
            <a:pPr marL="514350" indent="-514350" algn="just">
              <a:lnSpc>
                <a:spcPct val="150000"/>
              </a:lnSpc>
              <a:buFont typeface="Franklin Gothic Book" pitchFamily="34" charset="0"/>
              <a:buAutoNum type="arabicPeriod"/>
            </a:pPr>
            <a:r>
              <a:rPr lang="fr-FR" sz="2000">
                <a:latin typeface="Times New Roman" pitchFamily="18" charset="0"/>
                <a:cs typeface="Times New Roman" pitchFamily="18" charset="0"/>
              </a:rPr>
              <a:t>Que faire si l’action </a:t>
            </a:r>
            <a:r>
              <a:rPr lang="fr-FR" sz="2000">
                <a:solidFill>
                  <a:srgbClr val="FF0000"/>
                </a:solidFill>
                <a:latin typeface="Times New Roman" pitchFamily="18" charset="0"/>
                <a:cs typeface="Times New Roman" pitchFamily="18" charset="0"/>
              </a:rPr>
              <a:t>proactive</a:t>
            </a:r>
            <a:r>
              <a:rPr lang="fr-FR" sz="2000">
                <a:latin typeface="Times New Roman" pitchFamily="18" charset="0"/>
                <a:cs typeface="Times New Roman" pitchFamily="18" charset="0"/>
              </a:rPr>
              <a:t> ne peut être trouvée?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animEffect transition="in" filter="checkerboard(across)">
                                      <p:cBhvr>
                                        <p:cTn id="7" dur="500"/>
                                        <p:tgtEl>
                                          <p:spTgt spid="583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8371">
                                            <p:txEl>
                                              <p:pRg st="1" end="1"/>
                                            </p:txEl>
                                          </p:spTgt>
                                        </p:tgtEl>
                                        <p:attrNameLst>
                                          <p:attrName>style.visibility</p:attrName>
                                        </p:attrNameLst>
                                      </p:cBhvr>
                                      <p:to>
                                        <p:strVal val="visible"/>
                                      </p:to>
                                    </p:set>
                                    <p:animEffect transition="in" filter="checkerboard(across)">
                                      <p:cBhvr>
                                        <p:cTn id="12" dur="500"/>
                                        <p:tgtEl>
                                          <p:spTgt spid="5837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58371">
                                            <p:txEl>
                                              <p:pRg st="2" end="2"/>
                                            </p:txEl>
                                          </p:spTgt>
                                        </p:tgtEl>
                                        <p:attrNameLst>
                                          <p:attrName>style.visibility</p:attrName>
                                        </p:attrNameLst>
                                      </p:cBhvr>
                                      <p:to>
                                        <p:strVal val="visible"/>
                                      </p:to>
                                    </p:set>
                                    <p:animEffect transition="in" filter="checkerboard(across)">
                                      <p:cBhvr>
                                        <p:cTn id="17" dur="500"/>
                                        <p:tgtEl>
                                          <p:spTgt spid="5837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58371">
                                            <p:txEl>
                                              <p:pRg st="3" end="3"/>
                                            </p:txEl>
                                          </p:spTgt>
                                        </p:tgtEl>
                                        <p:attrNameLst>
                                          <p:attrName>style.visibility</p:attrName>
                                        </p:attrNameLst>
                                      </p:cBhvr>
                                      <p:to>
                                        <p:strVal val="visible"/>
                                      </p:to>
                                    </p:set>
                                    <p:animEffect transition="in" filter="checkerboard(across)">
                                      <p:cBhvr>
                                        <p:cTn id="22" dur="500"/>
                                        <p:tgtEl>
                                          <p:spTgt spid="5837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58371">
                                            <p:txEl>
                                              <p:pRg st="4" end="4"/>
                                            </p:txEl>
                                          </p:spTgt>
                                        </p:tgtEl>
                                        <p:attrNameLst>
                                          <p:attrName>style.visibility</p:attrName>
                                        </p:attrNameLst>
                                      </p:cBhvr>
                                      <p:to>
                                        <p:strVal val="visible"/>
                                      </p:to>
                                    </p:set>
                                    <p:animEffect transition="in" filter="checkerboard(across)">
                                      <p:cBhvr>
                                        <p:cTn id="27" dur="500"/>
                                        <p:tgtEl>
                                          <p:spTgt spid="5837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58371">
                                            <p:txEl>
                                              <p:pRg st="5" end="5"/>
                                            </p:txEl>
                                          </p:spTgt>
                                        </p:tgtEl>
                                        <p:attrNameLst>
                                          <p:attrName>style.visibility</p:attrName>
                                        </p:attrNameLst>
                                      </p:cBhvr>
                                      <p:to>
                                        <p:strVal val="visible"/>
                                      </p:to>
                                    </p:set>
                                    <p:animEffect transition="in" filter="checkerboard(across)">
                                      <p:cBhvr>
                                        <p:cTn id="32" dur="500"/>
                                        <p:tgtEl>
                                          <p:spTgt spid="5837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58371">
                                            <p:txEl>
                                              <p:pRg st="6" end="6"/>
                                            </p:txEl>
                                          </p:spTgt>
                                        </p:tgtEl>
                                        <p:attrNameLst>
                                          <p:attrName>style.visibility</p:attrName>
                                        </p:attrNameLst>
                                      </p:cBhvr>
                                      <p:to>
                                        <p:strVal val="visible"/>
                                      </p:to>
                                    </p:set>
                                    <p:animEffect transition="in" filter="checkerboard(across)">
                                      <p:cBhvr>
                                        <p:cTn id="37" dur="500"/>
                                        <p:tgtEl>
                                          <p:spTgt spid="5837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build="p"/>
    </p:bldLst>
  </p:timing>
</p:sld>
</file>

<file path=ppt/slides/slide4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381251" y="636588"/>
            <a:ext cx="4320116" cy="4683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1400" b="1" dirty="0"/>
              <a:t>Découpage du procédé ou du bien </a:t>
            </a:r>
          </a:p>
          <a:p>
            <a:pPr algn="ctr" fontAlgn="auto">
              <a:spcBef>
                <a:spcPts val="0"/>
              </a:spcBef>
              <a:spcAft>
                <a:spcPts val="0"/>
              </a:spcAft>
              <a:defRPr/>
            </a:pPr>
            <a:r>
              <a:rPr lang="fr-FR" sz="1400" b="1" dirty="0"/>
              <a:t>(Analyse fonctionnelle)</a:t>
            </a:r>
          </a:p>
        </p:txBody>
      </p:sp>
      <p:sp>
        <p:nvSpPr>
          <p:cNvPr id="4" name="Rectangle 3"/>
          <p:cNvSpPr/>
          <p:nvPr/>
        </p:nvSpPr>
        <p:spPr>
          <a:xfrm>
            <a:off x="2381251" y="1331914"/>
            <a:ext cx="4320116" cy="4667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1400" b="1" dirty="0"/>
              <a:t>Sélection des systèmes</a:t>
            </a:r>
          </a:p>
        </p:txBody>
      </p:sp>
      <p:sp>
        <p:nvSpPr>
          <p:cNvPr id="5" name="Rectangle 4"/>
          <p:cNvSpPr/>
          <p:nvPr/>
        </p:nvSpPr>
        <p:spPr>
          <a:xfrm>
            <a:off x="2381251" y="2041526"/>
            <a:ext cx="4320116" cy="4683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1400" b="1" dirty="0"/>
              <a:t>Identification des défaillances fonctionnelles</a:t>
            </a:r>
          </a:p>
        </p:txBody>
      </p:sp>
      <p:sp>
        <p:nvSpPr>
          <p:cNvPr id="6" name="Rectangle 5"/>
          <p:cNvSpPr/>
          <p:nvPr/>
        </p:nvSpPr>
        <p:spPr>
          <a:xfrm>
            <a:off x="2381251" y="2751138"/>
            <a:ext cx="4320116" cy="4683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1400" b="1" dirty="0"/>
              <a:t>Hiérarchisation de la criticité des modes de défaillance fonctionnelle</a:t>
            </a:r>
          </a:p>
        </p:txBody>
      </p:sp>
      <p:sp>
        <p:nvSpPr>
          <p:cNvPr id="7" name="Rectangle 6"/>
          <p:cNvSpPr/>
          <p:nvPr/>
        </p:nvSpPr>
        <p:spPr>
          <a:xfrm>
            <a:off x="2381251" y="3460751"/>
            <a:ext cx="4320116" cy="4683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1400" b="1" dirty="0"/>
              <a:t>Identification des matériels critiques</a:t>
            </a:r>
          </a:p>
        </p:txBody>
      </p:sp>
      <p:sp>
        <p:nvSpPr>
          <p:cNvPr id="8" name="Rectangle 7"/>
          <p:cNvSpPr/>
          <p:nvPr/>
        </p:nvSpPr>
        <p:spPr>
          <a:xfrm>
            <a:off x="2381251" y="4135438"/>
            <a:ext cx="4320116" cy="4683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1400" b="1" dirty="0"/>
              <a:t>Sélection des tâches initiales de maintenance et de leur périodicité</a:t>
            </a:r>
          </a:p>
        </p:txBody>
      </p:sp>
      <p:sp>
        <p:nvSpPr>
          <p:cNvPr id="9" name="Rectangle 8"/>
          <p:cNvSpPr/>
          <p:nvPr/>
        </p:nvSpPr>
        <p:spPr>
          <a:xfrm>
            <a:off x="2381251" y="4845051"/>
            <a:ext cx="4320116" cy="4683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1400" b="1" dirty="0"/>
              <a:t>Rédaction et implantation des tâches de maintenance</a:t>
            </a:r>
          </a:p>
        </p:txBody>
      </p:sp>
      <p:sp>
        <p:nvSpPr>
          <p:cNvPr id="10" name="Rectangle 9"/>
          <p:cNvSpPr/>
          <p:nvPr/>
        </p:nvSpPr>
        <p:spPr>
          <a:xfrm>
            <a:off x="2381251" y="5554663"/>
            <a:ext cx="4320116" cy="4683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1400" b="1" dirty="0"/>
              <a:t>Définition des indicateurs de maintenance</a:t>
            </a:r>
          </a:p>
        </p:txBody>
      </p:sp>
      <p:sp>
        <p:nvSpPr>
          <p:cNvPr id="11" name="Rectangle 10"/>
          <p:cNvSpPr/>
          <p:nvPr/>
        </p:nvSpPr>
        <p:spPr>
          <a:xfrm>
            <a:off x="2381251" y="6229351"/>
            <a:ext cx="4320116" cy="4683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1400" b="1" dirty="0"/>
              <a:t>Evolution des programmes de maintenance</a:t>
            </a:r>
          </a:p>
        </p:txBody>
      </p:sp>
      <p:sp>
        <p:nvSpPr>
          <p:cNvPr id="12" name="Rectangle à coins arrondis 11"/>
          <p:cNvSpPr/>
          <p:nvPr/>
        </p:nvSpPr>
        <p:spPr>
          <a:xfrm>
            <a:off x="7334251" y="619125"/>
            <a:ext cx="3071283" cy="503238"/>
          </a:xfrm>
          <a:prstGeom prst="roundRect">
            <a:avLst>
              <a:gd name="adj" fmla="val 47929"/>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1400" b="1" dirty="0"/>
              <a:t>Liste complète des systèmes</a:t>
            </a:r>
          </a:p>
        </p:txBody>
      </p:sp>
      <p:sp>
        <p:nvSpPr>
          <p:cNvPr id="13" name="Rectangle à coins arrondis 12"/>
          <p:cNvSpPr/>
          <p:nvPr/>
        </p:nvSpPr>
        <p:spPr>
          <a:xfrm>
            <a:off x="7334251" y="1312864"/>
            <a:ext cx="3071283" cy="504825"/>
          </a:xfrm>
          <a:prstGeom prst="roundRect">
            <a:avLst>
              <a:gd name="adj" fmla="val 47929"/>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1400" b="1" dirty="0"/>
              <a:t>Liste  des systèmes étudiés</a:t>
            </a:r>
          </a:p>
        </p:txBody>
      </p:sp>
      <p:sp>
        <p:nvSpPr>
          <p:cNvPr id="14" name="Rectangle à coins arrondis 13"/>
          <p:cNvSpPr/>
          <p:nvPr/>
        </p:nvSpPr>
        <p:spPr>
          <a:xfrm>
            <a:off x="7334251" y="2022476"/>
            <a:ext cx="3071283" cy="504825"/>
          </a:xfrm>
          <a:prstGeom prst="roundRect">
            <a:avLst>
              <a:gd name="adj" fmla="val 47929"/>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1400" b="1" dirty="0"/>
              <a:t>Liste  des défaillances</a:t>
            </a:r>
          </a:p>
        </p:txBody>
      </p:sp>
      <p:sp>
        <p:nvSpPr>
          <p:cNvPr id="15" name="Rectangle à coins arrondis 14"/>
          <p:cNvSpPr/>
          <p:nvPr/>
        </p:nvSpPr>
        <p:spPr>
          <a:xfrm>
            <a:off x="7334251" y="2733675"/>
            <a:ext cx="3071283" cy="503238"/>
          </a:xfrm>
          <a:prstGeom prst="roundRect">
            <a:avLst>
              <a:gd name="adj" fmla="val 47929"/>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1400" b="1" dirty="0"/>
              <a:t>Liste  des modes critiques de défaillance</a:t>
            </a:r>
          </a:p>
        </p:txBody>
      </p:sp>
      <p:sp>
        <p:nvSpPr>
          <p:cNvPr id="16" name="Rectangle à coins arrondis 15"/>
          <p:cNvSpPr/>
          <p:nvPr/>
        </p:nvSpPr>
        <p:spPr>
          <a:xfrm>
            <a:off x="7334251" y="3443289"/>
            <a:ext cx="3071283" cy="503237"/>
          </a:xfrm>
          <a:prstGeom prst="roundRect">
            <a:avLst>
              <a:gd name="adj" fmla="val 47929"/>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1400" b="1" dirty="0"/>
              <a:t>Liste  des matériels critiques</a:t>
            </a:r>
          </a:p>
        </p:txBody>
      </p:sp>
      <p:sp>
        <p:nvSpPr>
          <p:cNvPr id="17" name="Rectangle à coins arrondis 16"/>
          <p:cNvSpPr/>
          <p:nvPr/>
        </p:nvSpPr>
        <p:spPr>
          <a:xfrm>
            <a:off x="7334251" y="4116389"/>
            <a:ext cx="3071283" cy="504825"/>
          </a:xfrm>
          <a:prstGeom prst="roundRect">
            <a:avLst>
              <a:gd name="adj" fmla="val 47929"/>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1400" b="1" dirty="0"/>
              <a:t>Liste  des tâches et des intervalles de maintenance</a:t>
            </a:r>
          </a:p>
        </p:txBody>
      </p:sp>
      <p:sp>
        <p:nvSpPr>
          <p:cNvPr id="18" name="Rectangle à coins arrondis 17"/>
          <p:cNvSpPr/>
          <p:nvPr/>
        </p:nvSpPr>
        <p:spPr>
          <a:xfrm>
            <a:off x="7143751" y="4827589"/>
            <a:ext cx="3048000" cy="503237"/>
          </a:xfrm>
          <a:prstGeom prst="roundRect">
            <a:avLst>
              <a:gd name="adj" fmla="val 47929"/>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1400" b="1" dirty="0"/>
              <a:t>Programmes initiaux de maintenance</a:t>
            </a:r>
          </a:p>
        </p:txBody>
      </p:sp>
      <p:sp>
        <p:nvSpPr>
          <p:cNvPr id="19" name="Rectangle à coins arrondis 18"/>
          <p:cNvSpPr/>
          <p:nvPr/>
        </p:nvSpPr>
        <p:spPr>
          <a:xfrm>
            <a:off x="7334251" y="5537200"/>
            <a:ext cx="3071283" cy="503238"/>
          </a:xfrm>
          <a:prstGeom prst="roundRect">
            <a:avLst>
              <a:gd name="adj" fmla="val 47929"/>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1400" b="1" dirty="0"/>
              <a:t>Liste des indicateurs de maintenance</a:t>
            </a:r>
          </a:p>
        </p:txBody>
      </p:sp>
      <p:sp>
        <p:nvSpPr>
          <p:cNvPr id="20" name="Rectangle à coins arrondis 19"/>
          <p:cNvSpPr/>
          <p:nvPr/>
        </p:nvSpPr>
        <p:spPr>
          <a:xfrm>
            <a:off x="7334251" y="6211889"/>
            <a:ext cx="3071283" cy="503237"/>
          </a:xfrm>
          <a:prstGeom prst="roundRect">
            <a:avLst>
              <a:gd name="adj" fmla="val 47929"/>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1400" b="1" dirty="0"/>
              <a:t>Programme évolutif</a:t>
            </a:r>
          </a:p>
        </p:txBody>
      </p:sp>
      <p:cxnSp>
        <p:nvCxnSpPr>
          <p:cNvPr id="22" name="Connecteur droit avec flèche 21"/>
          <p:cNvCxnSpPr>
            <a:stCxn id="3" idx="3"/>
            <a:endCxn id="12" idx="1"/>
          </p:cNvCxnSpPr>
          <p:nvPr/>
        </p:nvCxnSpPr>
        <p:spPr>
          <a:xfrm>
            <a:off x="6701367" y="871539"/>
            <a:ext cx="632884"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Connecteur droit avec flèche 23"/>
          <p:cNvCxnSpPr>
            <a:stCxn id="4" idx="3"/>
            <a:endCxn id="13" idx="1"/>
          </p:cNvCxnSpPr>
          <p:nvPr/>
        </p:nvCxnSpPr>
        <p:spPr>
          <a:xfrm>
            <a:off x="6701367" y="1565275"/>
            <a:ext cx="63288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Connecteur droit avec flèche 25"/>
          <p:cNvCxnSpPr>
            <a:stCxn id="5" idx="3"/>
            <a:endCxn id="14" idx="1"/>
          </p:cNvCxnSpPr>
          <p:nvPr/>
        </p:nvCxnSpPr>
        <p:spPr>
          <a:xfrm>
            <a:off x="6701367" y="2274889"/>
            <a:ext cx="632884"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Connecteur droit avec flèche 27"/>
          <p:cNvCxnSpPr>
            <a:stCxn id="6" idx="3"/>
            <a:endCxn id="15" idx="1"/>
          </p:cNvCxnSpPr>
          <p:nvPr/>
        </p:nvCxnSpPr>
        <p:spPr>
          <a:xfrm>
            <a:off x="6701367" y="2984500"/>
            <a:ext cx="63288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Connecteur droit avec flèche 29"/>
          <p:cNvCxnSpPr>
            <a:stCxn id="7" idx="3"/>
            <a:endCxn id="16" idx="1"/>
          </p:cNvCxnSpPr>
          <p:nvPr/>
        </p:nvCxnSpPr>
        <p:spPr>
          <a:xfrm>
            <a:off x="6701367" y="3695700"/>
            <a:ext cx="63288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Connecteur droit avec flèche 31"/>
          <p:cNvCxnSpPr>
            <a:stCxn id="8" idx="3"/>
            <a:endCxn id="17" idx="1"/>
          </p:cNvCxnSpPr>
          <p:nvPr/>
        </p:nvCxnSpPr>
        <p:spPr>
          <a:xfrm>
            <a:off x="6701367" y="4368800"/>
            <a:ext cx="63288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Connecteur droit avec flèche 35"/>
          <p:cNvCxnSpPr>
            <a:stCxn id="9" idx="3"/>
            <a:endCxn id="18" idx="1"/>
          </p:cNvCxnSpPr>
          <p:nvPr/>
        </p:nvCxnSpPr>
        <p:spPr>
          <a:xfrm>
            <a:off x="6701367" y="5078414"/>
            <a:ext cx="442384"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a:stCxn id="10" idx="3"/>
            <a:endCxn id="19" idx="1"/>
          </p:cNvCxnSpPr>
          <p:nvPr/>
        </p:nvCxnSpPr>
        <p:spPr>
          <a:xfrm>
            <a:off x="6701367" y="5789614"/>
            <a:ext cx="632884"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0" name="Connecteur droit avec flèche 39"/>
          <p:cNvCxnSpPr>
            <a:stCxn id="11" idx="3"/>
            <a:endCxn id="20" idx="1"/>
          </p:cNvCxnSpPr>
          <p:nvPr/>
        </p:nvCxnSpPr>
        <p:spPr>
          <a:xfrm>
            <a:off x="6701367" y="6462714"/>
            <a:ext cx="632884"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Connecteur droit avec flèche 41"/>
          <p:cNvCxnSpPr/>
          <p:nvPr/>
        </p:nvCxnSpPr>
        <p:spPr>
          <a:xfrm rot="10800000" flipV="1">
            <a:off x="6667500" y="1085850"/>
            <a:ext cx="857251" cy="2857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Connecteur droit avec flèche 43"/>
          <p:cNvCxnSpPr/>
          <p:nvPr/>
        </p:nvCxnSpPr>
        <p:spPr>
          <a:xfrm rot="10800000" flipV="1">
            <a:off x="6667500" y="1800225"/>
            <a:ext cx="857251" cy="2857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6" name="Connecteur droit avec flèche 45"/>
          <p:cNvCxnSpPr/>
          <p:nvPr/>
        </p:nvCxnSpPr>
        <p:spPr>
          <a:xfrm rot="10800000" flipV="1">
            <a:off x="6667500" y="2443164"/>
            <a:ext cx="762000" cy="3571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8" name="Connecteur droit avec flèche 47"/>
          <p:cNvCxnSpPr/>
          <p:nvPr/>
        </p:nvCxnSpPr>
        <p:spPr>
          <a:xfrm rot="10800000" flipV="1">
            <a:off x="6667500" y="3157539"/>
            <a:ext cx="762000" cy="3571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0" name="Connecteur droit avec flèche 49"/>
          <p:cNvCxnSpPr/>
          <p:nvPr/>
        </p:nvCxnSpPr>
        <p:spPr>
          <a:xfrm rot="10800000" flipV="1">
            <a:off x="6667500" y="3871913"/>
            <a:ext cx="857251" cy="2857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2" name="Connecteur droit avec flèche 51"/>
          <p:cNvCxnSpPr/>
          <p:nvPr/>
        </p:nvCxnSpPr>
        <p:spPr>
          <a:xfrm rot="10800000" flipV="1">
            <a:off x="6762751" y="4586288"/>
            <a:ext cx="666749" cy="2857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4" name="Connecteur droit avec flèche 53"/>
          <p:cNvCxnSpPr/>
          <p:nvPr/>
        </p:nvCxnSpPr>
        <p:spPr>
          <a:xfrm rot="10800000" flipV="1">
            <a:off x="6667501" y="5300663"/>
            <a:ext cx="571500" cy="2857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nvCxnSpPr>
        <p:spPr>
          <a:xfrm rot="10800000" flipV="1">
            <a:off x="6762751" y="5943600"/>
            <a:ext cx="762000" cy="3571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7" name="ZoneTexte 56"/>
          <p:cNvSpPr txBox="1"/>
          <p:nvPr/>
        </p:nvSpPr>
        <p:spPr>
          <a:xfrm>
            <a:off x="3452285" y="142875"/>
            <a:ext cx="5285806" cy="400110"/>
          </a:xfrm>
          <a:prstGeom prst="rect">
            <a:avLst/>
          </a:prstGeom>
          <a:solidFill>
            <a:schemeClr val="accent6">
              <a:lumMod val="60000"/>
              <a:lumOff val="40000"/>
            </a:schemeClr>
          </a:solidFill>
        </p:spPr>
        <p:txBody>
          <a:bodyPr wrap="none">
            <a:spAutoFit/>
          </a:bodyPr>
          <a:lstStyle/>
          <a:p>
            <a:pPr fontAlgn="auto">
              <a:spcBef>
                <a:spcPts val="0"/>
              </a:spcBef>
              <a:spcAft>
                <a:spcPts val="0"/>
              </a:spcAft>
              <a:defRPr/>
            </a:pPr>
            <a:r>
              <a:rPr lang="fr-FR" sz="2000" dirty="0">
                <a:solidFill>
                  <a:srgbClr val="002060"/>
                </a:solidFill>
                <a:latin typeface="+mn-lt"/>
                <a:cs typeface="+mn-cs"/>
              </a:rPr>
              <a:t>Programme de maintenance basée sur la fiabilité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checkerboard(across)">
                                      <p:cBhvr>
                                        <p:cTn id="12" dur="500"/>
                                        <p:tgtEl>
                                          <p:spTgt spid="22"/>
                                        </p:tgtEl>
                                      </p:cBhvr>
                                    </p:animEffect>
                                  </p:childTnLst>
                                </p:cTn>
                              </p:par>
                              <p:par>
                                <p:cTn id="13" presetID="5" presetClass="entr" presetSubtype="1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checkerboard(across)">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42"/>
                                        </p:tgtEl>
                                        <p:attrNameLst>
                                          <p:attrName>style.visibility</p:attrName>
                                        </p:attrNameLst>
                                      </p:cBhvr>
                                      <p:to>
                                        <p:strVal val="visible"/>
                                      </p:to>
                                    </p:set>
                                    <p:animEffect transition="in" filter="blinds(horizontal)">
                                      <p:cBhvr>
                                        <p:cTn id="20" dur="500"/>
                                        <p:tgtEl>
                                          <p:spTgt spid="42"/>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linds(horizontal)">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wipe(left)">
                                      <p:cBhvr>
                                        <p:cTn id="28" dur="500"/>
                                        <p:tgtEl>
                                          <p:spTgt spid="24"/>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left)">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5" presetClass="entr" presetSubtype="10" fill="hold" nodeType="clickEffect">
                                  <p:stCondLst>
                                    <p:cond delay="0"/>
                                  </p:stCondLst>
                                  <p:childTnLst>
                                    <p:set>
                                      <p:cBhvr>
                                        <p:cTn id="35" dur="1" fill="hold">
                                          <p:stCondLst>
                                            <p:cond delay="0"/>
                                          </p:stCondLst>
                                        </p:cTn>
                                        <p:tgtEl>
                                          <p:spTgt spid="44"/>
                                        </p:tgtEl>
                                        <p:attrNameLst>
                                          <p:attrName>style.visibility</p:attrName>
                                        </p:attrNameLst>
                                      </p:cBhvr>
                                      <p:to>
                                        <p:strVal val="visible"/>
                                      </p:to>
                                    </p:set>
                                    <p:animEffect transition="in" filter="checkerboard(across)">
                                      <p:cBhvr>
                                        <p:cTn id="36" dur="500"/>
                                        <p:tgtEl>
                                          <p:spTgt spid="44"/>
                                        </p:tgtEl>
                                      </p:cBhvr>
                                    </p:animEffect>
                                  </p:childTnLst>
                                </p:cTn>
                              </p:par>
                              <p:par>
                                <p:cTn id="37" presetID="5" presetClass="entr" presetSubtype="10" fill="hold" grpId="0" nodeType="with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checkerboard(across)">
                                      <p:cBhvr>
                                        <p:cTn id="39" dur="500"/>
                                        <p:tgtEl>
                                          <p:spTgt spid="5"/>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26"/>
                                        </p:tgtEl>
                                        <p:attrNameLst>
                                          <p:attrName>style.visibility</p:attrName>
                                        </p:attrNameLst>
                                      </p:cBhvr>
                                      <p:to>
                                        <p:strVal val="visible"/>
                                      </p:to>
                                    </p:set>
                                    <p:animEffect transition="in" filter="wipe(left)">
                                      <p:cBhvr>
                                        <p:cTn id="44" dur="500"/>
                                        <p:tgtEl>
                                          <p:spTgt spid="26"/>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wipe(left)">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5" presetClass="entr" presetSubtype="10" fill="hold" nodeType="clickEffect">
                                  <p:stCondLst>
                                    <p:cond delay="0"/>
                                  </p:stCondLst>
                                  <p:childTnLst>
                                    <p:set>
                                      <p:cBhvr>
                                        <p:cTn id="51" dur="1" fill="hold">
                                          <p:stCondLst>
                                            <p:cond delay="0"/>
                                          </p:stCondLst>
                                        </p:cTn>
                                        <p:tgtEl>
                                          <p:spTgt spid="46"/>
                                        </p:tgtEl>
                                        <p:attrNameLst>
                                          <p:attrName>style.visibility</p:attrName>
                                        </p:attrNameLst>
                                      </p:cBhvr>
                                      <p:to>
                                        <p:strVal val="visible"/>
                                      </p:to>
                                    </p:set>
                                    <p:animEffect transition="in" filter="checkerboard(across)">
                                      <p:cBhvr>
                                        <p:cTn id="52" dur="500"/>
                                        <p:tgtEl>
                                          <p:spTgt spid="46"/>
                                        </p:tgtEl>
                                      </p:cBhvr>
                                    </p:animEffect>
                                  </p:childTnLst>
                                </p:cTn>
                              </p:par>
                              <p:par>
                                <p:cTn id="53" presetID="5" presetClass="entr" presetSubtype="10" fill="hold" grpId="0" nodeType="withEffect">
                                  <p:stCondLst>
                                    <p:cond delay="0"/>
                                  </p:stCondLst>
                                  <p:childTnLst>
                                    <p:set>
                                      <p:cBhvr>
                                        <p:cTn id="54" dur="1" fill="hold">
                                          <p:stCondLst>
                                            <p:cond delay="0"/>
                                          </p:stCondLst>
                                        </p:cTn>
                                        <p:tgtEl>
                                          <p:spTgt spid="6"/>
                                        </p:tgtEl>
                                        <p:attrNameLst>
                                          <p:attrName>style.visibility</p:attrName>
                                        </p:attrNameLst>
                                      </p:cBhvr>
                                      <p:to>
                                        <p:strVal val="visible"/>
                                      </p:to>
                                    </p:set>
                                    <p:animEffect transition="in" filter="checkerboard(across)">
                                      <p:cBhvr>
                                        <p:cTn id="55" dur="500"/>
                                        <p:tgtEl>
                                          <p:spTgt spid="6"/>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nodeType="clickEffect">
                                  <p:stCondLst>
                                    <p:cond delay="0"/>
                                  </p:stCondLst>
                                  <p:childTnLst>
                                    <p:set>
                                      <p:cBhvr>
                                        <p:cTn id="59" dur="1" fill="hold">
                                          <p:stCondLst>
                                            <p:cond delay="0"/>
                                          </p:stCondLst>
                                        </p:cTn>
                                        <p:tgtEl>
                                          <p:spTgt spid="28"/>
                                        </p:tgtEl>
                                        <p:attrNameLst>
                                          <p:attrName>style.visibility</p:attrName>
                                        </p:attrNameLst>
                                      </p:cBhvr>
                                      <p:to>
                                        <p:strVal val="visible"/>
                                      </p:to>
                                    </p:set>
                                    <p:animEffect transition="in" filter="wipe(left)">
                                      <p:cBhvr>
                                        <p:cTn id="60" dur="500"/>
                                        <p:tgtEl>
                                          <p:spTgt spid="28"/>
                                        </p:tgtEl>
                                      </p:cBhvr>
                                    </p:animEffect>
                                  </p:childTnLst>
                                </p:cTn>
                              </p:par>
                              <p:par>
                                <p:cTn id="61" presetID="22" presetClass="entr" presetSubtype="8" fill="hold" grpId="0" nodeType="withEffect">
                                  <p:stCondLst>
                                    <p:cond delay="0"/>
                                  </p:stCondLst>
                                  <p:childTnLst>
                                    <p:set>
                                      <p:cBhvr>
                                        <p:cTn id="62" dur="1" fill="hold">
                                          <p:stCondLst>
                                            <p:cond delay="0"/>
                                          </p:stCondLst>
                                        </p:cTn>
                                        <p:tgtEl>
                                          <p:spTgt spid="15"/>
                                        </p:tgtEl>
                                        <p:attrNameLst>
                                          <p:attrName>style.visibility</p:attrName>
                                        </p:attrNameLst>
                                      </p:cBhvr>
                                      <p:to>
                                        <p:strVal val="visible"/>
                                      </p:to>
                                    </p:set>
                                    <p:animEffect transition="in" filter="wipe(left)">
                                      <p:cBhvr>
                                        <p:cTn id="63" dur="500"/>
                                        <p:tgtEl>
                                          <p:spTgt spid="15"/>
                                        </p:tgtEl>
                                      </p:cBhvr>
                                    </p:animEffect>
                                  </p:childTnLst>
                                </p:cTn>
                              </p:par>
                            </p:childTnLst>
                          </p:cTn>
                        </p:par>
                      </p:childTnLst>
                    </p:cTn>
                  </p:par>
                  <p:par>
                    <p:cTn id="64" fill="hold">
                      <p:stCondLst>
                        <p:cond delay="indefinite"/>
                      </p:stCondLst>
                      <p:childTnLst>
                        <p:par>
                          <p:cTn id="65" fill="hold">
                            <p:stCondLst>
                              <p:cond delay="0"/>
                            </p:stCondLst>
                            <p:childTnLst>
                              <p:par>
                                <p:cTn id="66" presetID="3" presetClass="entr" presetSubtype="10" fill="hold" nodeType="clickEffect">
                                  <p:stCondLst>
                                    <p:cond delay="0"/>
                                  </p:stCondLst>
                                  <p:childTnLst>
                                    <p:set>
                                      <p:cBhvr>
                                        <p:cTn id="67" dur="1" fill="hold">
                                          <p:stCondLst>
                                            <p:cond delay="0"/>
                                          </p:stCondLst>
                                        </p:cTn>
                                        <p:tgtEl>
                                          <p:spTgt spid="48"/>
                                        </p:tgtEl>
                                        <p:attrNameLst>
                                          <p:attrName>style.visibility</p:attrName>
                                        </p:attrNameLst>
                                      </p:cBhvr>
                                      <p:to>
                                        <p:strVal val="visible"/>
                                      </p:to>
                                    </p:set>
                                    <p:animEffect transition="in" filter="blinds(horizontal)">
                                      <p:cBhvr>
                                        <p:cTn id="68" dur="500"/>
                                        <p:tgtEl>
                                          <p:spTgt spid="48"/>
                                        </p:tgtEl>
                                      </p:cBhvr>
                                    </p:animEffect>
                                  </p:childTnLst>
                                </p:cTn>
                              </p:par>
                              <p:par>
                                <p:cTn id="69" presetID="3" presetClass="entr" presetSubtype="10" fill="hold" grpId="0" nodeType="withEffect">
                                  <p:stCondLst>
                                    <p:cond delay="0"/>
                                  </p:stCondLst>
                                  <p:childTnLst>
                                    <p:set>
                                      <p:cBhvr>
                                        <p:cTn id="70" dur="1" fill="hold">
                                          <p:stCondLst>
                                            <p:cond delay="0"/>
                                          </p:stCondLst>
                                        </p:cTn>
                                        <p:tgtEl>
                                          <p:spTgt spid="7"/>
                                        </p:tgtEl>
                                        <p:attrNameLst>
                                          <p:attrName>style.visibility</p:attrName>
                                        </p:attrNameLst>
                                      </p:cBhvr>
                                      <p:to>
                                        <p:strVal val="visible"/>
                                      </p:to>
                                    </p:set>
                                    <p:animEffect transition="in" filter="blinds(horizontal)">
                                      <p:cBhvr>
                                        <p:cTn id="71" dur="500"/>
                                        <p:tgtEl>
                                          <p:spTgt spid="7"/>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nodeType="clickEffect">
                                  <p:stCondLst>
                                    <p:cond delay="0"/>
                                  </p:stCondLst>
                                  <p:childTnLst>
                                    <p:set>
                                      <p:cBhvr>
                                        <p:cTn id="75" dur="1" fill="hold">
                                          <p:stCondLst>
                                            <p:cond delay="0"/>
                                          </p:stCondLst>
                                        </p:cTn>
                                        <p:tgtEl>
                                          <p:spTgt spid="30"/>
                                        </p:tgtEl>
                                        <p:attrNameLst>
                                          <p:attrName>style.visibility</p:attrName>
                                        </p:attrNameLst>
                                      </p:cBhvr>
                                      <p:to>
                                        <p:strVal val="visible"/>
                                      </p:to>
                                    </p:set>
                                    <p:animEffect transition="in" filter="wipe(left)">
                                      <p:cBhvr>
                                        <p:cTn id="76" dur="500"/>
                                        <p:tgtEl>
                                          <p:spTgt spid="30"/>
                                        </p:tgtEl>
                                      </p:cBhvr>
                                    </p:animEffect>
                                  </p:childTnLst>
                                </p:cTn>
                              </p:par>
                              <p:par>
                                <p:cTn id="77" presetID="22" presetClass="entr" presetSubtype="8" fill="hold" grpId="0" nodeType="withEffect">
                                  <p:stCondLst>
                                    <p:cond delay="0"/>
                                  </p:stCondLst>
                                  <p:childTnLst>
                                    <p:set>
                                      <p:cBhvr>
                                        <p:cTn id="78" dur="1" fill="hold">
                                          <p:stCondLst>
                                            <p:cond delay="0"/>
                                          </p:stCondLst>
                                        </p:cTn>
                                        <p:tgtEl>
                                          <p:spTgt spid="16"/>
                                        </p:tgtEl>
                                        <p:attrNameLst>
                                          <p:attrName>style.visibility</p:attrName>
                                        </p:attrNameLst>
                                      </p:cBhvr>
                                      <p:to>
                                        <p:strVal val="visible"/>
                                      </p:to>
                                    </p:set>
                                    <p:animEffect transition="in" filter="wipe(left)">
                                      <p:cBhvr>
                                        <p:cTn id="79" dur="500"/>
                                        <p:tgtEl>
                                          <p:spTgt spid="16"/>
                                        </p:tgtEl>
                                      </p:cBhvr>
                                    </p:animEffect>
                                  </p:childTnLst>
                                </p:cTn>
                              </p:par>
                            </p:childTnLst>
                          </p:cTn>
                        </p:par>
                      </p:childTnLst>
                    </p:cTn>
                  </p:par>
                  <p:par>
                    <p:cTn id="80" fill="hold">
                      <p:stCondLst>
                        <p:cond delay="indefinite"/>
                      </p:stCondLst>
                      <p:childTnLst>
                        <p:par>
                          <p:cTn id="81" fill="hold">
                            <p:stCondLst>
                              <p:cond delay="0"/>
                            </p:stCondLst>
                            <p:childTnLst>
                              <p:par>
                                <p:cTn id="82" presetID="4" presetClass="entr" presetSubtype="32" fill="hold" nodeType="clickEffect">
                                  <p:stCondLst>
                                    <p:cond delay="0"/>
                                  </p:stCondLst>
                                  <p:childTnLst>
                                    <p:set>
                                      <p:cBhvr>
                                        <p:cTn id="83" dur="1" fill="hold">
                                          <p:stCondLst>
                                            <p:cond delay="0"/>
                                          </p:stCondLst>
                                        </p:cTn>
                                        <p:tgtEl>
                                          <p:spTgt spid="50"/>
                                        </p:tgtEl>
                                        <p:attrNameLst>
                                          <p:attrName>style.visibility</p:attrName>
                                        </p:attrNameLst>
                                      </p:cBhvr>
                                      <p:to>
                                        <p:strVal val="visible"/>
                                      </p:to>
                                    </p:set>
                                    <p:animEffect transition="in" filter="box(out)">
                                      <p:cBhvr>
                                        <p:cTn id="84" dur="500"/>
                                        <p:tgtEl>
                                          <p:spTgt spid="50"/>
                                        </p:tgtEl>
                                      </p:cBhvr>
                                    </p:animEffect>
                                  </p:childTnLst>
                                </p:cTn>
                              </p:par>
                              <p:par>
                                <p:cTn id="85" presetID="4" presetClass="entr" presetSubtype="32" fill="hold" grpId="0" nodeType="withEffect">
                                  <p:stCondLst>
                                    <p:cond delay="0"/>
                                  </p:stCondLst>
                                  <p:childTnLst>
                                    <p:set>
                                      <p:cBhvr>
                                        <p:cTn id="86" dur="1" fill="hold">
                                          <p:stCondLst>
                                            <p:cond delay="0"/>
                                          </p:stCondLst>
                                        </p:cTn>
                                        <p:tgtEl>
                                          <p:spTgt spid="8"/>
                                        </p:tgtEl>
                                        <p:attrNameLst>
                                          <p:attrName>style.visibility</p:attrName>
                                        </p:attrNameLst>
                                      </p:cBhvr>
                                      <p:to>
                                        <p:strVal val="visible"/>
                                      </p:to>
                                    </p:set>
                                    <p:animEffect transition="in" filter="box(out)">
                                      <p:cBhvr>
                                        <p:cTn id="87" dur="500"/>
                                        <p:tgtEl>
                                          <p:spTgt spid="8"/>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nodeType="clickEffect">
                                  <p:stCondLst>
                                    <p:cond delay="0"/>
                                  </p:stCondLst>
                                  <p:childTnLst>
                                    <p:set>
                                      <p:cBhvr>
                                        <p:cTn id="91" dur="1" fill="hold">
                                          <p:stCondLst>
                                            <p:cond delay="0"/>
                                          </p:stCondLst>
                                        </p:cTn>
                                        <p:tgtEl>
                                          <p:spTgt spid="32"/>
                                        </p:tgtEl>
                                        <p:attrNameLst>
                                          <p:attrName>style.visibility</p:attrName>
                                        </p:attrNameLst>
                                      </p:cBhvr>
                                      <p:to>
                                        <p:strVal val="visible"/>
                                      </p:to>
                                    </p:set>
                                    <p:animEffect transition="in" filter="wipe(left)">
                                      <p:cBhvr>
                                        <p:cTn id="92" dur="500"/>
                                        <p:tgtEl>
                                          <p:spTgt spid="32"/>
                                        </p:tgtEl>
                                      </p:cBhvr>
                                    </p:animEffect>
                                  </p:childTnLst>
                                </p:cTn>
                              </p:par>
                              <p:par>
                                <p:cTn id="93" presetID="22" presetClass="entr" presetSubtype="8" fill="hold" grpId="0" nodeType="withEffect">
                                  <p:stCondLst>
                                    <p:cond delay="0"/>
                                  </p:stCondLst>
                                  <p:childTnLst>
                                    <p:set>
                                      <p:cBhvr>
                                        <p:cTn id="94" dur="1" fill="hold">
                                          <p:stCondLst>
                                            <p:cond delay="0"/>
                                          </p:stCondLst>
                                        </p:cTn>
                                        <p:tgtEl>
                                          <p:spTgt spid="17"/>
                                        </p:tgtEl>
                                        <p:attrNameLst>
                                          <p:attrName>style.visibility</p:attrName>
                                        </p:attrNameLst>
                                      </p:cBhvr>
                                      <p:to>
                                        <p:strVal val="visible"/>
                                      </p:to>
                                    </p:set>
                                    <p:animEffect transition="in" filter="wipe(left)">
                                      <p:cBhvr>
                                        <p:cTn id="95" dur="500"/>
                                        <p:tgtEl>
                                          <p:spTgt spid="17"/>
                                        </p:tgtEl>
                                      </p:cBhvr>
                                    </p:animEffect>
                                  </p:childTnLst>
                                </p:cTn>
                              </p:par>
                            </p:childTnLst>
                          </p:cTn>
                        </p:par>
                      </p:childTnLst>
                    </p:cTn>
                  </p:par>
                  <p:par>
                    <p:cTn id="96" fill="hold">
                      <p:stCondLst>
                        <p:cond delay="indefinite"/>
                      </p:stCondLst>
                      <p:childTnLst>
                        <p:par>
                          <p:cTn id="97" fill="hold">
                            <p:stCondLst>
                              <p:cond delay="0"/>
                            </p:stCondLst>
                            <p:childTnLst>
                              <p:par>
                                <p:cTn id="98" presetID="5" presetClass="entr" presetSubtype="10" fill="hold" nodeType="clickEffect">
                                  <p:stCondLst>
                                    <p:cond delay="0"/>
                                  </p:stCondLst>
                                  <p:childTnLst>
                                    <p:set>
                                      <p:cBhvr>
                                        <p:cTn id="99" dur="1" fill="hold">
                                          <p:stCondLst>
                                            <p:cond delay="0"/>
                                          </p:stCondLst>
                                        </p:cTn>
                                        <p:tgtEl>
                                          <p:spTgt spid="52"/>
                                        </p:tgtEl>
                                        <p:attrNameLst>
                                          <p:attrName>style.visibility</p:attrName>
                                        </p:attrNameLst>
                                      </p:cBhvr>
                                      <p:to>
                                        <p:strVal val="visible"/>
                                      </p:to>
                                    </p:set>
                                    <p:animEffect transition="in" filter="checkerboard(across)">
                                      <p:cBhvr>
                                        <p:cTn id="100" dur="500"/>
                                        <p:tgtEl>
                                          <p:spTgt spid="52"/>
                                        </p:tgtEl>
                                      </p:cBhvr>
                                    </p:animEffect>
                                  </p:childTnLst>
                                </p:cTn>
                              </p:par>
                              <p:par>
                                <p:cTn id="101" presetID="5" presetClass="entr" presetSubtype="10" fill="hold" grpId="0" nodeType="withEffect">
                                  <p:stCondLst>
                                    <p:cond delay="0"/>
                                  </p:stCondLst>
                                  <p:childTnLst>
                                    <p:set>
                                      <p:cBhvr>
                                        <p:cTn id="102" dur="1" fill="hold">
                                          <p:stCondLst>
                                            <p:cond delay="0"/>
                                          </p:stCondLst>
                                        </p:cTn>
                                        <p:tgtEl>
                                          <p:spTgt spid="9"/>
                                        </p:tgtEl>
                                        <p:attrNameLst>
                                          <p:attrName>style.visibility</p:attrName>
                                        </p:attrNameLst>
                                      </p:cBhvr>
                                      <p:to>
                                        <p:strVal val="visible"/>
                                      </p:to>
                                    </p:set>
                                    <p:animEffect transition="in" filter="checkerboard(across)">
                                      <p:cBhvr>
                                        <p:cTn id="103" dur="500"/>
                                        <p:tgtEl>
                                          <p:spTgt spid="9"/>
                                        </p:tgtEl>
                                      </p:cBhvr>
                                    </p:animEffect>
                                  </p:childTnLst>
                                </p:cTn>
                              </p:par>
                            </p:childTnLst>
                          </p:cTn>
                        </p:par>
                      </p:childTnLst>
                    </p:cTn>
                  </p:par>
                  <p:par>
                    <p:cTn id="104" fill="hold">
                      <p:stCondLst>
                        <p:cond delay="indefinite"/>
                      </p:stCondLst>
                      <p:childTnLst>
                        <p:par>
                          <p:cTn id="105" fill="hold">
                            <p:stCondLst>
                              <p:cond delay="0"/>
                            </p:stCondLst>
                            <p:childTnLst>
                              <p:par>
                                <p:cTn id="106" presetID="5" presetClass="entr" presetSubtype="10" fill="hold" nodeType="clickEffect">
                                  <p:stCondLst>
                                    <p:cond delay="0"/>
                                  </p:stCondLst>
                                  <p:childTnLst>
                                    <p:set>
                                      <p:cBhvr>
                                        <p:cTn id="107" dur="1" fill="hold">
                                          <p:stCondLst>
                                            <p:cond delay="0"/>
                                          </p:stCondLst>
                                        </p:cTn>
                                        <p:tgtEl>
                                          <p:spTgt spid="52"/>
                                        </p:tgtEl>
                                        <p:attrNameLst>
                                          <p:attrName>style.visibility</p:attrName>
                                        </p:attrNameLst>
                                      </p:cBhvr>
                                      <p:to>
                                        <p:strVal val="visible"/>
                                      </p:to>
                                    </p:set>
                                    <p:animEffect transition="in" filter="checkerboard(across)">
                                      <p:cBhvr>
                                        <p:cTn id="108" dur="500"/>
                                        <p:tgtEl>
                                          <p:spTgt spid="52"/>
                                        </p:tgtEl>
                                      </p:cBhvr>
                                    </p:animEffect>
                                  </p:childTnLst>
                                </p:cTn>
                              </p:par>
                              <p:par>
                                <p:cTn id="109" presetID="5" presetClass="entr" presetSubtype="10" fill="hold" grpId="1" nodeType="withEffect">
                                  <p:stCondLst>
                                    <p:cond delay="0"/>
                                  </p:stCondLst>
                                  <p:childTnLst>
                                    <p:set>
                                      <p:cBhvr>
                                        <p:cTn id="110" dur="1" fill="hold">
                                          <p:stCondLst>
                                            <p:cond delay="0"/>
                                          </p:stCondLst>
                                        </p:cTn>
                                        <p:tgtEl>
                                          <p:spTgt spid="9"/>
                                        </p:tgtEl>
                                        <p:attrNameLst>
                                          <p:attrName>style.visibility</p:attrName>
                                        </p:attrNameLst>
                                      </p:cBhvr>
                                      <p:to>
                                        <p:strVal val="visible"/>
                                      </p:to>
                                    </p:set>
                                    <p:animEffect transition="in" filter="checkerboard(across)">
                                      <p:cBhvr>
                                        <p:cTn id="111" dur="500"/>
                                        <p:tgtEl>
                                          <p:spTgt spid="9"/>
                                        </p:tgtEl>
                                      </p:cBhvr>
                                    </p:animEffect>
                                  </p:childTnLst>
                                </p:cTn>
                              </p:par>
                            </p:childTnLst>
                          </p:cTn>
                        </p:par>
                      </p:childTnLst>
                    </p:cTn>
                  </p:par>
                  <p:par>
                    <p:cTn id="112" fill="hold">
                      <p:stCondLst>
                        <p:cond delay="indefinite"/>
                      </p:stCondLst>
                      <p:childTnLst>
                        <p:par>
                          <p:cTn id="113" fill="hold">
                            <p:stCondLst>
                              <p:cond delay="0"/>
                            </p:stCondLst>
                            <p:childTnLst>
                              <p:par>
                                <p:cTn id="114" presetID="22" presetClass="entr" presetSubtype="8" fill="hold" nodeType="clickEffect">
                                  <p:stCondLst>
                                    <p:cond delay="0"/>
                                  </p:stCondLst>
                                  <p:childTnLst>
                                    <p:set>
                                      <p:cBhvr>
                                        <p:cTn id="115" dur="1" fill="hold">
                                          <p:stCondLst>
                                            <p:cond delay="0"/>
                                          </p:stCondLst>
                                        </p:cTn>
                                        <p:tgtEl>
                                          <p:spTgt spid="36"/>
                                        </p:tgtEl>
                                        <p:attrNameLst>
                                          <p:attrName>style.visibility</p:attrName>
                                        </p:attrNameLst>
                                      </p:cBhvr>
                                      <p:to>
                                        <p:strVal val="visible"/>
                                      </p:to>
                                    </p:set>
                                    <p:animEffect transition="in" filter="wipe(left)">
                                      <p:cBhvr>
                                        <p:cTn id="116" dur="500"/>
                                        <p:tgtEl>
                                          <p:spTgt spid="36"/>
                                        </p:tgtEl>
                                      </p:cBhvr>
                                    </p:animEffect>
                                  </p:childTnLst>
                                </p:cTn>
                              </p:par>
                              <p:par>
                                <p:cTn id="117" presetID="22" presetClass="entr" presetSubtype="8" fill="hold" grpId="0" nodeType="withEffect">
                                  <p:stCondLst>
                                    <p:cond delay="0"/>
                                  </p:stCondLst>
                                  <p:childTnLst>
                                    <p:set>
                                      <p:cBhvr>
                                        <p:cTn id="118" dur="1" fill="hold">
                                          <p:stCondLst>
                                            <p:cond delay="0"/>
                                          </p:stCondLst>
                                        </p:cTn>
                                        <p:tgtEl>
                                          <p:spTgt spid="18"/>
                                        </p:tgtEl>
                                        <p:attrNameLst>
                                          <p:attrName>style.visibility</p:attrName>
                                        </p:attrNameLst>
                                      </p:cBhvr>
                                      <p:to>
                                        <p:strVal val="visible"/>
                                      </p:to>
                                    </p:set>
                                    <p:animEffect transition="in" filter="wipe(left)">
                                      <p:cBhvr>
                                        <p:cTn id="119" dur="500"/>
                                        <p:tgtEl>
                                          <p:spTgt spid="18"/>
                                        </p:tgtEl>
                                      </p:cBhvr>
                                    </p:animEffect>
                                  </p:childTnLst>
                                </p:cTn>
                              </p:par>
                            </p:childTnLst>
                          </p:cTn>
                        </p:par>
                      </p:childTnLst>
                    </p:cTn>
                  </p:par>
                  <p:par>
                    <p:cTn id="120" fill="hold">
                      <p:stCondLst>
                        <p:cond delay="indefinite"/>
                      </p:stCondLst>
                      <p:childTnLst>
                        <p:par>
                          <p:cTn id="121" fill="hold">
                            <p:stCondLst>
                              <p:cond delay="0"/>
                            </p:stCondLst>
                            <p:childTnLst>
                              <p:par>
                                <p:cTn id="122" presetID="5" presetClass="entr" presetSubtype="10" fill="hold" nodeType="clickEffect">
                                  <p:stCondLst>
                                    <p:cond delay="0"/>
                                  </p:stCondLst>
                                  <p:childTnLst>
                                    <p:set>
                                      <p:cBhvr>
                                        <p:cTn id="123" dur="1" fill="hold">
                                          <p:stCondLst>
                                            <p:cond delay="0"/>
                                          </p:stCondLst>
                                        </p:cTn>
                                        <p:tgtEl>
                                          <p:spTgt spid="54"/>
                                        </p:tgtEl>
                                        <p:attrNameLst>
                                          <p:attrName>style.visibility</p:attrName>
                                        </p:attrNameLst>
                                      </p:cBhvr>
                                      <p:to>
                                        <p:strVal val="visible"/>
                                      </p:to>
                                    </p:set>
                                    <p:animEffect transition="in" filter="checkerboard(across)">
                                      <p:cBhvr>
                                        <p:cTn id="124" dur="500"/>
                                        <p:tgtEl>
                                          <p:spTgt spid="54"/>
                                        </p:tgtEl>
                                      </p:cBhvr>
                                    </p:animEffect>
                                  </p:childTnLst>
                                </p:cTn>
                              </p:par>
                              <p:par>
                                <p:cTn id="125" presetID="5" presetClass="entr" presetSubtype="10" fill="hold" grpId="0" nodeType="withEffect">
                                  <p:stCondLst>
                                    <p:cond delay="0"/>
                                  </p:stCondLst>
                                  <p:childTnLst>
                                    <p:set>
                                      <p:cBhvr>
                                        <p:cTn id="126" dur="1" fill="hold">
                                          <p:stCondLst>
                                            <p:cond delay="0"/>
                                          </p:stCondLst>
                                        </p:cTn>
                                        <p:tgtEl>
                                          <p:spTgt spid="10"/>
                                        </p:tgtEl>
                                        <p:attrNameLst>
                                          <p:attrName>style.visibility</p:attrName>
                                        </p:attrNameLst>
                                      </p:cBhvr>
                                      <p:to>
                                        <p:strVal val="visible"/>
                                      </p:to>
                                    </p:set>
                                    <p:animEffect transition="in" filter="checkerboard(across)">
                                      <p:cBhvr>
                                        <p:cTn id="127" dur="500"/>
                                        <p:tgtEl>
                                          <p:spTgt spid="10"/>
                                        </p:tgtEl>
                                      </p:cBhvr>
                                    </p:animEffect>
                                  </p:childTnLst>
                                </p:cTn>
                              </p:par>
                            </p:childTnLst>
                          </p:cTn>
                        </p:par>
                      </p:childTnLst>
                    </p:cTn>
                  </p:par>
                  <p:par>
                    <p:cTn id="128" fill="hold">
                      <p:stCondLst>
                        <p:cond delay="indefinite"/>
                      </p:stCondLst>
                      <p:childTnLst>
                        <p:par>
                          <p:cTn id="129" fill="hold">
                            <p:stCondLst>
                              <p:cond delay="0"/>
                            </p:stCondLst>
                            <p:childTnLst>
                              <p:par>
                                <p:cTn id="130" presetID="22" presetClass="entr" presetSubtype="8" fill="hold" nodeType="clickEffect">
                                  <p:stCondLst>
                                    <p:cond delay="0"/>
                                  </p:stCondLst>
                                  <p:childTnLst>
                                    <p:set>
                                      <p:cBhvr>
                                        <p:cTn id="131" dur="1" fill="hold">
                                          <p:stCondLst>
                                            <p:cond delay="0"/>
                                          </p:stCondLst>
                                        </p:cTn>
                                        <p:tgtEl>
                                          <p:spTgt spid="38"/>
                                        </p:tgtEl>
                                        <p:attrNameLst>
                                          <p:attrName>style.visibility</p:attrName>
                                        </p:attrNameLst>
                                      </p:cBhvr>
                                      <p:to>
                                        <p:strVal val="visible"/>
                                      </p:to>
                                    </p:set>
                                    <p:animEffect transition="in" filter="wipe(left)">
                                      <p:cBhvr>
                                        <p:cTn id="132" dur="500"/>
                                        <p:tgtEl>
                                          <p:spTgt spid="38"/>
                                        </p:tgtEl>
                                      </p:cBhvr>
                                    </p:animEffect>
                                  </p:childTnLst>
                                </p:cTn>
                              </p:par>
                              <p:par>
                                <p:cTn id="133" presetID="22" presetClass="entr" presetSubtype="8" fill="hold" grpId="0" nodeType="withEffect">
                                  <p:stCondLst>
                                    <p:cond delay="0"/>
                                  </p:stCondLst>
                                  <p:childTnLst>
                                    <p:set>
                                      <p:cBhvr>
                                        <p:cTn id="134" dur="1" fill="hold">
                                          <p:stCondLst>
                                            <p:cond delay="0"/>
                                          </p:stCondLst>
                                        </p:cTn>
                                        <p:tgtEl>
                                          <p:spTgt spid="19"/>
                                        </p:tgtEl>
                                        <p:attrNameLst>
                                          <p:attrName>style.visibility</p:attrName>
                                        </p:attrNameLst>
                                      </p:cBhvr>
                                      <p:to>
                                        <p:strVal val="visible"/>
                                      </p:to>
                                    </p:set>
                                    <p:animEffect transition="in" filter="wipe(left)">
                                      <p:cBhvr>
                                        <p:cTn id="135" dur="500"/>
                                        <p:tgtEl>
                                          <p:spTgt spid="19"/>
                                        </p:tgtEl>
                                      </p:cBhvr>
                                    </p:animEffect>
                                  </p:childTnLst>
                                </p:cTn>
                              </p:par>
                            </p:childTnLst>
                          </p:cTn>
                        </p:par>
                      </p:childTnLst>
                    </p:cTn>
                  </p:par>
                  <p:par>
                    <p:cTn id="136" fill="hold">
                      <p:stCondLst>
                        <p:cond delay="indefinite"/>
                      </p:stCondLst>
                      <p:childTnLst>
                        <p:par>
                          <p:cTn id="137" fill="hold">
                            <p:stCondLst>
                              <p:cond delay="0"/>
                            </p:stCondLst>
                            <p:childTnLst>
                              <p:par>
                                <p:cTn id="138" presetID="5" presetClass="entr" presetSubtype="10" fill="hold" nodeType="clickEffect">
                                  <p:stCondLst>
                                    <p:cond delay="0"/>
                                  </p:stCondLst>
                                  <p:childTnLst>
                                    <p:set>
                                      <p:cBhvr>
                                        <p:cTn id="139" dur="1" fill="hold">
                                          <p:stCondLst>
                                            <p:cond delay="0"/>
                                          </p:stCondLst>
                                        </p:cTn>
                                        <p:tgtEl>
                                          <p:spTgt spid="56"/>
                                        </p:tgtEl>
                                        <p:attrNameLst>
                                          <p:attrName>style.visibility</p:attrName>
                                        </p:attrNameLst>
                                      </p:cBhvr>
                                      <p:to>
                                        <p:strVal val="visible"/>
                                      </p:to>
                                    </p:set>
                                    <p:animEffect transition="in" filter="checkerboard(across)">
                                      <p:cBhvr>
                                        <p:cTn id="140" dur="500"/>
                                        <p:tgtEl>
                                          <p:spTgt spid="56"/>
                                        </p:tgtEl>
                                      </p:cBhvr>
                                    </p:animEffect>
                                  </p:childTnLst>
                                </p:cTn>
                              </p:par>
                              <p:par>
                                <p:cTn id="141" presetID="5" presetClass="entr" presetSubtype="10" fill="hold" grpId="0" nodeType="withEffect">
                                  <p:stCondLst>
                                    <p:cond delay="0"/>
                                  </p:stCondLst>
                                  <p:childTnLst>
                                    <p:set>
                                      <p:cBhvr>
                                        <p:cTn id="142" dur="1" fill="hold">
                                          <p:stCondLst>
                                            <p:cond delay="0"/>
                                          </p:stCondLst>
                                        </p:cTn>
                                        <p:tgtEl>
                                          <p:spTgt spid="11"/>
                                        </p:tgtEl>
                                        <p:attrNameLst>
                                          <p:attrName>style.visibility</p:attrName>
                                        </p:attrNameLst>
                                      </p:cBhvr>
                                      <p:to>
                                        <p:strVal val="visible"/>
                                      </p:to>
                                    </p:set>
                                    <p:animEffect transition="in" filter="checkerboard(across)">
                                      <p:cBhvr>
                                        <p:cTn id="143" dur="500"/>
                                        <p:tgtEl>
                                          <p:spTgt spid="11"/>
                                        </p:tgtEl>
                                      </p:cBhvr>
                                    </p:animEffect>
                                  </p:childTnLst>
                                </p:cTn>
                              </p:par>
                            </p:childTnLst>
                          </p:cTn>
                        </p:par>
                      </p:childTnLst>
                    </p:cTn>
                  </p:par>
                  <p:par>
                    <p:cTn id="144" fill="hold">
                      <p:stCondLst>
                        <p:cond delay="indefinite"/>
                      </p:stCondLst>
                      <p:childTnLst>
                        <p:par>
                          <p:cTn id="145" fill="hold">
                            <p:stCondLst>
                              <p:cond delay="0"/>
                            </p:stCondLst>
                            <p:childTnLst>
                              <p:par>
                                <p:cTn id="146" presetID="22" presetClass="entr" presetSubtype="8" fill="hold" nodeType="clickEffect">
                                  <p:stCondLst>
                                    <p:cond delay="0"/>
                                  </p:stCondLst>
                                  <p:childTnLst>
                                    <p:set>
                                      <p:cBhvr>
                                        <p:cTn id="147" dur="1" fill="hold">
                                          <p:stCondLst>
                                            <p:cond delay="0"/>
                                          </p:stCondLst>
                                        </p:cTn>
                                        <p:tgtEl>
                                          <p:spTgt spid="40"/>
                                        </p:tgtEl>
                                        <p:attrNameLst>
                                          <p:attrName>style.visibility</p:attrName>
                                        </p:attrNameLst>
                                      </p:cBhvr>
                                      <p:to>
                                        <p:strVal val="visible"/>
                                      </p:to>
                                    </p:set>
                                    <p:animEffect transition="in" filter="wipe(left)">
                                      <p:cBhvr>
                                        <p:cTn id="148" dur="500"/>
                                        <p:tgtEl>
                                          <p:spTgt spid="40"/>
                                        </p:tgtEl>
                                      </p:cBhvr>
                                    </p:animEffect>
                                  </p:childTnLst>
                                </p:cTn>
                              </p:par>
                              <p:par>
                                <p:cTn id="149" presetID="22" presetClass="entr" presetSubtype="8" fill="hold" grpId="0" nodeType="withEffect">
                                  <p:stCondLst>
                                    <p:cond delay="0"/>
                                  </p:stCondLst>
                                  <p:childTnLst>
                                    <p:set>
                                      <p:cBhvr>
                                        <p:cTn id="150" dur="1" fill="hold">
                                          <p:stCondLst>
                                            <p:cond delay="0"/>
                                          </p:stCondLst>
                                        </p:cTn>
                                        <p:tgtEl>
                                          <p:spTgt spid="20"/>
                                        </p:tgtEl>
                                        <p:attrNameLst>
                                          <p:attrName>style.visibility</p:attrName>
                                        </p:attrNameLst>
                                      </p:cBhvr>
                                      <p:to>
                                        <p:strVal val="visible"/>
                                      </p:to>
                                    </p:set>
                                    <p:animEffect transition="in" filter="wipe(left)">
                                      <p:cBhvr>
                                        <p:cTn id="15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9" grpId="1"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r>
              <a:rPr lang="fr-FR" sz="2400" b="1" dirty="0"/>
              <a:t>Le service production s'occupe de la gestion de plus de 90% des ressources industrielles, alors nous pouvons lui définir les mêmes objectifs du management industriel. A partir de là et sur la base de notre définition initiale du management, on peut déduire et résumer l'objectif du management de la production industrielle dans le schéma suivant :</a:t>
            </a:r>
          </a:p>
          <a:p>
            <a:endParaRPr lang="fr-FR" sz="2400" b="1" dirty="0"/>
          </a:p>
        </p:txBody>
      </p:sp>
    </p:spTree>
  </p:cSld>
  <p:clrMapOvr>
    <a:masterClrMapping/>
  </p:clrMapOvr>
</p:sld>
</file>

<file path=ppt/slides/slide4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4">
            <a:extLst>
              <a:ext uri="{FF2B5EF4-FFF2-40B4-BE49-F238E27FC236}">
                <a16:creationId xmlns:a16="http://schemas.microsoft.com/office/drawing/2014/main" id="{ADC584CC-862B-4BA8-B7E2-3D4E2C70D2ED}"/>
              </a:ext>
            </a:extLst>
          </p:cNvPr>
          <p:cNvSpPr txBox="1">
            <a:spLocks noChangeArrowheads="1"/>
          </p:cNvSpPr>
          <p:nvPr/>
        </p:nvSpPr>
        <p:spPr bwMode="auto">
          <a:xfrm>
            <a:off x="1981201" y="1600200"/>
            <a:ext cx="7942263"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fr-FR" sz="3200" i="1" dirty="0">
                <a:latin typeface="Arial" panose="020B0604020202020204" pitchFamily="34" charset="0"/>
              </a:rPr>
              <a:t>   Le SMED est une méthode qui cherche à</a:t>
            </a:r>
          </a:p>
          <a:p>
            <a:r>
              <a:rPr lang="fr-FR" altLang="fr-FR" sz="3200" i="1" dirty="0">
                <a:latin typeface="Arial" panose="020B0604020202020204" pitchFamily="34" charset="0"/>
              </a:rPr>
              <a:t>réduire le temps de changement de série</a:t>
            </a:r>
          </a:p>
        </p:txBody>
      </p:sp>
      <p:sp>
        <p:nvSpPr>
          <p:cNvPr id="2053" name="Text Box 5">
            <a:extLst>
              <a:ext uri="{FF2B5EF4-FFF2-40B4-BE49-F238E27FC236}">
                <a16:creationId xmlns:a16="http://schemas.microsoft.com/office/drawing/2014/main" id="{80C4C0BF-9505-420C-8394-37966E4ED4AD}"/>
              </a:ext>
            </a:extLst>
          </p:cNvPr>
          <p:cNvSpPr txBox="1">
            <a:spLocks noChangeArrowheads="1"/>
          </p:cNvSpPr>
          <p:nvPr/>
        </p:nvSpPr>
        <p:spPr bwMode="auto">
          <a:xfrm>
            <a:off x="2362201" y="2819400"/>
            <a:ext cx="7491413" cy="1189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fr-FR" sz="4000" b="1" dirty="0">
                <a:solidFill>
                  <a:schemeClr val="accent6">
                    <a:lumMod val="75000"/>
                  </a:schemeClr>
                </a:solidFill>
                <a:latin typeface="Arial" panose="020B0604020202020204" pitchFamily="34" charset="0"/>
              </a:rPr>
              <a:t>    </a:t>
            </a:r>
            <a:r>
              <a:rPr lang="fr-FR" altLang="fr-FR" sz="4000" b="1" dirty="0">
                <a:solidFill>
                  <a:srgbClr val="FFFF00"/>
                </a:solidFill>
                <a:latin typeface="Arial" panose="020B0604020202020204" pitchFamily="34" charset="0"/>
              </a:rPr>
              <a:t>S</a:t>
            </a:r>
            <a:r>
              <a:rPr lang="fr-FR" altLang="fr-FR" sz="3200" i="1" dirty="0">
                <a:solidFill>
                  <a:schemeClr val="accent6">
                    <a:lumMod val="75000"/>
                  </a:schemeClr>
                </a:solidFill>
                <a:latin typeface="Arial" panose="020B0604020202020204" pitchFamily="34" charset="0"/>
              </a:rPr>
              <a:t>ingle </a:t>
            </a:r>
            <a:r>
              <a:rPr lang="fr-FR" altLang="fr-FR" sz="4000" b="1" dirty="0">
                <a:solidFill>
                  <a:srgbClr val="FFFF00"/>
                </a:solidFill>
                <a:latin typeface="Arial" panose="020B0604020202020204" pitchFamily="34" charset="0"/>
              </a:rPr>
              <a:t>M</a:t>
            </a:r>
            <a:r>
              <a:rPr lang="fr-FR" altLang="fr-FR" sz="3200" i="1" dirty="0">
                <a:solidFill>
                  <a:schemeClr val="accent6">
                    <a:lumMod val="75000"/>
                  </a:schemeClr>
                </a:solidFill>
                <a:latin typeface="Arial" panose="020B0604020202020204" pitchFamily="34" charset="0"/>
              </a:rPr>
              <a:t>inute </a:t>
            </a:r>
            <a:r>
              <a:rPr lang="fr-FR" altLang="fr-FR" sz="4000" b="1" dirty="0">
                <a:solidFill>
                  <a:srgbClr val="FFFF00"/>
                </a:solidFill>
                <a:latin typeface="Arial" panose="020B0604020202020204" pitchFamily="34" charset="0"/>
              </a:rPr>
              <a:t>E</a:t>
            </a:r>
            <a:r>
              <a:rPr lang="fr-FR" altLang="fr-FR" sz="3200" i="1" dirty="0">
                <a:solidFill>
                  <a:schemeClr val="accent6">
                    <a:lumMod val="75000"/>
                  </a:schemeClr>
                </a:solidFill>
                <a:latin typeface="Arial" panose="020B0604020202020204" pitchFamily="34" charset="0"/>
              </a:rPr>
              <a:t>xchange </a:t>
            </a:r>
            <a:r>
              <a:rPr lang="fr-FR" altLang="fr-FR" sz="4000" b="1" dirty="0">
                <a:solidFill>
                  <a:srgbClr val="FFFF00"/>
                </a:solidFill>
                <a:latin typeface="Arial" panose="020B0604020202020204" pitchFamily="34" charset="0"/>
              </a:rPr>
              <a:t>D</a:t>
            </a:r>
            <a:r>
              <a:rPr lang="fr-FR" altLang="fr-FR" sz="3200" i="1" dirty="0">
                <a:solidFill>
                  <a:schemeClr val="accent6">
                    <a:lumMod val="75000"/>
                  </a:schemeClr>
                </a:solidFill>
                <a:latin typeface="Arial" panose="020B0604020202020204" pitchFamily="34" charset="0"/>
              </a:rPr>
              <a:t>ie   = </a:t>
            </a:r>
          </a:p>
          <a:p>
            <a:r>
              <a:rPr lang="fr-FR" altLang="fr-FR" sz="3200" i="1" dirty="0">
                <a:solidFill>
                  <a:schemeClr val="accent6">
                    <a:lumMod val="75000"/>
                  </a:schemeClr>
                </a:solidFill>
                <a:latin typeface="Arial" panose="020B0604020202020204" pitchFamily="34" charset="0"/>
              </a:rPr>
              <a:t>Echange d ’outil en moins de 10 minutes</a:t>
            </a:r>
          </a:p>
        </p:txBody>
      </p:sp>
      <p:sp>
        <p:nvSpPr>
          <p:cNvPr id="2054" name="Text Box 6">
            <a:extLst>
              <a:ext uri="{FF2B5EF4-FFF2-40B4-BE49-F238E27FC236}">
                <a16:creationId xmlns:a16="http://schemas.microsoft.com/office/drawing/2014/main" id="{579D34AE-8D1D-4129-BA9B-9FD7B5569671}"/>
              </a:ext>
            </a:extLst>
          </p:cNvPr>
          <p:cNvSpPr txBox="1">
            <a:spLocks noChangeArrowheads="1"/>
          </p:cNvSpPr>
          <p:nvPr/>
        </p:nvSpPr>
        <p:spPr bwMode="auto">
          <a:xfrm>
            <a:off x="762000" y="4267200"/>
            <a:ext cx="10591799"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fr-FR" sz="3200" i="1" dirty="0">
                <a:solidFill>
                  <a:srgbClr val="CC00FF"/>
                </a:solidFill>
                <a:latin typeface="Arial" panose="020B0604020202020204" pitchFamily="34" charset="0"/>
              </a:rPr>
              <a:t>   </a:t>
            </a:r>
            <a:r>
              <a:rPr lang="fr-FR" altLang="fr-FR" sz="3200" b="1" dirty="0">
                <a:solidFill>
                  <a:srgbClr val="FFFF00"/>
                </a:solidFill>
                <a:latin typeface="Arial" panose="020B0604020202020204" pitchFamily="34" charset="0"/>
              </a:rPr>
              <a:t>Single Minute</a:t>
            </a:r>
            <a:r>
              <a:rPr lang="fr-FR" altLang="fr-FR" sz="3200" i="1" dirty="0">
                <a:solidFill>
                  <a:srgbClr val="FFFF00"/>
                </a:solidFill>
                <a:latin typeface="Arial" panose="020B0604020202020204" pitchFamily="34" charset="0"/>
              </a:rPr>
              <a:t> </a:t>
            </a:r>
            <a:r>
              <a:rPr lang="fr-FR" altLang="fr-FR" sz="3200" i="1" dirty="0">
                <a:latin typeface="Arial" panose="020B0604020202020204" pitchFamily="34" charset="0"/>
              </a:rPr>
              <a:t>signifie que le temps de changement d ’outil en minutes ne doit comporter </a:t>
            </a:r>
            <a:r>
              <a:rPr lang="fr-FR" altLang="fr-FR" sz="3200" i="1" dirty="0" err="1">
                <a:latin typeface="Arial" panose="020B0604020202020204" pitchFamily="34" charset="0"/>
              </a:rPr>
              <a:t>qu</a:t>
            </a:r>
            <a:r>
              <a:rPr lang="fr-FR" altLang="fr-FR" sz="3200" i="1" dirty="0">
                <a:latin typeface="Arial" panose="020B0604020202020204" pitchFamily="34" charset="0"/>
              </a:rPr>
              <a:t> ’un seul chiffre.</a:t>
            </a:r>
          </a:p>
        </p:txBody>
      </p:sp>
      <p:sp>
        <p:nvSpPr>
          <p:cNvPr id="3078" name="WordArt 9">
            <a:extLst>
              <a:ext uri="{FF2B5EF4-FFF2-40B4-BE49-F238E27FC236}">
                <a16:creationId xmlns:a16="http://schemas.microsoft.com/office/drawing/2014/main" id="{7D618682-7966-47AF-86AD-5D1C04A4D63E}"/>
              </a:ext>
            </a:extLst>
          </p:cNvPr>
          <p:cNvSpPr>
            <a:spLocks noChangeArrowheads="1" noChangeShapeType="1" noTextEdit="1"/>
          </p:cNvSpPr>
          <p:nvPr/>
        </p:nvSpPr>
        <p:spPr bwMode="auto">
          <a:xfrm>
            <a:off x="3652838" y="508000"/>
            <a:ext cx="4114800" cy="457200"/>
          </a:xfrm>
          <a:prstGeom prst="rect">
            <a:avLst/>
          </a:prstGeom>
        </p:spPr>
        <p:txBody>
          <a:bodyPr wrap="none" fromWordArt="1">
            <a:prstTxWarp prst="textPlain">
              <a:avLst>
                <a:gd name="adj" fmla="val 50000"/>
              </a:avLst>
            </a:prstTxWarp>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fr-FR" sz="3600" b="1" kern="1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Arial Black" panose="020B0A04020102020204" pitchFamily="34" charset="0"/>
              </a:rPr>
              <a:t>Le SMED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grpId="0" nodeType="clickEffect">
                                  <p:stCondLst>
                                    <p:cond delay="0"/>
                                  </p:stCondLst>
                                  <p:iterate type="lt">
                                    <p:tmPct val="100000"/>
                                  </p:iterate>
                                  <p:childTnLst>
                                    <p:set>
                                      <p:cBhvr>
                                        <p:cTn id="6" dur="1" fill="hold">
                                          <p:stCondLst>
                                            <p:cond delay="0"/>
                                          </p:stCondLst>
                                        </p:cTn>
                                        <p:tgtEl>
                                          <p:spTgt spid="2052"/>
                                        </p:tgtEl>
                                        <p:attrNameLst>
                                          <p:attrName>style.visibility</p:attrName>
                                        </p:attrNameLst>
                                      </p:cBhvr>
                                      <p:to>
                                        <p:strVal val="visible"/>
                                      </p:to>
                                    </p:set>
                                    <p:animEffect transition="in" filter="strips(downRight)">
                                      <p:cBhvr>
                                        <p:cTn id="7" dur="75"/>
                                        <p:tgtEl>
                                          <p:spTgt spid="205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7" presetClass="entr" presetSubtype="8" fill="hold" grpId="0" nodeType="clickEffect">
                                  <p:stCondLst>
                                    <p:cond delay="0"/>
                                  </p:stCondLst>
                                  <p:iterate type="lt">
                                    <p:tmPct val="100000"/>
                                  </p:iterate>
                                  <p:childTnLst>
                                    <p:set>
                                      <p:cBhvr>
                                        <p:cTn id="11" dur="1" fill="hold">
                                          <p:stCondLst>
                                            <p:cond delay="0"/>
                                          </p:stCondLst>
                                        </p:cTn>
                                        <p:tgtEl>
                                          <p:spTgt spid="2053"/>
                                        </p:tgtEl>
                                        <p:attrNameLst>
                                          <p:attrName>style.visibility</p:attrName>
                                        </p:attrNameLst>
                                      </p:cBhvr>
                                      <p:to>
                                        <p:strVal val="visible"/>
                                      </p:to>
                                    </p:set>
                                    <p:anim calcmode="lin" valueType="num">
                                      <p:cBhvr>
                                        <p:cTn id="12" dur="75" fill="hold"/>
                                        <p:tgtEl>
                                          <p:spTgt spid="2053"/>
                                        </p:tgtEl>
                                        <p:attrNameLst>
                                          <p:attrName>ppt_x</p:attrName>
                                        </p:attrNameLst>
                                      </p:cBhvr>
                                      <p:tavLst>
                                        <p:tav tm="0">
                                          <p:val>
                                            <p:strVal val="#ppt_x-#ppt_w/2"/>
                                          </p:val>
                                        </p:tav>
                                        <p:tav tm="100000">
                                          <p:val>
                                            <p:strVal val="#ppt_x"/>
                                          </p:val>
                                        </p:tav>
                                      </p:tavLst>
                                    </p:anim>
                                    <p:anim calcmode="lin" valueType="num">
                                      <p:cBhvr>
                                        <p:cTn id="13" dur="75" fill="hold"/>
                                        <p:tgtEl>
                                          <p:spTgt spid="2053"/>
                                        </p:tgtEl>
                                        <p:attrNameLst>
                                          <p:attrName>ppt_y</p:attrName>
                                        </p:attrNameLst>
                                      </p:cBhvr>
                                      <p:tavLst>
                                        <p:tav tm="0">
                                          <p:val>
                                            <p:strVal val="#ppt_y"/>
                                          </p:val>
                                        </p:tav>
                                        <p:tav tm="100000">
                                          <p:val>
                                            <p:strVal val="#ppt_y"/>
                                          </p:val>
                                        </p:tav>
                                      </p:tavLst>
                                    </p:anim>
                                    <p:anim calcmode="lin" valueType="num">
                                      <p:cBhvr>
                                        <p:cTn id="14" dur="75" fill="hold"/>
                                        <p:tgtEl>
                                          <p:spTgt spid="2053"/>
                                        </p:tgtEl>
                                        <p:attrNameLst>
                                          <p:attrName>ppt_w</p:attrName>
                                        </p:attrNameLst>
                                      </p:cBhvr>
                                      <p:tavLst>
                                        <p:tav tm="0">
                                          <p:val>
                                            <p:fltVal val="0"/>
                                          </p:val>
                                        </p:tav>
                                        <p:tav tm="100000">
                                          <p:val>
                                            <p:strVal val="#ppt_w"/>
                                          </p:val>
                                        </p:tav>
                                      </p:tavLst>
                                    </p:anim>
                                    <p:anim calcmode="lin" valueType="num">
                                      <p:cBhvr>
                                        <p:cTn id="15" dur="75" fill="hold"/>
                                        <p:tgtEl>
                                          <p:spTgt spid="2053"/>
                                        </p:tgtEl>
                                        <p:attrNameLst>
                                          <p:attrName>ppt_h</p:attrName>
                                        </p:attrNameLst>
                                      </p:cBhvr>
                                      <p:tavLst>
                                        <p:tav tm="0">
                                          <p:val>
                                            <p:strVal val="#ppt_h"/>
                                          </p:val>
                                        </p:tav>
                                        <p:tav tm="100000">
                                          <p:val>
                                            <p:strVal val="#ppt_h"/>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17" presetClass="entr" presetSubtype="8" fill="hold" grpId="0" nodeType="clickEffect">
                                  <p:stCondLst>
                                    <p:cond delay="0"/>
                                  </p:stCondLst>
                                  <p:iterate type="lt">
                                    <p:tmPct val="100000"/>
                                  </p:iterate>
                                  <p:childTnLst>
                                    <p:set>
                                      <p:cBhvr>
                                        <p:cTn id="19" dur="1" fill="hold">
                                          <p:stCondLst>
                                            <p:cond delay="0"/>
                                          </p:stCondLst>
                                        </p:cTn>
                                        <p:tgtEl>
                                          <p:spTgt spid="2054"/>
                                        </p:tgtEl>
                                        <p:attrNameLst>
                                          <p:attrName>style.visibility</p:attrName>
                                        </p:attrNameLst>
                                      </p:cBhvr>
                                      <p:to>
                                        <p:strVal val="visible"/>
                                      </p:to>
                                    </p:set>
                                    <p:anim calcmode="lin" valueType="num">
                                      <p:cBhvr>
                                        <p:cTn id="20" dur="75" fill="hold"/>
                                        <p:tgtEl>
                                          <p:spTgt spid="2054"/>
                                        </p:tgtEl>
                                        <p:attrNameLst>
                                          <p:attrName>ppt_x</p:attrName>
                                        </p:attrNameLst>
                                      </p:cBhvr>
                                      <p:tavLst>
                                        <p:tav tm="0">
                                          <p:val>
                                            <p:strVal val="#ppt_x-#ppt_w/2"/>
                                          </p:val>
                                        </p:tav>
                                        <p:tav tm="100000">
                                          <p:val>
                                            <p:strVal val="#ppt_x"/>
                                          </p:val>
                                        </p:tav>
                                      </p:tavLst>
                                    </p:anim>
                                    <p:anim calcmode="lin" valueType="num">
                                      <p:cBhvr>
                                        <p:cTn id="21" dur="75" fill="hold"/>
                                        <p:tgtEl>
                                          <p:spTgt spid="2054"/>
                                        </p:tgtEl>
                                        <p:attrNameLst>
                                          <p:attrName>ppt_y</p:attrName>
                                        </p:attrNameLst>
                                      </p:cBhvr>
                                      <p:tavLst>
                                        <p:tav tm="0">
                                          <p:val>
                                            <p:strVal val="#ppt_y"/>
                                          </p:val>
                                        </p:tav>
                                        <p:tav tm="100000">
                                          <p:val>
                                            <p:strVal val="#ppt_y"/>
                                          </p:val>
                                        </p:tav>
                                      </p:tavLst>
                                    </p:anim>
                                    <p:anim calcmode="lin" valueType="num">
                                      <p:cBhvr>
                                        <p:cTn id="22" dur="75" fill="hold"/>
                                        <p:tgtEl>
                                          <p:spTgt spid="2054"/>
                                        </p:tgtEl>
                                        <p:attrNameLst>
                                          <p:attrName>ppt_w</p:attrName>
                                        </p:attrNameLst>
                                      </p:cBhvr>
                                      <p:tavLst>
                                        <p:tav tm="0">
                                          <p:val>
                                            <p:fltVal val="0"/>
                                          </p:val>
                                        </p:tav>
                                        <p:tav tm="100000">
                                          <p:val>
                                            <p:strVal val="#ppt_w"/>
                                          </p:val>
                                        </p:tav>
                                      </p:tavLst>
                                    </p:anim>
                                    <p:anim calcmode="lin" valueType="num">
                                      <p:cBhvr>
                                        <p:cTn id="23" dur="75" fill="hold"/>
                                        <p:tgtEl>
                                          <p:spTgt spid="205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2" grpId="0" autoUpdateAnimBg="0"/>
      <p:bldP spid="2053" grpId="0" autoUpdateAnimBg="0"/>
      <p:bldP spid="2054" grpId="0" autoUpdateAnimBg="0"/>
    </p:bldLst>
  </p:timing>
</p:sld>
</file>

<file path=ppt/slides/slide4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0" name="Rectangle 28" descr="10%">
            <a:extLst>
              <a:ext uri="{FF2B5EF4-FFF2-40B4-BE49-F238E27FC236}">
                <a16:creationId xmlns:a16="http://schemas.microsoft.com/office/drawing/2014/main" id="{B72E2CF6-AE7B-4AB1-8C04-4F0A2172827F}"/>
              </a:ext>
            </a:extLst>
          </p:cNvPr>
          <p:cNvSpPr>
            <a:spLocks noChangeArrowheads="1"/>
          </p:cNvSpPr>
          <p:nvPr/>
        </p:nvSpPr>
        <p:spPr bwMode="auto">
          <a:xfrm>
            <a:off x="4191000" y="2133600"/>
            <a:ext cx="3962400" cy="4038600"/>
          </a:xfrm>
          <a:prstGeom prst="rect">
            <a:avLst/>
          </a:prstGeom>
          <a:blipFill dpi="0" rotWithShape="0">
            <a:blip r:embed="rId2"/>
            <a:srcRect/>
            <a:tile tx="0" ty="0" sx="100000" sy="100000" flip="none" algn="tl"/>
          </a:blipFill>
          <a:ln w="9525">
            <a:solidFill>
              <a:schemeClr val="tx1">
                <a:alpha val="50195"/>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endParaRPr lang="fr-FR" altLang="fr-FR"/>
          </a:p>
        </p:txBody>
      </p:sp>
      <p:sp>
        <p:nvSpPr>
          <p:cNvPr id="3077" name="Text Box 5">
            <a:extLst>
              <a:ext uri="{FF2B5EF4-FFF2-40B4-BE49-F238E27FC236}">
                <a16:creationId xmlns:a16="http://schemas.microsoft.com/office/drawing/2014/main" id="{F4778FF4-5655-47B0-BEB8-8F3985CC991B}"/>
              </a:ext>
            </a:extLst>
          </p:cNvPr>
          <p:cNvSpPr txBox="1">
            <a:spLocks noChangeArrowheads="1"/>
          </p:cNvSpPr>
          <p:nvPr/>
        </p:nvSpPr>
        <p:spPr bwMode="auto">
          <a:xfrm>
            <a:off x="2286000" y="1143000"/>
            <a:ext cx="584835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fr-FR" sz="3200" i="1" dirty="0">
                <a:solidFill>
                  <a:srgbClr val="CC00FF"/>
                </a:solidFill>
                <a:latin typeface="Arial" panose="020B0604020202020204" pitchFamily="34" charset="0"/>
              </a:rPr>
              <a:t>   </a:t>
            </a:r>
            <a:r>
              <a:rPr lang="fr-FR" altLang="fr-FR" sz="3200" b="1" dirty="0">
                <a:solidFill>
                  <a:srgbClr val="FFFF00"/>
                </a:solidFill>
                <a:latin typeface="Arial" panose="020B0604020202020204" pitchFamily="34" charset="0"/>
              </a:rPr>
              <a:t>QUAND</a:t>
            </a:r>
            <a:r>
              <a:rPr lang="fr-FR" altLang="fr-FR" sz="3200" i="1" dirty="0">
                <a:solidFill>
                  <a:srgbClr val="FF0000"/>
                </a:solidFill>
                <a:latin typeface="Arial" panose="020B0604020202020204" pitchFamily="34" charset="0"/>
              </a:rPr>
              <a:t> </a:t>
            </a:r>
            <a:r>
              <a:rPr lang="fr-FR" altLang="fr-FR" sz="3200" i="1" dirty="0">
                <a:solidFill>
                  <a:srgbClr val="6666FF"/>
                </a:solidFill>
                <a:latin typeface="Arial" panose="020B0604020202020204" pitchFamily="34" charset="0"/>
              </a:rPr>
              <a:t>appliquer le SMED ?</a:t>
            </a:r>
            <a:endParaRPr lang="fr-FR" altLang="fr-FR" sz="3200" i="1" dirty="0">
              <a:solidFill>
                <a:srgbClr val="CC00FF"/>
              </a:solidFill>
              <a:latin typeface="Arial" panose="020B0604020202020204" pitchFamily="34" charset="0"/>
            </a:endParaRPr>
          </a:p>
        </p:txBody>
      </p:sp>
      <p:sp>
        <p:nvSpPr>
          <p:cNvPr id="3078" name="AutoShape 6">
            <a:extLst>
              <a:ext uri="{FF2B5EF4-FFF2-40B4-BE49-F238E27FC236}">
                <a16:creationId xmlns:a16="http://schemas.microsoft.com/office/drawing/2014/main" id="{DE690C32-08D3-4CA3-A554-3AA962AFC969}"/>
              </a:ext>
            </a:extLst>
          </p:cNvPr>
          <p:cNvSpPr>
            <a:spLocks noChangeArrowheads="1"/>
          </p:cNvSpPr>
          <p:nvPr/>
        </p:nvSpPr>
        <p:spPr bwMode="auto">
          <a:xfrm>
            <a:off x="1981200" y="4913144"/>
            <a:ext cx="2209800" cy="381000"/>
          </a:xfrm>
          <a:prstGeom prst="rightArrow">
            <a:avLst>
              <a:gd name="adj1" fmla="val 43750"/>
              <a:gd name="adj2" fmla="val 84154"/>
            </a:avLst>
          </a:prstGeom>
          <a:solidFill>
            <a:srgbClr val="CC00FF"/>
          </a:solidFill>
          <a:ln>
            <a:noFill/>
          </a:ln>
          <a:effectLst>
            <a:outerShdw dist="107763" dir="81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fr-FR" altLang="fr-FR"/>
          </a:p>
        </p:txBody>
      </p:sp>
      <p:sp>
        <p:nvSpPr>
          <p:cNvPr id="3079" name="Line 7">
            <a:extLst>
              <a:ext uri="{FF2B5EF4-FFF2-40B4-BE49-F238E27FC236}">
                <a16:creationId xmlns:a16="http://schemas.microsoft.com/office/drawing/2014/main" id="{981CE7A7-2856-4427-9822-3D769E7A1288}"/>
              </a:ext>
            </a:extLst>
          </p:cNvPr>
          <p:cNvSpPr>
            <a:spLocks noChangeShapeType="1"/>
          </p:cNvSpPr>
          <p:nvPr/>
        </p:nvSpPr>
        <p:spPr bwMode="auto">
          <a:xfrm>
            <a:off x="4191000" y="3733800"/>
            <a:ext cx="0" cy="1905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080" name="Text Box 8">
            <a:extLst>
              <a:ext uri="{FF2B5EF4-FFF2-40B4-BE49-F238E27FC236}">
                <a16:creationId xmlns:a16="http://schemas.microsoft.com/office/drawing/2014/main" id="{E1C9B284-8AD6-406C-8AA7-7C9CBBCE197C}"/>
              </a:ext>
            </a:extLst>
          </p:cNvPr>
          <p:cNvSpPr txBox="1">
            <a:spLocks noChangeArrowheads="1"/>
          </p:cNvSpPr>
          <p:nvPr/>
        </p:nvSpPr>
        <p:spPr bwMode="auto">
          <a:xfrm>
            <a:off x="1895876" y="4038601"/>
            <a:ext cx="201850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fr-FR" altLang="fr-FR" i="1">
                <a:solidFill>
                  <a:srgbClr val="CC00FF"/>
                </a:solidFill>
                <a:latin typeface="Arial" panose="020B0604020202020204" pitchFamily="34" charset="0"/>
              </a:rPr>
              <a:t>Fin d’usinage</a:t>
            </a:r>
          </a:p>
          <a:p>
            <a:pPr algn="ctr"/>
            <a:r>
              <a:rPr lang="fr-FR" altLang="fr-FR" i="1">
                <a:solidFill>
                  <a:srgbClr val="CC00FF"/>
                </a:solidFill>
                <a:latin typeface="Arial" panose="020B0604020202020204" pitchFamily="34" charset="0"/>
              </a:rPr>
              <a:t>série A</a:t>
            </a:r>
            <a:endParaRPr lang="fr-FR" altLang="fr-FR"/>
          </a:p>
        </p:txBody>
      </p:sp>
      <p:sp>
        <p:nvSpPr>
          <p:cNvPr id="3081" name="AutoShape 9">
            <a:extLst>
              <a:ext uri="{FF2B5EF4-FFF2-40B4-BE49-F238E27FC236}">
                <a16:creationId xmlns:a16="http://schemas.microsoft.com/office/drawing/2014/main" id="{C079B55A-AD90-4E9E-85C8-1124B47CFC7B}"/>
              </a:ext>
            </a:extLst>
          </p:cNvPr>
          <p:cNvSpPr>
            <a:spLocks noChangeArrowheads="1"/>
          </p:cNvSpPr>
          <p:nvPr/>
        </p:nvSpPr>
        <p:spPr bwMode="auto">
          <a:xfrm flipH="1">
            <a:off x="8153400" y="4800600"/>
            <a:ext cx="2209800" cy="381000"/>
          </a:xfrm>
          <a:prstGeom prst="rightArrow">
            <a:avLst>
              <a:gd name="adj1" fmla="val 43750"/>
              <a:gd name="adj2" fmla="val 84154"/>
            </a:avLst>
          </a:prstGeom>
          <a:solidFill>
            <a:srgbClr val="00CC00"/>
          </a:solidFill>
          <a:ln>
            <a:noFill/>
          </a:ln>
          <a:effectLst>
            <a:outerShdw dist="107763"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fr-FR" altLang="fr-FR"/>
          </a:p>
        </p:txBody>
      </p:sp>
      <p:sp>
        <p:nvSpPr>
          <p:cNvPr id="3083" name="Line 11">
            <a:extLst>
              <a:ext uri="{FF2B5EF4-FFF2-40B4-BE49-F238E27FC236}">
                <a16:creationId xmlns:a16="http://schemas.microsoft.com/office/drawing/2014/main" id="{0C0CCF12-07F0-42C8-BCAB-AA34E7DC572B}"/>
              </a:ext>
            </a:extLst>
          </p:cNvPr>
          <p:cNvSpPr>
            <a:spLocks noChangeShapeType="1"/>
          </p:cNvSpPr>
          <p:nvPr/>
        </p:nvSpPr>
        <p:spPr bwMode="auto">
          <a:xfrm>
            <a:off x="8153400" y="3733800"/>
            <a:ext cx="0" cy="1905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084" name="Text Box 12">
            <a:extLst>
              <a:ext uri="{FF2B5EF4-FFF2-40B4-BE49-F238E27FC236}">
                <a16:creationId xmlns:a16="http://schemas.microsoft.com/office/drawing/2014/main" id="{C6718398-4797-4FF9-99DC-1ADA23B36B8D}"/>
              </a:ext>
            </a:extLst>
          </p:cNvPr>
          <p:cNvSpPr txBox="1">
            <a:spLocks noChangeArrowheads="1"/>
          </p:cNvSpPr>
          <p:nvPr/>
        </p:nvSpPr>
        <p:spPr bwMode="auto">
          <a:xfrm>
            <a:off x="8142368" y="4038601"/>
            <a:ext cx="241284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fr-FR" altLang="fr-FR" i="1">
                <a:solidFill>
                  <a:srgbClr val="00CC00"/>
                </a:solidFill>
                <a:latin typeface="Arial" panose="020B0604020202020204" pitchFamily="34" charset="0"/>
              </a:rPr>
              <a:t>Début d’usinage</a:t>
            </a:r>
          </a:p>
          <a:p>
            <a:pPr algn="ctr"/>
            <a:r>
              <a:rPr lang="fr-FR" altLang="fr-FR" i="1">
                <a:solidFill>
                  <a:srgbClr val="00CC00"/>
                </a:solidFill>
                <a:latin typeface="Arial" panose="020B0604020202020204" pitchFamily="34" charset="0"/>
              </a:rPr>
              <a:t>série B</a:t>
            </a:r>
            <a:endParaRPr lang="fr-FR" altLang="fr-FR">
              <a:solidFill>
                <a:srgbClr val="00CC00"/>
              </a:solidFill>
            </a:endParaRPr>
          </a:p>
        </p:txBody>
      </p:sp>
      <p:sp>
        <p:nvSpPr>
          <p:cNvPr id="3085" name="AutoShape 13">
            <a:extLst>
              <a:ext uri="{FF2B5EF4-FFF2-40B4-BE49-F238E27FC236}">
                <a16:creationId xmlns:a16="http://schemas.microsoft.com/office/drawing/2014/main" id="{9D77AFF4-EC98-465A-ACBC-D7D034145802}"/>
              </a:ext>
            </a:extLst>
          </p:cNvPr>
          <p:cNvSpPr>
            <a:spLocks noChangeArrowheads="1"/>
          </p:cNvSpPr>
          <p:nvPr/>
        </p:nvSpPr>
        <p:spPr bwMode="auto">
          <a:xfrm>
            <a:off x="3124200" y="2286000"/>
            <a:ext cx="2133600" cy="1371600"/>
          </a:xfrm>
          <a:prstGeom prst="downArrowCallout">
            <a:avLst>
              <a:gd name="adj1" fmla="val 14475"/>
              <a:gd name="adj2" fmla="val 13503"/>
              <a:gd name="adj3" fmla="val 16667"/>
              <a:gd name="adj4" fmla="val 52546"/>
            </a:avLst>
          </a:prstGeom>
          <a:solidFill>
            <a:srgbClr val="CC00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81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fr-FR" altLang="fr-FR" sz="2000" b="1" i="1">
                <a:latin typeface="Arial" panose="020B0604020202020204" pitchFamily="34" charset="0"/>
              </a:rPr>
              <a:t>Dernière pièce </a:t>
            </a:r>
          </a:p>
          <a:p>
            <a:pPr algn="ctr"/>
            <a:r>
              <a:rPr lang="fr-FR" altLang="fr-FR" sz="2000" b="1" i="1">
                <a:latin typeface="Arial" panose="020B0604020202020204" pitchFamily="34" charset="0"/>
              </a:rPr>
              <a:t>bonne série A</a:t>
            </a:r>
            <a:endParaRPr lang="fr-FR" altLang="fr-FR"/>
          </a:p>
        </p:txBody>
      </p:sp>
      <p:sp>
        <p:nvSpPr>
          <p:cNvPr id="3087" name="AutoShape 15">
            <a:extLst>
              <a:ext uri="{FF2B5EF4-FFF2-40B4-BE49-F238E27FC236}">
                <a16:creationId xmlns:a16="http://schemas.microsoft.com/office/drawing/2014/main" id="{EB3C0461-85B2-4682-B9E8-B08FE5B464CE}"/>
              </a:ext>
            </a:extLst>
          </p:cNvPr>
          <p:cNvSpPr>
            <a:spLocks noChangeArrowheads="1"/>
          </p:cNvSpPr>
          <p:nvPr/>
        </p:nvSpPr>
        <p:spPr bwMode="auto">
          <a:xfrm>
            <a:off x="7086600" y="2286000"/>
            <a:ext cx="2133600" cy="1371600"/>
          </a:xfrm>
          <a:prstGeom prst="downArrowCallout">
            <a:avLst>
              <a:gd name="adj1" fmla="val 14475"/>
              <a:gd name="adj2" fmla="val 13503"/>
              <a:gd name="adj3" fmla="val 16667"/>
              <a:gd name="adj4" fmla="val 52546"/>
            </a:avLst>
          </a:prstGeom>
          <a:solidFill>
            <a:srgbClr val="00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81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fr-FR" altLang="fr-FR" sz="2000" b="1" i="1">
                <a:latin typeface="Arial" panose="020B0604020202020204" pitchFamily="34" charset="0"/>
              </a:rPr>
              <a:t>Première pièce </a:t>
            </a:r>
          </a:p>
          <a:p>
            <a:pPr algn="ctr"/>
            <a:r>
              <a:rPr lang="fr-FR" altLang="fr-FR" sz="2000" b="1" i="1">
                <a:latin typeface="Arial" panose="020B0604020202020204" pitchFamily="34" charset="0"/>
              </a:rPr>
              <a:t>bonne série B</a:t>
            </a:r>
            <a:endParaRPr lang="fr-FR" altLang="fr-FR"/>
          </a:p>
        </p:txBody>
      </p:sp>
      <p:sp>
        <p:nvSpPr>
          <p:cNvPr id="3088" name="AutoShape 16">
            <a:extLst>
              <a:ext uri="{FF2B5EF4-FFF2-40B4-BE49-F238E27FC236}">
                <a16:creationId xmlns:a16="http://schemas.microsoft.com/office/drawing/2014/main" id="{09AC918D-6B1A-4D24-8B5B-117EE6013FFD}"/>
              </a:ext>
            </a:extLst>
          </p:cNvPr>
          <p:cNvSpPr>
            <a:spLocks noChangeArrowheads="1"/>
          </p:cNvSpPr>
          <p:nvPr/>
        </p:nvSpPr>
        <p:spPr bwMode="auto">
          <a:xfrm>
            <a:off x="4191000" y="5334000"/>
            <a:ext cx="3962400" cy="533400"/>
          </a:xfrm>
          <a:prstGeom prst="leftRightArrow">
            <a:avLst>
              <a:gd name="adj1" fmla="val 57500"/>
              <a:gd name="adj2" fmla="val 66651"/>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135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endParaRPr lang="fr-FR" altLang="fr-FR" dirty="0"/>
          </a:p>
        </p:txBody>
      </p:sp>
      <p:sp>
        <p:nvSpPr>
          <p:cNvPr id="3093" name="AutoShape 21">
            <a:extLst>
              <a:ext uri="{FF2B5EF4-FFF2-40B4-BE49-F238E27FC236}">
                <a16:creationId xmlns:a16="http://schemas.microsoft.com/office/drawing/2014/main" id="{11D6AAE4-5A49-467F-A58D-8B3E3284BC60}"/>
              </a:ext>
            </a:extLst>
          </p:cNvPr>
          <p:cNvSpPr>
            <a:spLocks noChangeArrowheads="1"/>
          </p:cNvSpPr>
          <p:nvPr/>
        </p:nvSpPr>
        <p:spPr bwMode="auto">
          <a:xfrm>
            <a:off x="5562600" y="4038600"/>
            <a:ext cx="1219200" cy="304800"/>
          </a:xfrm>
          <a:custGeom>
            <a:avLst/>
            <a:gdLst>
              <a:gd name="T0" fmla="*/ 914400 w 21600"/>
              <a:gd name="T1" fmla="*/ 0 h 21600"/>
              <a:gd name="T2" fmla="*/ 0 w 21600"/>
              <a:gd name="T3" fmla="*/ 152400 h 21600"/>
              <a:gd name="T4" fmla="*/ 914400 w 21600"/>
              <a:gd name="T5" fmla="*/ 304800 h 21600"/>
              <a:gd name="T6" fmla="*/ 1219200 w 21600"/>
              <a:gd name="T7" fmla="*/ 15240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6666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094" name="AutoShape 22">
            <a:extLst>
              <a:ext uri="{FF2B5EF4-FFF2-40B4-BE49-F238E27FC236}">
                <a16:creationId xmlns:a16="http://schemas.microsoft.com/office/drawing/2014/main" id="{D135E326-180D-4133-BF85-BF249F6A9A79}"/>
              </a:ext>
            </a:extLst>
          </p:cNvPr>
          <p:cNvSpPr>
            <a:spLocks noChangeArrowheads="1"/>
          </p:cNvSpPr>
          <p:nvPr/>
        </p:nvSpPr>
        <p:spPr bwMode="auto">
          <a:xfrm>
            <a:off x="6858000" y="4038600"/>
            <a:ext cx="1295400" cy="304800"/>
          </a:xfrm>
          <a:custGeom>
            <a:avLst/>
            <a:gdLst>
              <a:gd name="T0" fmla="*/ 971550 w 21600"/>
              <a:gd name="T1" fmla="*/ 0 h 21600"/>
              <a:gd name="T2" fmla="*/ 0 w 21600"/>
              <a:gd name="T3" fmla="*/ 152400 h 21600"/>
              <a:gd name="T4" fmla="*/ 971550 w 21600"/>
              <a:gd name="T5" fmla="*/ 304800 h 21600"/>
              <a:gd name="T6" fmla="*/ 1295400 w 21600"/>
              <a:gd name="T7" fmla="*/ 15240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3333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095" name="AutoShape 23">
            <a:extLst>
              <a:ext uri="{FF2B5EF4-FFF2-40B4-BE49-F238E27FC236}">
                <a16:creationId xmlns:a16="http://schemas.microsoft.com/office/drawing/2014/main" id="{BF9B3DA1-59DE-4E45-B839-82A33CD6EE41}"/>
              </a:ext>
            </a:extLst>
          </p:cNvPr>
          <p:cNvSpPr>
            <a:spLocks noChangeArrowheads="1"/>
          </p:cNvSpPr>
          <p:nvPr/>
        </p:nvSpPr>
        <p:spPr bwMode="auto">
          <a:xfrm>
            <a:off x="4191000" y="4038600"/>
            <a:ext cx="1295400" cy="304800"/>
          </a:xfrm>
          <a:custGeom>
            <a:avLst/>
            <a:gdLst>
              <a:gd name="T0" fmla="*/ 971550 w 21600"/>
              <a:gd name="T1" fmla="*/ 0 h 21600"/>
              <a:gd name="T2" fmla="*/ 0 w 21600"/>
              <a:gd name="T3" fmla="*/ 152400 h 21600"/>
              <a:gd name="T4" fmla="*/ 971550 w 21600"/>
              <a:gd name="T5" fmla="*/ 304800 h 21600"/>
              <a:gd name="T6" fmla="*/ 1295400 w 21600"/>
              <a:gd name="T7" fmla="*/ 15240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9999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097" name="Text Box 25">
            <a:extLst>
              <a:ext uri="{FF2B5EF4-FFF2-40B4-BE49-F238E27FC236}">
                <a16:creationId xmlns:a16="http://schemas.microsoft.com/office/drawing/2014/main" id="{E4484EF4-1730-407A-B9BB-EA4318B18914}"/>
              </a:ext>
            </a:extLst>
          </p:cNvPr>
          <p:cNvSpPr txBox="1">
            <a:spLocks noChangeArrowheads="1"/>
          </p:cNvSpPr>
          <p:nvPr/>
        </p:nvSpPr>
        <p:spPr bwMode="auto">
          <a:xfrm>
            <a:off x="4191000" y="4343401"/>
            <a:ext cx="1225550" cy="3667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fr-FR" sz="1800" i="1">
                <a:solidFill>
                  <a:schemeClr val="accent2"/>
                </a:solidFill>
                <a:latin typeface="Arial" panose="020B0604020202020204" pitchFamily="34" charset="0"/>
              </a:rPr>
              <a:t>Nettoyage</a:t>
            </a:r>
          </a:p>
        </p:txBody>
      </p:sp>
      <p:sp>
        <p:nvSpPr>
          <p:cNvPr id="3098" name="Text Box 26">
            <a:extLst>
              <a:ext uri="{FF2B5EF4-FFF2-40B4-BE49-F238E27FC236}">
                <a16:creationId xmlns:a16="http://schemas.microsoft.com/office/drawing/2014/main" id="{52857A85-AD7C-4FC1-BC21-E376B9BD8D8C}"/>
              </a:ext>
            </a:extLst>
          </p:cNvPr>
          <p:cNvSpPr txBox="1">
            <a:spLocks noChangeArrowheads="1"/>
          </p:cNvSpPr>
          <p:nvPr/>
        </p:nvSpPr>
        <p:spPr bwMode="auto">
          <a:xfrm>
            <a:off x="5334000" y="3429000"/>
            <a:ext cx="1492250" cy="6413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fr-FR" altLang="fr-FR" sz="1800" i="1">
                <a:solidFill>
                  <a:schemeClr val="accent2"/>
                </a:solidFill>
                <a:latin typeface="Arial" panose="020B0604020202020204" pitchFamily="34" charset="0"/>
              </a:rPr>
              <a:t>Changement</a:t>
            </a:r>
          </a:p>
          <a:p>
            <a:pPr algn="ctr"/>
            <a:r>
              <a:rPr lang="fr-FR" altLang="fr-FR" sz="1800" i="1">
                <a:solidFill>
                  <a:schemeClr val="accent2"/>
                </a:solidFill>
                <a:latin typeface="Arial" panose="020B0604020202020204" pitchFamily="34" charset="0"/>
              </a:rPr>
              <a:t>outillage</a:t>
            </a:r>
          </a:p>
        </p:txBody>
      </p:sp>
      <p:sp>
        <p:nvSpPr>
          <p:cNvPr id="3099" name="Text Box 27">
            <a:extLst>
              <a:ext uri="{FF2B5EF4-FFF2-40B4-BE49-F238E27FC236}">
                <a16:creationId xmlns:a16="http://schemas.microsoft.com/office/drawing/2014/main" id="{4ED97A30-600D-4CE6-990B-7F6497F940F3}"/>
              </a:ext>
            </a:extLst>
          </p:cNvPr>
          <p:cNvSpPr txBox="1">
            <a:spLocks noChangeArrowheads="1"/>
          </p:cNvSpPr>
          <p:nvPr/>
        </p:nvSpPr>
        <p:spPr bwMode="auto">
          <a:xfrm>
            <a:off x="7010400" y="4343401"/>
            <a:ext cx="1035050" cy="3667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fr-FR" sz="1800" i="1">
                <a:solidFill>
                  <a:schemeClr val="accent2"/>
                </a:solidFill>
                <a:latin typeface="Arial" panose="020B0604020202020204" pitchFamily="34" charset="0"/>
              </a:rPr>
              <a:t>Réglage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8" fill="hold" grpId="0" nodeType="clickEffect">
                                  <p:stCondLst>
                                    <p:cond delay="0"/>
                                  </p:stCondLst>
                                  <p:iterate type="lt">
                                    <p:tmPct val="100000"/>
                                  </p:iterate>
                                  <p:childTnLst>
                                    <p:set>
                                      <p:cBhvr>
                                        <p:cTn id="6" dur="1" fill="hold">
                                          <p:stCondLst>
                                            <p:cond delay="0"/>
                                          </p:stCondLst>
                                        </p:cTn>
                                        <p:tgtEl>
                                          <p:spTgt spid="3077"/>
                                        </p:tgtEl>
                                        <p:attrNameLst>
                                          <p:attrName>style.visibility</p:attrName>
                                        </p:attrNameLst>
                                      </p:cBhvr>
                                      <p:to>
                                        <p:strVal val="visible"/>
                                      </p:to>
                                    </p:set>
                                    <p:anim calcmode="lin" valueType="num">
                                      <p:cBhvr>
                                        <p:cTn id="7" dur="75" fill="hold"/>
                                        <p:tgtEl>
                                          <p:spTgt spid="3077"/>
                                        </p:tgtEl>
                                        <p:attrNameLst>
                                          <p:attrName>ppt_x</p:attrName>
                                        </p:attrNameLst>
                                      </p:cBhvr>
                                      <p:tavLst>
                                        <p:tav tm="0">
                                          <p:val>
                                            <p:strVal val="#ppt_x-#ppt_w/2"/>
                                          </p:val>
                                        </p:tav>
                                        <p:tav tm="100000">
                                          <p:val>
                                            <p:strVal val="#ppt_x"/>
                                          </p:val>
                                        </p:tav>
                                      </p:tavLst>
                                    </p:anim>
                                    <p:anim calcmode="lin" valueType="num">
                                      <p:cBhvr>
                                        <p:cTn id="8" dur="75" fill="hold"/>
                                        <p:tgtEl>
                                          <p:spTgt spid="3077"/>
                                        </p:tgtEl>
                                        <p:attrNameLst>
                                          <p:attrName>ppt_y</p:attrName>
                                        </p:attrNameLst>
                                      </p:cBhvr>
                                      <p:tavLst>
                                        <p:tav tm="0">
                                          <p:val>
                                            <p:strVal val="#ppt_y"/>
                                          </p:val>
                                        </p:tav>
                                        <p:tav tm="100000">
                                          <p:val>
                                            <p:strVal val="#ppt_y"/>
                                          </p:val>
                                        </p:tav>
                                      </p:tavLst>
                                    </p:anim>
                                    <p:anim calcmode="lin" valueType="num">
                                      <p:cBhvr>
                                        <p:cTn id="9" dur="75" fill="hold"/>
                                        <p:tgtEl>
                                          <p:spTgt spid="3077"/>
                                        </p:tgtEl>
                                        <p:attrNameLst>
                                          <p:attrName>ppt_w</p:attrName>
                                        </p:attrNameLst>
                                      </p:cBhvr>
                                      <p:tavLst>
                                        <p:tav tm="0">
                                          <p:val>
                                            <p:fltVal val="0"/>
                                          </p:val>
                                        </p:tav>
                                        <p:tav tm="100000">
                                          <p:val>
                                            <p:strVal val="#ppt_w"/>
                                          </p:val>
                                        </p:tav>
                                      </p:tavLst>
                                    </p:anim>
                                    <p:anim calcmode="lin" valueType="num">
                                      <p:cBhvr>
                                        <p:cTn id="10" dur="75" fill="hold"/>
                                        <p:tgtEl>
                                          <p:spTgt spid="3077"/>
                                        </p:tgtEl>
                                        <p:attrNameLst>
                                          <p:attrName>ppt_h</p:attrName>
                                        </p:attrNameLst>
                                      </p:cBhvr>
                                      <p:tavLst>
                                        <p:tav tm="0">
                                          <p:val>
                                            <p:strVal val="#ppt_h"/>
                                          </p:val>
                                        </p:tav>
                                        <p:tav tm="100000">
                                          <p:val>
                                            <p:strVal val="#ppt_h"/>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7" presetClass="entr" presetSubtype="8" fill="hold" nodeType="clickEffect">
                                  <p:stCondLst>
                                    <p:cond delay="0"/>
                                  </p:stCondLst>
                                  <p:childTnLst>
                                    <p:set>
                                      <p:cBhvr>
                                        <p:cTn id="14" dur="1" fill="hold">
                                          <p:stCondLst>
                                            <p:cond delay="0"/>
                                          </p:stCondLst>
                                        </p:cTn>
                                        <p:tgtEl>
                                          <p:spTgt spid="3078"/>
                                        </p:tgtEl>
                                        <p:attrNameLst>
                                          <p:attrName>style.visibility</p:attrName>
                                        </p:attrNameLst>
                                      </p:cBhvr>
                                      <p:to>
                                        <p:strVal val="visible"/>
                                      </p:to>
                                    </p:set>
                                    <p:anim calcmode="lin" valueType="num">
                                      <p:cBhvr>
                                        <p:cTn id="15" dur="500" fill="hold"/>
                                        <p:tgtEl>
                                          <p:spTgt spid="3078"/>
                                        </p:tgtEl>
                                        <p:attrNameLst>
                                          <p:attrName>ppt_x</p:attrName>
                                        </p:attrNameLst>
                                      </p:cBhvr>
                                      <p:tavLst>
                                        <p:tav tm="0">
                                          <p:val>
                                            <p:strVal val="#ppt_x-#ppt_w/2"/>
                                          </p:val>
                                        </p:tav>
                                        <p:tav tm="100000">
                                          <p:val>
                                            <p:strVal val="#ppt_x"/>
                                          </p:val>
                                        </p:tav>
                                      </p:tavLst>
                                    </p:anim>
                                    <p:anim calcmode="lin" valueType="num">
                                      <p:cBhvr>
                                        <p:cTn id="16" dur="500" fill="hold"/>
                                        <p:tgtEl>
                                          <p:spTgt spid="3078"/>
                                        </p:tgtEl>
                                        <p:attrNameLst>
                                          <p:attrName>ppt_y</p:attrName>
                                        </p:attrNameLst>
                                      </p:cBhvr>
                                      <p:tavLst>
                                        <p:tav tm="0">
                                          <p:val>
                                            <p:strVal val="#ppt_y"/>
                                          </p:val>
                                        </p:tav>
                                        <p:tav tm="100000">
                                          <p:val>
                                            <p:strVal val="#ppt_y"/>
                                          </p:val>
                                        </p:tav>
                                      </p:tavLst>
                                    </p:anim>
                                    <p:anim calcmode="lin" valueType="num">
                                      <p:cBhvr>
                                        <p:cTn id="17" dur="500" fill="hold"/>
                                        <p:tgtEl>
                                          <p:spTgt spid="3078"/>
                                        </p:tgtEl>
                                        <p:attrNameLst>
                                          <p:attrName>ppt_w</p:attrName>
                                        </p:attrNameLst>
                                      </p:cBhvr>
                                      <p:tavLst>
                                        <p:tav tm="0">
                                          <p:val>
                                            <p:fltVal val="0"/>
                                          </p:val>
                                        </p:tav>
                                        <p:tav tm="100000">
                                          <p:val>
                                            <p:strVal val="#ppt_w"/>
                                          </p:val>
                                        </p:tav>
                                      </p:tavLst>
                                    </p:anim>
                                    <p:anim calcmode="lin" valueType="num">
                                      <p:cBhvr>
                                        <p:cTn id="18" dur="500" fill="hold"/>
                                        <p:tgtEl>
                                          <p:spTgt spid="3078"/>
                                        </p:tgtEl>
                                        <p:attrNameLst>
                                          <p:attrName>ppt_h</p:attrName>
                                        </p:attrNameLst>
                                      </p:cBhvr>
                                      <p:tavLst>
                                        <p:tav tm="0">
                                          <p:val>
                                            <p:strVal val="#ppt_h"/>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7" presetClass="entr" presetSubtype="8" fill="hold" grpId="0" nodeType="clickEffect">
                                  <p:stCondLst>
                                    <p:cond delay="0"/>
                                  </p:stCondLst>
                                  <p:iterate type="lt">
                                    <p:tmPct val="100000"/>
                                  </p:iterate>
                                  <p:childTnLst>
                                    <p:set>
                                      <p:cBhvr>
                                        <p:cTn id="22" dur="1" fill="hold">
                                          <p:stCondLst>
                                            <p:cond delay="0"/>
                                          </p:stCondLst>
                                        </p:cTn>
                                        <p:tgtEl>
                                          <p:spTgt spid="3080"/>
                                        </p:tgtEl>
                                        <p:attrNameLst>
                                          <p:attrName>style.visibility</p:attrName>
                                        </p:attrNameLst>
                                      </p:cBhvr>
                                      <p:to>
                                        <p:strVal val="visible"/>
                                      </p:to>
                                    </p:set>
                                    <p:anim calcmode="lin" valueType="num">
                                      <p:cBhvr>
                                        <p:cTn id="23" dur="75" fill="hold"/>
                                        <p:tgtEl>
                                          <p:spTgt spid="3080"/>
                                        </p:tgtEl>
                                        <p:attrNameLst>
                                          <p:attrName>ppt_x</p:attrName>
                                        </p:attrNameLst>
                                      </p:cBhvr>
                                      <p:tavLst>
                                        <p:tav tm="0">
                                          <p:val>
                                            <p:strVal val="#ppt_x-#ppt_w/2"/>
                                          </p:val>
                                        </p:tav>
                                        <p:tav tm="100000">
                                          <p:val>
                                            <p:strVal val="#ppt_x"/>
                                          </p:val>
                                        </p:tav>
                                      </p:tavLst>
                                    </p:anim>
                                    <p:anim calcmode="lin" valueType="num">
                                      <p:cBhvr>
                                        <p:cTn id="24" dur="75" fill="hold"/>
                                        <p:tgtEl>
                                          <p:spTgt spid="3080"/>
                                        </p:tgtEl>
                                        <p:attrNameLst>
                                          <p:attrName>ppt_y</p:attrName>
                                        </p:attrNameLst>
                                      </p:cBhvr>
                                      <p:tavLst>
                                        <p:tav tm="0">
                                          <p:val>
                                            <p:strVal val="#ppt_y"/>
                                          </p:val>
                                        </p:tav>
                                        <p:tav tm="100000">
                                          <p:val>
                                            <p:strVal val="#ppt_y"/>
                                          </p:val>
                                        </p:tav>
                                      </p:tavLst>
                                    </p:anim>
                                    <p:anim calcmode="lin" valueType="num">
                                      <p:cBhvr>
                                        <p:cTn id="25" dur="75" fill="hold"/>
                                        <p:tgtEl>
                                          <p:spTgt spid="3080"/>
                                        </p:tgtEl>
                                        <p:attrNameLst>
                                          <p:attrName>ppt_w</p:attrName>
                                        </p:attrNameLst>
                                      </p:cBhvr>
                                      <p:tavLst>
                                        <p:tav tm="0">
                                          <p:val>
                                            <p:fltVal val="0"/>
                                          </p:val>
                                        </p:tav>
                                        <p:tav tm="100000">
                                          <p:val>
                                            <p:strVal val="#ppt_w"/>
                                          </p:val>
                                        </p:tav>
                                      </p:tavLst>
                                    </p:anim>
                                    <p:anim calcmode="lin" valueType="num">
                                      <p:cBhvr>
                                        <p:cTn id="26" dur="75" fill="hold"/>
                                        <p:tgtEl>
                                          <p:spTgt spid="3080"/>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4" fill="hold" nodeType="clickEffect">
                                  <p:stCondLst>
                                    <p:cond delay="0"/>
                                  </p:stCondLst>
                                  <p:childTnLst>
                                    <p:set>
                                      <p:cBhvr>
                                        <p:cTn id="30" dur="1" fill="hold">
                                          <p:stCondLst>
                                            <p:cond delay="0"/>
                                          </p:stCondLst>
                                        </p:cTn>
                                        <p:tgtEl>
                                          <p:spTgt spid="3079"/>
                                        </p:tgtEl>
                                        <p:attrNameLst>
                                          <p:attrName>style.visibility</p:attrName>
                                        </p:attrNameLst>
                                      </p:cBhvr>
                                      <p:to>
                                        <p:strVal val="visible"/>
                                      </p:to>
                                    </p:set>
                                    <p:anim calcmode="lin" valueType="num">
                                      <p:cBhvr>
                                        <p:cTn id="31" dur="500" fill="hold"/>
                                        <p:tgtEl>
                                          <p:spTgt spid="3079"/>
                                        </p:tgtEl>
                                        <p:attrNameLst>
                                          <p:attrName>ppt_x</p:attrName>
                                        </p:attrNameLst>
                                      </p:cBhvr>
                                      <p:tavLst>
                                        <p:tav tm="0">
                                          <p:val>
                                            <p:strVal val="#ppt_x"/>
                                          </p:val>
                                        </p:tav>
                                        <p:tav tm="100000">
                                          <p:val>
                                            <p:strVal val="#ppt_x"/>
                                          </p:val>
                                        </p:tav>
                                      </p:tavLst>
                                    </p:anim>
                                    <p:anim calcmode="lin" valueType="num">
                                      <p:cBhvr>
                                        <p:cTn id="32" dur="500" fill="hold"/>
                                        <p:tgtEl>
                                          <p:spTgt spid="3079"/>
                                        </p:tgtEl>
                                        <p:attrNameLst>
                                          <p:attrName>ppt_y</p:attrName>
                                        </p:attrNameLst>
                                      </p:cBhvr>
                                      <p:tavLst>
                                        <p:tav tm="0">
                                          <p:val>
                                            <p:strVal val="#ppt_y+#ppt_h/2"/>
                                          </p:val>
                                        </p:tav>
                                        <p:tav tm="100000">
                                          <p:val>
                                            <p:strVal val="#ppt_y"/>
                                          </p:val>
                                        </p:tav>
                                      </p:tavLst>
                                    </p:anim>
                                    <p:anim calcmode="lin" valueType="num">
                                      <p:cBhvr>
                                        <p:cTn id="33" dur="500" fill="hold"/>
                                        <p:tgtEl>
                                          <p:spTgt spid="3079"/>
                                        </p:tgtEl>
                                        <p:attrNameLst>
                                          <p:attrName>ppt_w</p:attrName>
                                        </p:attrNameLst>
                                      </p:cBhvr>
                                      <p:tavLst>
                                        <p:tav tm="0">
                                          <p:val>
                                            <p:strVal val="#ppt_w"/>
                                          </p:val>
                                        </p:tav>
                                        <p:tav tm="100000">
                                          <p:val>
                                            <p:strVal val="#ppt_w"/>
                                          </p:val>
                                        </p:tav>
                                      </p:tavLst>
                                    </p:anim>
                                    <p:anim calcmode="lin" valueType="num">
                                      <p:cBhvr>
                                        <p:cTn id="34" dur="500" fill="hold"/>
                                        <p:tgtEl>
                                          <p:spTgt spid="3079"/>
                                        </p:tgtEl>
                                        <p:attrNameLst>
                                          <p:attrName>ppt_h</p:attrName>
                                        </p:attrNameLst>
                                      </p:cBhvr>
                                      <p:tavLst>
                                        <p:tav tm="0">
                                          <p:val>
                                            <p:fltVal val="0"/>
                                          </p:val>
                                        </p:tav>
                                        <p:tav tm="100000">
                                          <p:val>
                                            <p:strVal val="#ppt_h"/>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17" presetClass="entr" presetSubtype="1" fill="hold" grpId="0" nodeType="clickEffect">
                                  <p:stCondLst>
                                    <p:cond delay="0"/>
                                  </p:stCondLst>
                                  <p:iterate type="lt">
                                    <p:tmPct val="100000"/>
                                  </p:iterate>
                                  <p:childTnLst>
                                    <p:set>
                                      <p:cBhvr>
                                        <p:cTn id="38" dur="1" fill="hold">
                                          <p:stCondLst>
                                            <p:cond delay="0"/>
                                          </p:stCondLst>
                                        </p:cTn>
                                        <p:tgtEl>
                                          <p:spTgt spid="3085"/>
                                        </p:tgtEl>
                                        <p:attrNameLst>
                                          <p:attrName>style.visibility</p:attrName>
                                        </p:attrNameLst>
                                      </p:cBhvr>
                                      <p:to>
                                        <p:strVal val="visible"/>
                                      </p:to>
                                    </p:set>
                                    <p:anim calcmode="lin" valueType="num">
                                      <p:cBhvr>
                                        <p:cTn id="39" dur="75" fill="hold"/>
                                        <p:tgtEl>
                                          <p:spTgt spid="3085"/>
                                        </p:tgtEl>
                                        <p:attrNameLst>
                                          <p:attrName>ppt_x</p:attrName>
                                        </p:attrNameLst>
                                      </p:cBhvr>
                                      <p:tavLst>
                                        <p:tav tm="0">
                                          <p:val>
                                            <p:strVal val="#ppt_x"/>
                                          </p:val>
                                        </p:tav>
                                        <p:tav tm="100000">
                                          <p:val>
                                            <p:strVal val="#ppt_x"/>
                                          </p:val>
                                        </p:tav>
                                      </p:tavLst>
                                    </p:anim>
                                    <p:anim calcmode="lin" valueType="num">
                                      <p:cBhvr>
                                        <p:cTn id="40" dur="75" fill="hold"/>
                                        <p:tgtEl>
                                          <p:spTgt spid="3085"/>
                                        </p:tgtEl>
                                        <p:attrNameLst>
                                          <p:attrName>ppt_y</p:attrName>
                                        </p:attrNameLst>
                                      </p:cBhvr>
                                      <p:tavLst>
                                        <p:tav tm="0">
                                          <p:val>
                                            <p:strVal val="#ppt_y-#ppt_h/2"/>
                                          </p:val>
                                        </p:tav>
                                        <p:tav tm="100000">
                                          <p:val>
                                            <p:strVal val="#ppt_y"/>
                                          </p:val>
                                        </p:tav>
                                      </p:tavLst>
                                    </p:anim>
                                    <p:anim calcmode="lin" valueType="num">
                                      <p:cBhvr>
                                        <p:cTn id="41" dur="75" fill="hold"/>
                                        <p:tgtEl>
                                          <p:spTgt spid="3085"/>
                                        </p:tgtEl>
                                        <p:attrNameLst>
                                          <p:attrName>ppt_w</p:attrName>
                                        </p:attrNameLst>
                                      </p:cBhvr>
                                      <p:tavLst>
                                        <p:tav tm="0">
                                          <p:val>
                                            <p:strVal val="#ppt_w"/>
                                          </p:val>
                                        </p:tav>
                                        <p:tav tm="100000">
                                          <p:val>
                                            <p:strVal val="#ppt_w"/>
                                          </p:val>
                                        </p:tav>
                                      </p:tavLst>
                                    </p:anim>
                                    <p:anim calcmode="lin" valueType="num">
                                      <p:cBhvr>
                                        <p:cTn id="42" dur="75" fill="hold"/>
                                        <p:tgtEl>
                                          <p:spTgt spid="3085"/>
                                        </p:tgtEl>
                                        <p:attrNameLst>
                                          <p:attrName>ppt_h</p:attrName>
                                        </p:attrNameLst>
                                      </p:cBhvr>
                                      <p:tavLst>
                                        <p:tav tm="0">
                                          <p:val>
                                            <p:fltVal val="0"/>
                                          </p:val>
                                        </p:tav>
                                        <p:tav tm="100000">
                                          <p:val>
                                            <p:strVal val="#ppt_h"/>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17" presetClass="entr" presetSubtype="4" fill="hold" nodeType="clickEffect">
                                  <p:stCondLst>
                                    <p:cond delay="0"/>
                                  </p:stCondLst>
                                  <p:childTnLst>
                                    <p:set>
                                      <p:cBhvr>
                                        <p:cTn id="46" dur="1" fill="hold">
                                          <p:stCondLst>
                                            <p:cond delay="0"/>
                                          </p:stCondLst>
                                        </p:cTn>
                                        <p:tgtEl>
                                          <p:spTgt spid="3083"/>
                                        </p:tgtEl>
                                        <p:attrNameLst>
                                          <p:attrName>style.visibility</p:attrName>
                                        </p:attrNameLst>
                                      </p:cBhvr>
                                      <p:to>
                                        <p:strVal val="visible"/>
                                      </p:to>
                                    </p:set>
                                    <p:anim calcmode="lin" valueType="num">
                                      <p:cBhvr>
                                        <p:cTn id="47" dur="500" fill="hold"/>
                                        <p:tgtEl>
                                          <p:spTgt spid="3083"/>
                                        </p:tgtEl>
                                        <p:attrNameLst>
                                          <p:attrName>ppt_x</p:attrName>
                                        </p:attrNameLst>
                                      </p:cBhvr>
                                      <p:tavLst>
                                        <p:tav tm="0">
                                          <p:val>
                                            <p:strVal val="#ppt_x"/>
                                          </p:val>
                                        </p:tav>
                                        <p:tav tm="100000">
                                          <p:val>
                                            <p:strVal val="#ppt_x"/>
                                          </p:val>
                                        </p:tav>
                                      </p:tavLst>
                                    </p:anim>
                                    <p:anim calcmode="lin" valueType="num">
                                      <p:cBhvr>
                                        <p:cTn id="48" dur="500" fill="hold"/>
                                        <p:tgtEl>
                                          <p:spTgt spid="3083"/>
                                        </p:tgtEl>
                                        <p:attrNameLst>
                                          <p:attrName>ppt_y</p:attrName>
                                        </p:attrNameLst>
                                      </p:cBhvr>
                                      <p:tavLst>
                                        <p:tav tm="0">
                                          <p:val>
                                            <p:strVal val="#ppt_y+#ppt_h/2"/>
                                          </p:val>
                                        </p:tav>
                                        <p:tav tm="100000">
                                          <p:val>
                                            <p:strVal val="#ppt_y"/>
                                          </p:val>
                                        </p:tav>
                                      </p:tavLst>
                                    </p:anim>
                                    <p:anim calcmode="lin" valueType="num">
                                      <p:cBhvr>
                                        <p:cTn id="49" dur="500" fill="hold"/>
                                        <p:tgtEl>
                                          <p:spTgt spid="3083"/>
                                        </p:tgtEl>
                                        <p:attrNameLst>
                                          <p:attrName>ppt_w</p:attrName>
                                        </p:attrNameLst>
                                      </p:cBhvr>
                                      <p:tavLst>
                                        <p:tav tm="0">
                                          <p:val>
                                            <p:strVal val="#ppt_w"/>
                                          </p:val>
                                        </p:tav>
                                        <p:tav tm="100000">
                                          <p:val>
                                            <p:strVal val="#ppt_w"/>
                                          </p:val>
                                        </p:tav>
                                      </p:tavLst>
                                    </p:anim>
                                    <p:anim calcmode="lin" valueType="num">
                                      <p:cBhvr>
                                        <p:cTn id="50" dur="500" fill="hold"/>
                                        <p:tgtEl>
                                          <p:spTgt spid="3083"/>
                                        </p:tgtEl>
                                        <p:attrNameLst>
                                          <p:attrName>ppt_h</p:attrName>
                                        </p:attrNameLst>
                                      </p:cBhvr>
                                      <p:tavLst>
                                        <p:tav tm="0">
                                          <p:val>
                                            <p:fltVal val="0"/>
                                          </p:val>
                                        </p:tav>
                                        <p:tav tm="100000">
                                          <p:val>
                                            <p:strVal val="#ppt_h"/>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17" presetClass="entr" presetSubtype="8" fill="hold" nodeType="clickEffect">
                                  <p:stCondLst>
                                    <p:cond delay="0"/>
                                  </p:stCondLst>
                                  <p:childTnLst>
                                    <p:set>
                                      <p:cBhvr>
                                        <p:cTn id="54" dur="1" fill="hold">
                                          <p:stCondLst>
                                            <p:cond delay="0"/>
                                          </p:stCondLst>
                                        </p:cTn>
                                        <p:tgtEl>
                                          <p:spTgt spid="3081"/>
                                        </p:tgtEl>
                                        <p:attrNameLst>
                                          <p:attrName>style.visibility</p:attrName>
                                        </p:attrNameLst>
                                      </p:cBhvr>
                                      <p:to>
                                        <p:strVal val="visible"/>
                                      </p:to>
                                    </p:set>
                                    <p:anim calcmode="lin" valueType="num">
                                      <p:cBhvr>
                                        <p:cTn id="55" dur="500" fill="hold"/>
                                        <p:tgtEl>
                                          <p:spTgt spid="3081"/>
                                        </p:tgtEl>
                                        <p:attrNameLst>
                                          <p:attrName>ppt_x</p:attrName>
                                        </p:attrNameLst>
                                      </p:cBhvr>
                                      <p:tavLst>
                                        <p:tav tm="0">
                                          <p:val>
                                            <p:strVal val="#ppt_x-#ppt_w/2"/>
                                          </p:val>
                                        </p:tav>
                                        <p:tav tm="100000">
                                          <p:val>
                                            <p:strVal val="#ppt_x"/>
                                          </p:val>
                                        </p:tav>
                                      </p:tavLst>
                                    </p:anim>
                                    <p:anim calcmode="lin" valueType="num">
                                      <p:cBhvr>
                                        <p:cTn id="56" dur="500" fill="hold"/>
                                        <p:tgtEl>
                                          <p:spTgt spid="3081"/>
                                        </p:tgtEl>
                                        <p:attrNameLst>
                                          <p:attrName>ppt_y</p:attrName>
                                        </p:attrNameLst>
                                      </p:cBhvr>
                                      <p:tavLst>
                                        <p:tav tm="0">
                                          <p:val>
                                            <p:strVal val="#ppt_y"/>
                                          </p:val>
                                        </p:tav>
                                        <p:tav tm="100000">
                                          <p:val>
                                            <p:strVal val="#ppt_y"/>
                                          </p:val>
                                        </p:tav>
                                      </p:tavLst>
                                    </p:anim>
                                    <p:anim calcmode="lin" valueType="num">
                                      <p:cBhvr>
                                        <p:cTn id="57" dur="500" fill="hold"/>
                                        <p:tgtEl>
                                          <p:spTgt spid="3081"/>
                                        </p:tgtEl>
                                        <p:attrNameLst>
                                          <p:attrName>ppt_w</p:attrName>
                                        </p:attrNameLst>
                                      </p:cBhvr>
                                      <p:tavLst>
                                        <p:tav tm="0">
                                          <p:val>
                                            <p:fltVal val="0"/>
                                          </p:val>
                                        </p:tav>
                                        <p:tav tm="100000">
                                          <p:val>
                                            <p:strVal val="#ppt_w"/>
                                          </p:val>
                                        </p:tav>
                                      </p:tavLst>
                                    </p:anim>
                                    <p:anim calcmode="lin" valueType="num">
                                      <p:cBhvr>
                                        <p:cTn id="58" dur="500" fill="hold"/>
                                        <p:tgtEl>
                                          <p:spTgt spid="3081"/>
                                        </p:tgtEl>
                                        <p:attrNameLst>
                                          <p:attrName>ppt_h</p:attrName>
                                        </p:attrNameLst>
                                      </p:cBhvr>
                                      <p:tavLst>
                                        <p:tav tm="0">
                                          <p:val>
                                            <p:strVal val="#ppt_h"/>
                                          </p:val>
                                        </p:tav>
                                        <p:tav tm="100000">
                                          <p:val>
                                            <p:strVal val="#ppt_h"/>
                                          </p:val>
                                        </p:tav>
                                      </p:tavLst>
                                    </p:anim>
                                  </p:childTnLst>
                                </p:cTn>
                              </p:par>
                            </p:childTnLst>
                          </p:cTn>
                        </p:par>
                      </p:childTnLst>
                    </p:cTn>
                  </p:par>
                  <p:par>
                    <p:cTn id="59" fill="hold" nodeType="clickPar">
                      <p:stCondLst>
                        <p:cond delay="indefinite"/>
                      </p:stCondLst>
                      <p:childTnLst>
                        <p:par>
                          <p:cTn id="60" fill="hold" nodeType="withGroup">
                            <p:stCondLst>
                              <p:cond delay="0"/>
                            </p:stCondLst>
                            <p:childTnLst>
                              <p:par>
                                <p:cTn id="61" presetID="17" presetClass="entr" presetSubtype="8" fill="hold" grpId="0" nodeType="clickEffect">
                                  <p:stCondLst>
                                    <p:cond delay="0"/>
                                  </p:stCondLst>
                                  <p:iterate type="lt">
                                    <p:tmPct val="100000"/>
                                  </p:iterate>
                                  <p:childTnLst>
                                    <p:set>
                                      <p:cBhvr>
                                        <p:cTn id="62" dur="1" fill="hold">
                                          <p:stCondLst>
                                            <p:cond delay="0"/>
                                          </p:stCondLst>
                                        </p:cTn>
                                        <p:tgtEl>
                                          <p:spTgt spid="3084"/>
                                        </p:tgtEl>
                                        <p:attrNameLst>
                                          <p:attrName>style.visibility</p:attrName>
                                        </p:attrNameLst>
                                      </p:cBhvr>
                                      <p:to>
                                        <p:strVal val="visible"/>
                                      </p:to>
                                    </p:set>
                                    <p:anim calcmode="lin" valueType="num">
                                      <p:cBhvr>
                                        <p:cTn id="63" dur="75" fill="hold"/>
                                        <p:tgtEl>
                                          <p:spTgt spid="3084"/>
                                        </p:tgtEl>
                                        <p:attrNameLst>
                                          <p:attrName>ppt_x</p:attrName>
                                        </p:attrNameLst>
                                      </p:cBhvr>
                                      <p:tavLst>
                                        <p:tav tm="0">
                                          <p:val>
                                            <p:strVal val="#ppt_x-#ppt_w/2"/>
                                          </p:val>
                                        </p:tav>
                                        <p:tav tm="100000">
                                          <p:val>
                                            <p:strVal val="#ppt_x"/>
                                          </p:val>
                                        </p:tav>
                                      </p:tavLst>
                                    </p:anim>
                                    <p:anim calcmode="lin" valueType="num">
                                      <p:cBhvr>
                                        <p:cTn id="64" dur="75" fill="hold"/>
                                        <p:tgtEl>
                                          <p:spTgt spid="3084"/>
                                        </p:tgtEl>
                                        <p:attrNameLst>
                                          <p:attrName>ppt_y</p:attrName>
                                        </p:attrNameLst>
                                      </p:cBhvr>
                                      <p:tavLst>
                                        <p:tav tm="0">
                                          <p:val>
                                            <p:strVal val="#ppt_y"/>
                                          </p:val>
                                        </p:tav>
                                        <p:tav tm="100000">
                                          <p:val>
                                            <p:strVal val="#ppt_y"/>
                                          </p:val>
                                        </p:tav>
                                      </p:tavLst>
                                    </p:anim>
                                    <p:anim calcmode="lin" valueType="num">
                                      <p:cBhvr>
                                        <p:cTn id="65" dur="75" fill="hold"/>
                                        <p:tgtEl>
                                          <p:spTgt spid="3084"/>
                                        </p:tgtEl>
                                        <p:attrNameLst>
                                          <p:attrName>ppt_w</p:attrName>
                                        </p:attrNameLst>
                                      </p:cBhvr>
                                      <p:tavLst>
                                        <p:tav tm="0">
                                          <p:val>
                                            <p:fltVal val="0"/>
                                          </p:val>
                                        </p:tav>
                                        <p:tav tm="100000">
                                          <p:val>
                                            <p:strVal val="#ppt_w"/>
                                          </p:val>
                                        </p:tav>
                                      </p:tavLst>
                                    </p:anim>
                                    <p:anim calcmode="lin" valueType="num">
                                      <p:cBhvr>
                                        <p:cTn id="66" dur="75" fill="hold"/>
                                        <p:tgtEl>
                                          <p:spTgt spid="3084"/>
                                        </p:tgtEl>
                                        <p:attrNameLst>
                                          <p:attrName>ppt_h</p:attrName>
                                        </p:attrNameLst>
                                      </p:cBhvr>
                                      <p:tavLst>
                                        <p:tav tm="0">
                                          <p:val>
                                            <p:strVal val="#ppt_h"/>
                                          </p:val>
                                        </p:tav>
                                        <p:tav tm="100000">
                                          <p:val>
                                            <p:strVal val="#ppt_h"/>
                                          </p:val>
                                        </p:tav>
                                      </p:tavLst>
                                    </p:anim>
                                  </p:childTnLst>
                                </p:cTn>
                              </p:par>
                            </p:childTnLst>
                          </p:cTn>
                        </p:par>
                      </p:childTnLst>
                    </p:cTn>
                  </p:par>
                  <p:par>
                    <p:cTn id="67" fill="hold" nodeType="clickPar">
                      <p:stCondLst>
                        <p:cond delay="indefinite"/>
                      </p:stCondLst>
                      <p:childTnLst>
                        <p:par>
                          <p:cTn id="68" fill="hold" nodeType="withGroup">
                            <p:stCondLst>
                              <p:cond delay="0"/>
                            </p:stCondLst>
                            <p:childTnLst>
                              <p:par>
                                <p:cTn id="69" presetID="17" presetClass="entr" presetSubtype="1" fill="hold" grpId="0" nodeType="clickEffect">
                                  <p:stCondLst>
                                    <p:cond delay="0"/>
                                  </p:stCondLst>
                                  <p:childTnLst>
                                    <p:set>
                                      <p:cBhvr>
                                        <p:cTn id="70" dur="1" fill="hold">
                                          <p:stCondLst>
                                            <p:cond delay="0"/>
                                          </p:stCondLst>
                                        </p:cTn>
                                        <p:tgtEl>
                                          <p:spTgt spid="3087"/>
                                        </p:tgtEl>
                                        <p:attrNameLst>
                                          <p:attrName>style.visibility</p:attrName>
                                        </p:attrNameLst>
                                      </p:cBhvr>
                                      <p:to>
                                        <p:strVal val="visible"/>
                                      </p:to>
                                    </p:set>
                                    <p:anim calcmode="lin" valueType="num">
                                      <p:cBhvr>
                                        <p:cTn id="71" dur="500" fill="hold"/>
                                        <p:tgtEl>
                                          <p:spTgt spid="3087"/>
                                        </p:tgtEl>
                                        <p:attrNameLst>
                                          <p:attrName>ppt_x</p:attrName>
                                        </p:attrNameLst>
                                      </p:cBhvr>
                                      <p:tavLst>
                                        <p:tav tm="0">
                                          <p:val>
                                            <p:strVal val="#ppt_x"/>
                                          </p:val>
                                        </p:tav>
                                        <p:tav tm="100000">
                                          <p:val>
                                            <p:strVal val="#ppt_x"/>
                                          </p:val>
                                        </p:tav>
                                      </p:tavLst>
                                    </p:anim>
                                    <p:anim calcmode="lin" valueType="num">
                                      <p:cBhvr>
                                        <p:cTn id="72" dur="500" fill="hold"/>
                                        <p:tgtEl>
                                          <p:spTgt spid="3087"/>
                                        </p:tgtEl>
                                        <p:attrNameLst>
                                          <p:attrName>ppt_y</p:attrName>
                                        </p:attrNameLst>
                                      </p:cBhvr>
                                      <p:tavLst>
                                        <p:tav tm="0">
                                          <p:val>
                                            <p:strVal val="#ppt_y-#ppt_h/2"/>
                                          </p:val>
                                        </p:tav>
                                        <p:tav tm="100000">
                                          <p:val>
                                            <p:strVal val="#ppt_y"/>
                                          </p:val>
                                        </p:tav>
                                      </p:tavLst>
                                    </p:anim>
                                    <p:anim calcmode="lin" valueType="num">
                                      <p:cBhvr>
                                        <p:cTn id="73" dur="500" fill="hold"/>
                                        <p:tgtEl>
                                          <p:spTgt spid="3087"/>
                                        </p:tgtEl>
                                        <p:attrNameLst>
                                          <p:attrName>ppt_w</p:attrName>
                                        </p:attrNameLst>
                                      </p:cBhvr>
                                      <p:tavLst>
                                        <p:tav tm="0">
                                          <p:val>
                                            <p:strVal val="#ppt_w"/>
                                          </p:val>
                                        </p:tav>
                                        <p:tav tm="100000">
                                          <p:val>
                                            <p:strVal val="#ppt_w"/>
                                          </p:val>
                                        </p:tav>
                                      </p:tavLst>
                                    </p:anim>
                                    <p:anim calcmode="lin" valueType="num">
                                      <p:cBhvr>
                                        <p:cTn id="74" dur="500" fill="hold"/>
                                        <p:tgtEl>
                                          <p:spTgt spid="3087"/>
                                        </p:tgtEl>
                                        <p:attrNameLst>
                                          <p:attrName>ppt_h</p:attrName>
                                        </p:attrNameLst>
                                      </p:cBhvr>
                                      <p:tavLst>
                                        <p:tav tm="0">
                                          <p:val>
                                            <p:fltVal val="0"/>
                                          </p:val>
                                        </p:tav>
                                        <p:tav tm="100000">
                                          <p:val>
                                            <p:strVal val="#ppt_h"/>
                                          </p:val>
                                        </p:tav>
                                      </p:tavLst>
                                    </p:anim>
                                  </p:childTnLst>
                                </p:cTn>
                              </p:par>
                            </p:childTnLst>
                          </p:cTn>
                        </p:par>
                      </p:childTnLst>
                    </p:cTn>
                  </p:par>
                  <p:par>
                    <p:cTn id="75" fill="hold" nodeType="clickPar">
                      <p:stCondLst>
                        <p:cond delay="indefinite"/>
                      </p:stCondLst>
                      <p:childTnLst>
                        <p:par>
                          <p:cTn id="76" fill="hold" nodeType="withGroup">
                            <p:stCondLst>
                              <p:cond delay="0"/>
                            </p:stCondLst>
                            <p:childTnLst>
                              <p:par>
                                <p:cTn id="77" presetID="17" presetClass="entr" presetSubtype="8" fill="hold" grpId="0" nodeType="clickEffect">
                                  <p:stCondLst>
                                    <p:cond delay="0"/>
                                  </p:stCondLst>
                                  <p:iterate type="lt">
                                    <p:tmPct val="100000"/>
                                  </p:iterate>
                                  <p:childTnLst>
                                    <p:set>
                                      <p:cBhvr>
                                        <p:cTn id="78" dur="1" fill="hold">
                                          <p:stCondLst>
                                            <p:cond delay="0"/>
                                          </p:stCondLst>
                                        </p:cTn>
                                        <p:tgtEl>
                                          <p:spTgt spid="3088"/>
                                        </p:tgtEl>
                                        <p:attrNameLst>
                                          <p:attrName>style.visibility</p:attrName>
                                        </p:attrNameLst>
                                      </p:cBhvr>
                                      <p:to>
                                        <p:strVal val="visible"/>
                                      </p:to>
                                    </p:set>
                                    <p:anim calcmode="lin" valueType="num">
                                      <p:cBhvr>
                                        <p:cTn id="79" dur="75" fill="hold"/>
                                        <p:tgtEl>
                                          <p:spTgt spid="3088"/>
                                        </p:tgtEl>
                                        <p:attrNameLst>
                                          <p:attrName>ppt_x</p:attrName>
                                        </p:attrNameLst>
                                      </p:cBhvr>
                                      <p:tavLst>
                                        <p:tav tm="0">
                                          <p:val>
                                            <p:strVal val="#ppt_x-#ppt_w/2"/>
                                          </p:val>
                                        </p:tav>
                                        <p:tav tm="100000">
                                          <p:val>
                                            <p:strVal val="#ppt_x"/>
                                          </p:val>
                                        </p:tav>
                                      </p:tavLst>
                                    </p:anim>
                                    <p:anim calcmode="lin" valueType="num">
                                      <p:cBhvr>
                                        <p:cTn id="80" dur="75" fill="hold"/>
                                        <p:tgtEl>
                                          <p:spTgt spid="3088"/>
                                        </p:tgtEl>
                                        <p:attrNameLst>
                                          <p:attrName>ppt_y</p:attrName>
                                        </p:attrNameLst>
                                      </p:cBhvr>
                                      <p:tavLst>
                                        <p:tav tm="0">
                                          <p:val>
                                            <p:strVal val="#ppt_y"/>
                                          </p:val>
                                        </p:tav>
                                        <p:tav tm="100000">
                                          <p:val>
                                            <p:strVal val="#ppt_y"/>
                                          </p:val>
                                        </p:tav>
                                      </p:tavLst>
                                    </p:anim>
                                    <p:anim calcmode="lin" valueType="num">
                                      <p:cBhvr>
                                        <p:cTn id="81" dur="75" fill="hold"/>
                                        <p:tgtEl>
                                          <p:spTgt spid="3088"/>
                                        </p:tgtEl>
                                        <p:attrNameLst>
                                          <p:attrName>ppt_w</p:attrName>
                                        </p:attrNameLst>
                                      </p:cBhvr>
                                      <p:tavLst>
                                        <p:tav tm="0">
                                          <p:val>
                                            <p:fltVal val="0"/>
                                          </p:val>
                                        </p:tav>
                                        <p:tav tm="100000">
                                          <p:val>
                                            <p:strVal val="#ppt_w"/>
                                          </p:val>
                                        </p:tav>
                                      </p:tavLst>
                                    </p:anim>
                                    <p:anim calcmode="lin" valueType="num">
                                      <p:cBhvr>
                                        <p:cTn id="82" dur="75" fill="hold"/>
                                        <p:tgtEl>
                                          <p:spTgt spid="3088"/>
                                        </p:tgtEl>
                                        <p:attrNameLst>
                                          <p:attrName>ppt_h</p:attrName>
                                        </p:attrNameLst>
                                      </p:cBhvr>
                                      <p:tavLst>
                                        <p:tav tm="0">
                                          <p:val>
                                            <p:strVal val="#ppt_h"/>
                                          </p:val>
                                        </p:tav>
                                        <p:tav tm="100000">
                                          <p:val>
                                            <p:strVal val="#ppt_h"/>
                                          </p:val>
                                        </p:tav>
                                      </p:tavLst>
                                    </p:anim>
                                  </p:childTnLst>
                                </p:cTn>
                              </p:par>
                            </p:childTnLst>
                          </p:cTn>
                        </p:par>
                      </p:childTnLst>
                    </p:cTn>
                  </p:par>
                  <p:par>
                    <p:cTn id="83" fill="hold" nodeType="clickPar">
                      <p:stCondLst>
                        <p:cond delay="indefinite"/>
                      </p:stCondLst>
                      <p:childTnLst>
                        <p:par>
                          <p:cTn id="84" fill="hold" nodeType="withGroup">
                            <p:stCondLst>
                              <p:cond delay="0"/>
                            </p:stCondLst>
                            <p:childTnLst>
                              <p:par>
                                <p:cTn id="85" presetID="17" presetClass="entr" presetSubtype="8" fill="hold" nodeType="clickEffect">
                                  <p:stCondLst>
                                    <p:cond delay="0"/>
                                  </p:stCondLst>
                                  <p:childTnLst>
                                    <p:set>
                                      <p:cBhvr>
                                        <p:cTn id="86" dur="1" fill="hold">
                                          <p:stCondLst>
                                            <p:cond delay="0"/>
                                          </p:stCondLst>
                                        </p:cTn>
                                        <p:tgtEl>
                                          <p:spTgt spid="3095"/>
                                        </p:tgtEl>
                                        <p:attrNameLst>
                                          <p:attrName>style.visibility</p:attrName>
                                        </p:attrNameLst>
                                      </p:cBhvr>
                                      <p:to>
                                        <p:strVal val="visible"/>
                                      </p:to>
                                    </p:set>
                                    <p:anim calcmode="lin" valueType="num">
                                      <p:cBhvr>
                                        <p:cTn id="87" dur="500" fill="hold"/>
                                        <p:tgtEl>
                                          <p:spTgt spid="3095"/>
                                        </p:tgtEl>
                                        <p:attrNameLst>
                                          <p:attrName>ppt_x</p:attrName>
                                        </p:attrNameLst>
                                      </p:cBhvr>
                                      <p:tavLst>
                                        <p:tav tm="0">
                                          <p:val>
                                            <p:strVal val="#ppt_x-#ppt_w/2"/>
                                          </p:val>
                                        </p:tav>
                                        <p:tav tm="100000">
                                          <p:val>
                                            <p:strVal val="#ppt_x"/>
                                          </p:val>
                                        </p:tav>
                                      </p:tavLst>
                                    </p:anim>
                                    <p:anim calcmode="lin" valueType="num">
                                      <p:cBhvr>
                                        <p:cTn id="88" dur="500" fill="hold"/>
                                        <p:tgtEl>
                                          <p:spTgt spid="3095"/>
                                        </p:tgtEl>
                                        <p:attrNameLst>
                                          <p:attrName>ppt_y</p:attrName>
                                        </p:attrNameLst>
                                      </p:cBhvr>
                                      <p:tavLst>
                                        <p:tav tm="0">
                                          <p:val>
                                            <p:strVal val="#ppt_y"/>
                                          </p:val>
                                        </p:tav>
                                        <p:tav tm="100000">
                                          <p:val>
                                            <p:strVal val="#ppt_y"/>
                                          </p:val>
                                        </p:tav>
                                      </p:tavLst>
                                    </p:anim>
                                    <p:anim calcmode="lin" valueType="num">
                                      <p:cBhvr>
                                        <p:cTn id="89" dur="500" fill="hold"/>
                                        <p:tgtEl>
                                          <p:spTgt spid="3095"/>
                                        </p:tgtEl>
                                        <p:attrNameLst>
                                          <p:attrName>ppt_w</p:attrName>
                                        </p:attrNameLst>
                                      </p:cBhvr>
                                      <p:tavLst>
                                        <p:tav tm="0">
                                          <p:val>
                                            <p:fltVal val="0"/>
                                          </p:val>
                                        </p:tav>
                                        <p:tav tm="100000">
                                          <p:val>
                                            <p:strVal val="#ppt_w"/>
                                          </p:val>
                                        </p:tav>
                                      </p:tavLst>
                                    </p:anim>
                                    <p:anim calcmode="lin" valueType="num">
                                      <p:cBhvr>
                                        <p:cTn id="90" dur="500" fill="hold"/>
                                        <p:tgtEl>
                                          <p:spTgt spid="3095"/>
                                        </p:tgtEl>
                                        <p:attrNameLst>
                                          <p:attrName>ppt_h</p:attrName>
                                        </p:attrNameLst>
                                      </p:cBhvr>
                                      <p:tavLst>
                                        <p:tav tm="0">
                                          <p:val>
                                            <p:strVal val="#ppt_h"/>
                                          </p:val>
                                        </p:tav>
                                        <p:tav tm="100000">
                                          <p:val>
                                            <p:strVal val="#ppt_h"/>
                                          </p:val>
                                        </p:tav>
                                      </p:tavLst>
                                    </p:anim>
                                  </p:childTnLst>
                                </p:cTn>
                              </p:par>
                            </p:childTnLst>
                          </p:cTn>
                        </p:par>
                      </p:childTnLst>
                    </p:cTn>
                  </p:par>
                  <p:par>
                    <p:cTn id="91" fill="hold" nodeType="clickPar">
                      <p:stCondLst>
                        <p:cond delay="indefinite"/>
                      </p:stCondLst>
                      <p:childTnLst>
                        <p:par>
                          <p:cTn id="92" fill="hold" nodeType="withGroup">
                            <p:stCondLst>
                              <p:cond delay="0"/>
                            </p:stCondLst>
                            <p:childTnLst>
                              <p:par>
                                <p:cTn id="93" presetID="17" presetClass="entr" presetSubtype="8" fill="hold" grpId="0" nodeType="clickEffect">
                                  <p:stCondLst>
                                    <p:cond delay="0"/>
                                  </p:stCondLst>
                                  <p:iterate type="lt">
                                    <p:tmPct val="100000"/>
                                  </p:iterate>
                                  <p:childTnLst>
                                    <p:set>
                                      <p:cBhvr>
                                        <p:cTn id="94" dur="1" fill="hold">
                                          <p:stCondLst>
                                            <p:cond delay="0"/>
                                          </p:stCondLst>
                                        </p:cTn>
                                        <p:tgtEl>
                                          <p:spTgt spid="3097"/>
                                        </p:tgtEl>
                                        <p:attrNameLst>
                                          <p:attrName>style.visibility</p:attrName>
                                        </p:attrNameLst>
                                      </p:cBhvr>
                                      <p:to>
                                        <p:strVal val="visible"/>
                                      </p:to>
                                    </p:set>
                                    <p:anim calcmode="lin" valueType="num">
                                      <p:cBhvr>
                                        <p:cTn id="95" dur="75" fill="hold"/>
                                        <p:tgtEl>
                                          <p:spTgt spid="3097"/>
                                        </p:tgtEl>
                                        <p:attrNameLst>
                                          <p:attrName>ppt_x</p:attrName>
                                        </p:attrNameLst>
                                      </p:cBhvr>
                                      <p:tavLst>
                                        <p:tav tm="0">
                                          <p:val>
                                            <p:strVal val="#ppt_x-#ppt_w/2"/>
                                          </p:val>
                                        </p:tav>
                                        <p:tav tm="100000">
                                          <p:val>
                                            <p:strVal val="#ppt_x"/>
                                          </p:val>
                                        </p:tav>
                                      </p:tavLst>
                                    </p:anim>
                                    <p:anim calcmode="lin" valueType="num">
                                      <p:cBhvr>
                                        <p:cTn id="96" dur="75" fill="hold"/>
                                        <p:tgtEl>
                                          <p:spTgt spid="3097"/>
                                        </p:tgtEl>
                                        <p:attrNameLst>
                                          <p:attrName>ppt_y</p:attrName>
                                        </p:attrNameLst>
                                      </p:cBhvr>
                                      <p:tavLst>
                                        <p:tav tm="0">
                                          <p:val>
                                            <p:strVal val="#ppt_y"/>
                                          </p:val>
                                        </p:tav>
                                        <p:tav tm="100000">
                                          <p:val>
                                            <p:strVal val="#ppt_y"/>
                                          </p:val>
                                        </p:tav>
                                      </p:tavLst>
                                    </p:anim>
                                    <p:anim calcmode="lin" valueType="num">
                                      <p:cBhvr>
                                        <p:cTn id="97" dur="75" fill="hold"/>
                                        <p:tgtEl>
                                          <p:spTgt spid="3097"/>
                                        </p:tgtEl>
                                        <p:attrNameLst>
                                          <p:attrName>ppt_w</p:attrName>
                                        </p:attrNameLst>
                                      </p:cBhvr>
                                      <p:tavLst>
                                        <p:tav tm="0">
                                          <p:val>
                                            <p:fltVal val="0"/>
                                          </p:val>
                                        </p:tav>
                                        <p:tav tm="100000">
                                          <p:val>
                                            <p:strVal val="#ppt_w"/>
                                          </p:val>
                                        </p:tav>
                                      </p:tavLst>
                                    </p:anim>
                                    <p:anim calcmode="lin" valueType="num">
                                      <p:cBhvr>
                                        <p:cTn id="98" dur="75" fill="hold"/>
                                        <p:tgtEl>
                                          <p:spTgt spid="3097"/>
                                        </p:tgtEl>
                                        <p:attrNameLst>
                                          <p:attrName>ppt_h</p:attrName>
                                        </p:attrNameLst>
                                      </p:cBhvr>
                                      <p:tavLst>
                                        <p:tav tm="0">
                                          <p:val>
                                            <p:strVal val="#ppt_h"/>
                                          </p:val>
                                        </p:tav>
                                        <p:tav tm="100000">
                                          <p:val>
                                            <p:strVal val="#ppt_h"/>
                                          </p:val>
                                        </p:tav>
                                      </p:tavLst>
                                    </p:anim>
                                  </p:childTnLst>
                                </p:cTn>
                              </p:par>
                            </p:childTnLst>
                          </p:cTn>
                        </p:par>
                      </p:childTnLst>
                    </p:cTn>
                  </p:par>
                  <p:par>
                    <p:cTn id="99" fill="hold" nodeType="clickPar">
                      <p:stCondLst>
                        <p:cond delay="indefinite"/>
                      </p:stCondLst>
                      <p:childTnLst>
                        <p:par>
                          <p:cTn id="100" fill="hold" nodeType="withGroup">
                            <p:stCondLst>
                              <p:cond delay="0"/>
                            </p:stCondLst>
                            <p:childTnLst>
                              <p:par>
                                <p:cTn id="101" presetID="17" presetClass="entr" presetSubtype="8" fill="hold" nodeType="clickEffect">
                                  <p:stCondLst>
                                    <p:cond delay="0"/>
                                  </p:stCondLst>
                                  <p:childTnLst>
                                    <p:set>
                                      <p:cBhvr>
                                        <p:cTn id="102" dur="1" fill="hold">
                                          <p:stCondLst>
                                            <p:cond delay="0"/>
                                          </p:stCondLst>
                                        </p:cTn>
                                        <p:tgtEl>
                                          <p:spTgt spid="3093"/>
                                        </p:tgtEl>
                                        <p:attrNameLst>
                                          <p:attrName>style.visibility</p:attrName>
                                        </p:attrNameLst>
                                      </p:cBhvr>
                                      <p:to>
                                        <p:strVal val="visible"/>
                                      </p:to>
                                    </p:set>
                                    <p:anim calcmode="lin" valueType="num">
                                      <p:cBhvr>
                                        <p:cTn id="103" dur="500" fill="hold"/>
                                        <p:tgtEl>
                                          <p:spTgt spid="3093"/>
                                        </p:tgtEl>
                                        <p:attrNameLst>
                                          <p:attrName>ppt_x</p:attrName>
                                        </p:attrNameLst>
                                      </p:cBhvr>
                                      <p:tavLst>
                                        <p:tav tm="0">
                                          <p:val>
                                            <p:strVal val="#ppt_x-#ppt_w/2"/>
                                          </p:val>
                                        </p:tav>
                                        <p:tav tm="100000">
                                          <p:val>
                                            <p:strVal val="#ppt_x"/>
                                          </p:val>
                                        </p:tav>
                                      </p:tavLst>
                                    </p:anim>
                                    <p:anim calcmode="lin" valueType="num">
                                      <p:cBhvr>
                                        <p:cTn id="104" dur="500" fill="hold"/>
                                        <p:tgtEl>
                                          <p:spTgt spid="3093"/>
                                        </p:tgtEl>
                                        <p:attrNameLst>
                                          <p:attrName>ppt_y</p:attrName>
                                        </p:attrNameLst>
                                      </p:cBhvr>
                                      <p:tavLst>
                                        <p:tav tm="0">
                                          <p:val>
                                            <p:strVal val="#ppt_y"/>
                                          </p:val>
                                        </p:tav>
                                        <p:tav tm="100000">
                                          <p:val>
                                            <p:strVal val="#ppt_y"/>
                                          </p:val>
                                        </p:tav>
                                      </p:tavLst>
                                    </p:anim>
                                    <p:anim calcmode="lin" valueType="num">
                                      <p:cBhvr>
                                        <p:cTn id="105" dur="500" fill="hold"/>
                                        <p:tgtEl>
                                          <p:spTgt spid="3093"/>
                                        </p:tgtEl>
                                        <p:attrNameLst>
                                          <p:attrName>ppt_w</p:attrName>
                                        </p:attrNameLst>
                                      </p:cBhvr>
                                      <p:tavLst>
                                        <p:tav tm="0">
                                          <p:val>
                                            <p:fltVal val="0"/>
                                          </p:val>
                                        </p:tav>
                                        <p:tav tm="100000">
                                          <p:val>
                                            <p:strVal val="#ppt_w"/>
                                          </p:val>
                                        </p:tav>
                                      </p:tavLst>
                                    </p:anim>
                                    <p:anim calcmode="lin" valueType="num">
                                      <p:cBhvr>
                                        <p:cTn id="106" dur="500" fill="hold"/>
                                        <p:tgtEl>
                                          <p:spTgt spid="3093"/>
                                        </p:tgtEl>
                                        <p:attrNameLst>
                                          <p:attrName>ppt_h</p:attrName>
                                        </p:attrNameLst>
                                      </p:cBhvr>
                                      <p:tavLst>
                                        <p:tav tm="0">
                                          <p:val>
                                            <p:strVal val="#ppt_h"/>
                                          </p:val>
                                        </p:tav>
                                        <p:tav tm="100000">
                                          <p:val>
                                            <p:strVal val="#ppt_h"/>
                                          </p:val>
                                        </p:tav>
                                      </p:tavLst>
                                    </p:anim>
                                  </p:childTnLst>
                                </p:cTn>
                              </p:par>
                            </p:childTnLst>
                          </p:cTn>
                        </p:par>
                      </p:childTnLst>
                    </p:cTn>
                  </p:par>
                  <p:par>
                    <p:cTn id="107" fill="hold" nodeType="clickPar">
                      <p:stCondLst>
                        <p:cond delay="indefinite"/>
                      </p:stCondLst>
                      <p:childTnLst>
                        <p:par>
                          <p:cTn id="108" fill="hold" nodeType="withGroup">
                            <p:stCondLst>
                              <p:cond delay="0"/>
                            </p:stCondLst>
                            <p:childTnLst>
                              <p:par>
                                <p:cTn id="109" presetID="17" presetClass="entr" presetSubtype="8" fill="hold" grpId="0" nodeType="clickEffect">
                                  <p:stCondLst>
                                    <p:cond delay="0"/>
                                  </p:stCondLst>
                                  <p:iterate type="lt">
                                    <p:tmPct val="100000"/>
                                  </p:iterate>
                                  <p:childTnLst>
                                    <p:set>
                                      <p:cBhvr>
                                        <p:cTn id="110" dur="1" fill="hold">
                                          <p:stCondLst>
                                            <p:cond delay="0"/>
                                          </p:stCondLst>
                                        </p:cTn>
                                        <p:tgtEl>
                                          <p:spTgt spid="3098"/>
                                        </p:tgtEl>
                                        <p:attrNameLst>
                                          <p:attrName>style.visibility</p:attrName>
                                        </p:attrNameLst>
                                      </p:cBhvr>
                                      <p:to>
                                        <p:strVal val="visible"/>
                                      </p:to>
                                    </p:set>
                                    <p:anim calcmode="lin" valueType="num">
                                      <p:cBhvr>
                                        <p:cTn id="111" dur="75" fill="hold"/>
                                        <p:tgtEl>
                                          <p:spTgt spid="3098"/>
                                        </p:tgtEl>
                                        <p:attrNameLst>
                                          <p:attrName>ppt_x</p:attrName>
                                        </p:attrNameLst>
                                      </p:cBhvr>
                                      <p:tavLst>
                                        <p:tav tm="0">
                                          <p:val>
                                            <p:strVal val="#ppt_x-#ppt_w/2"/>
                                          </p:val>
                                        </p:tav>
                                        <p:tav tm="100000">
                                          <p:val>
                                            <p:strVal val="#ppt_x"/>
                                          </p:val>
                                        </p:tav>
                                      </p:tavLst>
                                    </p:anim>
                                    <p:anim calcmode="lin" valueType="num">
                                      <p:cBhvr>
                                        <p:cTn id="112" dur="75" fill="hold"/>
                                        <p:tgtEl>
                                          <p:spTgt spid="3098"/>
                                        </p:tgtEl>
                                        <p:attrNameLst>
                                          <p:attrName>ppt_y</p:attrName>
                                        </p:attrNameLst>
                                      </p:cBhvr>
                                      <p:tavLst>
                                        <p:tav tm="0">
                                          <p:val>
                                            <p:strVal val="#ppt_y"/>
                                          </p:val>
                                        </p:tav>
                                        <p:tav tm="100000">
                                          <p:val>
                                            <p:strVal val="#ppt_y"/>
                                          </p:val>
                                        </p:tav>
                                      </p:tavLst>
                                    </p:anim>
                                    <p:anim calcmode="lin" valueType="num">
                                      <p:cBhvr>
                                        <p:cTn id="113" dur="75" fill="hold"/>
                                        <p:tgtEl>
                                          <p:spTgt spid="3098"/>
                                        </p:tgtEl>
                                        <p:attrNameLst>
                                          <p:attrName>ppt_w</p:attrName>
                                        </p:attrNameLst>
                                      </p:cBhvr>
                                      <p:tavLst>
                                        <p:tav tm="0">
                                          <p:val>
                                            <p:fltVal val="0"/>
                                          </p:val>
                                        </p:tav>
                                        <p:tav tm="100000">
                                          <p:val>
                                            <p:strVal val="#ppt_w"/>
                                          </p:val>
                                        </p:tav>
                                      </p:tavLst>
                                    </p:anim>
                                    <p:anim calcmode="lin" valueType="num">
                                      <p:cBhvr>
                                        <p:cTn id="114" dur="75" fill="hold"/>
                                        <p:tgtEl>
                                          <p:spTgt spid="3098"/>
                                        </p:tgtEl>
                                        <p:attrNameLst>
                                          <p:attrName>ppt_h</p:attrName>
                                        </p:attrNameLst>
                                      </p:cBhvr>
                                      <p:tavLst>
                                        <p:tav tm="0">
                                          <p:val>
                                            <p:strVal val="#ppt_h"/>
                                          </p:val>
                                        </p:tav>
                                        <p:tav tm="100000">
                                          <p:val>
                                            <p:strVal val="#ppt_h"/>
                                          </p:val>
                                        </p:tav>
                                      </p:tavLst>
                                    </p:anim>
                                  </p:childTnLst>
                                </p:cTn>
                              </p:par>
                            </p:childTnLst>
                          </p:cTn>
                        </p:par>
                      </p:childTnLst>
                    </p:cTn>
                  </p:par>
                  <p:par>
                    <p:cTn id="115" fill="hold" nodeType="clickPar">
                      <p:stCondLst>
                        <p:cond delay="indefinite"/>
                      </p:stCondLst>
                      <p:childTnLst>
                        <p:par>
                          <p:cTn id="116" fill="hold" nodeType="withGroup">
                            <p:stCondLst>
                              <p:cond delay="0"/>
                            </p:stCondLst>
                            <p:childTnLst>
                              <p:par>
                                <p:cTn id="117" presetID="17" presetClass="entr" presetSubtype="8" fill="hold" nodeType="clickEffect">
                                  <p:stCondLst>
                                    <p:cond delay="0"/>
                                  </p:stCondLst>
                                  <p:childTnLst>
                                    <p:set>
                                      <p:cBhvr>
                                        <p:cTn id="118" dur="1" fill="hold">
                                          <p:stCondLst>
                                            <p:cond delay="0"/>
                                          </p:stCondLst>
                                        </p:cTn>
                                        <p:tgtEl>
                                          <p:spTgt spid="3094"/>
                                        </p:tgtEl>
                                        <p:attrNameLst>
                                          <p:attrName>style.visibility</p:attrName>
                                        </p:attrNameLst>
                                      </p:cBhvr>
                                      <p:to>
                                        <p:strVal val="visible"/>
                                      </p:to>
                                    </p:set>
                                    <p:anim calcmode="lin" valueType="num">
                                      <p:cBhvr>
                                        <p:cTn id="119" dur="500" fill="hold"/>
                                        <p:tgtEl>
                                          <p:spTgt spid="3094"/>
                                        </p:tgtEl>
                                        <p:attrNameLst>
                                          <p:attrName>ppt_x</p:attrName>
                                        </p:attrNameLst>
                                      </p:cBhvr>
                                      <p:tavLst>
                                        <p:tav tm="0">
                                          <p:val>
                                            <p:strVal val="#ppt_x-#ppt_w/2"/>
                                          </p:val>
                                        </p:tav>
                                        <p:tav tm="100000">
                                          <p:val>
                                            <p:strVal val="#ppt_x"/>
                                          </p:val>
                                        </p:tav>
                                      </p:tavLst>
                                    </p:anim>
                                    <p:anim calcmode="lin" valueType="num">
                                      <p:cBhvr>
                                        <p:cTn id="120" dur="500" fill="hold"/>
                                        <p:tgtEl>
                                          <p:spTgt spid="3094"/>
                                        </p:tgtEl>
                                        <p:attrNameLst>
                                          <p:attrName>ppt_y</p:attrName>
                                        </p:attrNameLst>
                                      </p:cBhvr>
                                      <p:tavLst>
                                        <p:tav tm="0">
                                          <p:val>
                                            <p:strVal val="#ppt_y"/>
                                          </p:val>
                                        </p:tav>
                                        <p:tav tm="100000">
                                          <p:val>
                                            <p:strVal val="#ppt_y"/>
                                          </p:val>
                                        </p:tav>
                                      </p:tavLst>
                                    </p:anim>
                                    <p:anim calcmode="lin" valueType="num">
                                      <p:cBhvr>
                                        <p:cTn id="121" dur="500" fill="hold"/>
                                        <p:tgtEl>
                                          <p:spTgt spid="3094"/>
                                        </p:tgtEl>
                                        <p:attrNameLst>
                                          <p:attrName>ppt_w</p:attrName>
                                        </p:attrNameLst>
                                      </p:cBhvr>
                                      <p:tavLst>
                                        <p:tav tm="0">
                                          <p:val>
                                            <p:fltVal val="0"/>
                                          </p:val>
                                        </p:tav>
                                        <p:tav tm="100000">
                                          <p:val>
                                            <p:strVal val="#ppt_w"/>
                                          </p:val>
                                        </p:tav>
                                      </p:tavLst>
                                    </p:anim>
                                    <p:anim calcmode="lin" valueType="num">
                                      <p:cBhvr>
                                        <p:cTn id="122" dur="500" fill="hold"/>
                                        <p:tgtEl>
                                          <p:spTgt spid="3094"/>
                                        </p:tgtEl>
                                        <p:attrNameLst>
                                          <p:attrName>ppt_h</p:attrName>
                                        </p:attrNameLst>
                                      </p:cBhvr>
                                      <p:tavLst>
                                        <p:tav tm="0">
                                          <p:val>
                                            <p:strVal val="#ppt_h"/>
                                          </p:val>
                                        </p:tav>
                                        <p:tav tm="100000">
                                          <p:val>
                                            <p:strVal val="#ppt_h"/>
                                          </p:val>
                                        </p:tav>
                                      </p:tavLst>
                                    </p:anim>
                                  </p:childTnLst>
                                </p:cTn>
                              </p:par>
                            </p:childTnLst>
                          </p:cTn>
                        </p:par>
                      </p:childTnLst>
                    </p:cTn>
                  </p:par>
                  <p:par>
                    <p:cTn id="123" fill="hold" nodeType="clickPar">
                      <p:stCondLst>
                        <p:cond delay="indefinite"/>
                      </p:stCondLst>
                      <p:childTnLst>
                        <p:par>
                          <p:cTn id="124" fill="hold" nodeType="withGroup">
                            <p:stCondLst>
                              <p:cond delay="0"/>
                            </p:stCondLst>
                            <p:childTnLst>
                              <p:par>
                                <p:cTn id="125" presetID="17" presetClass="entr" presetSubtype="8" fill="hold" grpId="0" nodeType="clickEffect">
                                  <p:stCondLst>
                                    <p:cond delay="0"/>
                                  </p:stCondLst>
                                  <p:iterate type="lt">
                                    <p:tmPct val="100000"/>
                                  </p:iterate>
                                  <p:childTnLst>
                                    <p:set>
                                      <p:cBhvr>
                                        <p:cTn id="126" dur="1" fill="hold">
                                          <p:stCondLst>
                                            <p:cond delay="0"/>
                                          </p:stCondLst>
                                        </p:cTn>
                                        <p:tgtEl>
                                          <p:spTgt spid="3099"/>
                                        </p:tgtEl>
                                        <p:attrNameLst>
                                          <p:attrName>style.visibility</p:attrName>
                                        </p:attrNameLst>
                                      </p:cBhvr>
                                      <p:to>
                                        <p:strVal val="visible"/>
                                      </p:to>
                                    </p:set>
                                    <p:anim calcmode="lin" valueType="num">
                                      <p:cBhvr>
                                        <p:cTn id="127" dur="75" fill="hold"/>
                                        <p:tgtEl>
                                          <p:spTgt spid="3099"/>
                                        </p:tgtEl>
                                        <p:attrNameLst>
                                          <p:attrName>ppt_x</p:attrName>
                                        </p:attrNameLst>
                                      </p:cBhvr>
                                      <p:tavLst>
                                        <p:tav tm="0">
                                          <p:val>
                                            <p:strVal val="#ppt_x-#ppt_w/2"/>
                                          </p:val>
                                        </p:tav>
                                        <p:tav tm="100000">
                                          <p:val>
                                            <p:strVal val="#ppt_x"/>
                                          </p:val>
                                        </p:tav>
                                      </p:tavLst>
                                    </p:anim>
                                    <p:anim calcmode="lin" valueType="num">
                                      <p:cBhvr>
                                        <p:cTn id="128" dur="75" fill="hold"/>
                                        <p:tgtEl>
                                          <p:spTgt spid="3099"/>
                                        </p:tgtEl>
                                        <p:attrNameLst>
                                          <p:attrName>ppt_y</p:attrName>
                                        </p:attrNameLst>
                                      </p:cBhvr>
                                      <p:tavLst>
                                        <p:tav tm="0">
                                          <p:val>
                                            <p:strVal val="#ppt_y"/>
                                          </p:val>
                                        </p:tav>
                                        <p:tav tm="100000">
                                          <p:val>
                                            <p:strVal val="#ppt_y"/>
                                          </p:val>
                                        </p:tav>
                                      </p:tavLst>
                                    </p:anim>
                                    <p:anim calcmode="lin" valueType="num">
                                      <p:cBhvr>
                                        <p:cTn id="129" dur="75" fill="hold"/>
                                        <p:tgtEl>
                                          <p:spTgt spid="3099"/>
                                        </p:tgtEl>
                                        <p:attrNameLst>
                                          <p:attrName>ppt_w</p:attrName>
                                        </p:attrNameLst>
                                      </p:cBhvr>
                                      <p:tavLst>
                                        <p:tav tm="0">
                                          <p:val>
                                            <p:fltVal val="0"/>
                                          </p:val>
                                        </p:tav>
                                        <p:tav tm="100000">
                                          <p:val>
                                            <p:strVal val="#ppt_w"/>
                                          </p:val>
                                        </p:tav>
                                      </p:tavLst>
                                    </p:anim>
                                    <p:anim calcmode="lin" valueType="num">
                                      <p:cBhvr>
                                        <p:cTn id="130" dur="75" fill="hold"/>
                                        <p:tgtEl>
                                          <p:spTgt spid="3099"/>
                                        </p:tgtEl>
                                        <p:attrNameLst>
                                          <p:attrName>ppt_h</p:attrName>
                                        </p:attrNameLst>
                                      </p:cBhvr>
                                      <p:tavLst>
                                        <p:tav tm="0">
                                          <p:val>
                                            <p:strVal val="#ppt_h"/>
                                          </p:val>
                                        </p:tav>
                                        <p:tav tm="100000">
                                          <p:val>
                                            <p:strVal val="#ppt_h"/>
                                          </p:val>
                                        </p:tav>
                                      </p:tavLst>
                                    </p:anim>
                                  </p:childTnLst>
                                </p:cTn>
                              </p:par>
                            </p:childTnLst>
                          </p:cTn>
                        </p:par>
                      </p:childTnLst>
                    </p:cTn>
                  </p:par>
                  <p:par>
                    <p:cTn id="131" fill="hold" nodeType="clickPar">
                      <p:stCondLst>
                        <p:cond delay="indefinite"/>
                      </p:stCondLst>
                      <p:childTnLst>
                        <p:par>
                          <p:cTn id="132" fill="hold" nodeType="withGroup">
                            <p:stCondLst>
                              <p:cond delay="0"/>
                            </p:stCondLst>
                            <p:childTnLst>
                              <p:par>
                                <p:cTn id="133" presetID="9" presetClass="entr" presetSubtype="0" fill="hold" grpId="0" nodeType="clickEffect">
                                  <p:stCondLst>
                                    <p:cond delay="0"/>
                                  </p:stCondLst>
                                  <p:childTnLst>
                                    <p:set>
                                      <p:cBhvr>
                                        <p:cTn id="134" dur="1" fill="hold">
                                          <p:stCondLst>
                                            <p:cond delay="0"/>
                                          </p:stCondLst>
                                        </p:cTn>
                                        <p:tgtEl>
                                          <p:spTgt spid="3100"/>
                                        </p:tgtEl>
                                        <p:attrNameLst>
                                          <p:attrName>style.visibility</p:attrName>
                                        </p:attrNameLst>
                                      </p:cBhvr>
                                      <p:to>
                                        <p:strVal val="visible"/>
                                      </p:to>
                                    </p:set>
                                    <p:animEffect transition="in" filter="dissolve">
                                      <p:cBhvr>
                                        <p:cTn id="135" dur="500"/>
                                        <p:tgtEl>
                                          <p:spTgt spid="3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00" grpId="0" animBg="1" autoUpdateAnimBg="0"/>
      <p:bldP spid="3077" grpId="0" autoUpdateAnimBg="0"/>
      <p:bldP spid="3080" grpId="0" autoUpdateAnimBg="0"/>
      <p:bldP spid="3084" grpId="0" autoUpdateAnimBg="0"/>
      <p:bldP spid="3085" grpId="0" animBg="1" autoUpdateAnimBg="0"/>
      <p:bldP spid="3087" grpId="0" animBg="1" autoUpdateAnimBg="0"/>
      <p:bldP spid="3088" grpId="0" animBg="1" autoUpdateAnimBg="0"/>
      <p:bldP spid="3097" grpId="0" autoUpdateAnimBg="0"/>
      <p:bldP spid="3098" grpId="0" autoUpdateAnimBg="0"/>
      <p:bldP spid="3099" grpId="0" autoUpdateAnimBg="0"/>
    </p:bldLst>
  </p:timing>
</p:sld>
</file>

<file path=ppt/slides/slide4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FFC000"/>
                </a:solidFill>
              </a:rPr>
              <a:t>POURQUOI</a:t>
            </a:r>
            <a:r>
              <a:rPr lang="fr-FR" b="1" i="1" dirty="0">
                <a:solidFill>
                  <a:srgbClr val="FFC000"/>
                </a:solidFill>
              </a:rPr>
              <a:t> appliquer le SMED ? </a:t>
            </a:r>
            <a:endParaRPr lang="fr-FR" dirty="0">
              <a:solidFill>
                <a:srgbClr val="FFC000"/>
              </a:solidFill>
            </a:endParaRPr>
          </a:p>
        </p:txBody>
      </p:sp>
      <p:sp>
        <p:nvSpPr>
          <p:cNvPr id="3" name="Espace réservé du contenu 2"/>
          <p:cNvSpPr>
            <a:spLocks noGrp="1"/>
          </p:cNvSpPr>
          <p:nvPr>
            <p:ph idx="1"/>
          </p:nvPr>
        </p:nvSpPr>
        <p:spPr/>
        <p:txBody>
          <a:bodyPr>
            <a:normAutofit/>
          </a:bodyPr>
          <a:lstStyle/>
          <a:p>
            <a:r>
              <a:rPr lang="fr-FR" dirty="0"/>
              <a:t>Dans les dernières années, l'augmentation de la concurrence a poussé les industriels a diversifiés leurs gammes de produits afin de couvrir le maximum possible du marché. Cette diversification des gammes a mené à une création continue des nouveaux produits la chose qui a imposé les industries à être flexible dans la planification pour répondre ,au bon moment ,à toutes les demandes clients même si ca va augmenter les coûts de productions. C'est pour cela, le SMED s'est intégré à l'industrie pour l'aider à réduire les pertes en coûts causées par les changements de séries et à réduire des stocks.</a:t>
            </a:r>
          </a:p>
          <a:p>
            <a:r>
              <a:rPr lang="fr-FR" dirty="0"/>
              <a:t>Je pense qu'il est bien clair maintenant que le SMED vise à réduire les temps de changement afin de répondre à la demande des clients avec le minimum des coûts.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solidFill>
                  <a:srgbClr val="FFC000"/>
                </a:solidFill>
              </a:rPr>
              <a:t>Partie Pratique : Etape de mise en place </a:t>
            </a:r>
            <a:br>
              <a:rPr lang="fr-FR" dirty="0">
                <a:solidFill>
                  <a:srgbClr val="FFC000"/>
                </a:solidFill>
              </a:rPr>
            </a:br>
            <a:endParaRPr lang="fr-FR" dirty="0">
              <a:solidFill>
                <a:srgbClr val="FFC000"/>
              </a:solidFill>
            </a:endParaRPr>
          </a:p>
        </p:txBody>
      </p:sp>
      <p:sp>
        <p:nvSpPr>
          <p:cNvPr id="3" name="Espace réservé du contenu 2"/>
          <p:cNvSpPr>
            <a:spLocks noGrp="1"/>
          </p:cNvSpPr>
          <p:nvPr>
            <p:ph idx="1"/>
          </p:nvPr>
        </p:nvSpPr>
        <p:spPr/>
        <p:txBody>
          <a:bodyPr>
            <a:normAutofit/>
          </a:bodyPr>
          <a:lstStyle/>
          <a:p>
            <a:pPr marL="514350" lvl="0" indent="-514350">
              <a:buFont typeface="+mj-lt"/>
              <a:buAutoNum type="arabicPeriod"/>
            </a:pPr>
            <a:r>
              <a:rPr lang="fr-FR" dirty="0"/>
              <a:t>Définir la problématique et l’objectif du lancement de la méthode</a:t>
            </a:r>
          </a:p>
          <a:p>
            <a:pPr marL="514350" lvl="0" indent="-514350">
              <a:buFont typeface="+mj-lt"/>
              <a:buAutoNum type="arabicPeriod"/>
            </a:pPr>
            <a:r>
              <a:rPr lang="fr-FR" dirty="0"/>
              <a:t>Engagement de la direction</a:t>
            </a:r>
          </a:p>
          <a:p>
            <a:pPr marL="514350" lvl="0" indent="-514350">
              <a:buFont typeface="+mj-lt"/>
              <a:buAutoNum type="arabicPeriod"/>
            </a:pPr>
            <a:r>
              <a:rPr lang="fr-FR" dirty="0"/>
              <a:t>Définir l’équipe de travail</a:t>
            </a:r>
          </a:p>
          <a:p>
            <a:pPr marL="514350" lvl="0" indent="-514350">
              <a:buFont typeface="+mj-lt"/>
              <a:buAutoNum type="arabicPeriod"/>
            </a:pPr>
            <a:r>
              <a:rPr lang="fr-FR" dirty="0"/>
              <a:t>Formation de l’équipe </a:t>
            </a:r>
          </a:p>
          <a:p>
            <a:pPr marL="514350" lvl="0" indent="-514350">
              <a:buFont typeface="+mj-lt"/>
              <a:buAutoNum type="arabicPeriod"/>
            </a:pPr>
            <a:r>
              <a:rPr lang="fr-FR" dirty="0"/>
              <a:t>Choix du chantier pilote (le changement le plus critique)</a:t>
            </a:r>
          </a:p>
          <a:p>
            <a:pPr marL="514350" lvl="0" indent="-514350">
              <a:buFont typeface="+mj-lt"/>
              <a:buAutoNum type="arabicPeriod"/>
            </a:pPr>
            <a:r>
              <a:rPr lang="fr-FR" dirty="0"/>
              <a:t>Lancer la méthode </a:t>
            </a:r>
          </a:p>
          <a:p>
            <a:pPr>
              <a:buNone/>
            </a:pPr>
            <a:r>
              <a:rPr lang="fr-FR" dirty="0"/>
              <a:t>Ces étapes sont similaires à ceux appliquées dans l'AMDEC et les 5S, passant maintenant aux étapes de la méthodes : </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95" y="398585"/>
            <a:ext cx="10353761" cy="1326321"/>
          </a:xfrm>
        </p:spPr>
        <p:txBody>
          <a:bodyPr>
            <a:normAutofit/>
          </a:bodyPr>
          <a:lstStyle/>
          <a:p>
            <a:r>
              <a:rPr lang="fr-FR" b="1" dirty="0">
                <a:solidFill>
                  <a:srgbClr val="FFC000"/>
                </a:solidFill>
              </a:rPr>
              <a:t>ETAPE 1 : IDENTIFIER /ANALYSER</a:t>
            </a:r>
            <a:endParaRPr lang="fr-FR" dirty="0">
              <a:solidFill>
                <a:srgbClr val="FFC000"/>
              </a:solidFill>
            </a:endParaRPr>
          </a:p>
        </p:txBody>
      </p:sp>
      <p:sp>
        <p:nvSpPr>
          <p:cNvPr id="3" name="Espace réservé du contenu 2"/>
          <p:cNvSpPr>
            <a:spLocks noGrp="1"/>
          </p:cNvSpPr>
          <p:nvPr>
            <p:ph idx="1"/>
          </p:nvPr>
        </p:nvSpPr>
        <p:spPr/>
        <p:txBody>
          <a:bodyPr>
            <a:normAutofit fontScale="92500"/>
          </a:bodyPr>
          <a:lstStyle/>
          <a:p>
            <a:r>
              <a:rPr lang="fr-FR" dirty="0"/>
              <a:t>Dans cette étape nous devons lister toutes les actions de changement de série que nous réalisons actuellement en détaillant le maximum possible pour ne pas oublier aucune action, la meilleure façon de le faire c'est de filmer le changement de série de A à Z. </a:t>
            </a:r>
          </a:p>
          <a:p>
            <a:r>
              <a:rPr lang="fr-FR" dirty="0"/>
              <a:t>En filmant le changement , vous demandez à l'opérateur de travailler normalement et essayez de filmer les changements de tous les opérateurs pour avoir trois versions de faire.</a:t>
            </a:r>
          </a:p>
          <a:p>
            <a:r>
              <a:rPr lang="fr-FR" dirty="0"/>
              <a:t>Après, vous prenez cette vidéo, vous écrivez toutes les opérations réalisées lors du changement, puis vous mentionnez le positionnement horaire de chaque action dans le temps. </a:t>
            </a:r>
          </a:p>
          <a:p>
            <a:r>
              <a:rPr lang="fr-FR" dirty="0"/>
              <a:t>Cette méthode va nous aider à connaitre les opérations réelles qui se réalisent lors du changement avec la durée de chaque opération.</a:t>
            </a:r>
          </a:p>
          <a:p>
            <a:endParaRPr lang="fr-FR" dirty="0"/>
          </a:p>
        </p:txBody>
      </p:sp>
      <p:sp>
        <p:nvSpPr>
          <p:cNvPr id="4" name="ZoneTexte 3"/>
          <p:cNvSpPr txBox="1"/>
          <p:nvPr/>
        </p:nvSpPr>
        <p:spPr>
          <a:xfrm>
            <a:off x="7886700" y="5918200"/>
            <a:ext cx="2743200" cy="369332"/>
          </a:xfrm>
          <a:prstGeom prst="rect">
            <a:avLst/>
          </a:prstGeom>
          <a:noFill/>
        </p:spPr>
        <p:txBody>
          <a:bodyPr wrap="square" rtlCol="0">
            <a:spAutoFit/>
          </a:bodyPr>
          <a:lstStyle/>
          <a:p>
            <a:r>
              <a:rPr lang="fr-FR" b="1" dirty="0">
                <a:solidFill>
                  <a:srgbClr val="FF0000"/>
                </a:solidFill>
              </a:rPr>
              <a:t>Fiche </a:t>
            </a:r>
            <a:r>
              <a:rPr lang="fr-FR" b="1" dirty="0" err="1">
                <a:solidFill>
                  <a:srgbClr val="FF0000"/>
                </a:solidFill>
              </a:rPr>
              <a:t>smed</a:t>
            </a:r>
            <a:r>
              <a:rPr lang="fr-FR" b="1" dirty="0">
                <a:solidFill>
                  <a:srgbClr val="FF0000"/>
                </a:solidFill>
              </a:rPr>
              <a:t> 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additive="base">
                                        <p:cTn id="29" dur="500" fill="hold"/>
                                        <p:tgtEl>
                                          <p:spTgt spid="4"/>
                                        </p:tgtEl>
                                        <p:attrNameLst>
                                          <p:attrName>ppt_x</p:attrName>
                                        </p:attrNameLst>
                                      </p:cBhvr>
                                      <p:tavLst>
                                        <p:tav tm="0">
                                          <p:val>
                                            <p:strVal val="#ppt_x"/>
                                          </p:val>
                                        </p:tav>
                                        <p:tav tm="100000">
                                          <p:val>
                                            <p:strVal val="#ppt_x"/>
                                          </p:val>
                                        </p:tav>
                                      </p:tavLst>
                                    </p:anim>
                                    <p:anim calcmode="lin" valueType="num">
                                      <p:cBhvr additive="base">
                                        <p:cTn id="3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4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FFC000"/>
                </a:solidFill>
              </a:rPr>
              <a:t>ETAPE 2 : DISSOCIER / EXTRAIRE </a:t>
            </a:r>
            <a:endParaRPr lang="fr-FR" dirty="0">
              <a:solidFill>
                <a:srgbClr val="FFC000"/>
              </a:solidFill>
            </a:endParaRPr>
          </a:p>
        </p:txBody>
      </p:sp>
      <p:sp>
        <p:nvSpPr>
          <p:cNvPr id="3" name="Espace réservé du contenu 2"/>
          <p:cNvSpPr>
            <a:spLocks noGrp="1"/>
          </p:cNvSpPr>
          <p:nvPr>
            <p:ph idx="1"/>
          </p:nvPr>
        </p:nvSpPr>
        <p:spPr/>
        <p:txBody>
          <a:bodyPr/>
          <a:lstStyle/>
          <a:p>
            <a:r>
              <a:rPr lang="fr-FR" dirty="0"/>
              <a:t>Après avoir listé toutes les opérations du changement, </a:t>
            </a:r>
            <a:r>
              <a:rPr lang="fr-FR" dirty="0" err="1"/>
              <a:t>chaqu'une</a:t>
            </a:r>
            <a:r>
              <a:rPr lang="fr-FR" dirty="0"/>
              <a:t> avec sa durée, nous passons à les séparer en opérations internes et opérations externes.</a:t>
            </a:r>
          </a:p>
          <a:p>
            <a:r>
              <a:rPr lang="fr-FR" dirty="0"/>
              <a:t>Les opérations internes sont les opérations qui s'effectuent à l'intérieur du temps d'arrêt de la machine, par contre, les opérations externes englobent toutes les opérations qui se déroulent à l'extérieur de ce temps.</a:t>
            </a:r>
          </a:p>
          <a:p>
            <a:endParaRPr lang="fr-FR" dirty="0"/>
          </a:p>
        </p:txBody>
      </p:sp>
      <p:sp>
        <p:nvSpPr>
          <p:cNvPr id="4" name="ZoneTexte 3"/>
          <p:cNvSpPr txBox="1"/>
          <p:nvPr/>
        </p:nvSpPr>
        <p:spPr>
          <a:xfrm>
            <a:off x="7988300" y="5651500"/>
            <a:ext cx="2489200" cy="369332"/>
          </a:xfrm>
          <a:prstGeom prst="rect">
            <a:avLst/>
          </a:prstGeom>
          <a:noFill/>
        </p:spPr>
        <p:txBody>
          <a:bodyPr wrap="square" rtlCol="0">
            <a:spAutoFit/>
          </a:bodyPr>
          <a:lstStyle/>
          <a:p>
            <a:r>
              <a:rPr lang="fr-FR" b="1" dirty="0">
                <a:solidFill>
                  <a:srgbClr val="FF0000"/>
                </a:solidFill>
              </a:rPr>
              <a:t>FICHE SMED 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4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FFC000"/>
                </a:solidFill>
              </a:rPr>
              <a:t>ETAPE 3 : CONVERTIR</a:t>
            </a:r>
            <a:endParaRPr lang="fr-FR" dirty="0">
              <a:solidFill>
                <a:srgbClr val="FFC000"/>
              </a:solidFill>
            </a:endParaRPr>
          </a:p>
        </p:txBody>
      </p:sp>
      <p:sp>
        <p:nvSpPr>
          <p:cNvPr id="3" name="Espace réservé du contenu 2"/>
          <p:cNvSpPr>
            <a:spLocks noGrp="1"/>
          </p:cNvSpPr>
          <p:nvPr>
            <p:ph idx="1"/>
          </p:nvPr>
        </p:nvSpPr>
        <p:spPr/>
        <p:txBody>
          <a:bodyPr>
            <a:normAutofit/>
          </a:bodyPr>
          <a:lstStyle/>
          <a:p>
            <a:r>
              <a:rPr lang="fr-FR" dirty="0"/>
              <a:t>C'est l'étape la plus importante de la démarche ,Une fois les opérations sont séparées, nous essayons de convertir les opérations internes en opérations externes, autrement dit, nous devons trouver les solutions organisationnelles et techniques pour déplacer les opérations qui s'effectuent à l'intérieur du temps d'arrêts (internes) en opérations qui s'effectuent à l'extérieur du temps d'arrêt (externes).</a:t>
            </a:r>
          </a:p>
          <a:p>
            <a:r>
              <a:rPr lang="fr-FR" dirty="0"/>
              <a:t>Nous pouvons dire que alors, que c'est l'étape qui agit directement sur la réduction du temps d'arrêt, c'est pour cela je vous conseille de faire appel à toute personne qui peut aider à trouver ces solutions qui vont permettre de transformer les opérations internes en externes.</a:t>
            </a:r>
          </a:p>
          <a:p>
            <a:endParaRPr lang="fr-FR" dirty="0"/>
          </a:p>
        </p:txBody>
      </p:sp>
      <p:sp>
        <p:nvSpPr>
          <p:cNvPr id="4" name="ZoneTexte 3"/>
          <p:cNvSpPr txBox="1"/>
          <p:nvPr/>
        </p:nvSpPr>
        <p:spPr>
          <a:xfrm>
            <a:off x="7912100" y="5892800"/>
            <a:ext cx="1511300" cy="369332"/>
          </a:xfrm>
          <a:prstGeom prst="rect">
            <a:avLst/>
          </a:prstGeom>
          <a:noFill/>
        </p:spPr>
        <p:txBody>
          <a:bodyPr wrap="square" rtlCol="0">
            <a:spAutoFit/>
          </a:bodyPr>
          <a:lstStyle/>
          <a:p>
            <a:r>
              <a:rPr lang="fr-FR" b="1" dirty="0">
                <a:solidFill>
                  <a:srgbClr val="FF0000"/>
                </a:solidFill>
              </a:rPr>
              <a:t>FICHE SMED 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3">
                                            <p:txEl>
                                              <p:pRg st="1" end="1"/>
                                            </p:txEl>
                                          </p:spTgt>
                                        </p:tgtEl>
                                        <p:attrNameLst>
                                          <p:attrName>ppt_y</p:attrName>
                                        </p:attrNameLst>
                                      </p:cBhvr>
                                      <p:tavLst>
                                        <p:tav tm="0" fmla="#ppt_y+(sin(-2*pi*(1-$))*-#ppt_x+cos(-2*pi*(1-$))*(1-#ppt_y))*(1-$)">
                                          <p:val>
                                            <p:fltVal val="0"/>
                                          </p:val>
                                        </p:tav>
                                        <p:tav tm="100000">
                                          <p:val>
                                            <p:fltVal val="1"/>
                                          </p:val>
                                        </p:tav>
                                      </p:tavLst>
                                    </p:anim>
                                  </p:childTnLst>
                                </p:cTn>
                              </p:par>
                              <p:par>
                                <p:cTn id="19" presetID="15"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1000" fill="hold"/>
                                        <p:tgtEl>
                                          <p:spTgt spid="4"/>
                                        </p:tgtEl>
                                        <p:attrNameLst>
                                          <p:attrName>ppt_w</p:attrName>
                                        </p:attrNameLst>
                                      </p:cBhvr>
                                      <p:tavLst>
                                        <p:tav tm="0">
                                          <p:val>
                                            <p:fltVal val="0"/>
                                          </p:val>
                                        </p:tav>
                                        <p:tav tm="100000">
                                          <p:val>
                                            <p:strVal val="#ppt_w"/>
                                          </p:val>
                                        </p:tav>
                                      </p:tavLst>
                                    </p:anim>
                                    <p:anim calcmode="lin" valueType="num">
                                      <p:cBhvr>
                                        <p:cTn id="22" dur="1000" fill="hold"/>
                                        <p:tgtEl>
                                          <p:spTgt spid="4"/>
                                        </p:tgtEl>
                                        <p:attrNameLst>
                                          <p:attrName>ppt_h</p:attrName>
                                        </p:attrNameLst>
                                      </p:cBhvr>
                                      <p:tavLst>
                                        <p:tav tm="0">
                                          <p:val>
                                            <p:fltVal val="0"/>
                                          </p:val>
                                        </p:tav>
                                        <p:tav tm="100000">
                                          <p:val>
                                            <p:strVal val="#ppt_h"/>
                                          </p:val>
                                        </p:tav>
                                      </p:tavLst>
                                    </p:anim>
                                    <p:anim calcmode="lin" valueType="num">
                                      <p:cBhvr>
                                        <p:cTn id="23"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4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r>
              <a:rPr lang="fr-FR" sz="2800" dirty="0"/>
              <a:t>Je vous conseille de prendre votre temps dans cette étape, si vous êtes bloqué, profitez de l'expérience de toute le personnel de l'usine, sinon vous pouvez appeler des experts externes pour vous aidez à trouver les solutions nécessaires pour transformer le maximum des opérations internes en externes.</a:t>
            </a:r>
          </a:p>
          <a:p>
            <a:endParaRPr lang="fr-FR" sz="2800" dirty="0"/>
          </a:p>
        </p:txBody>
      </p:sp>
    </p:spTree>
  </p:cSld>
  <p:clrMapOvr>
    <a:masterClrMapping/>
  </p:clrMapOvr>
</p:sld>
</file>

<file path=ppt/slides/slide4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FFC000"/>
                </a:solidFill>
              </a:rPr>
              <a:t>ETAPE 4 : REDUIRE</a:t>
            </a:r>
            <a:endParaRPr lang="fr-FR" dirty="0">
              <a:solidFill>
                <a:srgbClr val="FFC000"/>
              </a:solidFill>
            </a:endParaRPr>
          </a:p>
        </p:txBody>
      </p:sp>
      <p:sp>
        <p:nvSpPr>
          <p:cNvPr id="3" name="Espace réservé du contenu 2"/>
          <p:cNvSpPr>
            <a:spLocks noGrp="1"/>
          </p:cNvSpPr>
          <p:nvPr>
            <p:ph idx="1"/>
          </p:nvPr>
        </p:nvSpPr>
        <p:spPr/>
        <p:txBody>
          <a:bodyPr>
            <a:normAutofit/>
          </a:bodyPr>
          <a:lstStyle/>
          <a:p>
            <a:r>
              <a:rPr lang="fr-FR" sz="2800" b="1" dirty="0"/>
              <a:t>Réduire les durées des internes puis les externes</a:t>
            </a:r>
            <a:endParaRPr lang="fr-FR" sz="2800" dirty="0"/>
          </a:p>
          <a:p>
            <a:r>
              <a:rPr lang="fr-FR" sz="2800" dirty="0"/>
              <a:t>A la fin de la troisième étape, nous essayons de réduire encore le temps de changement de série en cherchant des solutions pour réduire les durées des opérations internes et les externes .</a:t>
            </a:r>
          </a:p>
          <a:p>
            <a:endParaRPr lang="fr-FR" sz="2800" dirty="0"/>
          </a:p>
        </p:txBody>
      </p:sp>
      <p:sp>
        <p:nvSpPr>
          <p:cNvPr id="4" name="ZoneTexte 3"/>
          <p:cNvSpPr txBox="1"/>
          <p:nvPr/>
        </p:nvSpPr>
        <p:spPr>
          <a:xfrm>
            <a:off x="7747000" y="5295900"/>
            <a:ext cx="2120900" cy="369332"/>
          </a:xfrm>
          <a:prstGeom prst="rect">
            <a:avLst/>
          </a:prstGeom>
          <a:noFill/>
        </p:spPr>
        <p:txBody>
          <a:bodyPr wrap="square" rtlCol="0">
            <a:spAutoFit/>
          </a:bodyPr>
          <a:lstStyle/>
          <a:p>
            <a:r>
              <a:rPr lang="fr-FR" b="1" dirty="0">
                <a:solidFill>
                  <a:srgbClr val="FF0000"/>
                </a:solidFill>
              </a:rPr>
              <a:t>FICHE SMED 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4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FFC000"/>
                </a:solidFill>
              </a:rPr>
              <a:t>STANDARDISER /LANCER</a:t>
            </a:r>
            <a:br>
              <a:rPr lang="fr-FR" dirty="0">
                <a:solidFill>
                  <a:srgbClr val="FFC000"/>
                </a:solidFill>
              </a:rPr>
            </a:br>
            <a:endParaRPr lang="fr-FR" dirty="0">
              <a:solidFill>
                <a:srgbClr val="FFC000"/>
              </a:solidFill>
            </a:endParaRPr>
          </a:p>
        </p:txBody>
      </p:sp>
      <p:sp>
        <p:nvSpPr>
          <p:cNvPr id="3" name="Espace réservé du contenu 2"/>
          <p:cNvSpPr>
            <a:spLocks noGrp="1"/>
          </p:cNvSpPr>
          <p:nvPr>
            <p:ph idx="1"/>
          </p:nvPr>
        </p:nvSpPr>
        <p:spPr>
          <a:xfrm>
            <a:off x="913795" y="2096063"/>
            <a:ext cx="10353762" cy="4389143"/>
          </a:xfrm>
        </p:spPr>
        <p:txBody>
          <a:bodyPr>
            <a:normAutofit lnSpcReduction="10000"/>
          </a:bodyPr>
          <a:lstStyle/>
          <a:p>
            <a:r>
              <a:rPr lang="fr-FR" dirty="0"/>
              <a:t>EN finalisant les 4 étapes du SMED, vous devez lancez des tests de la nouvelle méthode de changement et après vous passez à la standardisation en le formalisant sous un mode opératoire.</a:t>
            </a:r>
          </a:p>
          <a:p>
            <a:r>
              <a:rPr lang="fr-FR" dirty="0"/>
              <a:t>Finalement vous formez les opérateurs sur ce nouveau déroulement et vous validez son utilisation dans les différents équipes.</a:t>
            </a:r>
          </a:p>
          <a:p>
            <a:pPr>
              <a:buNone/>
            </a:pPr>
            <a:endParaRPr lang="fr-FR" dirty="0"/>
          </a:p>
          <a:p>
            <a:r>
              <a:rPr lang="fr-FR" dirty="0"/>
              <a:t>A la fin de je voudrais clôturer par vous rappeler le but du SMED </a:t>
            </a:r>
          </a:p>
          <a:p>
            <a:pPr algn="ctr">
              <a:buNone/>
            </a:pPr>
            <a:r>
              <a:rPr lang="fr-FR" b="1" i="1" dirty="0">
                <a:solidFill>
                  <a:srgbClr val="FFFF00"/>
                </a:solidFill>
              </a:rPr>
              <a:t>"Obtenir la 1</a:t>
            </a:r>
            <a:r>
              <a:rPr lang="fr-FR" b="1" i="1" baseline="30000" dirty="0">
                <a:solidFill>
                  <a:srgbClr val="FFFF00"/>
                </a:solidFill>
              </a:rPr>
              <a:t>ère</a:t>
            </a:r>
            <a:r>
              <a:rPr lang="fr-FR" b="1" i="1" dirty="0">
                <a:solidFill>
                  <a:srgbClr val="FFFF00"/>
                </a:solidFill>
              </a:rPr>
              <a:t> pièce bonne du 1</a:t>
            </a:r>
            <a:r>
              <a:rPr lang="fr-FR" b="1" i="1" baseline="30000" dirty="0">
                <a:solidFill>
                  <a:srgbClr val="FFFF00"/>
                </a:solidFill>
              </a:rPr>
              <a:t>er</a:t>
            </a:r>
            <a:r>
              <a:rPr lang="fr-FR" b="1" i="1" dirty="0">
                <a:solidFill>
                  <a:srgbClr val="FFFF00"/>
                </a:solidFill>
              </a:rPr>
              <a:t> coup et à chaque fois dans un minimum de temps "</a:t>
            </a:r>
            <a:endParaRPr lang="fr-FR" b="1" dirty="0">
              <a:solidFill>
                <a:srgbClr val="FFFF00"/>
              </a:solidFill>
            </a:endParaRPr>
          </a:p>
          <a:p>
            <a:pPr>
              <a:buNone/>
            </a:pPr>
            <a:endParaRPr lang="fr-FR" dirty="0"/>
          </a:p>
          <a:p>
            <a:r>
              <a:rPr lang="fr-FR" dirty="0"/>
              <a:t>"La meilleure façon de réduire, c ’est d</a:t>
            </a:r>
            <a:r>
              <a:rPr lang="fr-FR" b="1" dirty="0"/>
              <a:t> ’ELIMINER".</a:t>
            </a:r>
            <a:endParaRPr lang="fr-FR" dirty="0"/>
          </a:p>
          <a:p>
            <a:r>
              <a:rPr lang="fr-FR" dirty="0"/>
              <a:t>SHIGEO SHINGO (le fondateur du SMED)</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p:cTn id="19"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p:cTn id="2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4" end="4"/>
                                            </p:tx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p:cTn id="31"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6" end="6"/>
                                            </p:txEl>
                                          </p:spTgt>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p:cTn id="37"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38" dur="500" fill="hold"/>
                                        <p:tgtEl>
                                          <p:spTgt spid="3">
                                            <p:txEl>
                                              <p:pRg st="7" end="7"/>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800756-1795-4C89-8976-D4AA5B54E7E9}"/>
              </a:ext>
            </a:extLst>
          </p:cNvPr>
          <p:cNvSpPr>
            <a:spLocks noGrp="1"/>
          </p:cNvSpPr>
          <p:nvPr>
            <p:ph type="title"/>
          </p:nvPr>
        </p:nvSpPr>
        <p:spPr>
          <a:xfrm>
            <a:off x="2349500" y="114300"/>
            <a:ext cx="8089899" cy="910665"/>
          </a:xfrm>
        </p:spPr>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r-FR"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Le management de la </a:t>
            </a:r>
            <a:br>
              <a:rPr lang="fr-FR"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fr-FR"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Production</a:t>
            </a:r>
            <a:endParaRPr lang="fr-FR"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4" name="ZoneTexte 3">
            <a:extLst>
              <a:ext uri="{FF2B5EF4-FFF2-40B4-BE49-F238E27FC236}">
                <a16:creationId xmlns:a16="http://schemas.microsoft.com/office/drawing/2014/main" id="{F31A3D5C-F897-45D1-BDCA-4FE9A288E050}"/>
              </a:ext>
            </a:extLst>
          </p:cNvPr>
          <p:cNvSpPr txBox="1"/>
          <p:nvPr/>
        </p:nvSpPr>
        <p:spPr>
          <a:xfrm>
            <a:off x="8321235" y="2654044"/>
            <a:ext cx="3565965"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sz="1600" dirty="0"/>
              <a:t>Assurer une production conforme aux exigences du client </a:t>
            </a:r>
            <a:endParaRPr lang="fr-FR" sz="1600" b="1" dirty="0"/>
          </a:p>
        </p:txBody>
      </p:sp>
      <p:sp>
        <p:nvSpPr>
          <p:cNvPr id="5" name="ZoneTexte 4">
            <a:extLst>
              <a:ext uri="{FF2B5EF4-FFF2-40B4-BE49-F238E27FC236}">
                <a16:creationId xmlns:a16="http://schemas.microsoft.com/office/drawing/2014/main" id="{17460059-0A53-49A9-89BA-5B8D5708F548}"/>
              </a:ext>
            </a:extLst>
          </p:cNvPr>
          <p:cNvSpPr txBox="1"/>
          <p:nvPr/>
        </p:nvSpPr>
        <p:spPr>
          <a:xfrm>
            <a:off x="8432800" y="3373735"/>
            <a:ext cx="3403601"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b="1" dirty="0"/>
              <a:t>Respecter les délais fixés</a:t>
            </a:r>
          </a:p>
        </p:txBody>
      </p:sp>
      <p:sp>
        <p:nvSpPr>
          <p:cNvPr id="6" name="ZoneTexte 5">
            <a:extLst>
              <a:ext uri="{FF2B5EF4-FFF2-40B4-BE49-F238E27FC236}">
                <a16:creationId xmlns:a16="http://schemas.microsoft.com/office/drawing/2014/main" id="{107F673B-4C92-4F6D-99EB-BB185628A83E}"/>
              </a:ext>
            </a:extLst>
          </p:cNvPr>
          <p:cNvSpPr txBox="1"/>
          <p:nvPr/>
        </p:nvSpPr>
        <p:spPr>
          <a:xfrm>
            <a:off x="9291642" y="4038131"/>
            <a:ext cx="1859100" cy="646331"/>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pPr algn="ctr"/>
            <a:r>
              <a:rPr lang="en-US" b="1" dirty="0" err="1"/>
              <a:t>Reduire</a:t>
            </a:r>
            <a:r>
              <a:rPr lang="en-US" b="1" dirty="0"/>
              <a:t> les </a:t>
            </a:r>
            <a:r>
              <a:rPr lang="en-US" b="1" dirty="0" err="1"/>
              <a:t>coûts</a:t>
            </a:r>
            <a:r>
              <a:rPr lang="en-US" b="1" dirty="0"/>
              <a:t> </a:t>
            </a:r>
          </a:p>
          <a:p>
            <a:pPr algn="ctr"/>
            <a:r>
              <a:rPr lang="en-US" b="1" dirty="0"/>
              <a:t>de la production</a:t>
            </a:r>
            <a:endParaRPr lang="fr-FR" b="1" dirty="0">
              <a:solidFill>
                <a:srgbClr val="FFC000"/>
              </a:solidFill>
            </a:endParaRPr>
          </a:p>
        </p:txBody>
      </p:sp>
      <p:sp>
        <p:nvSpPr>
          <p:cNvPr id="11" name="Flèche : droite 10">
            <a:extLst>
              <a:ext uri="{FF2B5EF4-FFF2-40B4-BE49-F238E27FC236}">
                <a16:creationId xmlns:a16="http://schemas.microsoft.com/office/drawing/2014/main" id="{7A9BEAE3-CEE1-46DB-BEFD-06592025675B}"/>
              </a:ext>
            </a:extLst>
          </p:cNvPr>
          <p:cNvSpPr/>
          <p:nvPr/>
        </p:nvSpPr>
        <p:spPr>
          <a:xfrm>
            <a:off x="4089400" y="3543301"/>
            <a:ext cx="3873499" cy="749299"/>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12" name="Rectangle : carré corné 11">
            <a:extLst>
              <a:ext uri="{FF2B5EF4-FFF2-40B4-BE49-F238E27FC236}">
                <a16:creationId xmlns:a16="http://schemas.microsoft.com/office/drawing/2014/main" id="{D8BD4FDF-76C5-4EC9-AB28-EFA82542C408}"/>
              </a:ext>
            </a:extLst>
          </p:cNvPr>
          <p:cNvSpPr/>
          <p:nvPr/>
        </p:nvSpPr>
        <p:spPr>
          <a:xfrm>
            <a:off x="4991716" y="4356100"/>
            <a:ext cx="1970690" cy="2235200"/>
          </a:xfrm>
          <a:prstGeom prst="foldedCorner">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sz="1400" dirty="0"/>
          </a:p>
          <a:p>
            <a:pPr algn="ctr"/>
            <a:r>
              <a:rPr lang="fr-FR" sz="1400" b="1" dirty="0"/>
              <a:t>Tableau de bord</a:t>
            </a:r>
          </a:p>
          <a:p>
            <a:pPr algn="ctr"/>
            <a:r>
              <a:rPr lang="fr-FR" sz="1400" b="1" dirty="0"/>
              <a:t>Indicateurs de performance</a:t>
            </a:r>
            <a:endParaRPr lang="ar-MA" sz="1400" b="1" dirty="0"/>
          </a:p>
          <a:p>
            <a:pPr algn="ctr"/>
            <a:r>
              <a:rPr lang="fr-FR" sz="1400" b="1" dirty="0"/>
              <a:t>KPI </a:t>
            </a:r>
            <a:r>
              <a:rPr lang="fr-FR" b="1" dirty="0"/>
              <a:t>:</a:t>
            </a:r>
            <a:endParaRPr lang="fr-FR" dirty="0"/>
          </a:p>
          <a:p>
            <a:pPr algn="ctr"/>
            <a:r>
              <a:rPr lang="fr-FR" dirty="0"/>
              <a:t>-TRS</a:t>
            </a:r>
          </a:p>
          <a:p>
            <a:pPr algn="ctr"/>
            <a:r>
              <a:rPr lang="fr-FR" dirty="0"/>
              <a:t>-TRG</a:t>
            </a:r>
          </a:p>
          <a:p>
            <a:pPr algn="ctr"/>
            <a:r>
              <a:rPr lang="fr-FR" dirty="0"/>
              <a:t>-TRP</a:t>
            </a:r>
          </a:p>
          <a:p>
            <a:pPr algn="ctr"/>
            <a:r>
              <a:rPr lang="fr-FR" dirty="0"/>
              <a:t>-…………</a:t>
            </a:r>
          </a:p>
        </p:txBody>
      </p:sp>
      <p:sp>
        <p:nvSpPr>
          <p:cNvPr id="13" name="ZoneTexte 12">
            <a:extLst>
              <a:ext uri="{FF2B5EF4-FFF2-40B4-BE49-F238E27FC236}">
                <a16:creationId xmlns:a16="http://schemas.microsoft.com/office/drawing/2014/main" id="{D7266333-F95B-43C0-A372-79C1E2CA7880}"/>
              </a:ext>
            </a:extLst>
          </p:cNvPr>
          <p:cNvSpPr txBox="1"/>
          <p:nvPr/>
        </p:nvSpPr>
        <p:spPr>
          <a:xfrm>
            <a:off x="307972" y="6302373"/>
            <a:ext cx="2933700" cy="369332"/>
          </a:xfrm>
          <a:prstGeom prst="rect">
            <a:avLst/>
          </a:prstGeom>
          <a:ln>
            <a:solidFill>
              <a:srgbClr val="FF0000"/>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fr-FR" b="1" dirty="0"/>
              <a:t>Fonctions Production</a:t>
            </a:r>
          </a:p>
        </p:txBody>
      </p:sp>
      <p:sp>
        <p:nvSpPr>
          <p:cNvPr id="14" name="Rectangle à coins arrondis 13"/>
          <p:cNvSpPr/>
          <p:nvPr/>
        </p:nvSpPr>
        <p:spPr>
          <a:xfrm>
            <a:off x="635000" y="931372"/>
            <a:ext cx="2171700" cy="6350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Etudes / Conceptions/RD</a:t>
            </a:r>
          </a:p>
        </p:txBody>
      </p:sp>
      <p:sp>
        <p:nvSpPr>
          <p:cNvPr id="15" name="Rectangle à coins arrondis 14"/>
          <p:cNvSpPr/>
          <p:nvPr/>
        </p:nvSpPr>
        <p:spPr>
          <a:xfrm>
            <a:off x="712864" y="1660032"/>
            <a:ext cx="2006600" cy="5969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Méthodes</a:t>
            </a:r>
          </a:p>
        </p:txBody>
      </p:sp>
      <p:sp>
        <p:nvSpPr>
          <p:cNvPr id="16" name="Rectangle à coins arrondis 15"/>
          <p:cNvSpPr/>
          <p:nvPr/>
        </p:nvSpPr>
        <p:spPr>
          <a:xfrm>
            <a:off x="700164" y="3010992"/>
            <a:ext cx="2006600" cy="5588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Gestion des stocks (MP/PF)</a:t>
            </a:r>
          </a:p>
        </p:txBody>
      </p:sp>
      <p:sp>
        <p:nvSpPr>
          <p:cNvPr id="17" name="Rectangle à coins arrondis 16"/>
          <p:cNvSpPr/>
          <p:nvPr/>
        </p:nvSpPr>
        <p:spPr>
          <a:xfrm>
            <a:off x="712864" y="4312740"/>
            <a:ext cx="2006600" cy="5207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La qualité</a:t>
            </a:r>
            <a:endParaRPr lang="fr-FR" sz="1200" dirty="0"/>
          </a:p>
        </p:txBody>
      </p:sp>
      <p:sp>
        <p:nvSpPr>
          <p:cNvPr id="18" name="Rectangle à coins arrondis 17"/>
          <p:cNvSpPr/>
          <p:nvPr/>
        </p:nvSpPr>
        <p:spPr>
          <a:xfrm>
            <a:off x="725564" y="3660276"/>
            <a:ext cx="2006600" cy="5715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Gestion opérationnelle</a:t>
            </a:r>
            <a:endParaRPr lang="fr-FR" sz="1200" dirty="0"/>
          </a:p>
        </p:txBody>
      </p:sp>
      <p:sp>
        <p:nvSpPr>
          <p:cNvPr id="19" name="Rectangle à coins arrondis 18"/>
          <p:cNvSpPr/>
          <p:nvPr/>
        </p:nvSpPr>
        <p:spPr>
          <a:xfrm>
            <a:off x="700164" y="4922336"/>
            <a:ext cx="2006600" cy="5207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Gestion Personnel</a:t>
            </a:r>
          </a:p>
        </p:txBody>
      </p:sp>
      <p:sp>
        <p:nvSpPr>
          <p:cNvPr id="26" name="ZoneTexte 25">
            <a:extLst>
              <a:ext uri="{FF2B5EF4-FFF2-40B4-BE49-F238E27FC236}">
                <a16:creationId xmlns:a16="http://schemas.microsoft.com/office/drawing/2014/main" id="{4ACCB755-E6BF-4468-8C45-3E44CD114DDA}"/>
              </a:ext>
            </a:extLst>
          </p:cNvPr>
          <p:cNvSpPr txBox="1"/>
          <p:nvPr/>
        </p:nvSpPr>
        <p:spPr>
          <a:xfrm>
            <a:off x="2806700" y="523555"/>
            <a:ext cx="1396999" cy="369332"/>
          </a:xfrm>
          <a:prstGeom prst="rect">
            <a:avLst/>
          </a:prstGeom>
          <a:noFill/>
        </p:spPr>
        <p:txBody>
          <a:bodyPr wrap="square" rtlCol="0">
            <a:spAutoFit/>
          </a:bodyPr>
          <a:lstStyle/>
          <a:p>
            <a:r>
              <a:rPr lang="fr-FR" b="1" dirty="0"/>
              <a:t>Stratégies</a:t>
            </a:r>
            <a:endParaRPr lang="fr-FR" sz="2000" b="1" dirty="0"/>
          </a:p>
        </p:txBody>
      </p:sp>
      <p:sp>
        <p:nvSpPr>
          <p:cNvPr id="27" name="ZoneTexte 26">
            <a:extLst>
              <a:ext uri="{FF2B5EF4-FFF2-40B4-BE49-F238E27FC236}">
                <a16:creationId xmlns:a16="http://schemas.microsoft.com/office/drawing/2014/main" id="{69364076-5622-4458-8437-11FC8887FE02}"/>
              </a:ext>
            </a:extLst>
          </p:cNvPr>
          <p:cNvSpPr txBox="1"/>
          <p:nvPr/>
        </p:nvSpPr>
        <p:spPr>
          <a:xfrm>
            <a:off x="3448588" y="1580233"/>
            <a:ext cx="1180131" cy="338554"/>
          </a:xfrm>
          <a:prstGeom prst="rect">
            <a:avLst/>
          </a:prstGeom>
          <a:noFill/>
        </p:spPr>
        <p:txBody>
          <a:bodyPr wrap="none" rtlCol="0">
            <a:spAutoFit/>
          </a:bodyPr>
          <a:lstStyle/>
          <a:p>
            <a:pPr algn="ctr"/>
            <a:r>
              <a:rPr lang="fr-FR" sz="1600" b="1" dirty="0"/>
              <a:t>Décisions</a:t>
            </a:r>
          </a:p>
        </p:txBody>
      </p:sp>
      <p:sp>
        <p:nvSpPr>
          <p:cNvPr id="35" name="Flèche vers le bas 34"/>
          <p:cNvSpPr/>
          <p:nvPr/>
        </p:nvSpPr>
        <p:spPr>
          <a:xfrm>
            <a:off x="5664200" y="1282700"/>
            <a:ext cx="647700" cy="2235200"/>
          </a:xfrm>
          <a:prstGeom prst="down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a:p>
        </p:txBody>
      </p:sp>
      <p:sp>
        <p:nvSpPr>
          <p:cNvPr id="36" name="ZoneTexte 35">
            <a:extLst>
              <a:ext uri="{FF2B5EF4-FFF2-40B4-BE49-F238E27FC236}">
                <a16:creationId xmlns:a16="http://schemas.microsoft.com/office/drawing/2014/main" id="{D7266333-F95B-43C0-A372-79C1E2CA7880}"/>
              </a:ext>
            </a:extLst>
          </p:cNvPr>
          <p:cNvSpPr txBox="1"/>
          <p:nvPr/>
        </p:nvSpPr>
        <p:spPr>
          <a:xfrm>
            <a:off x="4432300" y="2196525"/>
            <a:ext cx="3060700"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dirty="0"/>
              <a:t>Suivi d’avancement en utilisant le tableau de bord</a:t>
            </a:r>
          </a:p>
        </p:txBody>
      </p:sp>
      <p:sp>
        <p:nvSpPr>
          <p:cNvPr id="37" name="Flèche vers le bas 36"/>
          <p:cNvSpPr/>
          <p:nvPr/>
        </p:nvSpPr>
        <p:spPr>
          <a:xfrm rot="3520743">
            <a:off x="3304200" y="618161"/>
            <a:ext cx="568234" cy="1446132"/>
          </a:xfrm>
          <a:prstGeom prst="downArrow">
            <a:avLst/>
          </a:prstGeom>
        </p:spPr>
        <p:style>
          <a:lnRef idx="1">
            <a:schemeClr val="accent2"/>
          </a:lnRef>
          <a:fillRef idx="3">
            <a:schemeClr val="accent2"/>
          </a:fillRef>
          <a:effectRef idx="2">
            <a:schemeClr val="accent2"/>
          </a:effectRef>
          <a:fontRef idx="minor">
            <a:schemeClr val="lt1"/>
          </a:fontRef>
        </p:style>
        <p:txBody>
          <a:bodyPr vert="vert270" rtlCol="0" anchor="ctr"/>
          <a:lstStyle/>
          <a:p>
            <a:pPr algn="ctr"/>
            <a:endParaRPr lang="fr-FR" b="1" dirty="0"/>
          </a:p>
        </p:txBody>
      </p:sp>
      <p:sp>
        <p:nvSpPr>
          <p:cNvPr id="38" name="ZoneTexte 37">
            <a:extLst>
              <a:ext uri="{FF2B5EF4-FFF2-40B4-BE49-F238E27FC236}">
                <a16:creationId xmlns:a16="http://schemas.microsoft.com/office/drawing/2014/main" id="{D7266333-F95B-43C0-A372-79C1E2CA7880}"/>
              </a:ext>
            </a:extLst>
          </p:cNvPr>
          <p:cNvSpPr txBox="1"/>
          <p:nvPr/>
        </p:nvSpPr>
        <p:spPr>
          <a:xfrm>
            <a:off x="9136610" y="6298437"/>
            <a:ext cx="2209799" cy="400110"/>
          </a:xfrm>
          <a:prstGeom prst="rect">
            <a:avLst/>
          </a:prstGeom>
          <a:ln>
            <a:solidFill>
              <a:srgbClr val="FF0000"/>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fr-FR" sz="2000" b="1" dirty="0"/>
              <a:t>Objectifs </a:t>
            </a:r>
          </a:p>
        </p:txBody>
      </p:sp>
      <p:sp>
        <p:nvSpPr>
          <p:cNvPr id="23" name="Ellipse 22"/>
          <p:cNvSpPr/>
          <p:nvPr/>
        </p:nvSpPr>
        <p:spPr>
          <a:xfrm>
            <a:off x="8229600" y="1409700"/>
            <a:ext cx="3797300" cy="4000500"/>
          </a:xfrm>
          <a:prstGeom prst="ellipse">
            <a:avLst/>
          </a:prstGeom>
          <a:noFill/>
          <a:ln w="5715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24" name="Rectangle à coins arrondis 23"/>
          <p:cNvSpPr/>
          <p:nvPr/>
        </p:nvSpPr>
        <p:spPr>
          <a:xfrm>
            <a:off x="685877" y="5535122"/>
            <a:ext cx="2006600" cy="5207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Maintenance</a:t>
            </a:r>
          </a:p>
        </p:txBody>
      </p:sp>
      <p:sp>
        <p:nvSpPr>
          <p:cNvPr id="25" name="Ellipse 24"/>
          <p:cNvSpPr/>
          <p:nvPr/>
        </p:nvSpPr>
        <p:spPr>
          <a:xfrm>
            <a:off x="97654" y="635000"/>
            <a:ext cx="3191646" cy="5665305"/>
          </a:xfrm>
          <a:prstGeom prst="ellipse">
            <a:avLst/>
          </a:prstGeom>
          <a:noFill/>
          <a:ln w="5715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28" name="Rectangle à coins arrondis 27"/>
          <p:cNvSpPr/>
          <p:nvPr/>
        </p:nvSpPr>
        <p:spPr>
          <a:xfrm>
            <a:off x="712864" y="2333132"/>
            <a:ext cx="2006600" cy="5969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Planification</a:t>
            </a:r>
          </a:p>
        </p:txBody>
      </p:sp>
    </p:spTree>
    <p:extLst>
      <p:ext uri="{BB962C8B-B14F-4D97-AF65-F5344CB8AC3E}">
        <p14:creationId xmlns:p14="http://schemas.microsoft.com/office/powerpoint/2010/main" val="3589404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500" fill="hold"/>
                                        <p:tgtEl>
                                          <p:spTgt spid="37"/>
                                        </p:tgtEl>
                                        <p:attrNameLst>
                                          <p:attrName>ppt_w</p:attrName>
                                        </p:attrNameLst>
                                      </p:cBhvr>
                                      <p:tavLst>
                                        <p:tav tm="0">
                                          <p:val>
                                            <p:fltVal val="0"/>
                                          </p:val>
                                        </p:tav>
                                        <p:tav tm="100000">
                                          <p:val>
                                            <p:strVal val="#ppt_w"/>
                                          </p:val>
                                        </p:tav>
                                      </p:tavLst>
                                    </p:anim>
                                    <p:anim calcmode="lin" valueType="num">
                                      <p:cBhvr>
                                        <p:cTn id="8" dur="500" fill="hold"/>
                                        <p:tgtEl>
                                          <p:spTgt spid="37"/>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p:cTn id="11" dur="500" fill="hold"/>
                                        <p:tgtEl>
                                          <p:spTgt spid="26"/>
                                        </p:tgtEl>
                                        <p:attrNameLst>
                                          <p:attrName>ppt_w</p:attrName>
                                        </p:attrNameLst>
                                      </p:cBhvr>
                                      <p:tavLst>
                                        <p:tav tm="0">
                                          <p:val>
                                            <p:fltVal val="0"/>
                                          </p:val>
                                        </p:tav>
                                        <p:tav tm="100000">
                                          <p:val>
                                            <p:strVal val="#ppt_w"/>
                                          </p:val>
                                        </p:tav>
                                      </p:tavLst>
                                    </p:anim>
                                    <p:anim calcmode="lin" valueType="num">
                                      <p:cBhvr>
                                        <p:cTn id="12" dur="500" fill="hold"/>
                                        <p:tgtEl>
                                          <p:spTgt spid="26"/>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anim calcmode="lin" valueType="num">
                                      <p:cBhvr>
                                        <p:cTn id="15" dur="500" fill="hold"/>
                                        <p:tgtEl>
                                          <p:spTgt spid="27"/>
                                        </p:tgtEl>
                                        <p:attrNameLst>
                                          <p:attrName>ppt_w</p:attrName>
                                        </p:attrNameLst>
                                      </p:cBhvr>
                                      <p:tavLst>
                                        <p:tav tm="0">
                                          <p:val>
                                            <p:fltVal val="0"/>
                                          </p:val>
                                        </p:tav>
                                        <p:tav tm="100000">
                                          <p:val>
                                            <p:strVal val="#ppt_w"/>
                                          </p:val>
                                        </p:tav>
                                      </p:tavLst>
                                    </p:anim>
                                    <p:anim calcmode="lin" valueType="num">
                                      <p:cBhvr>
                                        <p:cTn id="16" dur="500" fill="hold"/>
                                        <p:tgtEl>
                                          <p:spTgt spid="27"/>
                                        </p:tgtEl>
                                        <p:attrNameLst>
                                          <p:attrName>ppt_h</p:attrName>
                                        </p:attrNameLst>
                                      </p:cBhvr>
                                      <p:tavLst>
                                        <p:tav tm="0">
                                          <p:val>
                                            <p:flt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23" presetClass="entr" presetSubtype="16"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p:cTn id="21" dur="500" fill="hold"/>
                                        <p:tgtEl>
                                          <p:spTgt spid="13"/>
                                        </p:tgtEl>
                                        <p:attrNameLst>
                                          <p:attrName>ppt_w</p:attrName>
                                        </p:attrNameLst>
                                      </p:cBhvr>
                                      <p:tavLst>
                                        <p:tav tm="0">
                                          <p:val>
                                            <p:fltVal val="0"/>
                                          </p:val>
                                        </p:tav>
                                        <p:tav tm="100000">
                                          <p:val>
                                            <p:strVal val="#ppt_w"/>
                                          </p:val>
                                        </p:tav>
                                      </p:tavLst>
                                    </p:anim>
                                    <p:anim calcmode="lin" valueType="num">
                                      <p:cBhvr>
                                        <p:cTn id="22" dur="500" fill="hold"/>
                                        <p:tgtEl>
                                          <p:spTgt spid="13"/>
                                        </p:tgtEl>
                                        <p:attrNameLst>
                                          <p:attrName>ppt_h</p:attrName>
                                        </p:attrNameLst>
                                      </p:cBhvr>
                                      <p:tavLst>
                                        <p:tav tm="0">
                                          <p:val>
                                            <p:fltVal val="0"/>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linds(horizontal)">
                                      <p:cBhvr>
                                        <p:cTn id="27" dur="500"/>
                                        <p:tgtEl>
                                          <p:spTgt spid="14"/>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blinds(horizontal)">
                                      <p:cBhvr>
                                        <p:cTn id="30" dur="500"/>
                                        <p:tgtEl>
                                          <p:spTgt spid="15"/>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blinds(horizontal)">
                                      <p:cBhvr>
                                        <p:cTn id="33" dur="500"/>
                                        <p:tgtEl>
                                          <p:spTgt spid="16"/>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blinds(horizontal)">
                                      <p:cBhvr>
                                        <p:cTn id="36" dur="500"/>
                                        <p:tgtEl>
                                          <p:spTgt spid="17"/>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blinds(horizontal)">
                                      <p:cBhvr>
                                        <p:cTn id="39" dur="500"/>
                                        <p:tgtEl>
                                          <p:spTgt spid="18"/>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blinds(horizontal)">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23" presetClass="entr" presetSubtype="16"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p:cTn id="47" dur="500" fill="hold"/>
                                        <p:tgtEl>
                                          <p:spTgt spid="11"/>
                                        </p:tgtEl>
                                        <p:attrNameLst>
                                          <p:attrName>ppt_w</p:attrName>
                                        </p:attrNameLst>
                                      </p:cBhvr>
                                      <p:tavLst>
                                        <p:tav tm="0">
                                          <p:val>
                                            <p:fltVal val="0"/>
                                          </p:val>
                                        </p:tav>
                                        <p:tav tm="100000">
                                          <p:val>
                                            <p:strVal val="#ppt_w"/>
                                          </p:val>
                                        </p:tav>
                                      </p:tavLst>
                                    </p:anim>
                                    <p:anim calcmode="lin" valueType="num">
                                      <p:cBhvr>
                                        <p:cTn id="48" dur="5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49" fill="hold">
                      <p:stCondLst>
                        <p:cond delay="indefinite"/>
                      </p:stCondLst>
                      <p:childTnLst>
                        <p:par>
                          <p:cTn id="50" fill="hold">
                            <p:stCondLst>
                              <p:cond delay="0"/>
                            </p:stCondLst>
                            <p:childTnLst>
                              <p:par>
                                <p:cTn id="51" presetID="23" presetClass="entr" presetSubtype="16" fill="hold" grpId="0" nodeType="clickEffect">
                                  <p:stCondLst>
                                    <p:cond delay="0"/>
                                  </p:stCondLst>
                                  <p:childTnLst>
                                    <p:set>
                                      <p:cBhvr>
                                        <p:cTn id="52" dur="1" fill="hold">
                                          <p:stCondLst>
                                            <p:cond delay="0"/>
                                          </p:stCondLst>
                                        </p:cTn>
                                        <p:tgtEl>
                                          <p:spTgt spid="38"/>
                                        </p:tgtEl>
                                        <p:attrNameLst>
                                          <p:attrName>style.visibility</p:attrName>
                                        </p:attrNameLst>
                                      </p:cBhvr>
                                      <p:to>
                                        <p:strVal val="visible"/>
                                      </p:to>
                                    </p:set>
                                    <p:anim calcmode="lin" valueType="num">
                                      <p:cBhvr>
                                        <p:cTn id="53" dur="500" fill="hold"/>
                                        <p:tgtEl>
                                          <p:spTgt spid="38"/>
                                        </p:tgtEl>
                                        <p:attrNameLst>
                                          <p:attrName>ppt_w</p:attrName>
                                        </p:attrNameLst>
                                      </p:cBhvr>
                                      <p:tavLst>
                                        <p:tav tm="0">
                                          <p:val>
                                            <p:fltVal val="0"/>
                                          </p:val>
                                        </p:tav>
                                        <p:tav tm="100000">
                                          <p:val>
                                            <p:strVal val="#ppt_w"/>
                                          </p:val>
                                        </p:tav>
                                      </p:tavLst>
                                    </p:anim>
                                    <p:anim calcmode="lin" valueType="num">
                                      <p:cBhvr>
                                        <p:cTn id="54" dur="500" fill="hold"/>
                                        <p:tgtEl>
                                          <p:spTgt spid="38"/>
                                        </p:tgtEl>
                                        <p:attrNameLst>
                                          <p:attrName>ppt_h</p:attrName>
                                        </p:attrNameLst>
                                      </p:cBhvr>
                                      <p:tavLst>
                                        <p:tav tm="0">
                                          <p:val>
                                            <p:fltVal val="0"/>
                                          </p:val>
                                        </p:tav>
                                        <p:tav tm="100000">
                                          <p:val>
                                            <p:strVal val="#ppt_h"/>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4"/>
                                        </p:tgtEl>
                                        <p:attrNameLst>
                                          <p:attrName>style.visibility</p:attrName>
                                        </p:attrNameLst>
                                      </p:cBhvr>
                                      <p:to>
                                        <p:strVal val="visible"/>
                                      </p:to>
                                    </p:set>
                                    <p:anim calcmode="lin" valueType="num">
                                      <p:cBhvr additive="base">
                                        <p:cTn id="59" dur="500" fill="hold"/>
                                        <p:tgtEl>
                                          <p:spTgt spid="4"/>
                                        </p:tgtEl>
                                        <p:attrNameLst>
                                          <p:attrName>ppt_x</p:attrName>
                                        </p:attrNameLst>
                                      </p:cBhvr>
                                      <p:tavLst>
                                        <p:tav tm="0">
                                          <p:val>
                                            <p:strVal val="#ppt_x"/>
                                          </p:val>
                                        </p:tav>
                                        <p:tav tm="100000">
                                          <p:val>
                                            <p:strVal val="#ppt_x"/>
                                          </p:val>
                                        </p:tav>
                                      </p:tavLst>
                                    </p:anim>
                                    <p:anim calcmode="lin" valueType="num">
                                      <p:cBhvr additive="base">
                                        <p:cTn id="6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5"/>
                                        </p:tgtEl>
                                        <p:attrNameLst>
                                          <p:attrName>style.visibility</p:attrName>
                                        </p:attrNameLst>
                                      </p:cBhvr>
                                      <p:to>
                                        <p:strVal val="visible"/>
                                      </p:to>
                                    </p:set>
                                    <p:anim calcmode="lin" valueType="num">
                                      <p:cBhvr additive="base">
                                        <p:cTn id="65" dur="500" fill="hold"/>
                                        <p:tgtEl>
                                          <p:spTgt spid="5"/>
                                        </p:tgtEl>
                                        <p:attrNameLst>
                                          <p:attrName>ppt_x</p:attrName>
                                        </p:attrNameLst>
                                      </p:cBhvr>
                                      <p:tavLst>
                                        <p:tav tm="0">
                                          <p:val>
                                            <p:strVal val="#ppt_x"/>
                                          </p:val>
                                        </p:tav>
                                        <p:tav tm="100000">
                                          <p:val>
                                            <p:strVal val="#ppt_x"/>
                                          </p:val>
                                        </p:tav>
                                      </p:tavLst>
                                    </p:anim>
                                    <p:anim calcmode="lin" valueType="num">
                                      <p:cBhvr additive="base">
                                        <p:cTn id="6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6"/>
                                        </p:tgtEl>
                                        <p:attrNameLst>
                                          <p:attrName>style.visibility</p:attrName>
                                        </p:attrNameLst>
                                      </p:cBhvr>
                                      <p:to>
                                        <p:strVal val="visible"/>
                                      </p:to>
                                    </p:set>
                                    <p:anim calcmode="lin" valueType="num">
                                      <p:cBhvr additive="base">
                                        <p:cTn id="71" dur="500" fill="hold"/>
                                        <p:tgtEl>
                                          <p:spTgt spid="6"/>
                                        </p:tgtEl>
                                        <p:attrNameLst>
                                          <p:attrName>ppt_x</p:attrName>
                                        </p:attrNameLst>
                                      </p:cBhvr>
                                      <p:tavLst>
                                        <p:tav tm="0">
                                          <p:val>
                                            <p:strVal val="#ppt_x"/>
                                          </p:val>
                                        </p:tav>
                                        <p:tav tm="100000">
                                          <p:val>
                                            <p:strVal val="#ppt_x"/>
                                          </p:val>
                                        </p:tav>
                                      </p:tavLst>
                                    </p:anim>
                                    <p:anim calcmode="lin" valueType="num">
                                      <p:cBhvr additive="base">
                                        <p:cTn id="7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3" presetClass="entr" presetSubtype="16" fill="hold" grpId="0" nodeType="clickEffect">
                                  <p:stCondLst>
                                    <p:cond delay="0"/>
                                  </p:stCondLst>
                                  <p:childTnLst>
                                    <p:set>
                                      <p:cBhvr>
                                        <p:cTn id="76" dur="1" fill="hold">
                                          <p:stCondLst>
                                            <p:cond delay="0"/>
                                          </p:stCondLst>
                                        </p:cTn>
                                        <p:tgtEl>
                                          <p:spTgt spid="35"/>
                                        </p:tgtEl>
                                        <p:attrNameLst>
                                          <p:attrName>style.visibility</p:attrName>
                                        </p:attrNameLst>
                                      </p:cBhvr>
                                      <p:to>
                                        <p:strVal val="visible"/>
                                      </p:to>
                                    </p:set>
                                    <p:anim calcmode="lin" valueType="num">
                                      <p:cBhvr>
                                        <p:cTn id="77" dur="500" fill="hold"/>
                                        <p:tgtEl>
                                          <p:spTgt spid="35"/>
                                        </p:tgtEl>
                                        <p:attrNameLst>
                                          <p:attrName>ppt_w</p:attrName>
                                        </p:attrNameLst>
                                      </p:cBhvr>
                                      <p:tavLst>
                                        <p:tav tm="0">
                                          <p:val>
                                            <p:fltVal val="0"/>
                                          </p:val>
                                        </p:tav>
                                        <p:tav tm="100000">
                                          <p:val>
                                            <p:strVal val="#ppt_w"/>
                                          </p:val>
                                        </p:tav>
                                      </p:tavLst>
                                    </p:anim>
                                    <p:anim calcmode="lin" valueType="num">
                                      <p:cBhvr>
                                        <p:cTn id="78" dur="500" fill="hold"/>
                                        <p:tgtEl>
                                          <p:spTgt spid="35"/>
                                        </p:tgtEl>
                                        <p:attrNameLst>
                                          <p:attrName>ppt_h</p:attrName>
                                        </p:attrNameLst>
                                      </p:cBhvr>
                                      <p:tavLst>
                                        <p:tav tm="0">
                                          <p:val>
                                            <p:fltVal val="0"/>
                                          </p:val>
                                        </p:tav>
                                        <p:tav tm="100000">
                                          <p:val>
                                            <p:strVal val="#ppt_h"/>
                                          </p:val>
                                        </p:tav>
                                      </p:tavLst>
                                    </p:anim>
                                  </p:childTnLst>
                                </p:cTn>
                              </p:par>
                              <p:par>
                                <p:cTn id="79" presetID="23" presetClass="entr" presetSubtype="16" fill="hold" grpId="0" nodeType="withEffect">
                                  <p:stCondLst>
                                    <p:cond delay="0"/>
                                  </p:stCondLst>
                                  <p:childTnLst>
                                    <p:set>
                                      <p:cBhvr>
                                        <p:cTn id="80" dur="1" fill="hold">
                                          <p:stCondLst>
                                            <p:cond delay="0"/>
                                          </p:stCondLst>
                                        </p:cTn>
                                        <p:tgtEl>
                                          <p:spTgt spid="36"/>
                                        </p:tgtEl>
                                        <p:attrNameLst>
                                          <p:attrName>style.visibility</p:attrName>
                                        </p:attrNameLst>
                                      </p:cBhvr>
                                      <p:to>
                                        <p:strVal val="visible"/>
                                      </p:to>
                                    </p:set>
                                    <p:anim calcmode="lin" valueType="num">
                                      <p:cBhvr>
                                        <p:cTn id="81" dur="500" fill="hold"/>
                                        <p:tgtEl>
                                          <p:spTgt spid="36"/>
                                        </p:tgtEl>
                                        <p:attrNameLst>
                                          <p:attrName>ppt_w</p:attrName>
                                        </p:attrNameLst>
                                      </p:cBhvr>
                                      <p:tavLst>
                                        <p:tav tm="0">
                                          <p:val>
                                            <p:fltVal val="0"/>
                                          </p:val>
                                        </p:tav>
                                        <p:tav tm="100000">
                                          <p:val>
                                            <p:strVal val="#ppt_w"/>
                                          </p:val>
                                        </p:tav>
                                      </p:tavLst>
                                    </p:anim>
                                    <p:anim calcmode="lin" valueType="num">
                                      <p:cBhvr>
                                        <p:cTn id="82" dur="500" fill="hold"/>
                                        <p:tgtEl>
                                          <p:spTgt spid="36"/>
                                        </p:tgtEl>
                                        <p:attrNameLst>
                                          <p:attrName>ppt_h</p:attrName>
                                        </p:attrNameLst>
                                      </p:cBhvr>
                                      <p:tavLst>
                                        <p:tav tm="0">
                                          <p:val>
                                            <p:fltVal val="0"/>
                                          </p:val>
                                        </p:tav>
                                        <p:tav tm="100000">
                                          <p:val>
                                            <p:strVal val="#ppt_h"/>
                                          </p:val>
                                        </p:tav>
                                      </p:tavLst>
                                    </p:anim>
                                  </p:childTnLst>
                                </p:cTn>
                              </p:par>
                              <p:par>
                                <p:cTn id="83" presetID="23" presetClass="entr" presetSubtype="16" fill="hold" grpId="0" nodeType="withEffect">
                                  <p:stCondLst>
                                    <p:cond delay="0"/>
                                  </p:stCondLst>
                                  <p:childTnLst>
                                    <p:set>
                                      <p:cBhvr>
                                        <p:cTn id="84" dur="1" fill="hold">
                                          <p:stCondLst>
                                            <p:cond delay="0"/>
                                          </p:stCondLst>
                                        </p:cTn>
                                        <p:tgtEl>
                                          <p:spTgt spid="12"/>
                                        </p:tgtEl>
                                        <p:attrNameLst>
                                          <p:attrName>style.visibility</p:attrName>
                                        </p:attrNameLst>
                                      </p:cBhvr>
                                      <p:to>
                                        <p:strVal val="visible"/>
                                      </p:to>
                                    </p:set>
                                    <p:anim calcmode="lin" valueType="num">
                                      <p:cBhvr>
                                        <p:cTn id="85" dur="500" fill="hold"/>
                                        <p:tgtEl>
                                          <p:spTgt spid="12"/>
                                        </p:tgtEl>
                                        <p:attrNameLst>
                                          <p:attrName>ppt_w</p:attrName>
                                        </p:attrNameLst>
                                      </p:cBhvr>
                                      <p:tavLst>
                                        <p:tav tm="0">
                                          <p:val>
                                            <p:fltVal val="0"/>
                                          </p:val>
                                        </p:tav>
                                        <p:tav tm="100000">
                                          <p:val>
                                            <p:strVal val="#ppt_w"/>
                                          </p:val>
                                        </p:tav>
                                      </p:tavLst>
                                    </p:anim>
                                    <p:anim calcmode="lin" valueType="num">
                                      <p:cBhvr>
                                        <p:cTn id="86" dur="500" fill="hold"/>
                                        <p:tgtEl>
                                          <p:spTgt spid="12"/>
                                        </p:tgtEl>
                                        <p:attrNameLst>
                                          <p:attrName>ppt_h</p:attrName>
                                        </p:attrNameLst>
                                      </p:cBhvr>
                                      <p:tavLst>
                                        <p:tav tm="0">
                                          <p:val>
                                            <p:fltVal val="0"/>
                                          </p:val>
                                        </p:tav>
                                        <p:tav tm="100000">
                                          <p:val>
                                            <p:strVal val="#ppt_h"/>
                                          </p:val>
                                        </p:tav>
                                      </p:tavLst>
                                    </p:anim>
                                  </p:childTnLst>
                                </p:cTn>
                              </p:par>
                              <p:par>
                                <p:cTn id="87" presetID="23" presetClass="entr" presetSubtype="16" fill="hold" grpId="0" nodeType="withEffect">
                                  <p:stCondLst>
                                    <p:cond delay="0"/>
                                  </p:stCondLst>
                                  <p:childTnLst>
                                    <p:set>
                                      <p:cBhvr>
                                        <p:cTn id="88" dur="1" fill="hold">
                                          <p:stCondLst>
                                            <p:cond delay="0"/>
                                          </p:stCondLst>
                                        </p:cTn>
                                        <p:tgtEl>
                                          <p:spTgt spid="23"/>
                                        </p:tgtEl>
                                        <p:attrNameLst>
                                          <p:attrName>style.visibility</p:attrName>
                                        </p:attrNameLst>
                                      </p:cBhvr>
                                      <p:to>
                                        <p:strVal val="visible"/>
                                      </p:to>
                                    </p:set>
                                    <p:anim calcmode="lin" valueType="num">
                                      <p:cBhvr>
                                        <p:cTn id="89" dur="500" fill="hold"/>
                                        <p:tgtEl>
                                          <p:spTgt spid="23"/>
                                        </p:tgtEl>
                                        <p:attrNameLst>
                                          <p:attrName>ppt_w</p:attrName>
                                        </p:attrNameLst>
                                      </p:cBhvr>
                                      <p:tavLst>
                                        <p:tav tm="0">
                                          <p:val>
                                            <p:fltVal val="0"/>
                                          </p:val>
                                        </p:tav>
                                        <p:tav tm="100000">
                                          <p:val>
                                            <p:strVal val="#ppt_w"/>
                                          </p:val>
                                        </p:tav>
                                      </p:tavLst>
                                    </p:anim>
                                    <p:anim calcmode="lin" valueType="num">
                                      <p:cBhvr>
                                        <p:cTn id="90" dur="500" fill="hold"/>
                                        <p:tgtEl>
                                          <p:spTgt spid="23"/>
                                        </p:tgtEl>
                                        <p:attrNameLst>
                                          <p:attrName>ppt_h</p:attrName>
                                        </p:attrNameLst>
                                      </p:cBhvr>
                                      <p:tavLst>
                                        <p:tav tm="0">
                                          <p:val>
                                            <p:fltVal val="0"/>
                                          </p:val>
                                        </p:tav>
                                        <p:tav tm="100000">
                                          <p:val>
                                            <p:strVal val="#ppt_h"/>
                                          </p:val>
                                        </p:tav>
                                      </p:tavLst>
                                    </p:anim>
                                  </p:childTnLst>
                                </p:cTn>
                              </p:par>
                              <p:par>
                                <p:cTn id="91" presetID="3" presetClass="entr" presetSubtype="10" fill="hold" grpId="0" nodeType="withEffect">
                                  <p:stCondLst>
                                    <p:cond delay="0"/>
                                  </p:stCondLst>
                                  <p:childTnLst>
                                    <p:set>
                                      <p:cBhvr>
                                        <p:cTn id="92" dur="1" fill="hold">
                                          <p:stCondLst>
                                            <p:cond delay="0"/>
                                          </p:stCondLst>
                                        </p:cTn>
                                        <p:tgtEl>
                                          <p:spTgt spid="24"/>
                                        </p:tgtEl>
                                        <p:attrNameLst>
                                          <p:attrName>style.visibility</p:attrName>
                                        </p:attrNameLst>
                                      </p:cBhvr>
                                      <p:to>
                                        <p:strVal val="visible"/>
                                      </p:to>
                                    </p:set>
                                    <p:animEffect transition="in" filter="blinds(horizontal)">
                                      <p:cBhvr>
                                        <p:cTn id="93" dur="500"/>
                                        <p:tgtEl>
                                          <p:spTgt spid="24"/>
                                        </p:tgtEl>
                                      </p:cBhvr>
                                    </p:animEffect>
                                  </p:childTnLst>
                                </p:cTn>
                              </p:par>
                              <p:par>
                                <p:cTn id="94" presetID="23" presetClass="entr" presetSubtype="16" fill="hold" grpId="0" nodeType="withEffect">
                                  <p:stCondLst>
                                    <p:cond delay="0"/>
                                  </p:stCondLst>
                                  <p:childTnLst>
                                    <p:set>
                                      <p:cBhvr>
                                        <p:cTn id="95" dur="1" fill="hold">
                                          <p:stCondLst>
                                            <p:cond delay="0"/>
                                          </p:stCondLst>
                                        </p:cTn>
                                        <p:tgtEl>
                                          <p:spTgt spid="25"/>
                                        </p:tgtEl>
                                        <p:attrNameLst>
                                          <p:attrName>style.visibility</p:attrName>
                                        </p:attrNameLst>
                                      </p:cBhvr>
                                      <p:to>
                                        <p:strVal val="visible"/>
                                      </p:to>
                                    </p:set>
                                    <p:anim calcmode="lin" valueType="num">
                                      <p:cBhvr>
                                        <p:cTn id="96" dur="500" fill="hold"/>
                                        <p:tgtEl>
                                          <p:spTgt spid="25"/>
                                        </p:tgtEl>
                                        <p:attrNameLst>
                                          <p:attrName>ppt_w</p:attrName>
                                        </p:attrNameLst>
                                      </p:cBhvr>
                                      <p:tavLst>
                                        <p:tav tm="0">
                                          <p:val>
                                            <p:fltVal val="0"/>
                                          </p:val>
                                        </p:tav>
                                        <p:tav tm="100000">
                                          <p:val>
                                            <p:strVal val="#ppt_w"/>
                                          </p:val>
                                        </p:tav>
                                      </p:tavLst>
                                    </p:anim>
                                    <p:anim calcmode="lin" valueType="num">
                                      <p:cBhvr>
                                        <p:cTn id="97" dur="500" fill="hold"/>
                                        <p:tgtEl>
                                          <p:spTgt spid="25"/>
                                        </p:tgtEl>
                                        <p:attrNameLst>
                                          <p:attrName>ppt_h</p:attrName>
                                        </p:attrNameLst>
                                      </p:cBhvr>
                                      <p:tavLst>
                                        <p:tav tm="0">
                                          <p:val>
                                            <p:fltVal val="0"/>
                                          </p:val>
                                        </p:tav>
                                        <p:tav tm="100000">
                                          <p:val>
                                            <p:strVal val="#ppt_h"/>
                                          </p:val>
                                        </p:tav>
                                      </p:tavLst>
                                    </p:anim>
                                  </p:childTnLst>
                                </p:cTn>
                              </p:par>
                              <p:par>
                                <p:cTn id="98" presetID="3" presetClass="entr" presetSubtype="10" fill="hold" grpId="0" nodeType="withEffect">
                                  <p:stCondLst>
                                    <p:cond delay="0"/>
                                  </p:stCondLst>
                                  <p:childTnLst>
                                    <p:set>
                                      <p:cBhvr>
                                        <p:cTn id="99" dur="1" fill="hold">
                                          <p:stCondLst>
                                            <p:cond delay="0"/>
                                          </p:stCondLst>
                                        </p:cTn>
                                        <p:tgtEl>
                                          <p:spTgt spid="28"/>
                                        </p:tgtEl>
                                        <p:attrNameLst>
                                          <p:attrName>style.visibility</p:attrName>
                                        </p:attrNameLst>
                                      </p:cBhvr>
                                      <p:to>
                                        <p:strVal val="visible"/>
                                      </p:to>
                                    </p:set>
                                    <p:animEffect transition="in" filter="blinds(horizontal)">
                                      <p:cBhvr>
                                        <p:cTn id="10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11" grpId="0" animBg="1"/>
      <p:bldP spid="12" grpId="0" animBg="1"/>
      <p:bldP spid="13" grpId="0" animBg="1"/>
      <p:bldP spid="14" grpId="0" animBg="1"/>
      <p:bldP spid="15" grpId="0" animBg="1"/>
      <p:bldP spid="16" grpId="0" animBg="1"/>
      <p:bldP spid="17" grpId="0" animBg="1"/>
      <p:bldP spid="18" grpId="0" animBg="1"/>
      <p:bldP spid="19" grpId="0" animBg="1"/>
      <p:bldP spid="26" grpId="0"/>
      <p:bldP spid="27" grpId="0"/>
      <p:bldP spid="35" grpId="0" animBg="1"/>
      <p:bldP spid="36" grpId="0" animBg="1"/>
      <p:bldP spid="37" grpId="0" animBg="1"/>
      <p:bldP spid="38" grpId="0" animBg="1"/>
      <p:bldP spid="23" grpId="0" animBg="1"/>
      <p:bldP spid="24" grpId="0" animBg="1"/>
      <p:bldP spid="25" grpId="0" animBg="1"/>
      <p:bldP spid="28" grpId="0" animBg="1"/>
    </p:bldLst>
  </p:timing>
</p:sld>
</file>

<file path=ppt/slides/slide4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79930-FDA7-A18A-22D3-9989C1B24C3C}"/>
              </a:ext>
            </a:extLst>
          </p:cNvPr>
          <p:cNvSpPr>
            <a:spLocks noGrp="1"/>
          </p:cNvSpPr>
          <p:nvPr>
            <p:ph type="title"/>
          </p:nvPr>
        </p:nvSpPr>
        <p:spPr>
          <a:xfrm>
            <a:off x="1393638" y="2823614"/>
            <a:ext cx="9404723" cy="1210771"/>
          </a:xfrm>
        </p:spPr>
        <p:txBody>
          <a:bodyPr/>
          <a:lstStyle/>
          <a:p>
            <a:pPr algn="ctr"/>
            <a:r>
              <a:rPr lang="fr-FR" sz="3200"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t>CHAPITRE 11 : L'ESPRIT DU MANAGER DE LA PRODUCTION</a:t>
            </a:r>
            <a:br>
              <a:rPr lang="fr-MA" sz="3200" dirty="0">
                <a:solidFill>
                  <a:srgbClr val="FFFF00"/>
                </a:solidFill>
                <a:effectLst/>
                <a:latin typeface="Calibri" panose="020F0502020204030204" pitchFamily="34" charset="0"/>
                <a:ea typeface="Calibri" panose="020F0502020204030204" pitchFamily="34" charset="0"/>
                <a:cs typeface="Arial" panose="020B0604020202020204" pitchFamily="34" charset="0"/>
              </a:rPr>
            </a:br>
            <a:endParaRPr lang="fr-MA" sz="6000" dirty="0">
              <a:solidFill>
                <a:srgbClr val="FFFF00"/>
              </a:solidFill>
            </a:endParaRPr>
          </a:p>
        </p:txBody>
      </p:sp>
    </p:spTree>
    <p:extLst>
      <p:ext uri="{BB962C8B-B14F-4D97-AF65-F5344CB8AC3E}">
        <p14:creationId xmlns:p14="http://schemas.microsoft.com/office/powerpoint/2010/main" val="879668114"/>
      </p:ext>
    </p:extLst>
  </p:cSld>
  <p:clrMapOvr>
    <a:masterClrMapping/>
  </p:clrMapOvr>
</p:sld>
</file>

<file path=ppt/slides/slide4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118A8CD-E5AA-3824-5C4A-8077AD05FCD1}"/>
              </a:ext>
            </a:extLst>
          </p:cNvPr>
          <p:cNvSpPr>
            <a:spLocks noGrp="1"/>
          </p:cNvSpPr>
          <p:nvPr>
            <p:ph idx="1"/>
          </p:nvPr>
        </p:nvSpPr>
        <p:spPr>
          <a:xfrm>
            <a:off x="1020418" y="1970203"/>
            <a:ext cx="10151164" cy="2582944"/>
          </a:xfrm>
        </p:spPr>
        <p:txBody>
          <a:bodyPr/>
          <a:lstStyle/>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A la fin de cette première version de la formation, je voudrais clôturer par expliquer la méthodologie à suivre par le manager production pour structuration et maitriser son service.</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Cette méthodologie a pour objectif d'aider à déterminer l'état actuel, de détecter les points faibles et d'établir les plans de structuration et d'amélioration nécessaires. Elle est basée sur quatre étapes :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3755113875"/>
      </p:ext>
    </p:extLst>
  </p:cSld>
  <p:clrMapOvr>
    <a:masterClrMapping/>
  </p:clrMapOvr>
</p:sld>
</file>

<file path=ppt/slides/slide4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2DD2E-40DF-8039-AF7E-48A5F00AD685}"/>
              </a:ext>
            </a:extLst>
          </p:cNvPr>
          <p:cNvSpPr>
            <a:spLocks noGrp="1"/>
          </p:cNvSpPr>
          <p:nvPr>
            <p:ph type="title"/>
          </p:nvPr>
        </p:nvSpPr>
        <p:spPr/>
        <p:txBody>
          <a:bodyPr/>
          <a:lstStyle/>
          <a:p>
            <a:r>
              <a:rPr lang="fr-FR" sz="2800"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t>1. La détermination d'état actuel des ressources :</a:t>
            </a:r>
            <a:br>
              <a:rPr lang="fr-MA" sz="2800" dirty="0">
                <a:solidFill>
                  <a:srgbClr val="FFFF00"/>
                </a:solidFill>
                <a:effectLst/>
                <a:latin typeface="Calibri" panose="020F0502020204030204" pitchFamily="34" charset="0"/>
                <a:ea typeface="Calibri" panose="020F0502020204030204" pitchFamily="34" charset="0"/>
                <a:cs typeface="Arial" panose="020B0604020202020204" pitchFamily="34" charset="0"/>
              </a:rPr>
            </a:br>
            <a:endParaRPr lang="fr-MA" sz="5400" dirty="0">
              <a:solidFill>
                <a:srgbClr val="FFFF00"/>
              </a:solidFill>
            </a:endParaRPr>
          </a:p>
        </p:txBody>
      </p:sp>
      <p:sp>
        <p:nvSpPr>
          <p:cNvPr id="3" name="Content Placeholder 2">
            <a:extLst>
              <a:ext uri="{FF2B5EF4-FFF2-40B4-BE49-F238E27FC236}">
                <a16:creationId xmlns:a16="http://schemas.microsoft.com/office/drawing/2014/main" id="{62F7C648-792C-C776-2568-9AE443F763C7}"/>
              </a:ext>
            </a:extLst>
          </p:cNvPr>
          <p:cNvSpPr>
            <a:spLocks noGrp="1"/>
          </p:cNvSpPr>
          <p:nvPr>
            <p:ph idx="1"/>
          </p:nvPr>
        </p:nvSpPr>
        <p:spPr>
          <a:xfrm>
            <a:off x="132522" y="1351722"/>
            <a:ext cx="11622156" cy="4896677"/>
          </a:xfrm>
        </p:spPr>
        <p:txBody>
          <a:bodyPr>
            <a:normAutofit/>
          </a:bodyPr>
          <a:lstStyle/>
          <a:p>
            <a:pPr>
              <a:lnSpc>
                <a:spcPct val="115000"/>
              </a:lnSpc>
              <a:spcAft>
                <a:spcPts val="1000"/>
              </a:spcAft>
            </a:pPr>
            <a:r>
              <a:rPr lang="fr-FR" dirty="0">
                <a:effectLst/>
                <a:latin typeface="Calibri" panose="020F0502020204030204" pitchFamily="34" charset="0"/>
                <a:ea typeface="Calibri" panose="020F0502020204030204" pitchFamily="34" charset="0"/>
                <a:cs typeface="Arial" panose="020B0604020202020204" pitchFamily="34" charset="0"/>
              </a:rPr>
              <a:t>Le manager doit commencer par une analyse d'état actuel de toutes les ressources qui sont à sa disposition à savoir les machines, les ressources humaines, les matières, le milieu et finalement les méthodes et procédures de travail. Durant cette étape, je vous invite mes chers d'élaborer le diagramme SIPOC et puis lancer la VSM état actuel.</a:t>
            </a:r>
            <a:endParaRPr lang="fr-MA"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dirty="0">
                <a:effectLst/>
                <a:latin typeface="Calibri" panose="020F0502020204030204" pitchFamily="34" charset="0"/>
                <a:ea typeface="Calibri" panose="020F0502020204030204" pitchFamily="34" charset="0"/>
                <a:cs typeface="Arial" panose="020B0604020202020204" pitchFamily="34" charset="0"/>
              </a:rPr>
              <a:t>Une fois la VSM état actuel est établie, nous aurons une  vision très claire et détaillée sur l'état des flux de matière et d'information, nous allons pouvoir déterminer les capacités réelles des machines (et non les capacités théoriques circulantes dans l'usine), les rendements réels (au moins le calcul du TRE et le TRG) par postes, aussi nous allons savoir la performance des équipes à quel point elle est , d'autres part, nous allons savoir le détails de la procédure de planification, la circulation d'information à l'intérieur et à l'extérieur du service comment ça se passe , etc. </a:t>
            </a:r>
            <a:endParaRPr lang="fr-MA"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dirty="0">
                <a:effectLst/>
                <a:latin typeface="Calibri" panose="020F0502020204030204" pitchFamily="34" charset="0"/>
                <a:ea typeface="Calibri" panose="020F0502020204030204" pitchFamily="34" charset="0"/>
                <a:cs typeface="Arial" panose="020B0604020202020204" pitchFamily="34" charset="0"/>
              </a:rPr>
              <a:t>Finalement, on peut dire qu'à la fin de la VSM nous devons maitriser toute la chaine de valeur à 100%.</a:t>
            </a:r>
            <a:endParaRPr lang="fr-MA" dirty="0">
              <a:effectLst/>
              <a:latin typeface="Calibri" panose="020F0502020204030204" pitchFamily="34" charset="0"/>
              <a:ea typeface="Calibri" panose="020F0502020204030204" pitchFamily="34" charset="0"/>
              <a:cs typeface="Arial" panose="020B0604020202020204" pitchFamily="34" charset="0"/>
            </a:endParaRPr>
          </a:p>
          <a:p>
            <a:endParaRPr lang="fr-MA" sz="2400" dirty="0"/>
          </a:p>
        </p:txBody>
      </p:sp>
    </p:spTree>
    <p:extLst>
      <p:ext uri="{BB962C8B-B14F-4D97-AF65-F5344CB8AC3E}">
        <p14:creationId xmlns:p14="http://schemas.microsoft.com/office/powerpoint/2010/main" val="1450248150"/>
      </p:ext>
    </p:extLst>
  </p:cSld>
  <p:clrMapOvr>
    <a:masterClrMapping/>
  </p:clrMapOvr>
</p:sld>
</file>

<file path=ppt/slides/slide4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B22EA1-D12A-2EFE-0D02-8190810754A9}"/>
              </a:ext>
            </a:extLst>
          </p:cNvPr>
          <p:cNvSpPr>
            <a:spLocks noGrp="1"/>
          </p:cNvSpPr>
          <p:nvPr>
            <p:ph idx="1"/>
          </p:nvPr>
        </p:nvSpPr>
        <p:spPr>
          <a:xfrm>
            <a:off x="304800" y="1772239"/>
            <a:ext cx="10733987" cy="3256960"/>
          </a:xfrm>
        </p:spPr>
        <p:txBody>
          <a:bodyPr>
            <a:normAutofit/>
          </a:bodyPr>
          <a:lstStyle/>
          <a:p>
            <a:r>
              <a:rPr lang="fr-FR" dirty="0">
                <a:effectLst/>
                <a:latin typeface="Calibri" panose="020F0502020204030204" pitchFamily="34" charset="0"/>
                <a:ea typeface="Calibri" panose="020F0502020204030204" pitchFamily="34" charset="0"/>
                <a:cs typeface="Arial" panose="020B0604020202020204" pitchFamily="34" charset="0"/>
              </a:rPr>
              <a:t>A la fin de VSM, Il faut voir aussi l'état des fonctions production comment elles sont (Etudes, Méthodes,  ….,Maintenance). Nous devons voir leur état de fonctionnement comment il est ?? S'elles respectent les exigences expliquées dans les chapitres précédents ou pas ??, les responsables de ces fonctions est ce qu'ils sont à la hauteur ou pas ?? ,  etc.</a:t>
            </a:r>
            <a:endParaRPr lang="fr-MA" dirty="0">
              <a:effectLst/>
              <a:latin typeface="Calibri" panose="020F0502020204030204" pitchFamily="34" charset="0"/>
              <a:ea typeface="Calibri" panose="020F0502020204030204" pitchFamily="34" charset="0"/>
              <a:cs typeface="Arial" panose="020B0604020202020204" pitchFamily="34" charset="0"/>
            </a:endParaRPr>
          </a:p>
          <a:p>
            <a:endParaRPr lang="fr-MA" sz="2400" dirty="0"/>
          </a:p>
        </p:txBody>
      </p:sp>
    </p:spTree>
    <p:extLst>
      <p:ext uri="{BB962C8B-B14F-4D97-AF65-F5344CB8AC3E}">
        <p14:creationId xmlns:p14="http://schemas.microsoft.com/office/powerpoint/2010/main" val="2255130649"/>
      </p:ext>
    </p:extLst>
  </p:cSld>
  <p:clrMapOvr>
    <a:masterClrMapping/>
  </p:clrMapOvr>
</p:sld>
</file>

<file path=ppt/slides/slide4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3A99D-707D-4E2A-130E-F1087C255F26}"/>
              </a:ext>
            </a:extLst>
          </p:cNvPr>
          <p:cNvSpPr>
            <a:spLocks noGrp="1"/>
          </p:cNvSpPr>
          <p:nvPr>
            <p:ph type="title"/>
          </p:nvPr>
        </p:nvSpPr>
        <p:spPr/>
        <p:txBody>
          <a:bodyPr/>
          <a:lstStyle/>
          <a:p>
            <a:r>
              <a:rPr lang="fr-FR" sz="2400"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t>2. La détermination d'état futur : Les objectifs</a:t>
            </a:r>
            <a:br>
              <a:rPr lang="fr-MA" sz="2400" dirty="0">
                <a:solidFill>
                  <a:srgbClr val="FFFF00"/>
                </a:solidFill>
                <a:effectLst/>
                <a:latin typeface="Calibri" panose="020F0502020204030204" pitchFamily="34" charset="0"/>
                <a:ea typeface="Calibri" panose="020F0502020204030204" pitchFamily="34" charset="0"/>
                <a:cs typeface="Arial" panose="020B0604020202020204" pitchFamily="34" charset="0"/>
              </a:rPr>
            </a:br>
            <a:endParaRPr lang="fr-MA" sz="4800" dirty="0">
              <a:solidFill>
                <a:srgbClr val="FFFF00"/>
              </a:solidFill>
            </a:endParaRPr>
          </a:p>
        </p:txBody>
      </p:sp>
      <p:sp>
        <p:nvSpPr>
          <p:cNvPr id="3" name="Content Placeholder 2">
            <a:extLst>
              <a:ext uri="{FF2B5EF4-FFF2-40B4-BE49-F238E27FC236}">
                <a16:creationId xmlns:a16="http://schemas.microsoft.com/office/drawing/2014/main" id="{222F76FE-6652-2155-86DE-3249532E06F6}"/>
              </a:ext>
            </a:extLst>
          </p:cNvPr>
          <p:cNvSpPr>
            <a:spLocks noGrp="1"/>
          </p:cNvSpPr>
          <p:nvPr>
            <p:ph idx="1"/>
          </p:nvPr>
        </p:nvSpPr>
        <p:spPr>
          <a:xfrm>
            <a:off x="185530" y="2052918"/>
            <a:ext cx="9864323" cy="4195481"/>
          </a:xfrm>
        </p:spPr>
        <p:txBody>
          <a:bodyPr/>
          <a:lstStyle/>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La mission la plus importante c'est la détermination des objectifs, une fois vous finissez l'analyse d'état actuel des ressources, vous devez déterminer des objectifs SMART de votre service en ce qui concerne Les rendements, les coûts, la qualité et le service.</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Votre rôle comme un bon manager sera de bien déterminer ces objectifs en se basant sur l'état de vos ressources, essayez de ne pas s'engager dans des objectifs non réalisables.</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Une fois les objectifs sont bien définis essayez de les répartir sur des tranches et les préparer pour les présenter à votre direction avec le plan d’action.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1673230168"/>
      </p:ext>
    </p:extLst>
  </p:cSld>
  <p:clrMapOvr>
    <a:masterClrMapping/>
  </p:clrMapOvr>
</p:sld>
</file>

<file path=ppt/slides/slide4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C78B2-70AF-1138-B87E-DC0BD578D291}"/>
              </a:ext>
            </a:extLst>
          </p:cNvPr>
          <p:cNvSpPr>
            <a:spLocks noGrp="1"/>
          </p:cNvSpPr>
          <p:nvPr>
            <p:ph type="title"/>
          </p:nvPr>
        </p:nvSpPr>
        <p:spPr/>
        <p:txBody>
          <a:bodyPr/>
          <a:lstStyle/>
          <a:p>
            <a:r>
              <a:rPr lang="fr-FR" sz="2800"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t>3. La conception du plan de structuration du service : </a:t>
            </a:r>
            <a:br>
              <a:rPr lang="fr-MA" sz="2800" dirty="0">
                <a:solidFill>
                  <a:srgbClr val="FFFF00"/>
                </a:solidFill>
                <a:effectLst/>
                <a:latin typeface="Calibri" panose="020F0502020204030204" pitchFamily="34" charset="0"/>
                <a:ea typeface="Calibri" panose="020F0502020204030204" pitchFamily="34" charset="0"/>
                <a:cs typeface="Arial" panose="020B0604020202020204" pitchFamily="34" charset="0"/>
              </a:rPr>
            </a:br>
            <a:endParaRPr lang="fr-MA" sz="5400" dirty="0">
              <a:solidFill>
                <a:srgbClr val="FFFF00"/>
              </a:solidFill>
            </a:endParaRPr>
          </a:p>
        </p:txBody>
      </p:sp>
      <p:sp>
        <p:nvSpPr>
          <p:cNvPr id="3" name="Content Placeholder 2">
            <a:extLst>
              <a:ext uri="{FF2B5EF4-FFF2-40B4-BE49-F238E27FC236}">
                <a16:creationId xmlns:a16="http://schemas.microsoft.com/office/drawing/2014/main" id="{A53946FD-B0A9-D3A1-5C20-79799CE3E823}"/>
              </a:ext>
            </a:extLst>
          </p:cNvPr>
          <p:cNvSpPr>
            <a:spLocks noGrp="1"/>
          </p:cNvSpPr>
          <p:nvPr>
            <p:ph idx="1"/>
          </p:nvPr>
        </p:nvSpPr>
        <p:spPr>
          <a:xfrm>
            <a:off x="106017" y="1325218"/>
            <a:ext cx="11131825" cy="4923182"/>
          </a:xfrm>
        </p:spPr>
        <p:txBody>
          <a:bodyPr>
            <a:normAutofit/>
          </a:bodyPr>
          <a:lstStyle/>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En se basant sur le résultat de la VSM, sur l'analyse des fonctions, et sur les objectifs fixés, nous devons commencer à établir un plan d'action basé sur deux volets :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Font typeface="Wingdings" panose="05000000000000000000" pitchFamily="2" charset="2"/>
              <a:buChar char=""/>
            </a:pPr>
            <a:r>
              <a:rPr lang="fr-FR" sz="1800" dirty="0">
                <a:effectLst/>
                <a:latin typeface="Calibri" panose="020F0502020204030204" pitchFamily="34" charset="0"/>
                <a:ea typeface="Calibri" panose="020F0502020204030204" pitchFamily="34" charset="0"/>
                <a:cs typeface="Arial" panose="020B0604020202020204" pitchFamily="34" charset="0"/>
              </a:rPr>
              <a:t>Un volet d'amélioration Express qui vise à corriger les écarts et les dysfonctionnements détectés afin d'assurer une amélioration rapide des performances. Surtout si vous venez de prendre la responsabilité de service, vous serez obligé de montrer des changements rapides sur le terrain.</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Wingdings" panose="05000000000000000000" pitchFamily="2" charset="2"/>
              <a:buChar char=""/>
            </a:pPr>
            <a:r>
              <a:rPr lang="fr-FR" sz="1800" dirty="0">
                <a:effectLst/>
                <a:latin typeface="Calibri" panose="020F0502020204030204" pitchFamily="34" charset="0"/>
                <a:ea typeface="Calibri" panose="020F0502020204030204" pitchFamily="34" charset="0"/>
                <a:cs typeface="Arial" panose="020B0604020202020204" pitchFamily="34" charset="0"/>
              </a:rPr>
              <a:t>Un volet de structuration qui contient les actions à lancer pour mettre à niveau ou améliorer l'état des fonctions production.</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Normalement, ce plan d'action prendra une durée entre 6 mois et deux ans selon l'état du service.</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Arial" panose="020B0604020202020204" pitchFamily="34" charset="0"/>
              </a:rPr>
              <a:t>En parallèle avec cette étape, le manager doit concevoir un tableau de bord qui contient les différents KPI nécessaires à la mesure et à la maitrise de toutes les fonctions et en même temps qui vont aider à nous informer sur l'état d'avancement vers les objectifs.</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endParaRPr lang="fr-MA" dirty="0"/>
          </a:p>
        </p:txBody>
      </p:sp>
    </p:spTree>
    <p:extLst>
      <p:ext uri="{BB962C8B-B14F-4D97-AF65-F5344CB8AC3E}">
        <p14:creationId xmlns:p14="http://schemas.microsoft.com/office/powerpoint/2010/main" val="1226413524"/>
      </p:ext>
    </p:extLst>
  </p:cSld>
  <p:clrMapOvr>
    <a:masterClrMapping/>
  </p:clrMapOvr>
</p:sld>
</file>

<file path=ppt/slides/slide4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3F1100-DB85-4C1C-AFF7-F8791F635FDE}"/>
              </a:ext>
            </a:extLst>
          </p:cNvPr>
          <p:cNvSpPr>
            <a:spLocks noGrp="1"/>
          </p:cNvSpPr>
          <p:nvPr>
            <p:ph type="title"/>
          </p:nvPr>
        </p:nvSpPr>
        <p:spPr>
          <a:xfrm>
            <a:off x="1157968" y="264182"/>
            <a:ext cx="9404723" cy="1400530"/>
          </a:xfrm>
        </p:spPr>
        <p:txBody>
          <a:bodyPr/>
          <a:lstStyle/>
          <a:p>
            <a:pPr algn="ctr"/>
            <a:r>
              <a:rPr lang="fr-FR" b="1" dirty="0">
                <a:solidFill>
                  <a:srgbClr val="FFFF00"/>
                </a:solidFill>
              </a:rPr>
              <a:t>Plan d’Action</a:t>
            </a:r>
            <a:br>
              <a:rPr lang="fr-FR" b="1" dirty="0">
                <a:solidFill>
                  <a:srgbClr val="FFFF00"/>
                </a:solidFill>
              </a:rPr>
            </a:br>
            <a:r>
              <a:rPr lang="fr-FR" b="1" dirty="0">
                <a:solidFill>
                  <a:srgbClr val="FFFF00"/>
                </a:solidFill>
              </a:rPr>
              <a:t>Principe SMMI</a:t>
            </a:r>
          </a:p>
        </p:txBody>
      </p:sp>
      <p:graphicFrame>
        <p:nvGraphicFramePr>
          <p:cNvPr id="5" name="Espace réservé du contenu 4">
            <a:extLst>
              <a:ext uri="{FF2B5EF4-FFF2-40B4-BE49-F238E27FC236}">
                <a16:creationId xmlns:a16="http://schemas.microsoft.com/office/drawing/2014/main" id="{1CAF8D09-8172-4069-8497-6C93B64DEAE8}"/>
              </a:ext>
            </a:extLst>
          </p:cNvPr>
          <p:cNvGraphicFramePr>
            <a:graphicFrameLocks noGrp="1"/>
          </p:cNvGraphicFramePr>
          <p:nvPr>
            <p:ph idx="1"/>
            <p:extLst>
              <p:ext uri="{D42A27DB-BD31-4B8C-83A1-F6EECF244321}">
                <p14:modId xmlns:p14="http://schemas.microsoft.com/office/powerpoint/2010/main" val="1333355716"/>
              </p:ext>
            </p:extLst>
          </p:nvPr>
        </p:nvGraphicFramePr>
        <p:xfrm>
          <a:off x="725297" y="1853248"/>
          <a:ext cx="10270067" cy="37295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69025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4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9FC14-9D08-1D87-C3A3-13A9E3F1C587}"/>
              </a:ext>
            </a:extLst>
          </p:cNvPr>
          <p:cNvSpPr>
            <a:spLocks noGrp="1"/>
          </p:cNvSpPr>
          <p:nvPr>
            <p:ph type="title"/>
          </p:nvPr>
        </p:nvSpPr>
        <p:spPr>
          <a:xfrm>
            <a:off x="646111" y="452718"/>
            <a:ext cx="9404723" cy="620708"/>
          </a:xfrm>
        </p:spPr>
        <p:txBody>
          <a:bodyPr/>
          <a:lstStyle/>
          <a:p>
            <a:r>
              <a:rPr lang="fr-FR" sz="2800"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t>5. Le lancement d'une démarche d'amélioration : </a:t>
            </a:r>
            <a:br>
              <a:rPr lang="fr-MA" sz="2800" dirty="0">
                <a:solidFill>
                  <a:srgbClr val="FFFF00"/>
                </a:solidFill>
                <a:effectLst/>
                <a:latin typeface="Calibri" panose="020F0502020204030204" pitchFamily="34" charset="0"/>
                <a:ea typeface="Calibri" panose="020F0502020204030204" pitchFamily="34" charset="0"/>
                <a:cs typeface="Arial" panose="020B0604020202020204" pitchFamily="34" charset="0"/>
              </a:rPr>
            </a:br>
            <a:endParaRPr lang="fr-MA" sz="5400" dirty="0">
              <a:solidFill>
                <a:srgbClr val="FFFF00"/>
              </a:solidFill>
            </a:endParaRPr>
          </a:p>
        </p:txBody>
      </p:sp>
      <p:sp>
        <p:nvSpPr>
          <p:cNvPr id="3" name="Content Placeholder 2">
            <a:extLst>
              <a:ext uri="{FF2B5EF4-FFF2-40B4-BE49-F238E27FC236}">
                <a16:creationId xmlns:a16="http://schemas.microsoft.com/office/drawing/2014/main" id="{CFF075C6-196D-D58E-2643-1630874BA387}"/>
              </a:ext>
            </a:extLst>
          </p:cNvPr>
          <p:cNvSpPr>
            <a:spLocks noGrp="1"/>
          </p:cNvSpPr>
          <p:nvPr>
            <p:ph idx="1"/>
          </p:nvPr>
        </p:nvSpPr>
        <p:spPr>
          <a:xfrm>
            <a:off x="477078" y="2052918"/>
            <a:ext cx="9572775" cy="4195481"/>
          </a:xfrm>
        </p:spPr>
        <p:txBody>
          <a:bodyPr>
            <a:normAutofit/>
          </a:bodyPr>
          <a:lstStyle/>
          <a:p>
            <a:r>
              <a:rPr lang="fr-FR" sz="2400" dirty="0">
                <a:effectLst/>
                <a:latin typeface="Calibri" panose="020F0502020204030204" pitchFamily="34" charset="0"/>
                <a:ea typeface="Calibri" panose="020F0502020204030204" pitchFamily="34" charset="0"/>
                <a:cs typeface="Arial" panose="020B0604020202020204" pitchFamily="34" charset="0"/>
              </a:rPr>
              <a:t>Comme il est déjà expliqué dans l'introduction, l'approche SMMI nous montre qu'il faut respecter les quatre états du service, il ne faut pas se lancer directement dans l'amélioration sans avoir terminé la structuration et la maitrise du service. A cet effet, une fois notre plan de structuration est terminé nous passons à la mise en place des démarches d'amélioration continue tel que le LEAN SIX </a:t>
            </a:r>
            <a:r>
              <a:rPr lang="fr-FR" sz="2400" dirty="0" err="1">
                <a:effectLst/>
                <a:latin typeface="Calibri" panose="020F0502020204030204" pitchFamily="34" charset="0"/>
                <a:ea typeface="Calibri" panose="020F0502020204030204" pitchFamily="34" charset="0"/>
                <a:cs typeface="Arial" panose="020B0604020202020204" pitchFamily="34" charset="0"/>
              </a:rPr>
              <a:t>SIGMA,etc</a:t>
            </a:r>
            <a:r>
              <a:rPr lang="fr-FR" sz="2400" dirty="0">
                <a:effectLst/>
                <a:latin typeface="Calibri" panose="020F0502020204030204" pitchFamily="34" charset="0"/>
                <a:ea typeface="Calibri" panose="020F0502020204030204" pitchFamily="34" charset="0"/>
                <a:cs typeface="Arial" panose="020B0604020202020204" pitchFamily="34" charset="0"/>
              </a:rPr>
              <a:t>. </a:t>
            </a:r>
            <a:endParaRPr lang="fr-MA" sz="2400" dirty="0">
              <a:effectLst/>
              <a:latin typeface="Calibri" panose="020F0502020204030204" pitchFamily="34" charset="0"/>
              <a:ea typeface="Calibri" panose="020F0502020204030204" pitchFamily="34" charset="0"/>
              <a:cs typeface="Arial" panose="020B0604020202020204" pitchFamily="34" charset="0"/>
            </a:endParaRPr>
          </a:p>
          <a:p>
            <a:endParaRPr lang="fr-MA" sz="2800" dirty="0"/>
          </a:p>
        </p:txBody>
      </p:sp>
    </p:spTree>
    <p:extLst>
      <p:ext uri="{BB962C8B-B14F-4D97-AF65-F5344CB8AC3E}">
        <p14:creationId xmlns:p14="http://schemas.microsoft.com/office/powerpoint/2010/main" val="3195090394"/>
      </p:ext>
    </p:extLst>
  </p:cSld>
  <p:clrMapOvr>
    <a:masterClrMapping/>
  </p:clrMapOvr>
</p:sld>
</file>

<file path=ppt/slides/slide4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ctrTitle"/>
          </p:nvPr>
        </p:nvSpPr>
        <p:spPr>
          <a:xfrm>
            <a:off x="571461" y="1771640"/>
            <a:ext cx="10953827" cy="2322058"/>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1" fontAlgn="auto" hangingPunct="1">
              <a:spcAft>
                <a:spcPts val="0"/>
              </a:spcAft>
              <a:defRPr/>
            </a:pPr>
            <a:r>
              <a:rPr lang="fr-FR" sz="7200" spc="50" dirty="0">
                <a:ln w="11430"/>
                <a:solidFill>
                  <a:srgbClr val="FFFF00"/>
                </a:solidFill>
                <a:effectLst>
                  <a:outerShdw blurRad="76200" dist="50800" dir="5400000" algn="tl" rotWithShape="0">
                    <a:srgbClr val="000000">
                      <a:alpha val="65000"/>
                    </a:srgbClr>
                  </a:outerShdw>
                </a:effectLst>
                <a:latin typeface="Bodoni MT Condensed" pitchFamily="18" charset="0"/>
              </a:rPr>
              <a:t>Gestion de projets</a:t>
            </a:r>
            <a:br>
              <a:rPr lang="fr-FR" sz="7200" spc="50" dirty="0">
                <a:ln w="11430"/>
                <a:solidFill>
                  <a:srgbClr val="FFFF00"/>
                </a:solidFill>
                <a:effectLst>
                  <a:outerShdw blurRad="76200" dist="50800" dir="5400000" algn="tl" rotWithShape="0">
                    <a:srgbClr val="000000">
                      <a:alpha val="65000"/>
                    </a:srgbClr>
                  </a:outerShdw>
                </a:effectLst>
                <a:latin typeface="Bodoni MT Condensed" pitchFamily="18" charset="0"/>
              </a:rPr>
            </a:br>
            <a:r>
              <a:rPr lang="fr-FR" sz="7200" spc="50" dirty="0">
                <a:ln w="11430"/>
                <a:solidFill>
                  <a:srgbClr val="FFFF00"/>
                </a:solidFill>
                <a:effectLst>
                  <a:outerShdw blurRad="76200" dist="50800" dir="5400000" algn="tl" rotWithShape="0">
                    <a:srgbClr val="000000">
                      <a:alpha val="65000"/>
                    </a:srgbClr>
                  </a:outerShdw>
                </a:effectLst>
                <a:latin typeface="Bodoni MT Condensed" pitchFamily="18" charset="0"/>
              </a:rPr>
              <a:t>Travaux neufs</a:t>
            </a:r>
          </a:p>
        </p:txBody>
      </p:sp>
    </p:spTree>
  </p:cSld>
  <p:clrMapOvr>
    <a:masterClrMapping/>
  </p:clrMapOvr>
</p:sld>
</file>

<file path=ppt/slides/slide4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42824" y="2569029"/>
            <a:ext cx="10353761" cy="1326321"/>
          </a:xfrm>
        </p:spPr>
        <p:txBody>
          <a:bodyPr/>
          <a:lstStyle/>
          <a:p>
            <a:r>
              <a:rPr lang="fr-FR" dirty="0">
                <a:solidFill>
                  <a:srgbClr val="FFFF00"/>
                </a:solidFill>
              </a:rPr>
              <a:t>Chef projets / responsable Travaux neufs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1282700"/>
            <a:ext cx="10490200" cy="5194299"/>
          </a:xfrm>
        </p:spPr>
        <p:txBody>
          <a:bodyPr>
            <a:normAutofit/>
          </a:bodyPr>
          <a:lstStyle/>
          <a:p>
            <a:r>
              <a:rPr lang="fr-FR" sz="2400" dirty="0"/>
              <a:t>D'après ce schéma, nous pouvons dire que le management de la production a comme objectif de concevoir les stratégies et de prendre les décisions nécessaires pour la bonne maitrise des fonctions de production (qui gèrent les ressources de la production) dans le but de produire un article conforme aux exigences du client, dans le meilleure délais et avec le minimum des coûts , tout ça bien sure avec une mesure permanente par un tableau de bord qui contient un ensemble des indicateurs de performance permettant le suivi d'avancement vers les objectifs.</a:t>
            </a:r>
          </a:p>
          <a:p>
            <a:pPr>
              <a:buNone/>
            </a:pPr>
            <a:r>
              <a:rPr lang="fr-FR" sz="2400" dirty="0"/>
              <a:t> </a:t>
            </a:r>
          </a:p>
          <a:p>
            <a:endParaRPr lang="fr-FR" sz="2400" dirty="0"/>
          </a:p>
        </p:txBody>
      </p:sp>
    </p:spTree>
  </p:cSld>
  <p:clrMapOvr>
    <a:masterClrMapping/>
  </p:clrMapOvr>
</p:sld>
</file>

<file path=ppt/slides/slide4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571461" y="1285860"/>
            <a:ext cx="10972800" cy="1143000"/>
          </a:xfrm>
        </p:spPr>
        <p:txBody>
          <a:bodyPr/>
          <a:lstStyle/>
          <a:p>
            <a:pPr eaLnBrk="1" hangingPunct="1">
              <a:defRPr/>
            </a:pPr>
            <a:r>
              <a:rPr lang="fr-FR" sz="4000" b="1" dirty="0">
                <a:solidFill>
                  <a:srgbClr val="FFFF00"/>
                </a:solidFill>
                <a:effectLst>
                  <a:outerShdw blurRad="38100" dist="38100" dir="2700000" algn="tl">
                    <a:srgbClr val="000000">
                      <a:alpha val="43137"/>
                    </a:srgbClr>
                  </a:outerShdw>
                </a:effectLst>
              </a:rPr>
              <a:t>Qu’est-ce qu’un projet ?</a:t>
            </a:r>
          </a:p>
        </p:txBody>
      </p:sp>
      <p:sp>
        <p:nvSpPr>
          <p:cNvPr id="26627" name="Rectangle 3"/>
          <p:cNvSpPr>
            <a:spLocks noGrp="1" noChangeArrowheads="1"/>
          </p:cNvSpPr>
          <p:nvPr>
            <p:ph type="body" idx="1"/>
          </p:nvPr>
        </p:nvSpPr>
        <p:spPr>
          <a:xfrm>
            <a:off x="571461" y="2857497"/>
            <a:ext cx="10763251" cy="2714635"/>
          </a:xfrm>
        </p:spPr>
        <p:txBody>
          <a:bodyPr/>
          <a:lstStyle/>
          <a:p>
            <a:pPr marL="0" indent="0" algn="just" eaLnBrk="1" hangingPunct="1">
              <a:lnSpc>
                <a:spcPct val="150000"/>
              </a:lnSpc>
              <a:spcBef>
                <a:spcPct val="50000"/>
              </a:spcBef>
              <a:buFont typeface="Wingdings 2" pitchFamily="18" charset="2"/>
              <a:buNone/>
            </a:pPr>
            <a:r>
              <a:rPr lang="fr-FR" sz="3200" dirty="0"/>
              <a:t>C‘est une entité </a:t>
            </a:r>
            <a:r>
              <a:rPr lang="fr-FR" sz="3200" dirty="0">
                <a:solidFill>
                  <a:srgbClr val="FF0000"/>
                </a:solidFill>
              </a:rPr>
              <a:t>temporaire</a:t>
            </a:r>
            <a:r>
              <a:rPr lang="fr-FR" sz="3200" dirty="0"/>
              <a:t>, crée dans le but de réaliser un objectif en vue de satisfaire une demande ou un besoin bien défini.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anim calcmode="lin" valueType="num">
                                      <p:cBhvr additive="base">
                                        <p:cTn id="7" dur="500" fill="hold"/>
                                        <p:tgtEl>
                                          <p:spTgt spid="2662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662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p:bldLst>
  </p:timing>
</p:sld>
</file>

<file path=ppt/slides/slide4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defRPr/>
            </a:pPr>
            <a:r>
              <a:rPr lang="fr-FR" sz="4000" b="1" dirty="0">
                <a:solidFill>
                  <a:srgbClr val="FFFF00"/>
                </a:solidFill>
                <a:effectLst>
                  <a:outerShdw blurRad="38100" dist="38100" dir="2700000" algn="tl">
                    <a:srgbClr val="000000">
                      <a:alpha val="43137"/>
                    </a:srgbClr>
                  </a:outerShdw>
                </a:effectLst>
              </a:rPr>
              <a:t>Qu’est-ce qu’un projet ?</a:t>
            </a:r>
          </a:p>
        </p:txBody>
      </p:sp>
      <p:sp>
        <p:nvSpPr>
          <p:cNvPr id="39939" name="Rectangle 3"/>
          <p:cNvSpPr>
            <a:spLocks noGrp="1" noChangeArrowheads="1"/>
          </p:cNvSpPr>
          <p:nvPr>
            <p:ph type="body" idx="1"/>
          </p:nvPr>
        </p:nvSpPr>
        <p:spPr>
          <a:xfrm>
            <a:off x="609600" y="2143126"/>
            <a:ext cx="10972800" cy="4310063"/>
          </a:xfrm>
        </p:spPr>
        <p:txBody>
          <a:bodyPr/>
          <a:lstStyle/>
          <a:p>
            <a:pPr marL="0" indent="0" algn="just" eaLnBrk="1" hangingPunct="1">
              <a:lnSpc>
                <a:spcPct val="90000"/>
              </a:lnSpc>
              <a:buFont typeface="Times New Roman" pitchFamily="18" charset="0"/>
              <a:buNone/>
            </a:pPr>
            <a:r>
              <a:rPr lang="fr-FR" sz="2400" dirty="0">
                <a:cs typeface="Times New Roman" pitchFamily="18" charset="0"/>
              </a:rPr>
              <a:t>Par définition, un projet est  </a:t>
            </a:r>
            <a:r>
              <a:rPr lang="fr-FR" sz="2400" b="1" dirty="0">
                <a:solidFill>
                  <a:srgbClr val="D9F147"/>
                </a:solidFill>
                <a:cs typeface="Times New Roman" pitchFamily="18" charset="0"/>
              </a:rPr>
              <a:t>provisoire</a:t>
            </a:r>
            <a:r>
              <a:rPr lang="fr-FR" sz="2400" dirty="0">
                <a:cs typeface="Times New Roman" pitchFamily="18" charset="0"/>
              </a:rPr>
              <a:t> de nature et </a:t>
            </a:r>
            <a:r>
              <a:rPr lang="fr-FR" sz="2400" b="1" dirty="0">
                <a:solidFill>
                  <a:srgbClr val="D9F147"/>
                </a:solidFill>
                <a:cs typeface="Times New Roman" pitchFamily="18" charset="0"/>
              </a:rPr>
              <a:t>unique</a:t>
            </a:r>
            <a:r>
              <a:rPr lang="fr-FR" sz="2400" dirty="0">
                <a:cs typeface="Times New Roman" pitchFamily="18" charset="0"/>
              </a:rPr>
              <a:t>; cela signifie qu'il a un début et une fin spécifique.</a:t>
            </a:r>
          </a:p>
          <a:p>
            <a:pPr marL="0" indent="0" algn="just" eaLnBrk="1" hangingPunct="1">
              <a:lnSpc>
                <a:spcPct val="90000"/>
              </a:lnSpc>
              <a:buFont typeface="Times New Roman" pitchFamily="18" charset="0"/>
              <a:buNone/>
            </a:pPr>
            <a:endParaRPr lang="fr-FR" sz="2400" dirty="0">
              <a:cs typeface="Times New Roman" pitchFamily="18" charset="0"/>
            </a:endParaRPr>
          </a:p>
          <a:p>
            <a:pPr marL="0" indent="0" algn="just" eaLnBrk="1" hangingPunct="1">
              <a:lnSpc>
                <a:spcPct val="90000"/>
              </a:lnSpc>
              <a:buFont typeface="Times New Roman" pitchFamily="18" charset="0"/>
              <a:buNone/>
            </a:pPr>
            <a:r>
              <a:rPr lang="fr-FR" sz="2400" dirty="0">
                <a:cs typeface="Times New Roman" pitchFamily="18" charset="0"/>
              </a:rPr>
              <a:t>Un projet se compose  d'un ensemble bien définie des petits travaux (</a:t>
            </a:r>
            <a:r>
              <a:rPr lang="fr-FR" sz="2400" b="1" dirty="0">
                <a:solidFill>
                  <a:srgbClr val="D9F147"/>
                </a:solidFill>
                <a:cs typeface="Times New Roman" pitchFamily="18" charset="0"/>
              </a:rPr>
              <a:t>tâches</a:t>
            </a:r>
            <a:r>
              <a:rPr lang="fr-FR" sz="2400" dirty="0">
                <a:cs typeface="Times New Roman" pitchFamily="18" charset="0"/>
              </a:rPr>
              <a:t>) et se termine  d'habitude dans la création d'un produit final ou des produits  (</a:t>
            </a:r>
            <a:r>
              <a:rPr lang="fr-FR" sz="2400" b="1" dirty="0">
                <a:solidFill>
                  <a:srgbClr val="D9F147"/>
                </a:solidFill>
                <a:cs typeface="Times New Roman" pitchFamily="18" charset="0"/>
              </a:rPr>
              <a:t>livrables</a:t>
            </a:r>
            <a:r>
              <a:rPr lang="fr-FR" sz="2400" dirty="0">
                <a:cs typeface="Times New Roman" pitchFamily="18" charset="0"/>
              </a:rPr>
              <a:t>)</a:t>
            </a:r>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9939">
                                            <p:txEl>
                                              <p:pRg st="0" end="0"/>
                                            </p:txEl>
                                          </p:spTgt>
                                        </p:tgtEl>
                                        <p:attrNameLst>
                                          <p:attrName>style.visibility</p:attrName>
                                        </p:attrNameLst>
                                      </p:cBhvr>
                                      <p:to>
                                        <p:strVal val="visible"/>
                                      </p:to>
                                    </p:set>
                                    <p:anim calcmode="lin" valueType="num">
                                      <p:cBhvr additive="base">
                                        <p:cTn id="7" dur="500" fill="hold"/>
                                        <p:tgtEl>
                                          <p:spTgt spid="3993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993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9939">
                                            <p:txEl>
                                              <p:pRg st="2" end="2"/>
                                            </p:txEl>
                                          </p:spTgt>
                                        </p:tgtEl>
                                        <p:attrNameLst>
                                          <p:attrName>style.visibility</p:attrName>
                                        </p:attrNameLst>
                                      </p:cBhvr>
                                      <p:to>
                                        <p:strVal val="visible"/>
                                      </p:to>
                                    </p:set>
                                    <p:anim calcmode="lin" valueType="num">
                                      <p:cBhvr additive="base">
                                        <p:cTn id="13" dur="500" fill="hold"/>
                                        <p:tgtEl>
                                          <p:spTgt spid="39939">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993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build="p"/>
    </p:bldLst>
  </p:timing>
</p:sld>
</file>

<file path=ppt/slides/slide4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normAutofit/>
          </a:bodyPr>
          <a:lstStyle/>
          <a:p>
            <a:pPr algn="ctr" eaLnBrk="1" fontAlgn="auto" hangingPunct="1">
              <a:spcAft>
                <a:spcPts val="0"/>
              </a:spcAft>
              <a:defRPr/>
            </a:pPr>
            <a:r>
              <a:rPr lang="fr-FR" sz="4400" b="1" dirty="0">
                <a:solidFill>
                  <a:srgbClr val="FFFF00"/>
                </a:solidFill>
                <a:effectLst>
                  <a:outerShdw blurRad="38100" dist="38100" dir="2700000" algn="tl">
                    <a:srgbClr val="000000">
                      <a:alpha val="43137"/>
                    </a:srgbClr>
                  </a:outerShdw>
                </a:effectLst>
              </a:rPr>
              <a:t>Un projet est unique</a:t>
            </a:r>
          </a:p>
        </p:txBody>
      </p:sp>
      <p:sp>
        <p:nvSpPr>
          <p:cNvPr id="29699" name="Rectangle 3"/>
          <p:cNvSpPr>
            <a:spLocks noGrp="1" noChangeArrowheads="1"/>
          </p:cNvSpPr>
          <p:nvPr>
            <p:ph idx="1"/>
          </p:nvPr>
        </p:nvSpPr>
        <p:spPr>
          <a:xfrm>
            <a:off x="762000" y="2286000"/>
            <a:ext cx="11049040" cy="3448050"/>
          </a:xfrm>
        </p:spPr>
        <p:txBody>
          <a:bodyPr/>
          <a:lstStyle/>
          <a:p>
            <a:pPr marL="0" indent="0" algn="just" eaLnBrk="1" hangingPunct="1">
              <a:lnSpc>
                <a:spcPct val="150000"/>
              </a:lnSpc>
              <a:buFont typeface="Wingdings" pitchFamily="2" charset="2"/>
              <a:buNone/>
            </a:pPr>
            <a:r>
              <a:rPr lang="fr-FR" sz="2800" dirty="0">
                <a:cs typeface="Times New Roman" pitchFamily="18" charset="0"/>
              </a:rPr>
              <a:t>Un projet est  </a:t>
            </a:r>
            <a:r>
              <a:rPr lang="fr-FR" sz="2800" b="1" dirty="0">
                <a:solidFill>
                  <a:srgbClr val="D9F147"/>
                </a:solidFill>
                <a:cs typeface="Times New Roman" pitchFamily="18" charset="0"/>
              </a:rPr>
              <a:t>une entité unique , non standard</a:t>
            </a:r>
            <a:r>
              <a:rPr lang="fr-FR" sz="2800" i="1" dirty="0">
                <a:cs typeface="Times New Roman" pitchFamily="18" charset="0"/>
              </a:rPr>
              <a:t> ;  </a:t>
            </a:r>
            <a:r>
              <a:rPr lang="fr-FR" sz="2800" dirty="0">
                <a:cs typeface="Times New Roman" pitchFamily="18" charset="0"/>
              </a:rPr>
              <a:t>il ne sera jamais fait exactement de la même manière, par les mêmes personnes et dans le même environnement.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 calcmode="lin" valueType="num">
                                      <p:cBhvr>
                                        <p:cTn id="7" dur="500" fill="hold"/>
                                        <p:tgtEl>
                                          <p:spTgt spid="29699">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9699">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build="p"/>
    </p:bldLst>
  </p:timing>
</p:sld>
</file>

<file path=ppt/slides/slide4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eaLnBrk="1" fontAlgn="auto" hangingPunct="1">
              <a:spcAft>
                <a:spcPts val="0"/>
              </a:spcAft>
              <a:defRPr/>
            </a:pPr>
            <a:r>
              <a:rPr lang="fr-FR" sz="4400" b="1" dirty="0">
                <a:solidFill>
                  <a:srgbClr val="FFFF00"/>
                </a:solidFill>
                <a:effectLst>
                  <a:outerShdw blurRad="38100" dist="38100" dir="2700000" algn="tl">
                    <a:srgbClr val="000000">
                      <a:alpha val="43137"/>
                    </a:srgbClr>
                  </a:outerShdw>
                </a:effectLst>
              </a:rPr>
              <a:t>Les piliers d’un projet</a:t>
            </a:r>
          </a:p>
        </p:txBody>
      </p:sp>
      <p:sp>
        <p:nvSpPr>
          <p:cNvPr id="4" name="Espace réservé du numéro de diapositive 3"/>
          <p:cNvSpPr>
            <a:spLocks noGrp="1"/>
          </p:cNvSpPr>
          <p:nvPr>
            <p:ph type="sldNum" sz="quarter" idx="12"/>
          </p:nvPr>
        </p:nvSpPr>
        <p:spPr/>
        <p:txBody>
          <a:bodyPr/>
          <a:lstStyle/>
          <a:p>
            <a:pPr>
              <a:defRPr/>
            </a:pPr>
            <a:fld id="{3CF06C1D-CB38-4452-841D-CC01951C6732}" type="slidenum">
              <a:rPr lang="fr-FR"/>
              <a:pPr>
                <a:defRPr/>
              </a:pPr>
              <a:t>463</a:t>
            </a:fld>
            <a:endParaRPr lang="fr-FR" dirty="0"/>
          </a:p>
        </p:txBody>
      </p:sp>
      <p:sp>
        <p:nvSpPr>
          <p:cNvPr id="6" name="ZoneTexte 5"/>
          <p:cNvSpPr txBox="1"/>
          <p:nvPr/>
        </p:nvSpPr>
        <p:spPr>
          <a:xfrm>
            <a:off x="1142966" y="2571744"/>
            <a:ext cx="4689297" cy="369332"/>
          </a:xfrm>
          <a:prstGeom prst="rect">
            <a:avLst/>
          </a:prstGeom>
          <a:noFill/>
        </p:spPr>
        <p:txBody>
          <a:bodyPr wrap="none">
            <a:spAutoFit/>
          </a:bodyPr>
          <a:lstStyle/>
          <a:p>
            <a:pPr>
              <a:defRPr/>
            </a:pPr>
            <a:r>
              <a:rPr lang="fr-FR" dirty="0">
                <a:ln w="18415" cmpd="sng">
                  <a:solidFill>
                    <a:srgbClr val="FFFFFF"/>
                  </a:solidFill>
                  <a:prstDash val="solid"/>
                </a:ln>
                <a:solidFill>
                  <a:srgbClr val="FFFFFF"/>
                </a:solidFill>
                <a:effectLst>
                  <a:outerShdw blurRad="63500" dir="3600000" algn="tl" rotWithShape="0">
                    <a:srgbClr val="000000">
                      <a:alpha val="70000"/>
                    </a:srgbClr>
                  </a:outerShdw>
                </a:effectLst>
              </a:rPr>
              <a:t>PERFORMANCES (ETUDE / REALISATION)</a:t>
            </a:r>
          </a:p>
        </p:txBody>
      </p:sp>
      <p:sp>
        <p:nvSpPr>
          <p:cNvPr id="7" name="ZoneTexte 6"/>
          <p:cNvSpPr txBox="1"/>
          <p:nvPr/>
        </p:nvSpPr>
        <p:spPr>
          <a:xfrm>
            <a:off x="1238217" y="3214686"/>
            <a:ext cx="832279" cy="369332"/>
          </a:xfrm>
          <a:prstGeom prst="rect">
            <a:avLst/>
          </a:prstGeom>
          <a:noFill/>
        </p:spPr>
        <p:txBody>
          <a:bodyPr wrap="none">
            <a:spAutoFit/>
          </a:bodyPr>
          <a:lstStyle/>
          <a:p>
            <a:pPr>
              <a:defRPr/>
            </a:pPr>
            <a:r>
              <a:rPr lang="fr-FR" dirty="0">
                <a:ln w="18415" cmpd="sng">
                  <a:solidFill>
                    <a:srgbClr val="FFFFFF"/>
                  </a:solidFill>
                  <a:prstDash val="solid"/>
                </a:ln>
                <a:solidFill>
                  <a:srgbClr val="FFFFFF"/>
                </a:solidFill>
                <a:effectLst>
                  <a:outerShdw blurRad="63500" dir="3600000" algn="tl" rotWithShape="0">
                    <a:srgbClr val="000000">
                      <a:alpha val="70000"/>
                    </a:srgbClr>
                  </a:outerShdw>
                </a:effectLst>
              </a:rPr>
              <a:t>COUT</a:t>
            </a:r>
          </a:p>
        </p:txBody>
      </p:sp>
      <p:sp>
        <p:nvSpPr>
          <p:cNvPr id="8" name="ZoneTexte 7"/>
          <p:cNvSpPr txBox="1"/>
          <p:nvPr/>
        </p:nvSpPr>
        <p:spPr>
          <a:xfrm>
            <a:off x="1238217" y="3929066"/>
            <a:ext cx="851515" cy="369332"/>
          </a:xfrm>
          <a:prstGeom prst="rect">
            <a:avLst/>
          </a:prstGeom>
          <a:noFill/>
        </p:spPr>
        <p:txBody>
          <a:bodyPr wrap="none">
            <a:spAutoFit/>
          </a:bodyPr>
          <a:lstStyle/>
          <a:p>
            <a:pPr>
              <a:defRPr/>
            </a:pPr>
            <a:r>
              <a:rPr lang="fr-FR" dirty="0">
                <a:ln w="18415" cmpd="sng">
                  <a:solidFill>
                    <a:srgbClr val="FFFFFF"/>
                  </a:solidFill>
                  <a:prstDash val="solid"/>
                </a:ln>
                <a:solidFill>
                  <a:srgbClr val="FFFFFF"/>
                </a:solidFill>
                <a:effectLst>
                  <a:outerShdw blurRad="63500" dir="3600000" algn="tl" rotWithShape="0">
                    <a:srgbClr val="000000">
                      <a:alpha val="70000"/>
                    </a:srgbClr>
                  </a:outerShdw>
                </a:effectLst>
              </a:rPr>
              <a:t>DELAI</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4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500" y="571500"/>
            <a:ext cx="10972800" cy="1143000"/>
          </a:xfrm>
        </p:spPr>
        <p:txBody>
          <a:bodyPr>
            <a:normAutofit/>
          </a:bodyPr>
          <a:lstStyle/>
          <a:p>
            <a:pPr eaLnBrk="1" hangingPunct="1">
              <a:defRPr/>
            </a:pPr>
            <a:r>
              <a:rPr lang="fr-FR" sz="4400" b="1" dirty="0">
                <a:solidFill>
                  <a:srgbClr val="FFFF00"/>
                </a:solidFill>
                <a:effectLst>
                  <a:outerShdw blurRad="38100" dist="38100" dir="2700000" algn="tl">
                    <a:srgbClr val="000000">
                      <a:alpha val="43137"/>
                    </a:srgbClr>
                  </a:outerShdw>
                </a:effectLst>
              </a:rPr>
              <a:t>Intérêts de la gestion de projets</a:t>
            </a:r>
          </a:p>
        </p:txBody>
      </p:sp>
      <p:sp>
        <p:nvSpPr>
          <p:cNvPr id="3" name="Espace réservé du contenu 2"/>
          <p:cNvSpPr>
            <a:spLocks noGrp="1"/>
          </p:cNvSpPr>
          <p:nvPr>
            <p:ph idx="1"/>
          </p:nvPr>
        </p:nvSpPr>
        <p:spPr>
          <a:xfrm>
            <a:off x="666751" y="1785939"/>
            <a:ext cx="10972800" cy="4389437"/>
          </a:xfrm>
        </p:spPr>
        <p:txBody>
          <a:bodyPr/>
          <a:lstStyle/>
          <a:p>
            <a:pPr eaLnBrk="1" hangingPunct="1">
              <a:spcBef>
                <a:spcPts val="600"/>
              </a:spcBef>
              <a:buClr>
                <a:schemeClr val="tx2"/>
              </a:buClr>
              <a:buSzPct val="100000"/>
              <a:buFont typeface="Wingdings 2" pitchFamily="18" charset="2"/>
              <a:buChar char="P"/>
            </a:pPr>
            <a:r>
              <a:rPr lang="fr-FR" sz="1800" dirty="0"/>
              <a:t>Terminer les projets plus rapidement et à moindre coût.</a:t>
            </a:r>
          </a:p>
          <a:p>
            <a:pPr eaLnBrk="1" hangingPunct="1">
              <a:spcBef>
                <a:spcPts val="600"/>
              </a:spcBef>
              <a:buClr>
                <a:schemeClr val="tx2"/>
              </a:buClr>
              <a:buSzPct val="100000"/>
              <a:buFont typeface="Wingdings 2" pitchFamily="18" charset="2"/>
              <a:buChar char="P"/>
            </a:pPr>
            <a:r>
              <a:rPr lang="fr-FR" sz="1800" dirty="0"/>
              <a:t>Réduire </a:t>
            </a:r>
            <a:r>
              <a:rPr lang="fr-FR" sz="1800" dirty="0">
                <a:solidFill>
                  <a:srgbClr val="D9F147"/>
                </a:solidFill>
              </a:rPr>
              <a:t>l'effort</a:t>
            </a:r>
            <a:r>
              <a:rPr lang="fr-FR" sz="1800" dirty="0"/>
              <a:t> de travail et les coûts avec une gestion proactive du contenu.</a:t>
            </a:r>
          </a:p>
          <a:p>
            <a:pPr eaLnBrk="1" hangingPunct="1">
              <a:spcBef>
                <a:spcPts val="600"/>
              </a:spcBef>
              <a:buClr>
                <a:schemeClr val="tx2"/>
              </a:buClr>
              <a:buSzPct val="100000"/>
              <a:buFont typeface="Wingdings 2" pitchFamily="18" charset="2"/>
              <a:buChar char="P"/>
            </a:pPr>
            <a:r>
              <a:rPr lang="fr-FR" sz="1800" dirty="0"/>
              <a:t>Une meilleure solution « convient » dès la première fois grâce à une </a:t>
            </a:r>
            <a:r>
              <a:rPr lang="fr-FR" sz="1800" b="1" dirty="0"/>
              <a:t>meilleure </a:t>
            </a:r>
            <a:r>
              <a:rPr lang="fr-FR" sz="1800" b="1" dirty="0">
                <a:solidFill>
                  <a:srgbClr val="D9F147"/>
                </a:solidFill>
              </a:rPr>
              <a:t>planification</a:t>
            </a:r>
            <a:r>
              <a:rPr lang="fr-FR" sz="1800" b="1" dirty="0"/>
              <a:t>.</a:t>
            </a:r>
          </a:p>
          <a:p>
            <a:pPr eaLnBrk="1" hangingPunct="1">
              <a:spcBef>
                <a:spcPts val="600"/>
              </a:spcBef>
              <a:buClr>
                <a:schemeClr val="tx2"/>
              </a:buClr>
              <a:buSzPct val="100000"/>
              <a:buFont typeface="Wingdings 2" pitchFamily="18" charset="2"/>
              <a:buChar char="P"/>
            </a:pPr>
            <a:r>
              <a:rPr lang="fr-FR" sz="1800" dirty="0"/>
              <a:t>Résoudre les </a:t>
            </a:r>
            <a:r>
              <a:rPr lang="fr-FR" sz="1800" dirty="0">
                <a:solidFill>
                  <a:srgbClr val="D9F147"/>
                </a:solidFill>
              </a:rPr>
              <a:t>risques</a:t>
            </a:r>
            <a:r>
              <a:rPr lang="fr-FR" sz="1800" dirty="0"/>
              <a:t> futurs avant que les dysfonctionnements n’apparaissent.</a:t>
            </a:r>
          </a:p>
          <a:p>
            <a:pPr eaLnBrk="1" hangingPunct="1">
              <a:spcBef>
                <a:spcPts val="600"/>
              </a:spcBef>
              <a:buClr>
                <a:schemeClr val="tx2"/>
              </a:buClr>
              <a:buSzPct val="100000"/>
              <a:buFont typeface="Wingdings 2" pitchFamily="18" charset="2"/>
              <a:buChar char="P"/>
            </a:pPr>
            <a:r>
              <a:rPr lang="fr-FR" sz="1800" dirty="0">
                <a:solidFill>
                  <a:srgbClr val="D9F147"/>
                </a:solidFill>
              </a:rPr>
              <a:t>Communiquer</a:t>
            </a:r>
            <a:r>
              <a:rPr lang="fr-FR" sz="1800" dirty="0"/>
              <a:t> et gérer les attentes des clients, des membres de l’équipe et des parties prenantes plus efficacement.</a:t>
            </a:r>
          </a:p>
          <a:p>
            <a:pPr eaLnBrk="1" hangingPunct="1">
              <a:spcBef>
                <a:spcPts val="600"/>
              </a:spcBef>
              <a:buClr>
                <a:schemeClr val="tx2"/>
              </a:buClr>
              <a:buSzPct val="100000"/>
              <a:buFont typeface="Wingdings 2" pitchFamily="18" charset="2"/>
              <a:buChar char="P"/>
            </a:pPr>
            <a:r>
              <a:rPr lang="fr-FR" sz="1800" dirty="0"/>
              <a:t>Etre </a:t>
            </a:r>
            <a:r>
              <a:rPr lang="fr-FR" sz="1800" dirty="0">
                <a:solidFill>
                  <a:srgbClr val="D9F147"/>
                </a:solidFill>
              </a:rPr>
              <a:t>réactif</a:t>
            </a:r>
            <a:r>
              <a:rPr lang="fr-FR" sz="1800" dirty="0"/>
              <a:t> face aux imprévus.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761963" y="2714620"/>
            <a:ext cx="10972800" cy="1143000"/>
          </a:xfrm>
        </p:spPr>
        <p:txBody>
          <a:bodyPr>
            <a:normAutofit/>
          </a:bodyPr>
          <a:lstStyle/>
          <a:p>
            <a:pPr eaLnBrk="1" hangingPunct="1">
              <a:defRPr/>
            </a:pPr>
            <a:r>
              <a:rPr lang="fr-FR" sz="4000" b="1" dirty="0">
                <a:solidFill>
                  <a:srgbClr val="FFFF00"/>
                </a:solidFill>
                <a:effectLst>
                  <a:outerShdw blurRad="38100" dist="38100" dir="2700000" algn="tl">
                    <a:srgbClr val="000000">
                      <a:alpha val="43137"/>
                    </a:srgbClr>
                  </a:outerShdw>
                </a:effectLst>
              </a:rPr>
              <a:t>Cycle de vie d’un projet</a:t>
            </a:r>
            <a:endParaRPr lang="fr-FR" sz="4400" dirty="0">
              <a:solidFill>
                <a:srgbClr val="FFFF00"/>
              </a:solidFill>
            </a:endParaRPr>
          </a:p>
        </p:txBody>
      </p:sp>
    </p:spTree>
  </p:cSld>
  <p:clrMapOvr>
    <a:masterClrMapping/>
  </p:clrMapOvr>
</p:sld>
</file>

<file path=ppt/slides/slide4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285709" y="642918"/>
            <a:ext cx="2952771" cy="85725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a:t>DETECTION DU BESOIN</a:t>
            </a:r>
          </a:p>
        </p:txBody>
      </p:sp>
      <p:sp>
        <p:nvSpPr>
          <p:cNvPr id="6" name="Rectangle à coins arrondis 5"/>
          <p:cNvSpPr/>
          <p:nvPr/>
        </p:nvSpPr>
        <p:spPr>
          <a:xfrm>
            <a:off x="285709" y="1857364"/>
            <a:ext cx="2952771" cy="85725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a:t>Naissance d’idée</a:t>
            </a:r>
          </a:p>
        </p:txBody>
      </p:sp>
      <p:sp>
        <p:nvSpPr>
          <p:cNvPr id="7" name="Rectangle à coins arrondis 6"/>
          <p:cNvSpPr/>
          <p:nvPr/>
        </p:nvSpPr>
        <p:spPr>
          <a:xfrm>
            <a:off x="285709" y="3214686"/>
            <a:ext cx="2952771" cy="85725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a:t>Faisabilité financière et économique</a:t>
            </a:r>
          </a:p>
        </p:txBody>
      </p:sp>
      <p:sp>
        <p:nvSpPr>
          <p:cNvPr id="8" name="Rectangle à coins arrondis 7"/>
          <p:cNvSpPr/>
          <p:nvPr/>
        </p:nvSpPr>
        <p:spPr>
          <a:xfrm>
            <a:off x="285709" y="4500570"/>
            <a:ext cx="2952771" cy="85725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a:t>Etude technique</a:t>
            </a:r>
          </a:p>
        </p:txBody>
      </p:sp>
      <p:sp>
        <p:nvSpPr>
          <p:cNvPr id="9" name="Rectangle à coins arrondis 8"/>
          <p:cNvSpPr/>
          <p:nvPr/>
        </p:nvSpPr>
        <p:spPr>
          <a:xfrm>
            <a:off x="285709" y="5786454"/>
            <a:ext cx="2952771" cy="85725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a:t>Validation financière et économique </a:t>
            </a:r>
          </a:p>
        </p:txBody>
      </p:sp>
      <p:sp>
        <p:nvSpPr>
          <p:cNvPr id="10" name="Rectangle à coins arrondis 9"/>
          <p:cNvSpPr/>
          <p:nvPr/>
        </p:nvSpPr>
        <p:spPr>
          <a:xfrm>
            <a:off x="8382016" y="5786454"/>
            <a:ext cx="2952771" cy="857256"/>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fr-FR" dirty="0"/>
              <a:t>Choix d’équipe de travail</a:t>
            </a:r>
          </a:p>
        </p:txBody>
      </p:sp>
      <p:sp>
        <p:nvSpPr>
          <p:cNvPr id="11" name="Ellipse 10"/>
          <p:cNvSpPr/>
          <p:nvPr/>
        </p:nvSpPr>
        <p:spPr>
          <a:xfrm>
            <a:off x="4762491" y="5572140"/>
            <a:ext cx="2095515" cy="1214446"/>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a:t>Prise de décision</a:t>
            </a:r>
          </a:p>
        </p:txBody>
      </p:sp>
      <p:sp>
        <p:nvSpPr>
          <p:cNvPr id="12" name="Rectangle à coins arrondis 11"/>
          <p:cNvSpPr/>
          <p:nvPr/>
        </p:nvSpPr>
        <p:spPr>
          <a:xfrm>
            <a:off x="8382016" y="4572008"/>
            <a:ext cx="2952771" cy="857256"/>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fr-FR" dirty="0"/>
              <a:t>Etude d’</a:t>
            </a:r>
            <a:r>
              <a:rPr lang="fr-FR" dirty="0" err="1"/>
              <a:t>éxecution</a:t>
            </a:r>
            <a:endParaRPr lang="fr-FR" dirty="0"/>
          </a:p>
        </p:txBody>
      </p:sp>
      <p:sp>
        <p:nvSpPr>
          <p:cNvPr id="13" name="Rectangle à coins arrondis 12"/>
          <p:cNvSpPr/>
          <p:nvPr/>
        </p:nvSpPr>
        <p:spPr>
          <a:xfrm>
            <a:off x="8382016" y="3326132"/>
            <a:ext cx="2952771" cy="857256"/>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fr-FR" dirty="0"/>
              <a:t>Lancement de la réalisation</a:t>
            </a:r>
          </a:p>
        </p:txBody>
      </p:sp>
      <p:sp>
        <p:nvSpPr>
          <p:cNvPr id="15" name="Rectangle à coins arrondis 14"/>
          <p:cNvSpPr/>
          <p:nvPr/>
        </p:nvSpPr>
        <p:spPr>
          <a:xfrm>
            <a:off x="8382016" y="2041346"/>
            <a:ext cx="2952771" cy="857256"/>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fr-FR" dirty="0"/>
              <a:t>Vérification et validation </a:t>
            </a:r>
          </a:p>
        </p:txBody>
      </p:sp>
      <p:sp>
        <p:nvSpPr>
          <p:cNvPr id="16" name="Rectangle à coins arrondis 15"/>
          <p:cNvSpPr/>
          <p:nvPr/>
        </p:nvSpPr>
        <p:spPr>
          <a:xfrm>
            <a:off x="8382016" y="642918"/>
            <a:ext cx="2952771" cy="857256"/>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fr-FR" dirty="0"/>
              <a:t>Livraison</a:t>
            </a:r>
          </a:p>
        </p:txBody>
      </p:sp>
      <p:cxnSp>
        <p:nvCxnSpPr>
          <p:cNvPr id="18" name="Connecteur droit avec flèche 17"/>
          <p:cNvCxnSpPr>
            <a:stCxn id="5" idx="2"/>
            <a:endCxn id="6" idx="0"/>
          </p:cNvCxnSpPr>
          <p:nvPr/>
        </p:nvCxnSpPr>
        <p:spPr>
          <a:xfrm rot="5400000">
            <a:off x="1583500" y="1678505"/>
            <a:ext cx="357190" cy="2117"/>
          </a:xfrm>
          <a:prstGeom prst="straightConnector1">
            <a:avLst/>
          </a:prstGeom>
          <a:ln>
            <a:tailEnd type="arrow"/>
          </a:ln>
        </p:spPr>
        <p:style>
          <a:lnRef idx="1">
            <a:schemeClr val="accent4"/>
          </a:lnRef>
          <a:fillRef idx="2">
            <a:schemeClr val="accent4"/>
          </a:fillRef>
          <a:effectRef idx="1">
            <a:schemeClr val="accent4"/>
          </a:effectRef>
          <a:fontRef idx="minor">
            <a:schemeClr val="dk1"/>
          </a:fontRef>
        </p:style>
      </p:cxnSp>
      <p:cxnSp>
        <p:nvCxnSpPr>
          <p:cNvPr id="19" name="Connecteur droit avec flèche 18"/>
          <p:cNvCxnSpPr>
            <a:stCxn id="6" idx="2"/>
            <a:endCxn id="7" idx="0"/>
          </p:cNvCxnSpPr>
          <p:nvPr/>
        </p:nvCxnSpPr>
        <p:spPr>
          <a:xfrm rot="5400000">
            <a:off x="1512062" y="2964389"/>
            <a:ext cx="500066" cy="2117"/>
          </a:xfrm>
          <a:prstGeom prst="straightConnector1">
            <a:avLst/>
          </a:prstGeom>
          <a:ln>
            <a:tailEnd type="arrow"/>
          </a:ln>
        </p:spPr>
        <p:style>
          <a:lnRef idx="1">
            <a:schemeClr val="accent4"/>
          </a:lnRef>
          <a:fillRef idx="2">
            <a:schemeClr val="accent4"/>
          </a:fillRef>
          <a:effectRef idx="1">
            <a:schemeClr val="accent4"/>
          </a:effectRef>
          <a:fontRef idx="minor">
            <a:schemeClr val="dk1"/>
          </a:fontRef>
        </p:style>
      </p:cxnSp>
      <p:cxnSp>
        <p:nvCxnSpPr>
          <p:cNvPr id="22" name="Connecteur droit avec flèche 21"/>
          <p:cNvCxnSpPr>
            <a:stCxn id="7" idx="2"/>
            <a:endCxn id="8" idx="0"/>
          </p:cNvCxnSpPr>
          <p:nvPr/>
        </p:nvCxnSpPr>
        <p:spPr>
          <a:xfrm rot="5400000">
            <a:off x="1547781" y="4285992"/>
            <a:ext cx="428628" cy="2117"/>
          </a:xfrm>
          <a:prstGeom prst="straightConnector1">
            <a:avLst/>
          </a:prstGeom>
          <a:ln>
            <a:tailEnd type="arrow"/>
          </a:ln>
        </p:spPr>
        <p:style>
          <a:lnRef idx="1">
            <a:schemeClr val="accent4"/>
          </a:lnRef>
          <a:fillRef idx="2">
            <a:schemeClr val="accent4"/>
          </a:fillRef>
          <a:effectRef idx="1">
            <a:schemeClr val="accent4"/>
          </a:effectRef>
          <a:fontRef idx="minor">
            <a:schemeClr val="dk1"/>
          </a:fontRef>
        </p:style>
      </p:cxnSp>
      <p:cxnSp>
        <p:nvCxnSpPr>
          <p:cNvPr id="25" name="Connecteur droit avec flèche 24"/>
          <p:cNvCxnSpPr>
            <a:stCxn id="8" idx="2"/>
            <a:endCxn id="9" idx="0"/>
          </p:cNvCxnSpPr>
          <p:nvPr/>
        </p:nvCxnSpPr>
        <p:spPr>
          <a:xfrm rot="5400000">
            <a:off x="1547781" y="5571876"/>
            <a:ext cx="428628" cy="2117"/>
          </a:xfrm>
          <a:prstGeom prst="straightConnector1">
            <a:avLst/>
          </a:prstGeom>
          <a:ln>
            <a:tailEnd type="arrow"/>
          </a:ln>
        </p:spPr>
        <p:style>
          <a:lnRef idx="1">
            <a:schemeClr val="accent4"/>
          </a:lnRef>
          <a:fillRef idx="2">
            <a:schemeClr val="accent4"/>
          </a:fillRef>
          <a:effectRef idx="1">
            <a:schemeClr val="accent4"/>
          </a:effectRef>
          <a:fontRef idx="minor">
            <a:schemeClr val="dk1"/>
          </a:fontRef>
        </p:style>
      </p:cxnSp>
      <p:cxnSp>
        <p:nvCxnSpPr>
          <p:cNvPr id="28" name="Connecteur droit avec flèche 27"/>
          <p:cNvCxnSpPr>
            <a:stCxn id="9" idx="3"/>
            <a:endCxn id="11" idx="2"/>
          </p:cNvCxnSpPr>
          <p:nvPr/>
        </p:nvCxnSpPr>
        <p:spPr>
          <a:xfrm flipV="1">
            <a:off x="3238480" y="6179364"/>
            <a:ext cx="1524011" cy="35719"/>
          </a:xfrm>
          <a:prstGeom prst="straightConnector1">
            <a:avLst/>
          </a:prstGeom>
          <a:ln>
            <a:tailEnd type="arrow"/>
          </a:ln>
        </p:spPr>
        <p:style>
          <a:lnRef idx="1">
            <a:schemeClr val="accent4"/>
          </a:lnRef>
          <a:fillRef idx="2">
            <a:schemeClr val="accent4"/>
          </a:fillRef>
          <a:effectRef idx="1">
            <a:schemeClr val="accent4"/>
          </a:effectRef>
          <a:fontRef idx="minor">
            <a:schemeClr val="dk1"/>
          </a:fontRef>
        </p:style>
      </p:cxnSp>
      <p:cxnSp>
        <p:nvCxnSpPr>
          <p:cNvPr id="31" name="Connecteur droit avec flèche 30"/>
          <p:cNvCxnSpPr>
            <a:stCxn id="11" idx="6"/>
            <a:endCxn id="10" idx="1"/>
          </p:cNvCxnSpPr>
          <p:nvPr/>
        </p:nvCxnSpPr>
        <p:spPr>
          <a:xfrm>
            <a:off x="6858005" y="6179364"/>
            <a:ext cx="1524011" cy="35719"/>
          </a:xfrm>
          <a:prstGeom prst="straightConnector1">
            <a:avLst/>
          </a:prstGeom>
          <a:ln>
            <a:tailEnd type="arrow"/>
          </a:ln>
        </p:spPr>
        <p:style>
          <a:lnRef idx="1">
            <a:schemeClr val="accent4"/>
          </a:lnRef>
          <a:fillRef idx="2">
            <a:schemeClr val="accent4"/>
          </a:fillRef>
          <a:effectRef idx="1">
            <a:schemeClr val="accent4"/>
          </a:effectRef>
          <a:fontRef idx="minor">
            <a:schemeClr val="dk1"/>
          </a:fontRef>
        </p:style>
      </p:cxnSp>
      <p:cxnSp>
        <p:nvCxnSpPr>
          <p:cNvPr id="34" name="Connecteur droit avec flèche 33"/>
          <p:cNvCxnSpPr>
            <a:stCxn id="10" idx="0"/>
            <a:endCxn id="12" idx="2"/>
          </p:cNvCxnSpPr>
          <p:nvPr/>
        </p:nvCxnSpPr>
        <p:spPr>
          <a:xfrm rot="5400000" flipH="1" flipV="1">
            <a:off x="9679806" y="5607595"/>
            <a:ext cx="357190" cy="2117"/>
          </a:xfrm>
          <a:prstGeom prst="straightConnector1">
            <a:avLst/>
          </a:prstGeom>
          <a:ln>
            <a:tailEnd type="arrow"/>
          </a:ln>
        </p:spPr>
        <p:style>
          <a:lnRef idx="2">
            <a:schemeClr val="accent4"/>
          </a:lnRef>
          <a:fillRef idx="1">
            <a:schemeClr val="lt1"/>
          </a:fillRef>
          <a:effectRef idx="0">
            <a:schemeClr val="accent4"/>
          </a:effectRef>
          <a:fontRef idx="minor">
            <a:schemeClr val="dk1"/>
          </a:fontRef>
        </p:style>
      </p:cxnSp>
      <p:cxnSp>
        <p:nvCxnSpPr>
          <p:cNvPr id="38" name="Connecteur droit avec flèche 37"/>
          <p:cNvCxnSpPr>
            <a:stCxn id="12" idx="0"/>
            <a:endCxn id="13" idx="2"/>
          </p:cNvCxnSpPr>
          <p:nvPr/>
        </p:nvCxnSpPr>
        <p:spPr>
          <a:xfrm rot="5400000" flipH="1" flipV="1">
            <a:off x="9664092" y="4377698"/>
            <a:ext cx="388620" cy="1588"/>
          </a:xfrm>
          <a:prstGeom prst="straightConnector1">
            <a:avLst/>
          </a:prstGeom>
          <a:ln>
            <a:tailEnd type="arrow"/>
          </a:ln>
        </p:spPr>
        <p:style>
          <a:lnRef idx="2">
            <a:schemeClr val="accent4"/>
          </a:lnRef>
          <a:fillRef idx="1">
            <a:schemeClr val="lt1"/>
          </a:fillRef>
          <a:effectRef idx="0">
            <a:schemeClr val="accent4"/>
          </a:effectRef>
          <a:fontRef idx="minor">
            <a:schemeClr val="dk1"/>
          </a:fontRef>
        </p:style>
      </p:cxnSp>
      <p:cxnSp>
        <p:nvCxnSpPr>
          <p:cNvPr id="41" name="Connecteur droit avec flèche 40"/>
          <p:cNvCxnSpPr>
            <a:stCxn id="13" idx="0"/>
            <a:endCxn id="15" idx="2"/>
          </p:cNvCxnSpPr>
          <p:nvPr/>
        </p:nvCxnSpPr>
        <p:spPr>
          <a:xfrm rot="5400000" flipH="1" flipV="1">
            <a:off x="9644637" y="3112367"/>
            <a:ext cx="427530" cy="1588"/>
          </a:xfrm>
          <a:prstGeom prst="straightConnector1">
            <a:avLst/>
          </a:prstGeom>
          <a:ln>
            <a:tailEnd type="arrow"/>
          </a:ln>
        </p:spPr>
        <p:style>
          <a:lnRef idx="2">
            <a:schemeClr val="accent4"/>
          </a:lnRef>
          <a:fillRef idx="1">
            <a:schemeClr val="lt1"/>
          </a:fillRef>
          <a:effectRef idx="0">
            <a:schemeClr val="accent4"/>
          </a:effectRef>
          <a:fontRef idx="minor">
            <a:schemeClr val="dk1"/>
          </a:fontRef>
        </p:style>
      </p:cxnSp>
      <p:cxnSp>
        <p:nvCxnSpPr>
          <p:cNvPr id="44" name="Connecteur droit avec flèche 43"/>
          <p:cNvCxnSpPr>
            <a:stCxn id="15" idx="0"/>
            <a:endCxn id="16" idx="2"/>
          </p:cNvCxnSpPr>
          <p:nvPr/>
        </p:nvCxnSpPr>
        <p:spPr>
          <a:xfrm rot="5400000" flipH="1" flipV="1">
            <a:off x="9587816" y="1770760"/>
            <a:ext cx="541172" cy="1588"/>
          </a:xfrm>
          <a:prstGeom prst="straightConnector1">
            <a:avLst/>
          </a:prstGeom>
          <a:ln>
            <a:tailEnd type="arrow"/>
          </a:ln>
        </p:spPr>
        <p:style>
          <a:lnRef idx="2">
            <a:schemeClr val="accent4"/>
          </a:lnRef>
          <a:fillRef idx="1">
            <a:schemeClr val="lt1"/>
          </a:fillRef>
          <a:effectRef idx="0">
            <a:schemeClr val="accent4"/>
          </a:effectRef>
          <a:fontRef idx="minor">
            <a:schemeClr val="dk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5" presetClass="entr" presetSubtype="0"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p:cTn id="13" dur="1000" fill="hold"/>
                                        <p:tgtEl>
                                          <p:spTgt spid="18"/>
                                        </p:tgtEl>
                                        <p:attrNameLst>
                                          <p:attrName>ppt_w</p:attrName>
                                        </p:attrNameLst>
                                      </p:cBhvr>
                                      <p:tavLst>
                                        <p:tav tm="0">
                                          <p:val>
                                            <p:fltVal val="0"/>
                                          </p:val>
                                        </p:tav>
                                        <p:tav tm="100000">
                                          <p:val>
                                            <p:strVal val="#ppt_w"/>
                                          </p:val>
                                        </p:tav>
                                      </p:tavLst>
                                    </p:anim>
                                    <p:anim calcmode="lin" valueType="num">
                                      <p:cBhvr>
                                        <p:cTn id="14" dur="1000" fill="hold"/>
                                        <p:tgtEl>
                                          <p:spTgt spid="18"/>
                                        </p:tgtEl>
                                        <p:attrNameLst>
                                          <p:attrName>ppt_h</p:attrName>
                                        </p:attrNameLst>
                                      </p:cBhvr>
                                      <p:tavLst>
                                        <p:tav tm="0">
                                          <p:val>
                                            <p:fltVal val="0"/>
                                          </p:val>
                                        </p:tav>
                                        <p:tav tm="100000">
                                          <p:val>
                                            <p:strVal val="#ppt_h"/>
                                          </p:val>
                                        </p:tav>
                                      </p:tavLst>
                                    </p:anim>
                                    <p:anim calcmode="lin" valueType="num">
                                      <p:cBhvr>
                                        <p:cTn id="15" dur="1000" fill="hold"/>
                                        <p:tgtEl>
                                          <p:spTgt spid="18"/>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18"/>
                                        </p:tgtEl>
                                        <p:attrNameLst>
                                          <p:attrName>ppt_y</p:attrName>
                                        </p:attrNameLst>
                                      </p:cBhvr>
                                      <p:tavLst>
                                        <p:tav tm="0" fmla="#ppt_y+(sin(-2*pi*(1-$))*-#ppt_x+cos(-2*pi*(1-$))*(1-#ppt_y))*(1-$)">
                                          <p:val>
                                            <p:fltVal val="0"/>
                                          </p:val>
                                        </p:tav>
                                        <p:tav tm="100000">
                                          <p:val>
                                            <p:fltVal val="1"/>
                                          </p:val>
                                        </p:tav>
                                      </p:tavLst>
                                    </p:anim>
                                  </p:childTnLst>
                                </p:cTn>
                              </p:par>
                              <p:par>
                                <p:cTn id="17" presetID="15"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anim calcmode="lin" valueType="num">
                                      <p:cBhvr>
                                        <p:cTn id="21"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blinds(horizontal)">
                                      <p:cBhvr>
                                        <p:cTn id="27" dur="500"/>
                                        <p:tgtEl>
                                          <p:spTgt spid="19"/>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blinds(horizontal)">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4" presetClass="entr" presetSubtype="16" fill="hold" nodeType="click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box(in)">
                                      <p:cBhvr>
                                        <p:cTn id="35" dur="500"/>
                                        <p:tgtEl>
                                          <p:spTgt spid="22"/>
                                        </p:tgtEl>
                                      </p:cBhvr>
                                    </p:animEffect>
                                  </p:childTnLst>
                                </p:cTn>
                              </p:par>
                              <p:par>
                                <p:cTn id="36" presetID="4" presetClass="entr" presetSubtype="16" fill="hold" grpId="0" nodeType="with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box(in)">
                                      <p:cBhvr>
                                        <p:cTn id="38" dur="500"/>
                                        <p:tgtEl>
                                          <p:spTgt spid="8"/>
                                        </p:tgtEl>
                                      </p:cBhvr>
                                    </p:animEffect>
                                  </p:childTnLst>
                                </p:cTn>
                              </p:par>
                            </p:childTnLst>
                          </p:cTn>
                        </p:par>
                      </p:childTnLst>
                    </p:cTn>
                  </p:par>
                  <p:par>
                    <p:cTn id="39" fill="hold">
                      <p:stCondLst>
                        <p:cond delay="indefinite"/>
                      </p:stCondLst>
                      <p:childTnLst>
                        <p:par>
                          <p:cTn id="40" fill="hold">
                            <p:stCondLst>
                              <p:cond delay="0"/>
                            </p:stCondLst>
                            <p:childTnLst>
                              <p:par>
                                <p:cTn id="41" presetID="15" presetClass="entr" presetSubtype="0" fill="hold" nodeType="clickEffect">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cBhvr>
                                        <p:cTn id="43" dur="1000" fill="hold"/>
                                        <p:tgtEl>
                                          <p:spTgt spid="25"/>
                                        </p:tgtEl>
                                        <p:attrNameLst>
                                          <p:attrName>ppt_w</p:attrName>
                                        </p:attrNameLst>
                                      </p:cBhvr>
                                      <p:tavLst>
                                        <p:tav tm="0">
                                          <p:val>
                                            <p:fltVal val="0"/>
                                          </p:val>
                                        </p:tav>
                                        <p:tav tm="100000">
                                          <p:val>
                                            <p:strVal val="#ppt_w"/>
                                          </p:val>
                                        </p:tav>
                                      </p:tavLst>
                                    </p:anim>
                                    <p:anim calcmode="lin" valueType="num">
                                      <p:cBhvr>
                                        <p:cTn id="44" dur="1000" fill="hold"/>
                                        <p:tgtEl>
                                          <p:spTgt spid="25"/>
                                        </p:tgtEl>
                                        <p:attrNameLst>
                                          <p:attrName>ppt_h</p:attrName>
                                        </p:attrNameLst>
                                      </p:cBhvr>
                                      <p:tavLst>
                                        <p:tav tm="0">
                                          <p:val>
                                            <p:fltVal val="0"/>
                                          </p:val>
                                        </p:tav>
                                        <p:tav tm="100000">
                                          <p:val>
                                            <p:strVal val="#ppt_h"/>
                                          </p:val>
                                        </p:tav>
                                      </p:tavLst>
                                    </p:anim>
                                    <p:anim calcmode="lin" valueType="num">
                                      <p:cBhvr>
                                        <p:cTn id="45" dur="1000" fill="hold"/>
                                        <p:tgtEl>
                                          <p:spTgt spid="25"/>
                                        </p:tgtEl>
                                        <p:attrNameLst>
                                          <p:attrName>ppt_x</p:attrName>
                                        </p:attrNameLst>
                                      </p:cBhvr>
                                      <p:tavLst>
                                        <p:tav tm="0" fmla="#ppt_x+(cos(-2*pi*(1-$))*-#ppt_x-sin(-2*pi*(1-$))*(1-#ppt_y))*(1-$)">
                                          <p:val>
                                            <p:fltVal val="0"/>
                                          </p:val>
                                        </p:tav>
                                        <p:tav tm="100000">
                                          <p:val>
                                            <p:fltVal val="1"/>
                                          </p:val>
                                        </p:tav>
                                      </p:tavLst>
                                    </p:anim>
                                    <p:anim calcmode="lin" valueType="num">
                                      <p:cBhvr>
                                        <p:cTn id="46" dur="1000" fill="hold"/>
                                        <p:tgtEl>
                                          <p:spTgt spid="25"/>
                                        </p:tgtEl>
                                        <p:attrNameLst>
                                          <p:attrName>ppt_y</p:attrName>
                                        </p:attrNameLst>
                                      </p:cBhvr>
                                      <p:tavLst>
                                        <p:tav tm="0" fmla="#ppt_y+(sin(-2*pi*(1-$))*-#ppt_x+cos(-2*pi*(1-$))*(1-#ppt_y))*(1-$)">
                                          <p:val>
                                            <p:fltVal val="0"/>
                                          </p:val>
                                        </p:tav>
                                        <p:tav tm="100000">
                                          <p:val>
                                            <p:fltVal val="1"/>
                                          </p:val>
                                        </p:tav>
                                      </p:tavLst>
                                    </p:anim>
                                  </p:childTnLst>
                                </p:cTn>
                              </p:par>
                              <p:par>
                                <p:cTn id="47" presetID="15" presetClass="entr" presetSubtype="0" fill="hold" grpId="0" nodeType="with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1000" fill="hold"/>
                                        <p:tgtEl>
                                          <p:spTgt spid="9"/>
                                        </p:tgtEl>
                                        <p:attrNameLst>
                                          <p:attrName>ppt_w</p:attrName>
                                        </p:attrNameLst>
                                      </p:cBhvr>
                                      <p:tavLst>
                                        <p:tav tm="0">
                                          <p:val>
                                            <p:fltVal val="0"/>
                                          </p:val>
                                        </p:tav>
                                        <p:tav tm="100000">
                                          <p:val>
                                            <p:strVal val="#ppt_w"/>
                                          </p:val>
                                        </p:tav>
                                      </p:tavLst>
                                    </p:anim>
                                    <p:anim calcmode="lin" valueType="num">
                                      <p:cBhvr>
                                        <p:cTn id="50" dur="1000" fill="hold"/>
                                        <p:tgtEl>
                                          <p:spTgt spid="9"/>
                                        </p:tgtEl>
                                        <p:attrNameLst>
                                          <p:attrName>ppt_h</p:attrName>
                                        </p:attrNameLst>
                                      </p:cBhvr>
                                      <p:tavLst>
                                        <p:tav tm="0">
                                          <p:val>
                                            <p:fltVal val="0"/>
                                          </p:val>
                                        </p:tav>
                                        <p:tav tm="100000">
                                          <p:val>
                                            <p:strVal val="#ppt_h"/>
                                          </p:val>
                                        </p:tav>
                                      </p:tavLst>
                                    </p:anim>
                                    <p:anim calcmode="lin" valueType="num">
                                      <p:cBhvr>
                                        <p:cTn id="51" dur="1000" fill="hold"/>
                                        <p:tgtEl>
                                          <p:spTgt spid="9"/>
                                        </p:tgtEl>
                                        <p:attrNameLst>
                                          <p:attrName>ppt_x</p:attrName>
                                        </p:attrNameLst>
                                      </p:cBhvr>
                                      <p:tavLst>
                                        <p:tav tm="0" fmla="#ppt_x+(cos(-2*pi*(1-$))*-#ppt_x-sin(-2*pi*(1-$))*(1-#ppt_y))*(1-$)">
                                          <p:val>
                                            <p:fltVal val="0"/>
                                          </p:val>
                                        </p:tav>
                                        <p:tav tm="100000">
                                          <p:val>
                                            <p:fltVal val="1"/>
                                          </p:val>
                                        </p:tav>
                                      </p:tavLst>
                                    </p:anim>
                                    <p:anim calcmode="lin" valueType="num">
                                      <p:cBhvr>
                                        <p:cTn id="52" dur="1000" fill="hold"/>
                                        <p:tgtEl>
                                          <p:spTgt spid="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53" fill="hold">
                      <p:stCondLst>
                        <p:cond delay="indefinite"/>
                      </p:stCondLst>
                      <p:childTnLst>
                        <p:par>
                          <p:cTn id="54" fill="hold">
                            <p:stCondLst>
                              <p:cond delay="0"/>
                            </p:stCondLst>
                            <p:childTnLst>
                              <p:par>
                                <p:cTn id="55" presetID="23" presetClass="entr" presetSubtype="16" fill="hold" nodeType="clickEffect">
                                  <p:stCondLst>
                                    <p:cond delay="0"/>
                                  </p:stCondLst>
                                  <p:childTnLst>
                                    <p:set>
                                      <p:cBhvr>
                                        <p:cTn id="56" dur="1" fill="hold">
                                          <p:stCondLst>
                                            <p:cond delay="0"/>
                                          </p:stCondLst>
                                        </p:cTn>
                                        <p:tgtEl>
                                          <p:spTgt spid="28"/>
                                        </p:tgtEl>
                                        <p:attrNameLst>
                                          <p:attrName>style.visibility</p:attrName>
                                        </p:attrNameLst>
                                      </p:cBhvr>
                                      <p:to>
                                        <p:strVal val="visible"/>
                                      </p:to>
                                    </p:set>
                                    <p:anim calcmode="lin" valueType="num">
                                      <p:cBhvr>
                                        <p:cTn id="57" dur="500" fill="hold"/>
                                        <p:tgtEl>
                                          <p:spTgt spid="28"/>
                                        </p:tgtEl>
                                        <p:attrNameLst>
                                          <p:attrName>ppt_w</p:attrName>
                                        </p:attrNameLst>
                                      </p:cBhvr>
                                      <p:tavLst>
                                        <p:tav tm="0">
                                          <p:val>
                                            <p:fltVal val="0"/>
                                          </p:val>
                                        </p:tav>
                                        <p:tav tm="100000">
                                          <p:val>
                                            <p:strVal val="#ppt_w"/>
                                          </p:val>
                                        </p:tav>
                                      </p:tavLst>
                                    </p:anim>
                                    <p:anim calcmode="lin" valueType="num">
                                      <p:cBhvr>
                                        <p:cTn id="58" dur="500" fill="hold"/>
                                        <p:tgtEl>
                                          <p:spTgt spid="28"/>
                                        </p:tgtEl>
                                        <p:attrNameLst>
                                          <p:attrName>ppt_h</p:attrName>
                                        </p:attrNameLst>
                                      </p:cBhvr>
                                      <p:tavLst>
                                        <p:tav tm="0">
                                          <p:val>
                                            <p:fltVal val="0"/>
                                          </p:val>
                                        </p:tav>
                                        <p:tav tm="100000">
                                          <p:val>
                                            <p:strVal val="#ppt_h"/>
                                          </p:val>
                                        </p:tav>
                                      </p:tavLst>
                                    </p:anim>
                                  </p:childTnLst>
                                </p:cTn>
                              </p:par>
                              <p:par>
                                <p:cTn id="59" presetID="23" presetClass="entr" presetSubtype="16" fill="hold" grpId="0" nodeType="withEffect">
                                  <p:stCondLst>
                                    <p:cond delay="0"/>
                                  </p:stCondLst>
                                  <p:childTnLst>
                                    <p:set>
                                      <p:cBhvr>
                                        <p:cTn id="60" dur="1" fill="hold">
                                          <p:stCondLst>
                                            <p:cond delay="0"/>
                                          </p:stCondLst>
                                        </p:cTn>
                                        <p:tgtEl>
                                          <p:spTgt spid="11"/>
                                        </p:tgtEl>
                                        <p:attrNameLst>
                                          <p:attrName>style.visibility</p:attrName>
                                        </p:attrNameLst>
                                      </p:cBhvr>
                                      <p:to>
                                        <p:strVal val="visible"/>
                                      </p:to>
                                    </p:set>
                                    <p:anim calcmode="lin" valueType="num">
                                      <p:cBhvr>
                                        <p:cTn id="61" dur="500" fill="hold"/>
                                        <p:tgtEl>
                                          <p:spTgt spid="11"/>
                                        </p:tgtEl>
                                        <p:attrNameLst>
                                          <p:attrName>ppt_w</p:attrName>
                                        </p:attrNameLst>
                                      </p:cBhvr>
                                      <p:tavLst>
                                        <p:tav tm="0">
                                          <p:val>
                                            <p:fltVal val="0"/>
                                          </p:val>
                                        </p:tav>
                                        <p:tav tm="100000">
                                          <p:val>
                                            <p:strVal val="#ppt_w"/>
                                          </p:val>
                                        </p:tav>
                                      </p:tavLst>
                                    </p:anim>
                                    <p:anim calcmode="lin" valueType="num">
                                      <p:cBhvr>
                                        <p:cTn id="62" dur="5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63" fill="hold">
                      <p:stCondLst>
                        <p:cond delay="indefinite"/>
                      </p:stCondLst>
                      <p:childTnLst>
                        <p:par>
                          <p:cTn id="64" fill="hold">
                            <p:stCondLst>
                              <p:cond delay="0"/>
                            </p:stCondLst>
                            <p:childTnLst>
                              <p:par>
                                <p:cTn id="65" presetID="4" presetClass="entr" presetSubtype="16" fill="hold" nodeType="clickEffect">
                                  <p:stCondLst>
                                    <p:cond delay="0"/>
                                  </p:stCondLst>
                                  <p:childTnLst>
                                    <p:set>
                                      <p:cBhvr>
                                        <p:cTn id="66" dur="1" fill="hold">
                                          <p:stCondLst>
                                            <p:cond delay="0"/>
                                          </p:stCondLst>
                                        </p:cTn>
                                        <p:tgtEl>
                                          <p:spTgt spid="31"/>
                                        </p:tgtEl>
                                        <p:attrNameLst>
                                          <p:attrName>style.visibility</p:attrName>
                                        </p:attrNameLst>
                                      </p:cBhvr>
                                      <p:to>
                                        <p:strVal val="visible"/>
                                      </p:to>
                                    </p:set>
                                    <p:animEffect transition="in" filter="box(in)">
                                      <p:cBhvr>
                                        <p:cTn id="67" dur="500"/>
                                        <p:tgtEl>
                                          <p:spTgt spid="31"/>
                                        </p:tgtEl>
                                      </p:cBhvr>
                                    </p:animEffect>
                                  </p:childTnLst>
                                </p:cTn>
                              </p:par>
                              <p:par>
                                <p:cTn id="68" presetID="4" presetClass="entr" presetSubtype="16" fill="hold" grpId="0" nodeType="withEffect">
                                  <p:stCondLst>
                                    <p:cond delay="0"/>
                                  </p:stCondLst>
                                  <p:childTnLst>
                                    <p:set>
                                      <p:cBhvr>
                                        <p:cTn id="69" dur="1" fill="hold">
                                          <p:stCondLst>
                                            <p:cond delay="0"/>
                                          </p:stCondLst>
                                        </p:cTn>
                                        <p:tgtEl>
                                          <p:spTgt spid="10"/>
                                        </p:tgtEl>
                                        <p:attrNameLst>
                                          <p:attrName>style.visibility</p:attrName>
                                        </p:attrNameLst>
                                      </p:cBhvr>
                                      <p:to>
                                        <p:strVal val="visible"/>
                                      </p:to>
                                    </p:set>
                                    <p:animEffect transition="in" filter="box(in)">
                                      <p:cBhvr>
                                        <p:cTn id="70" dur="500"/>
                                        <p:tgtEl>
                                          <p:spTgt spid="10"/>
                                        </p:tgtEl>
                                      </p:cBhvr>
                                    </p:animEffect>
                                  </p:childTnLst>
                                </p:cTn>
                              </p:par>
                            </p:childTnLst>
                          </p:cTn>
                        </p:par>
                      </p:childTnLst>
                    </p:cTn>
                  </p:par>
                  <p:par>
                    <p:cTn id="71" fill="hold">
                      <p:stCondLst>
                        <p:cond delay="indefinite"/>
                      </p:stCondLst>
                      <p:childTnLst>
                        <p:par>
                          <p:cTn id="72" fill="hold">
                            <p:stCondLst>
                              <p:cond delay="0"/>
                            </p:stCondLst>
                            <p:childTnLst>
                              <p:par>
                                <p:cTn id="73" presetID="23" presetClass="entr" presetSubtype="16" fill="hold" nodeType="clickEffect">
                                  <p:stCondLst>
                                    <p:cond delay="0"/>
                                  </p:stCondLst>
                                  <p:childTnLst>
                                    <p:set>
                                      <p:cBhvr>
                                        <p:cTn id="74" dur="1" fill="hold">
                                          <p:stCondLst>
                                            <p:cond delay="0"/>
                                          </p:stCondLst>
                                        </p:cTn>
                                        <p:tgtEl>
                                          <p:spTgt spid="34"/>
                                        </p:tgtEl>
                                        <p:attrNameLst>
                                          <p:attrName>style.visibility</p:attrName>
                                        </p:attrNameLst>
                                      </p:cBhvr>
                                      <p:to>
                                        <p:strVal val="visible"/>
                                      </p:to>
                                    </p:set>
                                    <p:anim calcmode="lin" valueType="num">
                                      <p:cBhvr>
                                        <p:cTn id="75" dur="500" fill="hold"/>
                                        <p:tgtEl>
                                          <p:spTgt spid="34"/>
                                        </p:tgtEl>
                                        <p:attrNameLst>
                                          <p:attrName>ppt_w</p:attrName>
                                        </p:attrNameLst>
                                      </p:cBhvr>
                                      <p:tavLst>
                                        <p:tav tm="0">
                                          <p:val>
                                            <p:fltVal val="0"/>
                                          </p:val>
                                        </p:tav>
                                        <p:tav tm="100000">
                                          <p:val>
                                            <p:strVal val="#ppt_w"/>
                                          </p:val>
                                        </p:tav>
                                      </p:tavLst>
                                    </p:anim>
                                    <p:anim calcmode="lin" valueType="num">
                                      <p:cBhvr>
                                        <p:cTn id="76" dur="500" fill="hold"/>
                                        <p:tgtEl>
                                          <p:spTgt spid="34"/>
                                        </p:tgtEl>
                                        <p:attrNameLst>
                                          <p:attrName>ppt_h</p:attrName>
                                        </p:attrNameLst>
                                      </p:cBhvr>
                                      <p:tavLst>
                                        <p:tav tm="0">
                                          <p:val>
                                            <p:fltVal val="0"/>
                                          </p:val>
                                        </p:tav>
                                        <p:tav tm="100000">
                                          <p:val>
                                            <p:strVal val="#ppt_h"/>
                                          </p:val>
                                        </p:tav>
                                      </p:tavLst>
                                    </p:anim>
                                  </p:childTnLst>
                                </p:cTn>
                              </p:par>
                              <p:par>
                                <p:cTn id="77" presetID="23" presetClass="entr" presetSubtype="16" fill="hold" grpId="0" nodeType="withEffect">
                                  <p:stCondLst>
                                    <p:cond delay="0"/>
                                  </p:stCondLst>
                                  <p:childTnLst>
                                    <p:set>
                                      <p:cBhvr>
                                        <p:cTn id="78" dur="1" fill="hold">
                                          <p:stCondLst>
                                            <p:cond delay="0"/>
                                          </p:stCondLst>
                                        </p:cTn>
                                        <p:tgtEl>
                                          <p:spTgt spid="12"/>
                                        </p:tgtEl>
                                        <p:attrNameLst>
                                          <p:attrName>style.visibility</p:attrName>
                                        </p:attrNameLst>
                                      </p:cBhvr>
                                      <p:to>
                                        <p:strVal val="visible"/>
                                      </p:to>
                                    </p:set>
                                    <p:anim calcmode="lin" valueType="num">
                                      <p:cBhvr>
                                        <p:cTn id="79" dur="500" fill="hold"/>
                                        <p:tgtEl>
                                          <p:spTgt spid="12"/>
                                        </p:tgtEl>
                                        <p:attrNameLst>
                                          <p:attrName>ppt_w</p:attrName>
                                        </p:attrNameLst>
                                      </p:cBhvr>
                                      <p:tavLst>
                                        <p:tav tm="0">
                                          <p:val>
                                            <p:fltVal val="0"/>
                                          </p:val>
                                        </p:tav>
                                        <p:tav tm="100000">
                                          <p:val>
                                            <p:strVal val="#ppt_w"/>
                                          </p:val>
                                        </p:tav>
                                      </p:tavLst>
                                    </p:anim>
                                    <p:anim calcmode="lin" valueType="num">
                                      <p:cBhvr>
                                        <p:cTn id="80" dur="500" fill="hold"/>
                                        <p:tgtEl>
                                          <p:spTgt spid="12"/>
                                        </p:tgtEl>
                                        <p:attrNameLst>
                                          <p:attrName>ppt_h</p:attrName>
                                        </p:attrNameLst>
                                      </p:cBhvr>
                                      <p:tavLst>
                                        <p:tav tm="0">
                                          <p:val>
                                            <p:fltVal val="0"/>
                                          </p:val>
                                        </p:tav>
                                        <p:tav tm="100000">
                                          <p:val>
                                            <p:strVal val="#ppt_h"/>
                                          </p:val>
                                        </p:tav>
                                      </p:tavLst>
                                    </p:anim>
                                  </p:childTnLst>
                                </p:cTn>
                              </p:par>
                            </p:childTnLst>
                          </p:cTn>
                        </p:par>
                      </p:childTnLst>
                    </p:cTn>
                  </p:par>
                  <p:par>
                    <p:cTn id="81" fill="hold">
                      <p:stCondLst>
                        <p:cond delay="indefinite"/>
                      </p:stCondLst>
                      <p:childTnLst>
                        <p:par>
                          <p:cTn id="82" fill="hold">
                            <p:stCondLst>
                              <p:cond delay="0"/>
                            </p:stCondLst>
                            <p:childTnLst>
                              <p:par>
                                <p:cTn id="83" presetID="15" presetClass="entr" presetSubtype="0" fill="hold" nodeType="clickEffect">
                                  <p:stCondLst>
                                    <p:cond delay="0"/>
                                  </p:stCondLst>
                                  <p:childTnLst>
                                    <p:set>
                                      <p:cBhvr>
                                        <p:cTn id="84" dur="1" fill="hold">
                                          <p:stCondLst>
                                            <p:cond delay="0"/>
                                          </p:stCondLst>
                                        </p:cTn>
                                        <p:tgtEl>
                                          <p:spTgt spid="38"/>
                                        </p:tgtEl>
                                        <p:attrNameLst>
                                          <p:attrName>style.visibility</p:attrName>
                                        </p:attrNameLst>
                                      </p:cBhvr>
                                      <p:to>
                                        <p:strVal val="visible"/>
                                      </p:to>
                                    </p:set>
                                    <p:anim calcmode="lin" valueType="num">
                                      <p:cBhvr>
                                        <p:cTn id="85" dur="1000" fill="hold"/>
                                        <p:tgtEl>
                                          <p:spTgt spid="38"/>
                                        </p:tgtEl>
                                        <p:attrNameLst>
                                          <p:attrName>ppt_w</p:attrName>
                                        </p:attrNameLst>
                                      </p:cBhvr>
                                      <p:tavLst>
                                        <p:tav tm="0">
                                          <p:val>
                                            <p:fltVal val="0"/>
                                          </p:val>
                                        </p:tav>
                                        <p:tav tm="100000">
                                          <p:val>
                                            <p:strVal val="#ppt_w"/>
                                          </p:val>
                                        </p:tav>
                                      </p:tavLst>
                                    </p:anim>
                                    <p:anim calcmode="lin" valueType="num">
                                      <p:cBhvr>
                                        <p:cTn id="86" dur="1000" fill="hold"/>
                                        <p:tgtEl>
                                          <p:spTgt spid="38"/>
                                        </p:tgtEl>
                                        <p:attrNameLst>
                                          <p:attrName>ppt_h</p:attrName>
                                        </p:attrNameLst>
                                      </p:cBhvr>
                                      <p:tavLst>
                                        <p:tav tm="0">
                                          <p:val>
                                            <p:fltVal val="0"/>
                                          </p:val>
                                        </p:tav>
                                        <p:tav tm="100000">
                                          <p:val>
                                            <p:strVal val="#ppt_h"/>
                                          </p:val>
                                        </p:tav>
                                      </p:tavLst>
                                    </p:anim>
                                    <p:anim calcmode="lin" valueType="num">
                                      <p:cBhvr>
                                        <p:cTn id="87" dur="1000" fill="hold"/>
                                        <p:tgtEl>
                                          <p:spTgt spid="38"/>
                                        </p:tgtEl>
                                        <p:attrNameLst>
                                          <p:attrName>ppt_x</p:attrName>
                                        </p:attrNameLst>
                                      </p:cBhvr>
                                      <p:tavLst>
                                        <p:tav tm="0" fmla="#ppt_x+(cos(-2*pi*(1-$))*-#ppt_x-sin(-2*pi*(1-$))*(1-#ppt_y))*(1-$)">
                                          <p:val>
                                            <p:fltVal val="0"/>
                                          </p:val>
                                        </p:tav>
                                        <p:tav tm="100000">
                                          <p:val>
                                            <p:fltVal val="1"/>
                                          </p:val>
                                        </p:tav>
                                      </p:tavLst>
                                    </p:anim>
                                    <p:anim calcmode="lin" valueType="num">
                                      <p:cBhvr>
                                        <p:cTn id="88" dur="1000" fill="hold"/>
                                        <p:tgtEl>
                                          <p:spTgt spid="38"/>
                                        </p:tgtEl>
                                        <p:attrNameLst>
                                          <p:attrName>ppt_y</p:attrName>
                                        </p:attrNameLst>
                                      </p:cBhvr>
                                      <p:tavLst>
                                        <p:tav tm="0" fmla="#ppt_y+(sin(-2*pi*(1-$))*-#ppt_x+cos(-2*pi*(1-$))*(1-#ppt_y))*(1-$)">
                                          <p:val>
                                            <p:fltVal val="0"/>
                                          </p:val>
                                        </p:tav>
                                        <p:tav tm="100000">
                                          <p:val>
                                            <p:fltVal val="1"/>
                                          </p:val>
                                        </p:tav>
                                      </p:tavLst>
                                    </p:anim>
                                  </p:childTnLst>
                                </p:cTn>
                              </p:par>
                              <p:par>
                                <p:cTn id="89" presetID="15" presetClass="entr" presetSubtype="0" fill="hold" grpId="0" nodeType="withEffect">
                                  <p:stCondLst>
                                    <p:cond delay="0"/>
                                  </p:stCondLst>
                                  <p:childTnLst>
                                    <p:set>
                                      <p:cBhvr>
                                        <p:cTn id="90" dur="1" fill="hold">
                                          <p:stCondLst>
                                            <p:cond delay="0"/>
                                          </p:stCondLst>
                                        </p:cTn>
                                        <p:tgtEl>
                                          <p:spTgt spid="13"/>
                                        </p:tgtEl>
                                        <p:attrNameLst>
                                          <p:attrName>style.visibility</p:attrName>
                                        </p:attrNameLst>
                                      </p:cBhvr>
                                      <p:to>
                                        <p:strVal val="visible"/>
                                      </p:to>
                                    </p:set>
                                    <p:anim calcmode="lin" valueType="num">
                                      <p:cBhvr>
                                        <p:cTn id="91" dur="1000" fill="hold"/>
                                        <p:tgtEl>
                                          <p:spTgt spid="13"/>
                                        </p:tgtEl>
                                        <p:attrNameLst>
                                          <p:attrName>ppt_w</p:attrName>
                                        </p:attrNameLst>
                                      </p:cBhvr>
                                      <p:tavLst>
                                        <p:tav tm="0">
                                          <p:val>
                                            <p:fltVal val="0"/>
                                          </p:val>
                                        </p:tav>
                                        <p:tav tm="100000">
                                          <p:val>
                                            <p:strVal val="#ppt_w"/>
                                          </p:val>
                                        </p:tav>
                                      </p:tavLst>
                                    </p:anim>
                                    <p:anim calcmode="lin" valueType="num">
                                      <p:cBhvr>
                                        <p:cTn id="92" dur="1000" fill="hold"/>
                                        <p:tgtEl>
                                          <p:spTgt spid="13"/>
                                        </p:tgtEl>
                                        <p:attrNameLst>
                                          <p:attrName>ppt_h</p:attrName>
                                        </p:attrNameLst>
                                      </p:cBhvr>
                                      <p:tavLst>
                                        <p:tav tm="0">
                                          <p:val>
                                            <p:fltVal val="0"/>
                                          </p:val>
                                        </p:tav>
                                        <p:tav tm="100000">
                                          <p:val>
                                            <p:strVal val="#ppt_h"/>
                                          </p:val>
                                        </p:tav>
                                      </p:tavLst>
                                    </p:anim>
                                    <p:anim calcmode="lin" valueType="num">
                                      <p:cBhvr>
                                        <p:cTn id="93" dur="1000" fill="hold"/>
                                        <p:tgtEl>
                                          <p:spTgt spid="13"/>
                                        </p:tgtEl>
                                        <p:attrNameLst>
                                          <p:attrName>ppt_x</p:attrName>
                                        </p:attrNameLst>
                                      </p:cBhvr>
                                      <p:tavLst>
                                        <p:tav tm="0" fmla="#ppt_x+(cos(-2*pi*(1-$))*-#ppt_x-sin(-2*pi*(1-$))*(1-#ppt_y))*(1-$)">
                                          <p:val>
                                            <p:fltVal val="0"/>
                                          </p:val>
                                        </p:tav>
                                        <p:tav tm="100000">
                                          <p:val>
                                            <p:fltVal val="1"/>
                                          </p:val>
                                        </p:tav>
                                      </p:tavLst>
                                    </p:anim>
                                    <p:anim calcmode="lin" valueType="num">
                                      <p:cBhvr>
                                        <p:cTn id="94" dur="1000" fill="hold"/>
                                        <p:tgtEl>
                                          <p:spTgt spid="13"/>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95" fill="hold">
                      <p:stCondLst>
                        <p:cond delay="indefinite"/>
                      </p:stCondLst>
                      <p:childTnLst>
                        <p:par>
                          <p:cTn id="96" fill="hold">
                            <p:stCondLst>
                              <p:cond delay="0"/>
                            </p:stCondLst>
                            <p:childTnLst>
                              <p:par>
                                <p:cTn id="97" presetID="15" presetClass="entr" presetSubtype="0" fill="hold" nodeType="clickEffect">
                                  <p:stCondLst>
                                    <p:cond delay="0"/>
                                  </p:stCondLst>
                                  <p:childTnLst>
                                    <p:set>
                                      <p:cBhvr>
                                        <p:cTn id="98" dur="1" fill="hold">
                                          <p:stCondLst>
                                            <p:cond delay="0"/>
                                          </p:stCondLst>
                                        </p:cTn>
                                        <p:tgtEl>
                                          <p:spTgt spid="41"/>
                                        </p:tgtEl>
                                        <p:attrNameLst>
                                          <p:attrName>style.visibility</p:attrName>
                                        </p:attrNameLst>
                                      </p:cBhvr>
                                      <p:to>
                                        <p:strVal val="visible"/>
                                      </p:to>
                                    </p:set>
                                    <p:anim calcmode="lin" valueType="num">
                                      <p:cBhvr>
                                        <p:cTn id="99" dur="1000" fill="hold"/>
                                        <p:tgtEl>
                                          <p:spTgt spid="41"/>
                                        </p:tgtEl>
                                        <p:attrNameLst>
                                          <p:attrName>ppt_w</p:attrName>
                                        </p:attrNameLst>
                                      </p:cBhvr>
                                      <p:tavLst>
                                        <p:tav tm="0">
                                          <p:val>
                                            <p:fltVal val="0"/>
                                          </p:val>
                                        </p:tav>
                                        <p:tav tm="100000">
                                          <p:val>
                                            <p:strVal val="#ppt_w"/>
                                          </p:val>
                                        </p:tav>
                                      </p:tavLst>
                                    </p:anim>
                                    <p:anim calcmode="lin" valueType="num">
                                      <p:cBhvr>
                                        <p:cTn id="100" dur="1000" fill="hold"/>
                                        <p:tgtEl>
                                          <p:spTgt spid="41"/>
                                        </p:tgtEl>
                                        <p:attrNameLst>
                                          <p:attrName>ppt_h</p:attrName>
                                        </p:attrNameLst>
                                      </p:cBhvr>
                                      <p:tavLst>
                                        <p:tav tm="0">
                                          <p:val>
                                            <p:fltVal val="0"/>
                                          </p:val>
                                        </p:tav>
                                        <p:tav tm="100000">
                                          <p:val>
                                            <p:strVal val="#ppt_h"/>
                                          </p:val>
                                        </p:tav>
                                      </p:tavLst>
                                    </p:anim>
                                    <p:anim calcmode="lin" valueType="num">
                                      <p:cBhvr>
                                        <p:cTn id="101" dur="1000" fill="hold"/>
                                        <p:tgtEl>
                                          <p:spTgt spid="41"/>
                                        </p:tgtEl>
                                        <p:attrNameLst>
                                          <p:attrName>ppt_x</p:attrName>
                                        </p:attrNameLst>
                                      </p:cBhvr>
                                      <p:tavLst>
                                        <p:tav tm="0" fmla="#ppt_x+(cos(-2*pi*(1-$))*-#ppt_x-sin(-2*pi*(1-$))*(1-#ppt_y))*(1-$)">
                                          <p:val>
                                            <p:fltVal val="0"/>
                                          </p:val>
                                        </p:tav>
                                        <p:tav tm="100000">
                                          <p:val>
                                            <p:fltVal val="1"/>
                                          </p:val>
                                        </p:tav>
                                      </p:tavLst>
                                    </p:anim>
                                    <p:anim calcmode="lin" valueType="num">
                                      <p:cBhvr>
                                        <p:cTn id="102" dur="1000" fill="hold"/>
                                        <p:tgtEl>
                                          <p:spTgt spid="41"/>
                                        </p:tgtEl>
                                        <p:attrNameLst>
                                          <p:attrName>ppt_y</p:attrName>
                                        </p:attrNameLst>
                                      </p:cBhvr>
                                      <p:tavLst>
                                        <p:tav tm="0" fmla="#ppt_y+(sin(-2*pi*(1-$))*-#ppt_x+cos(-2*pi*(1-$))*(1-#ppt_y))*(1-$)">
                                          <p:val>
                                            <p:fltVal val="0"/>
                                          </p:val>
                                        </p:tav>
                                        <p:tav tm="100000">
                                          <p:val>
                                            <p:fltVal val="1"/>
                                          </p:val>
                                        </p:tav>
                                      </p:tavLst>
                                    </p:anim>
                                  </p:childTnLst>
                                </p:cTn>
                              </p:par>
                              <p:par>
                                <p:cTn id="103" presetID="15" presetClass="entr" presetSubtype="0" fill="hold" grpId="0" nodeType="withEffect">
                                  <p:stCondLst>
                                    <p:cond delay="0"/>
                                  </p:stCondLst>
                                  <p:childTnLst>
                                    <p:set>
                                      <p:cBhvr>
                                        <p:cTn id="104" dur="1" fill="hold">
                                          <p:stCondLst>
                                            <p:cond delay="0"/>
                                          </p:stCondLst>
                                        </p:cTn>
                                        <p:tgtEl>
                                          <p:spTgt spid="15"/>
                                        </p:tgtEl>
                                        <p:attrNameLst>
                                          <p:attrName>style.visibility</p:attrName>
                                        </p:attrNameLst>
                                      </p:cBhvr>
                                      <p:to>
                                        <p:strVal val="visible"/>
                                      </p:to>
                                    </p:set>
                                    <p:anim calcmode="lin" valueType="num">
                                      <p:cBhvr>
                                        <p:cTn id="105" dur="1000" fill="hold"/>
                                        <p:tgtEl>
                                          <p:spTgt spid="15"/>
                                        </p:tgtEl>
                                        <p:attrNameLst>
                                          <p:attrName>ppt_w</p:attrName>
                                        </p:attrNameLst>
                                      </p:cBhvr>
                                      <p:tavLst>
                                        <p:tav tm="0">
                                          <p:val>
                                            <p:fltVal val="0"/>
                                          </p:val>
                                        </p:tav>
                                        <p:tav tm="100000">
                                          <p:val>
                                            <p:strVal val="#ppt_w"/>
                                          </p:val>
                                        </p:tav>
                                      </p:tavLst>
                                    </p:anim>
                                    <p:anim calcmode="lin" valueType="num">
                                      <p:cBhvr>
                                        <p:cTn id="106" dur="1000" fill="hold"/>
                                        <p:tgtEl>
                                          <p:spTgt spid="15"/>
                                        </p:tgtEl>
                                        <p:attrNameLst>
                                          <p:attrName>ppt_h</p:attrName>
                                        </p:attrNameLst>
                                      </p:cBhvr>
                                      <p:tavLst>
                                        <p:tav tm="0">
                                          <p:val>
                                            <p:fltVal val="0"/>
                                          </p:val>
                                        </p:tav>
                                        <p:tav tm="100000">
                                          <p:val>
                                            <p:strVal val="#ppt_h"/>
                                          </p:val>
                                        </p:tav>
                                      </p:tavLst>
                                    </p:anim>
                                    <p:anim calcmode="lin" valueType="num">
                                      <p:cBhvr>
                                        <p:cTn id="107"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108" dur="1000" fill="hold"/>
                                        <p:tgtEl>
                                          <p:spTgt spid="1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09" fill="hold">
                      <p:stCondLst>
                        <p:cond delay="indefinite"/>
                      </p:stCondLst>
                      <p:childTnLst>
                        <p:par>
                          <p:cTn id="110" fill="hold">
                            <p:stCondLst>
                              <p:cond delay="0"/>
                            </p:stCondLst>
                            <p:childTnLst>
                              <p:par>
                                <p:cTn id="111" presetID="15" presetClass="entr" presetSubtype="0" fill="hold" nodeType="clickEffect">
                                  <p:stCondLst>
                                    <p:cond delay="0"/>
                                  </p:stCondLst>
                                  <p:childTnLst>
                                    <p:set>
                                      <p:cBhvr>
                                        <p:cTn id="112" dur="1" fill="hold">
                                          <p:stCondLst>
                                            <p:cond delay="0"/>
                                          </p:stCondLst>
                                        </p:cTn>
                                        <p:tgtEl>
                                          <p:spTgt spid="44"/>
                                        </p:tgtEl>
                                        <p:attrNameLst>
                                          <p:attrName>style.visibility</p:attrName>
                                        </p:attrNameLst>
                                      </p:cBhvr>
                                      <p:to>
                                        <p:strVal val="visible"/>
                                      </p:to>
                                    </p:set>
                                    <p:anim calcmode="lin" valueType="num">
                                      <p:cBhvr>
                                        <p:cTn id="113" dur="1000" fill="hold"/>
                                        <p:tgtEl>
                                          <p:spTgt spid="44"/>
                                        </p:tgtEl>
                                        <p:attrNameLst>
                                          <p:attrName>ppt_w</p:attrName>
                                        </p:attrNameLst>
                                      </p:cBhvr>
                                      <p:tavLst>
                                        <p:tav tm="0">
                                          <p:val>
                                            <p:fltVal val="0"/>
                                          </p:val>
                                        </p:tav>
                                        <p:tav tm="100000">
                                          <p:val>
                                            <p:strVal val="#ppt_w"/>
                                          </p:val>
                                        </p:tav>
                                      </p:tavLst>
                                    </p:anim>
                                    <p:anim calcmode="lin" valueType="num">
                                      <p:cBhvr>
                                        <p:cTn id="114" dur="1000" fill="hold"/>
                                        <p:tgtEl>
                                          <p:spTgt spid="44"/>
                                        </p:tgtEl>
                                        <p:attrNameLst>
                                          <p:attrName>ppt_h</p:attrName>
                                        </p:attrNameLst>
                                      </p:cBhvr>
                                      <p:tavLst>
                                        <p:tav tm="0">
                                          <p:val>
                                            <p:fltVal val="0"/>
                                          </p:val>
                                        </p:tav>
                                        <p:tav tm="100000">
                                          <p:val>
                                            <p:strVal val="#ppt_h"/>
                                          </p:val>
                                        </p:tav>
                                      </p:tavLst>
                                    </p:anim>
                                    <p:anim calcmode="lin" valueType="num">
                                      <p:cBhvr>
                                        <p:cTn id="115" dur="1000" fill="hold"/>
                                        <p:tgtEl>
                                          <p:spTgt spid="44"/>
                                        </p:tgtEl>
                                        <p:attrNameLst>
                                          <p:attrName>ppt_x</p:attrName>
                                        </p:attrNameLst>
                                      </p:cBhvr>
                                      <p:tavLst>
                                        <p:tav tm="0" fmla="#ppt_x+(cos(-2*pi*(1-$))*-#ppt_x-sin(-2*pi*(1-$))*(1-#ppt_y))*(1-$)">
                                          <p:val>
                                            <p:fltVal val="0"/>
                                          </p:val>
                                        </p:tav>
                                        <p:tav tm="100000">
                                          <p:val>
                                            <p:fltVal val="1"/>
                                          </p:val>
                                        </p:tav>
                                      </p:tavLst>
                                    </p:anim>
                                    <p:anim calcmode="lin" valueType="num">
                                      <p:cBhvr>
                                        <p:cTn id="116" dur="1000" fill="hold"/>
                                        <p:tgtEl>
                                          <p:spTgt spid="44"/>
                                        </p:tgtEl>
                                        <p:attrNameLst>
                                          <p:attrName>ppt_y</p:attrName>
                                        </p:attrNameLst>
                                      </p:cBhvr>
                                      <p:tavLst>
                                        <p:tav tm="0" fmla="#ppt_y+(sin(-2*pi*(1-$))*-#ppt_x+cos(-2*pi*(1-$))*(1-#ppt_y))*(1-$)">
                                          <p:val>
                                            <p:fltVal val="0"/>
                                          </p:val>
                                        </p:tav>
                                        <p:tav tm="100000">
                                          <p:val>
                                            <p:fltVal val="1"/>
                                          </p:val>
                                        </p:tav>
                                      </p:tavLst>
                                    </p:anim>
                                  </p:childTnLst>
                                </p:cTn>
                              </p:par>
                              <p:par>
                                <p:cTn id="117" presetID="15" presetClass="entr" presetSubtype="0" fill="hold" grpId="0" nodeType="withEffect">
                                  <p:stCondLst>
                                    <p:cond delay="0"/>
                                  </p:stCondLst>
                                  <p:childTnLst>
                                    <p:set>
                                      <p:cBhvr>
                                        <p:cTn id="118" dur="1" fill="hold">
                                          <p:stCondLst>
                                            <p:cond delay="0"/>
                                          </p:stCondLst>
                                        </p:cTn>
                                        <p:tgtEl>
                                          <p:spTgt spid="16"/>
                                        </p:tgtEl>
                                        <p:attrNameLst>
                                          <p:attrName>style.visibility</p:attrName>
                                        </p:attrNameLst>
                                      </p:cBhvr>
                                      <p:to>
                                        <p:strVal val="visible"/>
                                      </p:to>
                                    </p:set>
                                    <p:anim calcmode="lin" valueType="num">
                                      <p:cBhvr>
                                        <p:cTn id="119" dur="1000" fill="hold"/>
                                        <p:tgtEl>
                                          <p:spTgt spid="16"/>
                                        </p:tgtEl>
                                        <p:attrNameLst>
                                          <p:attrName>ppt_w</p:attrName>
                                        </p:attrNameLst>
                                      </p:cBhvr>
                                      <p:tavLst>
                                        <p:tav tm="0">
                                          <p:val>
                                            <p:fltVal val="0"/>
                                          </p:val>
                                        </p:tav>
                                        <p:tav tm="100000">
                                          <p:val>
                                            <p:strVal val="#ppt_w"/>
                                          </p:val>
                                        </p:tav>
                                      </p:tavLst>
                                    </p:anim>
                                    <p:anim calcmode="lin" valueType="num">
                                      <p:cBhvr>
                                        <p:cTn id="120" dur="1000" fill="hold"/>
                                        <p:tgtEl>
                                          <p:spTgt spid="16"/>
                                        </p:tgtEl>
                                        <p:attrNameLst>
                                          <p:attrName>ppt_h</p:attrName>
                                        </p:attrNameLst>
                                      </p:cBhvr>
                                      <p:tavLst>
                                        <p:tav tm="0">
                                          <p:val>
                                            <p:fltVal val="0"/>
                                          </p:val>
                                        </p:tav>
                                        <p:tav tm="100000">
                                          <p:val>
                                            <p:strVal val="#ppt_h"/>
                                          </p:val>
                                        </p:tav>
                                      </p:tavLst>
                                    </p:anim>
                                    <p:anim calcmode="lin" valueType="num">
                                      <p:cBhvr>
                                        <p:cTn id="121" dur="1000" fill="hold"/>
                                        <p:tgtEl>
                                          <p:spTgt spid="16"/>
                                        </p:tgtEl>
                                        <p:attrNameLst>
                                          <p:attrName>ppt_x</p:attrName>
                                        </p:attrNameLst>
                                      </p:cBhvr>
                                      <p:tavLst>
                                        <p:tav tm="0" fmla="#ppt_x+(cos(-2*pi*(1-$))*-#ppt_x-sin(-2*pi*(1-$))*(1-#ppt_y))*(1-$)">
                                          <p:val>
                                            <p:fltVal val="0"/>
                                          </p:val>
                                        </p:tav>
                                        <p:tav tm="100000">
                                          <p:val>
                                            <p:fltVal val="1"/>
                                          </p:val>
                                        </p:tav>
                                      </p:tavLst>
                                    </p:anim>
                                    <p:anim calcmode="lin" valueType="num">
                                      <p:cBhvr>
                                        <p:cTn id="122" dur="1000" fill="hold"/>
                                        <p:tgtEl>
                                          <p:spTgt spid="1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5" grpId="0" animBg="1"/>
      <p:bldP spid="16" grpId="0" animBg="1"/>
    </p:bldLst>
  </p:timing>
</p:sld>
</file>

<file path=ppt/slides/slide4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66712" y="2857496"/>
            <a:ext cx="10972800" cy="1143000"/>
          </a:xfrm>
        </p:spPr>
        <p:txBody>
          <a:bodyPr/>
          <a:lstStyle/>
          <a:p>
            <a:r>
              <a:rPr lang="fr-FR" dirty="0">
                <a:solidFill>
                  <a:srgbClr val="FFFF00"/>
                </a:solidFill>
              </a:rPr>
              <a:t>Gestion des risques de projets</a:t>
            </a:r>
          </a:p>
        </p:txBody>
      </p:sp>
    </p:spTree>
  </p:cSld>
  <p:clrMapOvr>
    <a:masterClrMapping/>
  </p:clrMapOvr>
</p:sld>
</file>

<file path=ppt/slides/slide4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normAutofit/>
          </a:bodyPr>
          <a:lstStyle/>
          <a:p>
            <a:pPr algn="ctr" eaLnBrk="1" fontAlgn="auto" hangingPunct="1">
              <a:spcAft>
                <a:spcPts val="0"/>
              </a:spcAft>
              <a:defRPr/>
            </a:pPr>
            <a:r>
              <a:rPr lang="fr-FR" sz="4400" b="1" dirty="0">
                <a:solidFill>
                  <a:srgbClr val="FFFF00"/>
                </a:solidFill>
                <a:effectLst>
                  <a:outerShdw blurRad="38100" dist="38100" dir="2700000" algn="tl">
                    <a:srgbClr val="000000">
                      <a:alpha val="43137"/>
                    </a:srgbClr>
                  </a:outerShdw>
                </a:effectLst>
              </a:rPr>
              <a:t>Un projet comporte des risques</a:t>
            </a:r>
          </a:p>
        </p:txBody>
      </p:sp>
      <p:sp>
        <p:nvSpPr>
          <p:cNvPr id="43011" name="Rectangle 3"/>
          <p:cNvSpPr>
            <a:spLocks noGrp="1" noChangeArrowheads="1"/>
          </p:cNvSpPr>
          <p:nvPr>
            <p:ph idx="1"/>
          </p:nvPr>
        </p:nvSpPr>
        <p:spPr>
          <a:xfrm>
            <a:off x="571461" y="2714620"/>
            <a:ext cx="10972800" cy="2868622"/>
          </a:xfrm>
        </p:spPr>
        <p:txBody>
          <a:bodyPr/>
          <a:lstStyle/>
          <a:p>
            <a:pPr marL="0" indent="0" algn="just" eaLnBrk="1" hangingPunct="1">
              <a:buFont typeface="Wingdings" pitchFamily="2" charset="2"/>
              <a:buNone/>
            </a:pPr>
            <a:r>
              <a:rPr lang="fr-FR" sz="2800" dirty="0">
                <a:cs typeface="Times New Roman" pitchFamily="18" charset="0"/>
              </a:rPr>
              <a:t>Il y aura toujours une certaine  </a:t>
            </a:r>
            <a:r>
              <a:rPr lang="fr-FR" sz="2800" dirty="0">
                <a:solidFill>
                  <a:srgbClr val="D9F147"/>
                </a:solidFill>
                <a:cs typeface="Times New Roman" pitchFamily="18" charset="0"/>
              </a:rPr>
              <a:t>incertitude</a:t>
            </a:r>
            <a:r>
              <a:rPr lang="fr-FR" sz="2800" dirty="0">
                <a:cs typeface="Times New Roman" pitchFamily="18" charset="0"/>
              </a:rPr>
              <a:t>  liée à n’importe quel projet. </a:t>
            </a:r>
          </a:p>
          <a:p>
            <a:pPr marL="0" indent="0" algn="just" eaLnBrk="1" hangingPunct="1">
              <a:buFont typeface="Wingdings" pitchFamily="2" charset="2"/>
              <a:buNone/>
            </a:pPr>
            <a:r>
              <a:rPr lang="fr-FR" sz="2800" dirty="0">
                <a:cs typeface="Times New Roman" pitchFamily="18" charset="0"/>
              </a:rPr>
              <a:t>Cette </a:t>
            </a:r>
            <a:r>
              <a:rPr lang="fr-FR" sz="2800" dirty="0">
                <a:solidFill>
                  <a:srgbClr val="D9F147"/>
                </a:solidFill>
                <a:cs typeface="Times New Roman" pitchFamily="18" charset="0"/>
              </a:rPr>
              <a:t>incertitude</a:t>
            </a:r>
            <a:r>
              <a:rPr lang="fr-FR" sz="2800" dirty="0">
                <a:cs typeface="Times New Roman" pitchFamily="18" charset="0"/>
              </a:rPr>
              <a:t> représente  le risque qui perturbe la bonne réalisation des planning ou d’exploitation des ressources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3011">
                                            <p:txEl>
                                              <p:pRg st="0" end="0"/>
                                            </p:txEl>
                                          </p:spTgt>
                                        </p:tgtEl>
                                        <p:attrNameLst>
                                          <p:attrName>style.visibility</p:attrName>
                                        </p:attrNameLst>
                                      </p:cBhvr>
                                      <p:to>
                                        <p:strVal val="visible"/>
                                      </p:to>
                                    </p:set>
                                    <p:animEffect transition="in" filter="wipe(left)">
                                      <p:cBhvr>
                                        <p:cTn id="7" dur="500"/>
                                        <p:tgtEl>
                                          <p:spTgt spid="430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3011">
                                            <p:txEl>
                                              <p:pRg st="1" end="1"/>
                                            </p:txEl>
                                          </p:spTgt>
                                        </p:tgtEl>
                                        <p:attrNameLst>
                                          <p:attrName>style.visibility</p:attrName>
                                        </p:attrNameLst>
                                      </p:cBhvr>
                                      <p:to>
                                        <p:strVal val="visible"/>
                                      </p:to>
                                    </p:set>
                                    <p:animEffect transition="in" filter="wipe(left)">
                                      <p:cBhvr>
                                        <p:cTn id="12" dur="500"/>
                                        <p:tgtEl>
                                          <p:spTgt spid="430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build="p"/>
    </p:bldLst>
  </p:timing>
</p:sld>
</file>

<file path=ppt/slides/slide4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pPr eaLnBrk="1" hangingPunct="1">
              <a:defRPr/>
            </a:pPr>
            <a:r>
              <a:rPr lang="fr-FR" sz="4400" b="1" dirty="0">
                <a:solidFill>
                  <a:srgbClr val="FFFF00"/>
                </a:solidFill>
                <a:effectLst>
                  <a:outerShdw blurRad="38100" dist="38100" dir="2700000" algn="tl">
                    <a:srgbClr val="000000">
                      <a:alpha val="43137"/>
                    </a:srgbClr>
                  </a:outerShdw>
                </a:effectLst>
              </a:rPr>
              <a:t>Notion sur les risques</a:t>
            </a:r>
          </a:p>
        </p:txBody>
      </p:sp>
      <p:sp>
        <p:nvSpPr>
          <p:cNvPr id="4" name="Espace réservé du contenu 3"/>
          <p:cNvSpPr>
            <a:spLocks noGrp="1"/>
          </p:cNvSpPr>
          <p:nvPr>
            <p:ph idx="1"/>
          </p:nvPr>
        </p:nvSpPr>
        <p:spPr/>
        <p:txBody>
          <a:bodyPr/>
          <a:lstStyle/>
          <a:p>
            <a:pPr marL="0" indent="0" eaLnBrk="1" hangingPunct="1">
              <a:buFont typeface="Wingdings 2" pitchFamily="18" charset="2"/>
              <a:buNone/>
              <a:defRPr/>
            </a:pPr>
            <a:r>
              <a:rPr lang="fr-FR" sz="1800" dirty="0"/>
              <a:t>Un Risque est un évènement redouté qui peut être défini par deux paramètres: </a:t>
            </a:r>
          </a:p>
          <a:p>
            <a:pPr lvl="1" eaLnBrk="1" hangingPunct="1">
              <a:defRPr/>
            </a:pPr>
            <a:r>
              <a:rPr lang="fr-FR" sz="1600" dirty="0"/>
              <a:t>la gravité G de l'effet produit par cet évènement </a:t>
            </a:r>
          </a:p>
          <a:p>
            <a:pPr lvl="1" eaLnBrk="1" hangingPunct="1">
              <a:defRPr/>
            </a:pPr>
            <a:r>
              <a:rPr lang="fr-FR" sz="1600" dirty="0"/>
              <a:t>la probabilité P pour que cet évènement se produise </a:t>
            </a:r>
          </a:p>
          <a:p>
            <a:pPr eaLnBrk="1" hangingPunct="1">
              <a:defRPr/>
            </a:pPr>
            <a:endParaRPr lang="fr-FR" sz="1800" dirty="0"/>
          </a:p>
        </p:txBody>
      </p:sp>
      <p:sp>
        <p:nvSpPr>
          <p:cNvPr id="7" name="ZoneTexte 6"/>
          <p:cNvSpPr txBox="1"/>
          <p:nvPr/>
        </p:nvSpPr>
        <p:spPr>
          <a:xfrm>
            <a:off x="761963" y="3857629"/>
            <a:ext cx="10625667" cy="1797415"/>
          </a:xfrm>
          <a:prstGeom prst="rect">
            <a:avLst/>
          </a:prstGeom>
          <a:noFill/>
        </p:spPr>
        <p:txBody>
          <a:bodyPr>
            <a:spAutoFit/>
          </a:bodyPr>
          <a:lstStyle/>
          <a:p>
            <a:pPr>
              <a:defRPr/>
            </a:pPr>
            <a:r>
              <a:rPr lang="fr-FR" dirty="0">
                <a:latin typeface="+mn-lt"/>
                <a:cs typeface="+mn-cs"/>
              </a:rPr>
              <a:t>Le produit P x G est caractéristique de l'importance du risque. </a:t>
            </a:r>
            <a:r>
              <a:rPr lang="fr-FR" dirty="0"/>
              <a:t>On distingue les types suivants : </a:t>
            </a:r>
            <a:endParaRPr lang="fr-FR" dirty="0">
              <a:latin typeface="+mn-lt"/>
              <a:cs typeface="+mn-cs"/>
            </a:endParaRPr>
          </a:p>
          <a:p>
            <a:pPr marL="639763" lvl="1" indent="-246063">
              <a:spcBef>
                <a:spcPct val="20000"/>
              </a:spcBef>
              <a:buClr>
                <a:schemeClr val="accent1"/>
              </a:buClr>
              <a:buSzPct val="85000"/>
              <a:buFont typeface="Wingdings 2" pitchFamily="18" charset="2"/>
              <a:buChar char=""/>
              <a:defRPr/>
            </a:pPr>
            <a:r>
              <a:rPr lang="fr-FR" sz="1600" dirty="0">
                <a:latin typeface="+mn-lt"/>
                <a:cs typeface="+mn-cs"/>
              </a:rPr>
              <a:t>un évènement grave / Peu Fréquent </a:t>
            </a:r>
          </a:p>
          <a:p>
            <a:pPr marL="639763" lvl="1" indent="-246063">
              <a:spcBef>
                <a:spcPct val="20000"/>
              </a:spcBef>
              <a:buClr>
                <a:schemeClr val="accent1"/>
              </a:buClr>
              <a:buSzPct val="85000"/>
              <a:buFont typeface="Wingdings 2" pitchFamily="18" charset="2"/>
              <a:buChar char=""/>
              <a:defRPr/>
            </a:pPr>
            <a:r>
              <a:rPr lang="fr-FR" sz="1600" dirty="0">
                <a:latin typeface="+mn-lt"/>
                <a:cs typeface="+mn-cs"/>
              </a:rPr>
              <a:t>un évènement grave / Fréquent rarement </a:t>
            </a:r>
          </a:p>
          <a:p>
            <a:pPr marL="639763" lvl="1" indent="-246063">
              <a:spcBef>
                <a:spcPct val="20000"/>
              </a:spcBef>
              <a:buClr>
                <a:schemeClr val="accent1"/>
              </a:buClr>
              <a:buSzPct val="85000"/>
              <a:buFont typeface="Wingdings 2" pitchFamily="18" charset="2"/>
              <a:buChar char=""/>
              <a:defRPr/>
            </a:pPr>
            <a:r>
              <a:rPr lang="fr-FR" sz="1600" dirty="0">
                <a:latin typeface="+mn-lt"/>
                <a:cs typeface="+mn-cs"/>
              </a:rPr>
              <a:t>un évènement peu grave / Peu fréquent  </a:t>
            </a:r>
          </a:p>
          <a:p>
            <a:pPr marL="639763" lvl="1" indent="-246063">
              <a:spcBef>
                <a:spcPct val="20000"/>
              </a:spcBef>
              <a:buClr>
                <a:schemeClr val="accent1"/>
              </a:buClr>
              <a:buSzPct val="85000"/>
              <a:buFont typeface="Wingdings 2" pitchFamily="18" charset="2"/>
              <a:buChar char=""/>
              <a:defRPr/>
            </a:pPr>
            <a:r>
              <a:rPr lang="fr-FR" sz="1600" dirty="0"/>
              <a:t>Un évènement peu grave / Fréquent</a:t>
            </a:r>
            <a:endParaRPr lang="fr-FR" sz="1600" dirty="0">
              <a:latin typeface="+mn-lt"/>
              <a:cs typeface="+mn-cs"/>
            </a:endParaRPr>
          </a:p>
          <a:p>
            <a:pPr>
              <a:defRPr/>
            </a:pPr>
            <a:endParaRPr lang="fr-FR" sz="1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p:cTn id="11"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2" dur="500" fill="hold"/>
                                        <p:tgtEl>
                                          <p:spTgt spid="4">
                                            <p:txEl>
                                              <p:pRg st="1" end="1"/>
                                            </p:txEl>
                                          </p:spTgt>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p:cTn id="15"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16" dur="500" fill="hold"/>
                                        <p:tgtEl>
                                          <p:spTgt spid="4">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linds(horizontal)">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30300" y="452718"/>
            <a:ext cx="8920534" cy="1020482"/>
          </a:xfrm>
        </p:spPr>
        <p:txBody>
          <a:bodyPr/>
          <a:lstStyle/>
          <a:p>
            <a:r>
              <a:rPr lang="fr-FR" sz="2800" b="1" dirty="0">
                <a:solidFill>
                  <a:srgbClr val="FFC000"/>
                </a:solidFill>
              </a:rPr>
              <a:t>a. Objectifs du management de la production</a:t>
            </a:r>
            <a:br>
              <a:rPr lang="fr-FR" sz="2800" dirty="0">
                <a:solidFill>
                  <a:srgbClr val="FFC000"/>
                </a:solidFill>
              </a:rPr>
            </a:br>
            <a:endParaRPr lang="fr-FR" sz="2800" dirty="0">
              <a:solidFill>
                <a:srgbClr val="FFC000"/>
              </a:solidFill>
            </a:endParaRPr>
          </a:p>
        </p:txBody>
      </p:sp>
      <p:sp>
        <p:nvSpPr>
          <p:cNvPr id="3" name="Espace réservé du contenu 2"/>
          <p:cNvSpPr>
            <a:spLocks noGrp="1"/>
          </p:cNvSpPr>
          <p:nvPr>
            <p:ph idx="1"/>
          </p:nvPr>
        </p:nvSpPr>
        <p:spPr/>
        <p:txBody>
          <a:bodyPr>
            <a:normAutofit/>
          </a:bodyPr>
          <a:lstStyle/>
          <a:p>
            <a:r>
              <a:rPr lang="fr-FR" sz="2400" b="1" dirty="0"/>
              <a:t>La production est la fonction principale et la plus grande dans l'industrie, alors elle doit être bien managée pour qu'elle peut aider l'entreprise à réduire ses coûts et augmenter par la suite ses marges bénéficiaires. C'est pour cela , nous avons défini les objectifs suivants :  </a:t>
            </a:r>
          </a:p>
          <a:p>
            <a:endParaRPr lang="fr-FR" sz="2400" b="1" dirty="0"/>
          </a:p>
        </p:txBody>
      </p:sp>
    </p:spTree>
  </p:cSld>
  <p:clrMapOvr>
    <a:masterClrMapping/>
  </p:clrMapOvr>
</p:sld>
</file>

<file path=ppt/slides/slide4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eaLnBrk="1" hangingPunct="1">
              <a:defRPr/>
            </a:pPr>
            <a:r>
              <a:rPr lang="fr-FR" sz="4400" b="1" dirty="0">
                <a:solidFill>
                  <a:srgbClr val="FFFF00"/>
                </a:solidFill>
                <a:effectLst>
                  <a:outerShdw blurRad="38100" dist="38100" dir="2700000" algn="tl">
                    <a:srgbClr val="000000">
                      <a:alpha val="43137"/>
                    </a:srgbClr>
                  </a:outerShdw>
                </a:effectLst>
              </a:rPr>
              <a:t>Notion sur les risques</a:t>
            </a:r>
            <a:endParaRPr lang="fr-FR" dirty="0">
              <a:solidFill>
                <a:srgbClr val="FFFF00"/>
              </a:solidFill>
            </a:endParaRPr>
          </a:p>
        </p:txBody>
      </p:sp>
      <p:sp>
        <p:nvSpPr>
          <p:cNvPr id="39939" name="Espace réservé du contenu 2"/>
          <p:cNvSpPr>
            <a:spLocks noGrp="1"/>
          </p:cNvSpPr>
          <p:nvPr>
            <p:ph idx="1"/>
          </p:nvPr>
        </p:nvSpPr>
        <p:spPr/>
        <p:txBody>
          <a:bodyPr>
            <a:normAutofit fontScale="85000" lnSpcReduction="10000"/>
          </a:bodyPr>
          <a:lstStyle/>
          <a:p>
            <a:pPr eaLnBrk="1" hangingPunct="1">
              <a:lnSpc>
                <a:spcPct val="150000"/>
              </a:lnSpc>
            </a:pPr>
            <a:r>
              <a:rPr lang="fr-FR" sz="2000" dirty="0"/>
              <a:t>Chaque risque est identifié par une </a:t>
            </a:r>
            <a:r>
              <a:rPr lang="fr-FR" sz="2000" b="1" u="sng" dirty="0">
                <a:solidFill>
                  <a:srgbClr val="D9F147"/>
                </a:solidFill>
              </a:rPr>
              <a:t>cause</a:t>
            </a:r>
            <a:r>
              <a:rPr lang="fr-FR" sz="2000" u="sng" dirty="0"/>
              <a:t> </a:t>
            </a:r>
            <a:r>
              <a:rPr lang="fr-FR" sz="2000" dirty="0"/>
              <a:t>(plus ou moins probable) </a:t>
            </a:r>
          </a:p>
          <a:p>
            <a:pPr eaLnBrk="1" hangingPunct="1">
              <a:lnSpc>
                <a:spcPct val="150000"/>
              </a:lnSpc>
            </a:pPr>
            <a:r>
              <a:rPr lang="fr-FR" sz="2000" dirty="0"/>
              <a:t>Cette cause donne lieu à un </a:t>
            </a:r>
            <a:r>
              <a:rPr lang="fr-FR" sz="2000" b="1" u="sng" dirty="0">
                <a:solidFill>
                  <a:srgbClr val="D9F147"/>
                </a:solidFill>
              </a:rPr>
              <a:t>effet</a:t>
            </a:r>
            <a:r>
              <a:rPr lang="fr-FR" sz="2000" u="sng" dirty="0"/>
              <a:t> </a:t>
            </a:r>
            <a:r>
              <a:rPr lang="fr-FR" sz="2000" dirty="0"/>
              <a:t>(plus ou moins grave) </a:t>
            </a:r>
          </a:p>
          <a:p>
            <a:pPr eaLnBrk="1" hangingPunct="1">
              <a:lnSpc>
                <a:spcPct val="150000"/>
              </a:lnSpc>
            </a:pPr>
            <a:r>
              <a:rPr lang="fr-FR" sz="2000" dirty="0"/>
              <a:t>Pour chaque type de risque un graphique Gravité = f (Probabilité) permet de définir une zone de risque acceptable et une zone de risque inacceptable </a:t>
            </a:r>
          </a:p>
          <a:p>
            <a:pPr eaLnBrk="1" hangingPunct="1">
              <a:lnSpc>
                <a:spcPct val="150000"/>
              </a:lnSpc>
            </a:pPr>
            <a:r>
              <a:rPr lang="fr-FR" sz="2000" dirty="0"/>
              <a:t>Si le risque est inacceptable, il faut: </a:t>
            </a:r>
          </a:p>
          <a:p>
            <a:pPr lvl="1" eaLnBrk="1" hangingPunct="1">
              <a:lnSpc>
                <a:spcPct val="150000"/>
              </a:lnSpc>
            </a:pPr>
            <a:r>
              <a:rPr lang="fr-FR" sz="1800" dirty="0"/>
              <a:t>soit définir une </a:t>
            </a:r>
            <a:r>
              <a:rPr lang="fr-FR" sz="1800" b="1" u="sng" dirty="0">
                <a:solidFill>
                  <a:srgbClr val="D9F147"/>
                </a:solidFill>
              </a:rPr>
              <a:t>action préventive </a:t>
            </a:r>
            <a:r>
              <a:rPr lang="fr-FR" sz="1800" dirty="0"/>
              <a:t>qui aura pour objet de diminuer la probabilité du risque ;</a:t>
            </a:r>
          </a:p>
          <a:p>
            <a:pPr lvl="1" eaLnBrk="1" hangingPunct="1">
              <a:lnSpc>
                <a:spcPct val="150000"/>
              </a:lnSpc>
            </a:pPr>
            <a:r>
              <a:rPr lang="fr-FR" sz="1800" dirty="0"/>
              <a:t>-soit définir une </a:t>
            </a:r>
            <a:r>
              <a:rPr lang="fr-FR" sz="1800" b="1" u="sng" dirty="0">
                <a:solidFill>
                  <a:srgbClr val="D9F147"/>
                </a:solidFill>
              </a:rPr>
              <a:t>action de correction </a:t>
            </a:r>
            <a:r>
              <a:rPr lang="fr-FR" sz="1800" dirty="0"/>
              <a:t>qui aura pour objet de lutter contre l'effet du risque après détection de celui-ci.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939">
                                            <p:txEl>
                                              <p:pRg st="0" end="0"/>
                                            </p:txEl>
                                          </p:spTgt>
                                        </p:tgtEl>
                                        <p:attrNameLst>
                                          <p:attrName>style.visibility</p:attrName>
                                        </p:attrNameLst>
                                      </p:cBhvr>
                                      <p:to>
                                        <p:strVal val="visible"/>
                                      </p:to>
                                    </p:set>
                                    <p:animEffect transition="in" filter="fade">
                                      <p:cBhvr>
                                        <p:cTn id="7" dur="2000"/>
                                        <p:tgtEl>
                                          <p:spTgt spid="399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9939">
                                            <p:txEl>
                                              <p:pRg st="1" end="1"/>
                                            </p:txEl>
                                          </p:spTgt>
                                        </p:tgtEl>
                                        <p:attrNameLst>
                                          <p:attrName>style.visibility</p:attrName>
                                        </p:attrNameLst>
                                      </p:cBhvr>
                                      <p:to>
                                        <p:strVal val="visible"/>
                                      </p:to>
                                    </p:set>
                                    <p:animEffect transition="in" filter="fade">
                                      <p:cBhvr>
                                        <p:cTn id="12" dur="2000"/>
                                        <p:tgtEl>
                                          <p:spTgt spid="3993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9939">
                                            <p:txEl>
                                              <p:pRg st="2" end="2"/>
                                            </p:txEl>
                                          </p:spTgt>
                                        </p:tgtEl>
                                        <p:attrNameLst>
                                          <p:attrName>style.visibility</p:attrName>
                                        </p:attrNameLst>
                                      </p:cBhvr>
                                      <p:to>
                                        <p:strVal val="visible"/>
                                      </p:to>
                                    </p:set>
                                    <p:animEffect transition="in" filter="fade">
                                      <p:cBhvr>
                                        <p:cTn id="17" dur="2000"/>
                                        <p:tgtEl>
                                          <p:spTgt spid="3993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9939">
                                            <p:txEl>
                                              <p:pRg st="3" end="3"/>
                                            </p:txEl>
                                          </p:spTgt>
                                        </p:tgtEl>
                                        <p:attrNameLst>
                                          <p:attrName>style.visibility</p:attrName>
                                        </p:attrNameLst>
                                      </p:cBhvr>
                                      <p:to>
                                        <p:strVal val="visible"/>
                                      </p:to>
                                    </p:set>
                                    <p:animEffect transition="in" filter="fade">
                                      <p:cBhvr>
                                        <p:cTn id="22" dur="2000"/>
                                        <p:tgtEl>
                                          <p:spTgt spid="39939">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9939">
                                            <p:txEl>
                                              <p:pRg st="4" end="4"/>
                                            </p:txEl>
                                          </p:spTgt>
                                        </p:tgtEl>
                                        <p:attrNameLst>
                                          <p:attrName>style.visibility</p:attrName>
                                        </p:attrNameLst>
                                      </p:cBhvr>
                                      <p:to>
                                        <p:strVal val="visible"/>
                                      </p:to>
                                    </p:set>
                                    <p:animEffect transition="in" filter="fade">
                                      <p:cBhvr>
                                        <p:cTn id="25" dur="2000"/>
                                        <p:tgtEl>
                                          <p:spTgt spid="39939">
                                            <p:txEl>
                                              <p:pRg st="4" end="4"/>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9939">
                                            <p:txEl>
                                              <p:pRg st="5" end="5"/>
                                            </p:txEl>
                                          </p:spTgt>
                                        </p:tgtEl>
                                        <p:attrNameLst>
                                          <p:attrName>style.visibility</p:attrName>
                                        </p:attrNameLst>
                                      </p:cBhvr>
                                      <p:to>
                                        <p:strVal val="visible"/>
                                      </p:to>
                                    </p:set>
                                    <p:animEffect transition="in" filter="fade">
                                      <p:cBhvr>
                                        <p:cTn id="28" dur="2000"/>
                                        <p:tgtEl>
                                          <p:spTgt spid="3993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build="p"/>
    </p:bldLst>
  </p:timing>
</p:sld>
</file>

<file path=ppt/slides/slide4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ce réservé du numéro de diapositive 5"/>
          <p:cNvSpPr>
            <a:spLocks noGrp="1"/>
          </p:cNvSpPr>
          <p:nvPr>
            <p:ph type="sldNum" sz="quarter" idx="12"/>
          </p:nvPr>
        </p:nvSpPr>
        <p:spPr>
          <a:noFill/>
        </p:spPr>
        <p:txBody>
          <a:bodyPr/>
          <a:lstStyle/>
          <a:p>
            <a:fld id="{C3BDD079-215C-4EAC-A8CD-1012CB8788B7}" type="slidenum">
              <a:rPr lang="fr-FR" smtClean="0"/>
              <a:pPr/>
              <a:t>471</a:t>
            </a:fld>
            <a:endParaRPr lang="fr-FR"/>
          </a:p>
        </p:txBody>
      </p:sp>
      <p:pic>
        <p:nvPicPr>
          <p:cNvPr id="84995" name="Picture 3"/>
          <p:cNvPicPr>
            <a:picLocks noChangeAspect="1" noChangeArrowheads="1"/>
          </p:cNvPicPr>
          <p:nvPr/>
        </p:nvPicPr>
        <p:blipFill>
          <a:blip r:embed="rId2"/>
          <a:srcRect/>
          <a:stretch>
            <a:fillRect/>
          </a:stretch>
        </p:blipFill>
        <p:spPr bwMode="auto">
          <a:xfrm>
            <a:off x="239185" y="1773238"/>
            <a:ext cx="11897783" cy="4381500"/>
          </a:xfrm>
          <a:prstGeom prst="rect">
            <a:avLst/>
          </a:prstGeom>
          <a:noFill/>
          <a:ln w="9525">
            <a:noFill/>
            <a:miter lim="800000"/>
            <a:headEnd/>
            <a:tailEnd/>
          </a:ln>
        </p:spPr>
      </p:pic>
      <p:sp>
        <p:nvSpPr>
          <p:cNvPr id="84996" name="AutoShape 4"/>
          <p:cNvSpPr>
            <a:spLocks noChangeArrowheads="1"/>
          </p:cNvSpPr>
          <p:nvPr/>
        </p:nvSpPr>
        <p:spPr bwMode="auto">
          <a:xfrm>
            <a:off x="5808133" y="3213100"/>
            <a:ext cx="1507067" cy="914400"/>
          </a:xfrm>
          <a:prstGeom prst="roundRect">
            <a:avLst>
              <a:gd name="adj" fmla="val 16667"/>
            </a:avLst>
          </a:prstGeom>
          <a:noFill/>
          <a:ln w="9525">
            <a:noFill/>
            <a:round/>
            <a:headEnd/>
            <a:tailEnd/>
          </a:ln>
        </p:spPr>
        <p:txBody>
          <a:bodyPr wrap="none" anchor="ctr"/>
          <a:lstStyle/>
          <a:p>
            <a:pPr algn="ctr"/>
            <a:r>
              <a:rPr lang="fr-FR" b="1">
                <a:solidFill>
                  <a:srgbClr val="0000FF"/>
                </a:solidFill>
                <a:cs typeface="Arial" charset="0"/>
              </a:rPr>
              <a:t>Risque </a:t>
            </a:r>
          </a:p>
          <a:p>
            <a:pPr algn="ctr"/>
            <a:r>
              <a:rPr lang="fr-FR" b="1">
                <a:solidFill>
                  <a:srgbClr val="0000FF"/>
                </a:solidFill>
                <a:cs typeface="Arial" charset="0"/>
              </a:rPr>
              <a:t>Inacceptable</a:t>
            </a:r>
          </a:p>
        </p:txBody>
      </p:sp>
      <p:sp>
        <p:nvSpPr>
          <p:cNvPr id="84997" name="AutoShape 5"/>
          <p:cNvSpPr>
            <a:spLocks noChangeArrowheads="1"/>
          </p:cNvSpPr>
          <p:nvPr/>
        </p:nvSpPr>
        <p:spPr bwMode="auto">
          <a:xfrm>
            <a:off x="2734733" y="4581525"/>
            <a:ext cx="1507067" cy="914400"/>
          </a:xfrm>
          <a:prstGeom prst="roundRect">
            <a:avLst>
              <a:gd name="adj" fmla="val 16667"/>
            </a:avLst>
          </a:prstGeom>
          <a:noFill/>
          <a:ln w="9525">
            <a:noFill/>
            <a:round/>
            <a:headEnd/>
            <a:tailEnd/>
          </a:ln>
        </p:spPr>
        <p:txBody>
          <a:bodyPr wrap="none" anchor="ctr"/>
          <a:lstStyle/>
          <a:p>
            <a:pPr algn="ctr"/>
            <a:r>
              <a:rPr lang="fr-FR" sz="2000" b="1">
                <a:solidFill>
                  <a:srgbClr val="0000FF"/>
                </a:solidFill>
                <a:cs typeface="Arial" charset="0"/>
              </a:rPr>
              <a:t>Risque </a:t>
            </a:r>
          </a:p>
          <a:p>
            <a:pPr algn="ctr"/>
            <a:r>
              <a:rPr lang="fr-FR" sz="2000" b="1">
                <a:solidFill>
                  <a:srgbClr val="0000FF"/>
                </a:solidFill>
                <a:cs typeface="Arial" charset="0"/>
              </a:rPr>
              <a:t>Assumé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4995"/>
                                        </p:tgtEl>
                                        <p:attrNameLst>
                                          <p:attrName>style.visibility</p:attrName>
                                        </p:attrNameLst>
                                      </p:cBhvr>
                                      <p:to>
                                        <p:strVal val="visible"/>
                                      </p:to>
                                    </p:set>
                                    <p:anim calcmode="lin" valueType="num">
                                      <p:cBhvr additive="base">
                                        <p:cTn id="7" dur="500" fill="hold"/>
                                        <p:tgtEl>
                                          <p:spTgt spid="84995"/>
                                        </p:tgtEl>
                                        <p:attrNameLst>
                                          <p:attrName>ppt_x</p:attrName>
                                        </p:attrNameLst>
                                      </p:cBhvr>
                                      <p:tavLst>
                                        <p:tav tm="0">
                                          <p:val>
                                            <p:strVal val="#ppt_x"/>
                                          </p:val>
                                        </p:tav>
                                        <p:tav tm="100000">
                                          <p:val>
                                            <p:strVal val="#ppt_x"/>
                                          </p:val>
                                        </p:tav>
                                      </p:tavLst>
                                    </p:anim>
                                    <p:anim calcmode="lin" valueType="num">
                                      <p:cBhvr additive="base">
                                        <p:cTn id="8" dur="500" fill="hold"/>
                                        <p:tgtEl>
                                          <p:spTgt spid="8499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5" presetClass="entr" presetSubtype="0" fill="hold" grpId="0" nodeType="clickEffect">
                                  <p:stCondLst>
                                    <p:cond delay="0"/>
                                  </p:stCondLst>
                                  <p:childTnLst>
                                    <p:set>
                                      <p:cBhvr>
                                        <p:cTn id="12" dur="1" fill="hold">
                                          <p:stCondLst>
                                            <p:cond delay="0"/>
                                          </p:stCondLst>
                                        </p:cTn>
                                        <p:tgtEl>
                                          <p:spTgt spid="84997"/>
                                        </p:tgtEl>
                                        <p:attrNameLst>
                                          <p:attrName>style.visibility</p:attrName>
                                        </p:attrNameLst>
                                      </p:cBhvr>
                                      <p:to>
                                        <p:strVal val="visible"/>
                                      </p:to>
                                    </p:set>
                                    <p:anim calcmode="lin" valueType="num">
                                      <p:cBhvr>
                                        <p:cTn id="13" dur="1000" fill="hold"/>
                                        <p:tgtEl>
                                          <p:spTgt spid="84997"/>
                                        </p:tgtEl>
                                        <p:attrNameLst>
                                          <p:attrName>ppt_w</p:attrName>
                                        </p:attrNameLst>
                                      </p:cBhvr>
                                      <p:tavLst>
                                        <p:tav tm="0">
                                          <p:val>
                                            <p:fltVal val="0"/>
                                          </p:val>
                                        </p:tav>
                                        <p:tav tm="100000">
                                          <p:val>
                                            <p:strVal val="#ppt_w"/>
                                          </p:val>
                                        </p:tav>
                                      </p:tavLst>
                                    </p:anim>
                                    <p:anim calcmode="lin" valueType="num">
                                      <p:cBhvr>
                                        <p:cTn id="14" dur="1000" fill="hold"/>
                                        <p:tgtEl>
                                          <p:spTgt spid="84997"/>
                                        </p:tgtEl>
                                        <p:attrNameLst>
                                          <p:attrName>ppt_h</p:attrName>
                                        </p:attrNameLst>
                                      </p:cBhvr>
                                      <p:tavLst>
                                        <p:tav tm="0">
                                          <p:val>
                                            <p:fltVal val="0"/>
                                          </p:val>
                                        </p:tav>
                                        <p:tav tm="100000">
                                          <p:val>
                                            <p:strVal val="#ppt_h"/>
                                          </p:val>
                                        </p:tav>
                                      </p:tavLst>
                                    </p:anim>
                                    <p:anim calcmode="lin" valueType="num">
                                      <p:cBhvr>
                                        <p:cTn id="15" dur="1000" fill="hold"/>
                                        <p:tgtEl>
                                          <p:spTgt spid="84997"/>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8499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84996"/>
                                        </p:tgtEl>
                                        <p:attrNameLst>
                                          <p:attrName>style.visibility</p:attrName>
                                        </p:attrNameLst>
                                      </p:cBhvr>
                                      <p:to>
                                        <p:strVal val="visible"/>
                                      </p:to>
                                    </p:set>
                                    <p:animEffect transition="in" filter="fade">
                                      <p:cBhvr>
                                        <p:cTn id="21" dur="1000"/>
                                        <p:tgtEl>
                                          <p:spTgt spid="84996"/>
                                        </p:tgtEl>
                                      </p:cBhvr>
                                    </p:animEffect>
                                    <p:anim calcmode="lin" valueType="num">
                                      <p:cBhvr>
                                        <p:cTn id="22" dur="1000" fill="hold"/>
                                        <p:tgtEl>
                                          <p:spTgt spid="84996"/>
                                        </p:tgtEl>
                                        <p:attrNameLst>
                                          <p:attrName>ppt_x</p:attrName>
                                        </p:attrNameLst>
                                      </p:cBhvr>
                                      <p:tavLst>
                                        <p:tav tm="0">
                                          <p:val>
                                            <p:strVal val="#ppt_x"/>
                                          </p:val>
                                        </p:tav>
                                        <p:tav tm="100000">
                                          <p:val>
                                            <p:strVal val="#ppt_x"/>
                                          </p:val>
                                        </p:tav>
                                      </p:tavLst>
                                    </p:anim>
                                    <p:anim calcmode="lin" valueType="num">
                                      <p:cBhvr>
                                        <p:cTn id="23" dur="1000" fill="hold"/>
                                        <p:tgtEl>
                                          <p:spTgt spid="8499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6" grpId="0"/>
      <p:bldP spid="84997" grpId="0"/>
    </p:bldLst>
  </p:timing>
</p:sld>
</file>

<file path=ppt/slides/slide4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761963" y="2214554"/>
            <a:ext cx="10972800" cy="1143000"/>
          </a:xfrm>
        </p:spPr>
        <p:txBody>
          <a:bodyPr/>
          <a:lstStyle/>
          <a:p>
            <a:pPr eaLnBrk="1" hangingPunct="1">
              <a:defRPr/>
            </a:pPr>
            <a:r>
              <a:rPr lang="fr-FR" sz="4400" b="1" dirty="0">
                <a:solidFill>
                  <a:srgbClr val="FFFF00"/>
                </a:solidFill>
                <a:effectLst>
                  <a:outerShdw blurRad="38100" dist="38100" dir="2700000" algn="tl">
                    <a:srgbClr val="000000">
                      <a:alpha val="43137"/>
                    </a:srgbClr>
                  </a:outerShdw>
                </a:effectLst>
              </a:rPr>
              <a:t>Types des risques de projets</a:t>
            </a:r>
          </a:p>
        </p:txBody>
      </p:sp>
    </p:spTree>
  </p:cSld>
  <p:clrMapOvr>
    <a:masterClrMapping/>
  </p:clrMapOvr>
</p:sld>
</file>

<file path=ppt/slides/slide4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6953256" y="500042"/>
            <a:ext cx="4095779" cy="171451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b="1" u="sng" dirty="0"/>
              <a:t>Risques techniques : </a:t>
            </a:r>
          </a:p>
          <a:p>
            <a:pPr algn="ctr"/>
            <a:r>
              <a:rPr lang="fr-FR" dirty="0"/>
              <a:t>Nouveaux concepts</a:t>
            </a:r>
          </a:p>
          <a:p>
            <a:pPr algn="ctr"/>
            <a:r>
              <a:rPr lang="fr-FR" dirty="0"/>
              <a:t>Difficultés de réalisation,</a:t>
            </a:r>
          </a:p>
          <a:p>
            <a:pPr algn="ctr"/>
            <a:r>
              <a:rPr lang="fr-FR" dirty="0"/>
              <a:t>……..</a:t>
            </a:r>
          </a:p>
        </p:txBody>
      </p:sp>
      <p:sp>
        <p:nvSpPr>
          <p:cNvPr id="5" name="Rectangle à coins arrondis 4"/>
          <p:cNvSpPr/>
          <p:nvPr/>
        </p:nvSpPr>
        <p:spPr>
          <a:xfrm>
            <a:off x="7143757" y="2857496"/>
            <a:ext cx="4095779" cy="171451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b="1" u="sng" dirty="0"/>
              <a:t>Risques Financiers: </a:t>
            </a:r>
          </a:p>
          <a:p>
            <a:pPr algn="ctr"/>
            <a:r>
              <a:rPr lang="fr-FR" dirty="0"/>
              <a:t>Insuffisances de budgets</a:t>
            </a:r>
          </a:p>
          <a:p>
            <a:pPr algn="ctr"/>
            <a:r>
              <a:rPr lang="fr-FR" dirty="0"/>
              <a:t>pénalités</a:t>
            </a:r>
          </a:p>
          <a:p>
            <a:pPr algn="ctr"/>
            <a:r>
              <a:rPr lang="fr-FR" dirty="0"/>
              <a:t>……..</a:t>
            </a:r>
          </a:p>
        </p:txBody>
      </p:sp>
      <p:sp>
        <p:nvSpPr>
          <p:cNvPr id="6" name="Rectangle à coins arrondis 5"/>
          <p:cNvSpPr/>
          <p:nvPr/>
        </p:nvSpPr>
        <p:spPr>
          <a:xfrm>
            <a:off x="1161431" y="1402800"/>
            <a:ext cx="4095779" cy="171451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b="1" u="sng" dirty="0"/>
              <a:t>Risques délais: </a:t>
            </a:r>
          </a:p>
          <a:p>
            <a:pPr algn="ctr"/>
            <a:r>
              <a:rPr lang="fr-FR" dirty="0"/>
              <a:t>Difficile à planifier</a:t>
            </a:r>
          </a:p>
          <a:p>
            <a:pPr algn="ctr"/>
            <a:r>
              <a:rPr lang="fr-FR" dirty="0"/>
              <a:t>Délais trop court</a:t>
            </a:r>
          </a:p>
          <a:p>
            <a:pPr algn="ctr"/>
            <a:r>
              <a:rPr lang="fr-FR" dirty="0"/>
              <a:t>Moyens insuffisants</a:t>
            </a:r>
          </a:p>
          <a:p>
            <a:pPr algn="ctr"/>
            <a:r>
              <a:rPr lang="fr-FR" dirty="0"/>
              <a:t>……..</a:t>
            </a:r>
          </a:p>
        </p:txBody>
      </p:sp>
      <p:sp>
        <p:nvSpPr>
          <p:cNvPr id="7" name="Rectangle à coins arrondis 6"/>
          <p:cNvSpPr/>
          <p:nvPr/>
        </p:nvSpPr>
        <p:spPr>
          <a:xfrm>
            <a:off x="380960" y="4786322"/>
            <a:ext cx="6096043" cy="171451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b="1" u="sng" dirty="0"/>
              <a:t>Risques ressources et moyens: </a:t>
            </a:r>
          </a:p>
          <a:p>
            <a:pPr algn="ctr"/>
            <a:r>
              <a:rPr lang="fr-FR" dirty="0"/>
              <a:t>Personnel non suffisant ,non qualifié,…</a:t>
            </a:r>
          </a:p>
          <a:p>
            <a:pPr algn="ctr"/>
            <a:r>
              <a:rPr lang="fr-FR" dirty="0"/>
              <a:t>Outillages non fiables, non suffisants,…</a:t>
            </a:r>
          </a:p>
          <a:p>
            <a:pPr algn="ctr"/>
            <a:r>
              <a:rPr lang="fr-FR" dirty="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linds(horizontal)">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3" presetClass="entr" presetSubtype="16"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linds(horizontal)">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4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ctrTitle"/>
          </p:nvPr>
        </p:nvSpPr>
        <p:spPr>
          <a:xfrm>
            <a:off x="916708" y="1952313"/>
            <a:ext cx="10468864" cy="1828800"/>
          </a:xfrm>
        </p:spPr>
        <p:txBody>
          <a:bodyPr/>
          <a:lstStyle/>
          <a:p>
            <a:r>
              <a:rPr lang="fr-FR" dirty="0">
                <a:solidFill>
                  <a:srgbClr val="FFFF00"/>
                </a:solidFill>
              </a:rPr>
              <a:t>DEFINITIONS</a:t>
            </a:r>
          </a:p>
        </p:txBody>
      </p:sp>
    </p:spTree>
  </p:cSld>
  <p:clrMapOvr>
    <a:masterClrMapping/>
  </p:clrMapOvr>
</p:sld>
</file>

<file path=ppt/slides/slide4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normAutofit/>
          </a:bodyPr>
          <a:lstStyle/>
          <a:p>
            <a:pPr algn="just" eaLnBrk="1" fontAlgn="auto" hangingPunct="1">
              <a:spcAft>
                <a:spcPts val="0"/>
              </a:spcAft>
              <a:defRPr/>
            </a:pPr>
            <a:r>
              <a:rPr lang="fr-FR" sz="4000" b="1" dirty="0">
                <a:solidFill>
                  <a:srgbClr val="FFFF00"/>
                </a:solidFill>
                <a:effectLst>
                  <a:outerShdw blurRad="38100" dist="38100" dir="2700000" algn="tl">
                    <a:srgbClr val="000000">
                      <a:alpha val="43137"/>
                    </a:srgbClr>
                  </a:outerShdw>
                </a:effectLst>
              </a:rPr>
              <a:t>Tâche !!!!</a:t>
            </a:r>
          </a:p>
        </p:txBody>
      </p:sp>
      <p:sp>
        <p:nvSpPr>
          <p:cNvPr id="50179" name="Rectangle 3"/>
          <p:cNvSpPr>
            <a:spLocks noGrp="1" noChangeArrowheads="1"/>
          </p:cNvSpPr>
          <p:nvPr>
            <p:ph idx="1"/>
          </p:nvPr>
        </p:nvSpPr>
        <p:spPr>
          <a:xfrm>
            <a:off x="527051" y="2276476"/>
            <a:ext cx="10972800" cy="4327525"/>
          </a:xfrm>
        </p:spPr>
        <p:txBody>
          <a:bodyPr>
            <a:normAutofit lnSpcReduction="10000"/>
          </a:bodyPr>
          <a:lstStyle/>
          <a:p>
            <a:pPr marL="0" indent="0" algn="just" eaLnBrk="1" hangingPunct="1">
              <a:lnSpc>
                <a:spcPct val="80000"/>
              </a:lnSpc>
              <a:buFont typeface="Wingdings" pitchFamily="2" charset="2"/>
              <a:buNone/>
            </a:pPr>
            <a:r>
              <a:rPr lang="fr-FR" sz="2400" dirty="0"/>
              <a:t>Une </a:t>
            </a:r>
            <a:r>
              <a:rPr lang="fr-FR" sz="2400" b="1" dirty="0"/>
              <a:t>tâche</a:t>
            </a:r>
            <a:r>
              <a:rPr lang="fr-FR" sz="2400" dirty="0"/>
              <a:t> est une action à mener pour aboutir à un résultat.</a:t>
            </a:r>
          </a:p>
          <a:p>
            <a:pPr marL="0" indent="0" algn="just" eaLnBrk="1" hangingPunct="1">
              <a:lnSpc>
                <a:spcPct val="80000"/>
              </a:lnSpc>
              <a:buFont typeface="Wingdings" pitchFamily="2" charset="2"/>
              <a:buNone/>
            </a:pPr>
            <a:endParaRPr lang="fr-FR" sz="1600" dirty="0"/>
          </a:p>
          <a:p>
            <a:pPr marL="0" indent="0" algn="just" eaLnBrk="1" hangingPunct="1">
              <a:lnSpc>
                <a:spcPct val="80000"/>
              </a:lnSpc>
              <a:buFont typeface="Wingdings" pitchFamily="2" charset="2"/>
              <a:buNone/>
            </a:pPr>
            <a:r>
              <a:rPr lang="fr-FR" sz="2400" dirty="0"/>
              <a:t>A chaque </a:t>
            </a:r>
            <a:r>
              <a:rPr lang="fr-FR" sz="2400" b="1" dirty="0"/>
              <a:t>tâche</a:t>
            </a:r>
            <a:r>
              <a:rPr lang="fr-FR" sz="2400" dirty="0"/>
              <a:t> définie, on associe :</a:t>
            </a:r>
          </a:p>
          <a:p>
            <a:pPr lvl="1" algn="just" eaLnBrk="1" hangingPunct="1">
              <a:lnSpc>
                <a:spcPct val="80000"/>
              </a:lnSpc>
            </a:pPr>
            <a:r>
              <a:rPr lang="fr-FR" sz="2200" dirty="0"/>
              <a:t>Un </a:t>
            </a:r>
            <a:r>
              <a:rPr lang="fr-FR" sz="2200" dirty="0">
                <a:solidFill>
                  <a:srgbClr val="D9F147"/>
                </a:solidFill>
              </a:rPr>
              <a:t>objectif</a:t>
            </a:r>
            <a:r>
              <a:rPr lang="fr-FR" sz="2200" dirty="0"/>
              <a:t> précis et mesurable </a:t>
            </a:r>
          </a:p>
          <a:p>
            <a:pPr lvl="1" algn="just" eaLnBrk="1" hangingPunct="1">
              <a:lnSpc>
                <a:spcPct val="80000"/>
              </a:lnSpc>
            </a:pPr>
            <a:r>
              <a:rPr lang="fr-FR" sz="2200" dirty="0"/>
              <a:t>Des </a:t>
            </a:r>
            <a:r>
              <a:rPr lang="fr-FR" sz="2200" dirty="0">
                <a:solidFill>
                  <a:srgbClr val="D9F147"/>
                </a:solidFill>
              </a:rPr>
              <a:t>ressources</a:t>
            </a:r>
            <a:r>
              <a:rPr lang="fr-FR" sz="2200" dirty="0"/>
              <a:t> humaines, matérielles et financières adaptées </a:t>
            </a:r>
          </a:p>
          <a:p>
            <a:pPr lvl="1" algn="just" eaLnBrk="1" hangingPunct="1">
              <a:lnSpc>
                <a:spcPct val="80000"/>
              </a:lnSpc>
            </a:pPr>
            <a:r>
              <a:rPr lang="fr-FR" sz="2200" dirty="0"/>
              <a:t>Une </a:t>
            </a:r>
            <a:r>
              <a:rPr lang="fr-FR" sz="2200" dirty="0">
                <a:solidFill>
                  <a:srgbClr val="D9F147"/>
                </a:solidFill>
              </a:rPr>
              <a:t>charge</a:t>
            </a:r>
            <a:r>
              <a:rPr lang="fr-FR" sz="2200" dirty="0"/>
              <a:t> de travail exprimée en nombre de journées-homme </a:t>
            </a:r>
          </a:p>
          <a:p>
            <a:pPr lvl="1" algn="just" eaLnBrk="1" hangingPunct="1">
              <a:lnSpc>
                <a:spcPct val="80000"/>
              </a:lnSpc>
            </a:pPr>
            <a:r>
              <a:rPr lang="fr-FR" sz="2200" dirty="0"/>
              <a:t>Une </a:t>
            </a:r>
            <a:r>
              <a:rPr lang="fr-FR" sz="2200" dirty="0">
                <a:solidFill>
                  <a:srgbClr val="D9F147"/>
                </a:solidFill>
              </a:rPr>
              <a:t>durée</a:t>
            </a:r>
            <a:r>
              <a:rPr lang="fr-FR" sz="2200" dirty="0"/>
              <a:t> , </a:t>
            </a:r>
          </a:p>
          <a:p>
            <a:pPr lvl="1" algn="just" eaLnBrk="1" hangingPunct="1">
              <a:lnSpc>
                <a:spcPct val="80000"/>
              </a:lnSpc>
            </a:pPr>
            <a:r>
              <a:rPr lang="fr-FR" sz="2200" dirty="0"/>
              <a:t>une date de </a:t>
            </a:r>
            <a:r>
              <a:rPr lang="fr-FR" sz="2200" dirty="0">
                <a:solidFill>
                  <a:srgbClr val="D9F147"/>
                </a:solidFill>
              </a:rPr>
              <a:t>début</a:t>
            </a:r>
          </a:p>
          <a:p>
            <a:pPr lvl="1" algn="just" eaLnBrk="1" hangingPunct="1">
              <a:lnSpc>
                <a:spcPct val="80000"/>
              </a:lnSpc>
            </a:pPr>
            <a:r>
              <a:rPr lang="fr-FR" sz="2200" dirty="0"/>
              <a:t>une date de </a:t>
            </a:r>
            <a:r>
              <a:rPr lang="fr-FR" sz="2200" dirty="0">
                <a:solidFill>
                  <a:srgbClr val="D9F147"/>
                </a:solidFill>
              </a:rPr>
              <a:t>fin</a:t>
            </a:r>
            <a:r>
              <a:rPr lang="fr-FR" sz="2000" dirty="0">
                <a:solidFill>
                  <a:srgbClr val="D9F147"/>
                </a:solidFill>
              </a:rPr>
              <a:t> </a:t>
            </a:r>
          </a:p>
          <a:p>
            <a:pPr marL="0" indent="0" algn="just" eaLnBrk="1" hangingPunct="1">
              <a:lnSpc>
                <a:spcPct val="80000"/>
              </a:lnSpc>
              <a:buFont typeface="Wingdings" pitchFamily="2" charset="2"/>
              <a:buNone/>
            </a:pPr>
            <a:endParaRPr lang="fr-FR" sz="1800" dirty="0"/>
          </a:p>
          <a:p>
            <a:pPr marL="0" indent="0" algn="just" eaLnBrk="1" hangingPunct="1">
              <a:lnSpc>
                <a:spcPct val="80000"/>
              </a:lnSpc>
              <a:buFont typeface="Wingdings" pitchFamily="2" charset="2"/>
              <a:buNone/>
            </a:pPr>
            <a:r>
              <a:rPr lang="fr-FR" sz="2400" dirty="0"/>
              <a:t>Dans le cadre du planning, les tâches sont reliées entre elles par des </a:t>
            </a:r>
            <a:r>
              <a:rPr lang="fr-FR" sz="2400" dirty="0">
                <a:solidFill>
                  <a:srgbClr val="D9F147"/>
                </a:solidFill>
              </a:rPr>
              <a:t>relations</a:t>
            </a:r>
            <a:r>
              <a:rPr lang="fr-FR" sz="2400" dirty="0"/>
              <a:t> de dépendance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0179">
                                            <p:txEl>
                                              <p:pRg st="0" end="0"/>
                                            </p:txEl>
                                          </p:spTgt>
                                        </p:tgtEl>
                                        <p:attrNameLst>
                                          <p:attrName>style.visibility</p:attrName>
                                        </p:attrNameLst>
                                      </p:cBhvr>
                                      <p:to>
                                        <p:strVal val="visible"/>
                                      </p:to>
                                    </p:set>
                                    <p:animEffect transition="in" filter="wipe(left)">
                                      <p:cBhvr>
                                        <p:cTn id="7" dur="500"/>
                                        <p:tgtEl>
                                          <p:spTgt spid="501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0179">
                                            <p:txEl>
                                              <p:pRg st="2" end="2"/>
                                            </p:txEl>
                                          </p:spTgt>
                                        </p:tgtEl>
                                        <p:attrNameLst>
                                          <p:attrName>style.visibility</p:attrName>
                                        </p:attrNameLst>
                                      </p:cBhvr>
                                      <p:to>
                                        <p:strVal val="visible"/>
                                      </p:to>
                                    </p:set>
                                    <p:animEffect transition="in" filter="wipe(left)">
                                      <p:cBhvr>
                                        <p:cTn id="12" dur="500"/>
                                        <p:tgtEl>
                                          <p:spTgt spid="50179">
                                            <p:txEl>
                                              <p:pRg st="2" end="2"/>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50179">
                                            <p:txEl>
                                              <p:pRg st="3" end="3"/>
                                            </p:txEl>
                                          </p:spTgt>
                                        </p:tgtEl>
                                        <p:attrNameLst>
                                          <p:attrName>style.visibility</p:attrName>
                                        </p:attrNameLst>
                                      </p:cBhvr>
                                      <p:to>
                                        <p:strVal val="visible"/>
                                      </p:to>
                                    </p:set>
                                    <p:animEffect transition="in" filter="wipe(left)">
                                      <p:cBhvr>
                                        <p:cTn id="15" dur="500"/>
                                        <p:tgtEl>
                                          <p:spTgt spid="50179">
                                            <p:txEl>
                                              <p:pRg st="3" end="3"/>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0179">
                                            <p:txEl>
                                              <p:pRg st="4" end="4"/>
                                            </p:txEl>
                                          </p:spTgt>
                                        </p:tgtEl>
                                        <p:attrNameLst>
                                          <p:attrName>style.visibility</p:attrName>
                                        </p:attrNameLst>
                                      </p:cBhvr>
                                      <p:to>
                                        <p:strVal val="visible"/>
                                      </p:to>
                                    </p:set>
                                    <p:animEffect transition="in" filter="wipe(left)">
                                      <p:cBhvr>
                                        <p:cTn id="18" dur="500"/>
                                        <p:tgtEl>
                                          <p:spTgt spid="50179">
                                            <p:txEl>
                                              <p:pRg st="4" end="4"/>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50179">
                                            <p:txEl>
                                              <p:pRg st="5" end="5"/>
                                            </p:txEl>
                                          </p:spTgt>
                                        </p:tgtEl>
                                        <p:attrNameLst>
                                          <p:attrName>style.visibility</p:attrName>
                                        </p:attrNameLst>
                                      </p:cBhvr>
                                      <p:to>
                                        <p:strVal val="visible"/>
                                      </p:to>
                                    </p:set>
                                    <p:animEffect transition="in" filter="wipe(left)">
                                      <p:cBhvr>
                                        <p:cTn id="21" dur="500"/>
                                        <p:tgtEl>
                                          <p:spTgt spid="50179">
                                            <p:txEl>
                                              <p:pRg st="5" end="5"/>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50179">
                                            <p:txEl>
                                              <p:pRg st="6" end="6"/>
                                            </p:txEl>
                                          </p:spTgt>
                                        </p:tgtEl>
                                        <p:attrNameLst>
                                          <p:attrName>style.visibility</p:attrName>
                                        </p:attrNameLst>
                                      </p:cBhvr>
                                      <p:to>
                                        <p:strVal val="visible"/>
                                      </p:to>
                                    </p:set>
                                    <p:animEffect transition="in" filter="wipe(left)">
                                      <p:cBhvr>
                                        <p:cTn id="24" dur="500"/>
                                        <p:tgtEl>
                                          <p:spTgt spid="50179">
                                            <p:txEl>
                                              <p:pRg st="6" end="6"/>
                                            </p:txEl>
                                          </p:spTgt>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50179">
                                            <p:txEl>
                                              <p:pRg st="7" end="7"/>
                                            </p:txEl>
                                          </p:spTgt>
                                        </p:tgtEl>
                                        <p:attrNameLst>
                                          <p:attrName>style.visibility</p:attrName>
                                        </p:attrNameLst>
                                      </p:cBhvr>
                                      <p:to>
                                        <p:strVal val="visible"/>
                                      </p:to>
                                    </p:set>
                                    <p:animEffect transition="in" filter="wipe(left)">
                                      <p:cBhvr>
                                        <p:cTn id="27" dur="500"/>
                                        <p:tgtEl>
                                          <p:spTgt spid="50179">
                                            <p:txEl>
                                              <p:pRg st="7" end="7"/>
                                            </p:txEl>
                                          </p:spTgt>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50179">
                                            <p:txEl>
                                              <p:pRg st="8" end="8"/>
                                            </p:txEl>
                                          </p:spTgt>
                                        </p:tgtEl>
                                        <p:attrNameLst>
                                          <p:attrName>style.visibility</p:attrName>
                                        </p:attrNameLst>
                                      </p:cBhvr>
                                      <p:to>
                                        <p:strVal val="visible"/>
                                      </p:to>
                                    </p:set>
                                    <p:animEffect transition="in" filter="wipe(left)">
                                      <p:cBhvr>
                                        <p:cTn id="30" dur="500"/>
                                        <p:tgtEl>
                                          <p:spTgt spid="50179">
                                            <p:txEl>
                                              <p:pRg st="8" end="8"/>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50179">
                                            <p:txEl>
                                              <p:pRg st="10" end="10"/>
                                            </p:txEl>
                                          </p:spTgt>
                                        </p:tgtEl>
                                        <p:attrNameLst>
                                          <p:attrName>style.visibility</p:attrName>
                                        </p:attrNameLst>
                                      </p:cBhvr>
                                      <p:to>
                                        <p:strVal val="visible"/>
                                      </p:to>
                                    </p:set>
                                    <p:animEffect transition="in" filter="wipe(left)">
                                      <p:cBhvr>
                                        <p:cTn id="35" dur="500"/>
                                        <p:tgtEl>
                                          <p:spTgt spid="50179">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9" grpId="0" build="p"/>
    </p:bldLst>
  </p:timing>
</p:sld>
</file>

<file path=ppt/slides/slide4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eaLnBrk="1" hangingPunct="1">
              <a:defRPr/>
            </a:pPr>
            <a:r>
              <a:rPr lang="fr-FR" sz="4400" b="1" dirty="0">
                <a:effectLst>
                  <a:outerShdw blurRad="38100" dist="38100" dir="2700000" algn="tl">
                    <a:srgbClr val="000000">
                      <a:alpha val="43137"/>
                    </a:srgbClr>
                  </a:outerShdw>
                </a:effectLst>
              </a:rPr>
              <a:t>Tâche, Construction de bâtiment</a:t>
            </a:r>
          </a:p>
        </p:txBody>
      </p:sp>
      <p:pic>
        <p:nvPicPr>
          <p:cNvPr id="38915" name="Picture 3"/>
          <p:cNvPicPr>
            <a:picLocks noChangeAspect="1" noChangeArrowheads="1"/>
          </p:cNvPicPr>
          <p:nvPr/>
        </p:nvPicPr>
        <p:blipFill>
          <a:blip r:embed="rId3"/>
          <a:srcRect/>
          <a:stretch>
            <a:fillRect/>
          </a:stretch>
        </p:blipFill>
        <p:spPr bwMode="auto">
          <a:xfrm>
            <a:off x="2095501" y="2286000"/>
            <a:ext cx="8250767" cy="4286250"/>
          </a:xfrm>
          <a:prstGeom prst="rect">
            <a:avLst/>
          </a:prstGeom>
          <a:noFill/>
          <a:ln w="9525">
            <a:noFill/>
            <a:miter lim="800000"/>
            <a:headEnd/>
            <a:tailEnd/>
          </a:ln>
        </p:spPr>
      </p:pic>
    </p:spTree>
  </p:cSld>
  <p:clrMapOvr>
    <a:masterClrMapping/>
  </p:clrMapOvr>
</p:sld>
</file>

<file path=ppt/slides/slide4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normAutofit/>
          </a:bodyPr>
          <a:lstStyle/>
          <a:p>
            <a:pPr eaLnBrk="1" fontAlgn="auto" hangingPunct="1">
              <a:spcAft>
                <a:spcPts val="0"/>
              </a:spcAft>
              <a:defRPr/>
            </a:pPr>
            <a:r>
              <a:rPr lang="fr-FR" b="1" dirty="0">
                <a:solidFill>
                  <a:srgbClr val="FFFF00"/>
                </a:solidFill>
                <a:effectLst>
                  <a:outerShdw blurRad="38100" dist="38100" dir="2700000" algn="tl">
                    <a:srgbClr val="000000">
                      <a:alpha val="43137"/>
                    </a:srgbClr>
                  </a:outerShdw>
                </a:effectLst>
              </a:rPr>
              <a:t>Livrable </a:t>
            </a:r>
          </a:p>
        </p:txBody>
      </p:sp>
      <p:sp>
        <p:nvSpPr>
          <p:cNvPr id="39939" name="Rectangle 3"/>
          <p:cNvSpPr>
            <a:spLocks noGrp="1" noChangeArrowheads="1"/>
          </p:cNvSpPr>
          <p:nvPr>
            <p:ph idx="1"/>
          </p:nvPr>
        </p:nvSpPr>
        <p:spPr>
          <a:xfrm>
            <a:off x="609600" y="1981200"/>
            <a:ext cx="10972800" cy="4400550"/>
          </a:xfrm>
        </p:spPr>
        <p:txBody>
          <a:bodyPr/>
          <a:lstStyle/>
          <a:p>
            <a:pPr marL="0" indent="0" algn="just" eaLnBrk="1" hangingPunct="1">
              <a:lnSpc>
                <a:spcPct val="150000"/>
              </a:lnSpc>
              <a:buFont typeface="Wingdings 2" pitchFamily="18" charset="2"/>
              <a:buNone/>
            </a:pPr>
            <a:r>
              <a:rPr lang="fr-FR" dirty="0"/>
              <a:t>Un </a:t>
            </a:r>
            <a:r>
              <a:rPr lang="fr-FR" b="1" dirty="0"/>
              <a:t>livrable</a:t>
            </a:r>
            <a:r>
              <a:rPr lang="fr-FR" dirty="0"/>
              <a:t> (ou </a:t>
            </a:r>
            <a:r>
              <a:rPr lang="fr-FR" dirty="0" err="1"/>
              <a:t>délivrable</a:t>
            </a:r>
            <a:r>
              <a:rPr lang="fr-FR" dirty="0"/>
              <a:t>) est tout résultat ou document, mesurable, tangible ou vérifiable, qui résulte de l’achèvement d’une partie de projet ou du projet entier. </a:t>
            </a:r>
          </a:p>
          <a:p>
            <a:pPr marL="0" indent="0" eaLnBrk="1" hangingPunct="1">
              <a:buFont typeface="Wingdings 2" pitchFamily="18" charset="2"/>
              <a:buNone/>
            </a:pPr>
            <a:r>
              <a:rPr lang="fr-FR" i="1" u="sng" dirty="0"/>
              <a:t>Exemples de livrables</a:t>
            </a:r>
            <a:r>
              <a:rPr lang="fr-FR" dirty="0"/>
              <a:t>:</a:t>
            </a:r>
          </a:p>
          <a:p>
            <a:pPr lvl="1" eaLnBrk="1" hangingPunct="1"/>
            <a:r>
              <a:rPr lang="fr-FR" dirty="0"/>
              <a:t>Fiches de formation des utilisateurs </a:t>
            </a:r>
          </a:p>
          <a:p>
            <a:pPr lvl="1" eaLnBrk="1" hangingPunct="1"/>
            <a:r>
              <a:rPr lang="fr-FR" dirty="0"/>
              <a:t>rapport d’analyse  </a:t>
            </a:r>
          </a:p>
          <a:p>
            <a:pPr lvl="1" eaLnBrk="1" hangingPunct="1"/>
            <a:r>
              <a:rPr lang="fr-FR" dirty="0"/>
              <a:t>nouvelle gamme de produits  </a:t>
            </a:r>
          </a:p>
          <a:p>
            <a:pPr lvl="1" eaLnBrk="1" hangingPunct="1"/>
            <a:r>
              <a:rPr lang="fr-FR" dirty="0"/>
              <a:t>campagne de promotion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9939">
                                            <p:txEl>
                                              <p:pRg st="0" end="0"/>
                                            </p:txEl>
                                          </p:spTgt>
                                        </p:tgtEl>
                                        <p:attrNameLst>
                                          <p:attrName>style.visibility</p:attrName>
                                        </p:attrNameLst>
                                      </p:cBhvr>
                                      <p:to>
                                        <p:strVal val="visible"/>
                                      </p:to>
                                    </p:set>
                                    <p:anim calcmode="lin" valueType="num">
                                      <p:cBhvr additive="base">
                                        <p:cTn id="7" dur="500" fill="hold"/>
                                        <p:tgtEl>
                                          <p:spTgt spid="3993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993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9939">
                                            <p:txEl>
                                              <p:pRg st="1" end="1"/>
                                            </p:txEl>
                                          </p:spTgt>
                                        </p:tgtEl>
                                        <p:attrNameLst>
                                          <p:attrName>style.visibility</p:attrName>
                                        </p:attrNameLst>
                                      </p:cBhvr>
                                      <p:to>
                                        <p:strVal val="visible"/>
                                      </p:to>
                                    </p:set>
                                    <p:anim calcmode="lin" valueType="num">
                                      <p:cBhvr additive="base">
                                        <p:cTn id="13" dur="500" fill="hold"/>
                                        <p:tgtEl>
                                          <p:spTgt spid="3993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9939">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9939">
                                            <p:txEl>
                                              <p:pRg st="2" end="2"/>
                                            </p:txEl>
                                          </p:spTgt>
                                        </p:tgtEl>
                                        <p:attrNameLst>
                                          <p:attrName>style.visibility</p:attrName>
                                        </p:attrNameLst>
                                      </p:cBhvr>
                                      <p:to>
                                        <p:strVal val="visible"/>
                                      </p:to>
                                    </p:set>
                                    <p:anim calcmode="lin" valueType="num">
                                      <p:cBhvr additive="base">
                                        <p:cTn id="17" dur="500" fill="hold"/>
                                        <p:tgtEl>
                                          <p:spTgt spid="39939">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9939">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9939">
                                            <p:txEl>
                                              <p:pRg st="3" end="3"/>
                                            </p:txEl>
                                          </p:spTgt>
                                        </p:tgtEl>
                                        <p:attrNameLst>
                                          <p:attrName>style.visibility</p:attrName>
                                        </p:attrNameLst>
                                      </p:cBhvr>
                                      <p:to>
                                        <p:strVal val="visible"/>
                                      </p:to>
                                    </p:set>
                                    <p:anim calcmode="lin" valueType="num">
                                      <p:cBhvr additive="base">
                                        <p:cTn id="21" dur="500" fill="hold"/>
                                        <p:tgtEl>
                                          <p:spTgt spid="39939">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9939">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9939">
                                            <p:txEl>
                                              <p:pRg st="4" end="4"/>
                                            </p:txEl>
                                          </p:spTgt>
                                        </p:tgtEl>
                                        <p:attrNameLst>
                                          <p:attrName>style.visibility</p:attrName>
                                        </p:attrNameLst>
                                      </p:cBhvr>
                                      <p:to>
                                        <p:strVal val="visible"/>
                                      </p:to>
                                    </p:set>
                                    <p:anim calcmode="lin" valueType="num">
                                      <p:cBhvr additive="base">
                                        <p:cTn id="25" dur="500" fill="hold"/>
                                        <p:tgtEl>
                                          <p:spTgt spid="39939">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9939">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9939">
                                            <p:txEl>
                                              <p:pRg st="5" end="5"/>
                                            </p:txEl>
                                          </p:spTgt>
                                        </p:tgtEl>
                                        <p:attrNameLst>
                                          <p:attrName>style.visibility</p:attrName>
                                        </p:attrNameLst>
                                      </p:cBhvr>
                                      <p:to>
                                        <p:strVal val="visible"/>
                                      </p:to>
                                    </p:set>
                                    <p:anim calcmode="lin" valueType="num">
                                      <p:cBhvr additive="base">
                                        <p:cTn id="29" dur="500" fill="hold"/>
                                        <p:tgtEl>
                                          <p:spTgt spid="39939">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993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build="p"/>
    </p:bldLst>
  </p:timing>
</p:sld>
</file>

<file path=ppt/slides/slide4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571500" y="714376"/>
            <a:ext cx="10972800" cy="1027113"/>
          </a:xfrm>
        </p:spPr>
        <p:txBody>
          <a:bodyPr>
            <a:normAutofit/>
          </a:bodyPr>
          <a:lstStyle/>
          <a:p>
            <a:pPr eaLnBrk="1" fontAlgn="auto" hangingPunct="1">
              <a:spcAft>
                <a:spcPts val="0"/>
              </a:spcAft>
              <a:defRPr/>
            </a:pPr>
            <a:r>
              <a:rPr lang="fr-FR" b="1" dirty="0">
                <a:solidFill>
                  <a:srgbClr val="FFFF00"/>
                </a:solidFill>
                <a:effectLst>
                  <a:outerShdw blurRad="38100" dist="38100" dir="2700000" algn="tl">
                    <a:srgbClr val="000000">
                      <a:alpha val="43137"/>
                    </a:srgbClr>
                  </a:outerShdw>
                </a:effectLst>
              </a:rPr>
              <a:t>Jalon</a:t>
            </a:r>
          </a:p>
        </p:txBody>
      </p:sp>
      <p:sp>
        <p:nvSpPr>
          <p:cNvPr id="51203" name="Rectangle 3"/>
          <p:cNvSpPr>
            <a:spLocks noGrp="1" noChangeArrowheads="1"/>
          </p:cNvSpPr>
          <p:nvPr>
            <p:ph idx="1"/>
          </p:nvPr>
        </p:nvSpPr>
        <p:spPr>
          <a:xfrm>
            <a:off x="666751" y="1928813"/>
            <a:ext cx="10972800" cy="4310062"/>
          </a:xfrm>
        </p:spPr>
        <p:txBody>
          <a:bodyPr>
            <a:normAutofit lnSpcReduction="10000"/>
          </a:bodyPr>
          <a:lstStyle/>
          <a:p>
            <a:pPr marL="0" indent="0" algn="just" eaLnBrk="1" fontAlgn="auto" hangingPunct="1">
              <a:spcBef>
                <a:spcPts val="1200"/>
              </a:spcBef>
              <a:spcAft>
                <a:spcPts val="0"/>
              </a:spcAft>
              <a:buClr>
                <a:schemeClr val="accent3"/>
              </a:buClr>
              <a:buFont typeface="Wingdings 2"/>
              <a:buNone/>
              <a:defRPr/>
            </a:pPr>
            <a:r>
              <a:rPr lang="fr-FR" sz="2400" dirty="0"/>
              <a:t>Les </a:t>
            </a:r>
            <a:r>
              <a:rPr lang="fr-FR" sz="2400" b="1" dirty="0"/>
              <a:t>jalons</a:t>
            </a:r>
            <a:r>
              <a:rPr lang="fr-FR" sz="2400" dirty="0"/>
              <a:t> "</a:t>
            </a:r>
            <a:r>
              <a:rPr lang="fr-FR" sz="2400" i="1" dirty="0" err="1"/>
              <a:t>milestones</a:t>
            </a:r>
            <a:r>
              <a:rPr lang="fr-FR" sz="2400" dirty="0"/>
              <a:t>" d’un projet se définissent comme :</a:t>
            </a:r>
          </a:p>
          <a:p>
            <a:pPr marL="819150" lvl="1" indent="-246888" algn="just" eaLnBrk="1" fontAlgn="auto" hangingPunct="1">
              <a:spcBef>
                <a:spcPts val="1200"/>
              </a:spcBef>
              <a:spcAft>
                <a:spcPts val="0"/>
              </a:spcAft>
              <a:buFont typeface="Wingdings 2"/>
              <a:buChar char=""/>
              <a:defRPr/>
            </a:pPr>
            <a:r>
              <a:rPr lang="fr-FR" sz="2100" dirty="0"/>
              <a:t>Des </a:t>
            </a:r>
            <a:r>
              <a:rPr lang="fr-FR" sz="2100" b="1" dirty="0">
                <a:solidFill>
                  <a:srgbClr val="D9F147"/>
                </a:solidFill>
                <a:effectLst>
                  <a:outerShdw blurRad="38100" dist="38100" dir="2700000" algn="tl">
                    <a:srgbClr val="C0C0C0"/>
                  </a:outerShdw>
                </a:effectLst>
              </a:rPr>
              <a:t>événements clé</a:t>
            </a:r>
            <a:r>
              <a:rPr lang="fr-FR" sz="2100" dirty="0">
                <a:solidFill>
                  <a:srgbClr val="D9F147"/>
                </a:solidFill>
              </a:rPr>
              <a:t> </a:t>
            </a:r>
            <a:r>
              <a:rPr lang="fr-FR" sz="2100" dirty="0"/>
              <a:t>d’un projet, montrant une certaine progression du projet </a:t>
            </a:r>
          </a:p>
          <a:p>
            <a:pPr marL="819150" lvl="1" indent="-246888" algn="just" eaLnBrk="1" fontAlgn="auto" hangingPunct="1">
              <a:spcBef>
                <a:spcPts val="1200"/>
              </a:spcBef>
              <a:spcAft>
                <a:spcPts val="0"/>
              </a:spcAft>
              <a:buFont typeface="Wingdings 2"/>
              <a:buChar char=""/>
              <a:defRPr/>
            </a:pPr>
            <a:r>
              <a:rPr lang="fr-FR" sz="2100" dirty="0"/>
              <a:t>Des </a:t>
            </a:r>
            <a:r>
              <a:rPr lang="fr-FR" sz="2100" b="1" dirty="0">
                <a:solidFill>
                  <a:srgbClr val="D9F147"/>
                </a:solidFill>
                <a:effectLst>
                  <a:outerShdw blurRad="38100" dist="38100" dir="2700000" algn="tl">
                    <a:srgbClr val="C0C0C0"/>
                  </a:outerShdw>
                </a:effectLst>
              </a:rPr>
              <a:t>dates importantes</a:t>
            </a:r>
            <a:r>
              <a:rPr lang="fr-FR" sz="2100" dirty="0">
                <a:solidFill>
                  <a:srgbClr val="D9F147"/>
                </a:solidFill>
              </a:rPr>
              <a:t> </a:t>
            </a:r>
            <a:r>
              <a:rPr lang="fr-FR" sz="2100" dirty="0"/>
              <a:t>de réalisation d’un projet </a:t>
            </a:r>
          </a:p>
          <a:p>
            <a:pPr marL="819150" lvl="1" indent="-246888" algn="just" eaLnBrk="1" fontAlgn="auto" hangingPunct="1">
              <a:spcBef>
                <a:spcPts val="1200"/>
              </a:spcBef>
              <a:spcAft>
                <a:spcPts val="0"/>
              </a:spcAft>
              <a:buFont typeface="Wingdings 2"/>
              <a:buChar char=""/>
              <a:defRPr/>
            </a:pPr>
            <a:r>
              <a:rPr lang="fr-FR" sz="2100" dirty="0"/>
              <a:t>Une </a:t>
            </a:r>
            <a:r>
              <a:rPr lang="fr-FR" sz="2100" b="1" dirty="0">
                <a:solidFill>
                  <a:srgbClr val="D9F147"/>
                </a:solidFill>
                <a:effectLst>
                  <a:outerShdw blurRad="38100" dist="38100" dir="2700000" algn="tl">
                    <a:srgbClr val="C0C0C0"/>
                  </a:outerShdw>
                </a:effectLst>
              </a:rPr>
              <a:t>réalisation concrète</a:t>
            </a:r>
            <a:r>
              <a:rPr lang="fr-FR" sz="2100" dirty="0">
                <a:solidFill>
                  <a:srgbClr val="D9F147"/>
                </a:solidFill>
              </a:rPr>
              <a:t> </a:t>
            </a:r>
            <a:r>
              <a:rPr lang="fr-FR" sz="2100" dirty="0"/>
              <a:t>(production de livrables)</a:t>
            </a:r>
            <a:r>
              <a:rPr lang="fr-FR" sz="2000" dirty="0"/>
              <a:t> </a:t>
            </a:r>
          </a:p>
          <a:p>
            <a:pPr marL="0" indent="0" algn="just" eaLnBrk="1" fontAlgn="auto" hangingPunct="1">
              <a:spcBef>
                <a:spcPts val="1200"/>
              </a:spcBef>
              <a:spcAft>
                <a:spcPts val="0"/>
              </a:spcAft>
              <a:buClr>
                <a:schemeClr val="accent3"/>
              </a:buClr>
              <a:buFont typeface="Wingdings" pitchFamily="2" charset="2"/>
              <a:buNone/>
              <a:defRPr/>
            </a:pPr>
            <a:r>
              <a:rPr lang="fr-FR" sz="2400" dirty="0"/>
              <a:t>Dans le cadre du planning, les jalons limitent le début et la fin de chaque phase et servent de point de synchronisation et sont représentés par des </a:t>
            </a:r>
            <a:r>
              <a:rPr lang="fr-FR" sz="2400" b="1" i="1" dirty="0">
                <a:effectLst>
                  <a:outerShdw blurRad="38100" dist="38100" dir="2700000" algn="tl">
                    <a:srgbClr val="000000">
                      <a:alpha val="43137"/>
                    </a:srgbClr>
                  </a:outerShdw>
                </a:effectLst>
              </a:rPr>
              <a:t>losanges</a:t>
            </a:r>
            <a:r>
              <a:rPr lang="fr-FR" sz="2400" dirty="0"/>
              <a:t>.</a:t>
            </a:r>
          </a:p>
          <a:p>
            <a:pPr marL="0" indent="0" algn="just" eaLnBrk="1" fontAlgn="auto" hangingPunct="1">
              <a:spcBef>
                <a:spcPts val="1200"/>
              </a:spcBef>
              <a:spcAft>
                <a:spcPts val="0"/>
              </a:spcAft>
              <a:buClr>
                <a:schemeClr val="accent3"/>
              </a:buClr>
              <a:buFont typeface="Wingdings" pitchFamily="2" charset="2"/>
              <a:buNone/>
              <a:defRPr/>
            </a:pPr>
            <a:r>
              <a:rPr lang="fr-FR" sz="2400" dirty="0">
                <a:solidFill>
                  <a:srgbClr val="FF0000"/>
                </a:solidFill>
              </a:rPr>
              <a:t>Un jalon à, par définition, une durée nulle et aucun effort de travail associé</a:t>
            </a:r>
          </a:p>
        </p:txBody>
      </p:sp>
    </p:spTree>
  </p:cSld>
  <p:clrMapOvr>
    <a:masterClrMapping/>
  </p:clrMapOvr>
  <p:transition/>
</p:sld>
</file>

<file path=ppt/slides/slide4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600" dirty="0">
                <a:solidFill>
                  <a:srgbClr val="FFFF00"/>
                </a:solidFill>
                <a:effectLst>
                  <a:outerShdw blurRad="38100" dist="38100" dir="2700000" algn="tl">
                    <a:srgbClr val="000000">
                      <a:alpha val="43137"/>
                    </a:srgbClr>
                  </a:outerShdw>
                </a:effectLst>
              </a:rPr>
              <a:t>Les contraintes</a:t>
            </a:r>
            <a:endParaRPr lang="fr-FR" dirty="0"/>
          </a:p>
        </p:txBody>
      </p:sp>
      <p:sp>
        <p:nvSpPr>
          <p:cNvPr id="4" name="Espace réservé du contenu 2"/>
          <p:cNvSpPr>
            <a:spLocks noGrp="1"/>
          </p:cNvSpPr>
          <p:nvPr>
            <p:ph idx="1"/>
          </p:nvPr>
        </p:nvSpPr>
        <p:spPr/>
        <p:txBody>
          <a:bodyPr>
            <a:normAutofit/>
          </a:bodyPr>
          <a:lstStyle/>
          <a:p>
            <a:pPr marL="274320" indent="-274320" eaLnBrk="1" fontAlgn="auto" hangingPunct="1">
              <a:spcAft>
                <a:spcPts val="0"/>
              </a:spcAft>
              <a:buClr>
                <a:schemeClr val="accent3"/>
              </a:buClr>
              <a:buFont typeface="Wingdings 2"/>
              <a:buChar char=""/>
              <a:defRPr/>
            </a:pPr>
            <a:r>
              <a:rPr lang="fr-FR" dirty="0">
                <a:solidFill>
                  <a:srgbClr val="FFC000"/>
                </a:solidFill>
              </a:rPr>
              <a:t> </a:t>
            </a:r>
            <a:r>
              <a:rPr lang="fr-FR" b="1" dirty="0">
                <a:solidFill>
                  <a:srgbClr val="FFC000"/>
                </a:solidFill>
              </a:rPr>
              <a:t>Contraintes extérieures, imposées </a:t>
            </a:r>
            <a:r>
              <a:rPr lang="fr-FR" dirty="0">
                <a:solidFill>
                  <a:srgbClr val="FFC000"/>
                </a:solidFill>
              </a:rPr>
              <a:t>:</a:t>
            </a:r>
          </a:p>
          <a:p>
            <a:pPr marL="640080" lvl="1" indent="-246888" eaLnBrk="1" fontAlgn="auto" hangingPunct="1">
              <a:spcAft>
                <a:spcPts val="0"/>
              </a:spcAft>
              <a:buFont typeface="Wingdings 2"/>
              <a:buChar char=""/>
              <a:defRPr/>
            </a:pPr>
            <a:r>
              <a:rPr lang="fr-FR" dirty="0"/>
              <a:t> calendrier (échéances)  </a:t>
            </a:r>
          </a:p>
          <a:p>
            <a:pPr marL="640080" lvl="1" indent="-246888" eaLnBrk="1" fontAlgn="auto" hangingPunct="1">
              <a:spcAft>
                <a:spcPts val="0"/>
              </a:spcAft>
              <a:buFont typeface="Wingdings 2"/>
              <a:buChar char=""/>
              <a:defRPr/>
            </a:pPr>
            <a:r>
              <a:rPr lang="fr-FR" dirty="0"/>
              <a:t>financières (budget)  </a:t>
            </a:r>
          </a:p>
          <a:p>
            <a:pPr marL="640080" lvl="1" indent="-246888" eaLnBrk="1" fontAlgn="auto" hangingPunct="1">
              <a:spcAft>
                <a:spcPts val="0"/>
              </a:spcAft>
              <a:buFont typeface="Wingdings 2"/>
              <a:buChar char=""/>
              <a:defRPr/>
            </a:pPr>
            <a:r>
              <a:rPr lang="fr-FR" dirty="0"/>
              <a:t>techniques (technologie)  </a:t>
            </a:r>
          </a:p>
          <a:p>
            <a:pPr marL="640080" lvl="1" indent="-246888" eaLnBrk="1" fontAlgn="auto" hangingPunct="1">
              <a:spcAft>
                <a:spcPts val="0"/>
              </a:spcAft>
              <a:buFont typeface="Wingdings 2"/>
              <a:buChar char=""/>
              <a:defRPr/>
            </a:pPr>
            <a:r>
              <a:rPr lang="fr-FR" dirty="0"/>
              <a:t>organisationnelles (participants, fournisseurs)</a:t>
            </a:r>
          </a:p>
          <a:p>
            <a:pPr marL="640080" lvl="1" indent="-246888" eaLnBrk="1" fontAlgn="auto" hangingPunct="1">
              <a:spcAft>
                <a:spcPts val="0"/>
              </a:spcAft>
              <a:buFont typeface="Wingdings 2"/>
              <a:buChar char=""/>
              <a:defRPr/>
            </a:pPr>
            <a:r>
              <a:rPr lang="fr-FR" dirty="0"/>
              <a:t>réglementaires (procédures, lois, normes) </a:t>
            </a:r>
          </a:p>
          <a:p>
            <a:pPr marL="274320" indent="-274320" eaLnBrk="1" fontAlgn="auto" hangingPunct="1">
              <a:spcAft>
                <a:spcPts val="0"/>
              </a:spcAft>
              <a:buClr>
                <a:schemeClr val="accent3"/>
              </a:buClr>
              <a:buFont typeface="Wingdings 2"/>
              <a:buChar char=""/>
              <a:defRPr/>
            </a:pPr>
            <a:r>
              <a:rPr lang="fr-FR" dirty="0">
                <a:solidFill>
                  <a:srgbClr val="FFC000"/>
                </a:solidFill>
              </a:rPr>
              <a:t> </a:t>
            </a:r>
            <a:r>
              <a:rPr lang="fr-FR" b="1" dirty="0">
                <a:solidFill>
                  <a:srgbClr val="FFC000"/>
                </a:solidFill>
              </a:rPr>
              <a:t>Interdépendances externes </a:t>
            </a:r>
            <a:r>
              <a:rPr lang="fr-FR" dirty="0">
                <a:solidFill>
                  <a:srgbClr val="FFC000"/>
                </a:solidFill>
              </a:rPr>
              <a:t>:</a:t>
            </a:r>
          </a:p>
          <a:p>
            <a:pPr marL="640080" lvl="1" indent="-246888" eaLnBrk="1" fontAlgn="auto" hangingPunct="1">
              <a:spcAft>
                <a:spcPts val="0"/>
              </a:spcAft>
              <a:buFont typeface="Wingdings 2"/>
              <a:buChar char=""/>
              <a:defRPr/>
            </a:pPr>
            <a:r>
              <a:rPr lang="fr-FR" dirty="0"/>
              <a:t> autres projets (résultats entrants, sortants)</a:t>
            </a:r>
          </a:p>
          <a:p>
            <a:pPr marL="640080" lvl="1" indent="-246888" eaLnBrk="1" fontAlgn="auto" hangingPunct="1">
              <a:spcAft>
                <a:spcPts val="0"/>
              </a:spcAft>
              <a:buFont typeface="Wingdings 2"/>
              <a:buChar char=""/>
              <a:defRPr/>
            </a:pPr>
            <a:r>
              <a:rPr lang="fr-FR" dirty="0"/>
              <a:t>ressources (intervenants de l’entreprise, financement, sous-traitants)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1000"/>
                                        <p:tgtEl>
                                          <p:spTgt spid="4">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1000"/>
                                        <p:tgtEl>
                                          <p:spTgt spid="4">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fade">
                                      <p:cBhvr>
                                        <p:cTn id="16" dur="1000"/>
                                        <p:tgtEl>
                                          <p:spTgt spid="4">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fade">
                                      <p:cBhvr>
                                        <p:cTn id="19" dur="1000"/>
                                        <p:tgtEl>
                                          <p:spTgt spid="4">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fade">
                                      <p:cBhvr>
                                        <p:cTn id="22" dur="1000"/>
                                        <p:tgtEl>
                                          <p:spTgt spid="4">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Effect transition="in" filter="fade">
                                      <p:cBhvr>
                                        <p:cTn id="27" dur="1000"/>
                                        <p:tgtEl>
                                          <p:spTgt spid="4">
                                            <p:txEl>
                                              <p:pRg st="6" end="6"/>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
                                            <p:txEl>
                                              <p:pRg st="7" end="7"/>
                                            </p:txEl>
                                          </p:spTgt>
                                        </p:tgtEl>
                                        <p:attrNameLst>
                                          <p:attrName>style.visibility</p:attrName>
                                        </p:attrNameLst>
                                      </p:cBhvr>
                                      <p:to>
                                        <p:strVal val="visible"/>
                                      </p:to>
                                    </p:set>
                                    <p:animEffect transition="in" filter="fade">
                                      <p:cBhvr>
                                        <p:cTn id="30" dur="1000"/>
                                        <p:tgtEl>
                                          <p:spTgt spid="4">
                                            <p:txEl>
                                              <p:pRg st="7" end="7"/>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4">
                                            <p:txEl>
                                              <p:pRg st="8" end="8"/>
                                            </p:txEl>
                                          </p:spTgt>
                                        </p:tgtEl>
                                        <p:attrNameLst>
                                          <p:attrName>style.visibility</p:attrName>
                                        </p:attrNameLst>
                                      </p:cBhvr>
                                      <p:to>
                                        <p:strVal val="visible"/>
                                      </p:to>
                                    </p:set>
                                    <p:animEffect transition="in" filter="fade">
                                      <p:cBhvr>
                                        <p:cTn id="33" dur="10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95300" y="1155700"/>
            <a:ext cx="10172700" cy="5092699"/>
          </a:xfrm>
        </p:spPr>
        <p:txBody>
          <a:bodyPr>
            <a:normAutofit/>
          </a:bodyPr>
          <a:lstStyle/>
          <a:p>
            <a:pPr lvl="0" algn="ctr">
              <a:buNone/>
            </a:pPr>
            <a:r>
              <a:rPr lang="fr-FR" sz="2400" b="1" u="sng" dirty="0"/>
              <a:t>Assurer une production conforme aux exigences du client :</a:t>
            </a:r>
          </a:p>
          <a:p>
            <a:pPr lvl="0"/>
            <a:r>
              <a:rPr lang="fr-FR" sz="2400" dirty="0"/>
              <a:t> cela signifie que nous devions maitriser toutes nos ressources pour que la ligne de fabrication assure une production de qualité, en évitant les non conformités et la sur qualité .Cet objectif peut être mesuré par des indicateurs principaux : le taux de la qualité et le taux de satisfaction du clients</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84766" y="2409372"/>
            <a:ext cx="10353761" cy="1326321"/>
          </a:xfrm>
        </p:spPr>
        <p:txBody>
          <a:bodyPr/>
          <a:lstStyle/>
          <a:p>
            <a:r>
              <a:rPr lang="fr-FR" sz="3600" dirty="0">
                <a:solidFill>
                  <a:srgbClr val="FFFF00"/>
                </a:solidFill>
                <a:effectLst>
                  <a:outerShdw blurRad="38100" dist="38100" dir="2700000" algn="tl">
                    <a:srgbClr val="000000">
                      <a:alpha val="43137"/>
                    </a:srgbClr>
                  </a:outerShdw>
                </a:effectLst>
              </a:rPr>
              <a:t>Les différents liens entre les tâches</a:t>
            </a:r>
            <a:endParaRPr lang="fr-FR" dirty="0">
              <a:solidFill>
                <a:srgbClr val="FFFF00"/>
              </a:solidFill>
            </a:endParaRPr>
          </a:p>
        </p:txBody>
      </p:sp>
    </p:spTree>
  </p:cSld>
  <p:clrMapOvr>
    <a:masterClrMapping/>
  </p:clrMapOvr>
</p:sld>
</file>

<file path=ppt/slides/slide4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928309" y="725708"/>
            <a:ext cx="10353761" cy="1326321"/>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4000" b="1" i="0" u="none" strike="noStrike" kern="1200" cap="all" spc="0" normalizeH="0" baseline="0" noProof="0" dirty="0">
                <a:ln>
                  <a:noFill/>
                </a:ln>
                <a:solidFill>
                  <a:srgbClr val="FFC000"/>
                </a:solidFill>
                <a:effectLst>
                  <a:outerShdw blurRad="38100" dist="38100" dir="2700000" algn="tl">
                    <a:srgbClr val="000000">
                      <a:alpha val="43137"/>
                    </a:srgbClr>
                  </a:outerShdw>
                </a:effectLst>
                <a:uLnTx/>
                <a:uFillTx/>
                <a:latin typeface="+mj-lt"/>
                <a:ea typeface="+mj-ea"/>
                <a:cs typeface="+mj-cs"/>
              </a:rPr>
              <a:t>Le lien FD, Fin à Début</a:t>
            </a:r>
          </a:p>
        </p:txBody>
      </p:sp>
      <p:sp>
        <p:nvSpPr>
          <p:cNvPr id="5" name="Rectangle 4"/>
          <p:cNvSpPr/>
          <p:nvPr/>
        </p:nvSpPr>
        <p:spPr>
          <a:xfrm>
            <a:off x="2830855" y="3141664"/>
            <a:ext cx="3143251" cy="3587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dirty="0"/>
              <a:t>A</a:t>
            </a:r>
          </a:p>
        </p:txBody>
      </p:sp>
      <p:sp>
        <p:nvSpPr>
          <p:cNvPr id="6" name="Rectangle 5"/>
          <p:cNvSpPr/>
          <p:nvPr/>
        </p:nvSpPr>
        <p:spPr>
          <a:xfrm>
            <a:off x="5976222" y="4214814"/>
            <a:ext cx="3143251" cy="3571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dirty="0"/>
              <a:t>B</a:t>
            </a:r>
          </a:p>
        </p:txBody>
      </p:sp>
      <p:cxnSp>
        <p:nvCxnSpPr>
          <p:cNvPr id="8" name="Connecteur en arc 7"/>
          <p:cNvCxnSpPr>
            <a:stCxn id="5" idx="3"/>
            <a:endCxn id="6" idx="1"/>
          </p:cNvCxnSpPr>
          <p:nvPr/>
        </p:nvCxnSpPr>
        <p:spPr>
          <a:xfrm>
            <a:off x="5974106" y="3321052"/>
            <a:ext cx="2116" cy="1072356"/>
          </a:xfrm>
          <a:prstGeom prst="curvedConnector3">
            <a:avLst>
              <a:gd name="adj1" fmla="val -34932478"/>
            </a:avLst>
          </a:prstGeom>
          <a:ln w="76200">
            <a:solidFill>
              <a:srgbClr val="FFFF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8"/>
                                        </p:tgtEl>
                                        <p:attrNameLst>
                                          <p:attrName>ppt_y</p:attrName>
                                        </p:attrNameLst>
                                      </p:cBhvr>
                                      <p:tavLst>
                                        <p:tav tm="0" fmla="#ppt_y+(sin(-2*pi*(1-$))*-#ppt_x+cos(-2*pi*(1-$))*(1-#ppt_y))*(1-$)">
                                          <p:val>
                                            <p:fltVal val="0"/>
                                          </p:val>
                                        </p:tav>
                                        <p:tav tm="100000">
                                          <p:val>
                                            <p:fltVal val="1"/>
                                          </p:val>
                                        </p:tav>
                                      </p:tavLst>
                                    </p:anim>
                                  </p:childTnLst>
                                </p:cTn>
                              </p:par>
                              <p:par>
                                <p:cTn id="17" presetID="15"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anim calcmode="lin" valueType="num">
                                      <p:cBhvr>
                                        <p:cTn id="21"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4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913795" y="885366"/>
            <a:ext cx="10353761" cy="1326321"/>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4000" b="1" i="0" u="none" strike="noStrike" kern="1200" cap="all" spc="0" normalizeH="0" baseline="0" noProof="0" dirty="0">
                <a:ln>
                  <a:noFill/>
                </a:ln>
                <a:solidFill>
                  <a:srgbClr val="FFC000"/>
                </a:solidFill>
                <a:effectLst>
                  <a:outerShdw blurRad="38100" dist="38100" dir="2700000" algn="tl">
                    <a:srgbClr val="000000">
                      <a:alpha val="43137"/>
                    </a:srgbClr>
                  </a:outerShdw>
                </a:effectLst>
                <a:uLnTx/>
                <a:uFillTx/>
                <a:latin typeface="+mj-lt"/>
                <a:ea typeface="+mj-ea"/>
                <a:cs typeface="+mj-cs"/>
              </a:rPr>
              <a:t>Le lien FF, Fin à Fin</a:t>
            </a:r>
          </a:p>
        </p:txBody>
      </p:sp>
      <p:sp>
        <p:nvSpPr>
          <p:cNvPr id="5" name="Rectangle 4"/>
          <p:cNvSpPr/>
          <p:nvPr/>
        </p:nvSpPr>
        <p:spPr>
          <a:xfrm>
            <a:off x="1045634" y="3141664"/>
            <a:ext cx="4669367" cy="3587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dirty="0"/>
              <a:t>A</a:t>
            </a:r>
          </a:p>
        </p:txBody>
      </p:sp>
      <p:sp>
        <p:nvSpPr>
          <p:cNvPr id="6" name="Rectangle 5"/>
          <p:cNvSpPr/>
          <p:nvPr/>
        </p:nvSpPr>
        <p:spPr>
          <a:xfrm>
            <a:off x="2571752" y="4214814"/>
            <a:ext cx="3143249" cy="3571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dirty="0"/>
              <a:t>B</a:t>
            </a:r>
          </a:p>
        </p:txBody>
      </p:sp>
      <p:cxnSp>
        <p:nvCxnSpPr>
          <p:cNvPr id="8" name="Connecteur en arc 7"/>
          <p:cNvCxnSpPr>
            <a:stCxn id="5" idx="3"/>
            <a:endCxn id="6" idx="3"/>
          </p:cNvCxnSpPr>
          <p:nvPr/>
        </p:nvCxnSpPr>
        <p:spPr>
          <a:xfrm>
            <a:off x="5715001" y="3321052"/>
            <a:ext cx="1588" cy="1072356"/>
          </a:xfrm>
          <a:prstGeom prst="curvedConnector3">
            <a:avLst>
              <a:gd name="adj1" fmla="val 42729421"/>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8"/>
                                        </p:tgtEl>
                                        <p:attrNameLst>
                                          <p:attrName>ppt_y</p:attrName>
                                        </p:attrNameLst>
                                      </p:cBhvr>
                                      <p:tavLst>
                                        <p:tav tm="0" fmla="#ppt_y+(sin(-2*pi*(1-$))*-#ppt_x+cos(-2*pi*(1-$))*(1-#ppt_y))*(1-$)">
                                          <p:val>
                                            <p:fltVal val="0"/>
                                          </p:val>
                                        </p:tav>
                                        <p:tav tm="100000">
                                          <p:val>
                                            <p:fltVal val="1"/>
                                          </p:val>
                                        </p:tav>
                                      </p:tavLst>
                                    </p:anim>
                                  </p:childTnLst>
                                </p:cTn>
                              </p:par>
                              <p:par>
                                <p:cTn id="17" presetID="15"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anim calcmode="lin" valueType="num">
                                      <p:cBhvr>
                                        <p:cTn id="21"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4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913795" y="725712"/>
            <a:ext cx="10353761" cy="1326321"/>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4000" b="1" i="0" u="none" strike="noStrike" kern="1200" cap="all" spc="0" normalizeH="0" baseline="0" noProof="0" dirty="0">
                <a:ln>
                  <a:noFill/>
                </a:ln>
                <a:solidFill>
                  <a:srgbClr val="FFFF00"/>
                </a:solidFill>
                <a:effectLst>
                  <a:outerShdw blurRad="38100" dist="38100" dir="2700000" algn="tl">
                    <a:srgbClr val="000000">
                      <a:alpha val="43137"/>
                    </a:srgbClr>
                  </a:outerShdw>
                </a:effectLst>
                <a:uLnTx/>
                <a:uFillTx/>
                <a:latin typeface="+mj-lt"/>
                <a:ea typeface="+mj-ea"/>
                <a:cs typeface="+mj-cs"/>
              </a:rPr>
              <a:t>Le lien DD, Début à Début</a:t>
            </a:r>
          </a:p>
        </p:txBody>
      </p:sp>
      <p:sp>
        <p:nvSpPr>
          <p:cNvPr id="5" name="Rectangle 4"/>
          <p:cNvSpPr/>
          <p:nvPr/>
        </p:nvSpPr>
        <p:spPr>
          <a:xfrm>
            <a:off x="1045634" y="3141664"/>
            <a:ext cx="4955117" cy="3587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dirty="0"/>
              <a:t>A</a:t>
            </a:r>
          </a:p>
        </p:txBody>
      </p:sp>
      <p:sp>
        <p:nvSpPr>
          <p:cNvPr id="6" name="Rectangle 5"/>
          <p:cNvSpPr/>
          <p:nvPr/>
        </p:nvSpPr>
        <p:spPr>
          <a:xfrm>
            <a:off x="1047751" y="4357689"/>
            <a:ext cx="2476500" cy="3571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dirty="0"/>
              <a:t>B</a:t>
            </a:r>
          </a:p>
        </p:txBody>
      </p:sp>
      <p:cxnSp>
        <p:nvCxnSpPr>
          <p:cNvPr id="8" name="Connecteur en arc 7"/>
          <p:cNvCxnSpPr>
            <a:stCxn id="5" idx="1"/>
            <a:endCxn id="6" idx="1"/>
          </p:cNvCxnSpPr>
          <p:nvPr/>
        </p:nvCxnSpPr>
        <p:spPr>
          <a:xfrm rot="10800000" flipH="1" flipV="1">
            <a:off x="1045633" y="3321051"/>
            <a:ext cx="2117" cy="1215231"/>
          </a:xfrm>
          <a:prstGeom prst="curvedConnector3">
            <a:avLst>
              <a:gd name="adj1" fmla="val -28624100"/>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8"/>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 calcmode="lin" valueType="num">
                                      <p:cBhvr>
                                        <p:cTn id="15"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5"/>
                                        </p:tgtEl>
                                        <p:attrNameLst>
                                          <p:attrName>ppt_y</p:attrName>
                                        </p:attrNameLst>
                                      </p:cBhvr>
                                      <p:tavLst>
                                        <p:tav tm="0" fmla="#ppt_y+(sin(-2*pi*(1-$))*-#ppt_x+cos(-2*pi*(1-$))*(1-#ppt_y))*(1-$)">
                                          <p:val>
                                            <p:fltVal val="0"/>
                                          </p:val>
                                        </p:tav>
                                        <p:tav tm="100000">
                                          <p:val>
                                            <p:fltVal val="1"/>
                                          </p:val>
                                        </p:tav>
                                      </p:tavLst>
                                    </p:anim>
                                  </p:childTnLst>
                                </p:cTn>
                              </p:par>
                              <p:par>
                                <p:cTn id="17" presetID="15"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anim calcmode="lin" valueType="num">
                                      <p:cBhvr>
                                        <p:cTn id="21"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4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913795" y="856338"/>
            <a:ext cx="10353761" cy="1326321"/>
          </a:xfrm>
          <a:prstGeom prst="rect">
            <a:avLst/>
          </a:prstGeom>
          <a:ln>
            <a:solidFill>
              <a:srgbClr val="FFFF00"/>
            </a:solidFill>
          </a:ln>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4000" b="1" i="0" u="none" strike="noStrike" kern="1200" cap="all" spc="0" normalizeH="0" baseline="0" noProof="0" dirty="0">
                <a:ln>
                  <a:noFill/>
                </a:ln>
                <a:solidFill>
                  <a:srgbClr val="FFFF00"/>
                </a:solidFill>
                <a:effectLst>
                  <a:outerShdw blurRad="38100" dist="38100" dir="2700000" algn="tl">
                    <a:srgbClr val="000000">
                      <a:alpha val="43137"/>
                    </a:srgbClr>
                  </a:outerShdw>
                </a:effectLst>
                <a:uLnTx/>
                <a:uFillTx/>
                <a:latin typeface="+mj-lt"/>
                <a:ea typeface="+mj-ea"/>
                <a:cs typeface="+mj-cs"/>
              </a:rPr>
              <a:t>Le lien DF, Début à Fin</a:t>
            </a:r>
          </a:p>
        </p:txBody>
      </p:sp>
      <p:sp>
        <p:nvSpPr>
          <p:cNvPr id="5" name="Rectangle 4"/>
          <p:cNvSpPr/>
          <p:nvPr/>
        </p:nvSpPr>
        <p:spPr>
          <a:xfrm>
            <a:off x="4857751" y="2857500"/>
            <a:ext cx="4095749" cy="3571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dirty="0"/>
              <a:t>A</a:t>
            </a:r>
          </a:p>
        </p:txBody>
      </p:sp>
      <p:sp>
        <p:nvSpPr>
          <p:cNvPr id="6" name="Rectangle 5"/>
          <p:cNvSpPr/>
          <p:nvPr/>
        </p:nvSpPr>
        <p:spPr>
          <a:xfrm>
            <a:off x="1714500" y="3786189"/>
            <a:ext cx="3143251" cy="3571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dirty="0"/>
              <a:t>B</a:t>
            </a:r>
          </a:p>
        </p:txBody>
      </p:sp>
      <p:cxnSp>
        <p:nvCxnSpPr>
          <p:cNvPr id="8" name="Forme 7"/>
          <p:cNvCxnSpPr>
            <a:stCxn id="5" idx="1"/>
          </p:cNvCxnSpPr>
          <p:nvPr/>
        </p:nvCxnSpPr>
        <p:spPr>
          <a:xfrm rot="10800000" flipH="1" flipV="1">
            <a:off x="4857750" y="3036094"/>
            <a:ext cx="106135" cy="926306"/>
          </a:xfrm>
          <a:prstGeom prst="curvedConnector4">
            <a:avLst>
              <a:gd name="adj1" fmla="val -215386"/>
              <a:gd name="adj2" fmla="val 59640"/>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8"/>
                                        </p:tgtEl>
                                        <p:attrNameLst>
                                          <p:attrName>ppt_y</p:attrName>
                                        </p:attrNameLst>
                                      </p:cBhvr>
                                      <p:tavLst>
                                        <p:tav tm="0" fmla="#ppt_y+(sin(-2*pi*(1-$))*-#ppt_x+cos(-2*pi*(1-$))*(1-#ppt_y))*(1-$)">
                                          <p:val>
                                            <p:fltVal val="0"/>
                                          </p:val>
                                        </p:tav>
                                        <p:tav tm="100000">
                                          <p:val>
                                            <p:fltVal val="1"/>
                                          </p:val>
                                        </p:tav>
                                      </p:tavLst>
                                    </p:anim>
                                  </p:childTnLst>
                                </p:cTn>
                              </p:par>
                              <p:par>
                                <p:cTn id="17" presetID="15"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anim calcmode="lin" valueType="num">
                                      <p:cBhvr>
                                        <p:cTn id="21"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4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1066195" y="2431110"/>
            <a:ext cx="10353761" cy="1326321"/>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4000" b="1" i="0" u="none" strike="noStrike" kern="1200" cap="all" spc="0" normalizeH="0" baseline="0" noProof="0" dirty="0">
                <a:ln>
                  <a:noFill/>
                </a:ln>
                <a:solidFill>
                  <a:srgbClr val="FFFF00"/>
                </a:solidFill>
                <a:effectLst>
                  <a:outerShdw blurRad="38100" dist="38100" dir="2700000" algn="tl">
                    <a:srgbClr val="000000">
                      <a:alpha val="43137"/>
                    </a:srgbClr>
                  </a:outerShdw>
                </a:effectLst>
                <a:uLnTx/>
                <a:uFillTx/>
                <a:latin typeface="+mj-lt"/>
                <a:ea typeface="+mj-ea"/>
                <a:cs typeface="+mj-cs"/>
              </a:rPr>
              <a:t>Les marges (battement)</a:t>
            </a:r>
          </a:p>
        </p:txBody>
      </p:sp>
    </p:spTree>
  </p:cSld>
  <p:clrMapOvr>
    <a:masterClrMapping/>
  </p:clrMapOvr>
</p:sld>
</file>

<file path=ppt/slides/slide4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9" name="Picture 2"/>
          <p:cNvPicPr>
            <a:picLocks noChangeAspect="1" noChangeArrowheads="1"/>
          </p:cNvPicPr>
          <p:nvPr/>
        </p:nvPicPr>
        <p:blipFill>
          <a:blip r:embed="rId3">
            <a:grayscl/>
          </a:blip>
          <a:srcRect/>
          <a:stretch>
            <a:fillRect/>
          </a:stretch>
        </p:blipFill>
        <p:spPr bwMode="auto">
          <a:xfrm>
            <a:off x="857251" y="2000250"/>
            <a:ext cx="10538883" cy="4071938"/>
          </a:xfrm>
          <a:prstGeom prst="rect">
            <a:avLst/>
          </a:prstGeom>
          <a:noFill/>
          <a:ln w="9525">
            <a:noFill/>
            <a:miter lim="800000"/>
            <a:headEnd/>
            <a:tailEnd/>
          </a:ln>
        </p:spPr>
      </p:pic>
      <p:sp>
        <p:nvSpPr>
          <p:cNvPr id="4" name="Espace réservé du numéro de diapositive 3"/>
          <p:cNvSpPr>
            <a:spLocks noGrp="1"/>
          </p:cNvSpPr>
          <p:nvPr>
            <p:ph type="sldNum" sz="quarter" idx="12"/>
          </p:nvPr>
        </p:nvSpPr>
        <p:spPr/>
        <p:txBody>
          <a:bodyPr/>
          <a:lstStyle/>
          <a:p>
            <a:pPr>
              <a:defRPr/>
            </a:pPr>
            <a:fld id="{0BB93BD8-46A2-4CE6-861A-263F04308FED}" type="slidenum">
              <a:rPr lang="fr-FR" smtClean="0"/>
              <a:pPr>
                <a:defRPr/>
              </a:pPr>
              <a:t>486</a:t>
            </a:fld>
            <a:endParaRPr lang="fr-FR" dirty="0"/>
          </a:p>
        </p:txBody>
      </p:sp>
      <mc:AlternateContent xmlns:mc="http://schemas.openxmlformats.org/markup-compatibility/2006" xmlns:p14="http://schemas.microsoft.com/office/powerpoint/2010/main">
        <mc:Choice Requires="p14">
          <p:contentPart p14:bwMode="auto" r:id="rId4">
            <p14:nvContentPartPr>
              <p14:cNvPr id="353282" name="Ink 2"/>
              <p14:cNvContentPartPr>
                <a14:cpLocks xmlns:a14="http://schemas.microsoft.com/office/drawing/2010/main" noRot="1" noChangeAspect="1" noEditPoints="1" noChangeArrowheads="1" noChangeShapeType="1"/>
              </p14:cNvContentPartPr>
              <p14:nvPr/>
            </p14:nvContentPartPr>
            <p14:xfrm>
              <a:off x="8132763" y="2732088"/>
              <a:ext cx="1030287" cy="242887"/>
            </p14:xfrm>
          </p:contentPart>
        </mc:Choice>
        <mc:Fallback xmlns="">
          <p:pic>
            <p:nvPicPr>
              <p:cNvPr id="353282" name="Ink 2"/>
              <p:cNvPicPr>
                <a:picLocks noRot="1" noChangeAspect="1" noEditPoints="1" noChangeArrowheads="1" noChangeShapeType="1"/>
              </p:cNvPicPr>
              <p:nvPr/>
            </p:nvPicPr>
            <p:blipFill>
              <a:blip r:embed="rId5"/>
              <a:stretch>
                <a:fillRect/>
              </a:stretch>
            </p:blipFill>
            <p:spPr>
              <a:xfrm>
                <a:off x="8120298" y="2722801"/>
                <a:ext cx="1055217" cy="261461"/>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53283" name="Ink 3"/>
              <p14:cNvContentPartPr>
                <a14:cpLocks xmlns:a14="http://schemas.microsoft.com/office/drawing/2010/main" noRot="1" noChangeAspect="1" noEditPoints="1" noChangeArrowheads="1" noChangeShapeType="1"/>
              </p14:cNvContentPartPr>
              <p14:nvPr/>
            </p14:nvContentPartPr>
            <p14:xfrm>
              <a:off x="8066088" y="3359150"/>
              <a:ext cx="1171575" cy="241300"/>
            </p14:xfrm>
          </p:contentPart>
        </mc:Choice>
        <mc:Fallback xmlns="">
          <p:pic>
            <p:nvPicPr>
              <p:cNvPr id="353283" name="Ink 3"/>
              <p:cNvPicPr>
                <a:picLocks noRot="1" noChangeAspect="1" noEditPoints="1" noChangeArrowheads="1" noChangeShapeType="1"/>
              </p:cNvPicPr>
              <p:nvPr/>
            </p:nvPicPr>
            <p:blipFill>
              <a:blip r:embed="rId7"/>
              <a:stretch>
                <a:fillRect/>
              </a:stretch>
            </p:blipFill>
            <p:spPr>
              <a:xfrm>
                <a:off x="8053537" y="3349828"/>
                <a:ext cx="1196677" cy="259944"/>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353284" name="Ink 4"/>
              <p14:cNvContentPartPr>
                <a14:cpLocks xmlns:a14="http://schemas.microsoft.com/office/drawing/2010/main" noRot="1" noChangeAspect="1" noEditPoints="1" noChangeArrowheads="1" noChangeShapeType="1"/>
              </p14:cNvContentPartPr>
              <p14:nvPr/>
            </p14:nvContentPartPr>
            <p14:xfrm>
              <a:off x="7888288" y="4494213"/>
              <a:ext cx="1089025" cy="206375"/>
            </p14:xfrm>
          </p:contentPart>
        </mc:Choice>
        <mc:Fallback xmlns="">
          <p:pic>
            <p:nvPicPr>
              <p:cNvPr id="353284" name="Ink 4"/>
              <p:cNvPicPr>
                <a:picLocks noRot="1" noChangeAspect="1" noEditPoints="1" noChangeArrowheads="1" noChangeShapeType="1"/>
              </p:cNvPicPr>
              <p:nvPr/>
            </p:nvPicPr>
            <p:blipFill>
              <a:blip r:embed="rId9"/>
              <a:stretch>
                <a:fillRect/>
              </a:stretch>
            </p:blipFill>
            <p:spPr>
              <a:xfrm>
                <a:off x="7875798" y="4484832"/>
                <a:ext cx="1114005" cy="225136"/>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353285" name="Ink 5"/>
              <p14:cNvContentPartPr>
                <a14:cpLocks xmlns:a14="http://schemas.microsoft.com/office/drawing/2010/main" noRot="1" noChangeAspect="1" noEditPoints="1" noChangeArrowheads="1" noChangeShapeType="1"/>
              </p14:cNvContentPartPr>
              <p14:nvPr/>
            </p14:nvContentPartPr>
            <p14:xfrm>
              <a:off x="7954963" y="5010150"/>
              <a:ext cx="1203325" cy="252413"/>
            </p14:xfrm>
          </p:contentPart>
        </mc:Choice>
        <mc:Fallback xmlns="">
          <p:pic>
            <p:nvPicPr>
              <p:cNvPr id="353285" name="Ink 5"/>
              <p:cNvPicPr>
                <a:picLocks noRot="1" noChangeAspect="1" noEditPoints="1" noChangeArrowheads="1" noChangeShapeType="1"/>
              </p:cNvPicPr>
              <p:nvPr/>
            </p:nvPicPr>
            <p:blipFill>
              <a:blip r:embed="rId11"/>
              <a:stretch>
                <a:fillRect/>
              </a:stretch>
            </p:blipFill>
            <p:spPr>
              <a:xfrm>
                <a:off x="7942423" y="5000748"/>
                <a:ext cx="1228404" cy="271217"/>
              </a:xfrm>
              <a:prstGeom prst="rect">
                <a:avLst/>
              </a:prstGeom>
            </p:spPr>
          </p:pic>
        </mc:Fallback>
      </mc:AlternateContent>
    </p:spTree>
  </p:cSld>
  <p:clrMapOvr>
    <a:masterClrMapping/>
  </p:clrMapOvr>
  <p:transition/>
</p:sld>
</file>

<file path=ppt/slides/slide4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66712" y="571480"/>
            <a:ext cx="11074400" cy="796086"/>
          </a:xfrm>
        </p:spPr>
        <p:txBody>
          <a:bodyPr/>
          <a:lstStyle/>
          <a:p>
            <a:pPr eaLnBrk="1" hangingPunct="1">
              <a:defRPr/>
            </a:pPr>
            <a:r>
              <a:rPr lang="fr-FR" sz="4000" b="1" dirty="0">
                <a:solidFill>
                  <a:srgbClr val="FFC000"/>
                </a:solidFill>
                <a:effectLst>
                  <a:outerShdw blurRad="38100" dist="38100" dir="2700000" algn="tl">
                    <a:srgbClr val="000000">
                      <a:alpha val="43137"/>
                    </a:srgbClr>
                  </a:outerShdw>
                </a:effectLst>
              </a:rPr>
              <a:t>Exemple MARGE LIBRE</a:t>
            </a:r>
          </a:p>
        </p:txBody>
      </p:sp>
      <p:sp>
        <p:nvSpPr>
          <p:cNvPr id="3" name="Rectangle 2"/>
          <p:cNvSpPr/>
          <p:nvPr/>
        </p:nvSpPr>
        <p:spPr>
          <a:xfrm>
            <a:off x="1619251" y="3071813"/>
            <a:ext cx="5524500" cy="857250"/>
          </a:xfrm>
          <a:prstGeom prst="rect">
            <a:avLst/>
          </a:prstGeom>
          <a:solidFill>
            <a:schemeClr val="accent1">
              <a:alpha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21" name="Espace réservé du numéro de diapositive 20"/>
          <p:cNvSpPr>
            <a:spLocks noGrp="1"/>
          </p:cNvSpPr>
          <p:nvPr>
            <p:ph type="sldNum" sz="quarter" idx="12"/>
          </p:nvPr>
        </p:nvSpPr>
        <p:spPr/>
        <p:txBody>
          <a:bodyPr/>
          <a:lstStyle/>
          <a:p>
            <a:pPr>
              <a:defRPr/>
            </a:pPr>
            <a:fld id="{1DCAB12A-C7E8-470A-9A22-9D8FF1CD36F0}" type="slidenum">
              <a:rPr lang="fr-FR" smtClean="0"/>
              <a:pPr>
                <a:defRPr/>
              </a:pPr>
              <a:t>487</a:t>
            </a:fld>
            <a:endParaRPr lang="fr-FR" dirty="0"/>
          </a:p>
        </p:txBody>
      </p:sp>
      <p:sp>
        <p:nvSpPr>
          <p:cNvPr id="18" name="Rectangle 17"/>
          <p:cNvSpPr/>
          <p:nvPr/>
        </p:nvSpPr>
        <p:spPr>
          <a:xfrm>
            <a:off x="1619251" y="4214813"/>
            <a:ext cx="2190749" cy="857250"/>
          </a:xfrm>
          <a:prstGeom prst="rect">
            <a:avLst/>
          </a:prstGeom>
          <a:solidFill>
            <a:schemeClr val="accent1">
              <a:alpha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19" name="Rectangle 18"/>
          <p:cNvSpPr/>
          <p:nvPr/>
        </p:nvSpPr>
        <p:spPr>
          <a:xfrm>
            <a:off x="7239000" y="5143500"/>
            <a:ext cx="3143251" cy="857250"/>
          </a:xfrm>
          <a:prstGeom prst="rect">
            <a:avLst/>
          </a:prstGeom>
          <a:solidFill>
            <a:schemeClr val="accent1">
              <a:alpha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cxnSp>
        <p:nvCxnSpPr>
          <p:cNvPr id="8" name="Connecteur droit avec flèche 7"/>
          <p:cNvCxnSpPr/>
          <p:nvPr/>
        </p:nvCxnSpPr>
        <p:spPr>
          <a:xfrm flipV="1">
            <a:off x="3824514" y="4601029"/>
            <a:ext cx="3360058" cy="13382"/>
          </a:xfrm>
          <a:prstGeom prst="straightConnector1">
            <a:avLst/>
          </a:prstGeom>
          <a:ln w="3810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4" name="ZoneTexte 13"/>
          <p:cNvSpPr txBox="1"/>
          <p:nvPr/>
        </p:nvSpPr>
        <p:spPr>
          <a:xfrm>
            <a:off x="4615543" y="4180114"/>
            <a:ext cx="2032000" cy="369332"/>
          </a:xfrm>
          <a:prstGeom prst="rect">
            <a:avLst/>
          </a:prstGeom>
          <a:noFill/>
        </p:spPr>
        <p:txBody>
          <a:bodyPr wrap="square" rtlCol="0">
            <a:spAutoFit/>
          </a:bodyPr>
          <a:lstStyle/>
          <a:p>
            <a:r>
              <a:rPr lang="fr-FR" b="1" dirty="0">
                <a:solidFill>
                  <a:srgbClr val="FFC000"/>
                </a:solidFill>
              </a:rPr>
              <a:t>MARGE  LIBRE</a:t>
            </a:r>
          </a:p>
        </p:txBody>
      </p:sp>
      <mc:AlternateContent xmlns:mc="http://schemas.openxmlformats.org/markup-compatibility/2006" xmlns:p14="http://schemas.microsoft.com/office/powerpoint/2010/main">
        <mc:Choice Requires="p14">
          <p:contentPart p14:bwMode="auto" r:id="rId3">
            <p14:nvContentPartPr>
              <p14:cNvPr id="354306" name="Ink 2"/>
              <p14:cNvContentPartPr>
                <a14:cpLocks xmlns:a14="http://schemas.microsoft.com/office/drawing/2010/main" noRot="1" noChangeAspect="1" noEditPoints="1" noChangeArrowheads="1" noChangeShapeType="1"/>
              </p14:cNvContentPartPr>
              <p14:nvPr/>
            </p14:nvContentPartPr>
            <p14:xfrm>
              <a:off x="3763963" y="3278188"/>
              <a:ext cx="1773237" cy="476250"/>
            </p14:xfrm>
          </p:contentPart>
        </mc:Choice>
        <mc:Fallback xmlns="">
          <p:pic>
            <p:nvPicPr>
              <p:cNvPr id="354306" name="Ink 2"/>
              <p:cNvPicPr>
                <a:picLocks noRot="1" noChangeAspect="1" noEditPoints="1" noChangeArrowheads="1" noChangeShapeType="1"/>
              </p:cNvPicPr>
              <p:nvPr/>
            </p:nvPicPr>
            <p:blipFill>
              <a:blip r:embed="rId4"/>
              <a:stretch>
                <a:fillRect/>
              </a:stretch>
            </p:blipFill>
            <p:spPr>
              <a:xfrm>
                <a:off x="3751482" y="3268836"/>
                <a:ext cx="1798199" cy="494955"/>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54307" name="Ink 3"/>
              <p14:cNvContentPartPr>
                <a14:cpLocks xmlns:a14="http://schemas.microsoft.com/office/drawing/2010/main" noRot="1" noChangeAspect="1" noEditPoints="1" noChangeArrowheads="1" noChangeShapeType="1"/>
              </p14:cNvContentPartPr>
              <p14:nvPr/>
            </p14:nvContentPartPr>
            <p14:xfrm>
              <a:off x="2351088" y="4437063"/>
              <a:ext cx="1198562" cy="388937"/>
            </p14:xfrm>
          </p:contentPart>
        </mc:Choice>
        <mc:Fallback xmlns="">
          <p:pic>
            <p:nvPicPr>
              <p:cNvPr id="354307" name="Ink 3"/>
              <p:cNvPicPr>
                <a:picLocks noRot="1" noChangeAspect="1" noEditPoints="1" noChangeArrowheads="1" noChangeShapeType="1"/>
              </p:cNvPicPr>
              <p:nvPr/>
            </p:nvPicPr>
            <p:blipFill>
              <a:blip r:embed="rId6"/>
              <a:stretch>
                <a:fillRect/>
              </a:stretch>
            </p:blipFill>
            <p:spPr>
              <a:xfrm>
                <a:off x="2338603" y="4427674"/>
                <a:ext cx="1223532" cy="407716"/>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354308" name="Ink 4"/>
              <p14:cNvContentPartPr>
                <a14:cpLocks xmlns:a14="http://schemas.microsoft.com/office/drawing/2010/main" noRot="1" noChangeAspect="1" noEditPoints="1" noChangeArrowheads="1" noChangeShapeType="1"/>
              </p14:cNvContentPartPr>
              <p14:nvPr/>
            </p14:nvContentPartPr>
            <p14:xfrm>
              <a:off x="8142288" y="5408613"/>
              <a:ext cx="1155700" cy="406400"/>
            </p14:xfrm>
          </p:contentPart>
        </mc:Choice>
        <mc:Fallback xmlns="">
          <p:pic>
            <p:nvPicPr>
              <p:cNvPr id="354308" name="Ink 4"/>
              <p:cNvPicPr>
                <a:picLocks noRot="1" noChangeAspect="1" noEditPoints="1" noChangeArrowheads="1" noChangeShapeType="1"/>
              </p:cNvPicPr>
              <p:nvPr/>
            </p:nvPicPr>
            <p:blipFill>
              <a:blip r:embed="rId8"/>
              <a:stretch>
                <a:fillRect/>
              </a:stretch>
            </p:blipFill>
            <p:spPr>
              <a:xfrm>
                <a:off x="8129810" y="5399246"/>
                <a:ext cx="1180657" cy="425135"/>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354309" name="Ink 6"/>
              <p14:cNvContentPartPr>
                <a14:cpLocks xmlns:a14="http://schemas.microsoft.com/office/drawing/2010/main" noRot="1" noChangeAspect="1" noEditPoints="1" noChangeArrowheads="1" noChangeShapeType="1"/>
              </p14:cNvContentPartPr>
              <p14:nvPr/>
            </p14:nvContentPartPr>
            <p14:xfrm>
              <a:off x="6934200" y="3573463"/>
              <a:ext cx="601663" cy="1846262"/>
            </p14:xfrm>
          </p:contentPart>
        </mc:Choice>
        <mc:Fallback xmlns="">
          <p:pic>
            <p:nvPicPr>
              <p:cNvPr id="354309" name="Ink 6"/>
              <p:cNvPicPr>
                <a:picLocks noRot="1" noChangeAspect="1" noEditPoints="1" noChangeArrowheads="1" noChangeShapeType="1"/>
              </p:cNvPicPr>
              <p:nvPr/>
            </p:nvPicPr>
            <p:blipFill>
              <a:blip r:embed="rId10"/>
              <a:stretch>
                <a:fillRect/>
              </a:stretch>
            </p:blipFill>
            <p:spPr>
              <a:xfrm>
                <a:off x="6921675" y="3564108"/>
                <a:ext cx="626712" cy="1864973"/>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354310" name="Ink 7"/>
              <p14:cNvContentPartPr>
                <a14:cpLocks xmlns:a14="http://schemas.microsoft.com/office/drawing/2010/main" noRot="1" noChangeAspect="1" noEditPoints="1" noChangeArrowheads="1" noChangeShapeType="1"/>
              </p14:cNvContentPartPr>
              <p14:nvPr/>
            </p14:nvContentPartPr>
            <p14:xfrm>
              <a:off x="3887788" y="4813300"/>
              <a:ext cx="3340100" cy="1036638"/>
            </p14:xfrm>
          </p:contentPart>
        </mc:Choice>
        <mc:Fallback xmlns="">
          <p:pic>
            <p:nvPicPr>
              <p:cNvPr id="354310" name="Ink 7"/>
              <p:cNvPicPr>
                <a:picLocks noRot="1" noChangeAspect="1" noEditPoints="1" noChangeArrowheads="1" noChangeShapeType="1"/>
              </p:cNvPicPr>
              <p:nvPr/>
            </p:nvPicPr>
            <p:blipFill>
              <a:blip r:embed="rId12"/>
              <a:stretch>
                <a:fillRect/>
              </a:stretch>
            </p:blipFill>
            <p:spPr>
              <a:xfrm>
                <a:off x="3870961" y="4803902"/>
                <a:ext cx="3373753" cy="1055433"/>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354311" name="Ink 9"/>
              <p14:cNvContentPartPr>
                <a14:cpLocks xmlns:a14="http://schemas.microsoft.com/office/drawing/2010/main" noRot="1" noChangeAspect="1" noEditPoints="1" noChangeArrowheads="1" noChangeShapeType="1"/>
              </p14:cNvContentPartPr>
              <p14:nvPr/>
            </p14:nvContentPartPr>
            <p14:xfrm>
              <a:off x="1646238" y="3883025"/>
              <a:ext cx="17462" cy="22225"/>
            </p14:xfrm>
          </p:contentPart>
        </mc:Choice>
        <mc:Fallback xmlns="">
          <p:pic>
            <p:nvPicPr>
              <p:cNvPr id="354311" name="Ink 9"/>
              <p:cNvPicPr>
                <a:picLocks noRot="1" noChangeAspect="1" noEditPoints="1" noChangeArrowheads="1" noChangeShapeType="1"/>
              </p:cNvPicPr>
              <p:nvPr/>
            </p:nvPicPr>
            <p:blipFill>
              <a:blip r:embed="rId14"/>
              <a:stretch>
                <a:fillRect/>
              </a:stretch>
            </p:blipFill>
            <p:spPr>
              <a:xfrm>
                <a:off x="1631592" y="3874270"/>
                <a:ext cx="46753" cy="39736"/>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354312" name="Ink 10"/>
              <p14:cNvContentPartPr>
                <a14:cpLocks xmlns:a14="http://schemas.microsoft.com/office/drawing/2010/main" noRot="1" noChangeAspect="1" noEditPoints="1" noChangeArrowheads="1" noChangeShapeType="1"/>
              </p14:cNvContentPartPr>
              <p14:nvPr/>
            </p14:nvContentPartPr>
            <p14:xfrm>
              <a:off x="1633538" y="4187825"/>
              <a:ext cx="4762" cy="65088"/>
            </p14:xfrm>
          </p:contentPart>
        </mc:Choice>
        <mc:Fallback xmlns="">
          <p:pic>
            <p:nvPicPr>
              <p:cNvPr id="354312" name="Ink 10"/>
              <p:cNvPicPr>
                <a:picLocks noRot="1" noChangeAspect="1" noEditPoints="1" noChangeArrowheads="1" noChangeShapeType="1"/>
              </p:cNvPicPr>
              <p:nvPr/>
            </p:nvPicPr>
            <p:blipFill>
              <a:blip r:embed="rId16"/>
              <a:stretch>
                <a:fillRect/>
              </a:stretch>
            </p:blipFill>
            <p:spPr>
              <a:xfrm>
                <a:off x="1608776" y="4178578"/>
                <a:ext cx="54287" cy="83583"/>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354313" name="Ink 11"/>
              <p14:cNvContentPartPr>
                <a14:cpLocks xmlns:a14="http://schemas.microsoft.com/office/drawing/2010/main" noRot="1" noChangeAspect="1" noEditPoints="1" noChangeArrowheads="1" noChangeShapeType="1"/>
              </p14:cNvContentPartPr>
              <p14:nvPr/>
            </p14:nvContentPartPr>
            <p14:xfrm>
              <a:off x="1668463" y="4419600"/>
              <a:ext cx="6350" cy="53975"/>
            </p14:xfrm>
          </p:contentPart>
        </mc:Choice>
        <mc:Fallback xmlns="">
          <p:pic>
            <p:nvPicPr>
              <p:cNvPr id="354313" name="Ink 11"/>
              <p:cNvPicPr>
                <a:picLocks noRot="1" noChangeAspect="1" noEditPoints="1" noChangeArrowheads="1" noChangeShapeType="1"/>
              </p:cNvPicPr>
              <p:nvPr/>
            </p:nvPicPr>
            <p:blipFill>
              <a:blip r:embed="rId18"/>
              <a:stretch>
                <a:fillRect/>
              </a:stretch>
            </p:blipFill>
            <p:spPr>
              <a:xfrm>
                <a:off x="1654705" y="4410367"/>
                <a:ext cx="33867" cy="7244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354314" name="Ink 12"/>
              <p14:cNvContentPartPr>
                <a14:cpLocks xmlns:a14="http://schemas.microsoft.com/office/drawing/2010/main" noRot="1" noChangeAspect="1" noEditPoints="1" noChangeArrowheads="1" noChangeShapeType="1"/>
              </p14:cNvContentPartPr>
              <p14:nvPr/>
            </p14:nvContentPartPr>
            <p14:xfrm>
              <a:off x="1674813" y="4610100"/>
              <a:ext cx="14287" cy="58738"/>
            </p14:xfrm>
          </p:contentPart>
        </mc:Choice>
        <mc:Fallback xmlns="">
          <p:pic>
            <p:nvPicPr>
              <p:cNvPr id="354314" name="Ink 12"/>
              <p:cNvPicPr>
                <a:picLocks noRot="1" noChangeAspect="1" noEditPoints="1" noChangeArrowheads="1" noChangeShapeType="1"/>
              </p:cNvPicPr>
              <p:nvPr/>
            </p:nvPicPr>
            <p:blipFill>
              <a:blip r:embed="rId20"/>
              <a:stretch>
                <a:fillRect/>
              </a:stretch>
            </p:blipFill>
            <p:spPr>
              <a:xfrm>
                <a:off x="1659335" y="4600788"/>
                <a:ext cx="45242" cy="77362"/>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354315" name="Ink 13"/>
              <p14:cNvContentPartPr>
                <a14:cpLocks xmlns:a14="http://schemas.microsoft.com/office/drawing/2010/main" noRot="1" noChangeAspect="1" noEditPoints="1" noChangeArrowheads="1" noChangeShapeType="1"/>
              </p14:cNvContentPartPr>
              <p14:nvPr/>
            </p14:nvContentPartPr>
            <p14:xfrm>
              <a:off x="1646238" y="4832350"/>
              <a:ext cx="6350" cy="88900"/>
            </p14:xfrm>
          </p:contentPart>
        </mc:Choice>
        <mc:Fallback xmlns="">
          <p:pic>
            <p:nvPicPr>
              <p:cNvPr id="354315" name="Ink 13"/>
              <p:cNvPicPr>
                <a:picLocks noRot="1" noChangeAspect="1" noEditPoints="1" noChangeArrowheads="1" noChangeShapeType="1"/>
              </p:cNvPicPr>
              <p:nvPr/>
            </p:nvPicPr>
            <p:blipFill>
              <a:blip r:embed="rId22"/>
              <a:stretch>
                <a:fillRect/>
              </a:stretch>
            </p:blipFill>
            <p:spPr>
              <a:xfrm>
                <a:off x="1634445" y="4823030"/>
                <a:ext cx="29936" cy="10754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354316" name="Ink 14"/>
              <p14:cNvContentPartPr>
                <a14:cpLocks xmlns:a14="http://schemas.microsoft.com/office/drawing/2010/main" noRot="1" noChangeAspect="1" noEditPoints="1" noChangeArrowheads="1" noChangeShapeType="1"/>
              </p14:cNvContentPartPr>
              <p14:nvPr/>
            </p14:nvContentPartPr>
            <p14:xfrm>
              <a:off x="1646238" y="5094288"/>
              <a:ext cx="12700" cy="79375"/>
            </p14:xfrm>
          </p:contentPart>
        </mc:Choice>
        <mc:Fallback xmlns="">
          <p:pic>
            <p:nvPicPr>
              <p:cNvPr id="354316" name="Ink 14"/>
              <p:cNvPicPr>
                <a:picLocks noRot="1" noChangeAspect="1" noEditPoints="1" noChangeArrowheads="1" noChangeShapeType="1"/>
              </p:cNvPicPr>
              <p:nvPr/>
            </p:nvPicPr>
            <p:blipFill>
              <a:blip r:embed="rId24"/>
              <a:stretch>
                <a:fillRect/>
              </a:stretch>
            </p:blipFill>
            <p:spPr>
              <a:xfrm>
                <a:off x="1634008" y="5084992"/>
                <a:ext cx="37159" cy="97967"/>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354317" name="Ink 15"/>
              <p14:cNvContentPartPr>
                <a14:cpLocks xmlns:a14="http://schemas.microsoft.com/office/drawing/2010/main" noRot="1" noChangeAspect="1" noEditPoints="1" noChangeArrowheads="1" noChangeShapeType="1"/>
              </p14:cNvContentPartPr>
              <p14:nvPr/>
            </p14:nvContentPartPr>
            <p14:xfrm>
              <a:off x="1671638" y="5372100"/>
              <a:ext cx="9525" cy="96838"/>
            </p14:xfrm>
          </p:contentPart>
        </mc:Choice>
        <mc:Fallback xmlns="">
          <p:pic>
            <p:nvPicPr>
              <p:cNvPr id="354317" name="Ink 15"/>
              <p:cNvPicPr>
                <a:picLocks noRot="1" noChangeAspect="1" noEditPoints="1" noChangeArrowheads="1" noChangeShapeType="1"/>
              </p:cNvPicPr>
              <p:nvPr/>
            </p:nvPicPr>
            <p:blipFill>
              <a:blip r:embed="rId26"/>
              <a:stretch>
                <a:fillRect/>
              </a:stretch>
            </p:blipFill>
            <p:spPr>
              <a:xfrm>
                <a:off x="1656160" y="5362740"/>
                <a:ext cx="40481" cy="115558"/>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354318" name="Ink 16"/>
              <p14:cNvContentPartPr>
                <a14:cpLocks xmlns:a14="http://schemas.microsoft.com/office/drawing/2010/main" noRot="1" noChangeAspect="1" noEditPoints="1" noChangeArrowheads="1" noChangeShapeType="1"/>
              </p14:cNvContentPartPr>
              <p14:nvPr/>
            </p14:nvContentPartPr>
            <p14:xfrm>
              <a:off x="1674813" y="5589588"/>
              <a:ext cx="14287" cy="61912"/>
            </p14:xfrm>
          </p:contentPart>
        </mc:Choice>
        <mc:Fallback xmlns="">
          <p:pic>
            <p:nvPicPr>
              <p:cNvPr id="354318" name="Ink 16"/>
              <p:cNvPicPr>
                <a:picLocks noRot="1" noChangeAspect="1" noEditPoints="1" noChangeArrowheads="1" noChangeShapeType="1"/>
              </p:cNvPicPr>
              <p:nvPr/>
            </p:nvPicPr>
            <p:blipFill>
              <a:blip r:embed="rId28"/>
              <a:stretch>
                <a:fillRect/>
              </a:stretch>
            </p:blipFill>
            <p:spPr>
              <a:xfrm>
                <a:off x="1662004" y="5580283"/>
                <a:ext cx="39905" cy="80521"/>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354319" name="Ink 17"/>
              <p14:cNvContentPartPr>
                <a14:cpLocks xmlns:a14="http://schemas.microsoft.com/office/drawing/2010/main" noRot="1" noChangeAspect="1" noEditPoints="1" noChangeArrowheads="1" noChangeShapeType="1"/>
              </p14:cNvContentPartPr>
              <p14:nvPr/>
            </p14:nvContentPartPr>
            <p14:xfrm>
              <a:off x="1684338" y="5788025"/>
              <a:ext cx="9525" cy="74613"/>
            </p14:xfrm>
          </p:contentPart>
        </mc:Choice>
        <mc:Fallback xmlns="">
          <p:pic>
            <p:nvPicPr>
              <p:cNvPr id="354319" name="Ink 17"/>
              <p:cNvPicPr>
                <a:picLocks noRot="1" noChangeAspect="1" noEditPoints="1" noChangeArrowheads="1" noChangeShapeType="1"/>
              </p:cNvPicPr>
              <p:nvPr/>
            </p:nvPicPr>
            <p:blipFill>
              <a:blip r:embed="rId30"/>
              <a:stretch>
                <a:fillRect/>
              </a:stretch>
            </p:blipFill>
            <p:spPr>
              <a:xfrm>
                <a:off x="1670580" y="5778515"/>
                <a:ext cx="37042" cy="93632"/>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354320" name="Ink 18"/>
              <p14:cNvContentPartPr>
                <a14:cpLocks xmlns:a14="http://schemas.microsoft.com/office/drawing/2010/main" noRot="1" noChangeAspect="1" noEditPoints="1" noChangeArrowheads="1" noChangeShapeType="1"/>
              </p14:cNvContentPartPr>
              <p14:nvPr/>
            </p14:nvContentPartPr>
            <p14:xfrm>
              <a:off x="1700213" y="5995988"/>
              <a:ext cx="28575" cy="368300"/>
            </p14:xfrm>
          </p:contentPart>
        </mc:Choice>
        <mc:Fallback xmlns="">
          <p:pic>
            <p:nvPicPr>
              <p:cNvPr id="354320" name="Ink 18"/>
              <p:cNvPicPr>
                <a:picLocks noRot="1" noChangeAspect="1" noEditPoints="1" noChangeArrowheads="1" noChangeShapeType="1"/>
              </p:cNvPicPr>
              <p:nvPr/>
            </p:nvPicPr>
            <p:blipFill>
              <a:blip r:embed="rId32"/>
              <a:stretch>
                <a:fillRect/>
              </a:stretch>
            </p:blipFill>
            <p:spPr>
              <a:xfrm>
                <a:off x="1686705" y="5986655"/>
                <a:ext cx="55591" cy="386966"/>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354321" name="Ink 19"/>
              <p14:cNvContentPartPr>
                <a14:cpLocks xmlns:a14="http://schemas.microsoft.com/office/drawing/2010/main" noRot="1" noChangeAspect="1" noEditPoints="1" noChangeArrowheads="1" noChangeShapeType="1"/>
              </p14:cNvContentPartPr>
              <p14:nvPr/>
            </p14:nvContentPartPr>
            <p14:xfrm>
              <a:off x="1677988" y="6488113"/>
              <a:ext cx="209550" cy="238125"/>
            </p14:xfrm>
          </p:contentPart>
        </mc:Choice>
        <mc:Fallback xmlns="">
          <p:pic>
            <p:nvPicPr>
              <p:cNvPr id="354321" name="Ink 19"/>
              <p:cNvPicPr>
                <a:picLocks noRot="1" noChangeAspect="1" noEditPoints="1" noChangeArrowheads="1" noChangeShapeType="1"/>
              </p:cNvPicPr>
              <p:nvPr/>
            </p:nvPicPr>
            <p:blipFill>
              <a:blip r:embed="rId34"/>
              <a:stretch>
                <a:fillRect/>
              </a:stretch>
            </p:blipFill>
            <p:spPr>
              <a:xfrm>
                <a:off x="1665549" y="6478732"/>
                <a:ext cx="234428" cy="256886"/>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354322" name="Ink 20"/>
              <p14:cNvContentPartPr>
                <a14:cpLocks xmlns:a14="http://schemas.microsoft.com/office/drawing/2010/main" noRot="1" noChangeAspect="1" noEditPoints="1" noChangeArrowheads="1" noChangeShapeType="1"/>
              </p14:cNvContentPartPr>
              <p14:nvPr/>
            </p14:nvContentPartPr>
            <p14:xfrm>
              <a:off x="3843338" y="5213350"/>
              <a:ext cx="4762" cy="26988"/>
            </p14:xfrm>
          </p:contentPart>
        </mc:Choice>
        <mc:Fallback xmlns="">
          <p:pic>
            <p:nvPicPr>
              <p:cNvPr id="354322" name="Ink 20"/>
              <p:cNvPicPr>
                <a:picLocks noRot="1" noChangeAspect="1" noEditPoints="1" noChangeArrowheads="1" noChangeShapeType="1"/>
              </p:cNvPicPr>
              <p:nvPr/>
            </p:nvPicPr>
            <p:blipFill>
              <a:blip r:embed="rId36"/>
              <a:stretch>
                <a:fillRect/>
              </a:stretch>
            </p:blipFill>
            <p:spPr>
              <a:xfrm>
                <a:off x="3827861" y="5204117"/>
                <a:ext cx="35715" cy="45453"/>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354323" name="Ink 21"/>
              <p14:cNvContentPartPr>
                <a14:cpLocks xmlns:a14="http://schemas.microsoft.com/office/drawing/2010/main" noRot="1" noChangeAspect="1" noEditPoints="1" noChangeArrowheads="1" noChangeShapeType="1"/>
              </p14:cNvContentPartPr>
              <p14:nvPr/>
            </p14:nvContentPartPr>
            <p14:xfrm>
              <a:off x="3821113" y="5370513"/>
              <a:ext cx="7937" cy="41275"/>
            </p14:xfrm>
          </p:contentPart>
        </mc:Choice>
        <mc:Fallback xmlns="">
          <p:pic>
            <p:nvPicPr>
              <p:cNvPr id="354323" name="Ink 21"/>
              <p:cNvPicPr>
                <a:picLocks noRot="1" noChangeAspect="1" noEditPoints="1" noChangeArrowheads="1" noChangeShapeType="1"/>
              </p:cNvPicPr>
              <p:nvPr/>
            </p:nvPicPr>
            <p:blipFill>
              <a:blip r:embed="rId38"/>
              <a:stretch>
                <a:fillRect/>
              </a:stretch>
            </p:blipFill>
            <p:spPr>
              <a:xfrm>
                <a:off x="3807356" y="5361262"/>
                <a:ext cx="35452" cy="59778"/>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354324" name="Ink 22"/>
              <p14:cNvContentPartPr>
                <a14:cpLocks xmlns:a14="http://schemas.microsoft.com/office/drawing/2010/main" noRot="1" noChangeAspect="1" noEditPoints="1" noChangeArrowheads="1" noChangeShapeType="1"/>
              </p14:cNvContentPartPr>
              <p14:nvPr/>
            </p14:nvContentPartPr>
            <p14:xfrm>
              <a:off x="3795713" y="5564188"/>
              <a:ext cx="7937" cy="33337"/>
            </p14:xfrm>
          </p:contentPart>
        </mc:Choice>
        <mc:Fallback xmlns="">
          <p:pic>
            <p:nvPicPr>
              <p:cNvPr id="354324" name="Ink 22"/>
              <p:cNvPicPr>
                <a:picLocks noRot="1" noChangeAspect="1" noEditPoints="1" noChangeArrowheads="1" noChangeShapeType="1"/>
              </p:cNvPicPr>
              <p:nvPr/>
            </p:nvPicPr>
            <p:blipFill>
              <a:blip r:embed="rId40"/>
              <a:stretch>
                <a:fillRect/>
              </a:stretch>
            </p:blipFill>
            <p:spPr>
              <a:xfrm>
                <a:off x="3784248" y="5554767"/>
                <a:ext cx="30866" cy="5218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354325" name="Ink 23"/>
              <p14:cNvContentPartPr>
                <a14:cpLocks xmlns:a14="http://schemas.microsoft.com/office/drawing/2010/main" noRot="1" noChangeAspect="1" noEditPoints="1" noChangeArrowheads="1" noChangeShapeType="1"/>
              </p14:cNvContentPartPr>
              <p14:nvPr/>
            </p14:nvContentPartPr>
            <p14:xfrm>
              <a:off x="3771900" y="5773738"/>
              <a:ext cx="6350" cy="41275"/>
            </p14:xfrm>
          </p:contentPart>
        </mc:Choice>
        <mc:Fallback xmlns="">
          <p:pic>
            <p:nvPicPr>
              <p:cNvPr id="354325" name="Ink 23"/>
              <p:cNvPicPr>
                <a:picLocks noRot="1" noChangeAspect="1" noEditPoints="1" noChangeArrowheads="1" noChangeShapeType="1"/>
              </p:cNvPicPr>
              <p:nvPr/>
            </p:nvPicPr>
            <p:blipFill>
              <a:blip r:embed="rId42"/>
              <a:stretch>
                <a:fillRect/>
              </a:stretch>
            </p:blipFill>
            <p:spPr>
              <a:xfrm>
                <a:off x="3748314" y="5764156"/>
                <a:ext cx="53521" cy="60438"/>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354326" name="Ink 24"/>
              <p14:cNvContentPartPr>
                <a14:cpLocks xmlns:a14="http://schemas.microsoft.com/office/drawing/2010/main" noRot="1" noChangeAspect="1" noEditPoints="1" noChangeArrowheads="1" noChangeShapeType="1"/>
              </p14:cNvContentPartPr>
              <p14:nvPr/>
            </p14:nvContentPartPr>
            <p14:xfrm>
              <a:off x="3773488" y="5935663"/>
              <a:ext cx="6350" cy="22225"/>
            </p14:xfrm>
          </p:contentPart>
        </mc:Choice>
        <mc:Fallback xmlns="">
          <p:pic>
            <p:nvPicPr>
              <p:cNvPr id="354326" name="Ink 24"/>
              <p:cNvPicPr>
                <a:picLocks noRot="1" noChangeAspect="1" noEditPoints="1" noChangeArrowheads="1" noChangeShapeType="1"/>
              </p:cNvPicPr>
              <p:nvPr/>
            </p:nvPicPr>
            <p:blipFill>
              <a:blip r:embed="rId44"/>
              <a:stretch>
                <a:fillRect/>
              </a:stretch>
            </p:blipFill>
            <p:spPr>
              <a:xfrm>
                <a:off x="3759730" y="5926634"/>
                <a:ext cx="33867" cy="40283"/>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354327" name="Ink 25"/>
              <p14:cNvContentPartPr>
                <a14:cpLocks xmlns:a14="http://schemas.microsoft.com/office/drawing/2010/main" noRot="1" noChangeAspect="1" noEditPoints="1" noChangeArrowheads="1" noChangeShapeType="1"/>
              </p14:cNvContentPartPr>
              <p14:nvPr/>
            </p14:nvContentPartPr>
            <p14:xfrm>
              <a:off x="3792538" y="6064250"/>
              <a:ext cx="3175" cy="15875"/>
            </p14:xfrm>
          </p:contentPart>
        </mc:Choice>
        <mc:Fallback xmlns="">
          <p:pic>
            <p:nvPicPr>
              <p:cNvPr id="354327" name="Ink 25"/>
              <p:cNvPicPr>
                <a:picLocks noRot="1" noChangeAspect="1" noEditPoints="1" noChangeArrowheads="1" noChangeShapeType="1"/>
              </p:cNvPicPr>
              <p:nvPr/>
            </p:nvPicPr>
            <p:blipFill>
              <a:blip r:embed="rId46"/>
              <a:stretch>
                <a:fillRect/>
              </a:stretch>
            </p:blipFill>
            <p:spPr>
              <a:xfrm>
                <a:off x="3765021" y="6054651"/>
                <a:ext cx="58208" cy="35073"/>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354328" name="Ink 26"/>
              <p14:cNvContentPartPr>
                <a14:cpLocks xmlns:a14="http://schemas.microsoft.com/office/drawing/2010/main" noRot="1" noChangeAspect="1" noEditPoints="1" noChangeArrowheads="1" noChangeShapeType="1"/>
              </p14:cNvContentPartPr>
              <p14:nvPr/>
            </p14:nvContentPartPr>
            <p14:xfrm>
              <a:off x="3803650" y="6238875"/>
              <a:ext cx="1588" cy="25400"/>
            </p14:xfrm>
          </p:contentPart>
        </mc:Choice>
        <mc:Fallback xmlns="">
          <p:pic>
            <p:nvPicPr>
              <p:cNvPr id="354328" name="Ink 26"/>
              <p:cNvPicPr>
                <a:picLocks noRot="1" noChangeAspect="1" noEditPoints="1" noChangeArrowheads="1" noChangeShapeType="1"/>
              </p:cNvPicPr>
              <p:nvPr/>
            </p:nvPicPr>
            <p:blipFill>
              <a:blip r:embed="rId48"/>
              <a:stretch>
                <a:fillRect/>
              </a:stretch>
            </p:blipFill>
            <p:spPr>
              <a:xfrm>
                <a:off x="3762362" y="6229574"/>
                <a:ext cx="84164" cy="44003"/>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354329" name="Ink 27"/>
              <p14:cNvContentPartPr>
                <a14:cpLocks xmlns:a14="http://schemas.microsoft.com/office/drawing/2010/main" noRot="1" noChangeAspect="1" noEditPoints="1" noChangeArrowheads="1" noChangeShapeType="1"/>
              </p14:cNvContentPartPr>
              <p14:nvPr/>
            </p14:nvContentPartPr>
            <p14:xfrm>
              <a:off x="3767138" y="6430963"/>
              <a:ext cx="149225" cy="241300"/>
            </p14:xfrm>
          </p:contentPart>
        </mc:Choice>
        <mc:Fallback xmlns="">
          <p:pic>
            <p:nvPicPr>
              <p:cNvPr id="354329" name="Ink 27"/>
              <p:cNvPicPr>
                <a:picLocks noRot="1" noChangeAspect="1" noEditPoints="1" noChangeArrowheads="1" noChangeShapeType="1"/>
              </p:cNvPicPr>
              <p:nvPr/>
            </p:nvPicPr>
            <p:blipFill>
              <a:blip r:embed="rId50"/>
              <a:stretch>
                <a:fillRect/>
              </a:stretch>
            </p:blipFill>
            <p:spPr>
              <a:xfrm>
                <a:off x="3754541" y="6421557"/>
                <a:ext cx="174419" cy="260112"/>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354330" name="Ink 28"/>
              <p14:cNvContentPartPr>
                <a14:cpLocks xmlns:a14="http://schemas.microsoft.com/office/drawing/2010/main" noRot="1" noChangeAspect="1" noEditPoints="1" noChangeArrowheads="1" noChangeShapeType="1"/>
              </p14:cNvContentPartPr>
              <p14:nvPr/>
            </p14:nvContentPartPr>
            <p14:xfrm>
              <a:off x="7226300" y="3894138"/>
              <a:ext cx="19050" cy="47625"/>
            </p14:xfrm>
          </p:contentPart>
        </mc:Choice>
        <mc:Fallback xmlns="">
          <p:pic>
            <p:nvPicPr>
              <p:cNvPr id="354330" name="Ink 28"/>
              <p:cNvPicPr>
                <a:picLocks noRot="1" noChangeAspect="1" noEditPoints="1" noChangeArrowheads="1" noChangeShapeType="1"/>
              </p:cNvPicPr>
              <p:nvPr/>
            </p:nvPicPr>
            <p:blipFill>
              <a:blip r:embed="rId52"/>
              <a:stretch>
                <a:fillRect/>
              </a:stretch>
            </p:blipFill>
            <p:spPr>
              <a:xfrm>
                <a:off x="7212914" y="3884897"/>
                <a:ext cx="45823" cy="66106"/>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354331" name="Ink 29"/>
              <p14:cNvContentPartPr>
                <a14:cpLocks xmlns:a14="http://schemas.microsoft.com/office/drawing/2010/main" noRot="1" noChangeAspect="1" noEditPoints="1" noChangeArrowheads="1" noChangeShapeType="1"/>
              </p14:cNvContentPartPr>
              <p14:nvPr/>
            </p14:nvContentPartPr>
            <p14:xfrm>
              <a:off x="7246938" y="4076700"/>
              <a:ext cx="11112" cy="63500"/>
            </p14:xfrm>
          </p:contentPart>
        </mc:Choice>
        <mc:Fallback xmlns="">
          <p:pic>
            <p:nvPicPr>
              <p:cNvPr id="354331" name="Ink 29"/>
              <p:cNvPicPr>
                <a:picLocks noRot="1" noChangeAspect="1" noEditPoints="1" noChangeArrowheads="1" noChangeShapeType="1"/>
              </p:cNvPicPr>
              <p:nvPr/>
            </p:nvPicPr>
            <p:blipFill>
              <a:blip r:embed="rId54"/>
              <a:stretch>
                <a:fillRect/>
              </a:stretch>
            </p:blipFill>
            <p:spPr>
              <a:xfrm>
                <a:off x="7234900" y="4067425"/>
                <a:ext cx="35188" cy="82051"/>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354332" name="Ink 30"/>
              <p14:cNvContentPartPr>
                <a14:cpLocks xmlns:a14="http://schemas.microsoft.com/office/drawing/2010/main" noRot="1" noChangeAspect="1" noEditPoints="1" noChangeArrowheads="1" noChangeShapeType="1"/>
              </p14:cNvContentPartPr>
              <p14:nvPr/>
            </p14:nvContentPartPr>
            <p14:xfrm>
              <a:off x="7246938" y="4281488"/>
              <a:ext cx="12700" cy="93662"/>
            </p14:xfrm>
          </p:contentPart>
        </mc:Choice>
        <mc:Fallback xmlns="">
          <p:pic>
            <p:nvPicPr>
              <p:cNvPr id="354332" name="Ink 30"/>
              <p:cNvPicPr>
                <a:picLocks noRot="1" noChangeAspect="1" noEditPoints="1" noChangeArrowheads="1" noChangeShapeType="1"/>
              </p:cNvPicPr>
              <p:nvPr/>
            </p:nvPicPr>
            <p:blipFill>
              <a:blip r:embed="rId56"/>
              <a:stretch>
                <a:fillRect/>
              </a:stretch>
            </p:blipFill>
            <p:spPr>
              <a:xfrm>
                <a:off x="7233180" y="4272122"/>
                <a:ext cx="40217" cy="112394"/>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354333" name="Ink 31"/>
              <p14:cNvContentPartPr>
                <a14:cpLocks xmlns:a14="http://schemas.microsoft.com/office/drawing/2010/main" noRot="1" noChangeAspect="1" noEditPoints="1" noChangeArrowheads="1" noChangeShapeType="1"/>
              </p14:cNvContentPartPr>
              <p14:nvPr/>
            </p14:nvContentPartPr>
            <p14:xfrm>
              <a:off x="7253288" y="4533900"/>
              <a:ext cx="9525" cy="77788"/>
            </p14:xfrm>
          </p:contentPart>
        </mc:Choice>
        <mc:Fallback xmlns="">
          <p:pic>
            <p:nvPicPr>
              <p:cNvPr id="354333" name="Ink 31"/>
              <p:cNvPicPr>
                <a:picLocks noRot="1" noChangeAspect="1" noEditPoints="1" noChangeArrowheads="1" noChangeShapeType="1"/>
              </p:cNvPicPr>
              <p:nvPr/>
            </p:nvPicPr>
            <p:blipFill>
              <a:blip r:embed="rId58"/>
              <a:stretch>
                <a:fillRect/>
              </a:stretch>
            </p:blipFill>
            <p:spPr>
              <a:xfrm>
                <a:off x="7234238" y="4524623"/>
                <a:ext cx="47625" cy="96343"/>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354334" name="Ink 32"/>
              <p14:cNvContentPartPr>
                <a14:cpLocks xmlns:a14="http://schemas.microsoft.com/office/drawing/2010/main" noRot="1" noChangeAspect="1" noEditPoints="1" noChangeArrowheads="1" noChangeShapeType="1"/>
              </p14:cNvContentPartPr>
              <p14:nvPr/>
            </p14:nvContentPartPr>
            <p14:xfrm>
              <a:off x="7213600" y="4819650"/>
              <a:ext cx="14288" cy="79375"/>
            </p14:xfrm>
          </p:contentPart>
        </mc:Choice>
        <mc:Fallback xmlns="">
          <p:pic>
            <p:nvPicPr>
              <p:cNvPr id="354334" name="Ink 32"/>
              <p:cNvPicPr>
                <a:picLocks noRot="1" noChangeAspect="1" noEditPoints="1" noChangeArrowheads="1" noChangeShapeType="1"/>
              </p:cNvPicPr>
              <p:nvPr/>
            </p:nvPicPr>
            <p:blipFill>
              <a:blip r:embed="rId60"/>
              <a:stretch>
                <a:fillRect/>
              </a:stretch>
            </p:blipFill>
            <p:spPr>
              <a:xfrm>
                <a:off x="7200333" y="4810437"/>
                <a:ext cx="40823" cy="97801"/>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354335" name="Ink 33"/>
              <p14:cNvContentPartPr>
                <a14:cpLocks xmlns:a14="http://schemas.microsoft.com/office/drawing/2010/main" noRot="1" noChangeAspect="1" noEditPoints="1" noChangeArrowheads="1" noChangeShapeType="1"/>
              </p14:cNvContentPartPr>
              <p14:nvPr/>
            </p14:nvContentPartPr>
            <p14:xfrm>
              <a:off x="7205663" y="5083175"/>
              <a:ext cx="15875" cy="106363"/>
            </p14:xfrm>
          </p:contentPart>
        </mc:Choice>
        <mc:Fallback xmlns="">
          <p:pic>
            <p:nvPicPr>
              <p:cNvPr id="354335" name="Ink 33"/>
              <p:cNvPicPr>
                <a:picLocks noRot="1" noChangeAspect="1" noEditPoints="1" noChangeArrowheads="1" noChangeShapeType="1"/>
              </p:cNvPicPr>
              <p:nvPr/>
            </p:nvPicPr>
            <p:blipFill>
              <a:blip r:embed="rId62"/>
              <a:stretch>
                <a:fillRect/>
              </a:stretch>
            </p:blipFill>
            <p:spPr>
              <a:xfrm>
                <a:off x="7193155" y="5073864"/>
                <a:ext cx="40890" cy="124985"/>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354336" name="Ink 34"/>
              <p14:cNvContentPartPr>
                <a14:cpLocks xmlns:a14="http://schemas.microsoft.com/office/drawing/2010/main" noRot="1" noChangeAspect="1" noEditPoints="1" noChangeArrowheads="1" noChangeShapeType="1"/>
              </p14:cNvContentPartPr>
              <p14:nvPr/>
            </p14:nvContentPartPr>
            <p14:xfrm>
              <a:off x="7181850" y="5378450"/>
              <a:ext cx="17463" cy="88900"/>
            </p14:xfrm>
          </p:contentPart>
        </mc:Choice>
        <mc:Fallback xmlns="">
          <p:pic>
            <p:nvPicPr>
              <p:cNvPr id="354336" name="Ink 34"/>
              <p:cNvPicPr>
                <a:picLocks noRot="1" noChangeAspect="1" noEditPoints="1" noChangeArrowheads="1" noChangeShapeType="1"/>
              </p:cNvPicPr>
              <p:nvPr/>
            </p:nvPicPr>
            <p:blipFill>
              <a:blip r:embed="rId64"/>
              <a:stretch>
                <a:fillRect/>
              </a:stretch>
            </p:blipFill>
            <p:spPr>
              <a:xfrm>
                <a:off x="7168496" y="5369204"/>
                <a:ext cx="44171" cy="107391"/>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354337" name="Ink 35"/>
              <p14:cNvContentPartPr>
                <a14:cpLocks xmlns:a14="http://schemas.microsoft.com/office/drawing/2010/main" noRot="1" noChangeAspect="1" noEditPoints="1" noChangeArrowheads="1" noChangeShapeType="1"/>
              </p14:cNvContentPartPr>
              <p14:nvPr/>
            </p14:nvContentPartPr>
            <p14:xfrm>
              <a:off x="7196138" y="5605463"/>
              <a:ext cx="6350" cy="58737"/>
            </p14:xfrm>
          </p:contentPart>
        </mc:Choice>
        <mc:Fallback xmlns="">
          <p:pic>
            <p:nvPicPr>
              <p:cNvPr id="354337" name="Ink 35"/>
              <p:cNvPicPr>
                <a:picLocks noRot="1" noChangeAspect="1" noEditPoints="1" noChangeArrowheads="1" noChangeShapeType="1"/>
              </p:cNvPicPr>
              <p:nvPr/>
            </p:nvPicPr>
            <p:blipFill>
              <a:blip r:embed="rId66"/>
              <a:stretch>
                <a:fillRect/>
              </a:stretch>
            </p:blipFill>
            <p:spPr>
              <a:xfrm>
                <a:off x="7184345" y="5596151"/>
                <a:ext cx="29936" cy="77361"/>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354338" name="Ink 36"/>
              <p14:cNvContentPartPr>
                <a14:cpLocks xmlns:a14="http://schemas.microsoft.com/office/drawing/2010/main" noRot="1" noChangeAspect="1" noEditPoints="1" noChangeArrowheads="1" noChangeShapeType="1"/>
              </p14:cNvContentPartPr>
              <p14:nvPr/>
            </p14:nvContentPartPr>
            <p14:xfrm>
              <a:off x="7194550" y="5861050"/>
              <a:ext cx="6350" cy="49213"/>
            </p14:xfrm>
          </p:contentPart>
        </mc:Choice>
        <mc:Fallback xmlns="">
          <p:pic>
            <p:nvPicPr>
              <p:cNvPr id="354338" name="Ink 36"/>
              <p:cNvPicPr>
                <a:picLocks noRot="1" noChangeAspect="1" noEditPoints="1" noChangeArrowheads="1" noChangeShapeType="1"/>
              </p:cNvPicPr>
              <p:nvPr/>
            </p:nvPicPr>
            <p:blipFill>
              <a:blip r:embed="rId68"/>
              <a:stretch>
                <a:fillRect/>
              </a:stretch>
            </p:blipFill>
            <p:spPr>
              <a:xfrm>
                <a:off x="7180792" y="5851710"/>
                <a:ext cx="33867" cy="67892"/>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354339" name="Ink 37"/>
              <p14:cNvContentPartPr>
                <a14:cpLocks xmlns:a14="http://schemas.microsoft.com/office/drawing/2010/main" noRot="1" noChangeAspect="1" noEditPoints="1" noChangeArrowheads="1" noChangeShapeType="1"/>
              </p14:cNvContentPartPr>
              <p14:nvPr/>
            </p14:nvContentPartPr>
            <p14:xfrm>
              <a:off x="7188200" y="6078538"/>
              <a:ext cx="1588" cy="7937"/>
            </p14:xfrm>
          </p:contentPart>
        </mc:Choice>
        <mc:Fallback xmlns="">
          <p:pic>
            <p:nvPicPr>
              <p:cNvPr id="354339" name="Ink 37"/>
              <p:cNvPicPr>
                <a:picLocks noRot="1" noChangeAspect="1" noEditPoints="1" noChangeArrowheads="1" noChangeShapeType="1"/>
              </p:cNvPicPr>
              <p:nvPr/>
            </p:nvPicPr>
            <p:blipFill>
              <a:blip r:embed="rId70"/>
              <a:stretch>
                <a:fillRect/>
              </a:stretch>
            </p:blipFill>
            <p:spPr>
              <a:xfrm>
                <a:off x="7146912" y="6069566"/>
                <a:ext cx="84164" cy="25882"/>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354340" name="Ink 38"/>
              <p14:cNvContentPartPr>
                <a14:cpLocks xmlns:a14="http://schemas.microsoft.com/office/drawing/2010/main" noRot="1" noChangeAspect="1" noEditPoints="1" noChangeArrowheads="1" noChangeShapeType="1"/>
              </p14:cNvContentPartPr>
              <p14:nvPr/>
            </p14:nvContentPartPr>
            <p14:xfrm>
              <a:off x="7181850" y="6207125"/>
              <a:ext cx="14288" cy="38100"/>
            </p14:xfrm>
          </p:contentPart>
        </mc:Choice>
        <mc:Fallback xmlns="">
          <p:pic>
            <p:nvPicPr>
              <p:cNvPr id="354340" name="Ink 38"/>
              <p:cNvPicPr>
                <a:picLocks noRot="1" noChangeAspect="1" noEditPoints="1" noChangeArrowheads="1" noChangeShapeType="1"/>
              </p:cNvPicPr>
              <p:nvPr/>
            </p:nvPicPr>
            <p:blipFill>
              <a:blip r:embed="rId72"/>
              <a:stretch>
                <a:fillRect/>
              </a:stretch>
            </p:blipFill>
            <p:spPr>
              <a:xfrm>
                <a:off x="7169867" y="6197413"/>
                <a:ext cx="38255" cy="57524"/>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354341" name="Ink 39"/>
              <p14:cNvContentPartPr>
                <a14:cpLocks xmlns:a14="http://schemas.microsoft.com/office/drawing/2010/main" noRot="1" noChangeAspect="1" noEditPoints="1" noChangeArrowheads="1" noChangeShapeType="1"/>
              </p14:cNvContentPartPr>
              <p14:nvPr/>
            </p14:nvContentPartPr>
            <p14:xfrm>
              <a:off x="7042150" y="6423025"/>
              <a:ext cx="271463" cy="214313"/>
            </p14:xfrm>
          </p:contentPart>
        </mc:Choice>
        <mc:Fallback xmlns="">
          <p:pic>
            <p:nvPicPr>
              <p:cNvPr id="354341" name="Ink 39"/>
              <p:cNvPicPr>
                <a:picLocks noRot="1" noChangeAspect="1" noEditPoints="1" noChangeArrowheads="1" noChangeShapeType="1"/>
              </p:cNvPicPr>
              <p:nvPr/>
            </p:nvPicPr>
            <p:blipFill>
              <a:blip r:embed="rId74"/>
              <a:stretch>
                <a:fillRect/>
              </a:stretch>
            </p:blipFill>
            <p:spPr>
              <a:xfrm>
                <a:off x="7029636" y="6413565"/>
                <a:ext cx="296492" cy="233234"/>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354342" name="Ink 40"/>
              <p14:cNvContentPartPr>
                <a14:cpLocks xmlns:a14="http://schemas.microsoft.com/office/drawing/2010/main" noRot="1" noChangeAspect="1" noEditPoints="1" noChangeArrowheads="1" noChangeShapeType="1"/>
              </p14:cNvContentPartPr>
              <p14:nvPr/>
            </p14:nvContentPartPr>
            <p14:xfrm>
              <a:off x="10401300" y="6037263"/>
              <a:ext cx="31750" cy="261937"/>
            </p14:xfrm>
          </p:contentPart>
        </mc:Choice>
        <mc:Fallback xmlns="">
          <p:pic>
            <p:nvPicPr>
              <p:cNvPr id="354342" name="Ink 40"/>
              <p:cNvPicPr>
                <a:picLocks noRot="1" noChangeAspect="1" noEditPoints="1" noChangeArrowheads="1" noChangeShapeType="1"/>
              </p:cNvPicPr>
              <p:nvPr/>
            </p:nvPicPr>
            <p:blipFill>
              <a:blip r:embed="rId76"/>
              <a:stretch>
                <a:fillRect/>
              </a:stretch>
            </p:blipFill>
            <p:spPr>
              <a:xfrm>
                <a:off x="10388792" y="6027869"/>
                <a:ext cx="56765" cy="280724"/>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354343" name="Ink 41"/>
              <p14:cNvContentPartPr>
                <a14:cpLocks xmlns:a14="http://schemas.microsoft.com/office/drawing/2010/main" noRot="1" noChangeAspect="1" noEditPoints="1" noChangeArrowheads="1" noChangeShapeType="1"/>
              </p14:cNvContentPartPr>
              <p14:nvPr/>
            </p14:nvContentPartPr>
            <p14:xfrm>
              <a:off x="10204450" y="6456363"/>
              <a:ext cx="412750" cy="190500"/>
            </p14:xfrm>
          </p:contentPart>
        </mc:Choice>
        <mc:Fallback xmlns="">
          <p:pic>
            <p:nvPicPr>
              <p:cNvPr id="354343" name="Ink 41"/>
              <p:cNvPicPr>
                <a:picLocks noRot="1" noChangeAspect="1" noEditPoints="1" noChangeArrowheads="1" noChangeShapeType="1"/>
              </p:cNvPicPr>
              <p:nvPr/>
            </p:nvPicPr>
            <p:blipFill>
              <a:blip r:embed="rId78"/>
              <a:stretch>
                <a:fillRect/>
              </a:stretch>
            </p:blipFill>
            <p:spPr>
              <a:xfrm>
                <a:off x="10191942" y="6446911"/>
                <a:ext cx="437765" cy="209405"/>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354344" name="Ink 67"/>
              <p14:cNvContentPartPr>
                <a14:cpLocks xmlns:a14="http://schemas.microsoft.com/office/drawing/2010/main" noRot="1" noChangeAspect="1" noEditPoints="1" noChangeArrowheads="1" noChangeShapeType="1"/>
              </p14:cNvContentPartPr>
              <p14:nvPr/>
            </p14:nvContentPartPr>
            <p14:xfrm>
              <a:off x="4319588" y="0"/>
              <a:ext cx="69850" cy="1588"/>
            </p14:xfrm>
          </p:contentPart>
        </mc:Choice>
        <mc:Fallback xmlns="">
          <p:pic>
            <p:nvPicPr>
              <p:cNvPr id="354344" name="Ink 67"/>
              <p:cNvPicPr>
                <a:picLocks noRot="1" noChangeAspect="1" noEditPoints="1" noChangeArrowheads="1" noChangeShapeType="1"/>
              </p:cNvPicPr>
              <p:nvPr/>
            </p:nvPicPr>
            <p:blipFill>
              <a:blip r:embed="rId80"/>
              <a:stretch>
                <a:fillRect/>
              </a:stretch>
            </p:blipFill>
            <p:spPr>
              <a:xfrm>
                <a:off x="4307149" y="-41288"/>
                <a:ext cx="94728" cy="84164"/>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4"/>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FFFF00"/>
                </a:solidFill>
              </a:rPr>
              <a:t>LA MARGE TOTALE</a:t>
            </a:r>
          </a:p>
        </p:txBody>
      </p:sp>
      <p:sp>
        <p:nvSpPr>
          <p:cNvPr id="4" name="Rectangle 3"/>
          <p:cNvSpPr/>
          <p:nvPr/>
        </p:nvSpPr>
        <p:spPr>
          <a:xfrm>
            <a:off x="857251" y="2522755"/>
            <a:ext cx="4572000" cy="500063"/>
          </a:xfrm>
          <a:prstGeom prst="rect">
            <a:avLst/>
          </a:prstGeom>
          <a:solidFill>
            <a:schemeClr val="accent1">
              <a:alpha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2400" b="1" dirty="0">
                <a:solidFill>
                  <a:srgbClr val="FFFF00"/>
                </a:solidFill>
              </a:rPr>
              <a:t>A ( 10 ) </a:t>
            </a:r>
          </a:p>
        </p:txBody>
      </p:sp>
      <p:sp>
        <p:nvSpPr>
          <p:cNvPr id="5" name="Rectangle 4"/>
          <p:cNvSpPr/>
          <p:nvPr/>
        </p:nvSpPr>
        <p:spPr>
          <a:xfrm>
            <a:off x="857251" y="3165693"/>
            <a:ext cx="1905000" cy="428625"/>
          </a:xfrm>
          <a:prstGeom prst="rect">
            <a:avLst/>
          </a:prstGeom>
          <a:solidFill>
            <a:schemeClr val="accent1">
              <a:alpha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2400" b="1" dirty="0">
                <a:solidFill>
                  <a:srgbClr val="FFFF00"/>
                </a:solidFill>
              </a:rPr>
              <a:t>B (3)</a:t>
            </a:r>
          </a:p>
        </p:txBody>
      </p:sp>
      <p:sp>
        <p:nvSpPr>
          <p:cNvPr id="6" name="Rectangle 5"/>
          <p:cNvSpPr/>
          <p:nvPr/>
        </p:nvSpPr>
        <p:spPr>
          <a:xfrm>
            <a:off x="5524501" y="3522880"/>
            <a:ext cx="2476500" cy="500063"/>
          </a:xfrm>
          <a:prstGeom prst="rect">
            <a:avLst/>
          </a:prstGeom>
          <a:solidFill>
            <a:schemeClr val="accent1">
              <a:alpha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2800" b="1" dirty="0">
                <a:solidFill>
                  <a:srgbClr val="FFFF00"/>
                </a:solidFill>
              </a:rPr>
              <a:t>C ( 5 )</a:t>
            </a:r>
          </a:p>
        </p:txBody>
      </p:sp>
      <p:sp>
        <p:nvSpPr>
          <p:cNvPr id="7" name="Rectangle 6"/>
          <p:cNvSpPr/>
          <p:nvPr/>
        </p:nvSpPr>
        <p:spPr>
          <a:xfrm>
            <a:off x="5524500" y="4308692"/>
            <a:ext cx="5048251" cy="500062"/>
          </a:xfrm>
          <a:prstGeom prst="rect">
            <a:avLst/>
          </a:prstGeom>
          <a:solidFill>
            <a:schemeClr val="accent1">
              <a:alpha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2800" b="1" dirty="0">
                <a:solidFill>
                  <a:srgbClr val="FFFF00"/>
                </a:solidFill>
              </a:rPr>
              <a:t>D (14)</a:t>
            </a:r>
          </a:p>
        </p:txBody>
      </p:sp>
      <p:cxnSp>
        <p:nvCxnSpPr>
          <p:cNvPr id="9" name="Connecteur en arc 8"/>
          <p:cNvCxnSpPr>
            <a:stCxn id="4" idx="3"/>
            <a:endCxn id="7" idx="1"/>
          </p:cNvCxnSpPr>
          <p:nvPr/>
        </p:nvCxnSpPr>
        <p:spPr>
          <a:xfrm>
            <a:off x="5429251" y="2772787"/>
            <a:ext cx="95249" cy="1785936"/>
          </a:xfrm>
          <a:prstGeom prst="curvedConnector3">
            <a:avLst>
              <a:gd name="adj1" fmla="val -711912"/>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4" name="Connecteur en arc 13"/>
          <p:cNvCxnSpPr>
            <a:stCxn id="5" idx="3"/>
            <a:endCxn id="6" idx="1"/>
          </p:cNvCxnSpPr>
          <p:nvPr/>
        </p:nvCxnSpPr>
        <p:spPr>
          <a:xfrm>
            <a:off x="2762251" y="3380006"/>
            <a:ext cx="2762250" cy="392906"/>
          </a:xfrm>
          <a:prstGeom prst="curvedConnector3">
            <a:avLst>
              <a:gd name="adj1" fmla="val 50000"/>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a:off x="2873829" y="3889829"/>
            <a:ext cx="2627085" cy="1588"/>
          </a:xfrm>
          <a:prstGeom prst="straightConnector1">
            <a:avLst/>
          </a:prstGeom>
          <a:ln w="3810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p:nvPr/>
        </p:nvCxnSpPr>
        <p:spPr>
          <a:xfrm flipV="1">
            <a:off x="8026401" y="3730171"/>
            <a:ext cx="2525485" cy="2"/>
          </a:xfrm>
          <a:prstGeom prst="straightConnector1">
            <a:avLst/>
          </a:prstGeom>
          <a:ln w="3810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1" name="ZoneTexte 20"/>
          <p:cNvSpPr txBox="1"/>
          <p:nvPr/>
        </p:nvSpPr>
        <p:spPr>
          <a:xfrm>
            <a:off x="3149603" y="4049485"/>
            <a:ext cx="1719189" cy="646331"/>
          </a:xfrm>
          <a:prstGeom prst="rect">
            <a:avLst/>
          </a:prstGeom>
          <a:noFill/>
        </p:spPr>
        <p:txBody>
          <a:bodyPr wrap="none" rtlCol="0">
            <a:spAutoFit/>
          </a:bodyPr>
          <a:lstStyle/>
          <a:p>
            <a:pPr algn="ctr"/>
            <a:r>
              <a:rPr lang="fr-FR" b="1" dirty="0"/>
              <a:t>Marge libre : </a:t>
            </a:r>
          </a:p>
          <a:p>
            <a:pPr algn="ctr"/>
            <a:r>
              <a:rPr lang="fr-FR" b="1" dirty="0"/>
              <a:t>A-B= 7 jr </a:t>
            </a:r>
          </a:p>
        </p:txBody>
      </p:sp>
      <p:sp>
        <p:nvSpPr>
          <p:cNvPr id="22" name="ZoneTexte 21"/>
          <p:cNvSpPr txBox="1"/>
          <p:nvPr/>
        </p:nvSpPr>
        <p:spPr>
          <a:xfrm>
            <a:off x="8418286" y="2931885"/>
            <a:ext cx="1719189" cy="646331"/>
          </a:xfrm>
          <a:prstGeom prst="rect">
            <a:avLst/>
          </a:prstGeom>
          <a:noFill/>
        </p:spPr>
        <p:txBody>
          <a:bodyPr wrap="none" rtlCol="0">
            <a:spAutoFit/>
          </a:bodyPr>
          <a:lstStyle/>
          <a:p>
            <a:pPr algn="ctr"/>
            <a:r>
              <a:rPr lang="fr-FR" b="1" dirty="0"/>
              <a:t>Marge libre : </a:t>
            </a:r>
          </a:p>
          <a:p>
            <a:pPr algn="ctr"/>
            <a:r>
              <a:rPr lang="fr-FR" b="1" dirty="0"/>
              <a:t>D-C= 9 jr </a:t>
            </a:r>
          </a:p>
        </p:txBody>
      </p:sp>
      <p:sp>
        <p:nvSpPr>
          <p:cNvPr id="23" name="ZoneTexte 22"/>
          <p:cNvSpPr txBox="1"/>
          <p:nvPr/>
        </p:nvSpPr>
        <p:spPr>
          <a:xfrm>
            <a:off x="2278744" y="5413827"/>
            <a:ext cx="7474855" cy="830997"/>
          </a:xfrm>
          <a:prstGeom prst="rect">
            <a:avLst/>
          </a:prstGeom>
          <a:noFill/>
        </p:spPr>
        <p:txBody>
          <a:bodyPr wrap="square" rtlCol="0">
            <a:spAutoFit/>
          </a:bodyPr>
          <a:lstStyle/>
          <a:p>
            <a:pPr algn="ctr"/>
            <a:r>
              <a:rPr lang="fr-FR" sz="2400" b="1" dirty="0"/>
              <a:t>Marge TOTALE  de la tâche B: </a:t>
            </a:r>
          </a:p>
          <a:p>
            <a:pPr algn="ctr"/>
            <a:r>
              <a:rPr lang="fr-FR" sz="2400" b="1" dirty="0">
                <a:solidFill>
                  <a:srgbClr val="FFFF00"/>
                </a:solidFill>
              </a:rPr>
              <a:t>7+9= 16 jr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4"/>
                                        </p:tgtEl>
                                        <p:attrNameLst>
                                          <p:attrName>ppt_y</p:attrName>
                                        </p:attrNameLst>
                                      </p:cBhvr>
                                      <p:tavLst>
                                        <p:tav tm="0" fmla="#ppt_y+(sin(-2*pi*(1-$))*-#ppt_x+cos(-2*pi*(1-$))*(1-#ppt_y))*(1-$)">
                                          <p:val>
                                            <p:fltVal val="0"/>
                                          </p:val>
                                        </p:tav>
                                        <p:tav tm="100000">
                                          <p:val>
                                            <p:fltVal val="1"/>
                                          </p:val>
                                        </p:tav>
                                      </p:tavLst>
                                    </p:anim>
                                  </p:childTnLst>
                                </p:cTn>
                              </p:par>
                              <p:par>
                                <p:cTn id="17" presetID="15"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1000" fill="hold"/>
                                        <p:tgtEl>
                                          <p:spTgt spid="14"/>
                                        </p:tgtEl>
                                        <p:attrNameLst>
                                          <p:attrName>ppt_w</p:attrName>
                                        </p:attrNameLst>
                                      </p:cBhvr>
                                      <p:tavLst>
                                        <p:tav tm="0">
                                          <p:val>
                                            <p:fltVal val="0"/>
                                          </p:val>
                                        </p:tav>
                                        <p:tav tm="100000">
                                          <p:val>
                                            <p:strVal val="#ppt_w"/>
                                          </p:val>
                                        </p:tav>
                                      </p:tavLst>
                                    </p:anim>
                                    <p:anim calcmode="lin" valueType="num">
                                      <p:cBhvr>
                                        <p:cTn id="20" dur="1000" fill="hold"/>
                                        <p:tgtEl>
                                          <p:spTgt spid="14"/>
                                        </p:tgtEl>
                                        <p:attrNameLst>
                                          <p:attrName>ppt_h</p:attrName>
                                        </p:attrNameLst>
                                      </p:cBhvr>
                                      <p:tavLst>
                                        <p:tav tm="0">
                                          <p:val>
                                            <p:fltVal val="0"/>
                                          </p:val>
                                        </p:tav>
                                        <p:tav tm="100000">
                                          <p:val>
                                            <p:strVal val="#ppt_h"/>
                                          </p:val>
                                        </p:tav>
                                      </p:tavLst>
                                    </p:anim>
                                    <p:anim calcmode="lin" valueType="num">
                                      <p:cBhvr>
                                        <p:cTn id="21" dur="1000" fill="hold"/>
                                        <p:tgtEl>
                                          <p:spTgt spid="14"/>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14"/>
                                        </p:tgtEl>
                                        <p:attrNameLst>
                                          <p:attrName>ppt_y</p:attrName>
                                        </p:attrNameLst>
                                      </p:cBhvr>
                                      <p:tavLst>
                                        <p:tav tm="0" fmla="#ppt_y+(sin(-2*pi*(1-$))*-#ppt_x+cos(-2*pi*(1-$))*(1-#ppt_y))*(1-$)">
                                          <p:val>
                                            <p:fltVal val="0"/>
                                          </p:val>
                                        </p:tav>
                                        <p:tav tm="100000">
                                          <p:val>
                                            <p:fltVal val="1"/>
                                          </p:val>
                                        </p:tav>
                                      </p:tavLst>
                                    </p:anim>
                                  </p:childTnLst>
                                </p:cTn>
                              </p:par>
                              <p:par>
                                <p:cTn id="23" presetID="15"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1000" fill="hold"/>
                                        <p:tgtEl>
                                          <p:spTgt spid="9"/>
                                        </p:tgtEl>
                                        <p:attrNameLst>
                                          <p:attrName>ppt_w</p:attrName>
                                        </p:attrNameLst>
                                      </p:cBhvr>
                                      <p:tavLst>
                                        <p:tav tm="0">
                                          <p:val>
                                            <p:fltVal val="0"/>
                                          </p:val>
                                        </p:tav>
                                        <p:tav tm="100000">
                                          <p:val>
                                            <p:strVal val="#ppt_w"/>
                                          </p:val>
                                        </p:tav>
                                      </p:tavLst>
                                    </p:anim>
                                    <p:anim calcmode="lin" valueType="num">
                                      <p:cBhvr>
                                        <p:cTn id="26" dur="1000" fill="hold"/>
                                        <p:tgtEl>
                                          <p:spTgt spid="9"/>
                                        </p:tgtEl>
                                        <p:attrNameLst>
                                          <p:attrName>ppt_h</p:attrName>
                                        </p:attrNameLst>
                                      </p:cBhvr>
                                      <p:tavLst>
                                        <p:tav tm="0">
                                          <p:val>
                                            <p:fltVal val="0"/>
                                          </p:val>
                                        </p:tav>
                                        <p:tav tm="100000">
                                          <p:val>
                                            <p:strVal val="#ppt_h"/>
                                          </p:val>
                                        </p:tav>
                                      </p:tavLst>
                                    </p:anim>
                                    <p:anim calcmode="lin" valueType="num">
                                      <p:cBhvr>
                                        <p:cTn id="27" dur="1000" fill="hold"/>
                                        <p:tgtEl>
                                          <p:spTgt spid="9"/>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9"/>
                                        </p:tgtEl>
                                        <p:attrNameLst>
                                          <p:attrName>ppt_y</p:attrName>
                                        </p:attrNameLst>
                                      </p:cBhvr>
                                      <p:tavLst>
                                        <p:tav tm="0" fmla="#ppt_y+(sin(-2*pi*(1-$))*-#ppt_x+cos(-2*pi*(1-$))*(1-#ppt_y))*(1-$)">
                                          <p:val>
                                            <p:fltVal val="0"/>
                                          </p:val>
                                        </p:tav>
                                        <p:tav tm="100000">
                                          <p:val>
                                            <p:fltVal val="1"/>
                                          </p:val>
                                        </p:tav>
                                      </p:tavLst>
                                    </p:anim>
                                  </p:childTnLst>
                                </p:cTn>
                              </p:par>
                              <p:par>
                                <p:cTn id="29" presetID="15"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p:cTn id="31" dur="1000" fill="hold"/>
                                        <p:tgtEl>
                                          <p:spTgt spid="6"/>
                                        </p:tgtEl>
                                        <p:attrNameLst>
                                          <p:attrName>ppt_w</p:attrName>
                                        </p:attrNameLst>
                                      </p:cBhvr>
                                      <p:tavLst>
                                        <p:tav tm="0">
                                          <p:val>
                                            <p:fltVal val="0"/>
                                          </p:val>
                                        </p:tav>
                                        <p:tav tm="100000">
                                          <p:val>
                                            <p:strVal val="#ppt_w"/>
                                          </p:val>
                                        </p:tav>
                                      </p:tavLst>
                                    </p:anim>
                                    <p:anim calcmode="lin" valueType="num">
                                      <p:cBhvr>
                                        <p:cTn id="32" dur="1000" fill="hold"/>
                                        <p:tgtEl>
                                          <p:spTgt spid="6"/>
                                        </p:tgtEl>
                                        <p:attrNameLst>
                                          <p:attrName>ppt_h</p:attrName>
                                        </p:attrNameLst>
                                      </p:cBhvr>
                                      <p:tavLst>
                                        <p:tav tm="0">
                                          <p:val>
                                            <p:fltVal val="0"/>
                                          </p:val>
                                        </p:tav>
                                        <p:tav tm="100000">
                                          <p:val>
                                            <p:strVal val="#ppt_h"/>
                                          </p:val>
                                        </p:tav>
                                      </p:tavLst>
                                    </p:anim>
                                    <p:anim calcmode="lin" valueType="num">
                                      <p:cBhvr>
                                        <p:cTn id="33"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6"/>
                                        </p:tgtEl>
                                        <p:attrNameLst>
                                          <p:attrName>ppt_y</p:attrName>
                                        </p:attrNameLst>
                                      </p:cBhvr>
                                      <p:tavLst>
                                        <p:tav tm="0" fmla="#ppt_y+(sin(-2*pi*(1-$))*-#ppt_x+cos(-2*pi*(1-$))*(1-#ppt_y))*(1-$)">
                                          <p:val>
                                            <p:fltVal val="0"/>
                                          </p:val>
                                        </p:tav>
                                        <p:tav tm="100000">
                                          <p:val>
                                            <p:fltVal val="1"/>
                                          </p:val>
                                        </p:tav>
                                      </p:tavLst>
                                    </p:anim>
                                  </p:childTnLst>
                                </p:cTn>
                              </p:par>
                              <p:par>
                                <p:cTn id="35" presetID="15" presetClass="entr" presetSubtype="0" fill="hold" grpId="0" nodeType="with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1000" fill="hold"/>
                                        <p:tgtEl>
                                          <p:spTgt spid="7"/>
                                        </p:tgtEl>
                                        <p:attrNameLst>
                                          <p:attrName>ppt_w</p:attrName>
                                        </p:attrNameLst>
                                      </p:cBhvr>
                                      <p:tavLst>
                                        <p:tav tm="0">
                                          <p:val>
                                            <p:fltVal val="0"/>
                                          </p:val>
                                        </p:tav>
                                        <p:tav tm="100000">
                                          <p:val>
                                            <p:strVal val="#ppt_w"/>
                                          </p:val>
                                        </p:tav>
                                      </p:tavLst>
                                    </p:anim>
                                    <p:anim calcmode="lin" valueType="num">
                                      <p:cBhvr>
                                        <p:cTn id="38" dur="1000" fill="hold"/>
                                        <p:tgtEl>
                                          <p:spTgt spid="7"/>
                                        </p:tgtEl>
                                        <p:attrNameLst>
                                          <p:attrName>ppt_h</p:attrName>
                                        </p:attrNameLst>
                                      </p:cBhvr>
                                      <p:tavLst>
                                        <p:tav tm="0">
                                          <p:val>
                                            <p:fltVal val="0"/>
                                          </p:val>
                                        </p:tav>
                                        <p:tav tm="100000">
                                          <p:val>
                                            <p:strVal val="#ppt_h"/>
                                          </p:val>
                                        </p:tav>
                                      </p:tavLst>
                                    </p:anim>
                                    <p:anim calcmode="lin" valueType="num">
                                      <p:cBhvr>
                                        <p:cTn id="39"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1" fill="hold">
                      <p:stCondLst>
                        <p:cond delay="indefinite"/>
                      </p:stCondLst>
                      <p:childTnLst>
                        <p:par>
                          <p:cTn id="42" fill="hold">
                            <p:stCondLst>
                              <p:cond delay="0"/>
                            </p:stCondLst>
                            <p:childTnLst>
                              <p:par>
                                <p:cTn id="43" presetID="15" presetClass="entr" presetSubtype="0" fill="hold" nodeType="click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p:cTn id="45" dur="1000" fill="hold"/>
                                        <p:tgtEl>
                                          <p:spTgt spid="16"/>
                                        </p:tgtEl>
                                        <p:attrNameLst>
                                          <p:attrName>ppt_w</p:attrName>
                                        </p:attrNameLst>
                                      </p:cBhvr>
                                      <p:tavLst>
                                        <p:tav tm="0">
                                          <p:val>
                                            <p:fltVal val="0"/>
                                          </p:val>
                                        </p:tav>
                                        <p:tav tm="100000">
                                          <p:val>
                                            <p:strVal val="#ppt_w"/>
                                          </p:val>
                                        </p:tav>
                                      </p:tavLst>
                                    </p:anim>
                                    <p:anim calcmode="lin" valueType="num">
                                      <p:cBhvr>
                                        <p:cTn id="46" dur="1000" fill="hold"/>
                                        <p:tgtEl>
                                          <p:spTgt spid="16"/>
                                        </p:tgtEl>
                                        <p:attrNameLst>
                                          <p:attrName>ppt_h</p:attrName>
                                        </p:attrNameLst>
                                      </p:cBhvr>
                                      <p:tavLst>
                                        <p:tav tm="0">
                                          <p:val>
                                            <p:fltVal val="0"/>
                                          </p:val>
                                        </p:tav>
                                        <p:tav tm="100000">
                                          <p:val>
                                            <p:strVal val="#ppt_h"/>
                                          </p:val>
                                        </p:tav>
                                      </p:tavLst>
                                    </p:anim>
                                    <p:anim calcmode="lin" valueType="num">
                                      <p:cBhvr>
                                        <p:cTn id="47" dur="1000" fill="hold"/>
                                        <p:tgtEl>
                                          <p:spTgt spid="16"/>
                                        </p:tgtEl>
                                        <p:attrNameLst>
                                          <p:attrName>ppt_x</p:attrName>
                                        </p:attrNameLst>
                                      </p:cBhvr>
                                      <p:tavLst>
                                        <p:tav tm="0" fmla="#ppt_x+(cos(-2*pi*(1-$))*-#ppt_x-sin(-2*pi*(1-$))*(1-#ppt_y))*(1-$)">
                                          <p:val>
                                            <p:fltVal val="0"/>
                                          </p:val>
                                        </p:tav>
                                        <p:tav tm="100000">
                                          <p:val>
                                            <p:fltVal val="1"/>
                                          </p:val>
                                        </p:tav>
                                      </p:tavLst>
                                    </p:anim>
                                    <p:anim calcmode="lin" valueType="num">
                                      <p:cBhvr>
                                        <p:cTn id="48" dur="1000" fill="hold"/>
                                        <p:tgtEl>
                                          <p:spTgt spid="16"/>
                                        </p:tgtEl>
                                        <p:attrNameLst>
                                          <p:attrName>ppt_y</p:attrName>
                                        </p:attrNameLst>
                                      </p:cBhvr>
                                      <p:tavLst>
                                        <p:tav tm="0" fmla="#ppt_y+(sin(-2*pi*(1-$))*-#ppt_x+cos(-2*pi*(1-$))*(1-#ppt_y))*(1-$)">
                                          <p:val>
                                            <p:fltVal val="0"/>
                                          </p:val>
                                        </p:tav>
                                        <p:tav tm="100000">
                                          <p:val>
                                            <p:fltVal val="1"/>
                                          </p:val>
                                        </p:tav>
                                      </p:tavLst>
                                    </p:anim>
                                  </p:childTnLst>
                                </p:cTn>
                              </p:par>
                              <p:par>
                                <p:cTn id="49" presetID="15" presetClass="entr" presetSubtype="0" fill="hold" grpId="0" nodeType="withEffect">
                                  <p:stCondLst>
                                    <p:cond delay="0"/>
                                  </p:stCondLst>
                                  <p:childTnLst>
                                    <p:set>
                                      <p:cBhvr>
                                        <p:cTn id="50" dur="1" fill="hold">
                                          <p:stCondLst>
                                            <p:cond delay="0"/>
                                          </p:stCondLst>
                                        </p:cTn>
                                        <p:tgtEl>
                                          <p:spTgt spid="21"/>
                                        </p:tgtEl>
                                        <p:attrNameLst>
                                          <p:attrName>style.visibility</p:attrName>
                                        </p:attrNameLst>
                                      </p:cBhvr>
                                      <p:to>
                                        <p:strVal val="visible"/>
                                      </p:to>
                                    </p:set>
                                    <p:anim calcmode="lin" valueType="num">
                                      <p:cBhvr>
                                        <p:cTn id="51" dur="1000" fill="hold"/>
                                        <p:tgtEl>
                                          <p:spTgt spid="21"/>
                                        </p:tgtEl>
                                        <p:attrNameLst>
                                          <p:attrName>ppt_w</p:attrName>
                                        </p:attrNameLst>
                                      </p:cBhvr>
                                      <p:tavLst>
                                        <p:tav tm="0">
                                          <p:val>
                                            <p:fltVal val="0"/>
                                          </p:val>
                                        </p:tav>
                                        <p:tav tm="100000">
                                          <p:val>
                                            <p:strVal val="#ppt_w"/>
                                          </p:val>
                                        </p:tav>
                                      </p:tavLst>
                                    </p:anim>
                                    <p:anim calcmode="lin" valueType="num">
                                      <p:cBhvr>
                                        <p:cTn id="52" dur="1000" fill="hold"/>
                                        <p:tgtEl>
                                          <p:spTgt spid="21"/>
                                        </p:tgtEl>
                                        <p:attrNameLst>
                                          <p:attrName>ppt_h</p:attrName>
                                        </p:attrNameLst>
                                      </p:cBhvr>
                                      <p:tavLst>
                                        <p:tav tm="0">
                                          <p:val>
                                            <p:fltVal val="0"/>
                                          </p:val>
                                        </p:tav>
                                        <p:tav tm="100000">
                                          <p:val>
                                            <p:strVal val="#ppt_h"/>
                                          </p:val>
                                        </p:tav>
                                      </p:tavLst>
                                    </p:anim>
                                    <p:anim calcmode="lin" valueType="num">
                                      <p:cBhvr>
                                        <p:cTn id="53" dur="1000" fill="hold"/>
                                        <p:tgtEl>
                                          <p:spTgt spid="21"/>
                                        </p:tgtEl>
                                        <p:attrNameLst>
                                          <p:attrName>ppt_x</p:attrName>
                                        </p:attrNameLst>
                                      </p:cBhvr>
                                      <p:tavLst>
                                        <p:tav tm="0" fmla="#ppt_x+(cos(-2*pi*(1-$))*-#ppt_x-sin(-2*pi*(1-$))*(1-#ppt_y))*(1-$)">
                                          <p:val>
                                            <p:fltVal val="0"/>
                                          </p:val>
                                        </p:tav>
                                        <p:tav tm="100000">
                                          <p:val>
                                            <p:fltVal val="1"/>
                                          </p:val>
                                        </p:tav>
                                      </p:tavLst>
                                    </p:anim>
                                    <p:anim calcmode="lin" valueType="num">
                                      <p:cBhvr>
                                        <p:cTn id="54" dur="1000" fill="hold"/>
                                        <p:tgtEl>
                                          <p:spTgt spid="21"/>
                                        </p:tgtEl>
                                        <p:attrNameLst>
                                          <p:attrName>ppt_y</p:attrName>
                                        </p:attrNameLst>
                                      </p:cBhvr>
                                      <p:tavLst>
                                        <p:tav tm="0" fmla="#ppt_y+(sin(-2*pi*(1-$))*-#ppt_x+cos(-2*pi*(1-$))*(1-#ppt_y))*(1-$)">
                                          <p:val>
                                            <p:fltVal val="0"/>
                                          </p:val>
                                        </p:tav>
                                        <p:tav tm="100000">
                                          <p:val>
                                            <p:fltVal val="1"/>
                                          </p:val>
                                        </p:tav>
                                      </p:tavLst>
                                    </p:anim>
                                  </p:childTnLst>
                                </p:cTn>
                              </p:par>
                              <p:par>
                                <p:cTn id="55" presetID="15" presetClass="entr" presetSubtype="0" fill="hold" grpId="0" nodeType="withEffect">
                                  <p:stCondLst>
                                    <p:cond delay="0"/>
                                  </p:stCondLst>
                                  <p:childTnLst>
                                    <p:set>
                                      <p:cBhvr>
                                        <p:cTn id="56" dur="1" fill="hold">
                                          <p:stCondLst>
                                            <p:cond delay="0"/>
                                          </p:stCondLst>
                                        </p:cTn>
                                        <p:tgtEl>
                                          <p:spTgt spid="22"/>
                                        </p:tgtEl>
                                        <p:attrNameLst>
                                          <p:attrName>style.visibility</p:attrName>
                                        </p:attrNameLst>
                                      </p:cBhvr>
                                      <p:to>
                                        <p:strVal val="visible"/>
                                      </p:to>
                                    </p:set>
                                    <p:anim calcmode="lin" valueType="num">
                                      <p:cBhvr>
                                        <p:cTn id="57" dur="1000" fill="hold"/>
                                        <p:tgtEl>
                                          <p:spTgt spid="22"/>
                                        </p:tgtEl>
                                        <p:attrNameLst>
                                          <p:attrName>ppt_w</p:attrName>
                                        </p:attrNameLst>
                                      </p:cBhvr>
                                      <p:tavLst>
                                        <p:tav tm="0">
                                          <p:val>
                                            <p:fltVal val="0"/>
                                          </p:val>
                                        </p:tav>
                                        <p:tav tm="100000">
                                          <p:val>
                                            <p:strVal val="#ppt_w"/>
                                          </p:val>
                                        </p:tav>
                                      </p:tavLst>
                                    </p:anim>
                                    <p:anim calcmode="lin" valueType="num">
                                      <p:cBhvr>
                                        <p:cTn id="58" dur="1000" fill="hold"/>
                                        <p:tgtEl>
                                          <p:spTgt spid="22"/>
                                        </p:tgtEl>
                                        <p:attrNameLst>
                                          <p:attrName>ppt_h</p:attrName>
                                        </p:attrNameLst>
                                      </p:cBhvr>
                                      <p:tavLst>
                                        <p:tav tm="0">
                                          <p:val>
                                            <p:fltVal val="0"/>
                                          </p:val>
                                        </p:tav>
                                        <p:tav tm="100000">
                                          <p:val>
                                            <p:strVal val="#ppt_h"/>
                                          </p:val>
                                        </p:tav>
                                      </p:tavLst>
                                    </p:anim>
                                    <p:anim calcmode="lin" valueType="num">
                                      <p:cBhvr>
                                        <p:cTn id="59" dur="1000" fill="hold"/>
                                        <p:tgtEl>
                                          <p:spTgt spid="22"/>
                                        </p:tgtEl>
                                        <p:attrNameLst>
                                          <p:attrName>ppt_x</p:attrName>
                                        </p:attrNameLst>
                                      </p:cBhvr>
                                      <p:tavLst>
                                        <p:tav tm="0" fmla="#ppt_x+(cos(-2*pi*(1-$))*-#ppt_x-sin(-2*pi*(1-$))*(1-#ppt_y))*(1-$)">
                                          <p:val>
                                            <p:fltVal val="0"/>
                                          </p:val>
                                        </p:tav>
                                        <p:tav tm="100000">
                                          <p:val>
                                            <p:fltVal val="1"/>
                                          </p:val>
                                        </p:tav>
                                      </p:tavLst>
                                    </p:anim>
                                    <p:anim calcmode="lin" valueType="num">
                                      <p:cBhvr>
                                        <p:cTn id="60" dur="1000" fill="hold"/>
                                        <p:tgtEl>
                                          <p:spTgt spid="22"/>
                                        </p:tgtEl>
                                        <p:attrNameLst>
                                          <p:attrName>ppt_y</p:attrName>
                                        </p:attrNameLst>
                                      </p:cBhvr>
                                      <p:tavLst>
                                        <p:tav tm="0" fmla="#ppt_y+(sin(-2*pi*(1-$))*-#ppt_x+cos(-2*pi*(1-$))*(1-#ppt_y))*(1-$)">
                                          <p:val>
                                            <p:fltVal val="0"/>
                                          </p:val>
                                        </p:tav>
                                        <p:tav tm="100000">
                                          <p:val>
                                            <p:fltVal val="1"/>
                                          </p:val>
                                        </p:tav>
                                      </p:tavLst>
                                    </p:anim>
                                  </p:childTnLst>
                                </p:cTn>
                              </p:par>
                              <p:par>
                                <p:cTn id="61" presetID="15" presetClass="entr" presetSubtype="0" fill="hold" nodeType="withEffect">
                                  <p:stCondLst>
                                    <p:cond delay="0"/>
                                  </p:stCondLst>
                                  <p:childTnLst>
                                    <p:set>
                                      <p:cBhvr>
                                        <p:cTn id="62" dur="1" fill="hold">
                                          <p:stCondLst>
                                            <p:cond delay="0"/>
                                          </p:stCondLst>
                                        </p:cTn>
                                        <p:tgtEl>
                                          <p:spTgt spid="18"/>
                                        </p:tgtEl>
                                        <p:attrNameLst>
                                          <p:attrName>style.visibility</p:attrName>
                                        </p:attrNameLst>
                                      </p:cBhvr>
                                      <p:to>
                                        <p:strVal val="visible"/>
                                      </p:to>
                                    </p:set>
                                    <p:anim calcmode="lin" valueType="num">
                                      <p:cBhvr>
                                        <p:cTn id="63" dur="1000" fill="hold"/>
                                        <p:tgtEl>
                                          <p:spTgt spid="18"/>
                                        </p:tgtEl>
                                        <p:attrNameLst>
                                          <p:attrName>ppt_w</p:attrName>
                                        </p:attrNameLst>
                                      </p:cBhvr>
                                      <p:tavLst>
                                        <p:tav tm="0">
                                          <p:val>
                                            <p:fltVal val="0"/>
                                          </p:val>
                                        </p:tav>
                                        <p:tav tm="100000">
                                          <p:val>
                                            <p:strVal val="#ppt_w"/>
                                          </p:val>
                                        </p:tav>
                                      </p:tavLst>
                                    </p:anim>
                                    <p:anim calcmode="lin" valueType="num">
                                      <p:cBhvr>
                                        <p:cTn id="64" dur="1000" fill="hold"/>
                                        <p:tgtEl>
                                          <p:spTgt spid="18"/>
                                        </p:tgtEl>
                                        <p:attrNameLst>
                                          <p:attrName>ppt_h</p:attrName>
                                        </p:attrNameLst>
                                      </p:cBhvr>
                                      <p:tavLst>
                                        <p:tav tm="0">
                                          <p:val>
                                            <p:fltVal val="0"/>
                                          </p:val>
                                        </p:tav>
                                        <p:tav tm="100000">
                                          <p:val>
                                            <p:strVal val="#ppt_h"/>
                                          </p:val>
                                        </p:tav>
                                      </p:tavLst>
                                    </p:anim>
                                    <p:anim calcmode="lin" valueType="num">
                                      <p:cBhvr>
                                        <p:cTn id="65" dur="1000" fill="hold"/>
                                        <p:tgtEl>
                                          <p:spTgt spid="18"/>
                                        </p:tgtEl>
                                        <p:attrNameLst>
                                          <p:attrName>ppt_x</p:attrName>
                                        </p:attrNameLst>
                                      </p:cBhvr>
                                      <p:tavLst>
                                        <p:tav tm="0" fmla="#ppt_x+(cos(-2*pi*(1-$))*-#ppt_x-sin(-2*pi*(1-$))*(1-#ppt_y))*(1-$)">
                                          <p:val>
                                            <p:fltVal val="0"/>
                                          </p:val>
                                        </p:tav>
                                        <p:tav tm="100000">
                                          <p:val>
                                            <p:fltVal val="1"/>
                                          </p:val>
                                        </p:tav>
                                      </p:tavLst>
                                    </p:anim>
                                    <p:anim calcmode="lin" valueType="num">
                                      <p:cBhvr>
                                        <p:cTn id="66" dur="1000" fill="hold"/>
                                        <p:tgtEl>
                                          <p:spTgt spid="18"/>
                                        </p:tgtEl>
                                        <p:attrNameLst>
                                          <p:attrName>ppt_y</p:attrName>
                                        </p:attrNameLst>
                                      </p:cBhvr>
                                      <p:tavLst>
                                        <p:tav tm="0" fmla="#ppt_y+(sin(-2*pi*(1-$))*-#ppt_x+cos(-2*pi*(1-$))*(1-#ppt_y))*(1-$)">
                                          <p:val>
                                            <p:fltVal val="0"/>
                                          </p:val>
                                        </p:tav>
                                        <p:tav tm="100000">
                                          <p:val>
                                            <p:fltVal val="1"/>
                                          </p:val>
                                        </p:tav>
                                      </p:tavLst>
                                    </p:anim>
                                  </p:childTnLst>
                                </p:cTn>
                              </p:par>
                              <p:par>
                                <p:cTn id="67" presetID="15" presetClass="entr" presetSubtype="0" fill="hold" grpId="0" nodeType="withEffect">
                                  <p:stCondLst>
                                    <p:cond delay="0"/>
                                  </p:stCondLst>
                                  <p:childTnLst>
                                    <p:set>
                                      <p:cBhvr>
                                        <p:cTn id="68" dur="1" fill="hold">
                                          <p:stCondLst>
                                            <p:cond delay="0"/>
                                          </p:stCondLst>
                                        </p:cTn>
                                        <p:tgtEl>
                                          <p:spTgt spid="23"/>
                                        </p:tgtEl>
                                        <p:attrNameLst>
                                          <p:attrName>style.visibility</p:attrName>
                                        </p:attrNameLst>
                                      </p:cBhvr>
                                      <p:to>
                                        <p:strVal val="visible"/>
                                      </p:to>
                                    </p:set>
                                    <p:anim calcmode="lin" valueType="num">
                                      <p:cBhvr>
                                        <p:cTn id="69" dur="1000" fill="hold"/>
                                        <p:tgtEl>
                                          <p:spTgt spid="23"/>
                                        </p:tgtEl>
                                        <p:attrNameLst>
                                          <p:attrName>ppt_w</p:attrName>
                                        </p:attrNameLst>
                                      </p:cBhvr>
                                      <p:tavLst>
                                        <p:tav tm="0">
                                          <p:val>
                                            <p:fltVal val="0"/>
                                          </p:val>
                                        </p:tav>
                                        <p:tav tm="100000">
                                          <p:val>
                                            <p:strVal val="#ppt_w"/>
                                          </p:val>
                                        </p:tav>
                                      </p:tavLst>
                                    </p:anim>
                                    <p:anim calcmode="lin" valueType="num">
                                      <p:cBhvr>
                                        <p:cTn id="70" dur="1000" fill="hold"/>
                                        <p:tgtEl>
                                          <p:spTgt spid="23"/>
                                        </p:tgtEl>
                                        <p:attrNameLst>
                                          <p:attrName>ppt_h</p:attrName>
                                        </p:attrNameLst>
                                      </p:cBhvr>
                                      <p:tavLst>
                                        <p:tav tm="0">
                                          <p:val>
                                            <p:fltVal val="0"/>
                                          </p:val>
                                        </p:tav>
                                        <p:tav tm="100000">
                                          <p:val>
                                            <p:strVal val="#ppt_h"/>
                                          </p:val>
                                        </p:tav>
                                      </p:tavLst>
                                    </p:anim>
                                    <p:anim calcmode="lin" valueType="num">
                                      <p:cBhvr>
                                        <p:cTn id="71" dur="1000" fill="hold"/>
                                        <p:tgtEl>
                                          <p:spTgt spid="23"/>
                                        </p:tgtEl>
                                        <p:attrNameLst>
                                          <p:attrName>ppt_x</p:attrName>
                                        </p:attrNameLst>
                                      </p:cBhvr>
                                      <p:tavLst>
                                        <p:tav tm="0" fmla="#ppt_x+(cos(-2*pi*(1-$))*-#ppt_x-sin(-2*pi*(1-$))*(1-#ppt_y))*(1-$)">
                                          <p:val>
                                            <p:fltVal val="0"/>
                                          </p:val>
                                        </p:tav>
                                        <p:tav tm="100000">
                                          <p:val>
                                            <p:fltVal val="1"/>
                                          </p:val>
                                        </p:tav>
                                      </p:tavLst>
                                    </p:anim>
                                    <p:anim calcmode="lin" valueType="num">
                                      <p:cBhvr>
                                        <p:cTn id="72" dur="1000" fill="hold"/>
                                        <p:tgtEl>
                                          <p:spTgt spid="2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21" grpId="0"/>
      <p:bldP spid="22" grpId="0"/>
      <p:bldP spid="23" grpId="0"/>
    </p:bldLst>
  </p:timing>
</p:sld>
</file>

<file path=ppt/slides/slide4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9600" y="704088"/>
            <a:ext cx="11074400" cy="1010400"/>
          </a:xfrm>
        </p:spPr>
        <p:txBody>
          <a:bodyPr/>
          <a:lstStyle/>
          <a:p>
            <a:pPr eaLnBrk="1" hangingPunct="1">
              <a:defRPr/>
            </a:pPr>
            <a:r>
              <a:rPr lang="fr-FR" sz="4100" b="1" dirty="0">
                <a:solidFill>
                  <a:srgbClr val="FFC000"/>
                </a:solidFill>
                <a:effectLst>
                  <a:outerShdw blurRad="38100" dist="38100" dir="2700000" algn="tl">
                    <a:srgbClr val="000000">
                      <a:alpha val="43137"/>
                    </a:srgbClr>
                  </a:outerShdw>
                </a:effectLst>
              </a:rPr>
              <a:t>Les Ressources</a:t>
            </a:r>
          </a:p>
        </p:txBody>
      </p:sp>
      <p:pic>
        <p:nvPicPr>
          <p:cNvPr id="12295" name="Picture 2"/>
          <p:cNvPicPr>
            <a:picLocks noChangeAspect="1" noChangeArrowheads="1"/>
          </p:cNvPicPr>
          <p:nvPr/>
        </p:nvPicPr>
        <p:blipFill>
          <a:blip r:embed="rId3">
            <a:lum bright="10000"/>
            <a:grayscl/>
          </a:blip>
          <a:srcRect/>
          <a:stretch>
            <a:fillRect/>
          </a:stretch>
        </p:blipFill>
        <p:spPr bwMode="auto">
          <a:xfrm>
            <a:off x="857251" y="1785939"/>
            <a:ext cx="10763249" cy="4071937"/>
          </a:xfrm>
          <a:prstGeom prst="rect">
            <a:avLst/>
          </a:prstGeom>
          <a:noFill/>
          <a:ln w="9525">
            <a:noFill/>
            <a:miter lim="800000"/>
            <a:headEnd/>
            <a:tailEnd/>
          </a:ln>
        </p:spPr>
      </p:pic>
      <p:sp>
        <p:nvSpPr>
          <p:cNvPr id="4" name="Rectangle à coins arrondis 3"/>
          <p:cNvSpPr/>
          <p:nvPr/>
        </p:nvSpPr>
        <p:spPr>
          <a:xfrm>
            <a:off x="1143000" y="1928814"/>
            <a:ext cx="3143251" cy="428625"/>
          </a:xfrm>
          <a:prstGeom prst="roundRect">
            <a:avLst/>
          </a:prstGeom>
          <a:solidFill>
            <a:schemeClr val="accent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5" name="Rectangle à coins arrondis 4"/>
          <p:cNvSpPr/>
          <p:nvPr/>
        </p:nvSpPr>
        <p:spPr>
          <a:xfrm>
            <a:off x="1047752" y="3571876"/>
            <a:ext cx="3143249" cy="428625"/>
          </a:xfrm>
          <a:prstGeom prst="roundRect">
            <a:avLst/>
          </a:prstGeom>
          <a:solidFill>
            <a:schemeClr val="accent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6" name="Rectangle à coins arrondis 5"/>
          <p:cNvSpPr/>
          <p:nvPr/>
        </p:nvSpPr>
        <p:spPr>
          <a:xfrm>
            <a:off x="1047752" y="4786314"/>
            <a:ext cx="4667249" cy="428625"/>
          </a:xfrm>
          <a:prstGeom prst="roundRect">
            <a:avLst/>
          </a:prstGeom>
          <a:solidFill>
            <a:schemeClr val="accent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7" name="Espace réservé du numéro de diapositive 6"/>
          <p:cNvSpPr>
            <a:spLocks noGrp="1"/>
          </p:cNvSpPr>
          <p:nvPr>
            <p:ph type="sldNum" sz="quarter" idx="12"/>
          </p:nvPr>
        </p:nvSpPr>
        <p:spPr/>
        <p:txBody>
          <a:bodyPr/>
          <a:lstStyle/>
          <a:p>
            <a:pPr>
              <a:defRPr/>
            </a:pPr>
            <a:fld id="{35CEDD48-3127-4E44-A67B-395785B76096}" type="slidenum">
              <a:rPr lang="fr-FR" smtClean="0"/>
              <a:pPr>
                <a:defRPr/>
              </a:pPr>
              <a:t>489</a:t>
            </a:fld>
            <a:endParaRPr lang="fr-FR"/>
          </a:p>
        </p:txBody>
      </p:sp>
      <mc:AlternateContent xmlns:mc="http://schemas.openxmlformats.org/markup-compatibility/2006" xmlns:p14="http://schemas.microsoft.com/office/powerpoint/2010/main">
        <mc:Choice Requires="p14">
          <p:contentPart p14:bwMode="auto" r:id="rId4">
            <p14:nvContentPartPr>
              <p14:cNvPr id="357378" name="Ink 2"/>
              <p14:cNvContentPartPr>
                <a14:cpLocks xmlns:a14="http://schemas.microsoft.com/office/drawing/2010/main" noRot="1" noChangeAspect="1" noEditPoints="1" noChangeArrowheads="1" noChangeShapeType="1"/>
              </p14:cNvContentPartPr>
              <p14:nvPr/>
            </p14:nvContentPartPr>
            <p14:xfrm>
              <a:off x="9974263" y="2520950"/>
              <a:ext cx="377825" cy="22225"/>
            </p14:xfrm>
          </p:contentPart>
        </mc:Choice>
        <mc:Fallback xmlns="">
          <p:pic>
            <p:nvPicPr>
              <p:cNvPr id="357378" name="Ink 2"/>
              <p:cNvPicPr>
                <a:picLocks noRot="1" noChangeAspect="1" noEditPoints="1" noChangeArrowheads="1" noChangeShapeType="1"/>
              </p:cNvPicPr>
              <p:nvPr/>
            </p:nvPicPr>
            <p:blipFill>
              <a:blip r:embed="rId5"/>
              <a:stretch>
                <a:fillRect/>
              </a:stretch>
            </p:blipFill>
            <p:spPr>
              <a:xfrm>
                <a:off x="9961781" y="2482952"/>
                <a:ext cx="402789" cy="97862"/>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57379" name="Ink 3"/>
              <p14:cNvContentPartPr>
                <a14:cpLocks xmlns:a14="http://schemas.microsoft.com/office/drawing/2010/main" noRot="1" noChangeAspect="1" noEditPoints="1" noChangeArrowheads="1" noChangeShapeType="1"/>
              </p14:cNvContentPartPr>
              <p14:nvPr/>
            </p14:nvContentPartPr>
            <p14:xfrm>
              <a:off x="9945688" y="2446338"/>
              <a:ext cx="688975" cy="184150"/>
            </p14:xfrm>
          </p:contentPart>
        </mc:Choice>
        <mc:Fallback xmlns="">
          <p:pic>
            <p:nvPicPr>
              <p:cNvPr id="357379" name="Ink 3"/>
              <p:cNvPicPr>
                <a:picLocks noRot="1" noChangeAspect="1" noEditPoints="1" noChangeArrowheads="1" noChangeShapeType="1"/>
              </p:cNvPicPr>
              <p:nvPr/>
            </p:nvPicPr>
            <p:blipFill>
              <a:blip r:embed="rId7"/>
              <a:stretch>
                <a:fillRect/>
              </a:stretch>
            </p:blipFill>
            <p:spPr>
              <a:xfrm>
                <a:off x="9933196" y="2408213"/>
                <a:ext cx="713959" cy="2600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357380" name="Ink 4"/>
              <p14:cNvContentPartPr>
                <a14:cpLocks xmlns:a14="http://schemas.microsoft.com/office/drawing/2010/main" noRot="1" noChangeAspect="1" noEditPoints="1" noChangeArrowheads="1" noChangeShapeType="1"/>
              </p14:cNvContentPartPr>
              <p14:nvPr/>
            </p14:nvContentPartPr>
            <p14:xfrm>
              <a:off x="1220788" y="2768600"/>
              <a:ext cx="977900" cy="177800"/>
            </p14:xfrm>
          </p:contentPart>
        </mc:Choice>
        <mc:Fallback xmlns="">
          <p:pic>
            <p:nvPicPr>
              <p:cNvPr id="357380" name="Ink 4"/>
              <p:cNvPicPr>
                <a:picLocks noRot="1" noChangeAspect="1" noEditPoints="1" noChangeArrowheads="1" noChangeShapeType="1"/>
              </p:cNvPicPr>
              <p:nvPr/>
            </p:nvPicPr>
            <p:blipFill>
              <a:blip r:embed="rId9"/>
              <a:stretch>
                <a:fillRect/>
              </a:stretch>
            </p:blipFill>
            <p:spPr>
              <a:xfrm>
                <a:off x="1208306" y="2730449"/>
                <a:ext cx="1002864" cy="253743"/>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357381" name="Ink 5"/>
              <p14:cNvContentPartPr>
                <a14:cpLocks xmlns:a14="http://schemas.microsoft.com/office/drawing/2010/main" noRot="1" noChangeAspect="1" noEditPoints="1" noChangeArrowheads="1" noChangeShapeType="1"/>
              </p14:cNvContentPartPr>
              <p14:nvPr/>
            </p14:nvContentPartPr>
            <p14:xfrm>
              <a:off x="2995613" y="2743200"/>
              <a:ext cx="1798637" cy="225425"/>
            </p14:xfrm>
          </p:contentPart>
        </mc:Choice>
        <mc:Fallback xmlns="">
          <p:pic>
            <p:nvPicPr>
              <p:cNvPr id="357381" name="Ink 5"/>
              <p:cNvPicPr>
                <a:picLocks noRot="1" noChangeAspect="1" noEditPoints="1" noChangeArrowheads="1" noChangeShapeType="1"/>
              </p:cNvPicPr>
              <p:nvPr/>
            </p:nvPicPr>
            <p:blipFill>
              <a:blip r:embed="rId11"/>
              <a:stretch>
                <a:fillRect/>
              </a:stretch>
            </p:blipFill>
            <p:spPr>
              <a:xfrm>
                <a:off x="2983022" y="2706495"/>
                <a:ext cx="1823820" cy="298489"/>
              </a:xfrm>
              <a:prstGeom prst="rect">
                <a:avLst/>
              </a:prstGeom>
            </p:spPr>
          </p:pic>
        </mc:Fallback>
      </mc:AlternateContent>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41412" y="1456018"/>
            <a:ext cx="8946541" cy="4195481"/>
          </a:xfrm>
        </p:spPr>
        <p:txBody>
          <a:bodyPr/>
          <a:lstStyle/>
          <a:p>
            <a:pPr lvl="0" algn="ctr">
              <a:buNone/>
            </a:pPr>
            <a:r>
              <a:rPr lang="fr-FR" sz="2400" b="1" dirty="0"/>
              <a:t>Réalisation des fabrications dans les meilleures délais : </a:t>
            </a:r>
          </a:p>
          <a:p>
            <a:pPr lvl="0"/>
            <a:r>
              <a:rPr lang="fr-FR" dirty="0"/>
              <a:t>Il faut avoir une planification efficace avec une stratégie de lutte contre toute perturbation ou blocage du planning (pannes, ruptures stock, .....).Cet objectif peut se mesurer par les indicateurs principaux suivants : Le taux de rendement global TRG, le taux de respect de planning TRP/taux de satisfaction client TSC.</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eaLnBrk="1" hangingPunct="1">
              <a:defRPr/>
            </a:pPr>
            <a:r>
              <a:rPr lang="fr-FR" sz="4100" b="1" dirty="0">
                <a:solidFill>
                  <a:srgbClr val="FFC000"/>
                </a:solidFill>
                <a:effectLst>
                  <a:outerShdw blurRad="38100" dist="38100" dir="2700000" algn="tl">
                    <a:srgbClr val="000000">
                      <a:alpha val="43137"/>
                    </a:srgbClr>
                  </a:outerShdw>
                </a:effectLst>
              </a:rPr>
              <a:t>Affectation des ressources</a:t>
            </a:r>
          </a:p>
        </p:txBody>
      </p:sp>
      <p:pic>
        <p:nvPicPr>
          <p:cNvPr id="49155" name="Picture 2"/>
          <p:cNvPicPr>
            <a:picLocks noChangeAspect="1" noChangeArrowheads="1"/>
          </p:cNvPicPr>
          <p:nvPr/>
        </p:nvPicPr>
        <p:blipFill>
          <a:blip r:embed="rId3">
            <a:lum bright="10000"/>
            <a:grayscl/>
          </a:blip>
          <a:srcRect/>
          <a:stretch>
            <a:fillRect/>
          </a:stretch>
        </p:blipFill>
        <p:spPr bwMode="auto">
          <a:xfrm>
            <a:off x="952501" y="1928813"/>
            <a:ext cx="10462684" cy="4000500"/>
          </a:xfrm>
          <a:prstGeom prst="rect">
            <a:avLst/>
          </a:prstGeom>
          <a:noFill/>
          <a:ln w="9525">
            <a:noFill/>
            <a:miter lim="800000"/>
            <a:headEnd/>
            <a:tailEnd/>
          </a:ln>
        </p:spPr>
      </p:pic>
      <p:sp>
        <p:nvSpPr>
          <p:cNvPr id="4" name="Rectangle à coins arrondis 3"/>
          <p:cNvSpPr/>
          <p:nvPr/>
        </p:nvSpPr>
        <p:spPr>
          <a:xfrm>
            <a:off x="952500" y="2000251"/>
            <a:ext cx="3143251" cy="428625"/>
          </a:xfrm>
          <a:prstGeom prst="roundRect">
            <a:avLst/>
          </a:prstGeom>
          <a:solidFill>
            <a:schemeClr val="accent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5" name="Rectangle à coins arrondis 4"/>
          <p:cNvSpPr/>
          <p:nvPr/>
        </p:nvSpPr>
        <p:spPr>
          <a:xfrm>
            <a:off x="979710" y="3571876"/>
            <a:ext cx="3143251" cy="428625"/>
          </a:xfrm>
          <a:prstGeom prst="roundRect">
            <a:avLst/>
          </a:prstGeom>
          <a:solidFill>
            <a:schemeClr val="accent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6" name="Rectangle à coins arrondis 5"/>
          <p:cNvSpPr/>
          <p:nvPr/>
        </p:nvSpPr>
        <p:spPr>
          <a:xfrm>
            <a:off x="979711" y="5000626"/>
            <a:ext cx="4857751" cy="428625"/>
          </a:xfrm>
          <a:prstGeom prst="roundRect">
            <a:avLst/>
          </a:prstGeom>
          <a:solidFill>
            <a:schemeClr val="accent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7" name="Espace réservé du numéro de diapositive 6"/>
          <p:cNvSpPr>
            <a:spLocks noGrp="1"/>
          </p:cNvSpPr>
          <p:nvPr>
            <p:ph type="sldNum" sz="quarter" idx="12"/>
          </p:nvPr>
        </p:nvSpPr>
        <p:spPr/>
        <p:txBody>
          <a:bodyPr/>
          <a:lstStyle/>
          <a:p>
            <a:pPr>
              <a:defRPr/>
            </a:pPr>
            <a:fld id="{BF383874-CBF6-410E-AE59-577CFEBAEABB}" type="slidenum">
              <a:rPr lang="fr-FR" smtClean="0"/>
              <a:pPr>
                <a:defRPr/>
              </a:pPr>
              <a:t>490</a:t>
            </a:fld>
            <a:endParaRPr lang="fr-FR"/>
          </a:p>
        </p:txBody>
      </p:sp>
    </p:spTree>
  </p:cSld>
  <p:clrMapOvr>
    <a:masterClrMapping/>
  </p:clrMapOvr>
  <p:transition/>
</p:sld>
</file>

<file path=ppt/slides/slide4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600" dirty="0">
                <a:solidFill>
                  <a:srgbClr val="FFC000"/>
                </a:solidFill>
                <a:effectLst>
                  <a:outerShdw blurRad="38100" dist="38100" dir="2700000" algn="tl">
                    <a:srgbClr val="000000">
                      <a:alpha val="43137"/>
                    </a:srgbClr>
                  </a:outerShdw>
                </a:effectLst>
              </a:rPr>
              <a:t>Ne pas confondre Délai et charge</a:t>
            </a:r>
            <a:endParaRPr lang="fr-FR" dirty="0">
              <a:solidFill>
                <a:srgbClr val="FFC000"/>
              </a:solidFill>
            </a:endParaRPr>
          </a:p>
        </p:txBody>
      </p:sp>
      <p:pic>
        <p:nvPicPr>
          <p:cNvPr id="3" name="Picture 2"/>
          <p:cNvPicPr>
            <a:picLocks noChangeAspect="1" noChangeArrowheads="1"/>
          </p:cNvPicPr>
          <p:nvPr/>
        </p:nvPicPr>
        <p:blipFill>
          <a:blip r:embed="rId2">
            <a:lum bright="10000"/>
            <a:grayscl/>
          </a:blip>
          <a:srcRect/>
          <a:stretch>
            <a:fillRect/>
          </a:stretch>
        </p:blipFill>
        <p:spPr bwMode="auto">
          <a:xfrm>
            <a:off x="476251" y="2143126"/>
            <a:ext cx="11315700" cy="4429125"/>
          </a:xfrm>
          <a:prstGeom prst="rect">
            <a:avLst/>
          </a:prstGeom>
          <a:noFill/>
          <a:ln w="9525">
            <a:noFill/>
            <a:miter lim="800000"/>
            <a:headEnd/>
            <a:tailEnd/>
          </a:ln>
        </p:spPr>
      </p:pic>
      <p:sp>
        <p:nvSpPr>
          <p:cNvPr id="4" name="Rectangle à coins arrondis 3"/>
          <p:cNvSpPr/>
          <p:nvPr/>
        </p:nvSpPr>
        <p:spPr>
          <a:xfrm>
            <a:off x="1619251" y="2286000"/>
            <a:ext cx="9525000" cy="928688"/>
          </a:xfrm>
          <a:prstGeom prst="roundRect">
            <a:avLst/>
          </a:prstGeom>
          <a:solidFill>
            <a:schemeClr val="accent1">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5" name="Rectangle à coins arrondis 4"/>
          <p:cNvSpPr/>
          <p:nvPr/>
        </p:nvSpPr>
        <p:spPr>
          <a:xfrm>
            <a:off x="1619251" y="3286125"/>
            <a:ext cx="9525000" cy="928688"/>
          </a:xfrm>
          <a:prstGeom prst="roundRect">
            <a:avLst/>
          </a:prstGeom>
          <a:solidFill>
            <a:srgbClr val="FFC000">
              <a:alpha val="1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Tree>
  </p:cSld>
  <p:clrMapOvr>
    <a:masterClrMapping/>
  </p:clrMapOvr>
</p:sld>
</file>

<file path=ppt/slides/slide4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eaLnBrk="1" fontAlgn="auto" hangingPunct="1">
              <a:spcAft>
                <a:spcPts val="0"/>
              </a:spcAft>
              <a:defRPr/>
            </a:pPr>
            <a:r>
              <a:rPr lang="fr-FR" sz="4500" b="1" dirty="0">
                <a:solidFill>
                  <a:srgbClr val="FFC000"/>
                </a:solidFill>
                <a:effectLst>
                  <a:outerShdw blurRad="38100" dist="38100" dir="2700000" algn="tl">
                    <a:srgbClr val="000000">
                      <a:alpha val="43137"/>
                    </a:srgbClr>
                  </a:outerShdw>
                </a:effectLst>
              </a:rPr>
              <a:t>Charge de travail</a:t>
            </a:r>
          </a:p>
        </p:txBody>
      </p:sp>
      <p:sp>
        <p:nvSpPr>
          <p:cNvPr id="51203" name="Espace réservé du contenu 2"/>
          <p:cNvSpPr>
            <a:spLocks noGrp="1"/>
          </p:cNvSpPr>
          <p:nvPr>
            <p:ph idx="1"/>
          </p:nvPr>
        </p:nvSpPr>
        <p:spPr/>
        <p:txBody>
          <a:bodyPr/>
          <a:lstStyle/>
          <a:p>
            <a:pPr eaLnBrk="1" hangingPunct="1">
              <a:buFont typeface="Wingdings 2" pitchFamily="18" charset="2"/>
              <a:buNone/>
            </a:pPr>
            <a:r>
              <a:rPr lang="fr-FR" sz="2000" dirty="0"/>
              <a:t>La charge est la quantité de travail exprimée en :</a:t>
            </a:r>
          </a:p>
          <a:p>
            <a:pPr lvl="1" algn="ctr" eaLnBrk="1" hangingPunct="1">
              <a:buFont typeface="Wingdings 2" pitchFamily="18" charset="2"/>
              <a:buNone/>
            </a:pPr>
            <a:r>
              <a:rPr lang="fr-FR" sz="2800" b="1" dirty="0"/>
              <a:t>ressources  × temps</a:t>
            </a:r>
            <a:r>
              <a:rPr lang="fr-FR" sz="1800" dirty="0"/>
              <a:t>.</a:t>
            </a:r>
          </a:p>
          <a:p>
            <a:pPr eaLnBrk="1" hangingPunct="1"/>
            <a:endParaRPr lang="fr-FR" sz="2000" dirty="0"/>
          </a:p>
          <a:p>
            <a:pPr eaLnBrk="1" hangingPunct="1"/>
            <a:r>
              <a:rPr lang="fr-FR" sz="2000" dirty="0"/>
              <a:t>Les ressources sont souvent des hommes</a:t>
            </a:r>
          </a:p>
          <a:p>
            <a:pPr eaLnBrk="1" hangingPunct="1"/>
            <a:r>
              <a:rPr lang="fr-FR" sz="2000" dirty="0"/>
              <a:t>Le temps est le :</a:t>
            </a:r>
          </a:p>
          <a:p>
            <a:pPr lvl="1" eaLnBrk="1" hangingPunct="1"/>
            <a:r>
              <a:rPr lang="fr-FR" sz="1800" dirty="0"/>
              <a:t>mois pour les grands projets,</a:t>
            </a:r>
          </a:p>
          <a:p>
            <a:pPr lvl="1" eaLnBrk="1" hangingPunct="1"/>
            <a:r>
              <a:rPr lang="fr-FR" sz="1800" dirty="0"/>
              <a:t>jour pour les petits projets.</a:t>
            </a:r>
          </a:p>
        </p:txBody>
      </p:sp>
      <p:pic>
        <p:nvPicPr>
          <p:cNvPr id="51204" name="Picture 2"/>
          <p:cNvPicPr>
            <a:picLocks noChangeAspect="1" noChangeArrowheads="1"/>
          </p:cNvPicPr>
          <p:nvPr/>
        </p:nvPicPr>
        <p:blipFill>
          <a:blip r:embed="rId3"/>
          <a:srcRect/>
          <a:stretch>
            <a:fillRect/>
          </a:stretch>
        </p:blipFill>
        <p:spPr bwMode="auto">
          <a:xfrm>
            <a:off x="6982279" y="3520615"/>
            <a:ext cx="4229100" cy="1209675"/>
          </a:xfrm>
          <a:prstGeom prst="rect">
            <a:avLst/>
          </a:prstGeom>
          <a:noFill/>
          <a:ln w="9525">
            <a:noFill/>
            <a:miter lim="800000"/>
            <a:headEnd/>
            <a:tailEnd/>
          </a:ln>
        </p:spPr>
      </p:pic>
      <p:sp>
        <p:nvSpPr>
          <p:cNvPr id="5" name="Rectangle à coins arrondis 4"/>
          <p:cNvSpPr/>
          <p:nvPr/>
        </p:nvSpPr>
        <p:spPr>
          <a:xfrm>
            <a:off x="3048000" y="2575149"/>
            <a:ext cx="6477000" cy="642937"/>
          </a:xfrm>
          <a:prstGeom prst="roundRect">
            <a:avLst/>
          </a:prstGeom>
          <a:solidFill>
            <a:schemeClr val="accent1">
              <a:alpha val="17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Tree>
  </p:cSld>
  <p:clrMapOvr>
    <a:masterClrMapping/>
  </p:clrMapOvr>
  <p:transition/>
</p:sld>
</file>

<file path=ppt/slides/slide4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eaLnBrk="1" fontAlgn="auto" hangingPunct="1">
              <a:spcAft>
                <a:spcPts val="0"/>
              </a:spcAft>
              <a:defRPr/>
            </a:pPr>
            <a:r>
              <a:rPr lang="fr-FR" sz="4500" b="1" dirty="0">
                <a:solidFill>
                  <a:srgbClr val="FFFF00"/>
                </a:solidFill>
                <a:effectLst>
                  <a:outerShdw blurRad="38100" dist="38100" dir="2700000" algn="tl">
                    <a:srgbClr val="000000">
                      <a:alpha val="43137"/>
                    </a:srgbClr>
                  </a:outerShdw>
                </a:effectLst>
              </a:rPr>
              <a:t>Planification</a:t>
            </a:r>
          </a:p>
        </p:txBody>
      </p:sp>
      <p:sp>
        <p:nvSpPr>
          <p:cNvPr id="3" name="Espace réservé du contenu 2"/>
          <p:cNvSpPr>
            <a:spLocks noGrp="1"/>
          </p:cNvSpPr>
          <p:nvPr>
            <p:ph idx="1"/>
          </p:nvPr>
        </p:nvSpPr>
        <p:spPr/>
        <p:txBody>
          <a:bodyPr>
            <a:normAutofit/>
          </a:bodyPr>
          <a:lstStyle/>
          <a:p>
            <a:pPr marL="0" indent="0" algn="just" eaLnBrk="1" fontAlgn="auto" hangingPunct="1">
              <a:lnSpc>
                <a:spcPct val="150000"/>
              </a:lnSpc>
              <a:spcAft>
                <a:spcPts val="0"/>
              </a:spcAft>
              <a:buClr>
                <a:schemeClr val="accent3"/>
              </a:buClr>
              <a:buFont typeface="Wingdings 2"/>
              <a:buNone/>
              <a:defRPr/>
            </a:pPr>
            <a:r>
              <a:rPr lang="fr-FR" sz="2400" dirty="0"/>
              <a:t>La planification consiste à définir </a:t>
            </a:r>
            <a:r>
              <a:rPr lang="fr-FR" sz="2400" b="1" dirty="0">
                <a:solidFill>
                  <a:srgbClr val="D9F147"/>
                </a:solidFill>
              </a:rPr>
              <a:t>l'enchaînement des tâches </a:t>
            </a:r>
            <a:r>
              <a:rPr lang="fr-FR" sz="2400" dirty="0"/>
              <a:t>les unes par rapport aux autres et à placer celles-ci en fonction du </a:t>
            </a:r>
            <a:r>
              <a:rPr lang="fr-FR" sz="2400" b="1" dirty="0">
                <a:solidFill>
                  <a:srgbClr val="D9F147"/>
                </a:solidFill>
              </a:rPr>
              <a:t>calendrier</a:t>
            </a:r>
            <a:r>
              <a:rPr lang="fr-FR" sz="2400" dirty="0"/>
              <a:t> pour définir les instants où ces tâches pourront être réalisées.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eaLnBrk="1" fontAlgn="auto" hangingPunct="1">
              <a:spcAft>
                <a:spcPts val="0"/>
              </a:spcAft>
              <a:defRPr/>
            </a:pPr>
            <a:r>
              <a:rPr lang="fr-FR" sz="4500" b="1" dirty="0">
                <a:solidFill>
                  <a:srgbClr val="FFC000"/>
                </a:solidFill>
                <a:effectLst>
                  <a:outerShdw blurRad="38100" dist="38100" dir="2700000" algn="tl">
                    <a:srgbClr val="000000">
                      <a:alpha val="43137"/>
                    </a:srgbClr>
                  </a:outerShdw>
                </a:effectLst>
              </a:rPr>
              <a:t>Le Planning</a:t>
            </a:r>
          </a:p>
        </p:txBody>
      </p:sp>
      <p:sp>
        <p:nvSpPr>
          <p:cNvPr id="3" name="Espace réservé du contenu 2"/>
          <p:cNvSpPr>
            <a:spLocks noGrp="1"/>
          </p:cNvSpPr>
          <p:nvPr>
            <p:ph idx="1"/>
          </p:nvPr>
        </p:nvSpPr>
        <p:spPr>
          <a:xfrm>
            <a:off x="190501" y="1935164"/>
            <a:ext cx="11130642" cy="4389437"/>
          </a:xfrm>
        </p:spPr>
        <p:txBody>
          <a:bodyPr>
            <a:normAutofit/>
          </a:bodyPr>
          <a:lstStyle/>
          <a:p>
            <a:pPr marL="0" lvl="1" indent="0" algn="just" eaLnBrk="1" fontAlgn="auto" hangingPunct="1">
              <a:lnSpc>
                <a:spcPct val="150000"/>
              </a:lnSpc>
              <a:spcAft>
                <a:spcPts val="0"/>
              </a:spcAft>
              <a:buFont typeface="Wingdings 2"/>
              <a:buNone/>
              <a:defRPr/>
            </a:pPr>
            <a:r>
              <a:rPr lang="fr-FR" sz="2000" dirty="0"/>
              <a:t>Le planning donne un cadre de travail et permet à tous les participants au projet de se situer dans un travail commun et une perspective globale : </a:t>
            </a:r>
          </a:p>
          <a:p>
            <a:pPr marL="640080" lvl="1" indent="-246888" algn="just" eaLnBrk="1" fontAlgn="auto" hangingPunct="1">
              <a:lnSpc>
                <a:spcPct val="150000"/>
              </a:lnSpc>
              <a:spcAft>
                <a:spcPts val="0"/>
              </a:spcAft>
              <a:buFont typeface="Wingdings 2"/>
              <a:buChar char=""/>
              <a:defRPr/>
            </a:pPr>
            <a:r>
              <a:rPr lang="fr-FR" sz="2000" dirty="0"/>
              <a:t>des tâches à réaliser </a:t>
            </a:r>
          </a:p>
          <a:p>
            <a:pPr marL="640080" lvl="1" indent="-246888" algn="just" eaLnBrk="1" fontAlgn="auto" hangingPunct="1">
              <a:lnSpc>
                <a:spcPct val="150000"/>
              </a:lnSpc>
              <a:spcAft>
                <a:spcPts val="0"/>
              </a:spcAft>
              <a:buFont typeface="Wingdings 2"/>
              <a:buChar char=""/>
              <a:defRPr/>
            </a:pPr>
            <a:r>
              <a:rPr lang="fr-FR" sz="2000" dirty="0"/>
              <a:t>un cheminement logique </a:t>
            </a:r>
          </a:p>
          <a:p>
            <a:pPr marL="640080" lvl="1" indent="-246888" algn="just" eaLnBrk="1" fontAlgn="auto" hangingPunct="1">
              <a:lnSpc>
                <a:spcPct val="150000"/>
              </a:lnSpc>
              <a:spcAft>
                <a:spcPts val="0"/>
              </a:spcAft>
              <a:buFont typeface="Wingdings 2"/>
              <a:buChar char=""/>
              <a:defRPr/>
            </a:pPr>
            <a:r>
              <a:rPr lang="fr-FR" sz="2000" dirty="0"/>
              <a:t>des objectifs à atteindre </a:t>
            </a:r>
          </a:p>
          <a:p>
            <a:pPr marL="640080" lvl="1" indent="-246888" algn="just" eaLnBrk="1" fontAlgn="auto" hangingPunct="1">
              <a:lnSpc>
                <a:spcPct val="150000"/>
              </a:lnSpc>
              <a:spcAft>
                <a:spcPts val="0"/>
              </a:spcAft>
              <a:buFont typeface="Wingdings 2"/>
              <a:buChar char=""/>
              <a:defRPr/>
            </a:pPr>
            <a:r>
              <a:rPr lang="fr-FR" sz="2000" dirty="0"/>
              <a:t>une vision d'avenir </a:t>
            </a:r>
          </a:p>
          <a:p>
            <a:pPr marL="640080" lvl="1" indent="-246888" algn="just" eaLnBrk="1" fontAlgn="auto" hangingPunct="1">
              <a:lnSpc>
                <a:spcPct val="150000"/>
              </a:lnSpc>
              <a:spcAft>
                <a:spcPts val="0"/>
              </a:spcAft>
              <a:buFont typeface="Wingdings 2"/>
              <a:buChar char=""/>
              <a:defRPr/>
            </a:pPr>
            <a:r>
              <a:rPr lang="fr-FR" sz="2000" dirty="0"/>
              <a:t>c'est le fil conducteur du projet.</a:t>
            </a:r>
          </a:p>
          <a:p>
            <a:pPr marL="274320" indent="-274320" algn="just" eaLnBrk="1" fontAlgn="auto" hangingPunct="1">
              <a:spcAft>
                <a:spcPts val="0"/>
              </a:spcAft>
              <a:buClr>
                <a:schemeClr val="accent3"/>
              </a:buClr>
              <a:buFont typeface="Wingdings 2"/>
              <a:buChar char=""/>
              <a:defRPr/>
            </a:pPr>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
                                            <p:txEl>
                                              <p:pRg st="0" end="0"/>
                                            </p:txEl>
                                          </p:spTgt>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3">
                                            <p:txEl>
                                              <p:pRg st="1" end="1"/>
                                            </p:txEl>
                                          </p:spTgt>
                                        </p:tgtEl>
                                        <p:attrNameLst>
                                          <p:attrName>ppt_y</p:attrName>
                                        </p:attrNameLst>
                                      </p:cBhvr>
                                      <p:tavLst>
                                        <p:tav tm="0" fmla="#ppt_y+(sin(-2*pi*(1-$))*-#ppt_x+cos(-2*pi*(1-$))*(1-#ppt_y))*(1-$)">
                                          <p:val>
                                            <p:fltVal val="0"/>
                                          </p:val>
                                        </p:tav>
                                        <p:tav tm="100000">
                                          <p:val>
                                            <p:fltVal val="1"/>
                                          </p:val>
                                        </p:tav>
                                      </p:tavLst>
                                    </p:anim>
                                  </p:childTnLst>
                                </p:cTn>
                              </p:par>
                              <p:par>
                                <p:cTn id="17" presetID="15" presetClass="entr" presetSubtype="0"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3">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3">
                                            <p:txEl>
                                              <p:pRg st="2" end="2"/>
                                            </p:txEl>
                                          </p:spTgt>
                                        </p:tgtEl>
                                        <p:attrNameLst>
                                          <p:attrName>ppt_y</p:attrName>
                                        </p:attrNameLst>
                                      </p:cBhvr>
                                      <p:tavLst>
                                        <p:tav tm="0" fmla="#ppt_y+(sin(-2*pi*(1-$))*-#ppt_x+cos(-2*pi*(1-$))*(1-#ppt_y))*(1-$)">
                                          <p:val>
                                            <p:fltVal val="0"/>
                                          </p:val>
                                        </p:tav>
                                        <p:tav tm="100000">
                                          <p:val>
                                            <p:fltVal val="1"/>
                                          </p:val>
                                        </p:tav>
                                      </p:tavLst>
                                    </p:anim>
                                  </p:childTnLst>
                                </p:cTn>
                              </p:par>
                              <p:par>
                                <p:cTn id="23" presetID="15" presetClass="entr" presetSubtype="0"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3">
                                            <p:txEl>
                                              <p:pRg st="3" end="3"/>
                                            </p:txEl>
                                          </p:spTgt>
                                        </p:tgtEl>
                                        <p:attrNameLst>
                                          <p:attrName>ppt_y</p:attrName>
                                        </p:attrNameLst>
                                      </p:cBhvr>
                                      <p:tavLst>
                                        <p:tav tm="0" fmla="#ppt_y+(sin(-2*pi*(1-$))*-#ppt_x+cos(-2*pi*(1-$))*(1-#ppt_y))*(1-$)">
                                          <p:val>
                                            <p:fltVal val="0"/>
                                          </p:val>
                                        </p:tav>
                                        <p:tav tm="100000">
                                          <p:val>
                                            <p:fltVal val="1"/>
                                          </p:val>
                                        </p:tav>
                                      </p:tavLst>
                                    </p:anim>
                                  </p:childTnLst>
                                </p:cTn>
                              </p:par>
                              <p:par>
                                <p:cTn id="29" presetID="15" presetClass="entr" presetSubtype="0" fill="hold" grpId="0"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3">
                                            <p:txEl>
                                              <p:pRg st="4" end="4"/>
                                            </p:txEl>
                                          </p:spTgt>
                                        </p:tgtEl>
                                        <p:attrNameLst>
                                          <p:attrName>ppt_y</p:attrName>
                                        </p:attrNameLst>
                                      </p:cBhvr>
                                      <p:tavLst>
                                        <p:tav tm="0" fmla="#ppt_y+(sin(-2*pi*(1-$))*-#ppt_x+cos(-2*pi*(1-$))*(1-#ppt_y))*(1-$)">
                                          <p:val>
                                            <p:fltVal val="0"/>
                                          </p:val>
                                        </p:tav>
                                        <p:tav tm="100000">
                                          <p:val>
                                            <p:fltVal val="1"/>
                                          </p:val>
                                        </p:tav>
                                      </p:tavLst>
                                    </p:anim>
                                  </p:childTnLst>
                                </p:cTn>
                              </p:par>
                              <p:par>
                                <p:cTn id="35" presetID="15" presetClass="entr" presetSubtype="0" fill="hold" grpId="0"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39" dur="1000" fill="hold"/>
                                        <p:tgtEl>
                                          <p:spTgt spid="3">
                                            <p:txEl>
                                              <p:pRg st="5" end="5"/>
                                            </p:txEl>
                                          </p:spTgt>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3">
                                            <p:txEl>
                                              <p:pRg st="5" end="5"/>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re 1"/>
          <p:cNvSpPr>
            <a:spLocks noGrp="1"/>
          </p:cNvSpPr>
          <p:nvPr>
            <p:ph type="title" sz="quarter"/>
          </p:nvPr>
        </p:nvSpPr>
        <p:spPr>
          <a:xfrm>
            <a:off x="141817" y="1"/>
            <a:ext cx="11148483" cy="792163"/>
          </a:xfrm>
        </p:spPr>
        <p:txBody>
          <a:bodyPr/>
          <a:lstStyle/>
          <a:p>
            <a:r>
              <a:rPr lang="fr-FR"/>
              <a:t>Planning 5S</a:t>
            </a:r>
          </a:p>
        </p:txBody>
      </p:sp>
      <p:pic>
        <p:nvPicPr>
          <p:cNvPr id="5123" name="Picture 2"/>
          <p:cNvPicPr>
            <a:picLocks noGrp="1" noChangeAspect="1" noChangeArrowheads="1"/>
          </p:cNvPicPr>
          <p:nvPr>
            <p:ph sz="quarter" idx="1"/>
          </p:nvPr>
        </p:nvPicPr>
        <p:blipFill>
          <a:blip r:embed="rId2"/>
          <a:srcRect/>
          <a:stretch>
            <a:fillRect/>
          </a:stretch>
        </p:blipFill>
        <p:spPr>
          <a:xfrm>
            <a:off x="0" y="1214438"/>
            <a:ext cx="12192000" cy="5357812"/>
          </a:xfrm>
        </p:spPr>
      </p:pic>
    </p:spTree>
  </p:cSld>
  <p:clrMapOvr>
    <a:masterClrMapping/>
  </p:clrMapOvr>
</p:sld>
</file>

<file path=ppt/slides/slide4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6" name="Rectangle 4"/>
          <p:cNvSpPr>
            <a:spLocks noGrp="1" noChangeArrowheads="1"/>
          </p:cNvSpPr>
          <p:nvPr>
            <p:ph type="ctrTitle"/>
          </p:nvPr>
        </p:nvSpPr>
        <p:spPr>
          <a:xfrm>
            <a:off x="571461" y="1571612"/>
            <a:ext cx="10468864" cy="1828800"/>
          </a:xfrm>
        </p:spPr>
        <p:txBody>
          <a:bodyPr/>
          <a:lstStyle/>
          <a:p>
            <a:pPr eaLnBrk="1" fontAlgn="auto" hangingPunct="1">
              <a:spcAft>
                <a:spcPts val="0"/>
              </a:spcAft>
              <a:defRPr/>
            </a:pPr>
            <a:r>
              <a:rPr lang="fr-FR" dirty="0">
                <a:ln w="18415" cmpd="sng">
                  <a:solidFill>
                    <a:srgbClr val="FFFFFF"/>
                  </a:solidFill>
                  <a:prstDash val="solid"/>
                </a:ln>
                <a:solidFill>
                  <a:srgbClr val="FFFFFF"/>
                </a:solidFill>
                <a:effectLst>
                  <a:outerShdw blurRad="38100" dist="38100" dir="2700000" algn="tl">
                    <a:srgbClr val="000000">
                      <a:alpha val="43137"/>
                    </a:srgbClr>
                  </a:outerShdw>
                </a:effectLst>
              </a:rPr>
              <a:t>Découpage d’un projet</a:t>
            </a:r>
          </a:p>
        </p:txBody>
      </p:sp>
      <p:sp>
        <p:nvSpPr>
          <p:cNvPr id="54275" name="Rectangle 5"/>
          <p:cNvSpPr>
            <a:spLocks noGrp="1" noChangeArrowheads="1"/>
          </p:cNvSpPr>
          <p:nvPr>
            <p:ph type="subTitle" idx="1"/>
          </p:nvPr>
        </p:nvSpPr>
        <p:spPr>
          <a:xfrm>
            <a:off x="203200" y="4143376"/>
            <a:ext cx="11988800" cy="792163"/>
          </a:xfrm>
        </p:spPr>
        <p:txBody>
          <a:bodyPr/>
          <a:lstStyle/>
          <a:p>
            <a:pPr marR="0" algn="ctr" eaLnBrk="1" hangingPunct="1"/>
            <a:r>
              <a:rPr lang="fr-FR" sz="3000" b="1" i="1">
                <a:solidFill>
                  <a:srgbClr val="FFFF00"/>
                </a:solidFill>
              </a:rPr>
              <a:t>Un éléphant, ça se mange par petits morceaux</a:t>
            </a:r>
          </a:p>
        </p:txBody>
      </p:sp>
      <p:pic>
        <p:nvPicPr>
          <p:cNvPr id="54276" name="Picture 6" descr="AN02321_"/>
          <p:cNvPicPr>
            <a:picLocks noChangeAspect="1" noChangeArrowheads="1"/>
          </p:cNvPicPr>
          <p:nvPr/>
        </p:nvPicPr>
        <p:blipFill>
          <a:blip r:embed="rId3"/>
          <a:srcRect/>
          <a:stretch>
            <a:fillRect/>
          </a:stretch>
        </p:blipFill>
        <p:spPr bwMode="auto">
          <a:xfrm>
            <a:off x="4667251" y="4929188"/>
            <a:ext cx="3225800" cy="1719262"/>
          </a:xfrm>
          <a:prstGeom prst="rect">
            <a:avLst/>
          </a:prstGeom>
          <a:noFill/>
          <a:ln w="9525">
            <a:noFill/>
            <a:miter lim="800000"/>
            <a:headEnd/>
            <a:tailEnd/>
          </a:ln>
        </p:spPr>
      </p:pic>
    </p:spTree>
  </p:cSld>
  <p:clrMapOvr>
    <a:masterClrMapping/>
  </p:clrMapOvr>
  <p:transition/>
</p:sld>
</file>

<file path=ppt/slides/slide4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a:bodyPr>
          <a:lstStyle/>
          <a:p>
            <a:pPr eaLnBrk="1" fontAlgn="auto" hangingPunct="1">
              <a:spcAft>
                <a:spcPts val="0"/>
              </a:spcAft>
              <a:defRPr/>
            </a:pPr>
            <a:r>
              <a:rPr lang="fr-FR" sz="4800" b="1" dirty="0">
                <a:solidFill>
                  <a:srgbClr val="FFC000"/>
                </a:solidFill>
                <a:effectLst>
                  <a:outerShdw blurRad="38100" dist="38100" dir="2700000" algn="tl">
                    <a:srgbClr val="000000">
                      <a:alpha val="43137"/>
                    </a:srgbClr>
                  </a:outerShdw>
                </a:effectLst>
              </a:rPr>
              <a:t>Découpage d’un projet</a:t>
            </a:r>
          </a:p>
        </p:txBody>
      </p:sp>
      <p:sp>
        <p:nvSpPr>
          <p:cNvPr id="55299" name="Espace réservé du contenu 3"/>
          <p:cNvSpPr>
            <a:spLocks noGrp="1"/>
          </p:cNvSpPr>
          <p:nvPr>
            <p:ph idx="1"/>
          </p:nvPr>
        </p:nvSpPr>
        <p:spPr/>
        <p:txBody>
          <a:bodyPr>
            <a:normAutofit lnSpcReduction="10000"/>
          </a:bodyPr>
          <a:lstStyle/>
          <a:p>
            <a:pPr marL="457200" indent="-457200" algn="just" eaLnBrk="1" hangingPunct="1">
              <a:lnSpc>
                <a:spcPct val="150000"/>
              </a:lnSpc>
              <a:buClr>
                <a:srgbClr val="C00000"/>
              </a:buClr>
              <a:buFont typeface="Calibri" pitchFamily="34" charset="0"/>
              <a:buAutoNum type="arabicPeriod"/>
            </a:pPr>
            <a:r>
              <a:rPr lang="fr-FR" sz="2400" dirty="0">
                <a:solidFill>
                  <a:srgbClr val="D9F147"/>
                </a:solidFill>
              </a:rPr>
              <a:t>Faciliter la compréhension </a:t>
            </a:r>
            <a:r>
              <a:rPr lang="fr-FR" sz="2400" dirty="0"/>
              <a:t>et la manipulation d'un ensemble complexe par la détermination de sous-ensembles de moindre complexité </a:t>
            </a:r>
          </a:p>
          <a:p>
            <a:pPr marL="457200" indent="-457200" algn="just" eaLnBrk="1" hangingPunct="1">
              <a:lnSpc>
                <a:spcPct val="150000"/>
              </a:lnSpc>
              <a:buClr>
                <a:srgbClr val="C00000"/>
              </a:buClr>
              <a:buFont typeface="Calibri" pitchFamily="34" charset="0"/>
              <a:buAutoNum type="arabicPeriod"/>
            </a:pPr>
            <a:r>
              <a:rPr lang="fr-FR" sz="2400" dirty="0">
                <a:solidFill>
                  <a:srgbClr val="D9F147"/>
                </a:solidFill>
              </a:rPr>
              <a:t>Classer </a:t>
            </a:r>
            <a:r>
              <a:rPr lang="fr-FR" sz="2400" dirty="0"/>
              <a:t>et hiérarchiser </a:t>
            </a:r>
          </a:p>
          <a:p>
            <a:pPr marL="457200" indent="-457200" algn="just" eaLnBrk="1" hangingPunct="1">
              <a:lnSpc>
                <a:spcPct val="150000"/>
              </a:lnSpc>
              <a:buClr>
                <a:srgbClr val="C00000"/>
              </a:buClr>
              <a:buFont typeface="Calibri" pitchFamily="34" charset="0"/>
              <a:buAutoNum type="arabicPeriod"/>
            </a:pPr>
            <a:r>
              <a:rPr lang="fr-FR" sz="2400" dirty="0"/>
              <a:t>Essayer de </a:t>
            </a:r>
            <a:r>
              <a:rPr lang="fr-FR" sz="2400" dirty="0">
                <a:solidFill>
                  <a:srgbClr val="D9F147"/>
                </a:solidFill>
              </a:rPr>
              <a:t>ne rien oublier </a:t>
            </a:r>
          </a:p>
          <a:p>
            <a:pPr marL="457200" indent="-457200" algn="just" eaLnBrk="1" hangingPunct="1">
              <a:lnSpc>
                <a:spcPct val="150000"/>
              </a:lnSpc>
              <a:buClr>
                <a:srgbClr val="C00000"/>
              </a:buClr>
              <a:buFont typeface="Calibri" pitchFamily="34" charset="0"/>
              <a:buAutoNum type="arabicPeriod"/>
            </a:pPr>
            <a:r>
              <a:rPr lang="fr-FR" sz="2400" dirty="0"/>
              <a:t>Permettre un </a:t>
            </a:r>
            <a:r>
              <a:rPr lang="fr-FR" sz="2400" dirty="0">
                <a:solidFill>
                  <a:srgbClr val="D9F147"/>
                </a:solidFill>
              </a:rPr>
              <a:t>suivi efficace </a:t>
            </a:r>
            <a:r>
              <a:rPr lang="fr-FR" sz="2400" dirty="0"/>
              <a:t>du projet lors de son exécution grâce à l'utilisation de ces structures. </a:t>
            </a:r>
          </a:p>
        </p:txBody>
      </p:sp>
      <p:sp>
        <p:nvSpPr>
          <p:cNvPr id="5" name="Espace réservé du numéro de diapositive 4"/>
          <p:cNvSpPr>
            <a:spLocks noGrp="1"/>
          </p:cNvSpPr>
          <p:nvPr>
            <p:ph type="sldNum" sz="quarter" idx="12"/>
          </p:nvPr>
        </p:nvSpPr>
        <p:spPr/>
        <p:txBody>
          <a:bodyPr/>
          <a:lstStyle/>
          <a:p>
            <a:pPr>
              <a:defRPr/>
            </a:pPr>
            <a:fld id="{FC3B66B1-3812-4469-B514-2A523130A775}" type="slidenum">
              <a:rPr lang="fr-FR"/>
              <a:pPr>
                <a:defRPr/>
              </a:pPr>
              <a:t>497</a:t>
            </a:fld>
            <a:endParaRPr lang="fr-FR"/>
          </a:p>
        </p:txBody>
      </p:sp>
    </p:spTree>
  </p:cSld>
  <p:clrMapOvr>
    <a:masterClrMapping/>
  </p:clrMapOvr>
  <p:transition/>
</p:sld>
</file>

<file path=ppt/slides/slide4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eaLnBrk="1" fontAlgn="auto" hangingPunct="1">
              <a:spcAft>
                <a:spcPts val="0"/>
              </a:spcAft>
              <a:defRPr/>
            </a:pPr>
            <a:r>
              <a:rPr lang="fr-FR" sz="4800" b="1" dirty="0">
                <a:solidFill>
                  <a:srgbClr val="FFC000"/>
                </a:solidFill>
                <a:effectLst>
                  <a:outerShdw blurRad="38100" dist="38100" dir="2700000" algn="tl">
                    <a:srgbClr val="000000">
                      <a:alpha val="43137"/>
                    </a:srgbClr>
                  </a:outerShdw>
                </a:effectLst>
              </a:rPr>
              <a:t>Critères de découpage</a:t>
            </a:r>
          </a:p>
        </p:txBody>
      </p:sp>
      <p:sp>
        <p:nvSpPr>
          <p:cNvPr id="56323" name="Espace réservé du contenu 2"/>
          <p:cNvSpPr>
            <a:spLocks noGrp="1"/>
          </p:cNvSpPr>
          <p:nvPr>
            <p:ph idx="1"/>
          </p:nvPr>
        </p:nvSpPr>
        <p:spPr/>
        <p:txBody>
          <a:bodyPr>
            <a:normAutofit/>
          </a:bodyPr>
          <a:lstStyle/>
          <a:p>
            <a:pPr eaLnBrk="1" hangingPunct="1">
              <a:buFont typeface="Wingdings 2" pitchFamily="18" charset="2"/>
              <a:buNone/>
            </a:pPr>
            <a:r>
              <a:rPr lang="fr-FR" dirty="0"/>
              <a:t>On peut découper suivant de nombreux critères: </a:t>
            </a:r>
          </a:p>
          <a:p>
            <a:pPr lvl="1" eaLnBrk="1" hangingPunct="1">
              <a:lnSpc>
                <a:spcPct val="150000"/>
              </a:lnSpc>
            </a:pPr>
            <a:r>
              <a:rPr lang="fr-FR" dirty="0"/>
              <a:t>Fonctionnalités ( mesurer, asservir) </a:t>
            </a:r>
          </a:p>
          <a:p>
            <a:pPr lvl="1" eaLnBrk="1" hangingPunct="1">
              <a:lnSpc>
                <a:spcPct val="150000"/>
              </a:lnSpc>
            </a:pPr>
            <a:r>
              <a:rPr lang="fr-FR" dirty="0"/>
              <a:t>Sous-ensembles physiques ( boitier A , boitier B ) </a:t>
            </a:r>
          </a:p>
          <a:p>
            <a:pPr lvl="1" eaLnBrk="1" hangingPunct="1">
              <a:lnSpc>
                <a:spcPct val="150000"/>
              </a:lnSpc>
            </a:pPr>
            <a:r>
              <a:rPr lang="fr-FR" dirty="0"/>
              <a:t>Responsabilités industrielles ( sous-traitant X, service Y) </a:t>
            </a:r>
          </a:p>
          <a:p>
            <a:pPr lvl="1" eaLnBrk="1" hangingPunct="1">
              <a:lnSpc>
                <a:spcPct val="150000"/>
              </a:lnSpc>
            </a:pPr>
            <a:r>
              <a:rPr lang="fr-FR" dirty="0"/>
              <a:t>Types de tâches ( Etude, réalisation) </a:t>
            </a:r>
          </a:p>
          <a:p>
            <a:pPr lvl="1" eaLnBrk="1" hangingPunct="1">
              <a:lnSpc>
                <a:spcPct val="150000"/>
              </a:lnSpc>
            </a:pPr>
            <a:r>
              <a:rPr lang="fr-FR" dirty="0"/>
              <a:t>Spécialités techniques ( mécanique, logiciel) </a:t>
            </a:r>
          </a:p>
          <a:p>
            <a:pPr lvl="1" eaLnBrk="1" hangingPunct="1">
              <a:lnSpc>
                <a:spcPct val="150000"/>
              </a:lnSpc>
            </a:pPr>
            <a:r>
              <a:rPr lang="fr-FR" dirty="0"/>
              <a:t>Ressources ( Ingénieurs, Techniciens, Outillages) </a:t>
            </a:r>
          </a:p>
          <a:p>
            <a:pPr lvl="1" eaLnBrk="1" hangingPunct="1">
              <a:lnSpc>
                <a:spcPct val="150000"/>
              </a:lnSpc>
            </a:pPr>
            <a:r>
              <a:rPr lang="fr-FR" dirty="0"/>
              <a:t>Coûts ( devis 1, achat K, sous-traitance X )…</a:t>
            </a:r>
          </a:p>
        </p:txBody>
      </p:sp>
      <p:sp>
        <p:nvSpPr>
          <p:cNvPr id="4" name="Espace réservé du numéro de diapositive 3"/>
          <p:cNvSpPr>
            <a:spLocks noGrp="1"/>
          </p:cNvSpPr>
          <p:nvPr>
            <p:ph type="sldNum" sz="quarter" idx="12"/>
          </p:nvPr>
        </p:nvSpPr>
        <p:spPr/>
        <p:txBody>
          <a:bodyPr/>
          <a:lstStyle/>
          <a:p>
            <a:pPr>
              <a:defRPr/>
            </a:pPr>
            <a:fld id="{4141E34C-A20D-4FF0-8EB3-B211685141CF}" type="slidenum">
              <a:rPr lang="fr-FR"/>
              <a:pPr>
                <a:defRPr/>
              </a:pPr>
              <a:t>498</a:t>
            </a:fld>
            <a:endParaRPr lang="fr-FR" dirty="0"/>
          </a:p>
        </p:txBody>
      </p:sp>
    </p:spTree>
  </p:cSld>
  <p:clrMapOvr>
    <a:masterClrMapping/>
  </p:clrMapOvr>
  <p:transition/>
</p:sld>
</file>

<file path=ppt/slides/slide4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899280" y="2278743"/>
            <a:ext cx="10353761" cy="1326321"/>
          </a:xfrm>
        </p:spPr>
        <p:txBody>
          <a:bodyPr/>
          <a:lstStyle/>
          <a:p>
            <a:pPr eaLnBrk="1" fontAlgn="auto" hangingPunct="1">
              <a:spcAft>
                <a:spcPts val="0"/>
              </a:spcAft>
              <a:defRPr/>
            </a:pPr>
            <a:r>
              <a:rPr lang="fr-FR" sz="4800" b="1" dirty="0">
                <a:solidFill>
                  <a:srgbClr val="FFC000"/>
                </a:solidFill>
                <a:effectLst>
                  <a:outerShdw blurRad="38100" dist="38100" dir="2700000" algn="tl">
                    <a:srgbClr val="000000">
                      <a:alpha val="43137"/>
                    </a:srgbClr>
                  </a:outerShdw>
                </a:effectLst>
              </a:rPr>
              <a:t>Principaux découpages</a:t>
            </a:r>
            <a:endParaRPr lang="fr-FR" sz="4800" dirty="0">
              <a:solidFill>
                <a:srgbClr val="FFC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200" b="1" dirty="0">
                <a:solidFill>
                  <a:srgbClr val="FFC000"/>
                </a:solidFill>
              </a:rPr>
              <a:t>b - La Gestion de la production : </a:t>
            </a:r>
            <a:br>
              <a:rPr lang="fr-FR" sz="3200" dirty="0">
                <a:solidFill>
                  <a:srgbClr val="FFC000"/>
                </a:solidFill>
              </a:rPr>
            </a:br>
            <a:endParaRPr lang="fr-FR" sz="3200" dirty="0">
              <a:solidFill>
                <a:srgbClr val="FFC000"/>
              </a:solidFill>
            </a:endParaRPr>
          </a:p>
        </p:txBody>
      </p:sp>
      <p:sp>
        <p:nvSpPr>
          <p:cNvPr id="3" name="Espace réservé du contenu 2"/>
          <p:cNvSpPr>
            <a:spLocks noGrp="1"/>
          </p:cNvSpPr>
          <p:nvPr>
            <p:ph idx="1"/>
          </p:nvPr>
        </p:nvSpPr>
        <p:spPr/>
        <p:txBody>
          <a:bodyPr/>
          <a:lstStyle/>
          <a:p>
            <a:r>
              <a:rPr lang="fr-FR" dirty="0"/>
              <a:t>"La gestion de la production regroupe toute les actions nécessaires pour la maitrise de la totalité des opérations de la production, depuis la réception de la matière première jusqu'à la livraison du produit fini"</a:t>
            </a:r>
          </a:p>
          <a:p>
            <a:r>
              <a:rPr lang="fr-FR" dirty="0"/>
              <a:t>Comme nous allons voir dans la partie "objectif de management de la production", la gestion de cette fonction exige la maitrise de toutes les opérations liées à la matière première , aux personnels, au zone de travail, aux machines, et aux méthodes.</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lvl="0" algn="ctr">
              <a:buNone/>
            </a:pPr>
            <a:r>
              <a:rPr lang="fr-FR" sz="2400" b="1" dirty="0"/>
              <a:t>Réduire au maximum les coûts de la production: </a:t>
            </a:r>
          </a:p>
          <a:p>
            <a:pPr lvl="0"/>
            <a:r>
              <a:rPr lang="fr-FR" dirty="0"/>
              <a:t>comme il est déjà expliqué  précédemment, les coûts de la production sont le souci de toutes les entreprises , alors nous devons concevoir des stratégies pour mesurer, maitriser et réduire ces coûts. Cet objectif peut être mesuré par l'indicateur principal : le coût global de la production CGP.</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7" name="Picture 2"/>
          <p:cNvPicPr>
            <a:picLocks noChangeAspect="1" noChangeArrowheads="1"/>
          </p:cNvPicPr>
          <p:nvPr/>
        </p:nvPicPr>
        <p:blipFill>
          <a:blip r:embed="rId3"/>
          <a:srcRect/>
          <a:stretch>
            <a:fillRect/>
          </a:stretch>
        </p:blipFill>
        <p:spPr bwMode="auto">
          <a:xfrm>
            <a:off x="476251" y="2286000"/>
            <a:ext cx="11239500" cy="4357688"/>
          </a:xfrm>
          <a:prstGeom prst="rect">
            <a:avLst/>
          </a:prstGeom>
          <a:noFill/>
          <a:ln w="28575">
            <a:solidFill>
              <a:schemeClr val="tx2"/>
            </a:solidFill>
            <a:miter lim="800000"/>
            <a:headEnd/>
            <a:tailEnd/>
          </a:ln>
        </p:spPr>
      </p:pic>
      <p:sp>
        <p:nvSpPr>
          <p:cNvPr id="5" name="Espace réservé du numéro de diapositive 4"/>
          <p:cNvSpPr>
            <a:spLocks noGrp="1"/>
          </p:cNvSpPr>
          <p:nvPr>
            <p:ph type="sldNum" sz="quarter" idx="12"/>
          </p:nvPr>
        </p:nvSpPr>
        <p:spPr/>
        <p:txBody>
          <a:bodyPr/>
          <a:lstStyle/>
          <a:p>
            <a:pPr>
              <a:defRPr/>
            </a:pPr>
            <a:fld id="{9514C2BC-F7C3-41BA-8DA8-79D82873F97A}" type="slidenum">
              <a:rPr lang="fr-FR"/>
              <a:pPr>
                <a:defRPr/>
              </a:pPr>
              <a:t>500</a:t>
            </a:fld>
            <a:endParaRPr lang="fr-FR"/>
          </a:p>
        </p:txBody>
      </p:sp>
      <p:sp>
        <p:nvSpPr>
          <p:cNvPr id="7" name="Titre 6"/>
          <p:cNvSpPr>
            <a:spLocks noGrp="1"/>
          </p:cNvSpPr>
          <p:nvPr>
            <p:ph type="title"/>
          </p:nvPr>
        </p:nvSpPr>
        <p:spPr/>
        <p:txBody>
          <a:bodyPr>
            <a:normAutofit fontScale="90000"/>
          </a:bodyPr>
          <a:lstStyle/>
          <a:p>
            <a:r>
              <a:rPr lang="fr-FR" sz="4400" dirty="0">
                <a:solidFill>
                  <a:srgbClr val="FF0000"/>
                </a:solidFill>
                <a:effectLst>
                  <a:outerShdw blurRad="38100" dist="38100" dir="2700000" algn="tl">
                    <a:srgbClr val="000000">
                      <a:alpha val="43137"/>
                    </a:srgbClr>
                  </a:outerShdw>
                </a:effectLst>
              </a:rPr>
              <a:t>PBS</a:t>
            </a:r>
            <a:r>
              <a:rPr lang="fr-FR" dirty="0">
                <a:solidFill>
                  <a:schemeClr val="accent2"/>
                </a:solidFill>
                <a:effectLst>
                  <a:outerShdw blurRad="38100" dist="38100" dir="2700000" algn="tl">
                    <a:srgbClr val="000000">
                      <a:alpha val="43137"/>
                    </a:srgbClr>
                  </a:outerShdw>
                </a:effectLst>
              </a:rPr>
              <a:t> </a:t>
            </a:r>
            <a:r>
              <a:rPr lang="fr-FR" dirty="0"/>
              <a:t>: DÉCOUPAGE MATÉRIEL </a:t>
            </a:r>
            <a:br>
              <a:rPr lang="fr-FR" dirty="0"/>
            </a:br>
            <a:r>
              <a:rPr lang="fr-FR" dirty="0"/>
              <a:t> (Product Breakdown Structure) </a:t>
            </a:r>
          </a:p>
        </p:txBody>
      </p:sp>
    </p:spTree>
  </p:cSld>
  <p:clrMapOvr>
    <a:masterClrMapping/>
  </p:clrMapOvr>
  <p:transition/>
</p:sld>
</file>

<file path=ppt/slides/slide5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marL="514350" indent="-514350">
              <a:lnSpc>
                <a:spcPct val="150000"/>
              </a:lnSpc>
              <a:defRPr/>
            </a:pPr>
            <a:r>
              <a:rPr lang="fr-FR" sz="3600" dirty="0">
                <a:solidFill>
                  <a:srgbClr val="FF0000"/>
                </a:solidFill>
                <a:effectLst>
                  <a:outerShdw blurRad="38100" dist="38100" dir="2700000" algn="tl">
                    <a:srgbClr val="000000">
                      <a:alpha val="43137"/>
                    </a:srgbClr>
                  </a:outerShdw>
                </a:effectLst>
              </a:rPr>
              <a:t>WBS </a:t>
            </a:r>
            <a:r>
              <a:rPr lang="fr-FR" sz="2800" dirty="0"/>
              <a:t>: ORGANIGRAMME DES TACHES DU PROJET  (</a:t>
            </a:r>
            <a:r>
              <a:rPr lang="fr-FR" sz="2800" dirty="0" err="1"/>
              <a:t>Work</a:t>
            </a:r>
            <a:r>
              <a:rPr lang="fr-FR" sz="2800" dirty="0"/>
              <a:t> Breakdown Structure) </a:t>
            </a:r>
          </a:p>
        </p:txBody>
      </p:sp>
      <p:pic>
        <p:nvPicPr>
          <p:cNvPr id="58371" name="Picture 2"/>
          <p:cNvPicPr>
            <a:picLocks noChangeAspect="1" noChangeArrowheads="1"/>
          </p:cNvPicPr>
          <p:nvPr/>
        </p:nvPicPr>
        <p:blipFill>
          <a:blip r:embed="rId3"/>
          <a:srcRect/>
          <a:stretch>
            <a:fillRect/>
          </a:stretch>
        </p:blipFill>
        <p:spPr bwMode="auto">
          <a:xfrm>
            <a:off x="476252" y="2286000"/>
            <a:ext cx="11144249" cy="4357688"/>
          </a:xfrm>
          <a:prstGeom prst="rect">
            <a:avLst/>
          </a:prstGeom>
          <a:noFill/>
          <a:ln w="28575">
            <a:solidFill>
              <a:schemeClr val="tx2"/>
            </a:solidFill>
            <a:miter lim="800000"/>
            <a:headEnd/>
            <a:tailEnd/>
          </a:ln>
        </p:spPr>
      </p:pic>
      <p:sp>
        <p:nvSpPr>
          <p:cNvPr id="4" name="Espace réservé du numéro de diapositive 3"/>
          <p:cNvSpPr>
            <a:spLocks noGrp="1"/>
          </p:cNvSpPr>
          <p:nvPr>
            <p:ph type="sldNum" sz="quarter" idx="12"/>
          </p:nvPr>
        </p:nvSpPr>
        <p:spPr/>
        <p:txBody>
          <a:bodyPr/>
          <a:lstStyle/>
          <a:p>
            <a:pPr>
              <a:defRPr/>
            </a:pPr>
            <a:fld id="{DBB25813-557B-48F3-BA50-7A56F68669C2}" type="slidenum">
              <a:rPr lang="fr-FR"/>
              <a:pPr>
                <a:defRPr/>
              </a:pPr>
              <a:t>501</a:t>
            </a:fld>
            <a:endParaRPr lang="fr-FR"/>
          </a:p>
        </p:txBody>
      </p:sp>
    </p:spTree>
  </p:cSld>
  <p:clrMapOvr>
    <a:masterClrMapping/>
  </p:clrMapOvr>
  <p:transition/>
</p:sld>
</file>

<file path=ppt/slides/slide5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marL="514350" indent="-514350">
              <a:lnSpc>
                <a:spcPct val="150000"/>
              </a:lnSpc>
              <a:defRPr/>
            </a:pPr>
            <a:r>
              <a:rPr lang="fr-FR" sz="3200" dirty="0">
                <a:solidFill>
                  <a:srgbClr val="FF0000"/>
                </a:solidFill>
                <a:effectLst>
                  <a:outerShdw blurRad="38100" dist="38100" dir="2700000" algn="tl">
                    <a:srgbClr val="000000">
                      <a:alpha val="43137"/>
                    </a:srgbClr>
                  </a:outerShdw>
                </a:effectLst>
              </a:rPr>
              <a:t>OBS</a:t>
            </a:r>
            <a:r>
              <a:rPr lang="fr-FR" sz="2400" dirty="0">
                <a:solidFill>
                  <a:schemeClr val="accent2"/>
                </a:solidFill>
                <a:effectLst>
                  <a:outerShdw blurRad="38100" dist="38100" dir="2700000" algn="tl">
                    <a:srgbClr val="000000">
                      <a:alpha val="43137"/>
                    </a:srgbClr>
                  </a:outerShdw>
                </a:effectLst>
              </a:rPr>
              <a:t> </a:t>
            </a:r>
            <a:r>
              <a:rPr lang="fr-FR" sz="2400" dirty="0"/>
              <a:t>: ORGANISATION INDUSTRIELLE               (</a:t>
            </a:r>
            <a:r>
              <a:rPr lang="fr-FR" sz="2400" dirty="0" err="1"/>
              <a:t>Organization</a:t>
            </a:r>
            <a:r>
              <a:rPr lang="fr-FR" sz="2400" dirty="0"/>
              <a:t> Breakdown Structure) </a:t>
            </a:r>
          </a:p>
        </p:txBody>
      </p:sp>
      <p:pic>
        <p:nvPicPr>
          <p:cNvPr id="59395" name="Picture 2"/>
          <p:cNvPicPr>
            <a:picLocks noChangeAspect="1" noChangeArrowheads="1"/>
          </p:cNvPicPr>
          <p:nvPr/>
        </p:nvPicPr>
        <p:blipFill>
          <a:blip r:embed="rId3"/>
          <a:srcRect/>
          <a:stretch>
            <a:fillRect/>
          </a:stretch>
        </p:blipFill>
        <p:spPr bwMode="auto">
          <a:xfrm>
            <a:off x="476251" y="2500314"/>
            <a:ext cx="11049000" cy="4143375"/>
          </a:xfrm>
          <a:prstGeom prst="rect">
            <a:avLst/>
          </a:prstGeom>
          <a:noFill/>
          <a:ln w="28575">
            <a:solidFill>
              <a:schemeClr val="tx2"/>
            </a:solidFill>
            <a:miter lim="800000"/>
            <a:headEnd/>
            <a:tailEnd/>
          </a:ln>
        </p:spPr>
      </p:pic>
      <p:sp>
        <p:nvSpPr>
          <p:cNvPr id="4" name="Espace réservé du numéro de diapositive 3"/>
          <p:cNvSpPr>
            <a:spLocks noGrp="1"/>
          </p:cNvSpPr>
          <p:nvPr>
            <p:ph type="sldNum" sz="quarter" idx="12"/>
          </p:nvPr>
        </p:nvSpPr>
        <p:spPr/>
        <p:txBody>
          <a:bodyPr/>
          <a:lstStyle/>
          <a:p>
            <a:pPr>
              <a:defRPr/>
            </a:pPr>
            <a:fld id="{2D2815B0-BEEB-45F6-9652-0026475B455B}" type="slidenum">
              <a:rPr lang="fr-FR"/>
              <a:pPr>
                <a:defRPr/>
              </a:pPr>
              <a:t>502</a:t>
            </a:fld>
            <a:endParaRPr lang="fr-FR"/>
          </a:p>
        </p:txBody>
      </p:sp>
    </p:spTree>
  </p:cSld>
  <p:clrMapOvr>
    <a:masterClrMapping/>
  </p:clrMapOvr>
  <p:transition/>
</p:sld>
</file>

<file path=ppt/slides/slide5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marL="514350" indent="-514350">
              <a:lnSpc>
                <a:spcPct val="150000"/>
              </a:lnSpc>
              <a:defRPr/>
            </a:pPr>
            <a:r>
              <a:rPr lang="fr-FR" sz="4000" dirty="0">
                <a:solidFill>
                  <a:srgbClr val="FF0000"/>
                </a:solidFill>
                <a:effectLst>
                  <a:outerShdw blurRad="38100" dist="38100" dir="2700000" algn="tl">
                    <a:srgbClr val="000000">
                      <a:alpha val="43137"/>
                    </a:srgbClr>
                  </a:outerShdw>
                </a:effectLst>
              </a:rPr>
              <a:t>RBS </a:t>
            </a:r>
            <a:r>
              <a:rPr lang="fr-FR" sz="3100" dirty="0"/>
              <a:t>: ORGANIGRAMME DES RESSOURCES (Ressource Breakdown Structure) </a:t>
            </a:r>
            <a:endParaRPr lang="fr-FR" sz="4800" dirty="0"/>
          </a:p>
        </p:txBody>
      </p:sp>
      <p:pic>
        <p:nvPicPr>
          <p:cNvPr id="60419" name="Picture 2"/>
          <p:cNvPicPr>
            <a:picLocks noChangeAspect="1" noChangeArrowheads="1"/>
          </p:cNvPicPr>
          <p:nvPr/>
        </p:nvPicPr>
        <p:blipFill>
          <a:blip r:embed="rId3"/>
          <a:srcRect/>
          <a:stretch>
            <a:fillRect/>
          </a:stretch>
        </p:blipFill>
        <p:spPr bwMode="auto">
          <a:xfrm>
            <a:off x="190501" y="2357439"/>
            <a:ext cx="11239500" cy="4357687"/>
          </a:xfrm>
          <a:prstGeom prst="rect">
            <a:avLst/>
          </a:prstGeom>
          <a:noFill/>
          <a:ln w="28575">
            <a:solidFill>
              <a:schemeClr val="tx2"/>
            </a:solidFill>
            <a:miter lim="800000"/>
            <a:headEnd/>
            <a:tailEnd/>
          </a:ln>
        </p:spPr>
      </p:pic>
      <p:sp>
        <p:nvSpPr>
          <p:cNvPr id="4" name="Espace réservé du numéro de diapositive 3"/>
          <p:cNvSpPr>
            <a:spLocks noGrp="1"/>
          </p:cNvSpPr>
          <p:nvPr>
            <p:ph type="sldNum" sz="quarter" idx="12"/>
          </p:nvPr>
        </p:nvSpPr>
        <p:spPr/>
        <p:txBody>
          <a:bodyPr/>
          <a:lstStyle/>
          <a:p>
            <a:pPr>
              <a:defRPr/>
            </a:pPr>
            <a:fld id="{87415968-09E1-4227-B176-E10C6CCDA615}" type="slidenum">
              <a:rPr lang="fr-FR"/>
              <a:pPr>
                <a:defRPr/>
              </a:pPr>
              <a:t>503</a:t>
            </a:fld>
            <a:endParaRPr lang="fr-FR"/>
          </a:p>
        </p:txBody>
      </p:sp>
    </p:spTree>
  </p:cSld>
  <p:clrMapOvr>
    <a:masterClrMapping/>
  </p:clrMapOvr>
  <p:transition/>
</p:sld>
</file>

<file path=ppt/slides/slide5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2" name="Rectangle 4"/>
          <p:cNvSpPr>
            <a:spLocks noGrp="1" noChangeArrowheads="1"/>
          </p:cNvSpPr>
          <p:nvPr>
            <p:ph type="ctrTitle"/>
          </p:nvPr>
        </p:nvSpPr>
        <p:spPr>
          <a:xfrm>
            <a:off x="714789" y="1443251"/>
            <a:ext cx="10468864" cy="1828800"/>
          </a:xfrm>
        </p:spPr>
        <p:txBody>
          <a:bodyPr/>
          <a:lstStyle/>
          <a:p>
            <a:pPr eaLnBrk="1" fontAlgn="auto" hangingPunct="1">
              <a:spcAft>
                <a:spcPts val="0"/>
              </a:spcAft>
              <a:defRPr/>
            </a:pPr>
            <a:r>
              <a:rPr lang="fr-FR" dirty="0">
                <a:ln w="18415" cmpd="sng">
                  <a:solidFill>
                    <a:srgbClr val="FFFFFF"/>
                  </a:solidFill>
                  <a:prstDash val="solid"/>
                </a:ln>
                <a:solidFill>
                  <a:srgbClr val="FFFF00"/>
                </a:solidFill>
                <a:effectLst>
                  <a:outerShdw blurRad="38100" dist="38100" dir="2700000" algn="tl">
                    <a:srgbClr val="000000">
                      <a:alpha val="43137"/>
                    </a:srgbClr>
                  </a:outerShdw>
                </a:effectLst>
              </a:rPr>
              <a:t>Planification d’un projet</a:t>
            </a:r>
          </a:p>
        </p:txBody>
      </p:sp>
      <p:pic>
        <p:nvPicPr>
          <p:cNvPr id="63491" name="Picture 6" descr="J0078812"/>
          <p:cNvPicPr>
            <a:picLocks noChangeAspect="1" noChangeArrowheads="1"/>
          </p:cNvPicPr>
          <p:nvPr/>
        </p:nvPicPr>
        <p:blipFill>
          <a:blip r:embed="rId3"/>
          <a:srcRect/>
          <a:stretch>
            <a:fillRect/>
          </a:stretch>
        </p:blipFill>
        <p:spPr bwMode="auto">
          <a:xfrm>
            <a:off x="4286252" y="3857626"/>
            <a:ext cx="3407833" cy="2060575"/>
          </a:xfrm>
          <a:prstGeom prst="rect">
            <a:avLst/>
          </a:prstGeom>
          <a:noFill/>
          <a:ln w="9525">
            <a:noFill/>
            <a:miter lim="800000"/>
            <a:headEnd/>
            <a:tailEnd/>
          </a:ln>
        </p:spPr>
      </p:pic>
    </p:spTree>
  </p:cSld>
  <p:clrMapOvr>
    <a:masterClrMapping/>
  </p:clrMapOvr>
</p:sld>
</file>

<file path=ppt/slides/slide5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p:txBody>
          <a:bodyPr>
            <a:normAutofit/>
          </a:bodyPr>
          <a:lstStyle/>
          <a:p>
            <a:pPr eaLnBrk="1" fontAlgn="auto" hangingPunct="1">
              <a:spcAft>
                <a:spcPts val="0"/>
              </a:spcAft>
              <a:defRPr/>
            </a:pPr>
            <a:r>
              <a:rPr lang="fr-FR" sz="4500" b="1" dirty="0">
                <a:solidFill>
                  <a:srgbClr val="FFFF00"/>
                </a:solidFill>
                <a:effectLst>
                  <a:outerShdw blurRad="38100" dist="38100" dir="2700000" algn="tl">
                    <a:srgbClr val="000000">
                      <a:alpha val="43137"/>
                    </a:srgbClr>
                  </a:outerShdw>
                </a:effectLst>
              </a:rPr>
              <a:t>Etapes de Planification</a:t>
            </a:r>
          </a:p>
        </p:txBody>
      </p:sp>
      <p:sp>
        <p:nvSpPr>
          <p:cNvPr id="111619" name="Rectangle 3"/>
          <p:cNvSpPr>
            <a:spLocks noGrp="1" noChangeArrowheads="1"/>
          </p:cNvSpPr>
          <p:nvPr>
            <p:ph idx="1"/>
          </p:nvPr>
        </p:nvSpPr>
        <p:spPr>
          <a:xfrm>
            <a:off x="609600" y="1981200"/>
            <a:ext cx="10972800" cy="4256088"/>
          </a:xfrm>
        </p:spPr>
        <p:txBody>
          <a:bodyPr/>
          <a:lstStyle/>
          <a:p>
            <a:pPr marL="265113" indent="-265113" algn="just" eaLnBrk="1" hangingPunct="1">
              <a:lnSpc>
                <a:spcPct val="80000"/>
              </a:lnSpc>
              <a:buClr>
                <a:srgbClr val="C00000"/>
              </a:buClr>
              <a:buFont typeface="Wingdings" pitchFamily="2" charset="2"/>
              <a:buAutoNum type="arabicPeriod"/>
            </a:pPr>
            <a:r>
              <a:rPr lang="fr-FR" sz="2400"/>
              <a:t>Créer la liste des tâches à réaliser</a:t>
            </a:r>
          </a:p>
          <a:p>
            <a:pPr marL="265113" indent="-265113" algn="just" eaLnBrk="1" hangingPunct="1">
              <a:lnSpc>
                <a:spcPct val="80000"/>
              </a:lnSpc>
              <a:buClr>
                <a:srgbClr val="C00000"/>
              </a:buClr>
              <a:buFont typeface="Wingdings" pitchFamily="2" charset="2"/>
              <a:buAutoNum type="arabicPeriod"/>
            </a:pPr>
            <a:r>
              <a:rPr lang="fr-FR" sz="2400"/>
              <a:t>Estimer la durée de chaque tâche</a:t>
            </a:r>
          </a:p>
          <a:p>
            <a:pPr marL="265113" indent="-265113" algn="just" eaLnBrk="1" hangingPunct="1">
              <a:lnSpc>
                <a:spcPct val="80000"/>
              </a:lnSpc>
              <a:buClr>
                <a:srgbClr val="C00000"/>
              </a:buClr>
              <a:buFont typeface="Wingdings" pitchFamily="2" charset="2"/>
              <a:buAutoNum type="arabicPeriod"/>
            </a:pPr>
            <a:r>
              <a:rPr lang="fr-FR" sz="2400"/>
              <a:t>Établir la quantité de travail nécessaire à chaque tâche</a:t>
            </a:r>
          </a:p>
          <a:p>
            <a:pPr marL="265113" indent="-265113" algn="just" eaLnBrk="1" hangingPunct="1">
              <a:lnSpc>
                <a:spcPct val="80000"/>
              </a:lnSpc>
              <a:buClr>
                <a:srgbClr val="C00000"/>
              </a:buClr>
              <a:buFont typeface="Wingdings" pitchFamily="2" charset="2"/>
              <a:buAutoNum type="arabicPeriod"/>
            </a:pPr>
            <a:r>
              <a:rPr lang="fr-FR" sz="2400"/>
              <a:t>Définir le ou les prédécesseurs de chaque tâche</a:t>
            </a:r>
          </a:p>
          <a:p>
            <a:pPr marL="265113" indent="-265113" algn="just" eaLnBrk="1" hangingPunct="1">
              <a:lnSpc>
                <a:spcPct val="80000"/>
              </a:lnSpc>
              <a:buClr>
                <a:srgbClr val="C00000"/>
              </a:buClr>
              <a:buFont typeface="Wingdings" pitchFamily="2" charset="2"/>
              <a:buAutoNum type="arabicPeriod"/>
            </a:pPr>
            <a:r>
              <a:rPr lang="fr-FR" sz="2400"/>
              <a:t>Calculer la marge (slack) de chaque tâche</a:t>
            </a:r>
          </a:p>
          <a:p>
            <a:pPr marL="265113" indent="-265113" algn="just" eaLnBrk="1" hangingPunct="1">
              <a:lnSpc>
                <a:spcPct val="80000"/>
              </a:lnSpc>
              <a:buClr>
                <a:srgbClr val="C00000"/>
              </a:buClr>
              <a:buFont typeface="Wingdings" pitchFamily="2" charset="2"/>
              <a:buAutoNum type="arabicPeriod"/>
            </a:pPr>
            <a:r>
              <a:rPr lang="fr-FR" sz="2400"/>
              <a:t>Déterminer le chemin critique</a:t>
            </a:r>
          </a:p>
          <a:p>
            <a:pPr marL="265113" indent="-265113" algn="just" eaLnBrk="1" hangingPunct="1">
              <a:lnSpc>
                <a:spcPct val="80000"/>
              </a:lnSpc>
              <a:buClr>
                <a:srgbClr val="C00000"/>
              </a:buClr>
              <a:buFont typeface="Wingdings" pitchFamily="2" charset="2"/>
              <a:buAutoNum type="arabicPeriod"/>
            </a:pPr>
            <a:r>
              <a:rPr lang="fr-FR" sz="2400"/>
              <a:t>Affecter les ressources et déterminer les contraintes de ressources</a:t>
            </a:r>
          </a:p>
          <a:p>
            <a:pPr marL="265113" indent="-265113" algn="just" eaLnBrk="1" hangingPunct="1">
              <a:lnSpc>
                <a:spcPct val="80000"/>
              </a:lnSpc>
              <a:buClr>
                <a:srgbClr val="C00000"/>
              </a:buClr>
              <a:buFont typeface="Wingdings" pitchFamily="2" charset="2"/>
              <a:buAutoNum type="arabicPeriod"/>
            </a:pPr>
            <a:r>
              <a:rPr lang="fr-FR" sz="2400"/>
              <a:t>Modifier la planification pour prendre en compte les contraintes de ressources</a:t>
            </a:r>
          </a:p>
          <a:p>
            <a:pPr marL="265113" indent="-265113" algn="just" eaLnBrk="1" hangingPunct="1">
              <a:lnSpc>
                <a:spcPct val="80000"/>
              </a:lnSpc>
              <a:buClr>
                <a:srgbClr val="C00000"/>
              </a:buClr>
              <a:buFont typeface="Wingdings" pitchFamily="2" charset="2"/>
              <a:buAutoNum type="arabicPeriod"/>
            </a:pPr>
            <a:r>
              <a:rPr lang="fr-FR" sz="2400"/>
              <a:t>Obtenir l’approbation de la planification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1619">
                                            <p:txEl>
                                              <p:pRg st="0" end="0"/>
                                            </p:txEl>
                                          </p:spTgt>
                                        </p:tgtEl>
                                        <p:attrNameLst>
                                          <p:attrName>style.visibility</p:attrName>
                                        </p:attrNameLst>
                                      </p:cBhvr>
                                      <p:to>
                                        <p:strVal val="visible"/>
                                      </p:to>
                                    </p:set>
                                    <p:animEffect transition="in" filter="wipe(left)">
                                      <p:cBhvr>
                                        <p:cTn id="7" dur="500"/>
                                        <p:tgtEl>
                                          <p:spTgt spid="1116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1619">
                                            <p:txEl>
                                              <p:pRg st="1" end="1"/>
                                            </p:txEl>
                                          </p:spTgt>
                                        </p:tgtEl>
                                        <p:attrNameLst>
                                          <p:attrName>style.visibility</p:attrName>
                                        </p:attrNameLst>
                                      </p:cBhvr>
                                      <p:to>
                                        <p:strVal val="visible"/>
                                      </p:to>
                                    </p:set>
                                    <p:animEffect transition="in" filter="wipe(left)">
                                      <p:cBhvr>
                                        <p:cTn id="12" dur="500"/>
                                        <p:tgtEl>
                                          <p:spTgt spid="11161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1619">
                                            <p:txEl>
                                              <p:pRg st="2" end="2"/>
                                            </p:txEl>
                                          </p:spTgt>
                                        </p:tgtEl>
                                        <p:attrNameLst>
                                          <p:attrName>style.visibility</p:attrName>
                                        </p:attrNameLst>
                                      </p:cBhvr>
                                      <p:to>
                                        <p:strVal val="visible"/>
                                      </p:to>
                                    </p:set>
                                    <p:animEffect transition="in" filter="wipe(left)">
                                      <p:cBhvr>
                                        <p:cTn id="17" dur="500"/>
                                        <p:tgtEl>
                                          <p:spTgt spid="11161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11619">
                                            <p:txEl>
                                              <p:pRg st="3" end="3"/>
                                            </p:txEl>
                                          </p:spTgt>
                                        </p:tgtEl>
                                        <p:attrNameLst>
                                          <p:attrName>style.visibility</p:attrName>
                                        </p:attrNameLst>
                                      </p:cBhvr>
                                      <p:to>
                                        <p:strVal val="visible"/>
                                      </p:to>
                                    </p:set>
                                    <p:animEffect transition="in" filter="wipe(left)">
                                      <p:cBhvr>
                                        <p:cTn id="22" dur="500"/>
                                        <p:tgtEl>
                                          <p:spTgt spid="11161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11619">
                                            <p:txEl>
                                              <p:pRg st="4" end="4"/>
                                            </p:txEl>
                                          </p:spTgt>
                                        </p:tgtEl>
                                        <p:attrNameLst>
                                          <p:attrName>style.visibility</p:attrName>
                                        </p:attrNameLst>
                                      </p:cBhvr>
                                      <p:to>
                                        <p:strVal val="visible"/>
                                      </p:to>
                                    </p:set>
                                    <p:animEffect transition="in" filter="wipe(left)">
                                      <p:cBhvr>
                                        <p:cTn id="27" dur="500"/>
                                        <p:tgtEl>
                                          <p:spTgt spid="11161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11619">
                                            <p:txEl>
                                              <p:pRg st="5" end="5"/>
                                            </p:txEl>
                                          </p:spTgt>
                                        </p:tgtEl>
                                        <p:attrNameLst>
                                          <p:attrName>style.visibility</p:attrName>
                                        </p:attrNameLst>
                                      </p:cBhvr>
                                      <p:to>
                                        <p:strVal val="visible"/>
                                      </p:to>
                                    </p:set>
                                    <p:animEffect transition="in" filter="wipe(left)">
                                      <p:cBhvr>
                                        <p:cTn id="32" dur="500"/>
                                        <p:tgtEl>
                                          <p:spTgt spid="11161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11619">
                                            <p:txEl>
                                              <p:pRg st="6" end="6"/>
                                            </p:txEl>
                                          </p:spTgt>
                                        </p:tgtEl>
                                        <p:attrNameLst>
                                          <p:attrName>style.visibility</p:attrName>
                                        </p:attrNameLst>
                                      </p:cBhvr>
                                      <p:to>
                                        <p:strVal val="visible"/>
                                      </p:to>
                                    </p:set>
                                    <p:animEffect transition="in" filter="wipe(left)">
                                      <p:cBhvr>
                                        <p:cTn id="37" dur="500"/>
                                        <p:tgtEl>
                                          <p:spTgt spid="111619">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11619">
                                            <p:txEl>
                                              <p:pRg st="7" end="7"/>
                                            </p:txEl>
                                          </p:spTgt>
                                        </p:tgtEl>
                                        <p:attrNameLst>
                                          <p:attrName>style.visibility</p:attrName>
                                        </p:attrNameLst>
                                      </p:cBhvr>
                                      <p:to>
                                        <p:strVal val="visible"/>
                                      </p:to>
                                    </p:set>
                                    <p:animEffect transition="in" filter="wipe(left)">
                                      <p:cBhvr>
                                        <p:cTn id="42" dur="500"/>
                                        <p:tgtEl>
                                          <p:spTgt spid="111619">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1619">
                                            <p:txEl>
                                              <p:pRg st="8" end="8"/>
                                            </p:txEl>
                                          </p:spTgt>
                                        </p:tgtEl>
                                        <p:attrNameLst>
                                          <p:attrName>style.visibility</p:attrName>
                                        </p:attrNameLst>
                                      </p:cBhvr>
                                      <p:to>
                                        <p:strVal val="visible"/>
                                      </p:to>
                                    </p:set>
                                    <p:animEffect transition="in" filter="wipe(left)">
                                      <p:cBhvr>
                                        <p:cTn id="47" dur="500"/>
                                        <p:tgtEl>
                                          <p:spTgt spid="11161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19" grpId="0" build="p"/>
    </p:bldLst>
  </p:timing>
</p:sld>
</file>

<file path=ppt/slides/slide5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609600" y="457201"/>
            <a:ext cx="10972800" cy="1027113"/>
          </a:xfrm>
        </p:spPr>
        <p:txBody>
          <a:bodyPr>
            <a:normAutofit/>
          </a:bodyPr>
          <a:lstStyle/>
          <a:p>
            <a:pPr eaLnBrk="1" fontAlgn="auto" hangingPunct="1">
              <a:spcAft>
                <a:spcPts val="0"/>
              </a:spcAft>
              <a:defRPr/>
            </a:pPr>
            <a:r>
              <a:rPr lang="fr-FR" sz="4500" b="1" dirty="0">
                <a:solidFill>
                  <a:srgbClr val="FFFF00"/>
                </a:solidFill>
                <a:effectLst>
                  <a:outerShdw blurRad="38100" dist="38100" dir="2700000" algn="tl">
                    <a:srgbClr val="000000">
                      <a:alpha val="43137"/>
                    </a:srgbClr>
                  </a:outerShdw>
                </a:effectLst>
              </a:rPr>
              <a:t>Techniques de planification</a:t>
            </a:r>
          </a:p>
        </p:txBody>
      </p:sp>
      <p:sp>
        <p:nvSpPr>
          <p:cNvPr id="117763" name="Rectangle 3"/>
          <p:cNvSpPr>
            <a:spLocks noGrp="1" noChangeArrowheads="1"/>
          </p:cNvSpPr>
          <p:nvPr>
            <p:ph idx="1"/>
          </p:nvPr>
        </p:nvSpPr>
        <p:spPr>
          <a:xfrm>
            <a:off x="624417" y="1700213"/>
            <a:ext cx="10972800" cy="3886200"/>
          </a:xfrm>
        </p:spPr>
        <p:txBody>
          <a:bodyPr>
            <a:normAutofit/>
          </a:bodyPr>
          <a:lstStyle/>
          <a:p>
            <a:pPr marL="0" indent="0" eaLnBrk="1" fontAlgn="auto" hangingPunct="1">
              <a:lnSpc>
                <a:spcPct val="130000"/>
              </a:lnSpc>
              <a:spcAft>
                <a:spcPts val="0"/>
              </a:spcAft>
              <a:buClr>
                <a:schemeClr val="accent3"/>
              </a:buClr>
              <a:buFont typeface="Wingdings" pitchFamily="2" charset="2"/>
              <a:buNone/>
              <a:defRPr/>
            </a:pPr>
            <a:r>
              <a:rPr lang="fr-FR" sz="2800" dirty="0"/>
              <a:t>Plusieurs représentations existent, à la base de toute construction de planning :</a:t>
            </a:r>
          </a:p>
          <a:p>
            <a:pPr marL="819150" lvl="1" indent="-246888" eaLnBrk="1" fontAlgn="auto" hangingPunct="1">
              <a:lnSpc>
                <a:spcPct val="130000"/>
              </a:lnSpc>
              <a:spcAft>
                <a:spcPts val="0"/>
              </a:spcAft>
              <a:buFont typeface="Wingdings 2"/>
              <a:buChar char=""/>
              <a:defRPr/>
            </a:pPr>
            <a:r>
              <a:rPr lang="fr-FR" dirty="0"/>
              <a:t>Le graphe de </a:t>
            </a:r>
            <a:r>
              <a:rPr lang="fr-FR" b="1" dirty="0"/>
              <a:t>GANTT</a:t>
            </a:r>
            <a:r>
              <a:rPr lang="fr-FR" dirty="0"/>
              <a:t> : planning à barres </a:t>
            </a:r>
          </a:p>
          <a:p>
            <a:pPr marL="819150" lvl="1" indent="-246888" eaLnBrk="1" fontAlgn="auto" hangingPunct="1">
              <a:lnSpc>
                <a:spcPct val="130000"/>
              </a:lnSpc>
              <a:spcAft>
                <a:spcPts val="0"/>
              </a:spcAft>
              <a:buFont typeface="Wingdings 2"/>
              <a:buChar char=""/>
              <a:defRPr/>
            </a:pPr>
            <a:r>
              <a:rPr lang="fr-FR" dirty="0"/>
              <a:t>CPM: </a:t>
            </a:r>
            <a:r>
              <a:rPr lang="fr-FR" dirty="0" err="1"/>
              <a:t>Critical</a:t>
            </a:r>
            <a:r>
              <a:rPr lang="fr-FR" dirty="0"/>
              <a:t> </a:t>
            </a:r>
            <a:r>
              <a:rPr lang="fr-FR" dirty="0" err="1"/>
              <a:t>Path</a:t>
            </a:r>
            <a:r>
              <a:rPr lang="fr-FR" dirty="0"/>
              <a:t> </a:t>
            </a:r>
            <a:r>
              <a:rPr lang="fr-FR" dirty="0" err="1"/>
              <a:t>Method</a:t>
            </a:r>
            <a:r>
              <a:rPr lang="fr-FR" dirty="0"/>
              <a:t>  : méthode purement déterministe</a:t>
            </a:r>
          </a:p>
          <a:p>
            <a:pPr marL="819150" lvl="1" indent="-246888" eaLnBrk="1" fontAlgn="auto" hangingPunct="1">
              <a:lnSpc>
                <a:spcPct val="130000"/>
              </a:lnSpc>
              <a:spcAft>
                <a:spcPts val="0"/>
              </a:spcAft>
              <a:buFont typeface="Wingdings 2"/>
              <a:buChar char=""/>
              <a:defRPr/>
            </a:pPr>
            <a:r>
              <a:rPr lang="fr-FR" dirty="0"/>
              <a:t> PERT: </a:t>
            </a:r>
            <a:r>
              <a:rPr lang="fr-FR" b="1" dirty="0">
                <a:solidFill>
                  <a:srgbClr val="FF0000"/>
                </a:solidFill>
              </a:rPr>
              <a:t>P</a:t>
            </a:r>
            <a:r>
              <a:rPr lang="fr-FR" dirty="0"/>
              <a:t>rogram </a:t>
            </a:r>
            <a:r>
              <a:rPr lang="fr-FR" b="1" dirty="0">
                <a:solidFill>
                  <a:srgbClr val="FF0000"/>
                </a:solidFill>
              </a:rPr>
              <a:t>E</a:t>
            </a:r>
            <a:r>
              <a:rPr lang="fr-FR" dirty="0"/>
              <a:t>valuation and </a:t>
            </a:r>
            <a:r>
              <a:rPr lang="fr-FR" b="1" dirty="0" err="1">
                <a:solidFill>
                  <a:srgbClr val="FF0000"/>
                </a:solidFill>
              </a:rPr>
              <a:t>R</a:t>
            </a:r>
            <a:r>
              <a:rPr lang="fr-FR" dirty="0" err="1"/>
              <a:t>eview</a:t>
            </a:r>
            <a:r>
              <a:rPr lang="fr-FR" dirty="0"/>
              <a:t> </a:t>
            </a:r>
            <a:r>
              <a:rPr lang="fr-FR" b="1" dirty="0">
                <a:solidFill>
                  <a:srgbClr val="FF0000"/>
                </a:solidFill>
              </a:rPr>
              <a:t>T</a:t>
            </a:r>
            <a:r>
              <a:rPr lang="fr-FR" dirty="0"/>
              <a:t>echnique : méthode incorporant l'aspect probabiliste associé  aux  évènements;</a:t>
            </a:r>
          </a:p>
          <a:p>
            <a:pPr marL="0" indent="0" eaLnBrk="1" fontAlgn="auto" hangingPunct="1">
              <a:lnSpc>
                <a:spcPct val="130000"/>
              </a:lnSpc>
              <a:spcAft>
                <a:spcPts val="0"/>
              </a:spcAft>
              <a:buClr>
                <a:schemeClr val="accent3"/>
              </a:buClr>
              <a:buFont typeface="Wingdings" pitchFamily="2" charset="2"/>
              <a:buNone/>
              <a:defRPr/>
            </a:pPr>
            <a:endParaRPr lang="fr-F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7763">
                                            <p:txEl>
                                              <p:pRg st="1" end="1"/>
                                            </p:txEl>
                                          </p:spTgt>
                                        </p:tgtEl>
                                        <p:attrNameLst>
                                          <p:attrName>style.visibility</p:attrName>
                                        </p:attrNameLst>
                                      </p:cBhvr>
                                      <p:to>
                                        <p:strVal val="visible"/>
                                      </p:to>
                                    </p:set>
                                    <p:animEffect transition="in" filter="fade">
                                      <p:cBhvr>
                                        <p:cTn id="7" dur="1000"/>
                                        <p:tgtEl>
                                          <p:spTgt spid="11776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7763">
                                            <p:txEl>
                                              <p:pRg st="2" end="2"/>
                                            </p:txEl>
                                          </p:spTgt>
                                        </p:tgtEl>
                                        <p:attrNameLst>
                                          <p:attrName>style.visibility</p:attrName>
                                        </p:attrNameLst>
                                      </p:cBhvr>
                                      <p:to>
                                        <p:strVal val="visible"/>
                                      </p:to>
                                    </p:set>
                                    <p:animEffect transition="in" filter="fade">
                                      <p:cBhvr>
                                        <p:cTn id="12" dur="1000"/>
                                        <p:tgtEl>
                                          <p:spTgt spid="11776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7763">
                                            <p:txEl>
                                              <p:pRg st="3" end="3"/>
                                            </p:txEl>
                                          </p:spTgt>
                                        </p:tgtEl>
                                        <p:attrNameLst>
                                          <p:attrName>style.visibility</p:attrName>
                                        </p:attrNameLst>
                                      </p:cBhvr>
                                      <p:to>
                                        <p:strVal val="visible"/>
                                      </p:to>
                                    </p:set>
                                    <p:animEffect transition="in" filter="fade">
                                      <p:cBhvr>
                                        <p:cTn id="17" dur="1000"/>
                                        <p:tgtEl>
                                          <p:spTgt spid="11776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527051" y="404814"/>
            <a:ext cx="10972800" cy="884237"/>
          </a:xfrm>
        </p:spPr>
        <p:txBody>
          <a:bodyPr>
            <a:normAutofit/>
          </a:bodyPr>
          <a:lstStyle/>
          <a:p>
            <a:pPr eaLnBrk="1" fontAlgn="auto" hangingPunct="1">
              <a:spcAft>
                <a:spcPts val="0"/>
              </a:spcAft>
              <a:defRPr/>
            </a:pPr>
            <a:r>
              <a:rPr lang="fr-FR" sz="4500" b="1" dirty="0">
                <a:solidFill>
                  <a:srgbClr val="FFFF00"/>
                </a:solidFill>
                <a:effectLst>
                  <a:outerShdw blurRad="38100" dist="38100" dir="2700000" algn="tl">
                    <a:srgbClr val="000000">
                      <a:alpha val="43137"/>
                    </a:srgbClr>
                  </a:outerShdw>
                </a:effectLst>
              </a:rPr>
              <a:t>Le diagramme de GANTT</a:t>
            </a:r>
            <a:endParaRPr lang="en-US" sz="4500" b="1" dirty="0">
              <a:solidFill>
                <a:srgbClr val="FFFF00"/>
              </a:solidFill>
              <a:effectLst>
                <a:outerShdw blurRad="38100" dist="38100" dir="2700000" algn="tl">
                  <a:srgbClr val="000000">
                    <a:alpha val="43137"/>
                  </a:srgbClr>
                </a:outerShdw>
              </a:effectLst>
            </a:endParaRPr>
          </a:p>
        </p:txBody>
      </p:sp>
      <p:sp>
        <p:nvSpPr>
          <p:cNvPr id="15364" name="Rectangle 3"/>
          <p:cNvSpPr>
            <a:spLocks noGrp="1" noChangeArrowheads="1"/>
          </p:cNvSpPr>
          <p:nvPr>
            <p:ph idx="1"/>
          </p:nvPr>
        </p:nvSpPr>
        <p:spPr>
          <a:xfrm>
            <a:off x="624417" y="1412875"/>
            <a:ext cx="10972800" cy="3886200"/>
          </a:xfrm>
        </p:spPr>
        <p:txBody>
          <a:bodyPr/>
          <a:lstStyle/>
          <a:p>
            <a:pPr marL="0" indent="0" algn="just" eaLnBrk="1" hangingPunct="1">
              <a:buFont typeface="Wingdings" pitchFamily="2" charset="2"/>
              <a:buNone/>
            </a:pPr>
            <a:r>
              <a:rPr lang="fr-FR" sz="1800" dirty="0"/>
              <a:t>Le diagramme de GANTT est une technique de représentation graphique permettant de renseigner et situer dans le temps les phases, activités, tâches et ressources du projet.</a:t>
            </a:r>
          </a:p>
          <a:p>
            <a:pPr marL="0" indent="0" algn="just" eaLnBrk="1" hangingPunct="1">
              <a:buFont typeface="Wingdings" pitchFamily="2" charset="2"/>
              <a:buNone/>
            </a:pPr>
            <a:r>
              <a:rPr lang="fr-FR" sz="1800" dirty="0"/>
              <a:t>En ligne, on liste les tâches et en colonne les jours, semaines ou mois. Les tâches sont représentées par des barres dont la longueur est proportionnelle à la durée estimée.</a:t>
            </a:r>
          </a:p>
        </p:txBody>
      </p:sp>
      <p:pic>
        <p:nvPicPr>
          <p:cNvPr id="15365" name="Picture 7" descr="TP3_1"/>
          <p:cNvPicPr>
            <a:picLocks noChangeAspect="1" noChangeArrowheads="1"/>
          </p:cNvPicPr>
          <p:nvPr/>
        </p:nvPicPr>
        <p:blipFill>
          <a:blip r:embed="rId3"/>
          <a:srcRect/>
          <a:stretch>
            <a:fillRect/>
          </a:stretch>
        </p:blipFill>
        <p:spPr bwMode="auto">
          <a:xfrm>
            <a:off x="1284817" y="3500438"/>
            <a:ext cx="9804400" cy="2438400"/>
          </a:xfrm>
          <a:prstGeom prst="rect">
            <a:avLst/>
          </a:prstGeom>
          <a:noFill/>
          <a:ln w="9525">
            <a:noFill/>
            <a:miter lim="800000"/>
            <a:headEnd/>
            <a:tailEnd/>
          </a:ln>
        </p:spPr>
      </p:pic>
      <mc:AlternateContent xmlns:mc="http://schemas.openxmlformats.org/markup-compatibility/2006" xmlns:p14="http://schemas.microsoft.com/office/powerpoint/2010/main">
        <mc:Choice Requires="p14">
          <p:contentPart p14:bwMode="auto" r:id="rId4">
            <p14:nvContentPartPr>
              <p14:cNvPr id="360450" name="Ink 5"/>
              <p14:cNvContentPartPr>
                <a14:cpLocks xmlns:a14="http://schemas.microsoft.com/office/drawing/2010/main" noRot="1" noChangeAspect="1" noEditPoints="1" noChangeArrowheads="1" noChangeShapeType="1"/>
              </p14:cNvContentPartPr>
              <p14:nvPr/>
            </p14:nvContentPartPr>
            <p14:xfrm>
              <a:off x="10650538" y="5688013"/>
              <a:ext cx="9525" cy="7937"/>
            </p14:xfrm>
          </p:contentPart>
        </mc:Choice>
        <mc:Fallback xmlns="">
          <p:pic>
            <p:nvPicPr>
              <p:cNvPr id="360450" name="Ink 5"/>
              <p:cNvPicPr>
                <a:picLocks noRot="1" noChangeAspect="1" noEditPoints="1" noChangeArrowheads="1" noChangeShapeType="1"/>
              </p:cNvPicPr>
              <p:nvPr/>
            </p:nvPicPr>
            <p:blipFill>
              <a:blip r:embed="rId5"/>
              <a:stretch>
                <a:fillRect/>
              </a:stretch>
            </p:blipFill>
            <p:spPr>
              <a:xfrm>
                <a:off x="10637504" y="5677695"/>
                <a:ext cx="35593" cy="28573"/>
              </a:xfrm>
              <a:prstGeom prst="rect">
                <a:avLst/>
              </a:prstGeom>
            </p:spPr>
          </p:pic>
        </mc:Fallback>
      </mc:AlternateContent>
    </p:spTree>
  </p:cSld>
  <p:clrMapOvr>
    <a:masterClrMapping/>
  </p:clrMapOvr>
</p:sld>
</file>

<file path=ppt/slides/slide5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42824" y="2220686"/>
            <a:ext cx="10353761" cy="1326321"/>
          </a:xfrm>
        </p:spPr>
        <p:txBody>
          <a:bodyPr/>
          <a:lstStyle/>
          <a:p>
            <a:r>
              <a:rPr lang="fr-FR" dirty="0">
                <a:solidFill>
                  <a:srgbClr val="FFFF00"/>
                </a:solidFill>
              </a:rPr>
              <a:t>Procédure management projets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b. Les Fonctions de la production</a:t>
            </a:r>
            <a:br>
              <a:rPr lang="fr-FR" dirty="0"/>
            </a:br>
            <a:endParaRPr lang="fr-FR" dirty="0"/>
          </a:p>
        </p:txBody>
      </p:sp>
      <p:sp>
        <p:nvSpPr>
          <p:cNvPr id="3" name="Espace réservé du contenu 2"/>
          <p:cNvSpPr>
            <a:spLocks noGrp="1"/>
          </p:cNvSpPr>
          <p:nvPr>
            <p:ph idx="1"/>
          </p:nvPr>
        </p:nvSpPr>
        <p:spPr>
          <a:xfrm>
            <a:off x="342900" y="2052918"/>
            <a:ext cx="11506200" cy="4195481"/>
          </a:xfrm>
        </p:spPr>
        <p:txBody>
          <a:bodyPr>
            <a:normAutofit fontScale="92500" lnSpcReduction="10000"/>
          </a:bodyPr>
          <a:lstStyle/>
          <a:p>
            <a:r>
              <a:rPr lang="fr-FR" dirty="0"/>
              <a:t>Afin de structurer le service, il y a des fonctions ou bien des sous service qui s'occupe de la gestion et la maitrise de toutes les ressources  du service production (déjà présentées avant).La maitrise de ces fonctions va nous guider directement vers la réalisation des objectifs fixés. Ces fonctions diffèrent selon la taille de l'entreprise et le secteur dans lequel elle opère, mais les plus importants et les plus influents du département sont les suivantes :</a:t>
            </a:r>
          </a:p>
          <a:p>
            <a:pPr lvl="0"/>
            <a:r>
              <a:rPr lang="fr-FR" dirty="0"/>
              <a:t>La fonction Etudes</a:t>
            </a:r>
          </a:p>
          <a:p>
            <a:pPr lvl="0"/>
            <a:r>
              <a:rPr lang="fr-FR" dirty="0"/>
              <a:t>La fonction méthodes</a:t>
            </a:r>
          </a:p>
          <a:p>
            <a:pPr lvl="0"/>
            <a:r>
              <a:rPr lang="fr-FR" dirty="0"/>
              <a:t>La fonction de la gestion des stocks </a:t>
            </a:r>
          </a:p>
          <a:p>
            <a:pPr lvl="0"/>
            <a:r>
              <a:rPr lang="fr-FR" dirty="0"/>
              <a:t>La fonction gestion opérationnelle</a:t>
            </a:r>
          </a:p>
          <a:p>
            <a:pPr lvl="0"/>
            <a:r>
              <a:rPr lang="fr-FR" dirty="0"/>
              <a:t>La fonction de la qualité</a:t>
            </a:r>
          </a:p>
          <a:p>
            <a:pPr lvl="0"/>
            <a:r>
              <a:rPr lang="fr-FR" dirty="0"/>
              <a:t>La fonction gestion du personnel</a:t>
            </a:r>
          </a:p>
          <a:p>
            <a:pPr lvl="0"/>
            <a:r>
              <a:rPr lang="fr-FR" dirty="0"/>
              <a:t>la fonction de la maintenance</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41300" y="1054100"/>
            <a:ext cx="11226800" cy="5194299"/>
          </a:xfrm>
        </p:spPr>
        <p:txBody>
          <a:bodyPr>
            <a:normAutofit fontScale="92500" lnSpcReduction="10000"/>
          </a:bodyPr>
          <a:lstStyle/>
          <a:p>
            <a:pPr lvl="0"/>
            <a:r>
              <a:rPr lang="fr-FR" dirty="0"/>
              <a:t>La fonction études : c'est la fonction qui s'occupe de lancement et suivi de toutes les étapes de conception de produits depuis la réception d'idée ou du cahier des charges jusqu'à la création du DOSSIER PRODUIT.</a:t>
            </a:r>
          </a:p>
          <a:p>
            <a:pPr lvl="0"/>
            <a:r>
              <a:rPr lang="fr-FR" dirty="0"/>
              <a:t>La fonction méthodes regroupes toutes les tâches liées à l'industrialisation du produit (gestion des ressources, la planification, l'ordonnancement, suivi de tous les KPI,...)</a:t>
            </a:r>
          </a:p>
          <a:p>
            <a:pPr lvl="0"/>
            <a:r>
              <a:rPr lang="fr-FR" dirty="0"/>
              <a:t> La fonction de la gestion des stocks s'occupe de la gestion du stock de la matière première/consommables et du stock produit fini.</a:t>
            </a:r>
          </a:p>
          <a:p>
            <a:pPr lvl="0"/>
            <a:r>
              <a:rPr lang="fr-FR" dirty="0"/>
              <a:t> La fonction de la gestion opérationnelle c'est la fonction qui prend en charge le lancement des fabrications, la gestion des flux physiques, l'exploitation des machines supervision personnel,....</a:t>
            </a:r>
          </a:p>
          <a:p>
            <a:pPr lvl="0"/>
            <a:r>
              <a:rPr lang="fr-FR" dirty="0"/>
              <a:t>La fonction de la qualité supervise les taches liées au système du  contrôle de la qualité et même parfois elle contribue à l'assurance qualité ...</a:t>
            </a:r>
          </a:p>
          <a:p>
            <a:pPr lvl="0"/>
            <a:r>
              <a:rPr lang="fr-FR" dirty="0"/>
              <a:t>La fonction gestion personnel englobe les tâches liées à la gestion de tout le personnel du service</a:t>
            </a:r>
          </a:p>
          <a:p>
            <a:pPr lvl="0"/>
            <a:r>
              <a:rPr lang="fr-FR" dirty="0"/>
              <a:t>La fonction maintenance suit l'efficacité du service maintenance pour la bonne réalisation de sa mission</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371600"/>
            <a:ext cx="11036300" cy="4876799"/>
          </a:xfrm>
        </p:spPr>
        <p:txBody>
          <a:bodyPr/>
          <a:lstStyle/>
          <a:p>
            <a:r>
              <a:rPr lang="fr-FR" sz="3200" b="1" dirty="0"/>
              <a:t>c. Tableau de bord</a:t>
            </a:r>
            <a:endParaRPr lang="fr-FR" sz="3200" dirty="0"/>
          </a:p>
          <a:p>
            <a:r>
              <a:rPr lang="fr-FR" dirty="0"/>
              <a:t>Comme nous l'avons déjà expliqué dans la partie "piliers du management", le tableau de bord est un élément important pour le bon fonctionnement du service production, sans lui, le manager devient comme un conducteur dans le brouillard... Il faut donc qu'il soit réalisé à la perfection, et que les indicateurs soient bien choisis.</a:t>
            </a:r>
          </a:p>
          <a:p>
            <a:r>
              <a:rPr lang="fr-FR" dirty="0"/>
              <a:t>Nous allons détailler les étapes de création du tableau de bord et le choix des indicateurs dans les chapitres qui arrivent.</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1.7.RESUMEE  : </a:t>
            </a:r>
            <a:br>
              <a:rPr lang="fr-FR" dirty="0"/>
            </a:br>
            <a:endParaRPr lang="fr-FR" dirty="0"/>
          </a:p>
        </p:txBody>
      </p:sp>
      <p:sp>
        <p:nvSpPr>
          <p:cNvPr id="3" name="Espace réservé du contenu 2"/>
          <p:cNvSpPr>
            <a:spLocks noGrp="1"/>
          </p:cNvSpPr>
          <p:nvPr>
            <p:ph idx="1"/>
          </p:nvPr>
        </p:nvSpPr>
        <p:spPr>
          <a:xfrm>
            <a:off x="464234" y="2052918"/>
            <a:ext cx="10733649" cy="4195481"/>
          </a:xfrm>
        </p:spPr>
        <p:txBody>
          <a:bodyPr/>
          <a:lstStyle/>
          <a:p>
            <a:r>
              <a:rPr lang="fr-FR" dirty="0"/>
              <a:t>Après avoir défini l'importance et l'objectif du management de la production, nous allons procéder à détailler la manière de la maitrise de toutes les fonctions de la production , puis nous allons définir le tableau de bord efficace et al manière du choix de l'objectif.</a:t>
            </a:r>
          </a:p>
          <a:p>
            <a:r>
              <a:rPr lang="fr-FR" dirty="0" err="1"/>
              <a:t>Inshaallah</a:t>
            </a:r>
            <a:r>
              <a:rPr lang="fr-FR" dirty="0"/>
              <a:t> ,une fois nous terminerons nous parlerons des méthodes nécessaires et qui aide au diagnostic et à l'amélioration du service production (VSM, 5S , AMDEC,SMED, TOM,....)</a:t>
            </a:r>
          </a:p>
          <a:p>
            <a:r>
              <a:rPr lang="fr-FR" dirty="0"/>
              <a:t>A la fin , nous allons détailler les étapes à suivre par le manager pour diagnostiquer et améliorer le service de la production.</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87511" y="2433918"/>
            <a:ext cx="9404723" cy="1400530"/>
          </a:xfrm>
        </p:spPr>
        <p:txBody>
          <a:bodyPr/>
          <a:lstStyle/>
          <a:p>
            <a:pPr algn="ctr"/>
            <a:r>
              <a:rPr lang="fr-FR" b="1" dirty="0">
                <a:solidFill>
                  <a:srgbClr val="FFFF00"/>
                </a:solidFill>
              </a:rPr>
              <a:t>CHAPITRE 2 : LA FONCTION ETUDES</a:t>
            </a:r>
            <a:br>
              <a:rPr lang="fr-FR" dirty="0">
                <a:solidFill>
                  <a:srgbClr val="FFFF00"/>
                </a:solidFill>
              </a:rPr>
            </a:br>
            <a:endParaRPr lang="fr-FR" dirty="0">
              <a:solidFill>
                <a:srgbClr val="FFFF00"/>
              </a:solidFil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1522411" y="2484718"/>
            <a:ext cx="9404723" cy="1400530"/>
          </a:xfrm>
        </p:spPr>
        <p:txBody>
          <a:bodyPr/>
          <a:lstStyle/>
          <a:p>
            <a:pPr algn="ctr"/>
            <a:r>
              <a:rPr lang="fr-FR" b="1" dirty="0">
                <a:solidFill>
                  <a:srgbClr val="FFFF00"/>
                </a:solidFill>
              </a:rPr>
              <a:t>1.1. Introduction</a:t>
            </a:r>
            <a:br>
              <a:rPr lang="fr-FR" dirty="0">
                <a:solidFill>
                  <a:srgbClr val="FFFF00"/>
                </a:solidFill>
              </a:rPr>
            </a:br>
            <a:endParaRPr lang="fr-FR" dirty="0">
              <a:solidFill>
                <a:srgbClr val="FFFF00"/>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95422" y="1519312"/>
            <a:ext cx="10846190" cy="4729088"/>
          </a:xfrm>
        </p:spPr>
        <p:txBody>
          <a:bodyPr>
            <a:normAutofit/>
          </a:bodyPr>
          <a:lstStyle/>
          <a:p>
            <a:r>
              <a:rPr lang="fr-FR" sz="2400" b="1" dirty="0"/>
              <a:t>La fonction conception ou études est la base de toute aventure ou bien lancement industriel, la structuration et la maitrise de cette fonction jouent un rôle très important dans le bon fonctionnement des autres fonctions du service . </a:t>
            </a:r>
          </a:p>
          <a:p>
            <a:r>
              <a:rPr lang="fr-FR" sz="2400" b="1" dirty="0"/>
              <a:t>Généralement elle fait partie du service production mais parfois elle peut être liée directement à la direction générale et même on peut la trouver sous différentes nominations par exemple le service RECHERCHES ET DEVELOPPEMENT (R et D), BUREAU D'ETUDES,...</a:t>
            </a:r>
          </a:p>
          <a:p>
            <a:endParaRPr lang="fr-FR"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95300" y="1193800"/>
            <a:ext cx="10985500" cy="5054599"/>
          </a:xfrm>
        </p:spPr>
        <p:txBody>
          <a:bodyPr>
            <a:noAutofit/>
          </a:bodyPr>
          <a:lstStyle/>
          <a:p>
            <a:r>
              <a:rPr lang="fr-FR" sz="2400" dirty="0"/>
              <a:t>Cette fonction s'occupe de la préparation et la validation des produits à industrialiser ou à fabriquer, et ce , depuis la réception d'idée du produit ou bien du projet, passant par la phase de validation technique et financières, jusqu'à la création des dossiers produits qui contiennent principalement : </a:t>
            </a:r>
          </a:p>
          <a:p>
            <a:pPr lvl="0"/>
            <a:r>
              <a:rPr lang="fr-FR" sz="2400" dirty="0"/>
              <a:t>Les dessins ou </a:t>
            </a:r>
            <a:r>
              <a:rPr lang="fr-FR" sz="2400" dirty="0" err="1"/>
              <a:t>shémas</a:t>
            </a:r>
            <a:endParaRPr lang="fr-FR" sz="2400" dirty="0"/>
          </a:p>
          <a:p>
            <a:pPr lvl="0"/>
            <a:r>
              <a:rPr lang="fr-FR" sz="2400" dirty="0"/>
              <a:t>La nomenclature, Formules,...</a:t>
            </a:r>
          </a:p>
          <a:p>
            <a:pPr lvl="0"/>
            <a:r>
              <a:rPr lang="fr-FR" sz="2400" dirty="0"/>
              <a:t>Gammes de fabrication, d'assemblage,.....</a:t>
            </a:r>
          </a:p>
          <a:p>
            <a:pPr lvl="0"/>
            <a:r>
              <a:rPr lang="fr-FR" sz="2400" dirty="0"/>
              <a:t>Plan de contrôle</a:t>
            </a:r>
          </a:p>
          <a:p>
            <a:pPr lvl="0"/>
            <a:r>
              <a:rPr lang="fr-FR" sz="2400" dirty="0"/>
              <a:t>Chiffrage et estimation des coûts (coûts de la Matière, coûts de la production,..)</a:t>
            </a:r>
          </a:p>
          <a:p>
            <a:pPr lvl="0"/>
            <a:r>
              <a:rPr lang="fr-FR" sz="2400" dirty="0"/>
              <a:t>......</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58911" y="2065618"/>
            <a:ext cx="9404723" cy="1400530"/>
          </a:xfrm>
        </p:spPr>
        <p:txBody>
          <a:bodyPr/>
          <a:lstStyle/>
          <a:p>
            <a:pPr algn="ctr"/>
            <a:r>
              <a:rPr lang="fr-FR" b="1" dirty="0">
                <a:solidFill>
                  <a:srgbClr val="FFFF00"/>
                </a:solidFill>
              </a:rPr>
              <a:t>1.2. Objectifs de la fonction Etudes</a:t>
            </a:r>
            <a:endParaRPr lang="fr-FR" dirty="0">
              <a:solidFill>
                <a:srgbClr val="FFFF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600" dirty="0">
                <a:solidFill>
                  <a:srgbClr val="FFC000"/>
                </a:solidFill>
              </a:rPr>
              <a:t>c- </a:t>
            </a:r>
            <a:r>
              <a:rPr lang="fr-FR" sz="3600" b="1" dirty="0">
                <a:solidFill>
                  <a:srgbClr val="FFC000"/>
                </a:solidFill>
              </a:rPr>
              <a:t>Le prix de vente </a:t>
            </a:r>
            <a:endParaRPr lang="fr-FR" sz="3600" dirty="0">
              <a:solidFill>
                <a:srgbClr val="FFC000"/>
              </a:solidFill>
            </a:endParaRPr>
          </a:p>
        </p:txBody>
      </p:sp>
      <p:sp>
        <p:nvSpPr>
          <p:cNvPr id="3" name="Espace réservé du contenu 2"/>
          <p:cNvSpPr>
            <a:spLocks noGrp="1"/>
          </p:cNvSpPr>
          <p:nvPr>
            <p:ph idx="1"/>
          </p:nvPr>
        </p:nvSpPr>
        <p:spPr>
          <a:xfrm>
            <a:off x="1077912" y="1379819"/>
            <a:ext cx="8946541" cy="956982"/>
          </a:xfrm>
        </p:spPr>
        <p:txBody>
          <a:bodyPr/>
          <a:lstStyle/>
          <a:p>
            <a:r>
              <a:rPr lang="fr-FR" dirty="0"/>
              <a:t>Chaque produit a un prix de vente qui est définie selon plusieurs critères et qui est influencé par la variation du marché.</a:t>
            </a:r>
          </a:p>
          <a:p>
            <a:endParaRPr lang="fr-FR" dirty="0"/>
          </a:p>
        </p:txBody>
      </p:sp>
      <p:sp>
        <p:nvSpPr>
          <p:cNvPr id="4" name="Rectangle à coins arrondis 3"/>
          <p:cNvSpPr/>
          <p:nvPr/>
        </p:nvSpPr>
        <p:spPr>
          <a:xfrm>
            <a:off x="2038350" y="3339584"/>
            <a:ext cx="2489200" cy="10795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fr-FR" b="1" dirty="0"/>
              <a:t>Coût de la Matière et emballage</a:t>
            </a:r>
          </a:p>
        </p:txBody>
      </p:sp>
      <p:sp>
        <p:nvSpPr>
          <p:cNvPr id="5" name="Rectangle à coins arrondis 4"/>
          <p:cNvSpPr/>
          <p:nvPr/>
        </p:nvSpPr>
        <p:spPr>
          <a:xfrm>
            <a:off x="4565650" y="3326884"/>
            <a:ext cx="1981200" cy="10795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fr-FR" b="1" dirty="0"/>
              <a:t>Coût de la production</a:t>
            </a:r>
          </a:p>
        </p:txBody>
      </p:sp>
      <p:sp>
        <p:nvSpPr>
          <p:cNvPr id="6" name="Rectangle à coins arrondis 5"/>
          <p:cNvSpPr/>
          <p:nvPr/>
        </p:nvSpPr>
        <p:spPr>
          <a:xfrm>
            <a:off x="6584950" y="3339584"/>
            <a:ext cx="1460500" cy="1079500"/>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fr-FR" sz="1200" b="1" dirty="0"/>
              <a:t>Coût commercial et de distribution</a:t>
            </a:r>
          </a:p>
          <a:p>
            <a:pPr algn="ctr"/>
            <a:r>
              <a:rPr lang="fr-FR" sz="1200" b="1" dirty="0"/>
              <a:t>Et autres</a:t>
            </a:r>
          </a:p>
        </p:txBody>
      </p:sp>
      <p:sp>
        <p:nvSpPr>
          <p:cNvPr id="7" name="Rectangle à coins arrondis 6"/>
          <p:cNvSpPr/>
          <p:nvPr/>
        </p:nvSpPr>
        <p:spPr>
          <a:xfrm>
            <a:off x="8096250" y="3326884"/>
            <a:ext cx="1955800" cy="1079500"/>
          </a:xfrm>
          <a:prstGeom prst="roundRect">
            <a:avLst/>
          </a:prstGeom>
          <a:solidFill>
            <a:srgbClr val="66FF33"/>
          </a:solidFill>
        </p:spPr>
        <p:style>
          <a:lnRef idx="1">
            <a:schemeClr val="accent5"/>
          </a:lnRef>
          <a:fillRef idx="3">
            <a:schemeClr val="accent5"/>
          </a:fillRef>
          <a:effectRef idx="2">
            <a:schemeClr val="accent5"/>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fr-FR" b="1" dirty="0"/>
              <a:t>Marge Bénéficiaire</a:t>
            </a:r>
          </a:p>
        </p:txBody>
      </p:sp>
      <p:sp>
        <p:nvSpPr>
          <p:cNvPr id="8" name="Accolade fermante 7"/>
          <p:cNvSpPr/>
          <p:nvPr/>
        </p:nvSpPr>
        <p:spPr>
          <a:xfrm rot="5400000">
            <a:off x="5651500" y="901184"/>
            <a:ext cx="774700" cy="8458200"/>
          </a:xfrm>
          <a:prstGeom prst="rightBrace">
            <a:avLst/>
          </a:prstGeom>
          <a:ln w="5715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fr-FR"/>
          </a:p>
        </p:txBody>
      </p:sp>
      <p:sp>
        <p:nvSpPr>
          <p:cNvPr id="9" name="ZoneTexte 9"/>
          <p:cNvSpPr txBox="1"/>
          <p:nvPr/>
        </p:nvSpPr>
        <p:spPr>
          <a:xfrm>
            <a:off x="5048250" y="5638284"/>
            <a:ext cx="1981200"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r>
              <a:rPr lang="fr-FR" b="1" dirty="0"/>
              <a:t>Le prix de vente</a:t>
            </a:r>
          </a:p>
        </p:txBody>
      </p:sp>
      <p:sp>
        <p:nvSpPr>
          <p:cNvPr id="10" name="ZoneTexte 10"/>
          <p:cNvSpPr txBox="1"/>
          <p:nvPr/>
        </p:nvSpPr>
        <p:spPr>
          <a:xfrm>
            <a:off x="3917950" y="2221984"/>
            <a:ext cx="2184400"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r>
              <a:rPr lang="fr-FR" b="1" dirty="0"/>
              <a:t>Le coût de revient</a:t>
            </a:r>
          </a:p>
        </p:txBody>
      </p:sp>
      <p:sp>
        <p:nvSpPr>
          <p:cNvPr id="11" name="Accolade fermante 10"/>
          <p:cNvSpPr/>
          <p:nvPr/>
        </p:nvSpPr>
        <p:spPr>
          <a:xfrm rot="5400000" flipH="1">
            <a:off x="4721225" y="-92591"/>
            <a:ext cx="565150" cy="6108700"/>
          </a:xfrm>
          <a:prstGeom prst="rightBrace">
            <a:avLst>
              <a:gd name="adj1" fmla="val 8333"/>
              <a:gd name="adj2" fmla="val 50000"/>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fr-FR"/>
          </a:p>
        </p:txBody>
      </p:sp>
      <p:sp>
        <p:nvSpPr>
          <p:cNvPr id="12" name="Accolade fermante 11"/>
          <p:cNvSpPr/>
          <p:nvPr/>
        </p:nvSpPr>
        <p:spPr>
          <a:xfrm rot="5400000" flipH="1">
            <a:off x="8797925" y="1990209"/>
            <a:ext cx="565150" cy="1943100"/>
          </a:xfrm>
          <a:prstGeom prst="rightBrace">
            <a:avLst>
              <a:gd name="adj1" fmla="val 8333"/>
              <a:gd name="adj2" fmla="val 50000"/>
            </a:avLst>
          </a:prstGeom>
          <a:ln w="57150">
            <a:solidFill>
              <a:srgbClr val="66FF33"/>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fr-FR"/>
          </a:p>
        </p:txBody>
      </p:sp>
      <p:sp>
        <p:nvSpPr>
          <p:cNvPr id="13" name="ZoneTexte 13"/>
          <p:cNvSpPr txBox="1"/>
          <p:nvPr/>
        </p:nvSpPr>
        <p:spPr>
          <a:xfrm>
            <a:off x="7969250" y="2247384"/>
            <a:ext cx="2336800"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gn="ctr"/>
            <a:r>
              <a:rPr lang="fr-FR" b="1" dirty="0"/>
              <a:t>Marge Bénéficiaire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1000" fill="hold"/>
                                        <p:tgtEl>
                                          <p:spTgt spid="9"/>
                                        </p:tgtEl>
                                        <p:attrNameLst>
                                          <p:attrName>ppt_w</p:attrName>
                                        </p:attrNameLst>
                                      </p:cBhvr>
                                      <p:tavLst>
                                        <p:tav tm="0">
                                          <p:val>
                                            <p:fltVal val="0"/>
                                          </p:val>
                                        </p:tav>
                                        <p:tav tm="100000">
                                          <p:val>
                                            <p:strVal val="#ppt_w"/>
                                          </p:val>
                                        </p:tav>
                                      </p:tavLst>
                                    </p:anim>
                                    <p:anim calcmode="lin" valueType="num">
                                      <p:cBhvr>
                                        <p:cTn id="16" dur="1000" fill="hold"/>
                                        <p:tgtEl>
                                          <p:spTgt spid="9"/>
                                        </p:tgtEl>
                                        <p:attrNameLst>
                                          <p:attrName>ppt_h</p:attrName>
                                        </p:attrNameLst>
                                      </p:cBhvr>
                                      <p:tavLst>
                                        <p:tav tm="0">
                                          <p:val>
                                            <p:fltVal val="0"/>
                                          </p:val>
                                        </p:tav>
                                        <p:tav tm="100000">
                                          <p:val>
                                            <p:strVal val="#ppt_h"/>
                                          </p:val>
                                        </p:tav>
                                      </p:tavLst>
                                    </p:anim>
                                    <p:anim calcmode="lin" valueType="num">
                                      <p:cBhvr>
                                        <p:cTn id="17" dur="1000" fill="hold"/>
                                        <p:tgtEl>
                                          <p:spTgt spid="9"/>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9"/>
                                        </p:tgtEl>
                                        <p:attrNameLst>
                                          <p:attrName>ppt_y</p:attrName>
                                        </p:attrNameLst>
                                      </p:cBhvr>
                                      <p:tavLst>
                                        <p:tav tm="0" fmla="#ppt_y+(sin(-2*pi*(1-$))*-#ppt_x+cos(-2*pi*(1-$))*(1-#ppt_y))*(1-$)">
                                          <p:val>
                                            <p:fltVal val="0"/>
                                          </p:val>
                                        </p:tav>
                                        <p:tav tm="100000">
                                          <p:val>
                                            <p:fltVal val="1"/>
                                          </p:val>
                                        </p:tav>
                                      </p:tavLst>
                                    </p:anim>
                                  </p:childTnLst>
                                </p:cTn>
                              </p:par>
                              <p:par>
                                <p:cTn id="19" presetID="15"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1000" fill="hold"/>
                                        <p:tgtEl>
                                          <p:spTgt spid="8"/>
                                        </p:tgtEl>
                                        <p:attrNameLst>
                                          <p:attrName>ppt_w</p:attrName>
                                        </p:attrNameLst>
                                      </p:cBhvr>
                                      <p:tavLst>
                                        <p:tav tm="0">
                                          <p:val>
                                            <p:fltVal val="0"/>
                                          </p:val>
                                        </p:tav>
                                        <p:tav tm="100000">
                                          <p:val>
                                            <p:strVal val="#ppt_w"/>
                                          </p:val>
                                        </p:tav>
                                      </p:tavLst>
                                    </p:anim>
                                    <p:anim calcmode="lin" valueType="num">
                                      <p:cBhvr>
                                        <p:cTn id="22" dur="1000" fill="hold"/>
                                        <p:tgtEl>
                                          <p:spTgt spid="8"/>
                                        </p:tgtEl>
                                        <p:attrNameLst>
                                          <p:attrName>ppt_h</p:attrName>
                                        </p:attrNameLst>
                                      </p:cBhvr>
                                      <p:tavLst>
                                        <p:tav tm="0">
                                          <p:val>
                                            <p:fltVal val="0"/>
                                          </p:val>
                                        </p:tav>
                                        <p:tav tm="100000">
                                          <p:val>
                                            <p:strVal val="#ppt_h"/>
                                          </p:val>
                                        </p:tav>
                                      </p:tavLst>
                                    </p:anim>
                                    <p:anim calcmode="lin" valueType="num">
                                      <p:cBhvr>
                                        <p:cTn id="23"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5" fill="hold">
                      <p:stCondLst>
                        <p:cond delay="indefinite"/>
                      </p:stCondLst>
                      <p:childTnLst>
                        <p:par>
                          <p:cTn id="26" fill="hold">
                            <p:stCondLst>
                              <p:cond delay="0"/>
                            </p:stCondLst>
                            <p:childTnLst>
                              <p:par>
                                <p:cTn id="27" presetID="15"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p:cTn id="29" dur="1000" fill="hold"/>
                                        <p:tgtEl>
                                          <p:spTgt spid="13"/>
                                        </p:tgtEl>
                                        <p:attrNameLst>
                                          <p:attrName>ppt_w</p:attrName>
                                        </p:attrNameLst>
                                      </p:cBhvr>
                                      <p:tavLst>
                                        <p:tav tm="0">
                                          <p:val>
                                            <p:fltVal val="0"/>
                                          </p:val>
                                        </p:tav>
                                        <p:tav tm="100000">
                                          <p:val>
                                            <p:strVal val="#ppt_w"/>
                                          </p:val>
                                        </p:tav>
                                      </p:tavLst>
                                    </p:anim>
                                    <p:anim calcmode="lin" valueType="num">
                                      <p:cBhvr>
                                        <p:cTn id="30" dur="1000" fill="hold"/>
                                        <p:tgtEl>
                                          <p:spTgt spid="13"/>
                                        </p:tgtEl>
                                        <p:attrNameLst>
                                          <p:attrName>ppt_h</p:attrName>
                                        </p:attrNameLst>
                                      </p:cBhvr>
                                      <p:tavLst>
                                        <p:tav tm="0">
                                          <p:val>
                                            <p:fltVal val="0"/>
                                          </p:val>
                                        </p:tav>
                                        <p:tav tm="100000">
                                          <p:val>
                                            <p:strVal val="#ppt_h"/>
                                          </p:val>
                                        </p:tav>
                                      </p:tavLst>
                                    </p:anim>
                                    <p:anim calcmode="lin" valueType="num">
                                      <p:cBhvr>
                                        <p:cTn id="31" dur="1000" fill="hold"/>
                                        <p:tgtEl>
                                          <p:spTgt spid="13"/>
                                        </p:tgtEl>
                                        <p:attrNameLst>
                                          <p:attrName>ppt_x</p:attrName>
                                        </p:attrNameLst>
                                      </p:cBhvr>
                                      <p:tavLst>
                                        <p:tav tm="0" fmla="#ppt_x+(cos(-2*pi*(1-$))*-#ppt_x-sin(-2*pi*(1-$))*(1-#ppt_y))*(1-$)">
                                          <p:val>
                                            <p:fltVal val="0"/>
                                          </p:val>
                                        </p:tav>
                                        <p:tav tm="100000">
                                          <p:val>
                                            <p:fltVal val="1"/>
                                          </p:val>
                                        </p:tav>
                                      </p:tavLst>
                                    </p:anim>
                                    <p:anim calcmode="lin" valueType="num">
                                      <p:cBhvr>
                                        <p:cTn id="32" dur="1000" fill="hold"/>
                                        <p:tgtEl>
                                          <p:spTgt spid="13"/>
                                        </p:tgtEl>
                                        <p:attrNameLst>
                                          <p:attrName>ppt_y</p:attrName>
                                        </p:attrNameLst>
                                      </p:cBhvr>
                                      <p:tavLst>
                                        <p:tav tm="0" fmla="#ppt_y+(sin(-2*pi*(1-$))*-#ppt_x+cos(-2*pi*(1-$))*(1-#ppt_y))*(1-$)">
                                          <p:val>
                                            <p:fltVal val="0"/>
                                          </p:val>
                                        </p:tav>
                                        <p:tav tm="100000">
                                          <p:val>
                                            <p:fltVal val="1"/>
                                          </p:val>
                                        </p:tav>
                                      </p:tavLst>
                                    </p:anim>
                                  </p:childTnLst>
                                </p:cTn>
                              </p:par>
                              <p:par>
                                <p:cTn id="33" presetID="15" presetClass="entr" presetSubtype="0"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1000" fill="hold"/>
                                        <p:tgtEl>
                                          <p:spTgt spid="10"/>
                                        </p:tgtEl>
                                        <p:attrNameLst>
                                          <p:attrName>ppt_w</p:attrName>
                                        </p:attrNameLst>
                                      </p:cBhvr>
                                      <p:tavLst>
                                        <p:tav tm="0">
                                          <p:val>
                                            <p:fltVal val="0"/>
                                          </p:val>
                                        </p:tav>
                                        <p:tav tm="100000">
                                          <p:val>
                                            <p:strVal val="#ppt_w"/>
                                          </p:val>
                                        </p:tav>
                                      </p:tavLst>
                                    </p:anim>
                                    <p:anim calcmode="lin" valueType="num">
                                      <p:cBhvr>
                                        <p:cTn id="36" dur="1000" fill="hold"/>
                                        <p:tgtEl>
                                          <p:spTgt spid="10"/>
                                        </p:tgtEl>
                                        <p:attrNameLst>
                                          <p:attrName>ppt_h</p:attrName>
                                        </p:attrNameLst>
                                      </p:cBhvr>
                                      <p:tavLst>
                                        <p:tav tm="0">
                                          <p:val>
                                            <p:fltVal val="0"/>
                                          </p:val>
                                        </p:tav>
                                        <p:tav tm="100000">
                                          <p:val>
                                            <p:strVal val="#ppt_h"/>
                                          </p:val>
                                        </p:tav>
                                      </p:tavLst>
                                    </p:anim>
                                    <p:anim calcmode="lin" valueType="num">
                                      <p:cBhvr>
                                        <p:cTn id="37" dur="1000" fill="hold"/>
                                        <p:tgtEl>
                                          <p:spTgt spid="10"/>
                                        </p:tgtEl>
                                        <p:attrNameLst>
                                          <p:attrName>ppt_x</p:attrName>
                                        </p:attrNameLst>
                                      </p:cBhvr>
                                      <p:tavLst>
                                        <p:tav tm="0" fmla="#ppt_x+(cos(-2*pi*(1-$))*-#ppt_x-sin(-2*pi*(1-$))*(1-#ppt_y))*(1-$)">
                                          <p:val>
                                            <p:fltVal val="0"/>
                                          </p:val>
                                        </p:tav>
                                        <p:tav tm="100000">
                                          <p:val>
                                            <p:fltVal val="1"/>
                                          </p:val>
                                        </p:tav>
                                      </p:tavLst>
                                    </p:anim>
                                    <p:anim calcmode="lin" valueType="num">
                                      <p:cBhvr>
                                        <p:cTn id="38" dur="1000" fill="hold"/>
                                        <p:tgtEl>
                                          <p:spTgt spid="10"/>
                                        </p:tgtEl>
                                        <p:attrNameLst>
                                          <p:attrName>ppt_y</p:attrName>
                                        </p:attrNameLst>
                                      </p:cBhvr>
                                      <p:tavLst>
                                        <p:tav tm="0" fmla="#ppt_y+(sin(-2*pi*(1-$))*-#ppt_x+cos(-2*pi*(1-$))*(1-#ppt_y))*(1-$)">
                                          <p:val>
                                            <p:fltVal val="0"/>
                                          </p:val>
                                        </p:tav>
                                        <p:tav tm="100000">
                                          <p:val>
                                            <p:fltVal val="1"/>
                                          </p:val>
                                        </p:tav>
                                      </p:tavLst>
                                    </p:anim>
                                  </p:childTnLst>
                                </p:cTn>
                              </p:par>
                              <p:par>
                                <p:cTn id="39" presetID="15" presetClass="entr" presetSubtype="0" fill="hold" grpId="0" nodeType="with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p:cTn id="41" dur="1000" fill="hold"/>
                                        <p:tgtEl>
                                          <p:spTgt spid="11"/>
                                        </p:tgtEl>
                                        <p:attrNameLst>
                                          <p:attrName>ppt_w</p:attrName>
                                        </p:attrNameLst>
                                      </p:cBhvr>
                                      <p:tavLst>
                                        <p:tav tm="0">
                                          <p:val>
                                            <p:fltVal val="0"/>
                                          </p:val>
                                        </p:tav>
                                        <p:tav tm="100000">
                                          <p:val>
                                            <p:strVal val="#ppt_w"/>
                                          </p:val>
                                        </p:tav>
                                      </p:tavLst>
                                    </p:anim>
                                    <p:anim calcmode="lin" valueType="num">
                                      <p:cBhvr>
                                        <p:cTn id="42" dur="1000" fill="hold"/>
                                        <p:tgtEl>
                                          <p:spTgt spid="11"/>
                                        </p:tgtEl>
                                        <p:attrNameLst>
                                          <p:attrName>ppt_h</p:attrName>
                                        </p:attrNameLst>
                                      </p:cBhvr>
                                      <p:tavLst>
                                        <p:tav tm="0">
                                          <p:val>
                                            <p:fltVal val="0"/>
                                          </p:val>
                                        </p:tav>
                                        <p:tav tm="100000">
                                          <p:val>
                                            <p:strVal val="#ppt_h"/>
                                          </p:val>
                                        </p:tav>
                                      </p:tavLst>
                                    </p:anim>
                                    <p:anim calcmode="lin" valueType="num">
                                      <p:cBhvr>
                                        <p:cTn id="43" dur="1000" fill="hold"/>
                                        <p:tgtEl>
                                          <p:spTgt spid="11"/>
                                        </p:tgtEl>
                                        <p:attrNameLst>
                                          <p:attrName>ppt_x</p:attrName>
                                        </p:attrNameLst>
                                      </p:cBhvr>
                                      <p:tavLst>
                                        <p:tav tm="0" fmla="#ppt_x+(cos(-2*pi*(1-$))*-#ppt_x-sin(-2*pi*(1-$))*(1-#ppt_y))*(1-$)">
                                          <p:val>
                                            <p:fltVal val="0"/>
                                          </p:val>
                                        </p:tav>
                                        <p:tav tm="100000">
                                          <p:val>
                                            <p:fltVal val="1"/>
                                          </p:val>
                                        </p:tav>
                                      </p:tavLst>
                                    </p:anim>
                                    <p:anim calcmode="lin" valueType="num">
                                      <p:cBhvr>
                                        <p:cTn id="44" dur="1000" fill="hold"/>
                                        <p:tgtEl>
                                          <p:spTgt spid="11"/>
                                        </p:tgtEl>
                                        <p:attrNameLst>
                                          <p:attrName>ppt_y</p:attrName>
                                        </p:attrNameLst>
                                      </p:cBhvr>
                                      <p:tavLst>
                                        <p:tav tm="0" fmla="#ppt_y+(sin(-2*pi*(1-$))*-#ppt_x+cos(-2*pi*(1-$))*(1-#ppt_y))*(1-$)">
                                          <p:val>
                                            <p:fltVal val="0"/>
                                          </p:val>
                                        </p:tav>
                                        <p:tav tm="100000">
                                          <p:val>
                                            <p:fltVal val="1"/>
                                          </p:val>
                                        </p:tav>
                                      </p:tavLst>
                                    </p:anim>
                                  </p:childTnLst>
                                </p:cTn>
                              </p:par>
                              <p:par>
                                <p:cTn id="45" presetID="15" presetClass="entr" presetSubtype="0"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p:cTn id="47" dur="1000" fill="hold"/>
                                        <p:tgtEl>
                                          <p:spTgt spid="12"/>
                                        </p:tgtEl>
                                        <p:attrNameLst>
                                          <p:attrName>ppt_w</p:attrName>
                                        </p:attrNameLst>
                                      </p:cBhvr>
                                      <p:tavLst>
                                        <p:tav tm="0">
                                          <p:val>
                                            <p:fltVal val="0"/>
                                          </p:val>
                                        </p:tav>
                                        <p:tav tm="100000">
                                          <p:val>
                                            <p:strVal val="#ppt_w"/>
                                          </p:val>
                                        </p:tav>
                                      </p:tavLst>
                                    </p:anim>
                                    <p:anim calcmode="lin" valueType="num">
                                      <p:cBhvr>
                                        <p:cTn id="48" dur="1000" fill="hold"/>
                                        <p:tgtEl>
                                          <p:spTgt spid="12"/>
                                        </p:tgtEl>
                                        <p:attrNameLst>
                                          <p:attrName>ppt_h</p:attrName>
                                        </p:attrNameLst>
                                      </p:cBhvr>
                                      <p:tavLst>
                                        <p:tav tm="0">
                                          <p:val>
                                            <p:fltVal val="0"/>
                                          </p:val>
                                        </p:tav>
                                        <p:tav tm="100000">
                                          <p:val>
                                            <p:strVal val="#ppt_h"/>
                                          </p:val>
                                        </p:tav>
                                      </p:tavLst>
                                    </p:anim>
                                    <p:anim calcmode="lin" valueType="num">
                                      <p:cBhvr>
                                        <p:cTn id="49" dur="1000" fill="hold"/>
                                        <p:tgtEl>
                                          <p:spTgt spid="12"/>
                                        </p:tgtEl>
                                        <p:attrNameLst>
                                          <p:attrName>ppt_x</p:attrName>
                                        </p:attrNameLst>
                                      </p:cBhvr>
                                      <p:tavLst>
                                        <p:tav tm="0" fmla="#ppt_x+(cos(-2*pi*(1-$))*-#ppt_x-sin(-2*pi*(1-$))*(1-#ppt_y))*(1-$)">
                                          <p:val>
                                            <p:fltVal val="0"/>
                                          </p:val>
                                        </p:tav>
                                        <p:tav tm="100000">
                                          <p:val>
                                            <p:fltVal val="1"/>
                                          </p:val>
                                        </p:tav>
                                      </p:tavLst>
                                    </p:anim>
                                    <p:anim calcmode="lin" valueType="num">
                                      <p:cBhvr>
                                        <p:cTn id="50" dur="1000" fill="hold"/>
                                        <p:tgtEl>
                                          <p:spTgt spid="1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
                                        </p:tgtEl>
                                        <p:attrNameLst>
                                          <p:attrName>style.visibility</p:attrName>
                                        </p:attrNameLst>
                                      </p:cBhvr>
                                      <p:to>
                                        <p:strVal val="visible"/>
                                      </p:to>
                                    </p:set>
                                    <p:anim calcmode="lin" valueType="num">
                                      <p:cBhvr additive="base">
                                        <p:cTn id="55" dur="500" fill="hold"/>
                                        <p:tgtEl>
                                          <p:spTgt spid="4"/>
                                        </p:tgtEl>
                                        <p:attrNameLst>
                                          <p:attrName>ppt_x</p:attrName>
                                        </p:attrNameLst>
                                      </p:cBhvr>
                                      <p:tavLst>
                                        <p:tav tm="0">
                                          <p:val>
                                            <p:strVal val="#ppt_x"/>
                                          </p:val>
                                        </p:tav>
                                        <p:tav tm="100000">
                                          <p:val>
                                            <p:strVal val="#ppt_x"/>
                                          </p:val>
                                        </p:tav>
                                      </p:tavLst>
                                    </p:anim>
                                    <p:anim calcmode="lin" valueType="num">
                                      <p:cBhvr additive="base">
                                        <p:cTn id="5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5"/>
                                        </p:tgtEl>
                                        <p:attrNameLst>
                                          <p:attrName>style.visibility</p:attrName>
                                        </p:attrNameLst>
                                      </p:cBhvr>
                                      <p:to>
                                        <p:strVal val="visible"/>
                                      </p:to>
                                    </p:set>
                                    <p:anim calcmode="lin" valueType="num">
                                      <p:cBhvr additive="base">
                                        <p:cTn id="61" dur="500" fill="hold"/>
                                        <p:tgtEl>
                                          <p:spTgt spid="5"/>
                                        </p:tgtEl>
                                        <p:attrNameLst>
                                          <p:attrName>ppt_x</p:attrName>
                                        </p:attrNameLst>
                                      </p:cBhvr>
                                      <p:tavLst>
                                        <p:tav tm="0">
                                          <p:val>
                                            <p:strVal val="#ppt_x"/>
                                          </p:val>
                                        </p:tav>
                                        <p:tav tm="100000">
                                          <p:val>
                                            <p:strVal val="#ppt_x"/>
                                          </p:val>
                                        </p:tav>
                                      </p:tavLst>
                                    </p:anim>
                                    <p:anim calcmode="lin" valueType="num">
                                      <p:cBhvr additive="base">
                                        <p:cTn id="6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6"/>
                                        </p:tgtEl>
                                        <p:attrNameLst>
                                          <p:attrName>style.visibility</p:attrName>
                                        </p:attrNameLst>
                                      </p:cBhvr>
                                      <p:to>
                                        <p:strVal val="visible"/>
                                      </p:to>
                                    </p:set>
                                    <p:anim calcmode="lin" valueType="num">
                                      <p:cBhvr additive="base">
                                        <p:cTn id="67" dur="500" fill="hold"/>
                                        <p:tgtEl>
                                          <p:spTgt spid="6"/>
                                        </p:tgtEl>
                                        <p:attrNameLst>
                                          <p:attrName>ppt_x</p:attrName>
                                        </p:attrNameLst>
                                      </p:cBhvr>
                                      <p:tavLst>
                                        <p:tav tm="0">
                                          <p:val>
                                            <p:strVal val="#ppt_x"/>
                                          </p:val>
                                        </p:tav>
                                        <p:tav tm="100000">
                                          <p:val>
                                            <p:strVal val="#ppt_x"/>
                                          </p:val>
                                        </p:tav>
                                      </p:tavLst>
                                    </p:anim>
                                    <p:anim calcmode="lin" valueType="num">
                                      <p:cBhvr additive="base">
                                        <p:cTn id="6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7"/>
                                        </p:tgtEl>
                                        <p:attrNameLst>
                                          <p:attrName>style.visibility</p:attrName>
                                        </p:attrNameLst>
                                      </p:cBhvr>
                                      <p:to>
                                        <p:strVal val="visible"/>
                                      </p:to>
                                    </p:set>
                                    <p:anim calcmode="lin" valueType="num">
                                      <p:cBhvr additive="base">
                                        <p:cTn id="73" dur="500" fill="hold"/>
                                        <p:tgtEl>
                                          <p:spTgt spid="7"/>
                                        </p:tgtEl>
                                        <p:attrNameLst>
                                          <p:attrName>ppt_x</p:attrName>
                                        </p:attrNameLst>
                                      </p:cBhvr>
                                      <p:tavLst>
                                        <p:tav tm="0">
                                          <p:val>
                                            <p:strVal val="#ppt_x"/>
                                          </p:val>
                                        </p:tav>
                                        <p:tav tm="100000">
                                          <p:val>
                                            <p:strVal val="#ppt_x"/>
                                          </p:val>
                                        </p:tav>
                                      </p:tavLst>
                                    </p:anim>
                                    <p:anim calcmode="lin" valueType="num">
                                      <p:cBhvr additive="base">
                                        <p:cTn id="7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5" grpId="0" animBg="1"/>
      <p:bldP spid="6" grpId="0" animBg="1"/>
      <p:bldP spid="7" grpId="0" animBg="1"/>
      <p:bldP spid="8" grpId="0" animBg="1"/>
      <p:bldP spid="9" grpId="0" animBg="1"/>
      <p:bldP spid="10" grpId="0" animBg="1"/>
      <p:bldP spid="11" grpId="0" animBg="1"/>
      <p:bldP spid="12" grpId="0" animBg="1"/>
      <p:bldP spid="13"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85800" y="942535"/>
            <a:ext cx="10109200" cy="5686865"/>
          </a:xfrm>
        </p:spPr>
        <p:txBody>
          <a:bodyPr>
            <a:normAutofit lnSpcReduction="10000"/>
          </a:bodyPr>
          <a:lstStyle/>
          <a:p>
            <a:r>
              <a:rPr lang="fr-FR" sz="2400" dirty="0"/>
              <a:t>Avant de se lancer dans n'importe quelle mission, je vous conseille d'avoir l'habitude de poser la question "pourquoi je vais réaliser cette mission, quelle est son objectif??", cette approche vous aiderez à être méthodique et efficace dans votre travail, donc, avant de commencer la structuration de cette fonction,  il faut tout d'abord savoir son objectif, comme ça nous allons savoir quel est le chemin à suivre pour l'atteindre rapidement.</a:t>
            </a:r>
          </a:p>
          <a:p>
            <a:r>
              <a:rPr lang="fr-FR" sz="2400" dirty="0"/>
              <a:t> D'après l'introduction précédente et sur la base de l'objectif global du service production, nous pouvons dire que les objectifs principaux de cette fonction  sont :</a:t>
            </a:r>
          </a:p>
          <a:p>
            <a:pPr marL="457200" lvl="0" indent="-457200">
              <a:buFont typeface="+mj-lt"/>
              <a:buAutoNum type="alphaLcPeriod"/>
            </a:pPr>
            <a:r>
              <a:rPr lang="fr-FR" sz="2400" dirty="0"/>
              <a:t>Concevoir un produit qui respectent les exigences et la qualité demandées par du client.</a:t>
            </a:r>
          </a:p>
          <a:p>
            <a:pPr marL="457200" lvl="0" indent="-457200">
              <a:buFont typeface="+mj-lt"/>
              <a:buAutoNum type="alphaLcPeriod"/>
            </a:pPr>
            <a:r>
              <a:rPr lang="fr-FR" sz="2400" dirty="0"/>
              <a:t>Trouver la conception/Formule la moins coûteuse possible.</a:t>
            </a:r>
          </a:p>
          <a:p>
            <a:pPr marL="457200" lvl="0" indent="-457200">
              <a:buFont typeface="+mj-lt"/>
              <a:buAutoNum type="alphaLcPeriod"/>
            </a:pPr>
            <a:r>
              <a:rPr lang="fr-FR" sz="2400" dirty="0"/>
              <a:t>Améliorer en continue la qualité et le coût du produit.</a:t>
            </a:r>
          </a:p>
          <a:p>
            <a:endParaRPr lang="fr-FR" sz="2400" b="1" dirty="0"/>
          </a:p>
          <a:p>
            <a:endParaRPr lang="fr-FR"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2800" b="1" dirty="0">
                <a:solidFill>
                  <a:srgbClr val="FFC000"/>
                </a:solidFill>
              </a:rPr>
              <a:t>a. Concevoir un produit qui respectent les exigences et la qualité demandées par du client :</a:t>
            </a:r>
            <a:br>
              <a:rPr lang="fr-FR" sz="2800" dirty="0">
                <a:solidFill>
                  <a:srgbClr val="FFC000"/>
                </a:solidFill>
              </a:rPr>
            </a:br>
            <a:endParaRPr lang="fr-FR" sz="2800" dirty="0">
              <a:solidFill>
                <a:srgbClr val="FFC000"/>
              </a:solidFill>
            </a:endParaRPr>
          </a:p>
        </p:txBody>
      </p:sp>
      <p:sp>
        <p:nvSpPr>
          <p:cNvPr id="3" name="Espace réservé du contenu 2"/>
          <p:cNvSpPr>
            <a:spLocks noGrp="1"/>
          </p:cNvSpPr>
          <p:nvPr>
            <p:ph idx="1"/>
          </p:nvPr>
        </p:nvSpPr>
        <p:spPr/>
        <p:txBody>
          <a:bodyPr/>
          <a:lstStyle/>
          <a:p>
            <a:r>
              <a:rPr lang="fr-FR" b="1" dirty="0"/>
              <a:t>Le lancement des études du produit doit se faire à base d'un cahier des charges CDC bien détaillé communiqué par le client ou bien par le service Marketing. S'il s'agit d'une demande spéciale de la direction ou bien d'un nouveau produit sur le marché, nous devons établir nous même un cahier des charges interne.</a:t>
            </a:r>
          </a:p>
          <a:p>
            <a:r>
              <a:rPr lang="fr-FR" b="1" dirty="0"/>
              <a:t>L'équipe ETUDES doit détailler les besoins décrites sur le CDC  avant de se lancer dans la conception pour concevoir le produit demandé par le client sans fautes.</a:t>
            </a:r>
          </a:p>
          <a:p>
            <a:endParaRPr lang="fr-FR"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68300" y="1333500"/>
            <a:ext cx="11252200" cy="4914899"/>
          </a:xfrm>
        </p:spPr>
        <p:txBody>
          <a:bodyPr/>
          <a:lstStyle/>
          <a:p>
            <a:pPr>
              <a:buNone/>
            </a:pPr>
            <a:r>
              <a:rPr lang="fr-FR" b="1" dirty="0">
                <a:solidFill>
                  <a:srgbClr val="FFC000"/>
                </a:solidFill>
              </a:rPr>
              <a:t>b. Trouver la conception/Formule la moins coûteuse possible</a:t>
            </a:r>
          </a:p>
          <a:p>
            <a:r>
              <a:rPr lang="fr-FR" dirty="0"/>
              <a:t>En réalisant la conception, l'équipe ETUDES doit prendre en considération le facteur du coût, il doit essayer de réduire au maximum le coût des matières à utiliser, et le coût des ressources à exploiter pour la fabrication du produit.</a:t>
            </a:r>
          </a:p>
          <a:p>
            <a:pPr>
              <a:buNone/>
            </a:pPr>
            <a:endParaRPr lang="fr-FR" dirty="0"/>
          </a:p>
          <a:p>
            <a:pPr>
              <a:buNone/>
            </a:pPr>
            <a:r>
              <a:rPr lang="fr-FR" b="1" dirty="0">
                <a:solidFill>
                  <a:srgbClr val="FFC000"/>
                </a:solidFill>
              </a:rPr>
              <a:t>c. Améliorer en continue la qualité et le coût de produit:</a:t>
            </a:r>
          </a:p>
          <a:p>
            <a:r>
              <a:rPr lang="fr-FR" dirty="0"/>
              <a:t>Après la conception et le lancement du produit, l'équipe ETUDES doit chercher en continue à trouver des solutions : </a:t>
            </a:r>
          </a:p>
          <a:p>
            <a:pPr lvl="0"/>
            <a:r>
              <a:rPr lang="fr-FR" dirty="0"/>
              <a:t>D'amélioration de la qualité du produit sans augmenter le coût</a:t>
            </a:r>
          </a:p>
          <a:p>
            <a:pPr lvl="0"/>
            <a:r>
              <a:rPr lang="fr-FR" dirty="0"/>
              <a:t>De réduction des coûts sans influencer sur la qualité</a:t>
            </a:r>
          </a:p>
          <a:p>
            <a:pPr>
              <a:buNone/>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4E8851-2557-4045-9550-52BBFA6975DA}"/>
              </a:ext>
            </a:extLst>
          </p:cNvPr>
          <p:cNvSpPr>
            <a:spLocks noGrp="1"/>
          </p:cNvSpPr>
          <p:nvPr>
            <p:ph type="title"/>
          </p:nvPr>
        </p:nvSpPr>
        <p:spPr>
          <a:xfrm>
            <a:off x="1143000" y="355601"/>
            <a:ext cx="9423400" cy="990599"/>
          </a:xfrm>
          <a:noFill/>
          <a:ln>
            <a:noFill/>
          </a:ln>
        </p:spPr>
        <p:style>
          <a:lnRef idx="2">
            <a:schemeClr val="accent6"/>
          </a:lnRef>
          <a:fillRef idx="1">
            <a:schemeClr val="lt1"/>
          </a:fillRef>
          <a:effectRef idx="0">
            <a:schemeClr val="accent6"/>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fr-F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Objectif de la fonction ETUDES</a:t>
            </a:r>
          </a:p>
        </p:txBody>
      </p:sp>
      <p:sp>
        <p:nvSpPr>
          <p:cNvPr id="3" name="Espace réservé du contenu 2">
            <a:extLst>
              <a:ext uri="{FF2B5EF4-FFF2-40B4-BE49-F238E27FC236}">
                <a16:creationId xmlns:a16="http://schemas.microsoft.com/office/drawing/2014/main" id="{BBAC1BC3-9191-48B0-878D-0DB222C81975}"/>
              </a:ext>
            </a:extLst>
          </p:cNvPr>
          <p:cNvSpPr>
            <a:spLocks noGrp="1"/>
          </p:cNvSpPr>
          <p:nvPr>
            <p:ph idx="1"/>
          </p:nvPr>
        </p:nvSpPr>
        <p:spPr>
          <a:xfrm>
            <a:off x="7505700" y="2045264"/>
            <a:ext cx="4686300" cy="3326836"/>
          </a:xfrm>
        </p:spPr>
        <p:txBody>
          <a:bodyPr>
            <a:normAutofit/>
          </a:bodyPr>
          <a:lstStyle/>
          <a:p>
            <a:pPr algn="ctr"/>
            <a:r>
              <a:rPr lang="fr-FR" b="1" u="sng" dirty="0">
                <a:solidFill>
                  <a:schemeClr val="accent6"/>
                </a:solidFill>
              </a:rPr>
              <a:t>Objectifs de service production</a:t>
            </a:r>
          </a:p>
          <a:p>
            <a:r>
              <a:rPr lang="fr-FR" dirty="0"/>
              <a:t>Assurer une production conforme aux exigences du client </a:t>
            </a:r>
          </a:p>
          <a:p>
            <a:r>
              <a:rPr lang="fr-FR" dirty="0"/>
              <a:t>Respect des délais</a:t>
            </a:r>
          </a:p>
          <a:p>
            <a:pPr>
              <a:buNone/>
            </a:pPr>
            <a:endParaRPr lang="fr-FR" dirty="0"/>
          </a:p>
          <a:p>
            <a:r>
              <a:rPr lang="fr-FR" dirty="0"/>
              <a:t>Réduire au maximum les coûts</a:t>
            </a:r>
          </a:p>
        </p:txBody>
      </p:sp>
      <p:sp>
        <p:nvSpPr>
          <p:cNvPr id="4" name="Espace réservé du contenu 2">
            <a:extLst>
              <a:ext uri="{FF2B5EF4-FFF2-40B4-BE49-F238E27FC236}">
                <a16:creationId xmlns:a16="http://schemas.microsoft.com/office/drawing/2014/main" id="{BBAC1BC3-9191-48B0-878D-0DB222C81975}"/>
              </a:ext>
            </a:extLst>
          </p:cNvPr>
          <p:cNvSpPr txBox="1">
            <a:spLocks/>
          </p:cNvSpPr>
          <p:nvPr/>
        </p:nvSpPr>
        <p:spPr>
          <a:xfrm>
            <a:off x="0" y="2006600"/>
            <a:ext cx="4254500" cy="2882900"/>
          </a:xfrm>
          <a:prstGeom prst="rect">
            <a:avLst/>
          </a:prstGeom>
        </p:spPr>
        <p:txBody>
          <a:bodyPr vert="horz" lIns="91440" tIns="45720" rIns="91440" bIns="45720" rtlCol="0">
            <a:normAutofit fontScale="85000" lnSpcReduction="20000"/>
          </a:bodyPr>
          <a:lstStyle/>
          <a:p>
            <a:pPr marL="228600" marR="0" lvl="0" indent="-228600" algn="ctr"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fr-FR" sz="2400" b="1" i="0" u="sng" strike="noStrike" kern="1200" cap="none" spc="0" normalizeH="0" baseline="0" noProof="0" dirty="0">
                <a:ln>
                  <a:noFill/>
                </a:ln>
                <a:solidFill>
                  <a:schemeClr val="accent6"/>
                </a:solidFill>
                <a:uLnTx/>
                <a:uFillTx/>
                <a:latin typeface="+mn-lt"/>
                <a:ea typeface="+mn-ea"/>
                <a:cs typeface="+mn-cs"/>
              </a:rPr>
              <a:t>Objectifs de la </a:t>
            </a:r>
            <a:r>
              <a:rPr lang="fr-FR" sz="2400" b="1" u="sng" dirty="0">
                <a:solidFill>
                  <a:schemeClr val="accent6"/>
                </a:solidFill>
              </a:rPr>
              <a:t>F. ETDUES</a:t>
            </a:r>
            <a:endParaRPr kumimoji="0" lang="fr-FR" sz="2000" i="0" u="none" strike="noStrike" kern="1200" cap="none" spc="0" normalizeH="0" baseline="0" noProof="0" dirty="0">
              <a:ln>
                <a:noFill/>
              </a:ln>
              <a:solidFill>
                <a:schemeClr val="tx1"/>
              </a:solidFill>
              <a:effectLst>
                <a:outerShdw blurRad="50800" dist="38100" dir="2700000" algn="tl" rotWithShape="0">
                  <a:srgbClr val="000000">
                    <a:alpha val="48000"/>
                  </a:srgbClr>
                </a:outerShdw>
              </a:effectLst>
              <a:uLnTx/>
              <a:uFillTx/>
              <a:latin typeface="+mn-lt"/>
              <a:ea typeface="+mn-ea"/>
              <a:cs typeface="+mn-cs"/>
            </a:endParaRPr>
          </a:p>
          <a:p>
            <a:pPr marL="457200" lvl="0" indent="-457200">
              <a:buFont typeface="+mj-lt"/>
              <a:buAutoNum type="arabicPeriod"/>
            </a:pPr>
            <a:r>
              <a:rPr lang="fr-FR" sz="2400" dirty="0"/>
              <a:t>Concevoir un produit qui respectent les exigences et la qualité demandées par du client.</a:t>
            </a:r>
          </a:p>
          <a:p>
            <a:pPr marL="457200" lvl="0" indent="-457200">
              <a:buFont typeface="+mj-lt"/>
              <a:buAutoNum type="arabicPeriod"/>
            </a:pPr>
            <a:r>
              <a:rPr lang="fr-FR" sz="2400" dirty="0"/>
              <a:t>Trouver la conception /Formule la moins coûteuse possible</a:t>
            </a:r>
          </a:p>
          <a:p>
            <a:pPr marL="457200" indent="-457200">
              <a:buFont typeface="+mj-lt"/>
              <a:buAutoNum type="arabicPeriod"/>
            </a:pPr>
            <a:r>
              <a:rPr lang="fr-FR" sz="2400" dirty="0"/>
              <a:t>Améliorer en continue la qualité et le coût du produit.</a:t>
            </a:r>
          </a:p>
          <a:p>
            <a:pPr lvl="0"/>
            <a:endParaRPr lang="fr-FR" sz="2400" dirty="0"/>
          </a:p>
        </p:txBody>
      </p:sp>
      <p:cxnSp>
        <p:nvCxnSpPr>
          <p:cNvPr id="6" name="Connecteur droit avec flèche 5"/>
          <p:cNvCxnSpPr>
            <a:endCxn id="11" idx="1"/>
          </p:cNvCxnSpPr>
          <p:nvPr/>
        </p:nvCxnSpPr>
        <p:spPr>
          <a:xfrm>
            <a:off x="3911600" y="3505200"/>
            <a:ext cx="342900" cy="95250"/>
          </a:xfrm>
          <a:prstGeom prst="straightConnector1">
            <a:avLst/>
          </a:prstGeom>
          <a:ln w="38100">
            <a:tailEnd type="arrow"/>
          </a:ln>
        </p:spPr>
        <p:style>
          <a:lnRef idx="2">
            <a:schemeClr val="accent6"/>
          </a:lnRef>
          <a:fillRef idx="1">
            <a:schemeClr val="lt1"/>
          </a:fillRef>
          <a:effectRef idx="0">
            <a:schemeClr val="accent6"/>
          </a:effectRef>
          <a:fontRef idx="minor">
            <a:schemeClr val="dk1"/>
          </a:fontRef>
        </p:style>
      </p:cxnSp>
      <p:cxnSp>
        <p:nvCxnSpPr>
          <p:cNvPr id="14" name="Connecteur droit avec flèche 13"/>
          <p:cNvCxnSpPr>
            <a:stCxn id="11" idx="3"/>
          </p:cNvCxnSpPr>
          <p:nvPr/>
        </p:nvCxnSpPr>
        <p:spPr>
          <a:xfrm flipV="1">
            <a:off x="7124700" y="2730500"/>
            <a:ext cx="482600" cy="869950"/>
          </a:xfrm>
          <a:prstGeom prst="straightConnector1">
            <a:avLst/>
          </a:prstGeom>
          <a:ln w="38100">
            <a:tailEnd type="arrow"/>
          </a:ln>
        </p:spPr>
        <p:style>
          <a:lnRef idx="2">
            <a:schemeClr val="accent6"/>
          </a:lnRef>
          <a:fillRef idx="1">
            <a:schemeClr val="lt1"/>
          </a:fillRef>
          <a:effectRef idx="0">
            <a:schemeClr val="accent6"/>
          </a:effectRef>
          <a:fontRef idx="minor">
            <a:schemeClr val="dk1"/>
          </a:fontRef>
        </p:style>
      </p:cxnSp>
      <p:sp>
        <p:nvSpPr>
          <p:cNvPr id="11" name="Rectangle à coins arrondis 10"/>
          <p:cNvSpPr/>
          <p:nvPr/>
        </p:nvSpPr>
        <p:spPr>
          <a:xfrm>
            <a:off x="4254500" y="2400300"/>
            <a:ext cx="2870200" cy="2400300"/>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dirty="0">
                <a:solidFill>
                  <a:schemeClr val="bg1"/>
                </a:solidFill>
              </a:rPr>
              <a:t>Une conception conforme aux exigences du client avec le minimum des coûts</a:t>
            </a:r>
          </a:p>
        </p:txBody>
      </p:sp>
      <p:cxnSp>
        <p:nvCxnSpPr>
          <p:cNvPr id="17" name="Connecteur droit avec flèche 16"/>
          <p:cNvCxnSpPr>
            <a:stCxn id="11" idx="3"/>
          </p:cNvCxnSpPr>
          <p:nvPr/>
        </p:nvCxnSpPr>
        <p:spPr>
          <a:xfrm>
            <a:off x="7124700" y="3600450"/>
            <a:ext cx="469900" cy="781050"/>
          </a:xfrm>
          <a:prstGeom prst="straightConnector1">
            <a:avLst/>
          </a:prstGeom>
          <a:ln w="38100">
            <a:tailEnd type="arrow"/>
          </a:ln>
        </p:spPr>
        <p:style>
          <a:lnRef idx="2">
            <a:schemeClr val="accent6"/>
          </a:lnRef>
          <a:fillRef idx="1">
            <a:schemeClr val="lt1"/>
          </a:fillRef>
          <a:effectRef idx="0">
            <a:schemeClr val="accent6"/>
          </a:effectRef>
          <a:fontRef idx="minor">
            <a:schemeClr val="dk1"/>
          </a:fontRef>
        </p:style>
      </p:cxnSp>
    </p:spTree>
    <p:extLst>
      <p:ext uri="{BB962C8B-B14F-4D97-AF65-F5344CB8AC3E}">
        <p14:creationId xmlns:p14="http://schemas.microsoft.com/office/powerpoint/2010/main" val="915730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diamond(in)">
                                      <p:cBhvr>
                                        <p:cTn id="13" dur="2000"/>
                                        <p:tgtEl>
                                          <p:spTgt spid="6"/>
                                        </p:tgtEl>
                                      </p:cBhvr>
                                    </p:animEffect>
                                  </p:childTnLst>
                                </p:cTn>
                              </p:par>
                              <p:par>
                                <p:cTn id="14" presetID="8" presetClass="entr" presetSubtype="16"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diamond(in)">
                                      <p:cBhvr>
                                        <p:cTn id="16" dur="20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8" presetClass="entr" presetSubtype="16"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diamond(in)">
                                      <p:cBhvr>
                                        <p:cTn id="21" dur="2000"/>
                                        <p:tgtEl>
                                          <p:spTgt spid="14"/>
                                        </p:tgtEl>
                                      </p:cBhvr>
                                    </p:animEffect>
                                  </p:childTnLst>
                                </p:cTn>
                              </p:par>
                              <p:par>
                                <p:cTn id="22" presetID="8" presetClass="entr" presetSubtype="16" fill="hold"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diamond(in)">
                                      <p:cBhvr>
                                        <p:cTn id="24" dur="2000"/>
                                        <p:tgtEl>
                                          <p:spTgt spid="17"/>
                                        </p:tgtEl>
                                      </p:cBhvr>
                                    </p:animEffect>
                                  </p:childTnLst>
                                </p:cTn>
                              </p:par>
                              <p:par>
                                <p:cTn id="25" presetID="8" presetClass="entr" presetSubtype="16" fill="hold" grpId="0" nodeType="with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diamond(in)">
                                      <p:cBhvr>
                                        <p:cTn id="27" dur="2000"/>
                                        <p:tgtEl>
                                          <p:spTgt spid="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Effect transition="in" filter="diamond(in)">
                                      <p:cBhvr>
                                        <p:cTn id="32" dur="2000"/>
                                        <p:tgtEl>
                                          <p:spTgt spid="3">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animEffect transition="in" filter="diamond(in)">
                                      <p:cBhvr>
                                        <p:cTn id="37" dur="2000"/>
                                        <p:tgtEl>
                                          <p:spTgt spid="3">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8" presetClass="entr" presetSubtype="16"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diamond(in)">
                                      <p:cBhvr>
                                        <p:cTn id="42"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11"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3811" y="2040218"/>
            <a:ext cx="9404723" cy="1400530"/>
          </a:xfrm>
        </p:spPr>
        <p:txBody>
          <a:bodyPr/>
          <a:lstStyle/>
          <a:p>
            <a:pPr algn="ctr"/>
            <a:r>
              <a:rPr lang="fr-FR" dirty="0">
                <a:solidFill>
                  <a:srgbClr val="FFFF00"/>
                </a:solidFill>
              </a:rPr>
              <a:t>1.3.Déroulement standard d'une création d'un dossier  produit</a:t>
            </a:r>
            <a:br>
              <a:rPr lang="fr-FR" dirty="0">
                <a:solidFill>
                  <a:srgbClr val="FFFF00"/>
                </a:solidFill>
              </a:rPr>
            </a:br>
            <a:endParaRPr lang="fr-FR" dirty="0">
              <a:solidFill>
                <a:srgbClr val="FFFF00"/>
              </a:solidFil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482600" y="1168400"/>
            <a:ext cx="1879600" cy="1092200"/>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dirty="0"/>
              <a:t>RECEPTION D’UN CDC</a:t>
            </a:r>
          </a:p>
        </p:txBody>
      </p:sp>
      <p:sp>
        <p:nvSpPr>
          <p:cNvPr id="6" name="Rectangle à coins arrondis 5"/>
          <p:cNvSpPr/>
          <p:nvPr/>
        </p:nvSpPr>
        <p:spPr>
          <a:xfrm>
            <a:off x="3035300" y="1168400"/>
            <a:ext cx="1879600" cy="1092200"/>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dirty="0"/>
              <a:t>Etude technique</a:t>
            </a:r>
          </a:p>
        </p:txBody>
      </p:sp>
      <p:sp>
        <p:nvSpPr>
          <p:cNvPr id="7" name="Rectangle à coins arrondis 6"/>
          <p:cNvSpPr/>
          <p:nvPr/>
        </p:nvSpPr>
        <p:spPr>
          <a:xfrm>
            <a:off x="6108700" y="1143000"/>
            <a:ext cx="1879600" cy="1092200"/>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dirty="0"/>
              <a:t>Etude financière</a:t>
            </a:r>
          </a:p>
        </p:txBody>
      </p:sp>
      <p:sp>
        <p:nvSpPr>
          <p:cNvPr id="8" name="Rectangle à coins arrondis 7"/>
          <p:cNvSpPr/>
          <p:nvPr/>
        </p:nvSpPr>
        <p:spPr>
          <a:xfrm>
            <a:off x="9144000" y="1155700"/>
            <a:ext cx="1879600" cy="1092200"/>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dirty="0"/>
              <a:t>Validation Technique financière</a:t>
            </a:r>
          </a:p>
        </p:txBody>
      </p:sp>
      <p:sp>
        <p:nvSpPr>
          <p:cNvPr id="9" name="Losange 8"/>
          <p:cNvSpPr/>
          <p:nvPr/>
        </p:nvSpPr>
        <p:spPr>
          <a:xfrm>
            <a:off x="9258300" y="2768600"/>
            <a:ext cx="1701800" cy="1092200"/>
          </a:xfrm>
          <a:prstGeom prst="diamond">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1200" dirty="0"/>
              <a:t>FAISABLE?</a:t>
            </a:r>
          </a:p>
        </p:txBody>
      </p:sp>
      <p:sp>
        <p:nvSpPr>
          <p:cNvPr id="11" name="Rectangle à coins arrondis 10"/>
          <p:cNvSpPr/>
          <p:nvPr/>
        </p:nvSpPr>
        <p:spPr>
          <a:xfrm>
            <a:off x="9207500" y="4216400"/>
            <a:ext cx="1879600" cy="1092200"/>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dirty="0"/>
              <a:t>Fabrication d’un prototype</a:t>
            </a:r>
          </a:p>
        </p:txBody>
      </p:sp>
      <p:sp>
        <p:nvSpPr>
          <p:cNvPr id="12" name="Rectangle à coins arrondis 11"/>
          <p:cNvSpPr/>
          <p:nvPr/>
        </p:nvSpPr>
        <p:spPr>
          <a:xfrm>
            <a:off x="6578600" y="4203700"/>
            <a:ext cx="2044700" cy="1092200"/>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dirty="0"/>
              <a:t>Validation Demandeur/client</a:t>
            </a:r>
          </a:p>
        </p:txBody>
      </p:sp>
      <p:sp>
        <p:nvSpPr>
          <p:cNvPr id="13" name="Rectangle à coins arrondis 12"/>
          <p:cNvSpPr/>
          <p:nvPr/>
        </p:nvSpPr>
        <p:spPr>
          <a:xfrm>
            <a:off x="4064000" y="4229100"/>
            <a:ext cx="1879600" cy="1092200"/>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dirty="0"/>
              <a:t>Création du dossier d’études</a:t>
            </a:r>
          </a:p>
        </p:txBody>
      </p:sp>
      <p:sp>
        <p:nvSpPr>
          <p:cNvPr id="14" name="Rectangle à coins arrondis 13"/>
          <p:cNvSpPr/>
          <p:nvPr/>
        </p:nvSpPr>
        <p:spPr>
          <a:xfrm>
            <a:off x="1155700" y="4254500"/>
            <a:ext cx="2044700" cy="1092200"/>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dirty="0"/>
              <a:t>Industrialisation</a:t>
            </a:r>
          </a:p>
        </p:txBody>
      </p:sp>
      <p:sp>
        <p:nvSpPr>
          <p:cNvPr id="15" name="Rectangle à coins arrondis 14"/>
          <p:cNvSpPr/>
          <p:nvPr/>
        </p:nvSpPr>
        <p:spPr>
          <a:xfrm>
            <a:off x="3505200" y="2870200"/>
            <a:ext cx="1879600" cy="876300"/>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dirty="0"/>
              <a:t>Refus de la demande</a:t>
            </a:r>
          </a:p>
        </p:txBody>
      </p:sp>
      <p:cxnSp>
        <p:nvCxnSpPr>
          <p:cNvPr id="17" name="Connecteur droit avec flèche 16"/>
          <p:cNvCxnSpPr>
            <a:stCxn id="5" idx="3"/>
            <a:endCxn id="6" idx="1"/>
          </p:cNvCxnSpPr>
          <p:nvPr/>
        </p:nvCxnSpPr>
        <p:spPr>
          <a:xfrm>
            <a:off x="2362200" y="1714500"/>
            <a:ext cx="673100" cy="1588"/>
          </a:xfrm>
          <a:prstGeom prst="straightConnector1">
            <a:avLst/>
          </a:prstGeom>
          <a:ln w="38100">
            <a:solidFill>
              <a:srgbClr val="FF0000"/>
            </a:solidFill>
            <a:tailEnd type="arrow"/>
          </a:ln>
        </p:spPr>
        <p:style>
          <a:lnRef idx="3">
            <a:schemeClr val="accent3"/>
          </a:lnRef>
          <a:fillRef idx="0">
            <a:schemeClr val="accent3"/>
          </a:fillRef>
          <a:effectRef idx="2">
            <a:schemeClr val="accent3"/>
          </a:effectRef>
          <a:fontRef idx="minor">
            <a:schemeClr val="tx1"/>
          </a:fontRef>
        </p:style>
      </p:cxnSp>
      <p:cxnSp>
        <p:nvCxnSpPr>
          <p:cNvPr id="18" name="Connecteur droit avec flèche 17"/>
          <p:cNvCxnSpPr>
            <a:stCxn id="6" idx="3"/>
            <a:endCxn id="7" idx="1"/>
          </p:cNvCxnSpPr>
          <p:nvPr/>
        </p:nvCxnSpPr>
        <p:spPr>
          <a:xfrm flipV="1">
            <a:off x="4914900" y="1689100"/>
            <a:ext cx="1193800" cy="25400"/>
          </a:xfrm>
          <a:prstGeom prst="straightConnector1">
            <a:avLst/>
          </a:prstGeom>
          <a:ln w="38100">
            <a:solidFill>
              <a:srgbClr val="FF0000"/>
            </a:solidFill>
            <a:tailEnd type="arrow"/>
          </a:ln>
        </p:spPr>
        <p:style>
          <a:lnRef idx="3">
            <a:schemeClr val="accent3"/>
          </a:lnRef>
          <a:fillRef idx="0">
            <a:schemeClr val="accent3"/>
          </a:fillRef>
          <a:effectRef idx="2">
            <a:schemeClr val="accent3"/>
          </a:effectRef>
          <a:fontRef idx="minor">
            <a:schemeClr val="tx1"/>
          </a:fontRef>
        </p:style>
      </p:cxnSp>
      <p:cxnSp>
        <p:nvCxnSpPr>
          <p:cNvPr id="21" name="Connecteur droit avec flèche 20"/>
          <p:cNvCxnSpPr>
            <a:stCxn id="7" idx="3"/>
            <a:endCxn id="8" idx="1"/>
          </p:cNvCxnSpPr>
          <p:nvPr/>
        </p:nvCxnSpPr>
        <p:spPr>
          <a:xfrm>
            <a:off x="7988300" y="1689100"/>
            <a:ext cx="1155700" cy="12700"/>
          </a:xfrm>
          <a:prstGeom prst="straightConnector1">
            <a:avLst/>
          </a:prstGeom>
          <a:ln w="38100">
            <a:solidFill>
              <a:srgbClr val="FF0000"/>
            </a:solidFill>
            <a:tailEnd type="arrow"/>
          </a:ln>
        </p:spPr>
        <p:style>
          <a:lnRef idx="3">
            <a:schemeClr val="accent3"/>
          </a:lnRef>
          <a:fillRef idx="0">
            <a:schemeClr val="accent3"/>
          </a:fillRef>
          <a:effectRef idx="2">
            <a:schemeClr val="accent3"/>
          </a:effectRef>
          <a:fontRef idx="minor">
            <a:schemeClr val="tx1"/>
          </a:fontRef>
        </p:style>
      </p:cxnSp>
      <p:cxnSp>
        <p:nvCxnSpPr>
          <p:cNvPr id="24" name="Connecteur droit avec flèche 23"/>
          <p:cNvCxnSpPr>
            <a:stCxn id="8" idx="2"/>
            <a:endCxn id="9" idx="0"/>
          </p:cNvCxnSpPr>
          <p:nvPr/>
        </p:nvCxnSpPr>
        <p:spPr>
          <a:xfrm rot="16200000" flipH="1">
            <a:off x="9836150" y="2495550"/>
            <a:ext cx="520700" cy="25400"/>
          </a:xfrm>
          <a:prstGeom prst="straightConnector1">
            <a:avLst/>
          </a:prstGeom>
          <a:ln w="38100">
            <a:solidFill>
              <a:srgbClr val="FF0000"/>
            </a:solidFill>
            <a:tailEnd type="arrow"/>
          </a:ln>
        </p:spPr>
        <p:style>
          <a:lnRef idx="3">
            <a:schemeClr val="accent3"/>
          </a:lnRef>
          <a:fillRef idx="0">
            <a:schemeClr val="accent3"/>
          </a:fillRef>
          <a:effectRef idx="2">
            <a:schemeClr val="accent3"/>
          </a:effectRef>
          <a:fontRef idx="minor">
            <a:schemeClr val="tx1"/>
          </a:fontRef>
        </p:style>
      </p:cxnSp>
      <p:cxnSp>
        <p:nvCxnSpPr>
          <p:cNvPr id="27" name="Connecteur droit avec flèche 26"/>
          <p:cNvCxnSpPr>
            <a:stCxn id="9" idx="2"/>
            <a:endCxn id="11" idx="0"/>
          </p:cNvCxnSpPr>
          <p:nvPr/>
        </p:nvCxnSpPr>
        <p:spPr>
          <a:xfrm rot="16200000" flipH="1">
            <a:off x="9950450" y="4019550"/>
            <a:ext cx="355600" cy="38100"/>
          </a:xfrm>
          <a:prstGeom prst="straightConnector1">
            <a:avLst/>
          </a:prstGeom>
          <a:ln w="38100">
            <a:solidFill>
              <a:srgbClr val="FF0000"/>
            </a:solidFill>
            <a:tailEnd type="arrow"/>
          </a:ln>
        </p:spPr>
        <p:style>
          <a:lnRef idx="3">
            <a:schemeClr val="accent3"/>
          </a:lnRef>
          <a:fillRef idx="0">
            <a:schemeClr val="accent3"/>
          </a:fillRef>
          <a:effectRef idx="2">
            <a:schemeClr val="accent3"/>
          </a:effectRef>
          <a:fontRef idx="minor">
            <a:schemeClr val="tx1"/>
          </a:fontRef>
        </p:style>
      </p:cxnSp>
      <p:cxnSp>
        <p:nvCxnSpPr>
          <p:cNvPr id="30" name="Connecteur droit avec flèche 29"/>
          <p:cNvCxnSpPr>
            <a:stCxn id="9" idx="1"/>
            <a:endCxn id="15" idx="3"/>
          </p:cNvCxnSpPr>
          <p:nvPr/>
        </p:nvCxnSpPr>
        <p:spPr>
          <a:xfrm rot="10800000">
            <a:off x="5384800" y="3308350"/>
            <a:ext cx="3873500" cy="6350"/>
          </a:xfrm>
          <a:prstGeom prst="straightConnector1">
            <a:avLst/>
          </a:prstGeom>
          <a:ln w="38100">
            <a:solidFill>
              <a:srgbClr val="FF0000"/>
            </a:solidFill>
            <a:tailEnd type="arrow"/>
          </a:ln>
        </p:spPr>
        <p:style>
          <a:lnRef idx="3">
            <a:schemeClr val="accent3"/>
          </a:lnRef>
          <a:fillRef idx="0">
            <a:schemeClr val="accent3"/>
          </a:fillRef>
          <a:effectRef idx="2">
            <a:schemeClr val="accent3"/>
          </a:effectRef>
          <a:fontRef idx="minor">
            <a:schemeClr val="tx1"/>
          </a:fontRef>
        </p:style>
      </p:cxnSp>
      <p:cxnSp>
        <p:nvCxnSpPr>
          <p:cNvPr id="33" name="Connecteur droit avec flèche 32"/>
          <p:cNvCxnSpPr>
            <a:stCxn id="9" idx="1"/>
            <a:endCxn id="6" idx="2"/>
          </p:cNvCxnSpPr>
          <p:nvPr/>
        </p:nvCxnSpPr>
        <p:spPr>
          <a:xfrm rot="10800000">
            <a:off x="3975100" y="2260600"/>
            <a:ext cx="5283200" cy="1054100"/>
          </a:xfrm>
          <a:prstGeom prst="straightConnector1">
            <a:avLst/>
          </a:prstGeom>
          <a:ln w="38100">
            <a:solidFill>
              <a:srgbClr val="FF0000"/>
            </a:solidFill>
            <a:tailEnd type="arrow"/>
          </a:ln>
        </p:spPr>
        <p:style>
          <a:lnRef idx="3">
            <a:schemeClr val="accent3"/>
          </a:lnRef>
          <a:fillRef idx="0">
            <a:schemeClr val="accent3"/>
          </a:fillRef>
          <a:effectRef idx="2">
            <a:schemeClr val="accent3"/>
          </a:effectRef>
          <a:fontRef idx="minor">
            <a:schemeClr val="tx1"/>
          </a:fontRef>
        </p:style>
      </p:cxnSp>
      <p:cxnSp>
        <p:nvCxnSpPr>
          <p:cNvPr id="37" name="Connecteur droit avec flèche 36"/>
          <p:cNvCxnSpPr>
            <a:stCxn id="11" idx="1"/>
            <a:endCxn id="12" idx="3"/>
          </p:cNvCxnSpPr>
          <p:nvPr/>
        </p:nvCxnSpPr>
        <p:spPr>
          <a:xfrm flipH="1" flipV="1">
            <a:off x="8623300" y="4749800"/>
            <a:ext cx="584200" cy="12700"/>
          </a:xfrm>
          <a:prstGeom prst="straightConnector1">
            <a:avLst/>
          </a:prstGeom>
          <a:ln w="38100">
            <a:solidFill>
              <a:srgbClr val="FF0000"/>
            </a:solidFill>
            <a:tailEnd type="arrow"/>
          </a:ln>
        </p:spPr>
        <p:style>
          <a:lnRef idx="3">
            <a:schemeClr val="accent3"/>
          </a:lnRef>
          <a:fillRef idx="0">
            <a:schemeClr val="accent3"/>
          </a:fillRef>
          <a:effectRef idx="2">
            <a:schemeClr val="accent3"/>
          </a:effectRef>
          <a:fontRef idx="minor">
            <a:schemeClr val="tx1"/>
          </a:fontRef>
        </p:style>
      </p:cxnSp>
      <p:cxnSp>
        <p:nvCxnSpPr>
          <p:cNvPr id="40" name="Connecteur droit avec flèche 39"/>
          <p:cNvCxnSpPr>
            <a:stCxn id="12" idx="1"/>
            <a:endCxn id="13" idx="3"/>
          </p:cNvCxnSpPr>
          <p:nvPr/>
        </p:nvCxnSpPr>
        <p:spPr>
          <a:xfrm flipH="1">
            <a:off x="5943600" y="4749800"/>
            <a:ext cx="635000" cy="25400"/>
          </a:xfrm>
          <a:prstGeom prst="straightConnector1">
            <a:avLst/>
          </a:prstGeom>
          <a:ln w="38100">
            <a:solidFill>
              <a:srgbClr val="FF0000"/>
            </a:solidFill>
            <a:tailEnd type="arrow"/>
          </a:ln>
        </p:spPr>
        <p:style>
          <a:lnRef idx="3">
            <a:schemeClr val="accent3"/>
          </a:lnRef>
          <a:fillRef idx="0">
            <a:schemeClr val="accent3"/>
          </a:fillRef>
          <a:effectRef idx="2">
            <a:schemeClr val="accent3"/>
          </a:effectRef>
          <a:fontRef idx="minor">
            <a:schemeClr val="tx1"/>
          </a:fontRef>
        </p:style>
      </p:cxnSp>
      <p:cxnSp>
        <p:nvCxnSpPr>
          <p:cNvPr id="43" name="Connecteur droit avec flèche 42"/>
          <p:cNvCxnSpPr>
            <a:stCxn id="13" idx="1"/>
            <a:endCxn id="14" idx="3"/>
          </p:cNvCxnSpPr>
          <p:nvPr/>
        </p:nvCxnSpPr>
        <p:spPr>
          <a:xfrm rot="10800000" flipV="1">
            <a:off x="3200400" y="4775200"/>
            <a:ext cx="863600" cy="25400"/>
          </a:xfrm>
          <a:prstGeom prst="straightConnector1">
            <a:avLst/>
          </a:prstGeom>
          <a:ln w="38100">
            <a:solidFill>
              <a:srgbClr val="FF0000"/>
            </a:solidFill>
            <a:tailEnd type="arrow"/>
          </a:ln>
        </p:spPr>
        <p:style>
          <a:lnRef idx="3">
            <a:schemeClr val="accent3"/>
          </a:lnRef>
          <a:fillRef idx="0">
            <a:schemeClr val="accent3"/>
          </a:fillRef>
          <a:effectRef idx="2">
            <a:schemeClr val="accent3"/>
          </a:effectRef>
          <a:fontRef idx="minor">
            <a:schemeClr val="tx1"/>
          </a:fontRef>
        </p:style>
      </p:cxnSp>
      <p:sp>
        <p:nvSpPr>
          <p:cNvPr id="46" name="ZoneTexte 45"/>
          <p:cNvSpPr txBox="1"/>
          <p:nvPr/>
        </p:nvSpPr>
        <p:spPr>
          <a:xfrm>
            <a:off x="749300" y="2247900"/>
            <a:ext cx="1892300" cy="381000"/>
          </a:xfrm>
          <a:prstGeom prst="rect">
            <a:avLst/>
          </a:prstGeom>
          <a:noFill/>
        </p:spPr>
        <p:txBody>
          <a:bodyPr wrap="square" rtlCol="0">
            <a:spAutoFit/>
          </a:bodyPr>
          <a:lstStyle/>
          <a:p>
            <a:r>
              <a:rPr lang="fr-FR" dirty="0"/>
              <a:t>Agent Etude</a:t>
            </a:r>
          </a:p>
        </p:txBody>
      </p:sp>
      <p:sp>
        <p:nvSpPr>
          <p:cNvPr id="47" name="ZoneTexte 46"/>
          <p:cNvSpPr txBox="1"/>
          <p:nvPr/>
        </p:nvSpPr>
        <p:spPr>
          <a:xfrm>
            <a:off x="2870200" y="2336800"/>
            <a:ext cx="1892300" cy="381000"/>
          </a:xfrm>
          <a:prstGeom prst="rect">
            <a:avLst/>
          </a:prstGeom>
          <a:noFill/>
        </p:spPr>
        <p:txBody>
          <a:bodyPr wrap="square" rtlCol="0">
            <a:spAutoFit/>
          </a:bodyPr>
          <a:lstStyle/>
          <a:p>
            <a:r>
              <a:rPr lang="fr-FR" dirty="0"/>
              <a:t>Agent Etude</a:t>
            </a:r>
          </a:p>
        </p:txBody>
      </p:sp>
      <p:sp>
        <p:nvSpPr>
          <p:cNvPr id="48" name="ZoneTexte 47"/>
          <p:cNvSpPr txBox="1"/>
          <p:nvPr/>
        </p:nvSpPr>
        <p:spPr>
          <a:xfrm>
            <a:off x="6375400" y="2247900"/>
            <a:ext cx="1892300" cy="381000"/>
          </a:xfrm>
          <a:prstGeom prst="rect">
            <a:avLst/>
          </a:prstGeom>
          <a:noFill/>
        </p:spPr>
        <p:txBody>
          <a:bodyPr wrap="square" rtlCol="0">
            <a:spAutoFit/>
          </a:bodyPr>
          <a:lstStyle/>
          <a:p>
            <a:r>
              <a:rPr lang="fr-FR" dirty="0"/>
              <a:t>Agent Etude</a:t>
            </a:r>
          </a:p>
        </p:txBody>
      </p:sp>
      <p:sp>
        <p:nvSpPr>
          <p:cNvPr id="50" name="ZoneTexte 49"/>
          <p:cNvSpPr txBox="1"/>
          <p:nvPr/>
        </p:nvSpPr>
        <p:spPr>
          <a:xfrm>
            <a:off x="3302000" y="3708400"/>
            <a:ext cx="2489200" cy="369332"/>
          </a:xfrm>
          <a:prstGeom prst="rect">
            <a:avLst/>
          </a:prstGeom>
          <a:noFill/>
        </p:spPr>
        <p:txBody>
          <a:bodyPr wrap="square" rtlCol="0">
            <a:spAutoFit/>
          </a:bodyPr>
          <a:lstStyle/>
          <a:p>
            <a:r>
              <a:rPr lang="fr-FR" dirty="0"/>
              <a:t>Responsable production</a:t>
            </a:r>
          </a:p>
        </p:txBody>
      </p:sp>
      <p:sp>
        <p:nvSpPr>
          <p:cNvPr id="51" name="ZoneTexte 50"/>
          <p:cNvSpPr txBox="1"/>
          <p:nvPr/>
        </p:nvSpPr>
        <p:spPr>
          <a:xfrm>
            <a:off x="9220200" y="5306080"/>
            <a:ext cx="2374900" cy="307777"/>
          </a:xfrm>
          <a:prstGeom prst="rect">
            <a:avLst/>
          </a:prstGeom>
          <a:noFill/>
        </p:spPr>
        <p:txBody>
          <a:bodyPr wrap="square" rtlCol="0">
            <a:spAutoFit/>
          </a:bodyPr>
          <a:lstStyle/>
          <a:p>
            <a:r>
              <a:rPr lang="fr-FR" sz="1400" dirty="0"/>
              <a:t>Responsable production</a:t>
            </a:r>
          </a:p>
        </p:txBody>
      </p:sp>
      <p:sp>
        <p:nvSpPr>
          <p:cNvPr id="52" name="ZoneTexte 51"/>
          <p:cNvSpPr txBox="1"/>
          <p:nvPr/>
        </p:nvSpPr>
        <p:spPr>
          <a:xfrm>
            <a:off x="6680200" y="5246469"/>
            <a:ext cx="2108200" cy="369332"/>
          </a:xfrm>
          <a:prstGeom prst="rect">
            <a:avLst/>
          </a:prstGeom>
          <a:noFill/>
        </p:spPr>
        <p:txBody>
          <a:bodyPr wrap="square" rtlCol="0">
            <a:spAutoFit/>
          </a:bodyPr>
          <a:lstStyle/>
          <a:p>
            <a:r>
              <a:rPr lang="fr-FR" dirty="0"/>
              <a:t>Demandeur+ RQ</a:t>
            </a:r>
          </a:p>
        </p:txBody>
      </p:sp>
      <p:sp>
        <p:nvSpPr>
          <p:cNvPr id="53" name="ZoneTexte 52"/>
          <p:cNvSpPr txBox="1"/>
          <p:nvPr/>
        </p:nvSpPr>
        <p:spPr>
          <a:xfrm>
            <a:off x="4279900" y="5309969"/>
            <a:ext cx="2108200" cy="369332"/>
          </a:xfrm>
          <a:prstGeom prst="rect">
            <a:avLst/>
          </a:prstGeom>
          <a:noFill/>
        </p:spPr>
        <p:txBody>
          <a:bodyPr wrap="square" rtlCol="0">
            <a:spAutoFit/>
          </a:bodyPr>
          <a:lstStyle/>
          <a:p>
            <a:r>
              <a:rPr lang="fr-FR" dirty="0"/>
              <a:t>Agent Etude</a:t>
            </a:r>
          </a:p>
        </p:txBody>
      </p:sp>
      <p:sp>
        <p:nvSpPr>
          <p:cNvPr id="54" name="ZoneTexte 53"/>
          <p:cNvSpPr txBox="1"/>
          <p:nvPr/>
        </p:nvSpPr>
        <p:spPr>
          <a:xfrm>
            <a:off x="1181100" y="5309969"/>
            <a:ext cx="2438400" cy="307777"/>
          </a:xfrm>
          <a:prstGeom prst="rect">
            <a:avLst/>
          </a:prstGeom>
          <a:noFill/>
        </p:spPr>
        <p:txBody>
          <a:bodyPr wrap="square" rtlCol="0">
            <a:spAutoFit/>
          </a:bodyPr>
          <a:lstStyle/>
          <a:p>
            <a:r>
              <a:rPr lang="fr-FR" sz="1400" dirty="0"/>
              <a:t>Responsable Production</a:t>
            </a:r>
          </a:p>
        </p:txBody>
      </p:sp>
      <p:sp>
        <p:nvSpPr>
          <p:cNvPr id="56" name="ZoneTexte 55"/>
          <p:cNvSpPr txBox="1"/>
          <p:nvPr/>
        </p:nvSpPr>
        <p:spPr>
          <a:xfrm>
            <a:off x="10346202" y="3705860"/>
            <a:ext cx="651998" cy="369332"/>
          </a:xfrm>
          <a:prstGeom prst="rect">
            <a:avLst/>
          </a:prstGeom>
          <a:noFill/>
          <a:ln>
            <a:solidFill>
              <a:schemeClr val="tx1"/>
            </a:solidFill>
          </a:ln>
        </p:spPr>
        <p:txBody>
          <a:bodyPr wrap="square" rtlCol="0">
            <a:spAutoFit/>
          </a:bodyPr>
          <a:lstStyle/>
          <a:p>
            <a:pPr algn="ctr"/>
            <a:r>
              <a:rPr lang="fr-FR" dirty="0"/>
              <a:t>OUI</a:t>
            </a:r>
          </a:p>
        </p:txBody>
      </p:sp>
      <p:sp>
        <p:nvSpPr>
          <p:cNvPr id="57" name="ZoneTexte 56"/>
          <p:cNvSpPr txBox="1"/>
          <p:nvPr/>
        </p:nvSpPr>
        <p:spPr>
          <a:xfrm>
            <a:off x="8469141" y="3447561"/>
            <a:ext cx="900332" cy="369332"/>
          </a:xfrm>
          <a:prstGeom prst="rect">
            <a:avLst/>
          </a:prstGeom>
          <a:noFill/>
          <a:ln>
            <a:solidFill>
              <a:schemeClr val="tx1"/>
            </a:solidFill>
          </a:ln>
        </p:spPr>
        <p:txBody>
          <a:bodyPr wrap="square" rtlCol="0">
            <a:spAutoFit/>
          </a:bodyPr>
          <a:lstStyle/>
          <a:p>
            <a:pPr algn="ctr"/>
            <a:r>
              <a:rPr lang="fr-FR" dirty="0"/>
              <a:t>NON</a:t>
            </a:r>
          </a:p>
        </p:txBody>
      </p:sp>
      <p:sp>
        <p:nvSpPr>
          <p:cNvPr id="58" name="ZoneTexte 57"/>
          <p:cNvSpPr txBox="1"/>
          <p:nvPr/>
        </p:nvSpPr>
        <p:spPr>
          <a:xfrm>
            <a:off x="8225888" y="2658402"/>
            <a:ext cx="1294227" cy="307777"/>
          </a:xfrm>
          <a:prstGeom prst="rect">
            <a:avLst/>
          </a:prstGeom>
          <a:noFill/>
          <a:ln>
            <a:solidFill>
              <a:schemeClr val="tx1"/>
            </a:solidFill>
          </a:ln>
        </p:spPr>
        <p:txBody>
          <a:bodyPr wrap="square" rtlCol="0">
            <a:spAutoFit/>
          </a:bodyPr>
          <a:lstStyle/>
          <a:p>
            <a:pPr algn="ctr"/>
            <a:r>
              <a:rPr lang="fr-FR" sz="1400" dirty="0"/>
              <a:t>A RECTIFIER</a:t>
            </a:r>
          </a:p>
        </p:txBody>
      </p:sp>
      <p:sp>
        <p:nvSpPr>
          <p:cNvPr id="45" name="ZoneTexte 44"/>
          <p:cNvSpPr txBox="1"/>
          <p:nvPr/>
        </p:nvSpPr>
        <p:spPr>
          <a:xfrm>
            <a:off x="10109200" y="2258080"/>
            <a:ext cx="2082800" cy="523220"/>
          </a:xfrm>
          <a:prstGeom prst="rect">
            <a:avLst/>
          </a:prstGeom>
          <a:noFill/>
        </p:spPr>
        <p:txBody>
          <a:bodyPr wrap="square" rtlCol="0">
            <a:spAutoFit/>
          </a:bodyPr>
          <a:lstStyle/>
          <a:p>
            <a:r>
              <a:rPr lang="fr-FR" sz="1400" dirty="0"/>
              <a:t>Responsable </a:t>
            </a:r>
          </a:p>
          <a:p>
            <a:r>
              <a:rPr lang="fr-FR" sz="1400" dirty="0"/>
              <a:t>production</a:t>
            </a:r>
          </a:p>
        </p:txBody>
      </p:sp>
      <p:cxnSp>
        <p:nvCxnSpPr>
          <p:cNvPr id="35" name="Forme 34"/>
          <p:cNvCxnSpPr>
            <a:stCxn id="12" idx="1"/>
            <a:endCxn id="11" idx="2"/>
          </p:cNvCxnSpPr>
          <p:nvPr/>
        </p:nvCxnSpPr>
        <p:spPr>
          <a:xfrm rot="10800000" flipH="1" flipV="1">
            <a:off x="6578600" y="4749800"/>
            <a:ext cx="3568700" cy="558800"/>
          </a:xfrm>
          <a:prstGeom prst="bentConnector4">
            <a:avLst>
              <a:gd name="adj1" fmla="val -6406"/>
              <a:gd name="adj2" fmla="val 193182"/>
            </a:avLst>
          </a:prstGeom>
          <a:ln>
            <a:solidFill>
              <a:srgbClr val="FF0000"/>
            </a:solidFill>
            <a:tailEnd type="arrow"/>
          </a:ln>
        </p:spPr>
        <p:style>
          <a:lnRef idx="3">
            <a:schemeClr val="accent2"/>
          </a:lnRef>
          <a:fillRef idx="0">
            <a:schemeClr val="accent2"/>
          </a:fillRef>
          <a:effectRef idx="2">
            <a:schemeClr val="accent2"/>
          </a:effectRef>
          <a:fontRef idx="minor">
            <a:schemeClr val="tx1"/>
          </a:fontRef>
        </p:style>
      </p:cxnSp>
      <p:sp>
        <p:nvSpPr>
          <p:cNvPr id="41" name="ZoneTexte 40"/>
          <p:cNvSpPr txBox="1"/>
          <p:nvPr/>
        </p:nvSpPr>
        <p:spPr>
          <a:xfrm>
            <a:off x="7518400" y="5918200"/>
            <a:ext cx="1223412" cy="369332"/>
          </a:xfrm>
          <a:prstGeom prst="rect">
            <a:avLst/>
          </a:prstGeom>
          <a:noFill/>
        </p:spPr>
        <p:txBody>
          <a:bodyPr wrap="none" rtlCol="0">
            <a:spAutoFit/>
          </a:bodyPr>
          <a:lstStyle/>
          <a:p>
            <a:r>
              <a:rPr lang="fr-FR" dirty="0"/>
              <a:t>A modifier </a:t>
            </a:r>
          </a:p>
        </p:txBody>
      </p:sp>
      <p:sp>
        <p:nvSpPr>
          <p:cNvPr id="42" name="ZoneTexte 41"/>
          <p:cNvSpPr txBox="1"/>
          <p:nvPr/>
        </p:nvSpPr>
        <p:spPr>
          <a:xfrm>
            <a:off x="6032500" y="4318000"/>
            <a:ext cx="457176" cy="369332"/>
          </a:xfrm>
          <a:prstGeom prst="rect">
            <a:avLst/>
          </a:prstGeom>
          <a:noFill/>
        </p:spPr>
        <p:txBody>
          <a:bodyPr wrap="none" rtlCol="0">
            <a:spAutoFit/>
          </a:bodyPr>
          <a:lstStyle/>
          <a:p>
            <a:r>
              <a:rPr lang="fr-FR" dirty="0"/>
              <a:t>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6"/>
                                        </p:tgtEl>
                                        <p:attrNameLst>
                                          <p:attrName>style.visibility</p:attrName>
                                        </p:attrNameLst>
                                      </p:cBhvr>
                                      <p:to>
                                        <p:strVal val="visible"/>
                                      </p:to>
                                    </p:set>
                                    <p:anim calcmode="lin" valueType="num">
                                      <p:cBhvr additive="base">
                                        <p:cTn id="11" dur="500" fill="hold"/>
                                        <p:tgtEl>
                                          <p:spTgt spid="46"/>
                                        </p:tgtEl>
                                        <p:attrNameLst>
                                          <p:attrName>ppt_x</p:attrName>
                                        </p:attrNameLst>
                                      </p:cBhvr>
                                      <p:tavLst>
                                        <p:tav tm="0">
                                          <p:val>
                                            <p:strVal val="#ppt_x"/>
                                          </p:val>
                                        </p:tav>
                                        <p:tav tm="100000">
                                          <p:val>
                                            <p:strVal val="#ppt_x"/>
                                          </p:val>
                                        </p:tav>
                                      </p:tavLst>
                                    </p:anim>
                                    <p:anim calcmode="lin" valueType="num">
                                      <p:cBhvr additive="base">
                                        <p:cTn id="12"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ppt_x"/>
                                          </p:val>
                                        </p:tav>
                                        <p:tav tm="100000">
                                          <p:val>
                                            <p:strVal val="#ppt_x"/>
                                          </p:val>
                                        </p:tav>
                                      </p:tavLst>
                                    </p:anim>
                                    <p:anim calcmode="lin" valueType="num">
                                      <p:cBhvr additive="base">
                                        <p:cTn id="18" dur="500" fill="hold"/>
                                        <p:tgtEl>
                                          <p:spTgt spid="17"/>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47"/>
                                        </p:tgtEl>
                                        <p:attrNameLst>
                                          <p:attrName>style.visibility</p:attrName>
                                        </p:attrNameLst>
                                      </p:cBhvr>
                                      <p:to>
                                        <p:strVal val="visible"/>
                                      </p:to>
                                    </p:set>
                                    <p:anim calcmode="lin" valueType="num">
                                      <p:cBhvr additive="base">
                                        <p:cTn id="25" dur="500" fill="hold"/>
                                        <p:tgtEl>
                                          <p:spTgt spid="47"/>
                                        </p:tgtEl>
                                        <p:attrNameLst>
                                          <p:attrName>ppt_x</p:attrName>
                                        </p:attrNameLst>
                                      </p:cBhvr>
                                      <p:tavLst>
                                        <p:tav tm="0">
                                          <p:val>
                                            <p:strVal val="#ppt_x"/>
                                          </p:val>
                                        </p:tav>
                                        <p:tav tm="100000">
                                          <p:val>
                                            <p:strVal val="#ppt_x"/>
                                          </p:val>
                                        </p:tav>
                                      </p:tavLst>
                                    </p:anim>
                                    <p:anim calcmode="lin" valueType="num">
                                      <p:cBhvr additive="base">
                                        <p:cTn id="26"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p:cTn id="31" dur="500" fill="hold"/>
                                        <p:tgtEl>
                                          <p:spTgt spid="18"/>
                                        </p:tgtEl>
                                        <p:attrNameLst>
                                          <p:attrName>ppt_w</p:attrName>
                                        </p:attrNameLst>
                                      </p:cBhvr>
                                      <p:tavLst>
                                        <p:tav tm="0">
                                          <p:val>
                                            <p:fltVal val="0"/>
                                          </p:val>
                                        </p:tav>
                                        <p:tav tm="100000">
                                          <p:val>
                                            <p:strVal val="#ppt_w"/>
                                          </p:val>
                                        </p:tav>
                                      </p:tavLst>
                                    </p:anim>
                                    <p:anim calcmode="lin" valueType="num">
                                      <p:cBhvr>
                                        <p:cTn id="32" dur="500" fill="hold"/>
                                        <p:tgtEl>
                                          <p:spTgt spid="18"/>
                                        </p:tgtEl>
                                        <p:attrNameLst>
                                          <p:attrName>ppt_h</p:attrName>
                                        </p:attrNameLst>
                                      </p:cBhvr>
                                      <p:tavLst>
                                        <p:tav tm="0">
                                          <p:val>
                                            <p:fltVal val="0"/>
                                          </p:val>
                                        </p:tav>
                                        <p:tav tm="100000">
                                          <p:val>
                                            <p:strVal val="#ppt_h"/>
                                          </p:val>
                                        </p:tav>
                                      </p:tavLst>
                                    </p:anim>
                                  </p:childTnLst>
                                </p:cTn>
                              </p:par>
                              <p:par>
                                <p:cTn id="33" presetID="23" presetClass="entr" presetSubtype="16"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p:cTn id="35" dur="500" fill="hold"/>
                                        <p:tgtEl>
                                          <p:spTgt spid="7"/>
                                        </p:tgtEl>
                                        <p:attrNameLst>
                                          <p:attrName>ppt_w</p:attrName>
                                        </p:attrNameLst>
                                      </p:cBhvr>
                                      <p:tavLst>
                                        <p:tav tm="0">
                                          <p:val>
                                            <p:fltVal val="0"/>
                                          </p:val>
                                        </p:tav>
                                        <p:tav tm="100000">
                                          <p:val>
                                            <p:strVal val="#ppt_w"/>
                                          </p:val>
                                        </p:tav>
                                      </p:tavLst>
                                    </p:anim>
                                    <p:anim calcmode="lin" valueType="num">
                                      <p:cBhvr>
                                        <p:cTn id="36" dur="500" fill="hold"/>
                                        <p:tgtEl>
                                          <p:spTgt spid="7"/>
                                        </p:tgtEl>
                                        <p:attrNameLst>
                                          <p:attrName>ppt_h</p:attrName>
                                        </p:attrNameLst>
                                      </p:cBhvr>
                                      <p:tavLst>
                                        <p:tav tm="0">
                                          <p:val>
                                            <p:fltVal val="0"/>
                                          </p:val>
                                        </p:tav>
                                        <p:tav tm="100000">
                                          <p:val>
                                            <p:strVal val="#ppt_h"/>
                                          </p:val>
                                        </p:tav>
                                      </p:tavLst>
                                    </p:anim>
                                  </p:childTnLst>
                                </p:cTn>
                              </p:par>
                              <p:par>
                                <p:cTn id="37" presetID="23" presetClass="entr" presetSubtype="16" fill="hold" grpId="0" nodeType="withEffect">
                                  <p:stCondLst>
                                    <p:cond delay="0"/>
                                  </p:stCondLst>
                                  <p:childTnLst>
                                    <p:set>
                                      <p:cBhvr>
                                        <p:cTn id="38" dur="1" fill="hold">
                                          <p:stCondLst>
                                            <p:cond delay="0"/>
                                          </p:stCondLst>
                                        </p:cTn>
                                        <p:tgtEl>
                                          <p:spTgt spid="48"/>
                                        </p:tgtEl>
                                        <p:attrNameLst>
                                          <p:attrName>style.visibility</p:attrName>
                                        </p:attrNameLst>
                                      </p:cBhvr>
                                      <p:to>
                                        <p:strVal val="visible"/>
                                      </p:to>
                                    </p:set>
                                    <p:anim calcmode="lin" valueType="num">
                                      <p:cBhvr>
                                        <p:cTn id="39" dur="500" fill="hold"/>
                                        <p:tgtEl>
                                          <p:spTgt spid="48"/>
                                        </p:tgtEl>
                                        <p:attrNameLst>
                                          <p:attrName>ppt_w</p:attrName>
                                        </p:attrNameLst>
                                      </p:cBhvr>
                                      <p:tavLst>
                                        <p:tav tm="0">
                                          <p:val>
                                            <p:fltVal val="0"/>
                                          </p:val>
                                        </p:tav>
                                        <p:tav tm="100000">
                                          <p:val>
                                            <p:strVal val="#ppt_w"/>
                                          </p:val>
                                        </p:tav>
                                      </p:tavLst>
                                    </p:anim>
                                    <p:anim calcmode="lin" valueType="num">
                                      <p:cBhvr>
                                        <p:cTn id="40" dur="500" fill="hold"/>
                                        <p:tgtEl>
                                          <p:spTgt spid="48"/>
                                        </p:tgtEl>
                                        <p:attrNameLst>
                                          <p:attrName>ppt_h</p:attrName>
                                        </p:attrNameLst>
                                      </p:cBhvr>
                                      <p:tavLst>
                                        <p:tav tm="0">
                                          <p:val>
                                            <p:fltVal val="0"/>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nodeType="click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blinds(horizontal)">
                                      <p:cBhvr>
                                        <p:cTn id="45" dur="500"/>
                                        <p:tgtEl>
                                          <p:spTgt spid="21"/>
                                        </p:tgtEl>
                                      </p:cBhvr>
                                    </p:animEffect>
                                  </p:childTnLst>
                                </p:cTn>
                              </p:par>
                              <p:par>
                                <p:cTn id="46" presetID="3" presetClass="entr" presetSubtype="10" fill="hold" grpId="0" nodeType="with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blinds(horizontal)">
                                      <p:cBhvr>
                                        <p:cTn id="48" dur="500"/>
                                        <p:tgtEl>
                                          <p:spTgt spid="8"/>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24"/>
                                        </p:tgtEl>
                                        <p:attrNameLst>
                                          <p:attrName>style.visibility</p:attrName>
                                        </p:attrNameLst>
                                      </p:cBhvr>
                                      <p:to>
                                        <p:strVal val="visible"/>
                                      </p:to>
                                    </p:set>
                                    <p:anim calcmode="lin" valueType="num">
                                      <p:cBhvr additive="base">
                                        <p:cTn id="53" dur="500" fill="hold"/>
                                        <p:tgtEl>
                                          <p:spTgt spid="24"/>
                                        </p:tgtEl>
                                        <p:attrNameLst>
                                          <p:attrName>ppt_x</p:attrName>
                                        </p:attrNameLst>
                                      </p:cBhvr>
                                      <p:tavLst>
                                        <p:tav tm="0">
                                          <p:val>
                                            <p:strVal val="#ppt_x"/>
                                          </p:val>
                                        </p:tav>
                                        <p:tav tm="100000">
                                          <p:val>
                                            <p:strVal val="#ppt_x"/>
                                          </p:val>
                                        </p:tav>
                                      </p:tavLst>
                                    </p:anim>
                                    <p:anim calcmode="lin" valueType="num">
                                      <p:cBhvr additive="base">
                                        <p:cTn id="54" dur="500" fill="hold"/>
                                        <p:tgtEl>
                                          <p:spTgt spid="24"/>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9"/>
                                        </p:tgtEl>
                                        <p:attrNameLst>
                                          <p:attrName>style.visibility</p:attrName>
                                        </p:attrNameLst>
                                      </p:cBhvr>
                                      <p:to>
                                        <p:strVal val="visible"/>
                                      </p:to>
                                    </p:set>
                                    <p:anim calcmode="lin" valueType="num">
                                      <p:cBhvr additive="base">
                                        <p:cTn id="57" dur="500" fill="hold"/>
                                        <p:tgtEl>
                                          <p:spTgt spid="9"/>
                                        </p:tgtEl>
                                        <p:attrNameLst>
                                          <p:attrName>ppt_x</p:attrName>
                                        </p:attrNameLst>
                                      </p:cBhvr>
                                      <p:tavLst>
                                        <p:tav tm="0">
                                          <p:val>
                                            <p:strVal val="#ppt_x"/>
                                          </p:val>
                                        </p:tav>
                                        <p:tav tm="100000">
                                          <p:val>
                                            <p:strVal val="#ppt_x"/>
                                          </p:val>
                                        </p:tav>
                                      </p:tavLst>
                                    </p:anim>
                                    <p:anim calcmode="lin" valueType="num">
                                      <p:cBhvr additive="base">
                                        <p:cTn id="5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56"/>
                                        </p:tgtEl>
                                        <p:attrNameLst>
                                          <p:attrName>style.visibility</p:attrName>
                                        </p:attrNameLst>
                                      </p:cBhvr>
                                      <p:to>
                                        <p:strVal val="visible"/>
                                      </p:to>
                                    </p:set>
                                    <p:anim calcmode="lin" valueType="num">
                                      <p:cBhvr additive="base">
                                        <p:cTn id="63" dur="500" fill="hold"/>
                                        <p:tgtEl>
                                          <p:spTgt spid="56"/>
                                        </p:tgtEl>
                                        <p:attrNameLst>
                                          <p:attrName>ppt_x</p:attrName>
                                        </p:attrNameLst>
                                      </p:cBhvr>
                                      <p:tavLst>
                                        <p:tav tm="0">
                                          <p:val>
                                            <p:strVal val="#ppt_x"/>
                                          </p:val>
                                        </p:tav>
                                        <p:tav tm="100000">
                                          <p:val>
                                            <p:strVal val="#ppt_x"/>
                                          </p:val>
                                        </p:tav>
                                      </p:tavLst>
                                    </p:anim>
                                    <p:anim calcmode="lin" valueType="num">
                                      <p:cBhvr additive="base">
                                        <p:cTn id="64" dur="500" fill="hold"/>
                                        <p:tgtEl>
                                          <p:spTgt spid="56"/>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27"/>
                                        </p:tgtEl>
                                        <p:attrNameLst>
                                          <p:attrName>style.visibility</p:attrName>
                                        </p:attrNameLst>
                                      </p:cBhvr>
                                      <p:to>
                                        <p:strVal val="visible"/>
                                      </p:to>
                                    </p:set>
                                    <p:anim calcmode="lin" valueType="num">
                                      <p:cBhvr additive="base">
                                        <p:cTn id="67" dur="500" fill="hold"/>
                                        <p:tgtEl>
                                          <p:spTgt spid="27"/>
                                        </p:tgtEl>
                                        <p:attrNameLst>
                                          <p:attrName>ppt_x</p:attrName>
                                        </p:attrNameLst>
                                      </p:cBhvr>
                                      <p:tavLst>
                                        <p:tav tm="0">
                                          <p:val>
                                            <p:strVal val="#ppt_x"/>
                                          </p:val>
                                        </p:tav>
                                        <p:tav tm="100000">
                                          <p:val>
                                            <p:strVal val="#ppt_x"/>
                                          </p:val>
                                        </p:tav>
                                      </p:tavLst>
                                    </p:anim>
                                    <p:anim calcmode="lin" valueType="num">
                                      <p:cBhvr additive="base">
                                        <p:cTn id="68" dur="500" fill="hold"/>
                                        <p:tgtEl>
                                          <p:spTgt spid="27"/>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11"/>
                                        </p:tgtEl>
                                        <p:attrNameLst>
                                          <p:attrName>style.visibility</p:attrName>
                                        </p:attrNameLst>
                                      </p:cBhvr>
                                      <p:to>
                                        <p:strVal val="visible"/>
                                      </p:to>
                                    </p:set>
                                    <p:anim calcmode="lin" valueType="num">
                                      <p:cBhvr additive="base">
                                        <p:cTn id="71" dur="500" fill="hold"/>
                                        <p:tgtEl>
                                          <p:spTgt spid="11"/>
                                        </p:tgtEl>
                                        <p:attrNameLst>
                                          <p:attrName>ppt_x</p:attrName>
                                        </p:attrNameLst>
                                      </p:cBhvr>
                                      <p:tavLst>
                                        <p:tav tm="0">
                                          <p:val>
                                            <p:strVal val="#ppt_x"/>
                                          </p:val>
                                        </p:tav>
                                        <p:tav tm="100000">
                                          <p:val>
                                            <p:strVal val="#ppt_x"/>
                                          </p:val>
                                        </p:tav>
                                      </p:tavLst>
                                    </p:anim>
                                    <p:anim calcmode="lin" valueType="num">
                                      <p:cBhvr additive="base">
                                        <p:cTn id="7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58"/>
                                        </p:tgtEl>
                                        <p:attrNameLst>
                                          <p:attrName>style.visibility</p:attrName>
                                        </p:attrNameLst>
                                      </p:cBhvr>
                                      <p:to>
                                        <p:strVal val="visible"/>
                                      </p:to>
                                    </p:set>
                                    <p:anim calcmode="lin" valueType="num">
                                      <p:cBhvr additive="base">
                                        <p:cTn id="77" dur="500" fill="hold"/>
                                        <p:tgtEl>
                                          <p:spTgt spid="58"/>
                                        </p:tgtEl>
                                        <p:attrNameLst>
                                          <p:attrName>ppt_x</p:attrName>
                                        </p:attrNameLst>
                                      </p:cBhvr>
                                      <p:tavLst>
                                        <p:tav tm="0">
                                          <p:val>
                                            <p:strVal val="#ppt_x"/>
                                          </p:val>
                                        </p:tav>
                                        <p:tav tm="100000">
                                          <p:val>
                                            <p:strVal val="#ppt_x"/>
                                          </p:val>
                                        </p:tav>
                                      </p:tavLst>
                                    </p:anim>
                                    <p:anim calcmode="lin" valueType="num">
                                      <p:cBhvr additive="base">
                                        <p:cTn id="78" dur="500" fill="hold"/>
                                        <p:tgtEl>
                                          <p:spTgt spid="58"/>
                                        </p:tgtEl>
                                        <p:attrNameLst>
                                          <p:attrName>ppt_y</p:attrName>
                                        </p:attrNameLst>
                                      </p:cBhvr>
                                      <p:tavLst>
                                        <p:tav tm="0">
                                          <p:val>
                                            <p:strVal val="1+#ppt_h/2"/>
                                          </p:val>
                                        </p:tav>
                                        <p:tav tm="100000">
                                          <p:val>
                                            <p:strVal val="#ppt_y"/>
                                          </p:val>
                                        </p:tav>
                                      </p:tavLst>
                                    </p:anim>
                                  </p:childTnLst>
                                </p:cTn>
                              </p:par>
                              <p:par>
                                <p:cTn id="79" presetID="2" presetClass="entr" presetSubtype="4" fill="hold" nodeType="withEffect">
                                  <p:stCondLst>
                                    <p:cond delay="0"/>
                                  </p:stCondLst>
                                  <p:childTnLst>
                                    <p:set>
                                      <p:cBhvr>
                                        <p:cTn id="80" dur="1" fill="hold">
                                          <p:stCondLst>
                                            <p:cond delay="0"/>
                                          </p:stCondLst>
                                        </p:cTn>
                                        <p:tgtEl>
                                          <p:spTgt spid="33"/>
                                        </p:tgtEl>
                                        <p:attrNameLst>
                                          <p:attrName>style.visibility</p:attrName>
                                        </p:attrNameLst>
                                      </p:cBhvr>
                                      <p:to>
                                        <p:strVal val="visible"/>
                                      </p:to>
                                    </p:set>
                                    <p:anim calcmode="lin" valueType="num">
                                      <p:cBhvr additive="base">
                                        <p:cTn id="81" dur="500" fill="hold"/>
                                        <p:tgtEl>
                                          <p:spTgt spid="33"/>
                                        </p:tgtEl>
                                        <p:attrNameLst>
                                          <p:attrName>ppt_x</p:attrName>
                                        </p:attrNameLst>
                                      </p:cBhvr>
                                      <p:tavLst>
                                        <p:tav tm="0">
                                          <p:val>
                                            <p:strVal val="#ppt_x"/>
                                          </p:val>
                                        </p:tav>
                                        <p:tav tm="100000">
                                          <p:val>
                                            <p:strVal val="#ppt_x"/>
                                          </p:val>
                                        </p:tav>
                                      </p:tavLst>
                                    </p:anim>
                                    <p:anim calcmode="lin" valueType="num">
                                      <p:cBhvr additive="base">
                                        <p:cTn id="82"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3" presetClass="entr" presetSubtype="16" fill="hold" grpId="0" nodeType="clickEffect">
                                  <p:stCondLst>
                                    <p:cond delay="0"/>
                                  </p:stCondLst>
                                  <p:childTnLst>
                                    <p:set>
                                      <p:cBhvr>
                                        <p:cTn id="86" dur="1" fill="hold">
                                          <p:stCondLst>
                                            <p:cond delay="0"/>
                                          </p:stCondLst>
                                        </p:cTn>
                                        <p:tgtEl>
                                          <p:spTgt spid="57"/>
                                        </p:tgtEl>
                                        <p:attrNameLst>
                                          <p:attrName>style.visibility</p:attrName>
                                        </p:attrNameLst>
                                      </p:cBhvr>
                                      <p:to>
                                        <p:strVal val="visible"/>
                                      </p:to>
                                    </p:set>
                                    <p:anim calcmode="lin" valueType="num">
                                      <p:cBhvr>
                                        <p:cTn id="87" dur="500" fill="hold"/>
                                        <p:tgtEl>
                                          <p:spTgt spid="57"/>
                                        </p:tgtEl>
                                        <p:attrNameLst>
                                          <p:attrName>ppt_w</p:attrName>
                                        </p:attrNameLst>
                                      </p:cBhvr>
                                      <p:tavLst>
                                        <p:tav tm="0">
                                          <p:val>
                                            <p:fltVal val="0"/>
                                          </p:val>
                                        </p:tav>
                                        <p:tav tm="100000">
                                          <p:val>
                                            <p:strVal val="#ppt_w"/>
                                          </p:val>
                                        </p:tav>
                                      </p:tavLst>
                                    </p:anim>
                                    <p:anim calcmode="lin" valueType="num">
                                      <p:cBhvr>
                                        <p:cTn id="88" dur="500" fill="hold"/>
                                        <p:tgtEl>
                                          <p:spTgt spid="57"/>
                                        </p:tgtEl>
                                        <p:attrNameLst>
                                          <p:attrName>ppt_h</p:attrName>
                                        </p:attrNameLst>
                                      </p:cBhvr>
                                      <p:tavLst>
                                        <p:tav tm="0">
                                          <p:val>
                                            <p:fltVal val="0"/>
                                          </p:val>
                                        </p:tav>
                                        <p:tav tm="100000">
                                          <p:val>
                                            <p:strVal val="#ppt_h"/>
                                          </p:val>
                                        </p:tav>
                                      </p:tavLst>
                                    </p:anim>
                                  </p:childTnLst>
                                </p:cTn>
                              </p:par>
                              <p:par>
                                <p:cTn id="89" presetID="23" presetClass="entr" presetSubtype="16" fill="hold" nodeType="withEffect">
                                  <p:stCondLst>
                                    <p:cond delay="0"/>
                                  </p:stCondLst>
                                  <p:childTnLst>
                                    <p:set>
                                      <p:cBhvr>
                                        <p:cTn id="90" dur="1" fill="hold">
                                          <p:stCondLst>
                                            <p:cond delay="0"/>
                                          </p:stCondLst>
                                        </p:cTn>
                                        <p:tgtEl>
                                          <p:spTgt spid="30"/>
                                        </p:tgtEl>
                                        <p:attrNameLst>
                                          <p:attrName>style.visibility</p:attrName>
                                        </p:attrNameLst>
                                      </p:cBhvr>
                                      <p:to>
                                        <p:strVal val="visible"/>
                                      </p:to>
                                    </p:set>
                                    <p:anim calcmode="lin" valueType="num">
                                      <p:cBhvr>
                                        <p:cTn id="91" dur="500" fill="hold"/>
                                        <p:tgtEl>
                                          <p:spTgt spid="30"/>
                                        </p:tgtEl>
                                        <p:attrNameLst>
                                          <p:attrName>ppt_w</p:attrName>
                                        </p:attrNameLst>
                                      </p:cBhvr>
                                      <p:tavLst>
                                        <p:tav tm="0">
                                          <p:val>
                                            <p:fltVal val="0"/>
                                          </p:val>
                                        </p:tav>
                                        <p:tav tm="100000">
                                          <p:val>
                                            <p:strVal val="#ppt_w"/>
                                          </p:val>
                                        </p:tav>
                                      </p:tavLst>
                                    </p:anim>
                                    <p:anim calcmode="lin" valueType="num">
                                      <p:cBhvr>
                                        <p:cTn id="92" dur="500" fill="hold"/>
                                        <p:tgtEl>
                                          <p:spTgt spid="30"/>
                                        </p:tgtEl>
                                        <p:attrNameLst>
                                          <p:attrName>ppt_h</p:attrName>
                                        </p:attrNameLst>
                                      </p:cBhvr>
                                      <p:tavLst>
                                        <p:tav tm="0">
                                          <p:val>
                                            <p:fltVal val="0"/>
                                          </p:val>
                                        </p:tav>
                                        <p:tav tm="100000">
                                          <p:val>
                                            <p:strVal val="#ppt_h"/>
                                          </p:val>
                                        </p:tav>
                                      </p:tavLst>
                                    </p:anim>
                                  </p:childTnLst>
                                </p:cTn>
                              </p:par>
                              <p:par>
                                <p:cTn id="93" presetID="23" presetClass="entr" presetSubtype="16" fill="hold" grpId="0" nodeType="withEffect">
                                  <p:stCondLst>
                                    <p:cond delay="0"/>
                                  </p:stCondLst>
                                  <p:childTnLst>
                                    <p:set>
                                      <p:cBhvr>
                                        <p:cTn id="94" dur="1" fill="hold">
                                          <p:stCondLst>
                                            <p:cond delay="0"/>
                                          </p:stCondLst>
                                        </p:cTn>
                                        <p:tgtEl>
                                          <p:spTgt spid="50"/>
                                        </p:tgtEl>
                                        <p:attrNameLst>
                                          <p:attrName>style.visibility</p:attrName>
                                        </p:attrNameLst>
                                      </p:cBhvr>
                                      <p:to>
                                        <p:strVal val="visible"/>
                                      </p:to>
                                    </p:set>
                                    <p:anim calcmode="lin" valueType="num">
                                      <p:cBhvr>
                                        <p:cTn id="95" dur="500" fill="hold"/>
                                        <p:tgtEl>
                                          <p:spTgt spid="50"/>
                                        </p:tgtEl>
                                        <p:attrNameLst>
                                          <p:attrName>ppt_w</p:attrName>
                                        </p:attrNameLst>
                                      </p:cBhvr>
                                      <p:tavLst>
                                        <p:tav tm="0">
                                          <p:val>
                                            <p:fltVal val="0"/>
                                          </p:val>
                                        </p:tav>
                                        <p:tav tm="100000">
                                          <p:val>
                                            <p:strVal val="#ppt_w"/>
                                          </p:val>
                                        </p:tav>
                                      </p:tavLst>
                                    </p:anim>
                                    <p:anim calcmode="lin" valueType="num">
                                      <p:cBhvr>
                                        <p:cTn id="96" dur="500" fill="hold"/>
                                        <p:tgtEl>
                                          <p:spTgt spid="50"/>
                                        </p:tgtEl>
                                        <p:attrNameLst>
                                          <p:attrName>ppt_h</p:attrName>
                                        </p:attrNameLst>
                                      </p:cBhvr>
                                      <p:tavLst>
                                        <p:tav tm="0">
                                          <p:val>
                                            <p:fltVal val="0"/>
                                          </p:val>
                                        </p:tav>
                                        <p:tav tm="100000">
                                          <p:val>
                                            <p:strVal val="#ppt_h"/>
                                          </p:val>
                                        </p:tav>
                                      </p:tavLst>
                                    </p:anim>
                                  </p:childTnLst>
                                </p:cTn>
                              </p:par>
                              <p:par>
                                <p:cTn id="97" presetID="23" presetClass="entr" presetSubtype="16" fill="hold" grpId="0" nodeType="withEffect">
                                  <p:stCondLst>
                                    <p:cond delay="0"/>
                                  </p:stCondLst>
                                  <p:childTnLst>
                                    <p:set>
                                      <p:cBhvr>
                                        <p:cTn id="98" dur="1" fill="hold">
                                          <p:stCondLst>
                                            <p:cond delay="0"/>
                                          </p:stCondLst>
                                        </p:cTn>
                                        <p:tgtEl>
                                          <p:spTgt spid="15"/>
                                        </p:tgtEl>
                                        <p:attrNameLst>
                                          <p:attrName>style.visibility</p:attrName>
                                        </p:attrNameLst>
                                      </p:cBhvr>
                                      <p:to>
                                        <p:strVal val="visible"/>
                                      </p:to>
                                    </p:set>
                                    <p:anim calcmode="lin" valueType="num">
                                      <p:cBhvr>
                                        <p:cTn id="99" dur="500" fill="hold"/>
                                        <p:tgtEl>
                                          <p:spTgt spid="15"/>
                                        </p:tgtEl>
                                        <p:attrNameLst>
                                          <p:attrName>ppt_w</p:attrName>
                                        </p:attrNameLst>
                                      </p:cBhvr>
                                      <p:tavLst>
                                        <p:tav tm="0">
                                          <p:val>
                                            <p:fltVal val="0"/>
                                          </p:val>
                                        </p:tav>
                                        <p:tav tm="100000">
                                          <p:val>
                                            <p:strVal val="#ppt_w"/>
                                          </p:val>
                                        </p:tav>
                                      </p:tavLst>
                                    </p:anim>
                                    <p:anim calcmode="lin" valueType="num">
                                      <p:cBhvr>
                                        <p:cTn id="100" dur="500" fill="hold"/>
                                        <p:tgtEl>
                                          <p:spTgt spid="15"/>
                                        </p:tgtEl>
                                        <p:attrNameLst>
                                          <p:attrName>ppt_h</p:attrName>
                                        </p:attrNameLst>
                                      </p:cBhvr>
                                      <p:tavLst>
                                        <p:tav tm="0">
                                          <p:val>
                                            <p:fltVal val="0"/>
                                          </p:val>
                                        </p:tav>
                                        <p:tav tm="100000">
                                          <p:val>
                                            <p:strVal val="#ppt_h"/>
                                          </p:val>
                                        </p:tav>
                                      </p:tavLst>
                                    </p:anim>
                                  </p:childTnLst>
                                </p:cTn>
                              </p:par>
                            </p:childTnLst>
                          </p:cTn>
                        </p:par>
                      </p:childTnLst>
                    </p:cTn>
                  </p:par>
                  <p:par>
                    <p:cTn id="101" fill="hold">
                      <p:stCondLst>
                        <p:cond delay="indefinite"/>
                      </p:stCondLst>
                      <p:childTnLst>
                        <p:par>
                          <p:cTn id="102" fill="hold">
                            <p:stCondLst>
                              <p:cond delay="0"/>
                            </p:stCondLst>
                            <p:childTnLst>
                              <p:par>
                                <p:cTn id="103" presetID="23" presetClass="entr" presetSubtype="16" fill="hold" nodeType="clickEffect">
                                  <p:stCondLst>
                                    <p:cond delay="0"/>
                                  </p:stCondLst>
                                  <p:childTnLst>
                                    <p:set>
                                      <p:cBhvr>
                                        <p:cTn id="104" dur="1" fill="hold">
                                          <p:stCondLst>
                                            <p:cond delay="0"/>
                                          </p:stCondLst>
                                        </p:cTn>
                                        <p:tgtEl>
                                          <p:spTgt spid="37"/>
                                        </p:tgtEl>
                                        <p:attrNameLst>
                                          <p:attrName>style.visibility</p:attrName>
                                        </p:attrNameLst>
                                      </p:cBhvr>
                                      <p:to>
                                        <p:strVal val="visible"/>
                                      </p:to>
                                    </p:set>
                                    <p:anim calcmode="lin" valueType="num">
                                      <p:cBhvr>
                                        <p:cTn id="105" dur="500" fill="hold"/>
                                        <p:tgtEl>
                                          <p:spTgt spid="37"/>
                                        </p:tgtEl>
                                        <p:attrNameLst>
                                          <p:attrName>ppt_w</p:attrName>
                                        </p:attrNameLst>
                                      </p:cBhvr>
                                      <p:tavLst>
                                        <p:tav tm="0">
                                          <p:val>
                                            <p:fltVal val="0"/>
                                          </p:val>
                                        </p:tav>
                                        <p:tav tm="100000">
                                          <p:val>
                                            <p:strVal val="#ppt_w"/>
                                          </p:val>
                                        </p:tav>
                                      </p:tavLst>
                                    </p:anim>
                                    <p:anim calcmode="lin" valueType="num">
                                      <p:cBhvr>
                                        <p:cTn id="106" dur="500" fill="hold"/>
                                        <p:tgtEl>
                                          <p:spTgt spid="37"/>
                                        </p:tgtEl>
                                        <p:attrNameLst>
                                          <p:attrName>ppt_h</p:attrName>
                                        </p:attrNameLst>
                                      </p:cBhvr>
                                      <p:tavLst>
                                        <p:tav tm="0">
                                          <p:val>
                                            <p:fltVal val="0"/>
                                          </p:val>
                                        </p:tav>
                                        <p:tav tm="100000">
                                          <p:val>
                                            <p:strVal val="#ppt_h"/>
                                          </p:val>
                                        </p:tav>
                                      </p:tavLst>
                                    </p:anim>
                                  </p:childTnLst>
                                </p:cTn>
                              </p:par>
                              <p:par>
                                <p:cTn id="107" presetID="23" presetClass="entr" presetSubtype="16" fill="hold" grpId="0" nodeType="withEffect">
                                  <p:stCondLst>
                                    <p:cond delay="0"/>
                                  </p:stCondLst>
                                  <p:childTnLst>
                                    <p:set>
                                      <p:cBhvr>
                                        <p:cTn id="108" dur="1" fill="hold">
                                          <p:stCondLst>
                                            <p:cond delay="0"/>
                                          </p:stCondLst>
                                        </p:cTn>
                                        <p:tgtEl>
                                          <p:spTgt spid="12"/>
                                        </p:tgtEl>
                                        <p:attrNameLst>
                                          <p:attrName>style.visibility</p:attrName>
                                        </p:attrNameLst>
                                      </p:cBhvr>
                                      <p:to>
                                        <p:strVal val="visible"/>
                                      </p:to>
                                    </p:set>
                                    <p:anim calcmode="lin" valueType="num">
                                      <p:cBhvr>
                                        <p:cTn id="109" dur="500" fill="hold"/>
                                        <p:tgtEl>
                                          <p:spTgt spid="12"/>
                                        </p:tgtEl>
                                        <p:attrNameLst>
                                          <p:attrName>ppt_w</p:attrName>
                                        </p:attrNameLst>
                                      </p:cBhvr>
                                      <p:tavLst>
                                        <p:tav tm="0">
                                          <p:val>
                                            <p:fltVal val="0"/>
                                          </p:val>
                                        </p:tav>
                                        <p:tav tm="100000">
                                          <p:val>
                                            <p:strVal val="#ppt_w"/>
                                          </p:val>
                                        </p:tav>
                                      </p:tavLst>
                                    </p:anim>
                                    <p:anim calcmode="lin" valueType="num">
                                      <p:cBhvr>
                                        <p:cTn id="110" dur="500" fill="hold"/>
                                        <p:tgtEl>
                                          <p:spTgt spid="12"/>
                                        </p:tgtEl>
                                        <p:attrNameLst>
                                          <p:attrName>ppt_h</p:attrName>
                                        </p:attrNameLst>
                                      </p:cBhvr>
                                      <p:tavLst>
                                        <p:tav tm="0">
                                          <p:val>
                                            <p:fltVal val="0"/>
                                          </p:val>
                                        </p:tav>
                                        <p:tav tm="100000">
                                          <p:val>
                                            <p:strVal val="#ppt_h"/>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nodeType="clickEffect">
                                  <p:stCondLst>
                                    <p:cond delay="0"/>
                                  </p:stCondLst>
                                  <p:childTnLst>
                                    <p:set>
                                      <p:cBhvr>
                                        <p:cTn id="114" dur="1" fill="hold">
                                          <p:stCondLst>
                                            <p:cond delay="0"/>
                                          </p:stCondLst>
                                        </p:cTn>
                                        <p:tgtEl>
                                          <p:spTgt spid="40"/>
                                        </p:tgtEl>
                                        <p:attrNameLst>
                                          <p:attrName>style.visibility</p:attrName>
                                        </p:attrNameLst>
                                      </p:cBhvr>
                                      <p:to>
                                        <p:strVal val="visible"/>
                                      </p:to>
                                    </p:set>
                                    <p:anim calcmode="lin" valueType="num">
                                      <p:cBhvr additive="base">
                                        <p:cTn id="115" dur="500" fill="hold"/>
                                        <p:tgtEl>
                                          <p:spTgt spid="40"/>
                                        </p:tgtEl>
                                        <p:attrNameLst>
                                          <p:attrName>ppt_x</p:attrName>
                                        </p:attrNameLst>
                                      </p:cBhvr>
                                      <p:tavLst>
                                        <p:tav tm="0">
                                          <p:val>
                                            <p:strVal val="#ppt_x"/>
                                          </p:val>
                                        </p:tav>
                                        <p:tav tm="100000">
                                          <p:val>
                                            <p:strVal val="#ppt_x"/>
                                          </p:val>
                                        </p:tav>
                                      </p:tavLst>
                                    </p:anim>
                                    <p:anim calcmode="lin" valueType="num">
                                      <p:cBhvr additive="base">
                                        <p:cTn id="116" dur="500" fill="hold"/>
                                        <p:tgtEl>
                                          <p:spTgt spid="40"/>
                                        </p:tgtEl>
                                        <p:attrNameLst>
                                          <p:attrName>ppt_y</p:attrName>
                                        </p:attrNameLst>
                                      </p:cBhvr>
                                      <p:tavLst>
                                        <p:tav tm="0">
                                          <p:val>
                                            <p:strVal val="1+#ppt_h/2"/>
                                          </p:val>
                                        </p:tav>
                                        <p:tav tm="100000">
                                          <p:val>
                                            <p:strVal val="#ppt_y"/>
                                          </p:val>
                                        </p:tav>
                                      </p:tavLst>
                                    </p:anim>
                                  </p:childTnLst>
                                </p:cTn>
                              </p:par>
                              <p:par>
                                <p:cTn id="117" presetID="2" presetClass="entr" presetSubtype="4" fill="hold" grpId="0" nodeType="withEffect">
                                  <p:stCondLst>
                                    <p:cond delay="0"/>
                                  </p:stCondLst>
                                  <p:childTnLst>
                                    <p:set>
                                      <p:cBhvr>
                                        <p:cTn id="118" dur="1" fill="hold">
                                          <p:stCondLst>
                                            <p:cond delay="0"/>
                                          </p:stCondLst>
                                        </p:cTn>
                                        <p:tgtEl>
                                          <p:spTgt spid="13"/>
                                        </p:tgtEl>
                                        <p:attrNameLst>
                                          <p:attrName>style.visibility</p:attrName>
                                        </p:attrNameLst>
                                      </p:cBhvr>
                                      <p:to>
                                        <p:strVal val="visible"/>
                                      </p:to>
                                    </p:set>
                                    <p:anim calcmode="lin" valueType="num">
                                      <p:cBhvr additive="base">
                                        <p:cTn id="119" dur="500" fill="hold"/>
                                        <p:tgtEl>
                                          <p:spTgt spid="13"/>
                                        </p:tgtEl>
                                        <p:attrNameLst>
                                          <p:attrName>ppt_x</p:attrName>
                                        </p:attrNameLst>
                                      </p:cBhvr>
                                      <p:tavLst>
                                        <p:tav tm="0">
                                          <p:val>
                                            <p:strVal val="#ppt_x"/>
                                          </p:val>
                                        </p:tav>
                                        <p:tav tm="100000">
                                          <p:val>
                                            <p:strVal val="#ppt_x"/>
                                          </p:val>
                                        </p:tav>
                                      </p:tavLst>
                                    </p:anim>
                                    <p:anim calcmode="lin" valueType="num">
                                      <p:cBhvr additive="base">
                                        <p:cTn id="1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21" fill="hold">
                      <p:stCondLst>
                        <p:cond delay="indefinite"/>
                      </p:stCondLst>
                      <p:childTnLst>
                        <p:par>
                          <p:cTn id="122" fill="hold">
                            <p:stCondLst>
                              <p:cond delay="0"/>
                            </p:stCondLst>
                            <p:childTnLst>
                              <p:par>
                                <p:cTn id="123" presetID="2" presetClass="entr" presetSubtype="4" fill="hold" grpId="0" nodeType="clickEffect">
                                  <p:stCondLst>
                                    <p:cond delay="0"/>
                                  </p:stCondLst>
                                  <p:childTnLst>
                                    <p:set>
                                      <p:cBhvr>
                                        <p:cTn id="124" dur="1" fill="hold">
                                          <p:stCondLst>
                                            <p:cond delay="0"/>
                                          </p:stCondLst>
                                        </p:cTn>
                                        <p:tgtEl>
                                          <p:spTgt spid="52"/>
                                        </p:tgtEl>
                                        <p:attrNameLst>
                                          <p:attrName>style.visibility</p:attrName>
                                        </p:attrNameLst>
                                      </p:cBhvr>
                                      <p:to>
                                        <p:strVal val="visible"/>
                                      </p:to>
                                    </p:set>
                                    <p:anim calcmode="lin" valueType="num">
                                      <p:cBhvr additive="base">
                                        <p:cTn id="125" dur="500" fill="hold"/>
                                        <p:tgtEl>
                                          <p:spTgt spid="52"/>
                                        </p:tgtEl>
                                        <p:attrNameLst>
                                          <p:attrName>ppt_x</p:attrName>
                                        </p:attrNameLst>
                                      </p:cBhvr>
                                      <p:tavLst>
                                        <p:tav tm="0">
                                          <p:val>
                                            <p:strVal val="#ppt_x"/>
                                          </p:val>
                                        </p:tav>
                                        <p:tav tm="100000">
                                          <p:val>
                                            <p:strVal val="#ppt_x"/>
                                          </p:val>
                                        </p:tav>
                                      </p:tavLst>
                                    </p:anim>
                                    <p:anim calcmode="lin" valueType="num">
                                      <p:cBhvr additive="base">
                                        <p:cTn id="126" dur="500" fill="hold"/>
                                        <p:tgtEl>
                                          <p:spTgt spid="52"/>
                                        </p:tgtEl>
                                        <p:attrNameLst>
                                          <p:attrName>ppt_y</p:attrName>
                                        </p:attrNameLst>
                                      </p:cBhvr>
                                      <p:tavLst>
                                        <p:tav tm="0">
                                          <p:val>
                                            <p:strVal val="1+#ppt_h/2"/>
                                          </p:val>
                                        </p:tav>
                                        <p:tav tm="100000">
                                          <p:val>
                                            <p:strVal val="#ppt_y"/>
                                          </p:val>
                                        </p:tav>
                                      </p:tavLst>
                                    </p:anim>
                                  </p:childTnLst>
                                </p:cTn>
                              </p:par>
                              <p:par>
                                <p:cTn id="127" presetID="2" presetClass="entr" presetSubtype="4" fill="hold" grpId="0" nodeType="withEffect">
                                  <p:stCondLst>
                                    <p:cond delay="0"/>
                                  </p:stCondLst>
                                  <p:childTnLst>
                                    <p:set>
                                      <p:cBhvr>
                                        <p:cTn id="128" dur="1" fill="hold">
                                          <p:stCondLst>
                                            <p:cond delay="0"/>
                                          </p:stCondLst>
                                        </p:cTn>
                                        <p:tgtEl>
                                          <p:spTgt spid="53"/>
                                        </p:tgtEl>
                                        <p:attrNameLst>
                                          <p:attrName>style.visibility</p:attrName>
                                        </p:attrNameLst>
                                      </p:cBhvr>
                                      <p:to>
                                        <p:strVal val="visible"/>
                                      </p:to>
                                    </p:set>
                                    <p:anim calcmode="lin" valueType="num">
                                      <p:cBhvr additive="base">
                                        <p:cTn id="129" dur="500" fill="hold"/>
                                        <p:tgtEl>
                                          <p:spTgt spid="53"/>
                                        </p:tgtEl>
                                        <p:attrNameLst>
                                          <p:attrName>ppt_x</p:attrName>
                                        </p:attrNameLst>
                                      </p:cBhvr>
                                      <p:tavLst>
                                        <p:tav tm="0">
                                          <p:val>
                                            <p:strVal val="#ppt_x"/>
                                          </p:val>
                                        </p:tav>
                                        <p:tav tm="100000">
                                          <p:val>
                                            <p:strVal val="#ppt_x"/>
                                          </p:val>
                                        </p:tav>
                                      </p:tavLst>
                                    </p:anim>
                                    <p:anim calcmode="lin" valueType="num">
                                      <p:cBhvr additive="base">
                                        <p:cTn id="130"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par>
                    <p:cTn id="131" fill="hold">
                      <p:stCondLst>
                        <p:cond delay="indefinite"/>
                      </p:stCondLst>
                      <p:childTnLst>
                        <p:par>
                          <p:cTn id="132" fill="hold">
                            <p:stCondLst>
                              <p:cond delay="0"/>
                            </p:stCondLst>
                            <p:childTnLst>
                              <p:par>
                                <p:cTn id="133" presetID="23" presetClass="entr" presetSubtype="16" fill="hold" nodeType="clickEffect">
                                  <p:stCondLst>
                                    <p:cond delay="0"/>
                                  </p:stCondLst>
                                  <p:childTnLst>
                                    <p:set>
                                      <p:cBhvr>
                                        <p:cTn id="134" dur="1" fill="hold">
                                          <p:stCondLst>
                                            <p:cond delay="0"/>
                                          </p:stCondLst>
                                        </p:cTn>
                                        <p:tgtEl>
                                          <p:spTgt spid="43"/>
                                        </p:tgtEl>
                                        <p:attrNameLst>
                                          <p:attrName>style.visibility</p:attrName>
                                        </p:attrNameLst>
                                      </p:cBhvr>
                                      <p:to>
                                        <p:strVal val="visible"/>
                                      </p:to>
                                    </p:set>
                                    <p:anim calcmode="lin" valueType="num">
                                      <p:cBhvr>
                                        <p:cTn id="135" dur="500" fill="hold"/>
                                        <p:tgtEl>
                                          <p:spTgt spid="43"/>
                                        </p:tgtEl>
                                        <p:attrNameLst>
                                          <p:attrName>ppt_w</p:attrName>
                                        </p:attrNameLst>
                                      </p:cBhvr>
                                      <p:tavLst>
                                        <p:tav tm="0">
                                          <p:val>
                                            <p:fltVal val="0"/>
                                          </p:val>
                                        </p:tav>
                                        <p:tav tm="100000">
                                          <p:val>
                                            <p:strVal val="#ppt_w"/>
                                          </p:val>
                                        </p:tav>
                                      </p:tavLst>
                                    </p:anim>
                                    <p:anim calcmode="lin" valueType="num">
                                      <p:cBhvr>
                                        <p:cTn id="136" dur="500" fill="hold"/>
                                        <p:tgtEl>
                                          <p:spTgt spid="43"/>
                                        </p:tgtEl>
                                        <p:attrNameLst>
                                          <p:attrName>ppt_h</p:attrName>
                                        </p:attrNameLst>
                                      </p:cBhvr>
                                      <p:tavLst>
                                        <p:tav tm="0">
                                          <p:val>
                                            <p:fltVal val="0"/>
                                          </p:val>
                                        </p:tav>
                                        <p:tav tm="100000">
                                          <p:val>
                                            <p:strVal val="#ppt_h"/>
                                          </p:val>
                                        </p:tav>
                                      </p:tavLst>
                                    </p:anim>
                                  </p:childTnLst>
                                </p:cTn>
                              </p:par>
                              <p:par>
                                <p:cTn id="137" presetID="23" presetClass="entr" presetSubtype="16" fill="hold" grpId="0" nodeType="withEffect">
                                  <p:stCondLst>
                                    <p:cond delay="0"/>
                                  </p:stCondLst>
                                  <p:childTnLst>
                                    <p:set>
                                      <p:cBhvr>
                                        <p:cTn id="138" dur="1" fill="hold">
                                          <p:stCondLst>
                                            <p:cond delay="0"/>
                                          </p:stCondLst>
                                        </p:cTn>
                                        <p:tgtEl>
                                          <p:spTgt spid="14"/>
                                        </p:tgtEl>
                                        <p:attrNameLst>
                                          <p:attrName>style.visibility</p:attrName>
                                        </p:attrNameLst>
                                      </p:cBhvr>
                                      <p:to>
                                        <p:strVal val="visible"/>
                                      </p:to>
                                    </p:set>
                                    <p:anim calcmode="lin" valueType="num">
                                      <p:cBhvr>
                                        <p:cTn id="139" dur="500" fill="hold"/>
                                        <p:tgtEl>
                                          <p:spTgt spid="14"/>
                                        </p:tgtEl>
                                        <p:attrNameLst>
                                          <p:attrName>ppt_w</p:attrName>
                                        </p:attrNameLst>
                                      </p:cBhvr>
                                      <p:tavLst>
                                        <p:tav tm="0">
                                          <p:val>
                                            <p:fltVal val="0"/>
                                          </p:val>
                                        </p:tav>
                                        <p:tav tm="100000">
                                          <p:val>
                                            <p:strVal val="#ppt_w"/>
                                          </p:val>
                                        </p:tav>
                                      </p:tavLst>
                                    </p:anim>
                                    <p:anim calcmode="lin" valueType="num">
                                      <p:cBhvr>
                                        <p:cTn id="140" dur="500" fill="hold"/>
                                        <p:tgtEl>
                                          <p:spTgt spid="14"/>
                                        </p:tgtEl>
                                        <p:attrNameLst>
                                          <p:attrName>ppt_h</p:attrName>
                                        </p:attrNameLst>
                                      </p:cBhvr>
                                      <p:tavLst>
                                        <p:tav tm="0">
                                          <p:val>
                                            <p:fltVal val="0"/>
                                          </p:val>
                                        </p:tav>
                                        <p:tav tm="100000">
                                          <p:val>
                                            <p:strVal val="#ppt_h"/>
                                          </p:val>
                                        </p:tav>
                                      </p:tavLst>
                                    </p:anim>
                                  </p:childTnLst>
                                </p:cTn>
                              </p:par>
                              <p:par>
                                <p:cTn id="141" presetID="23" presetClass="entr" presetSubtype="16" fill="hold" grpId="0" nodeType="withEffect">
                                  <p:stCondLst>
                                    <p:cond delay="0"/>
                                  </p:stCondLst>
                                  <p:childTnLst>
                                    <p:set>
                                      <p:cBhvr>
                                        <p:cTn id="142" dur="1" fill="hold">
                                          <p:stCondLst>
                                            <p:cond delay="0"/>
                                          </p:stCondLst>
                                        </p:cTn>
                                        <p:tgtEl>
                                          <p:spTgt spid="54"/>
                                        </p:tgtEl>
                                        <p:attrNameLst>
                                          <p:attrName>style.visibility</p:attrName>
                                        </p:attrNameLst>
                                      </p:cBhvr>
                                      <p:to>
                                        <p:strVal val="visible"/>
                                      </p:to>
                                    </p:set>
                                    <p:anim calcmode="lin" valueType="num">
                                      <p:cBhvr>
                                        <p:cTn id="143" dur="500" fill="hold"/>
                                        <p:tgtEl>
                                          <p:spTgt spid="54"/>
                                        </p:tgtEl>
                                        <p:attrNameLst>
                                          <p:attrName>ppt_w</p:attrName>
                                        </p:attrNameLst>
                                      </p:cBhvr>
                                      <p:tavLst>
                                        <p:tav tm="0">
                                          <p:val>
                                            <p:fltVal val="0"/>
                                          </p:val>
                                        </p:tav>
                                        <p:tav tm="100000">
                                          <p:val>
                                            <p:strVal val="#ppt_w"/>
                                          </p:val>
                                        </p:tav>
                                      </p:tavLst>
                                    </p:anim>
                                    <p:anim calcmode="lin" valueType="num">
                                      <p:cBhvr>
                                        <p:cTn id="144" dur="500" fill="hold"/>
                                        <p:tgtEl>
                                          <p:spTgt spid="5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1" grpId="0" animBg="1"/>
      <p:bldP spid="12" grpId="0" animBg="1"/>
      <p:bldP spid="13" grpId="0" animBg="1"/>
      <p:bldP spid="14" grpId="0" animBg="1"/>
      <p:bldP spid="15" grpId="0" animBg="1"/>
      <p:bldP spid="46" grpId="0"/>
      <p:bldP spid="47" grpId="0"/>
      <p:bldP spid="48" grpId="0"/>
      <p:bldP spid="50" grpId="0"/>
      <p:bldP spid="52" grpId="0"/>
      <p:bldP spid="53" grpId="0"/>
      <p:bldP spid="54" grpId="0"/>
      <p:bldP spid="56" grpId="0" animBg="1"/>
      <p:bldP spid="57" grpId="0" animBg="1"/>
      <p:bldP spid="58"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68300" y="1409700"/>
            <a:ext cx="10655300" cy="4838699"/>
          </a:xfrm>
        </p:spPr>
        <p:txBody>
          <a:bodyPr>
            <a:normAutofit/>
          </a:bodyPr>
          <a:lstStyle/>
          <a:p>
            <a:r>
              <a:rPr lang="fr-FR" sz="2400" b="1" dirty="0"/>
              <a:t>Les étapes à suivre pour établir un dossier d'études d'un produit se différent selon le type de la production (déjà expliqués dans le chapitre précédent), par exemple dans le cas de la production par projet, le dossier d'études est unique et spécifique à un projet, donc à chaque réception de commande, nous devons lancer la procédure d'études à nouveau. Par contre dans d'autres types production , où les produits sont standards , on peut dire que les dossiers d'études sont aussi standards , donc nous ne travaillons pas dans la création des nouveaux dossiers ,mais nous passons plus de temps sur l'amélioration des produits existants.</a:t>
            </a:r>
          </a:p>
          <a:p>
            <a:endParaRPr lang="fr-FR" sz="2400" b="1"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6400" y="736600"/>
            <a:ext cx="10020300" cy="5511799"/>
          </a:xfrm>
        </p:spPr>
        <p:txBody>
          <a:bodyPr>
            <a:normAutofit/>
          </a:bodyPr>
          <a:lstStyle/>
          <a:p>
            <a:pPr algn="ctr">
              <a:buNone/>
            </a:pPr>
            <a:r>
              <a:rPr lang="fr-FR" sz="2400" dirty="0"/>
              <a:t>La figure 7 nous montre le déroulement standard d'une procédure de création d'un dossier d'études depuis la réception de la demande jusqu'à l'industrialisation : </a:t>
            </a:r>
          </a:p>
          <a:p>
            <a:pPr lvl="0"/>
            <a:r>
              <a:rPr lang="fr-FR" sz="2400" dirty="0"/>
              <a:t>Réception du CDC : Au niveau de cette étape, le service production reçoit une nouvelle demande d'études soit de la part du service commercial/marketing ou bien de la direction, la réception de la demande doit être accompagnée d'un cahier des charges contenant les différents spécifications techniques du produit avec les exigences de la qualité voulues. Un CDC (validé par le client) se considère comme la trace et la base de jugement de produit livré au client ,alors il faut éviter les accords orales et se baser sur un CDC validé avant de se lancer dans le travail. </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3">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0500" y="1748118"/>
            <a:ext cx="11760200" cy="4195481"/>
          </a:xfrm>
        </p:spPr>
        <p:txBody>
          <a:bodyPr/>
          <a:lstStyle/>
          <a:p>
            <a:pPr lvl="0"/>
            <a:r>
              <a:rPr lang="fr-FR" b="1" dirty="0"/>
              <a:t>Etude technique : Après avoir reçu un CDC validé, les agents d'études commencent leurs études de faisabilité technique qui comprennent principalement la conception des dessins modèles, les formules ou bien les nomenclatures, ainsi que les gammes de fabrication, ....</a:t>
            </a:r>
          </a:p>
          <a:p>
            <a:pPr lvl="0">
              <a:buNone/>
            </a:pPr>
            <a:endParaRPr lang="fr-FR" b="1" dirty="0"/>
          </a:p>
          <a:p>
            <a:pPr lvl="0"/>
            <a:r>
              <a:rPr lang="fr-FR" b="1" dirty="0"/>
              <a:t>Etude Financière : On peut dire que cette étape se déclenche en parallèle ave la phase d'étude technique, les agents études calculent au fur et à mesure les différents coûts (coût des matières , coût de production,..)  pour valider si le coût de revient final est rentable ou pas et ils communiquent à la fin un bilan financier à valider par le </a:t>
            </a:r>
            <a:r>
              <a:rPr lang="fr-FR" b="1" dirty="0" err="1"/>
              <a:t>superieur</a:t>
            </a:r>
            <a:r>
              <a:rPr lang="fr-FR" b="1" dirty="0"/>
              <a:t>.</a:t>
            </a:r>
          </a:p>
          <a:p>
            <a:endParaRPr lang="fr-FR"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84200" y="1282700"/>
            <a:ext cx="11049000" cy="4965699"/>
          </a:xfrm>
        </p:spPr>
        <p:txBody>
          <a:bodyPr>
            <a:normAutofit/>
          </a:bodyPr>
          <a:lstStyle/>
          <a:p>
            <a:pPr lvl="0"/>
            <a:r>
              <a:rPr lang="fr-FR" b="1" dirty="0"/>
              <a:t>Validation technique et financière : </a:t>
            </a:r>
            <a:r>
              <a:rPr lang="fr-FR" dirty="0"/>
              <a:t>le responsable production doit valider les deux études effectuées, il doit valider la faisabilité technique et la conformité avec le CDC, et en même temps , il valide les prix et les coûts pour voir si le coût de revient final est acceptable ou pas. A ce niveau ,  si tout est ok , il valide l'étude et il donne ses consignes pour lancer l'industrialisation ou bien la fabrication d'un prototype. Par contre s'il ne valide pas l'étude soit il la retourne aux agents études pour rectification, ou bien il annule la demande si projet n'est faisable ou pas rentable.</a:t>
            </a:r>
          </a:p>
          <a:p>
            <a:pPr lvl="0"/>
            <a:endParaRPr lang="fr-FR" dirty="0"/>
          </a:p>
          <a:p>
            <a:pPr lvl="0"/>
            <a:r>
              <a:rPr lang="fr-FR" b="1" dirty="0"/>
              <a:t>Validation du prototype : </a:t>
            </a:r>
            <a:r>
              <a:rPr lang="fr-FR" dirty="0"/>
              <a:t>Une fois l'échantillon test est prêt, nous l'envoyons pour validation au service demandeur, s'il le valide on passe directement à la création du dossier d'études et l'industrialisation, par contre s'il détecte une non conformité, nous retournons pour corriger le problème.</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22411" y="2548218"/>
            <a:ext cx="9404723" cy="1400530"/>
          </a:xfrm>
        </p:spPr>
        <p:txBody>
          <a:bodyPr/>
          <a:lstStyle/>
          <a:p>
            <a:r>
              <a:rPr lang="fr-FR" b="1" dirty="0">
                <a:solidFill>
                  <a:srgbClr val="FFFF00"/>
                </a:solidFill>
              </a:rPr>
              <a:t>1.2. EVOLUTION DE LA PRODUCTION</a:t>
            </a:r>
            <a:br>
              <a:rPr lang="fr-FR" dirty="0">
                <a:solidFill>
                  <a:srgbClr val="FFFF00"/>
                </a:solidFill>
              </a:rPr>
            </a:br>
            <a:endParaRPr lang="fr-FR" dirty="0">
              <a:solidFill>
                <a:srgbClr val="FFFF00"/>
              </a:solidFill>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03312" y="2052918"/>
            <a:ext cx="9771014" cy="4195481"/>
          </a:xfrm>
        </p:spPr>
        <p:txBody>
          <a:bodyPr>
            <a:normAutofit/>
          </a:bodyPr>
          <a:lstStyle/>
          <a:p>
            <a:pPr lvl="0"/>
            <a:r>
              <a:rPr lang="fr-FR" sz="2400" b="1" dirty="0"/>
              <a:t>Création du dossier d'étude : Une fois le tout est validé, les agents études préparer un dossier contenant tout le détails nécessaire sur la fabrication du produit, par exemple : Les fiches des matières, Les dessins, Les nomenclatures, Les gammes (fabrication, assemblages,...),etc. Ce dossier sera communiquer aux agents de méthodes qui vont l'utiliser pour préparer les CBN, les études capacitaires, les planning d'ordonnancement, etc.</a:t>
            </a:r>
          </a:p>
          <a:p>
            <a:endParaRPr lang="fr-FR" sz="2400" b="1"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58912" y="1367118"/>
            <a:ext cx="8946541" cy="4195481"/>
          </a:xfrm>
        </p:spPr>
        <p:txBody>
          <a:bodyPr>
            <a:normAutofit/>
          </a:bodyPr>
          <a:lstStyle/>
          <a:p>
            <a:r>
              <a:rPr lang="fr-FR" sz="2400" b="1" u="sng" dirty="0"/>
              <a:t>NB :</a:t>
            </a:r>
            <a:r>
              <a:rPr lang="fr-FR" sz="2400" dirty="0"/>
              <a:t> Ce modèle de déroulement n'est pas fixe, il se différent d'une structure à une autre , l'essentiel c'est d'assurer une étude efficace avec un contrôle et une validation avant de se lancer dans la fabrication du produit.</a:t>
            </a:r>
          </a:p>
          <a:p>
            <a:r>
              <a:rPr lang="fr-FR" sz="2400" dirty="0"/>
              <a:t>Afin de d'assurer ces principes, il faut établir une procédure et la valider avec tout les membres (service demandeur, agents études,...), pour formaliser ce travail et garantir son bon exécution.</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33511" y="1875118"/>
            <a:ext cx="9404723" cy="1400530"/>
          </a:xfrm>
        </p:spPr>
        <p:txBody>
          <a:bodyPr/>
          <a:lstStyle/>
          <a:p>
            <a:pPr algn="ctr"/>
            <a:r>
              <a:rPr lang="fr-FR" b="1" dirty="0">
                <a:solidFill>
                  <a:srgbClr val="FFFF00"/>
                </a:solidFill>
              </a:rPr>
              <a:t>1.4 . La documentation de la fonction ETUDES</a:t>
            </a:r>
            <a:endParaRPr lang="fr-FR" dirty="0">
              <a:solidFill>
                <a:srgbClr val="FFFF00"/>
              </a:solidFil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328395" y="2081836"/>
            <a:ext cx="8946541" cy="1782482"/>
          </a:xfrm>
        </p:spPr>
        <p:txBody>
          <a:bodyPr>
            <a:noAutofit/>
          </a:bodyPr>
          <a:lstStyle/>
          <a:p>
            <a:r>
              <a:rPr lang="fr-FR" sz="2400" b="1" dirty="0"/>
              <a:t>Nous pouvons deux types de documentation nécessaires pour la maîtrise de la fonction études, à savoir : </a:t>
            </a:r>
          </a:p>
          <a:p>
            <a:pPr lvl="0">
              <a:buFont typeface="Wingdings" pitchFamily="2" charset="2"/>
              <a:buChar char="§"/>
            </a:pPr>
            <a:r>
              <a:rPr lang="fr-FR" sz="2400" b="1" dirty="0"/>
              <a:t>Les procédures et les enregistrements</a:t>
            </a:r>
          </a:p>
          <a:p>
            <a:pPr lvl="0">
              <a:buFont typeface="Wingdings" pitchFamily="2" charset="2"/>
              <a:buChar char="§"/>
            </a:pPr>
            <a:r>
              <a:rPr lang="fr-FR" sz="2400" b="1" dirty="0"/>
              <a:t>Le dossier études</a:t>
            </a:r>
          </a:p>
          <a:p>
            <a:pPr>
              <a:buNone/>
            </a:pPr>
            <a:endParaRPr lang="fr-FR"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03312" y="876691"/>
            <a:ext cx="8946541" cy="5245099"/>
          </a:xfrm>
        </p:spPr>
        <p:txBody>
          <a:bodyPr/>
          <a:lstStyle/>
          <a:p>
            <a:pPr>
              <a:buNone/>
            </a:pPr>
            <a:r>
              <a:rPr lang="fr-FR" b="1" u="sng" dirty="0">
                <a:solidFill>
                  <a:srgbClr val="FFC000"/>
                </a:solidFill>
              </a:rPr>
              <a:t>1) Les procédures et les enregistrements : </a:t>
            </a:r>
            <a:endParaRPr lang="fr-FR" dirty="0">
              <a:solidFill>
                <a:srgbClr val="FFC000"/>
              </a:solidFill>
            </a:endParaRPr>
          </a:p>
          <a:p>
            <a:pPr>
              <a:buNone/>
            </a:pPr>
            <a:r>
              <a:rPr lang="fr-FR" b="1" dirty="0"/>
              <a:t>a. La procédure</a:t>
            </a:r>
            <a:endParaRPr lang="fr-FR" dirty="0"/>
          </a:p>
          <a:p>
            <a:r>
              <a:rPr lang="fr-FR" dirty="0"/>
              <a:t>La procédure est le document le plus important dans la structuration de tous les services, en effet, la procédure aide à bien éclaircir les tâches et les responsabilités de chaque membre d'équipe , alors je vous conseille d'utiliser ce document pour la bonne maitrise des opérations. Ci après , un exemple d'une procédure de lancement d'études produit : </a:t>
            </a:r>
          </a:p>
          <a:p>
            <a:endParaRPr lang="fr-FR" dirty="0"/>
          </a:p>
        </p:txBody>
      </p:sp>
      <p:sp>
        <p:nvSpPr>
          <p:cNvPr id="4" name="ZoneTexte 3"/>
          <p:cNvSpPr txBox="1"/>
          <p:nvPr/>
        </p:nvSpPr>
        <p:spPr>
          <a:xfrm>
            <a:off x="8051800" y="5232400"/>
            <a:ext cx="2730500" cy="369332"/>
          </a:xfrm>
          <a:prstGeom prst="rect">
            <a:avLst/>
          </a:prstGeom>
          <a:noFill/>
        </p:spPr>
        <p:txBody>
          <a:bodyPr wrap="square" rtlCol="0">
            <a:spAutoFit/>
          </a:bodyPr>
          <a:lstStyle/>
          <a:p>
            <a:r>
              <a:rPr lang="fr-FR" b="1" dirty="0">
                <a:solidFill>
                  <a:srgbClr val="FF0000"/>
                </a:solidFill>
              </a:rPr>
              <a:t>EXEMPLE PROCEDURE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5"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1000" fill="hold"/>
                                        <p:tgtEl>
                                          <p:spTgt spid="4"/>
                                        </p:tgtEl>
                                        <p:attrNameLst>
                                          <p:attrName>ppt_w</p:attrName>
                                        </p:attrNameLst>
                                      </p:cBhvr>
                                      <p:tavLst>
                                        <p:tav tm="0">
                                          <p:val>
                                            <p:fltVal val="0"/>
                                          </p:val>
                                        </p:tav>
                                        <p:tav tm="100000">
                                          <p:val>
                                            <p:strVal val="#ppt_w"/>
                                          </p:val>
                                        </p:tav>
                                      </p:tavLst>
                                    </p:anim>
                                    <p:anim calcmode="lin" valueType="num">
                                      <p:cBhvr>
                                        <p:cTn id="26" dur="1000" fill="hold"/>
                                        <p:tgtEl>
                                          <p:spTgt spid="4"/>
                                        </p:tgtEl>
                                        <p:attrNameLst>
                                          <p:attrName>ppt_h</p:attrName>
                                        </p:attrNameLst>
                                      </p:cBhvr>
                                      <p:tavLst>
                                        <p:tav tm="0">
                                          <p:val>
                                            <p:fltVal val="0"/>
                                          </p:val>
                                        </p:tav>
                                        <p:tav tm="100000">
                                          <p:val>
                                            <p:strVal val="#ppt_h"/>
                                          </p:val>
                                        </p:tav>
                                      </p:tavLst>
                                    </p:anim>
                                    <p:anim calcmode="lin" valueType="num">
                                      <p:cBhvr>
                                        <p:cTn id="27"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100" y="812800"/>
            <a:ext cx="9503753" cy="5435599"/>
          </a:xfrm>
        </p:spPr>
        <p:txBody>
          <a:bodyPr/>
          <a:lstStyle/>
          <a:p>
            <a:pPr>
              <a:buNone/>
            </a:pPr>
            <a:r>
              <a:rPr lang="fr-FR" b="1" dirty="0"/>
              <a:t>b. Les enregistrements :</a:t>
            </a:r>
            <a:endParaRPr lang="fr-FR" dirty="0"/>
          </a:p>
          <a:p>
            <a:pPr>
              <a:buNone/>
            </a:pPr>
            <a:r>
              <a:rPr lang="fr-FR" u="sng" dirty="0"/>
              <a:t>b.1. Le cahier des charges le CDC:</a:t>
            </a:r>
            <a:endParaRPr lang="fr-FR" dirty="0"/>
          </a:p>
          <a:p>
            <a:r>
              <a:rPr lang="fr-FR" dirty="0"/>
              <a:t>Après avoir établi la procédure nous devons créer aussi les enregistrements associés, car c'est le seul moyen de mesure et de collecte de données qui va nous permettre de vérifier la bonne application du procédure ou non .</a:t>
            </a:r>
          </a:p>
          <a:p>
            <a:r>
              <a:rPr lang="fr-FR" dirty="0"/>
              <a:t>Le premier enregistrement à créer est le cahiers des charges le CDC ; c'est le document qui décrit le besoin du client et qui sera la base du lancement de toute la procédure, alors il doit être bien rédigé et il doit contenir le maximum d'informations et exigences demandées par le client. Ci après un exemple d'un CDC d'une société qui fabrique des machines : </a:t>
            </a:r>
          </a:p>
          <a:p>
            <a:endParaRPr lang="fr-FR" dirty="0"/>
          </a:p>
        </p:txBody>
      </p:sp>
      <p:sp>
        <p:nvSpPr>
          <p:cNvPr id="4" name="ZoneTexte 3"/>
          <p:cNvSpPr txBox="1"/>
          <p:nvPr/>
        </p:nvSpPr>
        <p:spPr>
          <a:xfrm>
            <a:off x="9347200" y="5626100"/>
            <a:ext cx="1892300" cy="369332"/>
          </a:xfrm>
          <a:prstGeom prst="rect">
            <a:avLst/>
          </a:prstGeom>
          <a:noFill/>
        </p:spPr>
        <p:txBody>
          <a:bodyPr wrap="square" rtlCol="0">
            <a:spAutoFit/>
          </a:bodyPr>
          <a:lstStyle/>
          <a:p>
            <a:r>
              <a:rPr lang="fr-FR" b="1" dirty="0">
                <a:solidFill>
                  <a:srgbClr val="FF0000"/>
                </a:solidFill>
              </a:rPr>
              <a:t>Exemple CDC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5"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1000" fill="hold"/>
                                        <p:tgtEl>
                                          <p:spTgt spid="4"/>
                                        </p:tgtEl>
                                        <p:attrNameLst>
                                          <p:attrName>ppt_w</p:attrName>
                                        </p:attrNameLst>
                                      </p:cBhvr>
                                      <p:tavLst>
                                        <p:tav tm="0">
                                          <p:val>
                                            <p:fltVal val="0"/>
                                          </p:val>
                                        </p:tav>
                                        <p:tav tm="100000">
                                          <p:val>
                                            <p:strVal val="#ppt_w"/>
                                          </p:val>
                                        </p:tav>
                                      </p:tavLst>
                                    </p:anim>
                                    <p:anim calcmode="lin" valueType="num">
                                      <p:cBhvr>
                                        <p:cTn id="32" dur="1000" fill="hold"/>
                                        <p:tgtEl>
                                          <p:spTgt spid="4"/>
                                        </p:tgtEl>
                                        <p:attrNameLst>
                                          <p:attrName>ppt_h</p:attrName>
                                        </p:attrNameLst>
                                      </p:cBhvr>
                                      <p:tavLst>
                                        <p:tav tm="0">
                                          <p:val>
                                            <p:fltVal val="0"/>
                                          </p:val>
                                        </p:tav>
                                        <p:tav tm="100000">
                                          <p:val>
                                            <p:strVal val="#ppt_h"/>
                                          </p:val>
                                        </p:tav>
                                      </p:tavLst>
                                    </p:anim>
                                    <p:anim calcmode="lin" valueType="num">
                                      <p:cBhvr>
                                        <p:cTn id="33"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74700" y="1282701"/>
            <a:ext cx="9275153" cy="2552700"/>
          </a:xfrm>
        </p:spPr>
        <p:txBody>
          <a:bodyPr/>
          <a:lstStyle/>
          <a:p>
            <a:r>
              <a:rPr lang="fr-FR" u="sng" dirty="0"/>
              <a:t>b. 2. La fiche études : </a:t>
            </a:r>
            <a:endParaRPr lang="fr-FR" dirty="0"/>
          </a:p>
          <a:p>
            <a:r>
              <a:rPr lang="fr-FR" dirty="0"/>
              <a:t>C'est un enregistrement de suivi de réalisation des étapes de la procédure sur lequel nous enregistrons toutes les informations et le détails liés à l'état d'avancement depuis la phase d'étude technique, passant par l'étude financière et finissant par  la phase de validation. Ci après un exemple d'une fiche études :</a:t>
            </a:r>
          </a:p>
          <a:p>
            <a:endParaRPr lang="fr-FR" dirty="0"/>
          </a:p>
        </p:txBody>
      </p:sp>
      <p:sp>
        <p:nvSpPr>
          <p:cNvPr id="4" name="ZoneTexte 3"/>
          <p:cNvSpPr txBox="1"/>
          <p:nvPr/>
        </p:nvSpPr>
        <p:spPr>
          <a:xfrm>
            <a:off x="8394700" y="3683000"/>
            <a:ext cx="2946400" cy="369332"/>
          </a:xfrm>
          <a:prstGeom prst="rect">
            <a:avLst/>
          </a:prstGeom>
          <a:noFill/>
        </p:spPr>
        <p:txBody>
          <a:bodyPr wrap="square" rtlCol="0">
            <a:spAutoFit/>
          </a:bodyPr>
          <a:lstStyle/>
          <a:p>
            <a:r>
              <a:rPr lang="fr-FR" b="1" dirty="0">
                <a:solidFill>
                  <a:srgbClr val="FF0000"/>
                </a:solidFill>
              </a:rPr>
              <a:t>Exemple fiche études</a:t>
            </a:r>
          </a:p>
        </p:txBody>
      </p:sp>
      <p:sp>
        <p:nvSpPr>
          <p:cNvPr id="5" name="Espace réservé du contenu 2"/>
          <p:cNvSpPr txBox="1">
            <a:spLocks/>
          </p:cNvSpPr>
          <p:nvPr/>
        </p:nvSpPr>
        <p:spPr>
          <a:xfrm>
            <a:off x="927100" y="4787900"/>
            <a:ext cx="9275153" cy="838200"/>
          </a:xfrm>
          <a:prstGeom prst="rect">
            <a:avLst/>
          </a:prstGeom>
        </p:spPr>
        <p:txBody>
          <a:bodyPr vert="horz" lIns="91440" tIns="45720" rIns="91440" bIns="45720" rtlCol="0">
            <a:normAutofit/>
          </a:bodyPr>
          <a:lstStyle/>
          <a:p>
            <a:r>
              <a:rPr lang="fr-FR" sz="2000" dirty="0"/>
              <a:t>Comme il est bien clair, cette fiche permet d'enregistrer les informations plus les engagements et la validation de chaque responsable d'action.</a:t>
            </a:r>
          </a:p>
          <a:p>
            <a:pPr marL="342900" marR="0" lvl="0" indent="-342900" algn="l" defTabSz="457200" rtl="0" eaLnBrk="1" fontAlgn="auto" latinLnBrk="0" hangingPunct="1">
              <a:lnSpc>
                <a:spcPct val="100000"/>
              </a:lnSpc>
              <a:spcBef>
                <a:spcPts val="1000"/>
              </a:spcBef>
              <a:spcAft>
                <a:spcPts val="0"/>
              </a:spcAft>
              <a:buClr>
                <a:schemeClr val="bg2">
                  <a:lumMod val="40000"/>
                  <a:lumOff val="60000"/>
                </a:schemeClr>
              </a:buClr>
              <a:buSzPct val="80000"/>
              <a:buFont typeface="Wingdings 3" charset="2"/>
              <a:buChar char=""/>
              <a:tabLst/>
              <a:defRPr/>
            </a:pPr>
            <a:endParaRPr kumimoji="0" lang="fr-FR" sz="20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5"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fltVal val="0"/>
                                          </p:val>
                                        </p:tav>
                                        <p:tav tm="100000">
                                          <p:val>
                                            <p:strVal val="#ppt_w"/>
                                          </p:val>
                                        </p:tav>
                                      </p:tavLst>
                                    </p:anim>
                                    <p:anim calcmode="lin" valueType="num">
                                      <p:cBhvr>
                                        <p:cTn id="20" dur="1000" fill="hold"/>
                                        <p:tgtEl>
                                          <p:spTgt spid="4"/>
                                        </p:tgtEl>
                                        <p:attrNameLst>
                                          <p:attrName>ppt_h</p:attrName>
                                        </p:attrNameLst>
                                      </p:cBhvr>
                                      <p:tavLst>
                                        <p:tav tm="0">
                                          <p:val>
                                            <p:fltVal val="0"/>
                                          </p:val>
                                        </p:tav>
                                        <p:tav tm="100000">
                                          <p:val>
                                            <p:strVal val="#ppt_h"/>
                                          </p:val>
                                        </p:tav>
                                      </p:tavLst>
                                    </p:anim>
                                    <p:anim calcmode="lin" valueType="num">
                                      <p:cBhvr>
                                        <p:cTn id="21"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anim calcmode="lin" valueType="num">
                                      <p:cBhvr additive="base">
                                        <p:cTn id="2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build="p"/>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931582"/>
          </a:xfrm>
        </p:spPr>
        <p:txBody>
          <a:bodyPr/>
          <a:lstStyle/>
          <a:p>
            <a:r>
              <a:rPr lang="fr-FR" b="1" dirty="0">
                <a:solidFill>
                  <a:srgbClr val="FFC000"/>
                </a:solidFill>
              </a:rPr>
              <a:t>2). Le dossier d'études : </a:t>
            </a:r>
            <a:endParaRPr lang="fr-FR" dirty="0">
              <a:solidFill>
                <a:srgbClr val="FFC000"/>
              </a:solidFill>
            </a:endParaRPr>
          </a:p>
        </p:txBody>
      </p:sp>
      <p:sp>
        <p:nvSpPr>
          <p:cNvPr id="3" name="Espace réservé du contenu 2"/>
          <p:cNvSpPr>
            <a:spLocks noGrp="1"/>
          </p:cNvSpPr>
          <p:nvPr>
            <p:ph idx="1"/>
          </p:nvPr>
        </p:nvSpPr>
        <p:spPr/>
        <p:txBody>
          <a:bodyPr/>
          <a:lstStyle/>
          <a:p>
            <a:r>
              <a:rPr lang="fr-FR" dirty="0"/>
              <a:t>Il représente la base d'industrialisation du produit, en effet, sans dossier d'études on ne peut pas planifier nos ressources et nos commandes, on ne peut pas savoir les exigences à respecter lors de la fabrication, on ne peut pas maitriser nos stocks ,etc....Alors on peut dire que c'est le document  de base sur le quel nous allons se baser pour structurer toutes les autres fonctions du service; A cet effet, je vous invite à l'établir en premier pour faciliter toute les démarches de structuration ou d'amélioration qui vont arriver par la suite.</a:t>
            </a:r>
          </a:p>
          <a:p>
            <a:endParaRPr lang="fr-FR"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1811" y="389218"/>
            <a:ext cx="9958389" cy="1400530"/>
          </a:xfrm>
        </p:spPr>
        <p:txBody>
          <a:bodyPr/>
          <a:lstStyle/>
          <a:p>
            <a:r>
              <a:rPr lang="fr-FR" sz="2400" dirty="0"/>
              <a:t>Le dossier d'études ou bien le dossier de conception doit contenir plusieurs fichiers et documents , on cite principalement : </a:t>
            </a:r>
            <a:br>
              <a:rPr lang="fr-FR" sz="2400" dirty="0"/>
            </a:br>
            <a:endParaRPr lang="fr-FR" sz="2400" dirty="0"/>
          </a:p>
        </p:txBody>
      </p:sp>
      <p:sp>
        <p:nvSpPr>
          <p:cNvPr id="3" name="Espace réservé du contenu 2"/>
          <p:cNvSpPr>
            <a:spLocks noGrp="1"/>
          </p:cNvSpPr>
          <p:nvPr>
            <p:ph idx="1"/>
          </p:nvPr>
        </p:nvSpPr>
        <p:spPr/>
        <p:txBody>
          <a:bodyPr/>
          <a:lstStyle/>
          <a:p>
            <a:r>
              <a:rPr lang="fr-FR" b="1" u="sng" dirty="0"/>
              <a:t>b. Les dessins : </a:t>
            </a:r>
            <a:endParaRPr lang="fr-FR" dirty="0"/>
          </a:p>
          <a:p>
            <a:r>
              <a:rPr lang="fr-FR" dirty="0"/>
              <a:t>Que ce soit une machine, une voiture, ou bien un produit alimentaire, les dessins  sont obligatoires pour schématiser le produit fini et aussi les composants. Les agents études sont amener à préparer et concevoir le dessin principal et les dessins secondaires de tous les produits à étudier, cela va aider à avoir une idée sur le produit fini et ses composants ,et aussi il sera la base de fabrication pour les opérateurs et les agents de fabrication.</a:t>
            </a:r>
          </a:p>
          <a:p>
            <a:endParaRPr lang="fr-FR"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25500" y="1346201"/>
            <a:ext cx="9224353" cy="4216400"/>
          </a:xfrm>
        </p:spPr>
        <p:txBody>
          <a:bodyPr/>
          <a:lstStyle/>
          <a:p>
            <a:r>
              <a:rPr lang="fr-FR" b="1" u="sng" dirty="0"/>
              <a:t>c. La nomenclature du produit :</a:t>
            </a:r>
            <a:endParaRPr lang="fr-FR" dirty="0"/>
          </a:p>
          <a:p>
            <a:r>
              <a:rPr lang="fr-FR" dirty="0"/>
              <a:t>Elle définie la liste globale et détaillée des composants nécessaires pour la fabrication d'un produit. Elle représente en détails le besoin en matières et en quantités pour chaque composant, la chose qui facilitent la préparation de la liste des matières nécessaires pour la fabrication, ce qu'on l'appelle le calcul du des besoins brutes le CBB.</a:t>
            </a:r>
          </a:p>
          <a:p>
            <a:r>
              <a:rPr lang="fr-FR" dirty="0"/>
              <a:t>Ce document est très utile pour avoir une planification efficace, en effet, nous ne pouvons pas établir aucun système de planification si on l'a pas. </a:t>
            </a:r>
          </a:p>
          <a:p>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522514" y="551576"/>
            <a:ext cx="2714171" cy="11466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La demande est supérieure à l’offre</a:t>
            </a:r>
          </a:p>
        </p:txBody>
      </p:sp>
      <p:sp>
        <p:nvSpPr>
          <p:cNvPr id="5" name="Rectangle à coins arrondis 4"/>
          <p:cNvSpPr/>
          <p:nvPr/>
        </p:nvSpPr>
        <p:spPr>
          <a:xfrm>
            <a:off x="4746099" y="551577"/>
            <a:ext cx="2714171" cy="11466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La demande = L’offre</a:t>
            </a:r>
          </a:p>
        </p:txBody>
      </p:sp>
      <p:sp>
        <p:nvSpPr>
          <p:cNvPr id="6" name="Rectangle à coins arrondis 5"/>
          <p:cNvSpPr/>
          <p:nvPr/>
        </p:nvSpPr>
        <p:spPr>
          <a:xfrm>
            <a:off x="8984199" y="537063"/>
            <a:ext cx="2714171" cy="11466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L’offre est supérieur à la demande</a:t>
            </a:r>
          </a:p>
        </p:txBody>
      </p:sp>
      <p:sp>
        <p:nvSpPr>
          <p:cNvPr id="7" name="ZoneTexte 6"/>
          <p:cNvSpPr txBox="1"/>
          <p:nvPr/>
        </p:nvSpPr>
        <p:spPr>
          <a:xfrm>
            <a:off x="435429" y="1930434"/>
            <a:ext cx="2960914" cy="369332"/>
          </a:xfrm>
          <a:prstGeom prst="rect">
            <a:avLst/>
          </a:prstGeom>
          <a:noFill/>
        </p:spPr>
        <p:txBody>
          <a:bodyPr wrap="square" rtlCol="0">
            <a:spAutoFit/>
          </a:bodyPr>
          <a:lstStyle/>
          <a:p>
            <a:r>
              <a:rPr lang="fr-FR" dirty="0"/>
              <a:t>La production pour stock</a:t>
            </a:r>
          </a:p>
        </p:txBody>
      </p:sp>
      <p:sp>
        <p:nvSpPr>
          <p:cNvPr id="8" name="ZoneTexte 7"/>
          <p:cNvSpPr txBox="1"/>
          <p:nvPr/>
        </p:nvSpPr>
        <p:spPr>
          <a:xfrm>
            <a:off x="435429" y="2409406"/>
            <a:ext cx="2960914" cy="369332"/>
          </a:xfrm>
          <a:prstGeom prst="rect">
            <a:avLst/>
          </a:prstGeom>
          <a:noFill/>
        </p:spPr>
        <p:txBody>
          <a:bodyPr wrap="square" rtlCol="0">
            <a:spAutoFit/>
          </a:bodyPr>
          <a:lstStyle/>
          <a:p>
            <a:r>
              <a:rPr lang="fr-FR" dirty="0"/>
              <a:t>Stocker puis vendre</a:t>
            </a:r>
          </a:p>
        </p:txBody>
      </p:sp>
      <p:sp>
        <p:nvSpPr>
          <p:cNvPr id="9" name="ZoneTexte 8"/>
          <p:cNvSpPr txBox="1"/>
          <p:nvPr/>
        </p:nvSpPr>
        <p:spPr>
          <a:xfrm>
            <a:off x="435429" y="2888379"/>
            <a:ext cx="2960914" cy="369332"/>
          </a:xfrm>
          <a:prstGeom prst="rect">
            <a:avLst/>
          </a:prstGeom>
          <a:noFill/>
        </p:spPr>
        <p:txBody>
          <a:bodyPr wrap="square" rtlCol="0">
            <a:spAutoFit/>
          </a:bodyPr>
          <a:lstStyle/>
          <a:p>
            <a:r>
              <a:rPr lang="fr-FR" dirty="0"/>
              <a:t>Marges Confortables</a:t>
            </a:r>
          </a:p>
        </p:txBody>
      </p:sp>
      <p:sp>
        <p:nvSpPr>
          <p:cNvPr id="10" name="ZoneTexte 9"/>
          <p:cNvSpPr txBox="1"/>
          <p:nvPr/>
        </p:nvSpPr>
        <p:spPr>
          <a:xfrm>
            <a:off x="406401" y="3381864"/>
            <a:ext cx="2960914" cy="369332"/>
          </a:xfrm>
          <a:prstGeom prst="rect">
            <a:avLst/>
          </a:prstGeom>
          <a:noFill/>
        </p:spPr>
        <p:txBody>
          <a:bodyPr wrap="square" rtlCol="0">
            <a:spAutoFit/>
          </a:bodyPr>
          <a:lstStyle/>
          <a:p>
            <a:r>
              <a:rPr lang="fr-FR" dirty="0"/>
              <a:t>Quantité économique</a:t>
            </a:r>
          </a:p>
        </p:txBody>
      </p:sp>
      <p:sp>
        <p:nvSpPr>
          <p:cNvPr id="11" name="ZoneTexte 10"/>
          <p:cNvSpPr txBox="1"/>
          <p:nvPr/>
        </p:nvSpPr>
        <p:spPr>
          <a:xfrm>
            <a:off x="4659086" y="1857861"/>
            <a:ext cx="2960914" cy="646331"/>
          </a:xfrm>
          <a:prstGeom prst="rect">
            <a:avLst/>
          </a:prstGeom>
          <a:noFill/>
        </p:spPr>
        <p:txBody>
          <a:bodyPr wrap="square" rtlCol="0">
            <a:spAutoFit/>
          </a:bodyPr>
          <a:lstStyle/>
          <a:p>
            <a:r>
              <a:rPr lang="fr-FR" dirty="0"/>
              <a:t>La production selon des prévisions de ventes</a:t>
            </a:r>
          </a:p>
        </p:txBody>
      </p:sp>
      <p:sp>
        <p:nvSpPr>
          <p:cNvPr id="12" name="ZoneTexte 11"/>
          <p:cNvSpPr txBox="1"/>
          <p:nvPr/>
        </p:nvSpPr>
        <p:spPr>
          <a:xfrm>
            <a:off x="4586514" y="2496490"/>
            <a:ext cx="3062514" cy="646331"/>
          </a:xfrm>
          <a:prstGeom prst="rect">
            <a:avLst/>
          </a:prstGeom>
          <a:noFill/>
        </p:spPr>
        <p:txBody>
          <a:bodyPr wrap="square" rtlCol="0">
            <a:spAutoFit/>
          </a:bodyPr>
          <a:lstStyle/>
          <a:p>
            <a:r>
              <a:rPr lang="fr-FR" dirty="0"/>
              <a:t>Ne produire que ce qui sera vendu</a:t>
            </a:r>
          </a:p>
        </p:txBody>
      </p:sp>
      <p:sp>
        <p:nvSpPr>
          <p:cNvPr id="13" name="ZoneTexte 12"/>
          <p:cNvSpPr txBox="1"/>
          <p:nvPr/>
        </p:nvSpPr>
        <p:spPr>
          <a:xfrm>
            <a:off x="4601029" y="3193179"/>
            <a:ext cx="2960914" cy="369332"/>
          </a:xfrm>
          <a:prstGeom prst="rect">
            <a:avLst/>
          </a:prstGeom>
          <a:noFill/>
        </p:spPr>
        <p:txBody>
          <a:bodyPr wrap="square" rtlCol="0">
            <a:spAutoFit/>
          </a:bodyPr>
          <a:lstStyle/>
          <a:p>
            <a:r>
              <a:rPr lang="fr-FR" dirty="0"/>
              <a:t>Marges limitées</a:t>
            </a:r>
          </a:p>
        </p:txBody>
      </p:sp>
      <p:sp>
        <p:nvSpPr>
          <p:cNvPr id="14" name="ZoneTexte 13"/>
          <p:cNvSpPr txBox="1"/>
          <p:nvPr/>
        </p:nvSpPr>
        <p:spPr>
          <a:xfrm>
            <a:off x="4557486" y="3701178"/>
            <a:ext cx="2960914" cy="369332"/>
          </a:xfrm>
          <a:prstGeom prst="rect">
            <a:avLst/>
          </a:prstGeom>
          <a:noFill/>
        </p:spPr>
        <p:txBody>
          <a:bodyPr wrap="square" rtlCol="0">
            <a:spAutoFit/>
          </a:bodyPr>
          <a:lstStyle/>
          <a:p>
            <a:r>
              <a:rPr lang="fr-FR" dirty="0"/>
              <a:t>Régularisation des stocks</a:t>
            </a:r>
          </a:p>
        </p:txBody>
      </p:sp>
      <p:sp>
        <p:nvSpPr>
          <p:cNvPr id="15" name="ZoneTexte 14"/>
          <p:cNvSpPr txBox="1"/>
          <p:nvPr/>
        </p:nvSpPr>
        <p:spPr>
          <a:xfrm>
            <a:off x="8752113" y="1886912"/>
            <a:ext cx="3265714" cy="923330"/>
          </a:xfrm>
          <a:prstGeom prst="rect">
            <a:avLst/>
          </a:prstGeom>
          <a:noFill/>
        </p:spPr>
        <p:txBody>
          <a:bodyPr wrap="square" rtlCol="0">
            <a:spAutoFit/>
          </a:bodyPr>
          <a:lstStyle/>
          <a:p>
            <a:r>
              <a:rPr lang="fr-FR" dirty="0"/>
              <a:t>La production à la demande suivant des prévisions de ventes</a:t>
            </a:r>
          </a:p>
        </p:txBody>
      </p:sp>
      <p:sp>
        <p:nvSpPr>
          <p:cNvPr id="16" name="ZoneTexte 15"/>
          <p:cNvSpPr txBox="1"/>
          <p:nvPr/>
        </p:nvSpPr>
        <p:spPr>
          <a:xfrm>
            <a:off x="8853714" y="2830315"/>
            <a:ext cx="3062514" cy="369332"/>
          </a:xfrm>
          <a:prstGeom prst="rect">
            <a:avLst/>
          </a:prstGeom>
          <a:noFill/>
        </p:spPr>
        <p:txBody>
          <a:bodyPr wrap="square" rtlCol="0">
            <a:spAutoFit/>
          </a:bodyPr>
          <a:lstStyle/>
          <a:p>
            <a:r>
              <a:rPr lang="fr-FR" dirty="0"/>
              <a:t>Maitrise de la production </a:t>
            </a:r>
          </a:p>
        </p:txBody>
      </p:sp>
      <p:sp>
        <p:nvSpPr>
          <p:cNvPr id="17" name="ZoneTexte 16"/>
          <p:cNvSpPr txBox="1"/>
          <p:nvPr/>
        </p:nvSpPr>
        <p:spPr>
          <a:xfrm>
            <a:off x="8882744" y="3251233"/>
            <a:ext cx="2960914" cy="369332"/>
          </a:xfrm>
          <a:prstGeom prst="rect">
            <a:avLst/>
          </a:prstGeom>
          <a:noFill/>
        </p:spPr>
        <p:txBody>
          <a:bodyPr wrap="square" rtlCol="0">
            <a:spAutoFit/>
          </a:bodyPr>
          <a:lstStyle/>
          <a:p>
            <a:r>
              <a:rPr lang="fr-FR" dirty="0"/>
              <a:t>Marges trop serrées</a:t>
            </a:r>
          </a:p>
        </p:txBody>
      </p:sp>
      <p:sp>
        <p:nvSpPr>
          <p:cNvPr id="18" name="ZoneTexte 17"/>
          <p:cNvSpPr txBox="1"/>
          <p:nvPr/>
        </p:nvSpPr>
        <p:spPr>
          <a:xfrm>
            <a:off x="8824686" y="4151118"/>
            <a:ext cx="2960914" cy="646331"/>
          </a:xfrm>
          <a:prstGeom prst="rect">
            <a:avLst/>
          </a:prstGeom>
          <a:noFill/>
        </p:spPr>
        <p:txBody>
          <a:bodyPr wrap="square" rtlCol="0">
            <a:spAutoFit/>
          </a:bodyPr>
          <a:lstStyle/>
          <a:p>
            <a:r>
              <a:rPr lang="fr-FR" dirty="0"/>
              <a:t>Variétés de produits / Production petites série</a:t>
            </a:r>
          </a:p>
        </p:txBody>
      </p:sp>
      <p:sp>
        <p:nvSpPr>
          <p:cNvPr id="19" name="ZoneTexte 18"/>
          <p:cNvSpPr txBox="1"/>
          <p:nvPr/>
        </p:nvSpPr>
        <p:spPr>
          <a:xfrm>
            <a:off x="8868229" y="3686663"/>
            <a:ext cx="2960914" cy="369332"/>
          </a:xfrm>
          <a:prstGeom prst="rect">
            <a:avLst/>
          </a:prstGeom>
          <a:noFill/>
        </p:spPr>
        <p:txBody>
          <a:bodyPr wrap="square" rtlCol="0">
            <a:spAutoFit/>
          </a:bodyPr>
          <a:lstStyle/>
          <a:p>
            <a:r>
              <a:rPr lang="fr-FR" dirty="0"/>
              <a:t>Maitrise des coûts</a:t>
            </a:r>
          </a:p>
        </p:txBody>
      </p:sp>
      <p:sp>
        <p:nvSpPr>
          <p:cNvPr id="20" name="Flèche droite 19"/>
          <p:cNvSpPr/>
          <p:nvPr/>
        </p:nvSpPr>
        <p:spPr>
          <a:xfrm>
            <a:off x="3483429" y="696686"/>
            <a:ext cx="1117600" cy="856343"/>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p>
        </p:txBody>
      </p:sp>
      <p:sp>
        <p:nvSpPr>
          <p:cNvPr id="21" name="Flèche droite 20"/>
          <p:cNvSpPr/>
          <p:nvPr/>
        </p:nvSpPr>
        <p:spPr>
          <a:xfrm>
            <a:off x="7707086" y="725714"/>
            <a:ext cx="1117600" cy="856343"/>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p>
        </p:txBody>
      </p:sp>
      <p:sp>
        <p:nvSpPr>
          <p:cNvPr id="23" name="Explosion 2 22"/>
          <p:cNvSpPr/>
          <p:nvPr/>
        </p:nvSpPr>
        <p:spPr>
          <a:xfrm>
            <a:off x="4267200" y="4731657"/>
            <a:ext cx="4630057" cy="1944914"/>
          </a:xfrm>
          <a:prstGeom prst="irregularSeal2">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fr-FR" sz="2800" dirty="0"/>
              <a:t>SUPPLY CHAIN</a:t>
            </a:r>
          </a:p>
        </p:txBody>
      </p:sp>
      <p:sp>
        <p:nvSpPr>
          <p:cNvPr id="24" name="Flèche courbée vers la gauche 23"/>
          <p:cNvSpPr/>
          <p:nvPr/>
        </p:nvSpPr>
        <p:spPr>
          <a:xfrm rot="3066612">
            <a:off x="9137420" y="4636879"/>
            <a:ext cx="1028338" cy="2708952"/>
          </a:xfrm>
          <a:prstGeom prst="curvedLef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2964291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500" fill="hold"/>
                                        <p:tgtEl>
                                          <p:spTgt spid="10"/>
                                        </p:tgtEl>
                                        <p:attrNameLst>
                                          <p:attrName>ppt_x</p:attrName>
                                        </p:attrNameLst>
                                      </p:cBhvr>
                                      <p:tavLst>
                                        <p:tav tm="0">
                                          <p:val>
                                            <p:strVal val="#ppt_x"/>
                                          </p:val>
                                        </p:tav>
                                        <p:tav tm="100000">
                                          <p:val>
                                            <p:strVal val="#ppt_x"/>
                                          </p:val>
                                        </p:tav>
                                      </p:tavLst>
                                    </p:anim>
                                    <p:anim calcmode="lin" valueType="num">
                                      <p:cBhvr additive="base">
                                        <p:cTn id="3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blinds(horizontal)">
                                      <p:cBhvr>
                                        <p:cTn id="39" dur="500"/>
                                        <p:tgtEl>
                                          <p:spTgt spid="20"/>
                                        </p:tgtEl>
                                      </p:cBhvr>
                                    </p:animEffect>
                                  </p:childTnLst>
                                </p:cTn>
                              </p:par>
                            </p:childTnLst>
                          </p:cTn>
                        </p:par>
                      </p:childTnLst>
                    </p:cTn>
                  </p:par>
                  <p:par>
                    <p:cTn id="40" fill="hold">
                      <p:stCondLst>
                        <p:cond delay="indefinite"/>
                      </p:stCondLst>
                      <p:childTnLst>
                        <p:par>
                          <p:cTn id="41" fill="hold">
                            <p:stCondLst>
                              <p:cond delay="0"/>
                            </p:stCondLst>
                            <p:childTnLst>
                              <p:par>
                                <p:cTn id="42" presetID="15" presetClass="entr" presetSubtype="0" fill="hold" grpId="0" nodeType="clickEffect">
                                  <p:stCondLst>
                                    <p:cond delay="0"/>
                                  </p:stCondLst>
                                  <p:childTnLst>
                                    <p:set>
                                      <p:cBhvr>
                                        <p:cTn id="43" dur="1" fill="hold">
                                          <p:stCondLst>
                                            <p:cond delay="0"/>
                                          </p:stCondLst>
                                        </p:cTn>
                                        <p:tgtEl>
                                          <p:spTgt spid="5"/>
                                        </p:tgtEl>
                                        <p:attrNameLst>
                                          <p:attrName>style.visibility</p:attrName>
                                        </p:attrNameLst>
                                      </p:cBhvr>
                                      <p:to>
                                        <p:strVal val="visible"/>
                                      </p:to>
                                    </p:set>
                                    <p:anim calcmode="lin" valueType="num">
                                      <p:cBhvr>
                                        <p:cTn id="44" dur="1000" fill="hold"/>
                                        <p:tgtEl>
                                          <p:spTgt spid="5"/>
                                        </p:tgtEl>
                                        <p:attrNameLst>
                                          <p:attrName>ppt_w</p:attrName>
                                        </p:attrNameLst>
                                      </p:cBhvr>
                                      <p:tavLst>
                                        <p:tav tm="0">
                                          <p:val>
                                            <p:fltVal val="0"/>
                                          </p:val>
                                        </p:tav>
                                        <p:tav tm="100000">
                                          <p:val>
                                            <p:strVal val="#ppt_w"/>
                                          </p:val>
                                        </p:tav>
                                      </p:tavLst>
                                    </p:anim>
                                    <p:anim calcmode="lin" valueType="num">
                                      <p:cBhvr>
                                        <p:cTn id="45" dur="1000" fill="hold"/>
                                        <p:tgtEl>
                                          <p:spTgt spid="5"/>
                                        </p:tgtEl>
                                        <p:attrNameLst>
                                          <p:attrName>ppt_h</p:attrName>
                                        </p:attrNameLst>
                                      </p:cBhvr>
                                      <p:tavLst>
                                        <p:tav tm="0">
                                          <p:val>
                                            <p:fltVal val="0"/>
                                          </p:val>
                                        </p:tav>
                                        <p:tav tm="100000">
                                          <p:val>
                                            <p:strVal val="#ppt_h"/>
                                          </p:val>
                                        </p:tav>
                                      </p:tavLst>
                                    </p:anim>
                                    <p:anim calcmode="lin" valueType="num">
                                      <p:cBhvr>
                                        <p:cTn id="46"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47" dur="1000" fill="hold"/>
                                        <p:tgtEl>
                                          <p:spTgt spid="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 calcmode="lin" valueType="num">
                                      <p:cBhvr additive="base">
                                        <p:cTn id="52" dur="500" fill="hold"/>
                                        <p:tgtEl>
                                          <p:spTgt spid="11"/>
                                        </p:tgtEl>
                                        <p:attrNameLst>
                                          <p:attrName>ppt_x</p:attrName>
                                        </p:attrNameLst>
                                      </p:cBhvr>
                                      <p:tavLst>
                                        <p:tav tm="0">
                                          <p:val>
                                            <p:strVal val="#ppt_x"/>
                                          </p:val>
                                        </p:tav>
                                        <p:tav tm="100000">
                                          <p:val>
                                            <p:strVal val="#ppt_x"/>
                                          </p:val>
                                        </p:tav>
                                      </p:tavLst>
                                    </p:anim>
                                    <p:anim calcmode="lin" valueType="num">
                                      <p:cBhvr additive="base">
                                        <p:cTn id="5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12"/>
                                        </p:tgtEl>
                                        <p:attrNameLst>
                                          <p:attrName>style.visibility</p:attrName>
                                        </p:attrNameLst>
                                      </p:cBhvr>
                                      <p:to>
                                        <p:strVal val="visible"/>
                                      </p:to>
                                    </p:set>
                                    <p:anim calcmode="lin" valueType="num">
                                      <p:cBhvr additive="base">
                                        <p:cTn id="58" dur="500" fill="hold"/>
                                        <p:tgtEl>
                                          <p:spTgt spid="12"/>
                                        </p:tgtEl>
                                        <p:attrNameLst>
                                          <p:attrName>ppt_x</p:attrName>
                                        </p:attrNameLst>
                                      </p:cBhvr>
                                      <p:tavLst>
                                        <p:tav tm="0">
                                          <p:val>
                                            <p:strVal val="#ppt_x"/>
                                          </p:val>
                                        </p:tav>
                                        <p:tav tm="100000">
                                          <p:val>
                                            <p:strVal val="#ppt_x"/>
                                          </p:val>
                                        </p:tav>
                                      </p:tavLst>
                                    </p:anim>
                                    <p:anim calcmode="lin" valueType="num">
                                      <p:cBhvr additive="base">
                                        <p:cTn id="5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grpId="0" nodeType="clickEffect">
                                  <p:stCondLst>
                                    <p:cond delay="0"/>
                                  </p:stCondLst>
                                  <p:childTnLst>
                                    <p:set>
                                      <p:cBhvr>
                                        <p:cTn id="63" dur="1" fill="hold">
                                          <p:stCondLst>
                                            <p:cond delay="0"/>
                                          </p:stCondLst>
                                        </p:cTn>
                                        <p:tgtEl>
                                          <p:spTgt spid="13"/>
                                        </p:tgtEl>
                                        <p:attrNameLst>
                                          <p:attrName>style.visibility</p:attrName>
                                        </p:attrNameLst>
                                      </p:cBhvr>
                                      <p:to>
                                        <p:strVal val="visible"/>
                                      </p:to>
                                    </p:set>
                                    <p:anim calcmode="lin" valueType="num">
                                      <p:cBhvr additive="base">
                                        <p:cTn id="64" dur="500" fill="hold"/>
                                        <p:tgtEl>
                                          <p:spTgt spid="13"/>
                                        </p:tgtEl>
                                        <p:attrNameLst>
                                          <p:attrName>ppt_x</p:attrName>
                                        </p:attrNameLst>
                                      </p:cBhvr>
                                      <p:tavLst>
                                        <p:tav tm="0">
                                          <p:val>
                                            <p:strVal val="#ppt_x"/>
                                          </p:val>
                                        </p:tav>
                                        <p:tav tm="100000">
                                          <p:val>
                                            <p:strVal val="#ppt_x"/>
                                          </p:val>
                                        </p:tav>
                                      </p:tavLst>
                                    </p:anim>
                                    <p:anim calcmode="lin" valueType="num">
                                      <p:cBhvr additive="base">
                                        <p:cTn id="6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grpId="0" nodeType="clickEffect">
                                  <p:stCondLst>
                                    <p:cond delay="0"/>
                                  </p:stCondLst>
                                  <p:childTnLst>
                                    <p:set>
                                      <p:cBhvr>
                                        <p:cTn id="69" dur="1" fill="hold">
                                          <p:stCondLst>
                                            <p:cond delay="0"/>
                                          </p:stCondLst>
                                        </p:cTn>
                                        <p:tgtEl>
                                          <p:spTgt spid="14"/>
                                        </p:tgtEl>
                                        <p:attrNameLst>
                                          <p:attrName>style.visibility</p:attrName>
                                        </p:attrNameLst>
                                      </p:cBhvr>
                                      <p:to>
                                        <p:strVal val="visible"/>
                                      </p:to>
                                    </p:set>
                                    <p:anim calcmode="lin" valueType="num">
                                      <p:cBhvr additive="base">
                                        <p:cTn id="70" dur="500" fill="hold"/>
                                        <p:tgtEl>
                                          <p:spTgt spid="14"/>
                                        </p:tgtEl>
                                        <p:attrNameLst>
                                          <p:attrName>ppt_x</p:attrName>
                                        </p:attrNameLst>
                                      </p:cBhvr>
                                      <p:tavLst>
                                        <p:tav tm="0">
                                          <p:val>
                                            <p:strVal val="#ppt_x"/>
                                          </p:val>
                                        </p:tav>
                                        <p:tav tm="100000">
                                          <p:val>
                                            <p:strVal val="#ppt_x"/>
                                          </p:val>
                                        </p:tav>
                                      </p:tavLst>
                                    </p:anim>
                                    <p:anim calcmode="lin" valueType="num">
                                      <p:cBhvr additive="base">
                                        <p:cTn id="71"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3" presetClass="entr" presetSubtype="10" fill="hold" grpId="0" nodeType="clickEffect">
                                  <p:stCondLst>
                                    <p:cond delay="0"/>
                                  </p:stCondLst>
                                  <p:childTnLst>
                                    <p:set>
                                      <p:cBhvr>
                                        <p:cTn id="75" dur="1" fill="hold">
                                          <p:stCondLst>
                                            <p:cond delay="0"/>
                                          </p:stCondLst>
                                        </p:cTn>
                                        <p:tgtEl>
                                          <p:spTgt spid="21"/>
                                        </p:tgtEl>
                                        <p:attrNameLst>
                                          <p:attrName>style.visibility</p:attrName>
                                        </p:attrNameLst>
                                      </p:cBhvr>
                                      <p:to>
                                        <p:strVal val="visible"/>
                                      </p:to>
                                    </p:set>
                                    <p:animEffect transition="in" filter="blinds(horizontal)">
                                      <p:cBhvr>
                                        <p:cTn id="76" dur="500"/>
                                        <p:tgtEl>
                                          <p:spTgt spid="21"/>
                                        </p:tgtEl>
                                      </p:cBhvr>
                                    </p:animEffect>
                                  </p:childTnLst>
                                </p:cTn>
                              </p:par>
                            </p:childTnLst>
                          </p:cTn>
                        </p:par>
                      </p:childTnLst>
                    </p:cTn>
                  </p:par>
                  <p:par>
                    <p:cTn id="77" fill="hold">
                      <p:stCondLst>
                        <p:cond delay="indefinite"/>
                      </p:stCondLst>
                      <p:childTnLst>
                        <p:par>
                          <p:cTn id="78" fill="hold">
                            <p:stCondLst>
                              <p:cond delay="0"/>
                            </p:stCondLst>
                            <p:childTnLst>
                              <p:par>
                                <p:cTn id="79" presetID="15" presetClass="entr" presetSubtype="0" fill="hold" grpId="0" nodeType="clickEffect">
                                  <p:stCondLst>
                                    <p:cond delay="0"/>
                                  </p:stCondLst>
                                  <p:childTnLst>
                                    <p:set>
                                      <p:cBhvr>
                                        <p:cTn id="80" dur="1" fill="hold">
                                          <p:stCondLst>
                                            <p:cond delay="0"/>
                                          </p:stCondLst>
                                        </p:cTn>
                                        <p:tgtEl>
                                          <p:spTgt spid="6"/>
                                        </p:tgtEl>
                                        <p:attrNameLst>
                                          <p:attrName>style.visibility</p:attrName>
                                        </p:attrNameLst>
                                      </p:cBhvr>
                                      <p:to>
                                        <p:strVal val="visible"/>
                                      </p:to>
                                    </p:set>
                                    <p:anim calcmode="lin" valueType="num">
                                      <p:cBhvr>
                                        <p:cTn id="81" dur="1000" fill="hold"/>
                                        <p:tgtEl>
                                          <p:spTgt spid="6"/>
                                        </p:tgtEl>
                                        <p:attrNameLst>
                                          <p:attrName>ppt_w</p:attrName>
                                        </p:attrNameLst>
                                      </p:cBhvr>
                                      <p:tavLst>
                                        <p:tav tm="0">
                                          <p:val>
                                            <p:fltVal val="0"/>
                                          </p:val>
                                        </p:tav>
                                        <p:tav tm="100000">
                                          <p:val>
                                            <p:strVal val="#ppt_w"/>
                                          </p:val>
                                        </p:tav>
                                      </p:tavLst>
                                    </p:anim>
                                    <p:anim calcmode="lin" valueType="num">
                                      <p:cBhvr>
                                        <p:cTn id="82" dur="1000" fill="hold"/>
                                        <p:tgtEl>
                                          <p:spTgt spid="6"/>
                                        </p:tgtEl>
                                        <p:attrNameLst>
                                          <p:attrName>ppt_h</p:attrName>
                                        </p:attrNameLst>
                                      </p:cBhvr>
                                      <p:tavLst>
                                        <p:tav tm="0">
                                          <p:val>
                                            <p:fltVal val="0"/>
                                          </p:val>
                                        </p:tav>
                                        <p:tav tm="100000">
                                          <p:val>
                                            <p:strVal val="#ppt_h"/>
                                          </p:val>
                                        </p:tav>
                                      </p:tavLst>
                                    </p:anim>
                                    <p:anim calcmode="lin" valueType="num">
                                      <p:cBhvr>
                                        <p:cTn id="83"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84"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15"/>
                                        </p:tgtEl>
                                        <p:attrNameLst>
                                          <p:attrName>style.visibility</p:attrName>
                                        </p:attrNameLst>
                                      </p:cBhvr>
                                      <p:to>
                                        <p:strVal val="visible"/>
                                      </p:to>
                                    </p:set>
                                    <p:anim calcmode="lin" valueType="num">
                                      <p:cBhvr additive="base">
                                        <p:cTn id="89" dur="500" fill="hold"/>
                                        <p:tgtEl>
                                          <p:spTgt spid="15"/>
                                        </p:tgtEl>
                                        <p:attrNameLst>
                                          <p:attrName>ppt_x</p:attrName>
                                        </p:attrNameLst>
                                      </p:cBhvr>
                                      <p:tavLst>
                                        <p:tav tm="0">
                                          <p:val>
                                            <p:strVal val="#ppt_x"/>
                                          </p:val>
                                        </p:tav>
                                        <p:tav tm="100000">
                                          <p:val>
                                            <p:strVal val="#ppt_x"/>
                                          </p:val>
                                        </p:tav>
                                      </p:tavLst>
                                    </p:anim>
                                    <p:anim calcmode="lin" valueType="num">
                                      <p:cBhvr additive="base">
                                        <p:cTn id="9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grpId="0" nodeType="clickEffect">
                                  <p:stCondLst>
                                    <p:cond delay="0"/>
                                  </p:stCondLst>
                                  <p:childTnLst>
                                    <p:set>
                                      <p:cBhvr>
                                        <p:cTn id="94" dur="1" fill="hold">
                                          <p:stCondLst>
                                            <p:cond delay="0"/>
                                          </p:stCondLst>
                                        </p:cTn>
                                        <p:tgtEl>
                                          <p:spTgt spid="16"/>
                                        </p:tgtEl>
                                        <p:attrNameLst>
                                          <p:attrName>style.visibility</p:attrName>
                                        </p:attrNameLst>
                                      </p:cBhvr>
                                      <p:to>
                                        <p:strVal val="visible"/>
                                      </p:to>
                                    </p:set>
                                    <p:anim calcmode="lin" valueType="num">
                                      <p:cBhvr additive="base">
                                        <p:cTn id="95" dur="500" fill="hold"/>
                                        <p:tgtEl>
                                          <p:spTgt spid="16"/>
                                        </p:tgtEl>
                                        <p:attrNameLst>
                                          <p:attrName>ppt_x</p:attrName>
                                        </p:attrNameLst>
                                      </p:cBhvr>
                                      <p:tavLst>
                                        <p:tav tm="0">
                                          <p:val>
                                            <p:strVal val="#ppt_x"/>
                                          </p:val>
                                        </p:tav>
                                        <p:tav tm="100000">
                                          <p:val>
                                            <p:strVal val="#ppt_x"/>
                                          </p:val>
                                        </p:tav>
                                      </p:tavLst>
                                    </p:anim>
                                    <p:anim calcmode="lin" valueType="num">
                                      <p:cBhvr additive="base">
                                        <p:cTn id="9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 presetClass="entr" presetSubtype="4" fill="hold" grpId="0" nodeType="clickEffect">
                                  <p:stCondLst>
                                    <p:cond delay="0"/>
                                  </p:stCondLst>
                                  <p:childTnLst>
                                    <p:set>
                                      <p:cBhvr>
                                        <p:cTn id="100" dur="1" fill="hold">
                                          <p:stCondLst>
                                            <p:cond delay="0"/>
                                          </p:stCondLst>
                                        </p:cTn>
                                        <p:tgtEl>
                                          <p:spTgt spid="17"/>
                                        </p:tgtEl>
                                        <p:attrNameLst>
                                          <p:attrName>style.visibility</p:attrName>
                                        </p:attrNameLst>
                                      </p:cBhvr>
                                      <p:to>
                                        <p:strVal val="visible"/>
                                      </p:to>
                                    </p:set>
                                    <p:anim calcmode="lin" valueType="num">
                                      <p:cBhvr additive="base">
                                        <p:cTn id="101" dur="500" fill="hold"/>
                                        <p:tgtEl>
                                          <p:spTgt spid="17"/>
                                        </p:tgtEl>
                                        <p:attrNameLst>
                                          <p:attrName>ppt_x</p:attrName>
                                        </p:attrNameLst>
                                      </p:cBhvr>
                                      <p:tavLst>
                                        <p:tav tm="0">
                                          <p:val>
                                            <p:strVal val="#ppt_x"/>
                                          </p:val>
                                        </p:tav>
                                        <p:tav tm="100000">
                                          <p:val>
                                            <p:strVal val="#ppt_x"/>
                                          </p:val>
                                        </p:tav>
                                      </p:tavLst>
                                    </p:anim>
                                    <p:anim calcmode="lin" valueType="num">
                                      <p:cBhvr additive="base">
                                        <p:cTn id="10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ntr" presetSubtype="4" fill="hold" grpId="0" nodeType="clickEffect">
                                  <p:stCondLst>
                                    <p:cond delay="0"/>
                                  </p:stCondLst>
                                  <p:childTnLst>
                                    <p:set>
                                      <p:cBhvr>
                                        <p:cTn id="106" dur="1" fill="hold">
                                          <p:stCondLst>
                                            <p:cond delay="0"/>
                                          </p:stCondLst>
                                        </p:cTn>
                                        <p:tgtEl>
                                          <p:spTgt spid="19"/>
                                        </p:tgtEl>
                                        <p:attrNameLst>
                                          <p:attrName>style.visibility</p:attrName>
                                        </p:attrNameLst>
                                      </p:cBhvr>
                                      <p:to>
                                        <p:strVal val="visible"/>
                                      </p:to>
                                    </p:set>
                                    <p:anim calcmode="lin" valueType="num">
                                      <p:cBhvr additive="base">
                                        <p:cTn id="107" dur="500" fill="hold"/>
                                        <p:tgtEl>
                                          <p:spTgt spid="19"/>
                                        </p:tgtEl>
                                        <p:attrNameLst>
                                          <p:attrName>ppt_x</p:attrName>
                                        </p:attrNameLst>
                                      </p:cBhvr>
                                      <p:tavLst>
                                        <p:tav tm="0">
                                          <p:val>
                                            <p:strVal val="#ppt_x"/>
                                          </p:val>
                                        </p:tav>
                                        <p:tav tm="100000">
                                          <p:val>
                                            <p:strVal val="#ppt_x"/>
                                          </p:val>
                                        </p:tav>
                                      </p:tavLst>
                                    </p:anim>
                                    <p:anim calcmode="lin" valueType="num">
                                      <p:cBhvr additive="base">
                                        <p:cTn id="10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2" presetClass="entr" presetSubtype="4" fill="hold" grpId="0" nodeType="clickEffect">
                                  <p:stCondLst>
                                    <p:cond delay="0"/>
                                  </p:stCondLst>
                                  <p:childTnLst>
                                    <p:set>
                                      <p:cBhvr>
                                        <p:cTn id="112" dur="1" fill="hold">
                                          <p:stCondLst>
                                            <p:cond delay="0"/>
                                          </p:stCondLst>
                                        </p:cTn>
                                        <p:tgtEl>
                                          <p:spTgt spid="18"/>
                                        </p:tgtEl>
                                        <p:attrNameLst>
                                          <p:attrName>style.visibility</p:attrName>
                                        </p:attrNameLst>
                                      </p:cBhvr>
                                      <p:to>
                                        <p:strVal val="visible"/>
                                      </p:to>
                                    </p:set>
                                    <p:anim calcmode="lin" valueType="num">
                                      <p:cBhvr additive="base">
                                        <p:cTn id="113" dur="500" fill="hold"/>
                                        <p:tgtEl>
                                          <p:spTgt spid="18"/>
                                        </p:tgtEl>
                                        <p:attrNameLst>
                                          <p:attrName>ppt_x</p:attrName>
                                        </p:attrNameLst>
                                      </p:cBhvr>
                                      <p:tavLst>
                                        <p:tav tm="0">
                                          <p:val>
                                            <p:strVal val="#ppt_x"/>
                                          </p:val>
                                        </p:tav>
                                        <p:tav tm="100000">
                                          <p:val>
                                            <p:strVal val="#ppt_x"/>
                                          </p:val>
                                        </p:tav>
                                      </p:tavLst>
                                    </p:anim>
                                    <p:anim calcmode="lin" valueType="num">
                                      <p:cBhvr additive="base">
                                        <p:cTn id="1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15" presetClass="entr" presetSubtype="0" fill="hold" grpId="0" nodeType="clickEffect">
                                  <p:stCondLst>
                                    <p:cond delay="0"/>
                                  </p:stCondLst>
                                  <p:childTnLst>
                                    <p:set>
                                      <p:cBhvr>
                                        <p:cTn id="118" dur="1" fill="hold">
                                          <p:stCondLst>
                                            <p:cond delay="0"/>
                                          </p:stCondLst>
                                        </p:cTn>
                                        <p:tgtEl>
                                          <p:spTgt spid="24"/>
                                        </p:tgtEl>
                                        <p:attrNameLst>
                                          <p:attrName>style.visibility</p:attrName>
                                        </p:attrNameLst>
                                      </p:cBhvr>
                                      <p:to>
                                        <p:strVal val="visible"/>
                                      </p:to>
                                    </p:set>
                                    <p:anim calcmode="lin" valueType="num">
                                      <p:cBhvr>
                                        <p:cTn id="119" dur="1000" fill="hold"/>
                                        <p:tgtEl>
                                          <p:spTgt spid="24"/>
                                        </p:tgtEl>
                                        <p:attrNameLst>
                                          <p:attrName>ppt_w</p:attrName>
                                        </p:attrNameLst>
                                      </p:cBhvr>
                                      <p:tavLst>
                                        <p:tav tm="0">
                                          <p:val>
                                            <p:fltVal val="0"/>
                                          </p:val>
                                        </p:tav>
                                        <p:tav tm="100000">
                                          <p:val>
                                            <p:strVal val="#ppt_w"/>
                                          </p:val>
                                        </p:tav>
                                      </p:tavLst>
                                    </p:anim>
                                    <p:anim calcmode="lin" valueType="num">
                                      <p:cBhvr>
                                        <p:cTn id="120" dur="1000" fill="hold"/>
                                        <p:tgtEl>
                                          <p:spTgt spid="24"/>
                                        </p:tgtEl>
                                        <p:attrNameLst>
                                          <p:attrName>ppt_h</p:attrName>
                                        </p:attrNameLst>
                                      </p:cBhvr>
                                      <p:tavLst>
                                        <p:tav tm="0">
                                          <p:val>
                                            <p:fltVal val="0"/>
                                          </p:val>
                                        </p:tav>
                                        <p:tav tm="100000">
                                          <p:val>
                                            <p:strVal val="#ppt_h"/>
                                          </p:val>
                                        </p:tav>
                                      </p:tavLst>
                                    </p:anim>
                                    <p:anim calcmode="lin" valueType="num">
                                      <p:cBhvr>
                                        <p:cTn id="121" dur="1000" fill="hold"/>
                                        <p:tgtEl>
                                          <p:spTgt spid="24"/>
                                        </p:tgtEl>
                                        <p:attrNameLst>
                                          <p:attrName>ppt_x</p:attrName>
                                        </p:attrNameLst>
                                      </p:cBhvr>
                                      <p:tavLst>
                                        <p:tav tm="0" fmla="#ppt_x+(cos(-2*pi*(1-$))*-#ppt_x-sin(-2*pi*(1-$))*(1-#ppt_y))*(1-$)">
                                          <p:val>
                                            <p:fltVal val="0"/>
                                          </p:val>
                                        </p:tav>
                                        <p:tav tm="100000">
                                          <p:val>
                                            <p:fltVal val="1"/>
                                          </p:val>
                                        </p:tav>
                                      </p:tavLst>
                                    </p:anim>
                                    <p:anim calcmode="lin" valueType="num">
                                      <p:cBhvr>
                                        <p:cTn id="122" dur="1000" fill="hold"/>
                                        <p:tgtEl>
                                          <p:spTgt spid="24"/>
                                        </p:tgtEl>
                                        <p:attrNameLst>
                                          <p:attrName>ppt_y</p:attrName>
                                        </p:attrNameLst>
                                      </p:cBhvr>
                                      <p:tavLst>
                                        <p:tav tm="0" fmla="#ppt_y+(sin(-2*pi*(1-$))*-#ppt_x+cos(-2*pi*(1-$))*(1-#ppt_y))*(1-$)">
                                          <p:val>
                                            <p:fltVal val="0"/>
                                          </p:val>
                                        </p:tav>
                                        <p:tav tm="100000">
                                          <p:val>
                                            <p:fltVal val="1"/>
                                          </p:val>
                                        </p:tav>
                                      </p:tavLst>
                                    </p:anim>
                                  </p:childTnLst>
                                </p:cTn>
                              </p:par>
                              <p:par>
                                <p:cTn id="123" presetID="15" presetClass="entr" presetSubtype="0" fill="hold" grpId="0" nodeType="withEffect">
                                  <p:stCondLst>
                                    <p:cond delay="0"/>
                                  </p:stCondLst>
                                  <p:childTnLst>
                                    <p:set>
                                      <p:cBhvr>
                                        <p:cTn id="124" dur="1" fill="hold">
                                          <p:stCondLst>
                                            <p:cond delay="0"/>
                                          </p:stCondLst>
                                        </p:cTn>
                                        <p:tgtEl>
                                          <p:spTgt spid="23"/>
                                        </p:tgtEl>
                                        <p:attrNameLst>
                                          <p:attrName>style.visibility</p:attrName>
                                        </p:attrNameLst>
                                      </p:cBhvr>
                                      <p:to>
                                        <p:strVal val="visible"/>
                                      </p:to>
                                    </p:set>
                                    <p:anim calcmode="lin" valueType="num">
                                      <p:cBhvr>
                                        <p:cTn id="125" dur="1000" fill="hold"/>
                                        <p:tgtEl>
                                          <p:spTgt spid="23"/>
                                        </p:tgtEl>
                                        <p:attrNameLst>
                                          <p:attrName>ppt_w</p:attrName>
                                        </p:attrNameLst>
                                      </p:cBhvr>
                                      <p:tavLst>
                                        <p:tav tm="0">
                                          <p:val>
                                            <p:fltVal val="0"/>
                                          </p:val>
                                        </p:tav>
                                        <p:tav tm="100000">
                                          <p:val>
                                            <p:strVal val="#ppt_w"/>
                                          </p:val>
                                        </p:tav>
                                      </p:tavLst>
                                    </p:anim>
                                    <p:anim calcmode="lin" valueType="num">
                                      <p:cBhvr>
                                        <p:cTn id="126" dur="1000" fill="hold"/>
                                        <p:tgtEl>
                                          <p:spTgt spid="23"/>
                                        </p:tgtEl>
                                        <p:attrNameLst>
                                          <p:attrName>ppt_h</p:attrName>
                                        </p:attrNameLst>
                                      </p:cBhvr>
                                      <p:tavLst>
                                        <p:tav tm="0">
                                          <p:val>
                                            <p:fltVal val="0"/>
                                          </p:val>
                                        </p:tav>
                                        <p:tav tm="100000">
                                          <p:val>
                                            <p:strVal val="#ppt_h"/>
                                          </p:val>
                                        </p:tav>
                                      </p:tavLst>
                                    </p:anim>
                                    <p:anim calcmode="lin" valueType="num">
                                      <p:cBhvr>
                                        <p:cTn id="127" dur="1000" fill="hold"/>
                                        <p:tgtEl>
                                          <p:spTgt spid="23"/>
                                        </p:tgtEl>
                                        <p:attrNameLst>
                                          <p:attrName>ppt_x</p:attrName>
                                        </p:attrNameLst>
                                      </p:cBhvr>
                                      <p:tavLst>
                                        <p:tav tm="0" fmla="#ppt_x+(cos(-2*pi*(1-$))*-#ppt_x-sin(-2*pi*(1-$))*(1-#ppt_y))*(1-$)">
                                          <p:val>
                                            <p:fltVal val="0"/>
                                          </p:val>
                                        </p:tav>
                                        <p:tav tm="100000">
                                          <p:val>
                                            <p:fltVal val="1"/>
                                          </p:val>
                                        </p:tav>
                                      </p:tavLst>
                                    </p:anim>
                                    <p:anim calcmode="lin" valueType="num">
                                      <p:cBhvr>
                                        <p:cTn id="128" dur="1000" fill="hold"/>
                                        <p:tgtEl>
                                          <p:spTgt spid="2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p:bldP spid="8" grpId="0"/>
      <p:bldP spid="9" grpId="0"/>
      <p:bldP spid="10" grpId="0"/>
      <p:bldP spid="11" grpId="0"/>
      <p:bldP spid="12" grpId="0"/>
      <p:bldP spid="13" grpId="0"/>
      <p:bldP spid="14" grpId="0"/>
      <p:bldP spid="15" grpId="0"/>
      <p:bldP spid="16" grpId="0"/>
      <p:bldP spid="17" grpId="0"/>
      <p:bldP spid="18" grpId="0"/>
      <p:bldP spid="19" grpId="0"/>
      <p:bldP spid="20" grpId="0" animBg="1"/>
      <p:bldP spid="21" grpId="0" animBg="1"/>
      <p:bldP spid="23" grpId="0" animBg="1"/>
      <p:bldP spid="24"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3"/>
          <p:cNvSpPr>
            <a:spLocks noChangeAspect="1" noChangeArrowheads="1" noTextEdit="1"/>
          </p:cNvSpPr>
          <p:nvPr/>
        </p:nvSpPr>
        <p:spPr bwMode="auto">
          <a:xfrm>
            <a:off x="2819400" y="1429544"/>
            <a:ext cx="3451225" cy="2009775"/>
          </a:xfrm>
          <a:prstGeom prst="rect">
            <a:avLst/>
          </a:prstGeom>
          <a:noFill/>
          <a:ln w="9525">
            <a:noFill/>
            <a:miter lim="800000"/>
            <a:headEnd/>
            <a:tailEnd/>
          </a:ln>
        </p:spPr>
        <p:txBody>
          <a:bodyPr/>
          <a:lstStyle>
            <a:defPPr>
              <a:defRPr lang="en-GB"/>
            </a:defPPr>
            <a:lvl1pPr algn="l" rtl="0" fontAlgn="base">
              <a:spcBef>
                <a:spcPct val="50000"/>
              </a:spcBef>
              <a:spcAft>
                <a:spcPct val="0"/>
              </a:spcAft>
              <a:defRPr sz="1600" kern="1200">
                <a:solidFill>
                  <a:schemeClr val="tx1"/>
                </a:solidFill>
                <a:latin typeface="Times New Roman" pitchFamily="18" charset="0"/>
                <a:ea typeface="+mn-ea"/>
                <a:cs typeface="+mn-cs"/>
              </a:defRPr>
            </a:lvl1pPr>
            <a:lvl2pPr marL="457200" algn="l" rtl="0" fontAlgn="base">
              <a:spcBef>
                <a:spcPct val="50000"/>
              </a:spcBef>
              <a:spcAft>
                <a:spcPct val="0"/>
              </a:spcAft>
              <a:defRPr sz="1600" kern="1200">
                <a:solidFill>
                  <a:schemeClr val="tx1"/>
                </a:solidFill>
                <a:latin typeface="Times New Roman" pitchFamily="18" charset="0"/>
                <a:ea typeface="+mn-ea"/>
                <a:cs typeface="+mn-cs"/>
              </a:defRPr>
            </a:lvl2pPr>
            <a:lvl3pPr marL="914400" algn="l" rtl="0" fontAlgn="base">
              <a:spcBef>
                <a:spcPct val="50000"/>
              </a:spcBef>
              <a:spcAft>
                <a:spcPct val="0"/>
              </a:spcAft>
              <a:defRPr sz="1600" kern="1200">
                <a:solidFill>
                  <a:schemeClr val="tx1"/>
                </a:solidFill>
                <a:latin typeface="Times New Roman" pitchFamily="18" charset="0"/>
                <a:ea typeface="+mn-ea"/>
                <a:cs typeface="+mn-cs"/>
              </a:defRPr>
            </a:lvl3pPr>
            <a:lvl4pPr marL="1371600" algn="l" rtl="0" fontAlgn="base">
              <a:spcBef>
                <a:spcPct val="50000"/>
              </a:spcBef>
              <a:spcAft>
                <a:spcPct val="0"/>
              </a:spcAft>
              <a:defRPr sz="1600" kern="1200">
                <a:solidFill>
                  <a:schemeClr val="tx1"/>
                </a:solidFill>
                <a:latin typeface="Times New Roman" pitchFamily="18" charset="0"/>
                <a:ea typeface="+mn-ea"/>
                <a:cs typeface="+mn-cs"/>
              </a:defRPr>
            </a:lvl4pPr>
            <a:lvl5pPr marL="1828800" algn="l" rtl="0" fontAlgn="base">
              <a:spcBef>
                <a:spcPct val="50000"/>
              </a:spcBef>
              <a:spcAft>
                <a:spcPct val="0"/>
              </a:spcAft>
              <a:defRPr sz="1600" kern="1200">
                <a:solidFill>
                  <a:schemeClr val="tx1"/>
                </a:solidFill>
                <a:latin typeface="Times New Roman" pitchFamily="18" charset="0"/>
                <a:ea typeface="+mn-ea"/>
                <a:cs typeface="+mn-cs"/>
              </a:defRPr>
            </a:lvl5pPr>
            <a:lvl6pPr marL="2286000" algn="l" defTabSz="914400" rtl="0" eaLnBrk="1" latinLnBrk="0" hangingPunct="1">
              <a:defRPr sz="1600" kern="1200">
                <a:solidFill>
                  <a:schemeClr val="tx1"/>
                </a:solidFill>
                <a:latin typeface="Times New Roman" pitchFamily="18" charset="0"/>
                <a:ea typeface="+mn-ea"/>
                <a:cs typeface="+mn-cs"/>
              </a:defRPr>
            </a:lvl6pPr>
            <a:lvl7pPr marL="2743200" algn="l" defTabSz="914400" rtl="0" eaLnBrk="1" latinLnBrk="0" hangingPunct="1">
              <a:defRPr sz="1600" kern="1200">
                <a:solidFill>
                  <a:schemeClr val="tx1"/>
                </a:solidFill>
                <a:latin typeface="Times New Roman" pitchFamily="18" charset="0"/>
                <a:ea typeface="+mn-ea"/>
                <a:cs typeface="+mn-cs"/>
              </a:defRPr>
            </a:lvl7pPr>
            <a:lvl8pPr marL="3200400" algn="l" defTabSz="914400" rtl="0" eaLnBrk="1" latinLnBrk="0" hangingPunct="1">
              <a:defRPr sz="1600" kern="1200">
                <a:solidFill>
                  <a:schemeClr val="tx1"/>
                </a:solidFill>
                <a:latin typeface="Times New Roman" pitchFamily="18" charset="0"/>
                <a:ea typeface="+mn-ea"/>
                <a:cs typeface="+mn-cs"/>
              </a:defRPr>
            </a:lvl8pPr>
            <a:lvl9pPr marL="3657600" algn="l" defTabSz="914400" rtl="0" eaLnBrk="1" latinLnBrk="0" hangingPunct="1">
              <a:defRPr sz="1600" kern="1200">
                <a:solidFill>
                  <a:schemeClr val="tx1"/>
                </a:solidFill>
                <a:latin typeface="Times New Roman" pitchFamily="18" charset="0"/>
                <a:ea typeface="+mn-ea"/>
                <a:cs typeface="+mn-cs"/>
              </a:defRPr>
            </a:lvl9pPr>
          </a:lstStyle>
          <a:p>
            <a:endParaRPr lang="fr-FR"/>
          </a:p>
        </p:txBody>
      </p:sp>
      <p:cxnSp>
        <p:nvCxnSpPr>
          <p:cNvPr id="5" name="_s104478"/>
          <p:cNvCxnSpPr>
            <a:cxnSpLocks noChangeShapeType="1"/>
            <a:stCxn id="17" idx="0"/>
            <a:endCxn id="14" idx="2"/>
          </p:cNvCxnSpPr>
          <p:nvPr/>
        </p:nvCxnSpPr>
        <p:spPr bwMode="auto">
          <a:xfrm rot="5400000" flipH="1">
            <a:off x="7556501" y="3204369"/>
            <a:ext cx="476250" cy="1698625"/>
          </a:xfrm>
          <a:prstGeom prst="bentConnector3">
            <a:avLst>
              <a:gd name="adj1" fmla="val 33486"/>
            </a:avLst>
          </a:prstGeom>
          <a:noFill/>
          <a:ln w="28575">
            <a:solidFill>
              <a:schemeClr val="tx1"/>
            </a:solidFill>
            <a:miter lim="800000"/>
            <a:headEnd/>
            <a:tailEnd/>
          </a:ln>
        </p:spPr>
      </p:cxnSp>
      <p:cxnSp>
        <p:nvCxnSpPr>
          <p:cNvPr id="6" name="_s104476"/>
          <p:cNvCxnSpPr>
            <a:cxnSpLocks noChangeShapeType="1"/>
            <a:stCxn id="16" idx="0"/>
            <a:endCxn id="14" idx="2"/>
          </p:cNvCxnSpPr>
          <p:nvPr/>
        </p:nvCxnSpPr>
        <p:spPr bwMode="auto">
          <a:xfrm rot="16200000">
            <a:off x="6592094" y="4124326"/>
            <a:ext cx="661987" cy="44450"/>
          </a:xfrm>
          <a:prstGeom prst="bentConnector3">
            <a:avLst>
              <a:gd name="adj1" fmla="val 49880"/>
            </a:avLst>
          </a:prstGeom>
          <a:noFill/>
          <a:ln w="28575">
            <a:solidFill>
              <a:schemeClr val="tx1"/>
            </a:solidFill>
            <a:miter lim="800000"/>
            <a:headEnd/>
            <a:tailEnd/>
          </a:ln>
        </p:spPr>
      </p:cxnSp>
      <p:cxnSp>
        <p:nvCxnSpPr>
          <p:cNvPr id="7" name="_s104474"/>
          <p:cNvCxnSpPr>
            <a:cxnSpLocks noChangeShapeType="1"/>
            <a:stCxn id="15" idx="0"/>
            <a:endCxn id="14" idx="2"/>
          </p:cNvCxnSpPr>
          <p:nvPr/>
        </p:nvCxnSpPr>
        <p:spPr bwMode="auto">
          <a:xfrm rot="16200000">
            <a:off x="5857876" y="3204369"/>
            <a:ext cx="476250" cy="1698625"/>
          </a:xfrm>
          <a:prstGeom prst="bentConnector3">
            <a:avLst>
              <a:gd name="adj1" fmla="val 33486"/>
            </a:avLst>
          </a:prstGeom>
          <a:noFill/>
          <a:ln w="28575">
            <a:solidFill>
              <a:schemeClr val="tx1"/>
            </a:solidFill>
            <a:miter lim="800000"/>
            <a:headEnd/>
            <a:tailEnd/>
          </a:ln>
        </p:spPr>
      </p:cxnSp>
      <p:cxnSp>
        <p:nvCxnSpPr>
          <p:cNvPr id="8" name="_s104472"/>
          <p:cNvCxnSpPr>
            <a:cxnSpLocks noChangeShapeType="1"/>
            <a:stCxn id="14" idx="0"/>
            <a:endCxn id="11" idx="2"/>
          </p:cNvCxnSpPr>
          <p:nvPr/>
        </p:nvCxnSpPr>
        <p:spPr bwMode="auto">
          <a:xfrm rot="5400000" flipH="1">
            <a:off x="5857082" y="1773238"/>
            <a:ext cx="477837" cy="1698625"/>
          </a:xfrm>
          <a:prstGeom prst="bentConnector3">
            <a:avLst>
              <a:gd name="adj1" fmla="val 33333"/>
            </a:avLst>
          </a:prstGeom>
          <a:noFill/>
          <a:ln w="28575">
            <a:solidFill>
              <a:schemeClr val="tx1"/>
            </a:solidFill>
            <a:miter lim="800000"/>
            <a:headEnd/>
            <a:tailEnd/>
          </a:ln>
        </p:spPr>
      </p:cxnSp>
      <p:cxnSp>
        <p:nvCxnSpPr>
          <p:cNvPr id="9" name="_s104471"/>
          <p:cNvCxnSpPr>
            <a:cxnSpLocks noChangeShapeType="1"/>
            <a:stCxn id="13" idx="0"/>
            <a:endCxn id="11" idx="2"/>
          </p:cNvCxnSpPr>
          <p:nvPr/>
        </p:nvCxnSpPr>
        <p:spPr bwMode="auto">
          <a:xfrm rot="5400000" flipH="1">
            <a:off x="4950620" y="2679700"/>
            <a:ext cx="646112" cy="53975"/>
          </a:xfrm>
          <a:prstGeom prst="bentConnector3">
            <a:avLst>
              <a:gd name="adj1" fmla="val 49875"/>
            </a:avLst>
          </a:prstGeom>
          <a:noFill/>
          <a:ln w="28575">
            <a:solidFill>
              <a:schemeClr val="tx1"/>
            </a:solidFill>
            <a:miter lim="800000"/>
            <a:headEnd/>
            <a:tailEnd/>
          </a:ln>
        </p:spPr>
      </p:cxnSp>
      <p:cxnSp>
        <p:nvCxnSpPr>
          <p:cNvPr id="10" name="_s104470"/>
          <p:cNvCxnSpPr>
            <a:cxnSpLocks noChangeShapeType="1"/>
            <a:stCxn id="12" idx="0"/>
            <a:endCxn id="11" idx="2"/>
          </p:cNvCxnSpPr>
          <p:nvPr/>
        </p:nvCxnSpPr>
        <p:spPr bwMode="auto">
          <a:xfrm rot="16200000">
            <a:off x="4158457" y="1773238"/>
            <a:ext cx="477837" cy="1698625"/>
          </a:xfrm>
          <a:prstGeom prst="bentConnector3">
            <a:avLst>
              <a:gd name="adj1" fmla="val 33333"/>
            </a:avLst>
          </a:prstGeom>
          <a:noFill/>
          <a:ln w="28575">
            <a:solidFill>
              <a:schemeClr val="tx1"/>
            </a:solidFill>
            <a:miter lim="800000"/>
            <a:headEnd/>
            <a:tailEnd/>
          </a:ln>
        </p:spPr>
      </p:cxnSp>
      <p:sp>
        <p:nvSpPr>
          <p:cNvPr id="11" name="_s104466"/>
          <p:cNvSpPr>
            <a:spLocks noChangeArrowheads="1"/>
          </p:cNvSpPr>
          <p:nvPr/>
        </p:nvSpPr>
        <p:spPr bwMode="auto">
          <a:xfrm>
            <a:off x="4518025" y="1429544"/>
            <a:ext cx="1457325" cy="954088"/>
          </a:xfrm>
          <a:prstGeom prst="roundRect">
            <a:avLst>
              <a:gd name="adj" fmla="val 16667"/>
            </a:avLst>
          </a:prstGeom>
          <a:solidFill>
            <a:schemeClr val="accent1"/>
          </a:solidFill>
          <a:ln w="9525">
            <a:solidFill>
              <a:schemeClr val="tx1"/>
            </a:solidFill>
            <a:round/>
            <a:headEnd/>
            <a:tailEnd/>
          </a:ln>
        </p:spPr>
        <p:txBody>
          <a:bodyPr wrap="none" lIns="0" tIns="0" rIns="0" bIns="0" anchor="ctr"/>
          <a:lstStyle>
            <a:defPPr>
              <a:defRPr lang="en-GB"/>
            </a:defPPr>
            <a:lvl1pPr algn="l" rtl="0" fontAlgn="base">
              <a:spcBef>
                <a:spcPct val="50000"/>
              </a:spcBef>
              <a:spcAft>
                <a:spcPct val="0"/>
              </a:spcAft>
              <a:defRPr sz="1600" kern="1200">
                <a:solidFill>
                  <a:schemeClr val="tx1"/>
                </a:solidFill>
                <a:latin typeface="Times New Roman" pitchFamily="18" charset="0"/>
                <a:ea typeface="+mn-ea"/>
                <a:cs typeface="+mn-cs"/>
              </a:defRPr>
            </a:lvl1pPr>
            <a:lvl2pPr marL="457200" algn="l" rtl="0" fontAlgn="base">
              <a:spcBef>
                <a:spcPct val="50000"/>
              </a:spcBef>
              <a:spcAft>
                <a:spcPct val="0"/>
              </a:spcAft>
              <a:defRPr sz="1600" kern="1200">
                <a:solidFill>
                  <a:schemeClr val="tx1"/>
                </a:solidFill>
                <a:latin typeface="Times New Roman" pitchFamily="18" charset="0"/>
                <a:ea typeface="+mn-ea"/>
                <a:cs typeface="+mn-cs"/>
              </a:defRPr>
            </a:lvl2pPr>
            <a:lvl3pPr marL="914400" algn="l" rtl="0" fontAlgn="base">
              <a:spcBef>
                <a:spcPct val="50000"/>
              </a:spcBef>
              <a:spcAft>
                <a:spcPct val="0"/>
              </a:spcAft>
              <a:defRPr sz="1600" kern="1200">
                <a:solidFill>
                  <a:schemeClr val="tx1"/>
                </a:solidFill>
                <a:latin typeface="Times New Roman" pitchFamily="18" charset="0"/>
                <a:ea typeface="+mn-ea"/>
                <a:cs typeface="+mn-cs"/>
              </a:defRPr>
            </a:lvl3pPr>
            <a:lvl4pPr marL="1371600" algn="l" rtl="0" fontAlgn="base">
              <a:spcBef>
                <a:spcPct val="50000"/>
              </a:spcBef>
              <a:spcAft>
                <a:spcPct val="0"/>
              </a:spcAft>
              <a:defRPr sz="1600" kern="1200">
                <a:solidFill>
                  <a:schemeClr val="tx1"/>
                </a:solidFill>
                <a:latin typeface="Times New Roman" pitchFamily="18" charset="0"/>
                <a:ea typeface="+mn-ea"/>
                <a:cs typeface="+mn-cs"/>
              </a:defRPr>
            </a:lvl4pPr>
            <a:lvl5pPr marL="1828800" algn="l" rtl="0" fontAlgn="base">
              <a:spcBef>
                <a:spcPct val="50000"/>
              </a:spcBef>
              <a:spcAft>
                <a:spcPct val="0"/>
              </a:spcAft>
              <a:defRPr sz="1600" kern="1200">
                <a:solidFill>
                  <a:schemeClr val="tx1"/>
                </a:solidFill>
                <a:latin typeface="Times New Roman" pitchFamily="18" charset="0"/>
                <a:ea typeface="+mn-ea"/>
                <a:cs typeface="+mn-cs"/>
              </a:defRPr>
            </a:lvl5pPr>
            <a:lvl6pPr marL="2286000" algn="l" defTabSz="914400" rtl="0" eaLnBrk="1" latinLnBrk="0" hangingPunct="1">
              <a:defRPr sz="1600" kern="1200">
                <a:solidFill>
                  <a:schemeClr val="tx1"/>
                </a:solidFill>
                <a:latin typeface="Times New Roman" pitchFamily="18" charset="0"/>
                <a:ea typeface="+mn-ea"/>
                <a:cs typeface="+mn-cs"/>
              </a:defRPr>
            </a:lvl6pPr>
            <a:lvl7pPr marL="2743200" algn="l" defTabSz="914400" rtl="0" eaLnBrk="1" latinLnBrk="0" hangingPunct="1">
              <a:defRPr sz="1600" kern="1200">
                <a:solidFill>
                  <a:schemeClr val="tx1"/>
                </a:solidFill>
                <a:latin typeface="Times New Roman" pitchFamily="18" charset="0"/>
                <a:ea typeface="+mn-ea"/>
                <a:cs typeface="+mn-cs"/>
              </a:defRPr>
            </a:lvl7pPr>
            <a:lvl8pPr marL="3200400" algn="l" defTabSz="914400" rtl="0" eaLnBrk="1" latinLnBrk="0" hangingPunct="1">
              <a:defRPr sz="1600" kern="1200">
                <a:solidFill>
                  <a:schemeClr val="tx1"/>
                </a:solidFill>
                <a:latin typeface="Times New Roman" pitchFamily="18" charset="0"/>
                <a:ea typeface="+mn-ea"/>
                <a:cs typeface="+mn-cs"/>
              </a:defRPr>
            </a:lvl8pPr>
            <a:lvl9pPr marL="3657600" algn="l" defTabSz="914400" rtl="0" eaLnBrk="1" latinLnBrk="0" hangingPunct="1">
              <a:defRPr sz="1600" kern="1200">
                <a:solidFill>
                  <a:schemeClr val="tx1"/>
                </a:solidFill>
                <a:latin typeface="Times New Roman" pitchFamily="18" charset="0"/>
                <a:ea typeface="+mn-ea"/>
                <a:cs typeface="+mn-cs"/>
              </a:defRPr>
            </a:lvl9pPr>
          </a:lstStyle>
          <a:p>
            <a:pPr algn="ctr"/>
            <a:r>
              <a:rPr lang="fr-FR" b="1"/>
              <a:t>Bureau</a:t>
            </a:r>
            <a:br>
              <a:rPr lang="fr-FR" b="1"/>
            </a:br>
            <a:r>
              <a:rPr lang="fr-FR" b="1"/>
              <a:t>délai : 2</a:t>
            </a:r>
          </a:p>
        </p:txBody>
      </p:sp>
      <p:sp>
        <p:nvSpPr>
          <p:cNvPr id="12" name="_s104467"/>
          <p:cNvSpPr>
            <a:spLocks noChangeArrowheads="1"/>
          </p:cNvSpPr>
          <p:nvPr/>
        </p:nvSpPr>
        <p:spPr bwMode="auto">
          <a:xfrm>
            <a:off x="2819400" y="2861469"/>
            <a:ext cx="1455738" cy="954088"/>
          </a:xfrm>
          <a:prstGeom prst="roundRect">
            <a:avLst>
              <a:gd name="adj" fmla="val 16667"/>
            </a:avLst>
          </a:prstGeom>
          <a:solidFill>
            <a:schemeClr val="accent1"/>
          </a:solidFill>
          <a:ln w="9525">
            <a:solidFill>
              <a:schemeClr val="tx1"/>
            </a:solidFill>
            <a:round/>
            <a:headEnd/>
            <a:tailEnd/>
          </a:ln>
        </p:spPr>
        <p:txBody>
          <a:bodyPr wrap="none" lIns="0" tIns="0" rIns="0" bIns="0" anchor="ctr"/>
          <a:lstStyle>
            <a:defPPr>
              <a:defRPr lang="en-GB"/>
            </a:defPPr>
            <a:lvl1pPr algn="l" rtl="0" fontAlgn="base">
              <a:spcBef>
                <a:spcPct val="50000"/>
              </a:spcBef>
              <a:spcAft>
                <a:spcPct val="0"/>
              </a:spcAft>
              <a:defRPr sz="1600" kern="1200">
                <a:solidFill>
                  <a:schemeClr val="tx1"/>
                </a:solidFill>
                <a:latin typeface="Times New Roman" pitchFamily="18" charset="0"/>
                <a:ea typeface="+mn-ea"/>
                <a:cs typeface="+mn-cs"/>
              </a:defRPr>
            </a:lvl1pPr>
            <a:lvl2pPr marL="457200" algn="l" rtl="0" fontAlgn="base">
              <a:spcBef>
                <a:spcPct val="50000"/>
              </a:spcBef>
              <a:spcAft>
                <a:spcPct val="0"/>
              </a:spcAft>
              <a:defRPr sz="1600" kern="1200">
                <a:solidFill>
                  <a:schemeClr val="tx1"/>
                </a:solidFill>
                <a:latin typeface="Times New Roman" pitchFamily="18" charset="0"/>
                <a:ea typeface="+mn-ea"/>
                <a:cs typeface="+mn-cs"/>
              </a:defRPr>
            </a:lvl2pPr>
            <a:lvl3pPr marL="914400" algn="l" rtl="0" fontAlgn="base">
              <a:spcBef>
                <a:spcPct val="50000"/>
              </a:spcBef>
              <a:spcAft>
                <a:spcPct val="0"/>
              </a:spcAft>
              <a:defRPr sz="1600" kern="1200">
                <a:solidFill>
                  <a:schemeClr val="tx1"/>
                </a:solidFill>
                <a:latin typeface="Times New Roman" pitchFamily="18" charset="0"/>
                <a:ea typeface="+mn-ea"/>
                <a:cs typeface="+mn-cs"/>
              </a:defRPr>
            </a:lvl3pPr>
            <a:lvl4pPr marL="1371600" algn="l" rtl="0" fontAlgn="base">
              <a:spcBef>
                <a:spcPct val="50000"/>
              </a:spcBef>
              <a:spcAft>
                <a:spcPct val="0"/>
              </a:spcAft>
              <a:defRPr sz="1600" kern="1200">
                <a:solidFill>
                  <a:schemeClr val="tx1"/>
                </a:solidFill>
                <a:latin typeface="Times New Roman" pitchFamily="18" charset="0"/>
                <a:ea typeface="+mn-ea"/>
                <a:cs typeface="+mn-cs"/>
              </a:defRPr>
            </a:lvl4pPr>
            <a:lvl5pPr marL="1828800" algn="l" rtl="0" fontAlgn="base">
              <a:spcBef>
                <a:spcPct val="50000"/>
              </a:spcBef>
              <a:spcAft>
                <a:spcPct val="0"/>
              </a:spcAft>
              <a:defRPr sz="1600" kern="1200">
                <a:solidFill>
                  <a:schemeClr val="tx1"/>
                </a:solidFill>
                <a:latin typeface="Times New Roman" pitchFamily="18" charset="0"/>
                <a:ea typeface="+mn-ea"/>
                <a:cs typeface="+mn-cs"/>
              </a:defRPr>
            </a:lvl5pPr>
            <a:lvl6pPr marL="2286000" algn="l" defTabSz="914400" rtl="0" eaLnBrk="1" latinLnBrk="0" hangingPunct="1">
              <a:defRPr sz="1600" kern="1200">
                <a:solidFill>
                  <a:schemeClr val="tx1"/>
                </a:solidFill>
                <a:latin typeface="Times New Roman" pitchFamily="18" charset="0"/>
                <a:ea typeface="+mn-ea"/>
                <a:cs typeface="+mn-cs"/>
              </a:defRPr>
            </a:lvl6pPr>
            <a:lvl7pPr marL="2743200" algn="l" defTabSz="914400" rtl="0" eaLnBrk="1" latinLnBrk="0" hangingPunct="1">
              <a:defRPr sz="1600" kern="1200">
                <a:solidFill>
                  <a:schemeClr val="tx1"/>
                </a:solidFill>
                <a:latin typeface="Times New Roman" pitchFamily="18" charset="0"/>
                <a:ea typeface="+mn-ea"/>
                <a:cs typeface="+mn-cs"/>
              </a:defRPr>
            </a:lvl7pPr>
            <a:lvl8pPr marL="3200400" algn="l" defTabSz="914400" rtl="0" eaLnBrk="1" latinLnBrk="0" hangingPunct="1">
              <a:defRPr sz="1600" kern="1200">
                <a:solidFill>
                  <a:schemeClr val="tx1"/>
                </a:solidFill>
                <a:latin typeface="Times New Roman" pitchFamily="18" charset="0"/>
                <a:ea typeface="+mn-ea"/>
                <a:cs typeface="+mn-cs"/>
              </a:defRPr>
            </a:lvl8pPr>
            <a:lvl9pPr marL="3657600" algn="l" defTabSz="914400" rtl="0" eaLnBrk="1" latinLnBrk="0" hangingPunct="1">
              <a:defRPr sz="1600" kern="1200">
                <a:solidFill>
                  <a:schemeClr val="tx1"/>
                </a:solidFill>
                <a:latin typeface="Times New Roman" pitchFamily="18" charset="0"/>
                <a:ea typeface="+mn-ea"/>
                <a:cs typeface="+mn-cs"/>
              </a:defRPr>
            </a:lvl9pPr>
          </a:lstStyle>
          <a:p>
            <a:pPr algn="ctr"/>
            <a:r>
              <a:rPr lang="fr-FR" b="1"/>
              <a:t>Plateau</a:t>
            </a:r>
            <a:br>
              <a:rPr lang="fr-FR" b="1"/>
            </a:br>
            <a:r>
              <a:rPr lang="fr-FR" b="1"/>
              <a:t>délai : 1</a:t>
            </a:r>
          </a:p>
        </p:txBody>
      </p:sp>
      <p:sp>
        <p:nvSpPr>
          <p:cNvPr id="13" name="_s104468"/>
          <p:cNvSpPr>
            <a:spLocks noChangeArrowheads="1"/>
          </p:cNvSpPr>
          <p:nvPr/>
        </p:nvSpPr>
        <p:spPr bwMode="auto">
          <a:xfrm>
            <a:off x="4572000" y="3029744"/>
            <a:ext cx="1457325" cy="954088"/>
          </a:xfrm>
          <a:prstGeom prst="roundRect">
            <a:avLst>
              <a:gd name="adj" fmla="val 16667"/>
            </a:avLst>
          </a:prstGeom>
          <a:solidFill>
            <a:schemeClr val="accent1"/>
          </a:solidFill>
          <a:ln w="9525">
            <a:solidFill>
              <a:schemeClr val="tx1"/>
            </a:solidFill>
            <a:round/>
            <a:headEnd/>
            <a:tailEnd/>
          </a:ln>
        </p:spPr>
        <p:txBody>
          <a:bodyPr wrap="none" lIns="0" tIns="0" rIns="0" bIns="0" anchor="ctr"/>
          <a:lstStyle>
            <a:defPPr>
              <a:defRPr lang="en-GB"/>
            </a:defPPr>
            <a:lvl1pPr algn="l" rtl="0" fontAlgn="base">
              <a:spcBef>
                <a:spcPct val="50000"/>
              </a:spcBef>
              <a:spcAft>
                <a:spcPct val="0"/>
              </a:spcAft>
              <a:defRPr sz="1600" kern="1200">
                <a:solidFill>
                  <a:schemeClr val="tx1"/>
                </a:solidFill>
                <a:latin typeface="Times New Roman" pitchFamily="18" charset="0"/>
                <a:ea typeface="+mn-ea"/>
                <a:cs typeface="+mn-cs"/>
              </a:defRPr>
            </a:lvl1pPr>
            <a:lvl2pPr marL="457200" algn="l" rtl="0" fontAlgn="base">
              <a:spcBef>
                <a:spcPct val="50000"/>
              </a:spcBef>
              <a:spcAft>
                <a:spcPct val="0"/>
              </a:spcAft>
              <a:defRPr sz="1600" kern="1200">
                <a:solidFill>
                  <a:schemeClr val="tx1"/>
                </a:solidFill>
                <a:latin typeface="Times New Roman" pitchFamily="18" charset="0"/>
                <a:ea typeface="+mn-ea"/>
                <a:cs typeface="+mn-cs"/>
              </a:defRPr>
            </a:lvl2pPr>
            <a:lvl3pPr marL="914400" algn="l" rtl="0" fontAlgn="base">
              <a:spcBef>
                <a:spcPct val="50000"/>
              </a:spcBef>
              <a:spcAft>
                <a:spcPct val="0"/>
              </a:spcAft>
              <a:defRPr sz="1600" kern="1200">
                <a:solidFill>
                  <a:schemeClr val="tx1"/>
                </a:solidFill>
                <a:latin typeface="Times New Roman" pitchFamily="18" charset="0"/>
                <a:ea typeface="+mn-ea"/>
                <a:cs typeface="+mn-cs"/>
              </a:defRPr>
            </a:lvl3pPr>
            <a:lvl4pPr marL="1371600" algn="l" rtl="0" fontAlgn="base">
              <a:spcBef>
                <a:spcPct val="50000"/>
              </a:spcBef>
              <a:spcAft>
                <a:spcPct val="0"/>
              </a:spcAft>
              <a:defRPr sz="1600" kern="1200">
                <a:solidFill>
                  <a:schemeClr val="tx1"/>
                </a:solidFill>
                <a:latin typeface="Times New Roman" pitchFamily="18" charset="0"/>
                <a:ea typeface="+mn-ea"/>
                <a:cs typeface="+mn-cs"/>
              </a:defRPr>
            </a:lvl4pPr>
            <a:lvl5pPr marL="1828800" algn="l" rtl="0" fontAlgn="base">
              <a:spcBef>
                <a:spcPct val="50000"/>
              </a:spcBef>
              <a:spcAft>
                <a:spcPct val="0"/>
              </a:spcAft>
              <a:defRPr sz="1600" kern="1200">
                <a:solidFill>
                  <a:schemeClr val="tx1"/>
                </a:solidFill>
                <a:latin typeface="Times New Roman" pitchFamily="18" charset="0"/>
                <a:ea typeface="+mn-ea"/>
                <a:cs typeface="+mn-cs"/>
              </a:defRPr>
            </a:lvl5pPr>
            <a:lvl6pPr marL="2286000" algn="l" defTabSz="914400" rtl="0" eaLnBrk="1" latinLnBrk="0" hangingPunct="1">
              <a:defRPr sz="1600" kern="1200">
                <a:solidFill>
                  <a:schemeClr val="tx1"/>
                </a:solidFill>
                <a:latin typeface="Times New Roman" pitchFamily="18" charset="0"/>
                <a:ea typeface="+mn-ea"/>
                <a:cs typeface="+mn-cs"/>
              </a:defRPr>
            </a:lvl6pPr>
            <a:lvl7pPr marL="2743200" algn="l" defTabSz="914400" rtl="0" eaLnBrk="1" latinLnBrk="0" hangingPunct="1">
              <a:defRPr sz="1600" kern="1200">
                <a:solidFill>
                  <a:schemeClr val="tx1"/>
                </a:solidFill>
                <a:latin typeface="Times New Roman" pitchFamily="18" charset="0"/>
                <a:ea typeface="+mn-ea"/>
                <a:cs typeface="+mn-cs"/>
              </a:defRPr>
            </a:lvl7pPr>
            <a:lvl8pPr marL="3200400" algn="l" defTabSz="914400" rtl="0" eaLnBrk="1" latinLnBrk="0" hangingPunct="1">
              <a:defRPr sz="1600" kern="1200">
                <a:solidFill>
                  <a:schemeClr val="tx1"/>
                </a:solidFill>
                <a:latin typeface="Times New Roman" pitchFamily="18" charset="0"/>
                <a:ea typeface="+mn-ea"/>
                <a:cs typeface="+mn-cs"/>
              </a:defRPr>
            </a:lvl8pPr>
            <a:lvl9pPr marL="3657600" algn="l" defTabSz="914400" rtl="0" eaLnBrk="1" latinLnBrk="0" hangingPunct="1">
              <a:defRPr sz="1600" kern="1200">
                <a:solidFill>
                  <a:schemeClr val="tx1"/>
                </a:solidFill>
                <a:latin typeface="Times New Roman" pitchFamily="18" charset="0"/>
                <a:ea typeface="+mn-ea"/>
                <a:cs typeface="+mn-cs"/>
              </a:defRPr>
            </a:lvl9pPr>
          </a:lstStyle>
          <a:p>
            <a:pPr algn="ctr"/>
            <a:r>
              <a:rPr lang="fr-FR" b="1"/>
              <a:t>Pieds</a:t>
            </a:r>
            <a:br>
              <a:rPr lang="fr-FR" b="1"/>
            </a:br>
            <a:r>
              <a:rPr lang="fr-FR" b="1"/>
              <a:t>délai : 1</a:t>
            </a:r>
          </a:p>
        </p:txBody>
      </p:sp>
      <p:sp>
        <p:nvSpPr>
          <p:cNvPr id="14" name="_s104469"/>
          <p:cNvSpPr>
            <a:spLocks noChangeArrowheads="1"/>
          </p:cNvSpPr>
          <p:nvPr/>
        </p:nvSpPr>
        <p:spPr bwMode="auto">
          <a:xfrm>
            <a:off x="6216650" y="2861469"/>
            <a:ext cx="1457325" cy="954088"/>
          </a:xfrm>
          <a:prstGeom prst="roundRect">
            <a:avLst>
              <a:gd name="adj" fmla="val 16667"/>
            </a:avLst>
          </a:prstGeom>
          <a:solidFill>
            <a:schemeClr val="accent1"/>
          </a:solidFill>
          <a:ln w="9525">
            <a:solidFill>
              <a:schemeClr val="tx1"/>
            </a:solidFill>
            <a:round/>
            <a:headEnd/>
            <a:tailEnd/>
          </a:ln>
        </p:spPr>
        <p:txBody>
          <a:bodyPr wrap="none" lIns="0" tIns="0" rIns="0" bIns="0" anchor="ctr"/>
          <a:lstStyle>
            <a:defPPr>
              <a:defRPr lang="en-GB"/>
            </a:defPPr>
            <a:lvl1pPr algn="l" rtl="0" fontAlgn="base">
              <a:spcBef>
                <a:spcPct val="50000"/>
              </a:spcBef>
              <a:spcAft>
                <a:spcPct val="0"/>
              </a:spcAft>
              <a:defRPr sz="1600" kern="1200">
                <a:solidFill>
                  <a:schemeClr val="tx1"/>
                </a:solidFill>
                <a:latin typeface="Times New Roman" pitchFamily="18" charset="0"/>
                <a:ea typeface="+mn-ea"/>
                <a:cs typeface="+mn-cs"/>
              </a:defRPr>
            </a:lvl1pPr>
            <a:lvl2pPr marL="457200" algn="l" rtl="0" fontAlgn="base">
              <a:spcBef>
                <a:spcPct val="50000"/>
              </a:spcBef>
              <a:spcAft>
                <a:spcPct val="0"/>
              </a:spcAft>
              <a:defRPr sz="1600" kern="1200">
                <a:solidFill>
                  <a:schemeClr val="tx1"/>
                </a:solidFill>
                <a:latin typeface="Times New Roman" pitchFamily="18" charset="0"/>
                <a:ea typeface="+mn-ea"/>
                <a:cs typeface="+mn-cs"/>
              </a:defRPr>
            </a:lvl2pPr>
            <a:lvl3pPr marL="914400" algn="l" rtl="0" fontAlgn="base">
              <a:spcBef>
                <a:spcPct val="50000"/>
              </a:spcBef>
              <a:spcAft>
                <a:spcPct val="0"/>
              </a:spcAft>
              <a:defRPr sz="1600" kern="1200">
                <a:solidFill>
                  <a:schemeClr val="tx1"/>
                </a:solidFill>
                <a:latin typeface="Times New Roman" pitchFamily="18" charset="0"/>
                <a:ea typeface="+mn-ea"/>
                <a:cs typeface="+mn-cs"/>
              </a:defRPr>
            </a:lvl3pPr>
            <a:lvl4pPr marL="1371600" algn="l" rtl="0" fontAlgn="base">
              <a:spcBef>
                <a:spcPct val="50000"/>
              </a:spcBef>
              <a:spcAft>
                <a:spcPct val="0"/>
              </a:spcAft>
              <a:defRPr sz="1600" kern="1200">
                <a:solidFill>
                  <a:schemeClr val="tx1"/>
                </a:solidFill>
                <a:latin typeface="Times New Roman" pitchFamily="18" charset="0"/>
                <a:ea typeface="+mn-ea"/>
                <a:cs typeface="+mn-cs"/>
              </a:defRPr>
            </a:lvl4pPr>
            <a:lvl5pPr marL="1828800" algn="l" rtl="0" fontAlgn="base">
              <a:spcBef>
                <a:spcPct val="50000"/>
              </a:spcBef>
              <a:spcAft>
                <a:spcPct val="0"/>
              </a:spcAft>
              <a:defRPr sz="1600" kern="1200">
                <a:solidFill>
                  <a:schemeClr val="tx1"/>
                </a:solidFill>
                <a:latin typeface="Times New Roman" pitchFamily="18" charset="0"/>
                <a:ea typeface="+mn-ea"/>
                <a:cs typeface="+mn-cs"/>
              </a:defRPr>
            </a:lvl5pPr>
            <a:lvl6pPr marL="2286000" algn="l" defTabSz="914400" rtl="0" eaLnBrk="1" latinLnBrk="0" hangingPunct="1">
              <a:defRPr sz="1600" kern="1200">
                <a:solidFill>
                  <a:schemeClr val="tx1"/>
                </a:solidFill>
                <a:latin typeface="Times New Roman" pitchFamily="18" charset="0"/>
                <a:ea typeface="+mn-ea"/>
                <a:cs typeface="+mn-cs"/>
              </a:defRPr>
            </a:lvl6pPr>
            <a:lvl7pPr marL="2743200" algn="l" defTabSz="914400" rtl="0" eaLnBrk="1" latinLnBrk="0" hangingPunct="1">
              <a:defRPr sz="1600" kern="1200">
                <a:solidFill>
                  <a:schemeClr val="tx1"/>
                </a:solidFill>
                <a:latin typeface="Times New Roman" pitchFamily="18" charset="0"/>
                <a:ea typeface="+mn-ea"/>
                <a:cs typeface="+mn-cs"/>
              </a:defRPr>
            </a:lvl7pPr>
            <a:lvl8pPr marL="3200400" algn="l" defTabSz="914400" rtl="0" eaLnBrk="1" latinLnBrk="0" hangingPunct="1">
              <a:defRPr sz="1600" kern="1200">
                <a:solidFill>
                  <a:schemeClr val="tx1"/>
                </a:solidFill>
                <a:latin typeface="Times New Roman" pitchFamily="18" charset="0"/>
                <a:ea typeface="+mn-ea"/>
                <a:cs typeface="+mn-cs"/>
              </a:defRPr>
            </a:lvl8pPr>
            <a:lvl9pPr marL="3657600" algn="l" defTabSz="914400" rtl="0" eaLnBrk="1" latinLnBrk="0" hangingPunct="1">
              <a:defRPr sz="1600" kern="1200">
                <a:solidFill>
                  <a:schemeClr val="tx1"/>
                </a:solidFill>
                <a:latin typeface="Times New Roman" pitchFamily="18" charset="0"/>
                <a:ea typeface="+mn-ea"/>
                <a:cs typeface="+mn-cs"/>
              </a:defRPr>
            </a:lvl9pPr>
          </a:lstStyle>
          <a:p>
            <a:pPr algn="ctr"/>
            <a:r>
              <a:rPr lang="fr-FR" b="1"/>
              <a:t>Tiroirs</a:t>
            </a:r>
            <a:br>
              <a:rPr lang="fr-FR" b="1"/>
            </a:br>
            <a:r>
              <a:rPr lang="fr-FR" b="1"/>
              <a:t>délai : 2</a:t>
            </a:r>
          </a:p>
        </p:txBody>
      </p:sp>
      <p:sp>
        <p:nvSpPr>
          <p:cNvPr id="15" name="_s104473"/>
          <p:cNvSpPr>
            <a:spLocks noChangeArrowheads="1"/>
          </p:cNvSpPr>
          <p:nvPr/>
        </p:nvSpPr>
        <p:spPr bwMode="auto">
          <a:xfrm>
            <a:off x="4518025" y="4291807"/>
            <a:ext cx="1457325" cy="954087"/>
          </a:xfrm>
          <a:prstGeom prst="roundRect">
            <a:avLst>
              <a:gd name="adj" fmla="val 16667"/>
            </a:avLst>
          </a:prstGeom>
          <a:solidFill>
            <a:schemeClr val="accent1"/>
          </a:solidFill>
          <a:ln w="9525">
            <a:solidFill>
              <a:schemeClr val="tx1"/>
            </a:solidFill>
            <a:round/>
            <a:headEnd/>
            <a:tailEnd/>
          </a:ln>
        </p:spPr>
        <p:txBody>
          <a:bodyPr wrap="none" lIns="0" tIns="0" rIns="0" bIns="0" anchor="ctr"/>
          <a:lstStyle>
            <a:defPPr>
              <a:defRPr lang="en-GB"/>
            </a:defPPr>
            <a:lvl1pPr algn="l" rtl="0" fontAlgn="base">
              <a:spcBef>
                <a:spcPct val="50000"/>
              </a:spcBef>
              <a:spcAft>
                <a:spcPct val="0"/>
              </a:spcAft>
              <a:defRPr sz="1600" kern="1200">
                <a:solidFill>
                  <a:schemeClr val="tx1"/>
                </a:solidFill>
                <a:latin typeface="Times New Roman" pitchFamily="18" charset="0"/>
                <a:ea typeface="+mn-ea"/>
                <a:cs typeface="+mn-cs"/>
              </a:defRPr>
            </a:lvl1pPr>
            <a:lvl2pPr marL="457200" algn="l" rtl="0" fontAlgn="base">
              <a:spcBef>
                <a:spcPct val="50000"/>
              </a:spcBef>
              <a:spcAft>
                <a:spcPct val="0"/>
              </a:spcAft>
              <a:defRPr sz="1600" kern="1200">
                <a:solidFill>
                  <a:schemeClr val="tx1"/>
                </a:solidFill>
                <a:latin typeface="Times New Roman" pitchFamily="18" charset="0"/>
                <a:ea typeface="+mn-ea"/>
                <a:cs typeface="+mn-cs"/>
              </a:defRPr>
            </a:lvl2pPr>
            <a:lvl3pPr marL="914400" algn="l" rtl="0" fontAlgn="base">
              <a:spcBef>
                <a:spcPct val="50000"/>
              </a:spcBef>
              <a:spcAft>
                <a:spcPct val="0"/>
              </a:spcAft>
              <a:defRPr sz="1600" kern="1200">
                <a:solidFill>
                  <a:schemeClr val="tx1"/>
                </a:solidFill>
                <a:latin typeface="Times New Roman" pitchFamily="18" charset="0"/>
                <a:ea typeface="+mn-ea"/>
                <a:cs typeface="+mn-cs"/>
              </a:defRPr>
            </a:lvl3pPr>
            <a:lvl4pPr marL="1371600" algn="l" rtl="0" fontAlgn="base">
              <a:spcBef>
                <a:spcPct val="50000"/>
              </a:spcBef>
              <a:spcAft>
                <a:spcPct val="0"/>
              </a:spcAft>
              <a:defRPr sz="1600" kern="1200">
                <a:solidFill>
                  <a:schemeClr val="tx1"/>
                </a:solidFill>
                <a:latin typeface="Times New Roman" pitchFamily="18" charset="0"/>
                <a:ea typeface="+mn-ea"/>
                <a:cs typeface="+mn-cs"/>
              </a:defRPr>
            </a:lvl4pPr>
            <a:lvl5pPr marL="1828800" algn="l" rtl="0" fontAlgn="base">
              <a:spcBef>
                <a:spcPct val="50000"/>
              </a:spcBef>
              <a:spcAft>
                <a:spcPct val="0"/>
              </a:spcAft>
              <a:defRPr sz="1600" kern="1200">
                <a:solidFill>
                  <a:schemeClr val="tx1"/>
                </a:solidFill>
                <a:latin typeface="Times New Roman" pitchFamily="18" charset="0"/>
                <a:ea typeface="+mn-ea"/>
                <a:cs typeface="+mn-cs"/>
              </a:defRPr>
            </a:lvl5pPr>
            <a:lvl6pPr marL="2286000" algn="l" defTabSz="914400" rtl="0" eaLnBrk="1" latinLnBrk="0" hangingPunct="1">
              <a:defRPr sz="1600" kern="1200">
                <a:solidFill>
                  <a:schemeClr val="tx1"/>
                </a:solidFill>
                <a:latin typeface="Times New Roman" pitchFamily="18" charset="0"/>
                <a:ea typeface="+mn-ea"/>
                <a:cs typeface="+mn-cs"/>
              </a:defRPr>
            </a:lvl6pPr>
            <a:lvl7pPr marL="2743200" algn="l" defTabSz="914400" rtl="0" eaLnBrk="1" latinLnBrk="0" hangingPunct="1">
              <a:defRPr sz="1600" kern="1200">
                <a:solidFill>
                  <a:schemeClr val="tx1"/>
                </a:solidFill>
                <a:latin typeface="Times New Roman" pitchFamily="18" charset="0"/>
                <a:ea typeface="+mn-ea"/>
                <a:cs typeface="+mn-cs"/>
              </a:defRPr>
            </a:lvl7pPr>
            <a:lvl8pPr marL="3200400" algn="l" defTabSz="914400" rtl="0" eaLnBrk="1" latinLnBrk="0" hangingPunct="1">
              <a:defRPr sz="1600" kern="1200">
                <a:solidFill>
                  <a:schemeClr val="tx1"/>
                </a:solidFill>
                <a:latin typeface="Times New Roman" pitchFamily="18" charset="0"/>
                <a:ea typeface="+mn-ea"/>
                <a:cs typeface="+mn-cs"/>
              </a:defRPr>
            </a:lvl8pPr>
            <a:lvl9pPr marL="3657600" algn="l" defTabSz="914400" rtl="0" eaLnBrk="1" latinLnBrk="0" hangingPunct="1">
              <a:defRPr sz="1600" kern="1200">
                <a:solidFill>
                  <a:schemeClr val="tx1"/>
                </a:solidFill>
                <a:latin typeface="Times New Roman" pitchFamily="18" charset="0"/>
                <a:ea typeface="+mn-ea"/>
                <a:cs typeface="+mn-cs"/>
              </a:defRPr>
            </a:lvl9pPr>
          </a:lstStyle>
          <a:p>
            <a:pPr algn="ctr"/>
            <a:r>
              <a:rPr lang="fr-FR" b="1"/>
              <a:t>Poignées</a:t>
            </a:r>
            <a:br>
              <a:rPr lang="fr-FR" b="1"/>
            </a:br>
            <a:r>
              <a:rPr lang="fr-FR" b="1"/>
              <a:t>délai : 0,5</a:t>
            </a:r>
          </a:p>
        </p:txBody>
      </p:sp>
      <p:sp>
        <p:nvSpPr>
          <p:cNvPr id="16" name="_s104475"/>
          <p:cNvSpPr>
            <a:spLocks noChangeArrowheads="1"/>
          </p:cNvSpPr>
          <p:nvPr/>
        </p:nvSpPr>
        <p:spPr bwMode="auto">
          <a:xfrm>
            <a:off x="6172200" y="4477544"/>
            <a:ext cx="1457325" cy="950913"/>
          </a:xfrm>
          <a:prstGeom prst="roundRect">
            <a:avLst>
              <a:gd name="adj" fmla="val 16667"/>
            </a:avLst>
          </a:prstGeom>
          <a:solidFill>
            <a:schemeClr val="accent1"/>
          </a:solidFill>
          <a:ln w="9525">
            <a:solidFill>
              <a:schemeClr val="tx1"/>
            </a:solidFill>
            <a:round/>
            <a:headEnd/>
            <a:tailEnd/>
          </a:ln>
        </p:spPr>
        <p:txBody>
          <a:bodyPr wrap="none" lIns="0" tIns="0" rIns="0" bIns="0" anchor="ctr"/>
          <a:lstStyle>
            <a:defPPr>
              <a:defRPr lang="en-GB"/>
            </a:defPPr>
            <a:lvl1pPr algn="l" rtl="0" fontAlgn="base">
              <a:spcBef>
                <a:spcPct val="50000"/>
              </a:spcBef>
              <a:spcAft>
                <a:spcPct val="0"/>
              </a:spcAft>
              <a:defRPr sz="1600" kern="1200">
                <a:solidFill>
                  <a:schemeClr val="tx1"/>
                </a:solidFill>
                <a:latin typeface="Times New Roman" pitchFamily="18" charset="0"/>
                <a:ea typeface="+mn-ea"/>
                <a:cs typeface="+mn-cs"/>
              </a:defRPr>
            </a:lvl1pPr>
            <a:lvl2pPr marL="457200" algn="l" rtl="0" fontAlgn="base">
              <a:spcBef>
                <a:spcPct val="50000"/>
              </a:spcBef>
              <a:spcAft>
                <a:spcPct val="0"/>
              </a:spcAft>
              <a:defRPr sz="1600" kern="1200">
                <a:solidFill>
                  <a:schemeClr val="tx1"/>
                </a:solidFill>
                <a:latin typeface="Times New Roman" pitchFamily="18" charset="0"/>
                <a:ea typeface="+mn-ea"/>
                <a:cs typeface="+mn-cs"/>
              </a:defRPr>
            </a:lvl2pPr>
            <a:lvl3pPr marL="914400" algn="l" rtl="0" fontAlgn="base">
              <a:spcBef>
                <a:spcPct val="50000"/>
              </a:spcBef>
              <a:spcAft>
                <a:spcPct val="0"/>
              </a:spcAft>
              <a:defRPr sz="1600" kern="1200">
                <a:solidFill>
                  <a:schemeClr val="tx1"/>
                </a:solidFill>
                <a:latin typeface="Times New Roman" pitchFamily="18" charset="0"/>
                <a:ea typeface="+mn-ea"/>
                <a:cs typeface="+mn-cs"/>
              </a:defRPr>
            </a:lvl3pPr>
            <a:lvl4pPr marL="1371600" algn="l" rtl="0" fontAlgn="base">
              <a:spcBef>
                <a:spcPct val="50000"/>
              </a:spcBef>
              <a:spcAft>
                <a:spcPct val="0"/>
              </a:spcAft>
              <a:defRPr sz="1600" kern="1200">
                <a:solidFill>
                  <a:schemeClr val="tx1"/>
                </a:solidFill>
                <a:latin typeface="Times New Roman" pitchFamily="18" charset="0"/>
                <a:ea typeface="+mn-ea"/>
                <a:cs typeface="+mn-cs"/>
              </a:defRPr>
            </a:lvl4pPr>
            <a:lvl5pPr marL="1828800" algn="l" rtl="0" fontAlgn="base">
              <a:spcBef>
                <a:spcPct val="50000"/>
              </a:spcBef>
              <a:spcAft>
                <a:spcPct val="0"/>
              </a:spcAft>
              <a:defRPr sz="1600" kern="1200">
                <a:solidFill>
                  <a:schemeClr val="tx1"/>
                </a:solidFill>
                <a:latin typeface="Times New Roman" pitchFamily="18" charset="0"/>
                <a:ea typeface="+mn-ea"/>
                <a:cs typeface="+mn-cs"/>
              </a:defRPr>
            </a:lvl5pPr>
            <a:lvl6pPr marL="2286000" algn="l" defTabSz="914400" rtl="0" eaLnBrk="1" latinLnBrk="0" hangingPunct="1">
              <a:defRPr sz="1600" kern="1200">
                <a:solidFill>
                  <a:schemeClr val="tx1"/>
                </a:solidFill>
                <a:latin typeface="Times New Roman" pitchFamily="18" charset="0"/>
                <a:ea typeface="+mn-ea"/>
                <a:cs typeface="+mn-cs"/>
              </a:defRPr>
            </a:lvl6pPr>
            <a:lvl7pPr marL="2743200" algn="l" defTabSz="914400" rtl="0" eaLnBrk="1" latinLnBrk="0" hangingPunct="1">
              <a:defRPr sz="1600" kern="1200">
                <a:solidFill>
                  <a:schemeClr val="tx1"/>
                </a:solidFill>
                <a:latin typeface="Times New Roman" pitchFamily="18" charset="0"/>
                <a:ea typeface="+mn-ea"/>
                <a:cs typeface="+mn-cs"/>
              </a:defRPr>
            </a:lvl7pPr>
            <a:lvl8pPr marL="3200400" algn="l" defTabSz="914400" rtl="0" eaLnBrk="1" latinLnBrk="0" hangingPunct="1">
              <a:defRPr sz="1600" kern="1200">
                <a:solidFill>
                  <a:schemeClr val="tx1"/>
                </a:solidFill>
                <a:latin typeface="Times New Roman" pitchFamily="18" charset="0"/>
                <a:ea typeface="+mn-ea"/>
                <a:cs typeface="+mn-cs"/>
              </a:defRPr>
            </a:lvl8pPr>
            <a:lvl9pPr marL="3657600" algn="l" defTabSz="914400" rtl="0" eaLnBrk="1" latinLnBrk="0" hangingPunct="1">
              <a:defRPr sz="1600" kern="1200">
                <a:solidFill>
                  <a:schemeClr val="tx1"/>
                </a:solidFill>
                <a:latin typeface="Times New Roman" pitchFamily="18" charset="0"/>
                <a:ea typeface="+mn-ea"/>
                <a:cs typeface="+mn-cs"/>
              </a:defRPr>
            </a:lvl9pPr>
          </a:lstStyle>
          <a:p>
            <a:pPr algn="ctr"/>
            <a:r>
              <a:rPr lang="fr-FR" b="1"/>
              <a:t>Glissières</a:t>
            </a:r>
            <a:br>
              <a:rPr lang="fr-FR" b="1"/>
            </a:br>
            <a:r>
              <a:rPr lang="fr-FR" b="1"/>
              <a:t>délai : 1</a:t>
            </a:r>
          </a:p>
        </p:txBody>
      </p:sp>
      <p:sp>
        <p:nvSpPr>
          <p:cNvPr id="17" name="_s104477"/>
          <p:cNvSpPr>
            <a:spLocks noChangeArrowheads="1"/>
          </p:cNvSpPr>
          <p:nvPr/>
        </p:nvSpPr>
        <p:spPr bwMode="auto">
          <a:xfrm>
            <a:off x="7916863" y="4291807"/>
            <a:ext cx="1455737" cy="950912"/>
          </a:xfrm>
          <a:prstGeom prst="roundRect">
            <a:avLst>
              <a:gd name="adj" fmla="val 16667"/>
            </a:avLst>
          </a:prstGeom>
          <a:solidFill>
            <a:schemeClr val="accent1"/>
          </a:solidFill>
          <a:ln w="9525">
            <a:solidFill>
              <a:schemeClr val="tx1"/>
            </a:solidFill>
            <a:round/>
            <a:headEnd/>
            <a:tailEnd/>
          </a:ln>
        </p:spPr>
        <p:txBody>
          <a:bodyPr wrap="none" lIns="0" tIns="0" rIns="0" bIns="0" anchor="ctr"/>
          <a:lstStyle>
            <a:defPPr>
              <a:defRPr lang="en-GB"/>
            </a:defPPr>
            <a:lvl1pPr algn="l" rtl="0" fontAlgn="base">
              <a:spcBef>
                <a:spcPct val="50000"/>
              </a:spcBef>
              <a:spcAft>
                <a:spcPct val="0"/>
              </a:spcAft>
              <a:defRPr sz="1600" kern="1200">
                <a:solidFill>
                  <a:schemeClr val="tx1"/>
                </a:solidFill>
                <a:latin typeface="Times New Roman" pitchFamily="18" charset="0"/>
                <a:ea typeface="+mn-ea"/>
                <a:cs typeface="+mn-cs"/>
              </a:defRPr>
            </a:lvl1pPr>
            <a:lvl2pPr marL="457200" algn="l" rtl="0" fontAlgn="base">
              <a:spcBef>
                <a:spcPct val="50000"/>
              </a:spcBef>
              <a:spcAft>
                <a:spcPct val="0"/>
              </a:spcAft>
              <a:defRPr sz="1600" kern="1200">
                <a:solidFill>
                  <a:schemeClr val="tx1"/>
                </a:solidFill>
                <a:latin typeface="Times New Roman" pitchFamily="18" charset="0"/>
                <a:ea typeface="+mn-ea"/>
                <a:cs typeface="+mn-cs"/>
              </a:defRPr>
            </a:lvl2pPr>
            <a:lvl3pPr marL="914400" algn="l" rtl="0" fontAlgn="base">
              <a:spcBef>
                <a:spcPct val="50000"/>
              </a:spcBef>
              <a:spcAft>
                <a:spcPct val="0"/>
              </a:spcAft>
              <a:defRPr sz="1600" kern="1200">
                <a:solidFill>
                  <a:schemeClr val="tx1"/>
                </a:solidFill>
                <a:latin typeface="Times New Roman" pitchFamily="18" charset="0"/>
                <a:ea typeface="+mn-ea"/>
                <a:cs typeface="+mn-cs"/>
              </a:defRPr>
            </a:lvl3pPr>
            <a:lvl4pPr marL="1371600" algn="l" rtl="0" fontAlgn="base">
              <a:spcBef>
                <a:spcPct val="50000"/>
              </a:spcBef>
              <a:spcAft>
                <a:spcPct val="0"/>
              </a:spcAft>
              <a:defRPr sz="1600" kern="1200">
                <a:solidFill>
                  <a:schemeClr val="tx1"/>
                </a:solidFill>
                <a:latin typeface="Times New Roman" pitchFamily="18" charset="0"/>
                <a:ea typeface="+mn-ea"/>
                <a:cs typeface="+mn-cs"/>
              </a:defRPr>
            </a:lvl4pPr>
            <a:lvl5pPr marL="1828800" algn="l" rtl="0" fontAlgn="base">
              <a:spcBef>
                <a:spcPct val="50000"/>
              </a:spcBef>
              <a:spcAft>
                <a:spcPct val="0"/>
              </a:spcAft>
              <a:defRPr sz="1600" kern="1200">
                <a:solidFill>
                  <a:schemeClr val="tx1"/>
                </a:solidFill>
                <a:latin typeface="Times New Roman" pitchFamily="18" charset="0"/>
                <a:ea typeface="+mn-ea"/>
                <a:cs typeface="+mn-cs"/>
              </a:defRPr>
            </a:lvl5pPr>
            <a:lvl6pPr marL="2286000" algn="l" defTabSz="914400" rtl="0" eaLnBrk="1" latinLnBrk="0" hangingPunct="1">
              <a:defRPr sz="1600" kern="1200">
                <a:solidFill>
                  <a:schemeClr val="tx1"/>
                </a:solidFill>
                <a:latin typeface="Times New Roman" pitchFamily="18" charset="0"/>
                <a:ea typeface="+mn-ea"/>
                <a:cs typeface="+mn-cs"/>
              </a:defRPr>
            </a:lvl6pPr>
            <a:lvl7pPr marL="2743200" algn="l" defTabSz="914400" rtl="0" eaLnBrk="1" latinLnBrk="0" hangingPunct="1">
              <a:defRPr sz="1600" kern="1200">
                <a:solidFill>
                  <a:schemeClr val="tx1"/>
                </a:solidFill>
                <a:latin typeface="Times New Roman" pitchFamily="18" charset="0"/>
                <a:ea typeface="+mn-ea"/>
                <a:cs typeface="+mn-cs"/>
              </a:defRPr>
            </a:lvl7pPr>
            <a:lvl8pPr marL="3200400" algn="l" defTabSz="914400" rtl="0" eaLnBrk="1" latinLnBrk="0" hangingPunct="1">
              <a:defRPr sz="1600" kern="1200">
                <a:solidFill>
                  <a:schemeClr val="tx1"/>
                </a:solidFill>
                <a:latin typeface="Times New Roman" pitchFamily="18" charset="0"/>
                <a:ea typeface="+mn-ea"/>
                <a:cs typeface="+mn-cs"/>
              </a:defRPr>
            </a:lvl8pPr>
            <a:lvl9pPr marL="3657600" algn="l" defTabSz="914400" rtl="0" eaLnBrk="1" latinLnBrk="0" hangingPunct="1">
              <a:defRPr sz="1600" kern="1200">
                <a:solidFill>
                  <a:schemeClr val="tx1"/>
                </a:solidFill>
                <a:latin typeface="Times New Roman" pitchFamily="18" charset="0"/>
                <a:ea typeface="+mn-ea"/>
                <a:cs typeface="+mn-cs"/>
              </a:defRPr>
            </a:lvl9pPr>
          </a:lstStyle>
          <a:p>
            <a:pPr algn="ctr"/>
            <a:r>
              <a:rPr lang="fr-FR" b="1"/>
              <a:t>Panneaux</a:t>
            </a:r>
            <a:br>
              <a:rPr lang="fr-FR" b="1"/>
            </a:br>
            <a:r>
              <a:rPr lang="fr-FR" b="1"/>
              <a:t>délai : 3</a:t>
            </a:r>
          </a:p>
        </p:txBody>
      </p:sp>
      <p:sp>
        <p:nvSpPr>
          <p:cNvPr id="18" name="Text Box 37"/>
          <p:cNvSpPr txBox="1">
            <a:spLocks noChangeArrowheads="1"/>
          </p:cNvSpPr>
          <p:nvPr/>
        </p:nvSpPr>
        <p:spPr bwMode="auto">
          <a:xfrm>
            <a:off x="4953000" y="2724944"/>
            <a:ext cx="285750" cy="336550"/>
          </a:xfrm>
          <a:prstGeom prst="rect">
            <a:avLst/>
          </a:prstGeom>
          <a:noFill/>
          <a:ln w="9525">
            <a:noFill/>
            <a:miter lim="800000"/>
            <a:headEnd/>
            <a:tailEnd/>
          </a:ln>
          <a:effectLst/>
        </p:spPr>
        <p:txBody>
          <a:bodyPr wrap="none">
            <a:spAutoFit/>
          </a:bodyPr>
          <a:lstStyle>
            <a:defPPr>
              <a:defRPr lang="en-GB"/>
            </a:defPPr>
            <a:lvl1pPr algn="l" rtl="0" fontAlgn="base">
              <a:spcBef>
                <a:spcPct val="50000"/>
              </a:spcBef>
              <a:spcAft>
                <a:spcPct val="0"/>
              </a:spcAft>
              <a:defRPr sz="1600" kern="1200">
                <a:solidFill>
                  <a:schemeClr val="tx1"/>
                </a:solidFill>
                <a:latin typeface="Times New Roman" pitchFamily="18" charset="0"/>
                <a:ea typeface="+mn-ea"/>
                <a:cs typeface="+mn-cs"/>
              </a:defRPr>
            </a:lvl1pPr>
            <a:lvl2pPr marL="457200" algn="l" rtl="0" fontAlgn="base">
              <a:spcBef>
                <a:spcPct val="50000"/>
              </a:spcBef>
              <a:spcAft>
                <a:spcPct val="0"/>
              </a:spcAft>
              <a:defRPr sz="1600" kern="1200">
                <a:solidFill>
                  <a:schemeClr val="tx1"/>
                </a:solidFill>
                <a:latin typeface="Times New Roman" pitchFamily="18" charset="0"/>
                <a:ea typeface="+mn-ea"/>
                <a:cs typeface="+mn-cs"/>
              </a:defRPr>
            </a:lvl2pPr>
            <a:lvl3pPr marL="914400" algn="l" rtl="0" fontAlgn="base">
              <a:spcBef>
                <a:spcPct val="50000"/>
              </a:spcBef>
              <a:spcAft>
                <a:spcPct val="0"/>
              </a:spcAft>
              <a:defRPr sz="1600" kern="1200">
                <a:solidFill>
                  <a:schemeClr val="tx1"/>
                </a:solidFill>
                <a:latin typeface="Times New Roman" pitchFamily="18" charset="0"/>
                <a:ea typeface="+mn-ea"/>
                <a:cs typeface="+mn-cs"/>
              </a:defRPr>
            </a:lvl3pPr>
            <a:lvl4pPr marL="1371600" algn="l" rtl="0" fontAlgn="base">
              <a:spcBef>
                <a:spcPct val="50000"/>
              </a:spcBef>
              <a:spcAft>
                <a:spcPct val="0"/>
              </a:spcAft>
              <a:defRPr sz="1600" kern="1200">
                <a:solidFill>
                  <a:schemeClr val="tx1"/>
                </a:solidFill>
                <a:latin typeface="Times New Roman" pitchFamily="18" charset="0"/>
                <a:ea typeface="+mn-ea"/>
                <a:cs typeface="+mn-cs"/>
              </a:defRPr>
            </a:lvl4pPr>
            <a:lvl5pPr marL="1828800" algn="l" rtl="0" fontAlgn="base">
              <a:spcBef>
                <a:spcPct val="50000"/>
              </a:spcBef>
              <a:spcAft>
                <a:spcPct val="0"/>
              </a:spcAft>
              <a:defRPr sz="1600" kern="1200">
                <a:solidFill>
                  <a:schemeClr val="tx1"/>
                </a:solidFill>
                <a:latin typeface="Times New Roman" pitchFamily="18" charset="0"/>
                <a:ea typeface="+mn-ea"/>
                <a:cs typeface="+mn-cs"/>
              </a:defRPr>
            </a:lvl5pPr>
            <a:lvl6pPr marL="2286000" algn="l" defTabSz="914400" rtl="0" eaLnBrk="1" latinLnBrk="0" hangingPunct="1">
              <a:defRPr sz="1600" kern="1200">
                <a:solidFill>
                  <a:schemeClr val="tx1"/>
                </a:solidFill>
                <a:latin typeface="Times New Roman" pitchFamily="18" charset="0"/>
                <a:ea typeface="+mn-ea"/>
                <a:cs typeface="+mn-cs"/>
              </a:defRPr>
            </a:lvl6pPr>
            <a:lvl7pPr marL="2743200" algn="l" defTabSz="914400" rtl="0" eaLnBrk="1" latinLnBrk="0" hangingPunct="1">
              <a:defRPr sz="1600" kern="1200">
                <a:solidFill>
                  <a:schemeClr val="tx1"/>
                </a:solidFill>
                <a:latin typeface="Times New Roman" pitchFamily="18" charset="0"/>
                <a:ea typeface="+mn-ea"/>
                <a:cs typeface="+mn-cs"/>
              </a:defRPr>
            </a:lvl7pPr>
            <a:lvl8pPr marL="3200400" algn="l" defTabSz="914400" rtl="0" eaLnBrk="1" latinLnBrk="0" hangingPunct="1">
              <a:defRPr sz="1600" kern="1200">
                <a:solidFill>
                  <a:schemeClr val="tx1"/>
                </a:solidFill>
                <a:latin typeface="Times New Roman" pitchFamily="18" charset="0"/>
                <a:ea typeface="+mn-ea"/>
                <a:cs typeface="+mn-cs"/>
              </a:defRPr>
            </a:lvl8pPr>
            <a:lvl9pPr marL="3657600" algn="l" defTabSz="914400" rtl="0" eaLnBrk="1" latinLnBrk="0" hangingPunct="1">
              <a:defRPr sz="1600" kern="1200">
                <a:solidFill>
                  <a:schemeClr val="tx1"/>
                </a:solidFill>
                <a:latin typeface="Times New Roman" pitchFamily="18" charset="0"/>
                <a:ea typeface="+mn-ea"/>
                <a:cs typeface="+mn-cs"/>
              </a:defRPr>
            </a:lvl9pPr>
          </a:lstStyle>
          <a:p>
            <a:r>
              <a:rPr lang="fr-FR" b="1"/>
              <a:t>4</a:t>
            </a:r>
            <a:endParaRPr lang="en-GB" b="1"/>
          </a:p>
        </p:txBody>
      </p:sp>
      <p:sp>
        <p:nvSpPr>
          <p:cNvPr id="19" name="Text Box 38"/>
          <p:cNvSpPr txBox="1">
            <a:spLocks noChangeArrowheads="1"/>
          </p:cNvSpPr>
          <p:nvPr/>
        </p:nvSpPr>
        <p:spPr bwMode="auto">
          <a:xfrm>
            <a:off x="3260725" y="2482057"/>
            <a:ext cx="285750" cy="336550"/>
          </a:xfrm>
          <a:prstGeom prst="rect">
            <a:avLst/>
          </a:prstGeom>
          <a:noFill/>
          <a:ln w="9525">
            <a:noFill/>
            <a:miter lim="800000"/>
            <a:headEnd/>
            <a:tailEnd/>
          </a:ln>
          <a:effectLst/>
        </p:spPr>
        <p:txBody>
          <a:bodyPr wrap="none">
            <a:spAutoFit/>
          </a:bodyPr>
          <a:lstStyle>
            <a:defPPr>
              <a:defRPr lang="en-GB"/>
            </a:defPPr>
            <a:lvl1pPr algn="l" rtl="0" fontAlgn="base">
              <a:spcBef>
                <a:spcPct val="50000"/>
              </a:spcBef>
              <a:spcAft>
                <a:spcPct val="0"/>
              </a:spcAft>
              <a:defRPr sz="1600" kern="1200">
                <a:solidFill>
                  <a:schemeClr val="tx1"/>
                </a:solidFill>
                <a:latin typeface="Times New Roman" pitchFamily="18" charset="0"/>
                <a:ea typeface="+mn-ea"/>
                <a:cs typeface="+mn-cs"/>
              </a:defRPr>
            </a:lvl1pPr>
            <a:lvl2pPr marL="457200" algn="l" rtl="0" fontAlgn="base">
              <a:spcBef>
                <a:spcPct val="50000"/>
              </a:spcBef>
              <a:spcAft>
                <a:spcPct val="0"/>
              </a:spcAft>
              <a:defRPr sz="1600" kern="1200">
                <a:solidFill>
                  <a:schemeClr val="tx1"/>
                </a:solidFill>
                <a:latin typeface="Times New Roman" pitchFamily="18" charset="0"/>
                <a:ea typeface="+mn-ea"/>
                <a:cs typeface="+mn-cs"/>
              </a:defRPr>
            </a:lvl2pPr>
            <a:lvl3pPr marL="914400" algn="l" rtl="0" fontAlgn="base">
              <a:spcBef>
                <a:spcPct val="50000"/>
              </a:spcBef>
              <a:spcAft>
                <a:spcPct val="0"/>
              </a:spcAft>
              <a:defRPr sz="1600" kern="1200">
                <a:solidFill>
                  <a:schemeClr val="tx1"/>
                </a:solidFill>
                <a:latin typeface="Times New Roman" pitchFamily="18" charset="0"/>
                <a:ea typeface="+mn-ea"/>
                <a:cs typeface="+mn-cs"/>
              </a:defRPr>
            </a:lvl3pPr>
            <a:lvl4pPr marL="1371600" algn="l" rtl="0" fontAlgn="base">
              <a:spcBef>
                <a:spcPct val="50000"/>
              </a:spcBef>
              <a:spcAft>
                <a:spcPct val="0"/>
              </a:spcAft>
              <a:defRPr sz="1600" kern="1200">
                <a:solidFill>
                  <a:schemeClr val="tx1"/>
                </a:solidFill>
                <a:latin typeface="Times New Roman" pitchFamily="18" charset="0"/>
                <a:ea typeface="+mn-ea"/>
                <a:cs typeface="+mn-cs"/>
              </a:defRPr>
            </a:lvl4pPr>
            <a:lvl5pPr marL="1828800" algn="l" rtl="0" fontAlgn="base">
              <a:spcBef>
                <a:spcPct val="50000"/>
              </a:spcBef>
              <a:spcAft>
                <a:spcPct val="0"/>
              </a:spcAft>
              <a:defRPr sz="1600" kern="1200">
                <a:solidFill>
                  <a:schemeClr val="tx1"/>
                </a:solidFill>
                <a:latin typeface="Times New Roman" pitchFamily="18" charset="0"/>
                <a:ea typeface="+mn-ea"/>
                <a:cs typeface="+mn-cs"/>
              </a:defRPr>
            </a:lvl5pPr>
            <a:lvl6pPr marL="2286000" algn="l" defTabSz="914400" rtl="0" eaLnBrk="1" latinLnBrk="0" hangingPunct="1">
              <a:defRPr sz="1600" kern="1200">
                <a:solidFill>
                  <a:schemeClr val="tx1"/>
                </a:solidFill>
                <a:latin typeface="Times New Roman" pitchFamily="18" charset="0"/>
                <a:ea typeface="+mn-ea"/>
                <a:cs typeface="+mn-cs"/>
              </a:defRPr>
            </a:lvl6pPr>
            <a:lvl7pPr marL="2743200" algn="l" defTabSz="914400" rtl="0" eaLnBrk="1" latinLnBrk="0" hangingPunct="1">
              <a:defRPr sz="1600" kern="1200">
                <a:solidFill>
                  <a:schemeClr val="tx1"/>
                </a:solidFill>
                <a:latin typeface="Times New Roman" pitchFamily="18" charset="0"/>
                <a:ea typeface="+mn-ea"/>
                <a:cs typeface="+mn-cs"/>
              </a:defRPr>
            </a:lvl7pPr>
            <a:lvl8pPr marL="3200400" algn="l" defTabSz="914400" rtl="0" eaLnBrk="1" latinLnBrk="0" hangingPunct="1">
              <a:defRPr sz="1600" kern="1200">
                <a:solidFill>
                  <a:schemeClr val="tx1"/>
                </a:solidFill>
                <a:latin typeface="Times New Roman" pitchFamily="18" charset="0"/>
                <a:ea typeface="+mn-ea"/>
                <a:cs typeface="+mn-cs"/>
              </a:defRPr>
            </a:lvl8pPr>
            <a:lvl9pPr marL="3657600" algn="l" defTabSz="914400" rtl="0" eaLnBrk="1" latinLnBrk="0" hangingPunct="1">
              <a:defRPr sz="1600" kern="1200">
                <a:solidFill>
                  <a:schemeClr val="tx1"/>
                </a:solidFill>
                <a:latin typeface="Times New Roman" pitchFamily="18" charset="0"/>
                <a:ea typeface="+mn-ea"/>
                <a:cs typeface="+mn-cs"/>
              </a:defRPr>
            </a:lvl9pPr>
          </a:lstStyle>
          <a:p>
            <a:r>
              <a:rPr lang="fr-FR" b="1"/>
              <a:t>1</a:t>
            </a:r>
            <a:endParaRPr lang="en-GB" b="1"/>
          </a:p>
        </p:txBody>
      </p:sp>
      <p:sp>
        <p:nvSpPr>
          <p:cNvPr id="20" name="Text Box 39"/>
          <p:cNvSpPr txBox="1">
            <a:spLocks noChangeArrowheads="1"/>
          </p:cNvSpPr>
          <p:nvPr/>
        </p:nvSpPr>
        <p:spPr bwMode="auto">
          <a:xfrm>
            <a:off x="7070725" y="2482057"/>
            <a:ext cx="285750" cy="336550"/>
          </a:xfrm>
          <a:prstGeom prst="rect">
            <a:avLst/>
          </a:prstGeom>
          <a:noFill/>
          <a:ln w="9525">
            <a:noFill/>
            <a:miter lim="800000"/>
            <a:headEnd/>
            <a:tailEnd/>
          </a:ln>
          <a:effectLst/>
        </p:spPr>
        <p:txBody>
          <a:bodyPr wrap="none">
            <a:spAutoFit/>
          </a:bodyPr>
          <a:lstStyle>
            <a:defPPr>
              <a:defRPr lang="en-GB"/>
            </a:defPPr>
            <a:lvl1pPr algn="l" rtl="0" fontAlgn="base">
              <a:spcBef>
                <a:spcPct val="50000"/>
              </a:spcBef>
              <a:spcAft>
                <a:spcPct val="0"/>
              </a:spcAft>
              <a:defRPr sz="1600" kern="1200">
                <a:solidFill>
                  <a:schemeClr val="tx1"/>
                </a:solidFill>
                <a:latin typeface="Times New Roman" pitchFamily="18" charset="0"/>
                <a:ea typeface="+mn-ea"/>
                <a:cs typeface="+mn-cs"/>
              </a:defRPr>
            </a:lvl1pPr>
            <a:lvl2pPr marL="457200" algn="l" rtl="0" fontAlgn="base">
              <a:spcBef>
                <a:spcPct val="50000"/>
              </a:spcBef>
              <a:spcAft>
                <a:spcPct val="0"/>
              </a:spcAft>
              <a:defRPr sz="1600" kern="1200">
                <a:solidFill>
                  <a:schemeClr val="tx1"/>
                </a:solidFill>
                <a:latin typeface="Times New Roman" pitchFamily="18" charset="0"/>
                <a:ea typeface="+mn-ea"/>
                <a:cs typeface="+mn-cs"/>
              </a:defRPr>
            </a:lvl2pPr>
            <a:lvl3pPr marL="914400" algn="l" rtl="0" fontAlgn="base">
              <a:spcBef>
                <a:spcPct val="50000"/>
              </a:spcBef>
              <a:spcAft>
                <a:spcPct val="0"/>
              </a:spcAft>
              <a:defRPr sz="1600" kern="1200">
                <a:solidFill>
                  <a:schemeClr val="tx1"/>
                </a:solidFill>
                <a:latin typeface="Times New Roman" pitchFamily="18" charset="0"/>
                <a:ea typeface="+mn-ea"/>
                <a:cs typeface="+mn-cs"/>
              </a:defRPr>
            </a:lvl3pPr>
            <a:lvl4pPr marL="1371600" algn="l" rtl="0" fontAlgn="base">
              <a:spcBef>
                <a:spcPct val="50000"/>
              </a:spcBef>
              <a:spcAft>
                <a:spcPct val="0"/>
              </a:spcAft>
              <a:defRPr sz="1600" kern="1200">
                <a:solidFill>
                  <a:schemeClr val="tx1"/>
                </a:solidFill>
                <a:latin typeface="Times New Roman" pitchFamily="18" charset="0"/>
                <a:ea typeface="+mn-ea"/>
                <a:cs typeface="+mn-cs"/>
              </a:defRPr>
            </a:lvl4pPr>
            <a:lvl5pPr marL="1828800" algn="l" rtl="0" fontAlgn="base">
              <a:spcBef>
                <a:spcPct val="50000"/>
              </a:spcBef>
              <a:spcAft>
                <a:spcPct val="0"/>
              </a:spcAft>
              <a:defRPr sz="1600" kern="1200">
                <a:solidFill>
                  <a:schemeClr val="tx1"/>
                </a:solidFill>
                <a:latin typeface="Times New Roman" pitchFamily="18" charset="0"/>
                <a:ea typeface="+mn-ea"/>
                <a:cs typeface="+mn-cs"/>
              </a:defRPr>
            </a:lvl5pPr>
            <a:lvl6pPr marL="2286000" algn="l" defTabSz="914400" rtl="0" eaLnBrk="1" latinLnBrk="0" hangingPunct="1">
              <a:defRPr sz="1600" kern="1200">
                <a:solidFill>
                  <a:schemeClr val="tx1"/>
                </a:solidFill>
                <a:latin typeface="Times New Roman" pitchFamily="18" charset="0"/>
                <a:ea typeface="+mn-ea"/>
                <a:cs typeface="+mn-cs"/>
              </a:defRPr>
            </a:lvl6pPr>
            <a:lvl7pPr marL="2743200" algn="l" defTabSz="914400" rtl="0" eaLnBrk="1" latinLnBrk="0" hangingPunct="1">
              <a:defRPr sz="1600" kern="1200">
                <a:solidFill>
                  <a:schemeClr val="tx1"/>
                </a:solidFill>
                <a:latin typeface="Times New Roman" pitchFamily="18" charset="0"/>
                <a:ea typeface="+mn-ea"/>
                <a:cs typeface="+mn-cs"/>
              </a:defRPr>
            </a:lvl7pPr>
            <a:lvl8pPr marL="3200400" algn="l" defTabSz="914400" rtl="0" eaLnBrk="1" latinLnBrk="0" hangingPunct="1">
              <a:defRPr sz="1600" kern="1200">
                <a:solidFill>
                  <a:schemeClr val="tx1"/>
                </a:solidFill>
                <a:latin typeface="Times New Roman" pitchFamily="18" charset="0"/>
                <a:ea typeface="+mn-ea"/>
                <a:cs typeface="+mn-cs"/>
              </a:defRPr>
            </a:lvl8pPr>
            <a:lvl9pPr marL="3657600" algn="l" defTabSz="914400" rtl="0" eaLnBrk="1" latinLnBrk="0" hangingPunct="1">
              <a:defRPr sz="1600" kern="1200">
                <a:solidFill>
                  <a:schemeClr val="tx1"/>
                </a:solidFill>
                <a:latin typeface="Times New Roman" pitchFamily="18" charset="0"/>
                <a:ea typeface="+mn-ea"/>
                <a:cs typeface="+mn-cs"/>
              </a:defRPr>
            </a:lvl9pPr>
          </a:lstStyle>
          <a:p>
            <a:r>
              <a:rPr lang="fr-FR" b="1"/>
              <a:t>1</a:t>
            </a:r>
            <a:endParaRPr lang="en-GB" b="1"/>
          </a:p>
        </p:txBody>
      </p:sp>
      <p:sp>
        <p:nvSpPr>
          <p:cNvPr id="21" name="Text Box 40"/>
          <p:cNvSpPr txBox="1">
            <a:spLocks noChangeArrowheads="1"/>
          </p:cNvSpPr>
          <p:nvPr/>
        </p:nvSpPr>
        <p:spPr bwMode="auto">
          <a:xfrm>
            <a:off x="4937125" y="4006057"/>
            <a:ext cx="285750" cy="336550"/>
          </a:xfrm>
          <a:prstGeom prst="rect">
            <a:avLst/>
          </a:prstGeom>
          <a:noFill/>
          <a:ln w="9525">
            <a:noFill/>
            <a:miter lim="800000"/>
            <a:headEnd/>
            <a:tailEnd/>
          </a:ln>
          <a:effectLst/>
        </p:spPr>
        <p:txBody>
          <a:bodyPr wrap="none">
            <a:spAutoFit/>
          </a:bodyPr>
          <a:lstStyle>
            <a:defPPr>
              <a:defRPr lang="en-GB"/>
            </a:defPPr>
            <a:lvl1pPr algn="l" rtl="0" fontAlgn="base">
              <a:spcBef>
                <a:spcPct val="50000"/>
              </a:spcBef>
              <a:spcAft>
                <a:spcPct val="0"/>
              </a:spcAft>
              <a:defRPr sz="1600" kern="1200">
                <a:solidFill>
                  <a:schemeClr val="tx1"/>
                </a:solidFill>
                <a:latin typeface="Times New Roman" pitchFamily="18" charset="0"/>
                <a:ea typeface="+mn-ea"/>
                <a:cs typeface="+mn-cs"/>
              </a:defRPr>
            </a:lvl1pPr>
            <a:lvl2pPr marL="457200" algn="l" rtl="0" fontAlgn="base">
              <a:spcBef>
                <a:spcPct val="50000"/>
              </a:spcBef>
              <a:spcAft>
                <a:spcPct val="0"/>
              </a:spcAft>
              <a:defRPr sz="1600" kern="1200">
                <a:solidFill>
                  <a:schemeClr val="tx1"/>
                </a:solidFill>
                <a:latin typeface="Times New Roman" pitchFamily="18" charset="0"/>
                <a:ea typeface="+mn-ea"/>
                <a:cs typeface="+mn-cs"/>
              </a:defRPr>
            </a:lvl2pPr>
            <a:lvl3pPr marL="914400" algn="l" rtl="0" fontAlgn="base">
              <a:spcBef>
                <a:spcPct val="50000"/>
              </a:spcBef>
              <a:spcAft>
                <a:spcPct val="0"/>
              </a:spcAft>
              <a:defRPr sz="1600" kern="1200">
                <a:solidFill>
                  <a:schemeClr val="tx1"/>
                </a:solidFill>
                <a:latin typeface="Times New Roman" pitchFamily="18" charset="0"/>
                <a:ea typeface="+mn-ea"/>
                <a:cs typeface="+mn-cs"/>
              </a:defRPr>
            </a:lvl3pPr>
            <a:lvl4pPr marL="1371600" algn="l" rtl="0" fontAlgn="base">
              <a:spcBef>
                <a:spcPct val="50000"/>
              </a:spcBef>
              <a:spcAft>
                <a:spcPct val="0"/>
              </a:spcAft>
              <a:defRPr sz="1600" kern="1200">
                <a:solidFill>
                  <a:schemeClr val="tx1"/>
                </a:solidFill>
                <a:latin typeface="Times New Roman" pitchFamily="18" charset="0"/>
                <a:ea typeface="+mn-ea"/>
                <a:cs typeface="+mn-cs"/>
              </a:defRPr>
            </a:lvl4pPr>
            <a:lvl5pPr marL="1828800" algn="l" rtl="0" fontAlgn="base">
              <a:spcBef>
                <a:spcPct val="50000"/>
              </a:spcBef>
              <a:spcAft>
                <a:spcPct val="0"/>
              </a:spcAft>
              <a:defRPr sz="1600" kern="1200">
                <a:solidFill>
                  <a:schemeClr val="tx1"/>
                </a:solidFill>
                <a:latin typeface="Times New Roman" pitchFamily="18" charset="0"/>
                <a:ea typeface="+mn-ea"/>
                <a:cs typeface="+mn-cs"/>
              </a:defRPr>
            </a:lvl5pPr>
            <a:lvl6pPr marL="2286000" algn="l" defTabSz="914400" rtl="0" eaLnBrk="1" latinLnBrk="0" hangingPunct="1">
              <a:defRPr sz="1600" kern="1200">
                <a:solidFill>
                  <a:schemeClr val="tx1"/>
                </a:solidFill>
                <a:latin typeface="Times New Roman" pitchFamily="18" charset="0"/>
                <a:ea typeface="+mn-ea"/>
                <a:cs typeface="+mn-cs"/>
              </a:defRPr>
            </a:lvl6pPr>
            <a:lvl7pPr marL="2743200" algn="l" defTabSz="914400" rtl="0" eaLnBrk="1" latinLnBrk="0" hangingPunct="1">
              <a:defRPr sz="1600" kern="1200">
                <a:solidFill>
                  <a:schemeClr val="tx1"/>
                </a:solidFill>
                <a:latin typeface="Times New Roman" pitchFamily="18" charset="0"/>
                <a:ea typeface="+mn-ea"/>
                <a:cs typeface="+mn-cs"/>
              </a:defRPr>
            </a:lvl7pPr>
            <a:lvl8pPr marL="3200400" algn="l" defTabSz="914400" rtl="0" eaLnBrk="1" latinLnBrk="0" hangingPunct="1">
              <a:defRPr sz="1600" kern="1200">
                <a:solidFill>
                  <a:schemeClr val="tx1"/>
                </a:solidFill>
                <a:latin typeface="Times New Roman" pitchFamily="18" charset="0"/>
                <a:ea typeface="+mn-ea"/>
                <a:cs typeface="+mn-cs"/>
              </a:defRPr>
            </a:lvl8pPr>
            <a:lvl9pPr marL="3657600" algn="l" defTabSz="914400" rtl="0" eaLnBrk="1" latinLnBrk="0" hangingPunct="1">
              <a:defRPr sz="1600" kern="1200">
                <a:solidFill>
                  <a:schemeClr val="tx1"/>
                </a:solidFill>
                <a:latin typeface="Times New Roman" pitchFamily="18" charset="0"/>
                <a:ea typeface="+mn-ea"/>
                <a:cs typeface="+mn-cs"/>
              </a:defRPr>
            </a:lvl9pPr>
          </a:lstStyle>
          <a:p>
            <a:r>
              <a:rPr lang="fr-FR" b="1"/>
              <a:t>1</a:t>
            </a:r>
            <a:endParaRPr lang="en-GB" b="1"/>
          </a:p>
        </p:txBody>
      </p:sp>
      <p:sp>
        <p:nvSpPr>
          <p:cNvPr id="22" name="Text Box 41"/>
          <p:cNvSpPr txBox="1">
            <a:spLocks noChangeArrowheads="1"/>
          </p:cNvSpPr>
          <p:nvPr/>
        </p:nvSpPr>
        <p:spPr bwMode="auto">
          <a:xfrm>
            <a:off x="6629400" y="4096544"/>
            <a:ext cx="285750" cy="336550"/>
          </a:xfrm>
          <a:prstGeom prst="rect">
            <a:avLst/>
          </a:prstGeom>
          <a:noFill/>
          <a:ln w="9525">
            <a:noFill/>
            <a:miter lim="800000"/>
            <a:headEnd/>
            <a:tailEnd/>
          </a:ln>
          <a:effectLst/>
        </p:spPr>
        <p:txBody>
          <a:bodyPr wrap="none">
            <a:spAutoFit/>
          </a:bodyPr>
          <a:lstStyle>
            <a:defPPr>
              <a:defRPr lang="en-GB"/>
            </a:defPPr>
            <a:lvl1pPr algn="l" rtl="0" fontAlgn="base">
              <a:spcBef>
                <a:spcPct val="50000"/>
              </a:spcBef>
              <a:spcAft>
                <a:spcPct val="0"/>
              </a:spcAft>
              <a:defRPr sz="1600" kern="1200">
                <a:solidFill>
                  <a:schemeClr val="tx1"/>
                </a:solidFill>
                <a:latin typeface="Times New Roman" pitchFamily="18" charset="0"/>
                <a:ea typeface="+mn-ea"/>
                <a:cs typeface="+mn-cs"/>
              </a:defRPr>
            </a:lvl1pPr>
            <a:lvl2pPr marL="457200" algn="l" rtl="0" fontAlgn="base">
              <a:spcBef>
                <a:spcPct val="50000"/>
              </a:spcBef>
              <a:spcAft>
                <a:spcPct val="0"/>
              </a:spcAft>
              <a:defRPr sz="1600" kern="1200">
                <a:solidFill>
                  <a:schemeClr val="tx1"/>
                </a:solidFill>
                <a:latin typeface="Times New Roman" pitchFamily="18" charset="0"/>
                <a:ea typeface="+mn-ea"/>
                <a:cs typeface="+mn-cs"/>
              </a:defRPr>
            </a:lvl2pPr>
            <a:lvl3pPr marL="914400" algn="l" rtl="0" fontAlgn="base">
              <a:spcBef>
                <a:spcPct val="50000"/>
              </a:spcBef>
              <a:spcAft>
                <a:spcPct val="0"/>
              </a:spcAft>
              <a:defRPr sz="1600" kern="1200">
                <a:solidFill>
                  <a:schemeClr val="tx1"/>
                </a:solidFill>
                <a:latin typeface="Times New Roman" pitchFamily="18" charset="0"/>
                <a:ea typeface="+mn-ea"/>
                <a:cs typeface="+mn-cs"/>
              </a:defRPr>
            </a:lvl3pPr>
            <a:lvl4pPr marL="1371600" algn="l" rtl="0" fontAlgn="base">
              <a:spcBef>
                <a:spcPct val="50000"/>
              </a:spcBef>
              <a:spcAft>
                <a:spcPct val="0"/>
              </a:spcAft>
              <a:defRPr sz="1600" kern="1200">
                <a:solidFill>
                  <a:schemeClr val="tx1"/>
                </a:solidFill>
                <a:latin typeface="Times New Roman" pitchFamily="18" charset="0"/>
                <a:ea typeface="+mn-ea"/>
                <a:cs typeface="+mn-cs"/>
              </a:defRPr>
            </a:lvl4pPr>
            <a:lvl5pPr marL="1828800" algn="l" rtl="0" fontAlgn="base">
              <a:spcBef>
                <a:spcPct val="50000"/>
              </a:spcBef>
              <a:spcAft>
                <a:spcPct val="0"/>
              </a:spcAft>
              <a:defRPr sz="1600" kern="1200">
                <a:solidFill>
                  <a:schemeClr val="tx1"/>
                </a:solidFill>
                <a:latin typeface="Times New Roman" pitchFamily="18" charset="0"/>
                <a:ea typeface="+mn-ea"/>
                <a:cs typeface="+mn-cs"/>
              </a:defRPr>
            </a:lvl5pPr>
            <a:lvl6pPr marL="2286000" algn="l" defTabSz="914400" rtl="0" eaLnBrk="1" latinLnBrk="0" hangingPunct="1">
              <a:defRPr sz="1600" kern="1200">
                <a:solidFill>
                  <a:schemeClr val="tx1"/>
                </a:solidFill>
                <a:latin typeface="Times New Roman" pitchFamily="18" charset="0"/>
                <a:ea typeface="+mn-ea"/>
                <a:cs typeface="+mn-cs"/>
              </a:defRPr>
            </a:lvl6pPr>
            <a:lvl7pPr marL="2743200" algn="l" defTabSz="914400" rtl="0" eaLnBrk="1" latinLnBrk="0" hangingPunct="1">
              <a:defRPr sz="1600" kern="1200">
                <a:solidFill>
                  <a:schemeClr val="tx1"/>
                </a:solidFill>
                <a:latin typeface="Times New Roman" pitchFamily="18" charset="0"/>
                <a:ea typeface="+mn-ea"/>
                <a:cs typeface="+mn-cs"/>
              </a:defRPr>
            </a:lvl7pPr>
            <a:lvl8pPr marL="3200400" algn="l" defTabSz="914400" rtl="0" eaLnBrk="1" latinLnBrk="0" hangingPunct="1">
              <a:defRPr sz="1600" kern="1200">
                <a:solidFill>
                  <a:schemeClr val="tx1"/>
                </a:solidFill>
                <a:latin typeface="Times New Roman" pitchFamily="18" charset="0"/>
                <a:ea typeface="+mn-ea"/>
                <a:cs typeface="+mn-cs"/>
              </a:defRPr>
            </a:lvl8pPr>
            <a:lvl9pPr marL="3657600" algn="l" defTabSz="914400" rtl="0" eaLnBrk="1" latinLnBrk="0" hangingPunct="1">
              <a:defRPr sz="1600" kern="1200">
                <a:solidFill>
                  <a:schemeClr val="tx1"/>
                </a:solidFill>
                <a:latin typeface="Times New Roman" pitchFamily="18" charset="0"/>
                <a:ea typeface="+mn-ea"/>
                <a:cs typeface="+mn-cs"/>
              </a:defRPr>
            </a:lvl9pPr>
          </a:lstStyle>
          <a:p>
            <a:r>
              <a:rPr lang="fr-FR" b="1"/>
              <a:t>2</a:t>
            </a:r>
            <a:endParaRPr lang="en-GB" b="1"/>
          </a:p>
        </p:txBody>
      </p:sp>
      <p:sp>
        <p:nvSpPr>
          <p:cNvPr id="23" name="Text Box 42"/>
          <p:cNvSpPr txBox="1">
            <a:spLocks noChangeArrowheads="1"/>
          </p:cNvSpPr>
          <p:nvPr/>
        </p:nvSpPr>
        <p:spPr bwMode="auto">
          <a:xfrm>
            <a:off x="8747125" y="4006057"/>
            <a:ext cx="285750" cy="336550"/>
          </a:xfrm>
          <a:prstGeom prst="rect">
            <a:avLst/>
          </a:prstGeom>
          <a:noFill/>
          <a:ln w="9525">
            <a:noFill/>
            <a:miter lim="800000"/>
            <a:headEnd/>
            <a:tailEnd/>
          </a:ln>
          <a:effectLst/>
        </p:spPr>
        <p:txBody>
          <a:bodyPr wrap="none">
            <a:spAutoFit/>
          </a:bodyPr>
          <a:lstStyle>
            <a:defPPr>
              <a:defRPr lang="en-GB"/>
            </a:defPPr>
            <a:lvl1pPr algn="l" rtl="0" fontAlgn="base">
              <a:spcBef>
                <a:spcPct val="50000"/>
              </a:spcBef>
              <a:spcAft>
                <a:spcPct val="0"/>
              </a:spcAft>
              <a:defRPr sz="1600" kern="1200">
                <a:solidFill>
                  <a:schemeClr val="tx1"/>
                </a:solidFill>
                <a:latin typeface="Times New Roman" pitchFamily="18" charset="0"/>
                <a:ea typeface="+mn-ea"/>
                <a:cs typeface="+mn-cs"/>
              </a:defRPr>
            </a:lvl1pPr>
            <a:lvl2pPr marL="457200" algn="l" rtl="0" fontAlgn="base">
              <a:spcBef>
                <a:spcPct val="50000"/>
              </a:spcBef>
              <a:spcAft>
                <a:spcPct val="0"/>
              </a:spcAft>
              <a:defRPr sz="1600" kern="1200">
                <a:solidFill>
                  <a:schemeClr val="tx1"/>
                </a:solidFill>
                <a:latin typeface="Times New Roman" pitchFamily="18" charset="0"/>
                <a:ea typeface="+mn-ea"/>
                <a:cs typeface="+mn-cs"/>
              </a:defRPr>
            </a:lvl2pPr>
            <a:lvl3pPr marL="914400" algn="l" rtl="0" fontAlgn="base">
              <a:spcBef>
                <a:spcPct val="50000"/>
              </a:spcBef>
              <a:spcAft>
                <a:spcPct val="0"/>
              </a:spcAft>
              <a:defRPr sz="1600" kern="1200">
                <a:solidFill>
                  <a:schemeClr val="tx1"/>
                </a:solidFill>
                <a:latin typeface="Times New Roman" pitchFamily="18" charset="0"/>
                <a:ea typeface="+mn-ea"/>
                <a:cs typeface="+mn-cs"/>
              </a:defRPr>
            </a:lvl3pPr>
            <a:lvl4pPr marL="1371600" algn="l" rtl="0" fontAlgn="base">
              <a:spcBef>
                <a:spcPct val="50000"/>
              </a:spcBef>
              <a:spcAft>
                <a:spcPct val="0"/>
              </a:spcAft>
              <a:defRPr sz="1600" kern="1200">
                <a:solidFill>
                  <a:schemeClr val="tx1"/>
                </a:solidFill>
                <a:latin typeface="Times New Roman" pitchFamily="18" charset="0"/>
                <a:ea typeface="+mn-ea"/>
                <a:cs typeface="+mn-cs"/>
              </a:defRPr>
            </a:lvl4pPr>
            <a:lvl5pPr marL="1828800" algn="l" rtl="0" fontAlgn="base">
              <a:spcBef>
                <a:spcPct val="50000"/>
              </a:spcBef>
              <a:spcAft>
                <a:spcPct val="0"/>
              </a:spcAft>
              <a:defRPr sz="1600" kern="1200">
                <a:solidFill>
                  <a:schemeClr val="tx1"/>
                </a:solidFill>
                <a:latin typeface="Times New Roman" pitchFamily="18" charset="0"/>
                <a:ea typeface="+mn-ea"/>
                <a:cs typeface="+mn-cs"/>
              </a:defRPr>
            </a:lvl5pPr>
            <a:lvl6pPr marL="2286000" algn="l" defTabSz="914400" rtl="0" eaLnBrk="1" latinLnBrk="0" hangingPunct="1">
              <a:defRPr sz="1600" kern="1200">
                <a:solidFill>
                  <a:schemeClr val="tx1"/>
                </a:solidFill>
                <a:latin typeface="Times New Roman" pitchFamily="18" charset="0"/>
                <a:ea typeface="+mn-ea"/>
                <a:cs typeface="+mn-cs"/>
              </a:defRPr>
            </a:lvl6pPr>
            <a:lvl7pPr marL="2743200" algn="l" defTabSz="914400" rtl="0" eaLnBrk="1" latinLnBrk="0" hangingPunct="1">
              <a:defRPr sz="1600" kern="1200">
                <a:solidFill>
                  <a:schemeClr val="tx1"/>
                </a:solidFill>
                <a:latin typeface="Times New Roman" pitchFamily="18" charset="0"/>
                <a:ea typeface="+mn-ea"/>
                <a:cs typeface="+mn-cs"/>
              </a:defRPr>
            </a:lvl7pPr>
            <a:lvl8pPr marL="3200400" algn="l" defTabSz="914400" rtl="0" eaLnBrk="1" latinLnBrk="0" hangingPunct="1">
              <a:defRPr sz="1600" kern="1200">
                <a:solidFill>
                  <a:schemeClr val="tx1"/>
                </a:solidFill>
                <a:latin typeface="Times New Roman" pitchFamily="18" charset="0"/>
                <a:ea typeface="+mn-ea"/>
                <a:cs typeface="+mn-cs"/>
              </a:defRPr>
            </a:lvl8pPr>
            <a:lvl9pPr marL="3657600" algn="l" defTabSz="914400" rtl="0" eaLnBrk="1" latinLnBrk="0" hangingPunct="1">
              <a:defRPr sz="1600" kern="1200">
                <a:solidFill>
                  <a:schemeClr val="tx1"/>
                </a:solidFill>
                <a:latin typeface="Times New Roman" pitchFamily="18" charset="0"/>
                <a:ea typeface="+mn-ea"/>
                <a:cs typeface="+mn-cs"/>
              </a:defRPr>
            </a:lvl9pPr>
          </a:lstStyle>
          <a:p>
            <a:r>
              <a:rPr lang="fr-FR" b="1"/>
              <a:t>4</a:t>
            </a:r>
            <a:endParaRPr lang="en-GB" b="1"/>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71500" y="1435100"/>
            <a:ext cx="11391900" cy="4813299"/>
          </a:xfrm>
        </p:spPr>
        <p:txBody>
          <a:bodyPr>
            <a:normAutofit/>
          </a:bodyPr>
          <a:lstStyle/>
          <a:p>
            <a:pPr>
              <a:buNone/>
            </a:pPr>
            <a:r>
              <a:rPr lang="fr-FR" dirty="0"/>
              <a:t>Nous pouvons lire cette nomenclature comme suit : </a:t>
            </a:r>
          </a:p>
          <a:p>
            <a:pPr lvl="0"/>
            <a:r>
              <a:rPr lang="fr-FR" dirty="0"/>
              <a:t>Le plateau , les pieds et le tiroirs sont les composants nécessaires pour fabriquer un bureau.</a:t>
            </a:r>
          </a:p>
          <a:p>
            <a:pPr lvl="0"/>
            <a:r>
              <a:rPr lang="fr-FR" dirty="0"/>
              <a:t>Il nous faut 1 plateau, 4 pieds et 1 tiroir pour fabriquer un bureau.</a:t>
            </a:r>
          </a:p>
          <a:p>
            <a:pPr lvl="0"/>
            <a:r>
              <a:rPr lang="fr-FR" dirty="0"/>
              <a:t>Le plateau et les pieds se sont des articles achetés et non pas fabriqués en interne. Par contre le tiroir est un article qui se fabrique en interne.</a:t>
            </a:r>
          </a:p>
          <a:p>
            <a:pPr lvl="0"/>
            <a:r>
              <a:rPr lang="fr-FR" dirty="0"/>
              <a:t>Les poignées, Les glissières et les panneaux sont des composants du tiroir</a:t>
            </a:r>
          </a:p>
          <a:p>
            <a:pPr lvl="0"/>
            <a:r>
              <a:rPr lang="fr-FR" dirty="0"/>
              <a:t>Pour fabriquer un tiroir il nous faut , 1 poignée , 2 glissières et 4 panneaux.</a:t>
            </a:r>
          </a:p>
          <a:p>
            <a:pPr lvl="0"/>
            <a:r>
              <a:rPr lang="fr-FR" dirty="0"/>
              <a:t>Les poignées, les glissières et les panneaux sont des articles achetés.</a:t>
            </a:r>
          </a:p>
          <a:p>
            <a:pPr lvl="0"/>
            <a:r>
              <a:rPr lang="fr-FR" dirty="0"/>
              <a:t>Le délais de fabrication d'un tiroir est de 2 jrs.</a:t>
            </a:r>
          </a:p>
          <a:p>
            <a:pPr lvl="0"/>
            <a:r>
              <a:rPr lang="fr-FR" dirty="0"/>
              <a:t>Le délais de livraison du plateau et pieds est de 1 jours</a:t>
            </a:r>
          </a:p>
          <a:p>
            <a:endParaRPr lang="fr-FR"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406400"/>
            <a:ext cx="10490200" cy="5461000"/>
          </a:xfrm>
        </p:spPr>
        <p:txBody>
          <a:bodyPr>
            <a:noAutofit/>
          </a:bodyPr>
          <a:lstStyle/>
          <a:p>
            <a:r>
              <a:rPr lang="fr-FR" sz="2400" dirty="0"/>
              <a:t>Alors, avec la nomenclature nous allons pouvoir savoir la liste des composants nécessaires à la fabrication ainsi qu'au besoin des articles semi fini (tiroirs) à préparer. Par exemple pour fabriquer ce bureau, nous devons lancer : </a:t>
            </a:r>
          </a:p>
          <a:p>
            <a:pPr>
              <a:buNone/>
            </a:pPr>
            <a:endParaRPr lang="fr-FR" sz="2400" dirty="0"/>
          </a:p>
          <a:p>
            <a:r>
              <a:rPr lang="fr-FR" sz="2400" dirty="0"/>
              <a:t>OF : Ordre de fabrication pour fabriquer les tiroirs.</a:t>
            </a:r>
          </a:p>
          <a:p>
            <a:r>
              <a:rPr lang="fr-FR" sz="2400" dirty="0"/>
              <a:t>OA : Ordres d'achats pour acheter les pieds, les plateaux, les poignées , les glissières et les panneaux.</a:t>
            </a:r>
          </a:p>
          <a:p>
            <a:r>
              <a:rPr lang="fr-FR" sz="2400" dirty="0"/>
              <a:t>OFB : Ordre de fabrication de bureau.</a:t>
            </a:r>
          </a:p>
          <a:p>
            <a:pPr>
              <a:buNone/>
            </a:pPr>
            <a:endParaRPr lang="fr-FR" sz="2400" dirty="0"/>
          </a:p>
          <a:p>
            <a:pPr algn="ctr">
              <a:buNone/>
            </a:pPr>
            <a:r>
              <a:rPr lang="fr-FR" sz="2400" u="sng" dirty="0"/>
              <a:t>NB : La nomenclature est la base de planification, alors les agents d'études doivent la préparer avec prudence, sinon vous risquez de perturber toute la chaine de production.</a:t>
            </a:r>
            <a:endParaRPr lang="fr-FR" sz="2400" dirty="0"/>
          </a:p>
          <a:p>
            <a:endParaRPr lang="fr-FR" sz="24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8612" y="363818"/>
            <a:ext cx="9996488" cy="5287682"/>
          </a:xfrm>
        </p:spPr>
        <p:txBody>
          <a:bodyPr/>
          <a:lstStyle/>
          <a:p>
            <a:r>
              <a:rPr lang="fr-FR" b="1" u="sng" dirty="0"/>
              <a:t>d. La gamme de fabrication :</a:t>
            </a:r>
            <a:r>
              <a:rPr lang="fr-FR" dirty="0"/>
              <a:t> </a:t>
            </a:r>
          </a:p>
          <a:p>
            <a:r>
              <a:rPr lang="fr-FR" dirty="0"/>
              <a:t>C'est un document qui contient une description de toute les phases et opérations de fabrication d'un produit avec le détails des ressources utilisées (matières, matériels, Main d'œuvre) et des temps de cycle par opération.</a:t>
            </a:r>
          </a:p>
          <a:p>
            <a:pPr>
              <a:buNone/>
            </a:pPr>
            <a:endParaRPr lang="fr-FR" dirty="0"/>
          </a:p>
          <a:p>
            <a:pPr>
              <a:buNone/>
            </a:pPr>
            <a:r>
              <a:rPr lang="fr-FR" dirty="0"/>
              <a:t>Il existe des différents types des gammes de fabrication qui différent selon le type de la production, on distingue principalement : </a:t>
            </a:r>
          </a:p>
          <a:p>
            <a:pPr lvl="0"/>
            <a:r>
              <a:rPr lang="fr-FR" dirty="0"/>
              <a:t>Gamme d’usinage : Etablie pour les pièces obtenues par transformation de la matière .</a:t>
            </a:r>
          </a:p>
          <a:p>
            <a:pPr lvl="0"/>
            <a:r>
              <a:rPr lang="fr-FR" dirty="0"/>
              <a:t>Gamme d’assemblage : Etablie pour les pièces obtenues par assemblage de composants .</a:t>
            </a:r>
          </a:p>
          <a:p>
            <a:pPr lvl="0"/>
            <a:r>
              <a:rPr lang="fr-FR" dirty="0"/>
              <a:t>Gamme de contrôle : Suite des instructions de certification d’un produit .</a:t>
            </a:r>
          </a:p>
          <a:p>
            <a:endParaRPr lang="fr-FR"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31800" y="673100"/>
            <a:ext cx="10210800" cy="5473699"/>
          </a:xfrm>
        </p:spPr>
        <p:txBody>
          <a:bodyPr>
            <a:normAutofit/>
          </a:bodyPr>
          <a:lstStyle/>
          <a:p>
            <a:pPr>
              <a:buNone/>
            </a:pPr>
            <a:r>
              <a:rPr lang="fr-FR" dirty="0"/>
              <a:t>Il existe plusieurs modèles de gammes de fabrication qui varient selon le secteur ou le domaine d'activité de la société, mais on trouve qu'ils contiennent toutes les informations suivantes : </a:t>
            </a:r>
          </a:p>
          <a:p>
            <a:pPr lvl="0"/>
            <a:r>
              <a:rPr lang="fr-FR" dirty="0"/>
              <a:t>Le nom de produit </a:t>
            </a:r>
          </a:p>
          <a:p>
            <a:pPr lvl="0"/>
            <a:r>
              <a:rPr lang="fr-FR" dirty="0"/>
              <a:t>La matière utilisée pour la fabrication </a:t>
            </a:r>
          </a:p>
          <a:p>
            <a:pPr lvl="0"/>
            <a:r>
              <a:rPr lang="fr-FR" dirty="0"/>
              <a:t>Les phases par lesquelles passent le produit pour être transformé</a:t>
            </a:r>
          </a:p>
          <a:p>
            <a:pPr lvl="0"/>
            <a:r>
              <a:rPr lang="fr-FR" dirty="0"/>
              <a:t>La description de l'opération à effectuer au niveau de chaque phase</a:t>
            </a:r>
          </a:p>
          <a:p>
            <a:pPr lvl="0"/>
            <a:r>
              <a:rPr lang="fr-FR" dirty="0"/>
              <a:t>Les moyens utilisés (machines,  outillages , main d'œuvre)</a:t>
            </a:r>
          </a:p>
          <a:p>
            <a:pPr lvl="0"/>
            <a:r>
              <a:rPr lang="fr-FR" dirty="0"/>
              <a:t>Le temps d'exécution nécessaire par phase ou par opération </a:t>
            </a:r>
          </a:p>
          <a:p>
            <a:pPr lvl="0"/>
            <a:r>
              <a:rPr lang="fr-FR" dirty="0"/>
              <a:t>Croquis ou dessins expliquant la réalisation d'opération (en cas de besoin)</a:t>
            </a:r>
          </a:p>
          <a:p>
            <a:endParaRPr lang="fr-FR" dirty="0"/>
          </a:p>
        </p:txBody>
      </p:sp>
      <p:sp>
        <p:nvSpPr>
          <p:cNvPr id="4" name="ZoneTexte 3"/>
          <p:cNvSpPr txBox="1"/>
          <p:nvPr/>
        </p:nvSpPr>
        <p:spPr>
          <a:xfrm>
            <a:off x="6299546" y="5533887"/>
            <a:ext cx="5676554" cy="646331"/>
          </a:xfrm>
          <a:prstGeom prst="rect">
            <a:avLst/>
          </a:prstGeom>
          <a:noFill/>
        </p:spPr>
        <p:txBody>
          <a:bodyPr wrap="square" rtlCol="0">
            <a:spAutoFit/>
          </a:bodyPr>
          <a:lstStyle/>
          <a:p>
            <a:r>
              <a:rPr lang="fr-FR" b="1" dirty="0">
                <a:solidFill>
                  <a:srgbClr val="FF0000"/>
                </a:solidFill>
              </a:rPr>
              <a:t>Modèle 5 : Exemple d'une gamme de fabrication</a:t>
            </a:r>
            <a:endParaRPr lang="fr-FR" dirty="0">
              <a:solidFill>
                <a:srgbClr val="FF0000"/>
              </a:solidFill>
            </a:endParaRPr>
          </a:p>
          <a:p>
            <a:endParaRPr lang="fr-FR" dirty="0">
              <a:solidFill>
                <a:srgbClr val="FF0000"/>
              </a:solidFill>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5900" y="673100"/>
            <a:ext cx="10401300" cy="5308599"/>
          </a:xfrm>
        </p:spPr>
        <p:txBody>
          <a:bodyPr/>
          <a:lstStyle/>
          <a:p>
            <a:pPr>
              <a:buNone/>
            </a:pPr>
            <a:r>
              <a:rPr lang="fr-FR" dirty="0"/>
              <a:t>La gamme de fabrication est un document multifonctionnel qui contient plusieurs avantages, il permet de  :  </a:t>
            </a:r>
          </a:p>
          <a:p>
            <a:pPr lvl="0"/>
            <a:r>
              <a:rPr lang="fr-FR" dirty="0"/>
              <a:t>Simplifier la réalisation des opération de production</a:t>
            </a:r>
          </a:p>
          <a:p>
            <a:pPr lvl="0"/>
            <a:r>
              <a:rPr lang="fr-FR" dirty="0"/>
              <a:t>Standardiser les méthodes de réalisation par tous les opérateurs</a:t>
            </a:r>
          </a:p>
          <a:p>
            <a:pPr lvl="0"/>
            <a:r>
              <a:rPr lang="fr-FR" dirty="0"/>
              <a:t>Lister les ressources nécessaires pour la fabrication et les temps d'exécution par produit, la chose qui facilite aux agents méthodes la réalisation d'une planification efficace</a:t>
            </a:r>
          </a:p>
          <a:p>
            <a:pPr lvl="0"/>
            <a:endParaRPr lang="fr-FR" dirty="0"/>
          </a:p>
          <a:p>
            <a:pPr lvl="0"/>
            <a:endParaRPr lang="fr-FR" dirty="0"/>
          </a:p>
          <a:p>
            <a:pPr algn="ctr">
              <a:buNone/>
            </a:pPr>
            <a:r>
              <a:rPr lang="fr-FR" u="sng" dirty="0"/>
              <a:t>NB : Les agents d'études sont les responsables de l'élaboration des gammes, alors ils doivent faire attention et surtout lors de la détermination des ressources et des temps d'exécution pour donner des chiffres exactes et logiques</a:t>
            </a:r>
            <a:endParaRPr lang="fr-FR" dirty="0"/>
          </a:p>
          <a:p>
            <a:pPr lvl="0">
              <a:buNone/>
            </a:pPr>
            <a:endParaRPr lang="fr-FR" dirty="0"/>
          </a:p>
          <a:p>
            <a:endParaRPr lang="fr-FR"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600" b="1" dirty="0"/>
              <a:t>e - Le plan de contrôle de la qualité</a:t>
            </a:r>
            <a:br>
              <a:rPr lang="fr-FR" sz="3600" b="1" dirty="0"/>
            </a:br>
            <a:endParaRPr lang="fr-FR" sz="3600" b="1" dirty="0"/>
          </a:p>
        </p:txBody>
      </p:sp>
      <p:sp>
        <p:nvSpPr>
          <p:cNvPr id="3" name="Espace réservé du contenu 2"/>
          <p:cNvSpPr>
            <a:spLocks noGrp="1"/>
          </p:cNvSpPr>
          <p:nvPr>
            <p:ph idx="1"/>
          </p:nvPr>
        </p:nvSpPr>
        <p:spPr>
          <a:xfrm>
            <a:off x="1090612" y="1646518"/>
            <a:ext cx="8946541" cy="4195481"/>
          </a:xfrm>
        </p:spPr>
        <p:txBody>
          <a:bodyPr/>
          <a:lstStyle/>
          <a:p>
            <a:r>
              <a:rPr lang="fr-FR" dirty="0"/>
              <a:t>Ce plan contient tous les paramètres à contrôler et à surveiller au cours de la fabrication pour assurer le respect des exigences du client (dimensions, poids, texture,....).</a:t>
            </a:r>
          </a:p>
          <a:p>
            <a:r>
              <a:rPr lang="fr-FR" dirty="0"/>
              <a:t>Au niveau de la phase d'études, les agents études doivent déterminer les points critiques du processus de fabrication qui peuvent influencer sur la qualité du produit, après , ils doivent élaborer en collaboration avec le service qualité le plan de contrôle qualité adéquat au produit.</a:t>
            </a:r>
          </a:p>
          <a:p>
            <a:r>
              <a:rPr lang="fr-FR" dirty="0"/>
              <a:t>Dans la fonction qualité, nous allons détailler la procédure d'établissement du plan de contrôle qualité.</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27100" y="762000"/>
            <a:ext cx="9503753" cy="5854699"/>
          </a:xfrm>
        </p:spPr>
        <p:txBody>
          <a:bodyPr>
            <a:normAutofit/>
          </a:bodyPr>
          <a:lstStyle/>
          <a:p>
            <a:r>
              <a:rPr lang="fr-FR" sz="2800" dirty="0"/>
              <a:t>NB : Le dossier d'études produit est la base de toute l'aventure industrielle et commerciale du produit, il sera la base de travail des agents de méthodes pour concevoir les méthodes de fabrication du produit et aussi pour la planification de toutes les ressources nécessaires à la fabrication du produit (humaines, matières, machines,..).Alors les agents d'études doivent concevoir un dossier bien détaillé et claire pour faciliter la tâche aux autres fonctions </a:t>
            </a:r>
          </a:p>
          <a:p>
            <a:endParaRPr lang="fr-FR" sz="2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600" b="1" dirty="0">
                <a:solidFill>
                  <a:srgbClr val="FFC000"/>
                </a:solidFill>
              </a:rPr>
              <a:t>1.5. RESUMEE</a:t>
            </a:r>
            <a:br>
              <a:rPr lang="fr-FR" sz="3600" dirty="0">
                <a:solidFill>
                  <a:srgbClr val="FFC000"/>
                </a:solidFill>
              </a:rPr>
            </a:br>
            <a:endParaRPr lang="fr-FR" sz="3600" dirty="0">
              <a:solidFill>
                <a:srgbClr val="FFC000"/>
              </a:solidFill>
            </a:endParaRPr>
          </a:p>
        </p:txBody>
      </p:sp>
      <p:sp>
        <p:nvSpPr>
          <p:cNvPr id="3" name="Espace réservé du contenu 2"/>
          <p:cNvSpPr>
            <a:spLocks noGrp="1"/>
          </p:cNvSpPr>
          <p:nvPr>
            <p:ph idx="1"/>
          </p:nvPr>
        </p:nvSpPr>
        <p:spPr>
          <a:xfrm>
            <a:off x="393896" y="1603718"/>
            <a:ext cx="11141612" cy="4644682"/>
          </a:xfrm>
        </p:spPr>
        <p:txBody>
          <a:bodyPr>
            <a:normAutofit/>
          </a:bodyPr>
          <a:lstStyle/>
          <a:p>
            <a:r>
              <a:rPr lang="fr-FR" sz="2400" b="1" dirty="0"/>
              <a:t>Avant de passer à la fonction suivante, je voudrais vous rappeler que la fonction étude est une fonction critique dans la chaine de valeur, si nous la maitrisons , nous allons réduire la probabilité d'apparition des dysfonctionnements qui influencent sur la qualité et la productivité, car si nous n'avons pas une étude efficace nous n'aurons pas un respect de la qualité demandée par le client et en même temps nous allons avoir une planification inefficace, les choses qui vont pénaliser la qualité du produit et augmenter les coûts de la production .Alors donnez le temps et l'importance à cette fonction , et essayez de concevoir un dossier d'études complet et fiable. </a:t>
            </a:r>
          </a:p>
          <a:p>
            <a:endParaRPr lang="fr-FR"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17611" y="1659218"/>
            <a:ext cx="9404723" cy="1400530"/>
          </a:xfrm>
        </p:spPr>
        <p:txBody>
          <a:bodyPr/>
          <a:lstStyle/>
          <a:p>
            <a:pPr algn="ctr"/>
            <a:r>
              <a:rPr lang="fr-FR" b="1" dirty="0">
                <a:solidFill>
                  <a:srgbClr val="FFFF00"/>
                </a:solidFill>
              </a:rPr>
              <a:t>CHAPITRE 3 : LA FONCTION METHODES</a:t>
            </a:r>
            <a:br>
              <a:rPr lang="fr-FR" dirty="0">
                <a:solidFill>
                  <a:srgbClr val="FFFF00"/>
                </a:solidFill>
              </a:rPr>
            </a:br>
            <a:endParaRPr lang="fr-FR" dirty="0">
              <a:solidFill>
                <a:srgbClr val="FFFF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927100"/>
            <a:ext cx="9740900" cy="5435600"/>
          </a:xfrm>
        </p:spPr>
        <p:txBody>
          <a:bodyPr>
            <a:normAutofit/>
          </a:bodyPr>
          <a:lstStyle/>
          <a:p>
            <a:r>
              <a:rPr lang="fr-FR" sz="2400" dirty="0"/>
              <a:t>Avant d'avancer , il faut explorer la problématique ou bien les raisons qui nous pousse à structurer, maitriser et améliorer nos usines; C'est pour cela je voudrais qu'on parle un petit peu sur l'évolution de l'industrie durant le dernier siècle.</a:t>
            </a:r>
          </a:p>
          <a:p>
            <a:pPr>
              <a:buNone/>
            </a:pPr>
            <a:endParaRPr lang="fr-FR" sz="2400" dirty="0"/>
          </a:p>
          <a:p>
            <a:r>
              <a:rPr lang="fr-FR" sz="2400" dirty="0"/>
              <a:t>Depuis un passé récent (au milieu de 19ème siècle), L'industrie a connu une évolution au niveau de la structure et la stratégie selon le secteur d'activité ;cette évolution peut être réparti en trois périodes : </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966F75E-0AD6-478F-8550-7420BF8A7591}"/>
              </a:ext>
            </a:extLst>
          </p:cNvPr>
          <p:cNvSpPr/>
          <p:nvPr/>
        </p:nvSpPr>
        <p:spPr>
          <a:xfrm>
            <a:off x="4159243" y="0"/>
            <a:ext cx="4084871" cy="1077218"/>
          </a:xfrm>
          <a:prstGeom prst="rect">
            <a:avLst/>
          </a:prstGeom>
          <a:noFill/>
        </p:spPr>
        <p:txBody>
          <a:bodyPr wrap="square" lIns="91440" tIns="45720" rIns="91440" bIns="45720">
            <a:spAutoFit/>
          </a:bodyPr>
          <a:lstStyle/>
          <a:p>
            <a:pPr algn="ctr"/>
            <a:r>
              <a:rPr lang="fr-FR" sz="3200" b="1" cap="all" dirty="0">
                <a:ln w="9000" cmpd="sng">
                  <a:solidFill>
                    <a:schemeClr val="accent4">
                      <a:shade val="50000"/>
                      <a:satMod val="120000"/>
                    </a:schemeClr>
                  </a:solidFill>
                  <a:prstDash val="solid"/>
                </a:ln>
                <a:solidFill>
                  <a:srgbClr val="FFFF00"/>
                </a:solidFill>
                <a:effectLst>
                  <a:reflection blurRad="12700" stA="28000" endPos="45000" dist="1000" dir="5400000" sy="-100000" algn="bl" rotWithShape="0"/>
                </a:effectLst>
              </a:rPr>
              <a:t>LE MANAGEMENT</a:t>
            </a:r>
          </a:p>
          <a:p>
            <a:pPr algn="ctr"/>
            <a:r>
              <a:rPr lang="fr-FR" sz="3200" b="1" cap="all" dirty="0">
                <a:ln w="9000" cmpd="sng">
                  <a:solidFill>
                    <a:schemeClr val="accent4">
                      <a:shade val="50000"/>
                      <a:satMod val="120000"/>
                    </a:schemeClr>
                  </a:solidFill>
                  <a:prstDash val="solid"/>
                </a:ln>
                <a:solidFill>
                  <a:srgbClr val="FFFF00"/>
                </a:solidFill>
                <a:effectLst>
                  <a:reflection blurRad="12700" stA="28000" endPos="45000" dist="1000" dir="5400000" sy="-100000" algn="bl" rotWithShape="0"/>
                </a:effectLst>
              </a:rPr>
              <a:t>INDUSTRIEL</a:t>
            </a:r>
          </a:p>
        </p:txBody>
      </p:sp>
      <p:sp>
        <p:nvSpPr>
          <p:cNvPr id="24" name="ZoneTexte 23">
            <a:extLst>
              <a:ext uri="{FF2B5EF4-FFF2-40B4-BE49-F238E27FC236}">
                <a16:creationId xmlns:a16="http://schemas.microsoft.com/office/drawing/2014/main" id="{4ACCB755-E6BF-4468-8C45-3E44CD114DDA}"/>
              </a:ext>
            </a:extLst>
          </p:cNvPr>
          <p:cNvSpPr txBox="1"/>
          <p:nvPr/>
        </p:nvSpPr>
        <p:spPr>
          <a:xfrm>
            <a:off x="3677559" y="1725126"/>
            <a:ext cx="1653042" cy="461665"/>
          </a:xfrm>
          <a:prstGeom prst="rect">
            <a:avLst/>
          </a:prstGeom>
          <a:noFill/>
        </p:spPr>
        <p:txBody>
          <a:bodyPr wrap="square" rtlCol="0">
            <a:spAutoFit/>
          </a:bodyPr>
          <a:lstStyle/>
          <a:p>
            <a:r>
              <a:rPr lang="fr-FR" sz="2400" dirty="0"/>
              <a:t>Stratégies</a:t>
            </a:r>
          </a:p>
        </p:txBody>
      </p:sp>
      <p:sp>
        <p:nvSpPr>
          <p:cNvPr id="25" name="ZoneTexte 24">
            <a:extLst>
              <a:ext uri="{FF2B5EF4-FFF2-40B4-BE49-F238E27FC236}">
                <a16:creationId xmlns:a16="http://schemas.microsoft.com/office/drawing/2014/main" id="{69364076-5622-4458-8437-11FC8887FE02}"/>
              </a:ext>
            </a:extLst>
          </p:cNvPr>
          <p:cNvSpPr txBox="1"/>
          <p:nvPr/>
        </p:nvSpPr>
        <p:spPr>
          <a:xfrm>
            <a:off x="2641231" y="460818"/>
            <a:ext cx="1560042" cy="461665"/>
          </a:xfrm>
          <a:prstGeom prst="rect">
            <a:avLst/>
          </a:prstGeom>
          <a:noFill/>
        </p:spPr>
        <p:txBody>
          <a:bodyPr wrap="none" rtlCol="0">
            <a:spAutoFit/>
          </a:bodyPr>
          <a:lstStyle/>
          <a:p>
            <a:pPr algn="ctr"/>
            <a:r>
              <a:rPr lang="fr-FR" sz="2400" dirty="0"/>
              <a:t>Décisions</a:t>
            </a:r>
          </a:p>
        </p:txBody>
      </p:sp>
      <p:sp>
        <p:nvSpPr>
          <p:cNvPr id="28" name="Flèche : droite 27">
            <a:extLst>
              <a:ext uri="{FF2B5EF4-FFF2-40B4-BE49-F238E27FC236}">
                <a16:creationId xmlns:a16="http://schemas.microsoft.com/office/drawing/2014/main" id="{58FF34F7-D62B-4D3D-B047-C2759620F790}"/>
              </a:ext>
            </a:extLst>
          </p:cNvPr>
          <p:cNvSpPr/>
          <p:nvPr/>
        </p:nvSpPr>
        <p:spPr>
          <a:xfrm>
            <a:off x="4397829" y="2844800"/>
            <a:ext cx="3048000" cy="1178785"/>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dirty="0"/>
          </a:p>
        </p:txBody>
      </p:sp>
      <p:sp>
        <p:nvSpPr>
          <p:cNvPr id="34" name="ZoneTexte 33">
            <a:extLst>
              <a:ext uri="{FF2B5EF4-FFF2-40B4-BE49-F238E27FC236}">
                <a16:creationId xmlns:a16="http://schemas.microsoft.com/office/drawing/2014/main" id="{596850CB-48CC-489F-853E-C657DE514F9C}"/>
              </a:ext>
            </a:extLst>
          </p:cNvPr>
          <p:cNvSpPr txBox="1"/>
          <p:nvPr/>
        </p:nvSpPr>
        <p:spPr>
          <a:xfrm>
            <a:off x="3006271" y="4357646"/>
            <a:ext cx="5588000" cy="830997"/>
          </a:xfrm>
          <a:prstGeom prst="rect">
            <a:avLst/>
          </a:prstGeom>
          <a:noFill/>
        </p:spPr>
        <p:txBody>
          <a:bodyPr wrap="square" rtlCol="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fr-FR" sz="24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Suivi par des indicateurs de performances  </a:t>
            </a:r>
          </a:p>
        </p:txBody>
      </p:sp>
      <p:sp>
        <p:nvSpPr>
          <p:cNvPr id="18" name="Ellipse 17">
            <a:extLst>
              <a:ext uri="{FF2B5EF4-FFF2-40B4-BE49-F238E27FC236}">
                <a16:creationId xmlns:a16="http://schemas.microsoft.com/office/drawing/2014/main" id="{7B824F08-BAE9-494D-95E6-810587267449}"/>
              </a:ext>
            </a:extLst>
          </p:cNvPr>
          <p:cNvSpPr/>
          <p:nvPr/>
        </p:nvSpPr>
        <p:spPr>
          <a:xfrm>
            <a:off x="370424" y="771080"/>
            <a:ext cx="2242147" cy="1188358"/>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600" b="1" dirty="0">
                <a:solidFill>
                  <a:schemeClr val="bg1"/>
                </a:solidFill>
              </a:rPr>
              <a:t>Machines, équipements,…..</a:t>
            </a:r>
          </a:p>
        </p:txBody>
      </p:sp>
      <p:sp>
        <p:nvSpPr>
          <p:cNvPr id="19" name="Ellipse 18">
            <a:extLst>
              <a:ext uri="{FF2B5EF4-FFF2-40B4-BE49-F238E27FC236}">
                <a16:creationId xmlns:a16="http://schemas.microsoft.com/office/drawing/2014/main" id="{7B824F08-BAE9-494D-95E6-810587267449}"/>
              </a:ext>
            </a:extLst>
          </p:cNvPr>
          <p:cNvSpPr/>
          <p:nvPr/>
        </p:nvSpPr>
        <p:spPr>
          <a:xfrm>
            <a:off x="399453" y="1946737"/>
            <a:ext cx="2242147" cy="1188358"/>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600" b="1" dirty="0">
                <a:solidFill>
                  <a:schemeClr val="bg1"/>
                </a:solidFill>
              </a:rPr>
              <a:t>Matières premières, Ingrédients</a:t>
            </a:r>
          </a:p>
        </p:txBody>
      </p:sp>
      <p:sp>
        <p:nvSpPr>
          <p:cNvPr id="20" name="Ellipse 19">
            <a:extLst>
              <a:ext uri="{FF2B5EF4-FFF2-40B4-BE49-F238E27FC236}">
                <a16:creationId xmlns:a16="http://schemas.microsoft.com/office/drawing/2014/main" id="{7B824F08-BAE9-494D-95E6-810587267449}"/>
              </a:ext>
            </a:extLst>
          </p:cNvPr>
          <p:cNvSpPr/>
          <p:nvPr/>
        </p:nvSpPr>
        <p:spPr>
          <a:xfrm>
            <a:off x="457510" y="3122396"/>
            <a:ext cx="2242147" cy="1188358"/>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600" b="1" dirty="0">
                <a:solidFill>
                  <a:schemeClr val="bg1"/>
                </a:solidFill>
              </a:rPr>
              <a:t>MO: </a:t>
            </a:r>
          </a:p>
          <a:p>
            <a:pPr algn="ctr"/>
            <a:r>
              <a:rPr lang="fr-FR" sz="1600" b="1" dirty="0">
                <a:solidFill>
                  <a:schemeClr val="bg1"/>
                </a:solidFill>
              </a:rPr>
              <a:t>Cadres,  Opérateurs,</a:t>
            </a:r>
          </a:p>
        </p:txBody>
      </p:sp>
      <p:sp>
        <p:nvSpPr>
          <p:cNvPr id="21" name="Ellipse 20">
            <a:extLst>
              <a:ext uri="{FF2B5EF4-FFF2-40B4-BE49-F238E27FC236}">
                <a16:creationId xmlns:a16="http://schemas.microsoft.com/office/drawing/2014/main" id="{7B824F08-BAE9-494D-95E6-810587267449}"/>
              </a:ext>
            </a:extLst>
          </p:cNvPr>
          <p:cNvSpPr/>
          <p:nvPr/>
        </p:nvSpPr>
        <p:spPr>
          <a:xfrm>
            <a:off x="442996" y="4283539"/>
            <a:ext cx="2242147" cy="1188358"/>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600" b="1" dirty="0">
                <a:solidFill>
                  <a:schemeClr val="bg1"/>
                </a:solidFill>
              </a:rPr>
              <a:t>Méthodes de travail</a:t>
            </a:r>
          </a:p>
        </p:txBody>
      </p:sp>
      <p:sp>
        <p:nvSpPr>
          <p:cNvPr id="22" name="Ellipse 21">
            <a:extLst>
              <a:ext uri="{FF2B5EF4-FFF2-40B4-BE49-F238E27FC236}">
                <a16:creationId xmlns:a16="http://schemas.microsoft.com/office/drawing/2014/main" id="{7B824F08-BAE9-494D-95E6-810587267449}"/>
              </a:ext>
            </a:extLst>
          </p:cNvPr>
          <p:cNvSpPr/>
          <p:nvPr/>
        </p:nvSpPr>
        <p:spPr>
          <a:xfrm>
            <a:off x="442996" y="5437418"/>
            <a:ext cx="2242147" cy="1188358"/>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1600" b="1" dirty="0">
                <a:solidFill>
                  <a:schemeClr val="bg1"/>
                </a:solidFill>
              </a:rPr>
              <a:t>Ateliers,  Espace de travail</a:t>
            </a:r>
          </a:p>
        </p:txBody>
      </p:sp>
      <p:sp>
        <p:nvSpPr>
          <p:cNvPr id="26" name="Flèche vers le bas 25"/>
          <p:cNvSpPr/>
          <p:nvPr/>
        </p:nvSpPr>
        <p:spPr>
          <a:xfrm rot="4215070">
            <a:off x="3249577" y="786674"/>
            <a:ext cx="780871" cy="1320800"/>
          </a:xfrm>
          <a:prstGeom prst="down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fr-FR"/>
          </a:p>
        </p:txBody>
      </p:sp>
      <p:sp>
        <p:nvSpPr>
          <p:cNvPr id="27" name="Rectangle 26">
            <a:extLst>
              <a:ext uri="{FF2B5EF4-FFF2-40B4-BE49-F238E27FC236}">
                <a16:creationId xmlns:a16="http://schemas.microsoft.com/office/drawing/2014/main" id="{95017E50-29BB-4421-B9CD-E35BA3D5222B}"/>
              </a:ext>
            </a:extLst>
          </p:cNvPr>
          <p:cNvSpPr/>
          <p:nvPr/>
        </p:nvSpPr>
        <p:spPr>
          <a:xfrm>
            <a:off x="7910286" y="2255671"/>
            <a:ext cx="4281714" cy="2308324"/>
          </a:xfrm>
          <a:prstGeom prst="rect">
            <a:avLst/>
          </a:prstGeom>
          <a:noFill/>
        </p:spPr>
        <p:txBody>
          <a:bodyPr wrap="squar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fr-FR" sz="24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Produire un article qui </a:t>
            </a:r>
          </a:p>
          <a:p>
            <a:pPr algn="ctr"/>
            <a:r>
              <a:rPr lang="fr-FR" sz="24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répond aux exigences du client </a:t>
            </a:r>
          </a:p>
          <a:p>
            <a:pPr algn="ctr"/>
            <a:r>
              <a:rPr lang="fr-FR" sz="24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avec le minimum du coût </a:t>
            </a:r>
          </a:p>
          <a:p>
            <a:pPr algn="ctr"/>
            <a:r>
              <a:rPr lang="fr-FR" sz="24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et dans les meilleurs délais</a:t>
            </a:r>
          </a:p>
        </p:txBody>
      </p:sp>
      <p:sp>
        <p:nvSpPr>
          <p:cNvPr id="35" name="Étoile à 6 branches 34"/>
          <p:cNvSpPr/>
          <p:nvPr/>
        </p:nvSpPr>
        <p:spPr>
          <a:xfrm>
            <a:off x="9521371" y="5239657"/>
            <a:ext cx="2046515" cy="1175657"/>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Production</a:t>
            </a:r>
          </a:p>
        </p:txBody>
      </p:sp>
      <p:sp>
        <p:nvSpPr>
          <p:cNvPr id="36" name="Étoile à 6 branches 35"/>
          <p:cNvSpPr/>
          <p:nvPr/>
        </p:nvSpPr>
        <p:spPr>
          <a:xfrm>
            <a:off x="7561943" y="5239657"/>
            <a:ext cx="1915886" cy="1175657"/>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t>Maintenance</a:t>
            </a:r>
          </a:p>
        </p:txBody>
      </p:sp>
      <p:sp>
        <p:nvSpPr>
          <p:cNvPr id="37" name="Étoile à 6 branches 36"/>
          <p:cNvSpPr/>
          <p:nvPr/>
        </p:nvSpPr>
        <p:spPr>
          <a:xfrm>
            <a:off x="5994400" y="5225143"/>
            <a:ext cx="1509486" cy="1175657"/>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t>Qualité</a:t>
            </a:r>
          </a:p>
        </p:txBody>
      </p:sp>
      <p:sp>
        <p:nvSpPr>
          <p:cNvPr id="38" name="Étoile à 6 branches 37"/>
          <p:cNvSpPr/>
          <p:nvPr/>
        </p:nvSpPr>
        <p:spPr>
          <a:xfrm>
            <a:off x="4470400" y="5210629"/>
            <a:ext cx="1509486" cy="1175657"/>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t>Projets</a:t>
            </a:r>
          </a:p>
        </p:txBody>
      </p:sp>
      <p:sp>
        <p:nvSpPr>
          <p:cNvPr id="39" name="Étoile à 6 branches 38"/>
          <p:cNvSpPr/>
          <p:nvPr/>
        </p:nvSpPr>
        <p:spPr>
          <a:xfrm>
            <a:off x="2960915" y="5196114"/>
            <a:ext cx="1509486" cy="1175657"/>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t>………..</a:t>
            </a:r>
          </a:p>
        </p:txBody>
      </p:sp>
    </p:spTree>
    <p:extLst>
      <p:ext uri="{BB962C8B-B14F-4D97-AF65-F5344CB8AC3E}">
        <p14:creationId xmlns:p14="http://schemas.microsoft.com/office/powerpoint/2010/main" val="2914236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1000" fill="hold"/>
                                        <p:tgtEl>
                                          <p:spTgt spid="26"/>
                                        </p:tgtEl>
                                        <p:attrNameLst>
                                          <p:attrName>ppt_w</p:attrName>
                                        </p:attrNameLst>
                                      </p:cBhvr>
                                      <p:tavLst>
                                        <p:tav tm="0">
                                          <p:val>
                                            <p:fltVal val="0"/>
                                          </p:val>
                                        </p:tav>
                                        <p:tav tm="100000">
                                          <p:val>
                                            <p:strVal val="#ppt_w"/>
                                          </p:val>
                                        </p:tav>
                                      </p:tavLst>
                                    </p:anim>
                                    <p:anim calcmode="lin" valueType="num">
                                      <p:cBhvr>
                                        <p:cTn id="8" dur="1000" fill="hold"/>
                                        <p:tgtEl>
                                          <p:spTgt spid="26"/>
                                        </p:tgtEl>
                                        <p:attrNameLst>
                                          <p:attrName>ppt_h</p:attrName>
                                        </p:attrNameLst>
                                      </p:cBhvr>
                                      <p:tavLst>
                                        <p:tav tm="0">
                                          <p:val>
                                            <p:fltVal val="0"/>
                                          </p:val>
                                        </p:tav>
                                        <p:tav tm="100000">
                                          <p:val>
                                            <p:strVal val="#ppt_h"/>
                                          </p:val>
                                        </p:tav>
                                      </p:tavLst>
                                    </p:anim>
                                    <p:anim calcmode="lin" valueType="num">
                                      <p:cBhvr>
                                        <p:cTn id="9" dur="1000" fill="hold"/>
                                        <p:tgtEl>
                                          <p:spTgt spid="2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6"/>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p:cTn id="13" dur="1000" fill="hold"/>
                                        <p:tgtEl>
                                          <p:spTgt spid="25"/>
                                        </p:tgtEl>
                                        <p:attrNameLst>
                                          <p:attrName>ppt_w</p:attrName>
                                        </p:attrNameLst>
                                      </p:cBhvr>
                                      <p:tavLst>
                                        <p:tav tm="0">
                                          <p:val>
                                            <p:fltVal val="0"/>
                                          </p:val>
                                        </p:tav>
                                        <p:tav tm="100000">
                                          <p:val>
                                            <p:strVal val="#ppt_w"/>
                                          </p:val>
                                        </p:tav>
                                      </p:tavLst>
                                    </p:anim>
                                    <p:anim calcmode="lin" valueType="num">
                                      <p:cBhvr>
                                        <p:cTn id="14" dur="1000" fill="hold"/>
                                        <p:tgtEl>
                                          <p:spTgt spid="25"/>
                                        </p:tgtEl>
                                        <p:attrNameLst>
                                          <p:attrName>ppt_h</p:attrName>
                                        </p:attrNameLst>
                                      </p:cBhvr>
                                      <p:tavLst>
                                        <p:tav tm="0">
                                          <p:val>
                                            <p:fltVal val="0"/>
                                          </p:val>
                                        </p:tav>
                                        <p:tav tm="100000">
                                          <p:val>
                                            <p:strVal val="#ppt_h"/>
                                          </p:val>
                                        </p:tav>
                                      </p:tavLst>
                                    </p:anim>
                                    <p:anim calcmode="lin" valueType="num">
                                      <p:cBhvr>
                                        <p:cTn id="15" dur="1000" fill="hold"/>
                                        <p:tgtEl>
                                          <p:spTgt spid="25"/>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25"/>
                                        </p:tgtEl>
                                        <p:attrNameLst>
                                          <p:attrName>ppt_y</p:attrName>
                                        </p:attrNameLst>
                                      </p:cBhvr>
                                      <p:tavLst>
                                        <p:tav tm="0" fmla="#ppt_y+(sin(-2*pi*(1-$))*-#ppt_x+cos(-2*pi*(1-$))*(1-#ppt_y))*(1-$)">
                                          <p:val>
                                            <p:fltVal val="0"/>
                                          </p:val>
                                        </p:tav>
                                        <p:tav tm="100000">
                                          <p:val>
                                            <p:fltVal val="1"/>
                                          </p:val>
                                        </p:tav>
                                      </p:tavLst>
                                    </p:anim>
                                  </p:childTnLst>
                                </p:cTn>
                              </p:par>
                              <p:par>
                                <p:cTn id="17" presetID="15"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p:cTn id="19" dur="1000" fill="hold"/>
                                        <p:tgtEl>
                                          <p:spTgt spid="24"/>
                                        </p:tgtEl>
                                        <p:attrNameLst>
                                          <p:attrName>ppt_w</p:attrName>
                                        </p:attrNameLst>
                                      </p:cBhvr>
                                      <p:tavLst>
                                        <p:tav tm="0">
                                          <p:val>
                                            <p:fltVal val="0"/>
                                          </p:val>
                                        </p:tav>
                                        <p:tav tm="100000">
                                          <p:val>
                                            <p:strVal val="#ppt_w"/>
                                          </p:val>
                                        </p:tav>
                                      </p:tavLst>
                                    </p:anim>
                                    <p:anim calcmode="lin" valueType="num">
                                      <p:cBhvr>
                                        <p:cTn id="20" dur="1000" fill="hold"/>
                                        <p:tgtEl>
                                          <p:spTgt spid="24"/>
                                        </p:tgtEl>
                                        <p:attrNameLst>
                                          <p:attrName>ppt_h</p:attrName>
                                        </p:attrNameLst>
                                      </p:cBhvr>
                                      <p:tavLst>
                                        <p:tav tm="0">
                                          <p:val>
                                            <p:fltVal val="0"/>
                                          </p:val>
                                        </p:tav>
                                        <p:tav tm="100000">
                                          <p:val>
                                            <p:strVal val="#ppt_h"/>
                                          </p:val>
                                        </p:tav>
                                      </p:tavLst>
                                    </p:anim>
                                    <p:anim calcmode="lin" valueType="num">
                                      <p:cBhvr>
                                        <p:cTn id="21" dur="1000" fill="hold"/>
                                        <p:tgtEl>
                                          <p:spTgt spid="24"/>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2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500" fill="hold"/>
                                        <p:tgtEl>
                                          <p:spTgt spid="18"/>
                                        </p:tgtEl>
                                        <p:attrNameLst>
                                          <p:attrName>ppt_x</p:attrName>
                                        </p:attrNameLst>
                                      </p:cBhvr>
                                      <p:tavLst>
                                        <p:tav tm="0">
                                          <p:val>
                                            <p:strVal val="#ppt_x"/>
                                          </p:val>
                                        </p:tav>
                                        <p:tav tm="100000">
                                          <p:val>
                                            <p:strVal val="#ppt_x"/>
                                          </p:val>
                                        </p:tav>
                                      </p:tavLst>
                                    </p:anim>
                                    <p:anim calcmode="lin" valueType="num">
                                      <p:cBhvr additive="base">
                                        <p:cTn id="2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additive="base">
                                        <p:cTn id="33" dur="500" fill="hold"/>
                                        <p:tgtEl>
                                          <p:spTgt spid="19"/>
                                        </p:tgtEl>
                                        <p:attrNameLst>
                                          <p:attrName>ppt_x</p:attrName>
                                        </p:attrNameLst>
                                      </p:cBhvr>
                                      <p:tavLst>
                                        <p:tav tm="0">
                                          <p:val>
                                            <p:strVal val="#ppt_x"/>
                                          </p:val>
                                        </p:tav>
                                        <p:tav tm="100000">
                                          <p:val>
                                            <p:strVal val="#ppt_x"/>
                                          </p:val>
                                        </p:tav>
                                      </p:tavLst>
                                    </p:anim>
                                    <p:anim calcmode="lin" valueType="num">
                                      <p:cBhvr additive="base">
                                        <p:cTn id="3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 calcmode="lin" valueType="num">
                                      <p:cBhvr additive="base">
                                        <p:cTn id="39" dur="500" fill="hold"/>
                                        <p:tgtEl>
                                          <p:spTgt spid="20"/>
                                        </p:tgtEl>
                                        <p:attrNameLst>
                                          <p:attrName>ppt_x</p:attrName>
                                        </p:attrNameLst>
                                      </p:cBhvr>
                                      <p:tavLst>
                                        <p:tav tm="0">
                                          <p:val>
                                            <p:strVal val="#ppt_x"/>
                                          </p:val>
                                        </p:tav>
                                        <p:tav tm="100000">
                                          <p:val>
                                            <p:strVal val="#ppt_x"/>
                                          </p:val>
                                        </p:tav>
                                      </p:tavLst>
                                    </p:anim>
                                    <p:anim calcmode="lin" valueType="num">
                                      <p:cBhvr additive="base">
                                        <p:cTn id="4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21"/>
                                        </p:tgtEl>
                                        <p:attrNameLst>
                                          <p:attrName>style.visibility</p:attrName>
                                        </p:attrNameLst>
                                      </p:cBhvr>
                                      <p:to>
                                        <p:strVal val="visible"/>
                                      </p:to>
                                    </p:set>
                                    <p:anim calcmode="lin" valueType="num">
                                      <p:cBhvr additive="base">
                                        <p:cTn id="45" dur="500" fill="hold"/>
                                        <p:tgtEl>
                                          <p:spTgt spid="21"/>
                                        </p:tgtEl>
                                        <p:attrNameLst>
                                          <p:attrName>ppt_x</p:attrName>
                                        </p:attrNameLst>
                                      </p:cBhvr>
                                      <p:tavLst>
                                        <p:tav tm="0">
                                          <p:val>
                                            <p:strVal val="#ppt_x"/>
                                          </p:val>
                                        </p:tav>
                                        <p:tav tm="100000">
                                          <p:val>
                                            <p:strVal val="#ppt_x"/>
                                          </p:val>
                                        </p:tav>
                                      </p:tavLst>
                                    </p:anim>
                                    <p:anim calcmode="lin" valueType="num">
                                      <p:cBhvr additive="base">
                                        <p:cTn id="4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22"/>
                                        </p:tgtEl>
                                        <p:attrNameLst>
                                          <p:attrName>style.visibility</p:attrName>
                                        </p:attrNameLst>
                                      </p:cBhvr>
                                      <p:to>
                                        <p:strVal val="visible"/>
                                      </p:to>
                                    </p:set>
                                    <p:anim calcmode="lin" valueType="num">
                                      <p:cBhvr additive="base">
                                        <p:cTn id="51" dur="500" fill="hold"/>
                                        <p:tgtEl>
                                          <p:spTgt spid="22"/>
                                        </p:tgtEl>
                                        <p:attrNameLst>
                                          <p:attrName>ppt_x</p:attrName>
                                        </p:attrNameLst>
                                      </p:cBhvr>
                                      <p:tavLst>
                                        <p:tav tm="0">
                                          <p:val>
                                            <p:strVal val="#ppt_x"/>
                                          </p:val>
                                        </p:tav>
                                        <p:tav tm="100000">
                                          <p:val>
                                            <p:strVal val="#ppt_x"/>
                                          </p:val>
                                        </p:tav>
                                      </p:tavLst>
                                    </p:anim>
                                    <p:anim calcmode="lin" valueType="num">
                                      <p:cBhvr additive="base">
                                        <p:cTn id="5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15" presetClass="entr" presetSubtype="0" fill="hold" grpId="0" nodeType="clickEffect">
                                  <p:stCondLst>
                                    <p:cond delay="0"/>
                                  </p:stCondLst>
                                  <p:childTnLst>
                                    <p:set>
                                      <p:cBhvr>
                                        <p:cTn id="56" dur="1" fill="hold">
                                          <p:stCondLst>
                                            <p:cond delay="0"/>
                                          </p:stCondLst>
                                        </p:cTn>
                                        <p:tgtEl>
                                          <p:spTgt spid="28"/>
                                        </p:tgtEl>
                                        <p:attrNameLst>
                                          <p:attrName>style.visibility</p:attrName>
                                        </p:attrNameLst>
                                      </p:cBhvr>
                                      <p:to>
                                        <p:strVal val="visible"/>
                                      </p:to>
                                    </p:set>
                                    <p:anim calcmode="lin" valueType="num">
                                      <p:cBhvr>
                                        <p:cTn id="57" dur="1000" fill="hold"/>
                                        <p:tgtEl>
                                          <p:spTgt spid="28"/>
                                        </p:tgtEl>
                                        <p:attrNameLst>
                                          <p:attrName>ppt_w</p:attrName>
                                        </p:attrNameLst>
                                      </p:cBhvr>
                                      <p:tavLst>
                                        <p:tav tm="0">
                                          <p:val>
                                            <p:fltVal val="0"/>
                                          </p:val>
                                        </p:tav>
                                        <p:tav tm="100000">
                                          <p:val>
                                            <p:strVal val="#ppt_w"/>
                                          </p:val>
                                        </p:tav>
                                      </p:tavLst>
                                    </p:anim>
                                    <p:anim calcmode="lin" valueType="num">
                                      <p:cBhvr>
                                        <p:cTn id="58" dur="1000" fill="hold"/>
                                        <p:tgtEl>
                                          <p:spTgt spid="28"/>
                                        </p:tgtEl>
                                        <p:attrNameLst>
                                          <p:attrName>ppt_h</p:attrName>
                                        </p:attrNameLst>
                                      </p:cBhvr>
                                      <p:tavLst>
                                        <p:tav tm="0">
                                          <p:val>
                                            <p:fltVal val="0"/>
                                          </p:val>
                                        </p:tav>
                                        <p:tav tm="100000">
                                          <p:val>
                                            <p:strVal val="#ppt_h"/>
                                          </p:val>
                                        </p:tav>
                                      </p:tavLst>
                                    </p:anim>
                                    <p:anim calcmode="lin" valueType="num">
                                      <p:cBhvr>
                                        <p:cTn id="59" dur="1000" fill="hold"/>
                                        <p:tgtEl>
                                          <p:spTgt spid="28"/>
                                        </p:tgtEl>
                                        <p:attrNameLst>
                                          <p:attrName>ppt_x</p:attrName>
                                        </p:attrNameLst>
                                      </p:cBhvr>
                                      <p:tavLst>
                                        <p:tav tm="0" fmla="#ppt_x+(cos(-2*pi*(1-$))*-#ppt_x-sin(-2*pi*(1-$))*(1-#ppt_y))*(1-$)">
                                          <p:val>
                                            <p:fltVal val="0"/>
                                          </p:val>
                                        </p:tav>
                                        <p:tav tm="100000">
                                          <p:val>
                                            <p:fltVal val="1"/>
                                          </p:val>
                                        </p:tav>
                                      </p:tavLst>
                                    </p:anim>
                                    <p:anim calcmode="lin" valueType="num">
                                      <p:cBhvr>
                                        <p:cTn id="60" dur="1000" fill="hold"/>
                                        <p:tgtEl>
                                          <p:spTgt spid="28"/>
                                        </p:tgtEl>
                                        <p:attrNameLst>
                                          <p:attrName>ppt_y</p:attrName>
                                        </p:attrNameLst>
                                      </p:cBhvr>
                                      <p:tavLst>
                                        <p:tav tm="0" fmla="#ppt_y+(sin(-2*pi*(1-$))*-#ppt_x+cos(-2*pi*(1-$))*(1-#ppt_y))*(1-$)">
                                          <p:val>
                                            <p:fltVal val="0"/>
                                          </p:val>
                                        </p:tav>
                                        <p:tav tm="100000">
                                          <p:val>
                                            <p:fltVal val="1"/>
                                          </p:val>
                                        </p:tav>
                                      </p:tavLst>
                                    </p:anim>
                                  </p:childTnLst>
                                </p:cTn>
                              </p:par>
                              <p:par>
                                <p:cTn id="61" presetID="15" presetClass="entr" presetSubtype="0" fill="hold" grpId="0" nodeType="withEffect">
                                  <p:stCondLst>
                                    <p:cond delay="0"/>
                                  </p:stCondLst>
                                  <p:childTnLst>
                                    <p:set>
                                      <p:cBhvr>
                                        <p:cTn id="62" dur="1" fill="hold">
                                          <p:stCondLst>
                                            <p:cond delay="0"/>
                                          </p:stCondLst>
                                        </p:cTn>
                                        <p:tgtEl>
                                          <p:spTgt spid="27"/>
                                        </p:tgtEl>
                                        <p:attrNameLst>
                                          <p:attrName>style.visibility</p:attrName>
                                        </p:attrNameLst>
                                      </p:cBhvr>
                                      <p:to>
                                        <p:strVal val="visible"/>
                                      </p:to>
                                    </p:set>
                                    <p:anim calcmode="lin" valueType="num">
                                      <p:cBhvr>
                                        <p:cTn id="63" dur="1000" fill="hold"/>
                                        <p:tgtEl>
                                          <p:spTgt spid="27"/>
                                        </p:tgtEl>
                                        <p:attrNameLst>
                                          <p:attrName>ppt_w</p:attrName>
                                        </p:attrNameLst>
                                      </p:cBhvr>
                                      <p:tavLst>
                                        <p:tav tm="0">
                                          <p:val>
                                            <p:fltVal val="0"/>
                                          </p:val>
                                        </p:tav>
                                        <p:tav tm="100000">
                                          <p:val>
                                            <p:strVal val="#ppt_w"/>
                                          </p:val>
                                        </p:tav>
                                      </p:tavLst>
                                    </p:anim>
                                    <p:anim calcmode="lin" valueType="num">
                                      <p:cBhvr>
                                        <p:cTn id="64" dur="1000" fill="hold"/>
                                        <p:tgtEl>
                                          <p:spTgt spid="27"/>
                                        </p:tgtEl>
                                        <p:attrNameLst>
                                          <p:attrName>ppt_h</p:attrName>
                                        </p:attrNameLst>
                                      </p:cBhvr>
                                      <p:tavLst>
                                        <p:tav tm="0">
                                          <p:val>
                                            <p:fltVal val="0"/>
                                          </p:val>
                                        </p:tav>
                                        <p:tav tm="100000">
                                          <p:val>
                                            <p:strVal val="#ppt_h"/>
                                          </p:val>
                                        </p:tav>
                                      </p:tavLst>
                                    </p:anim>
                                    <p:anim calcmode="lin" valueType="num">
                                      <p:cBhvr>
                                        <p:cTn id="65" dur="1000" fill="hold"/>
                                        <p:tgtEl>
                                          <p:spTgt spid="27"/>
                                        </p:tgtEl>
                                        <p:attrNameLst>
                                          <p:attrName>ppt_x</p:attrName>
                                        </p:attrNameLst>
                                      </p:cBhvr>
                                      <p:tavLst>
                                        <p:tav tm="0" fmla="#ppt_x+(cos(-2*pi*(1-$))*-#ppt_x-sin(-2*pi*(1-$))*(1-#ppt_y))*(1-$)">
                                          <p:val>
                                            <p:fltVal val="0"/>
                                          </p:val>
                                        </p:tav>
                                        <p:tav tm="100000">
                                          <p:val>
                                            <p:fltVal val="1"/>
                                          </p:val>
                                        </p:tav>
                                      </p:tavLst>
                                    </p:anim>
                                    <p:anim calcmode="lin" valueType="num">
                                      <p:cBhvr>
                                        <p:cTn id="66" dur="1000" fill="hold"/>
                                        <p:tgtEl>
                                          <p:spTgt spid="2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34"/>
                                        </p:tgtEl>
                                        <p:attrNameLst>
                                          <p:attrName>style.visibility</p:attrName>
                                        </p:attrNameLst>
                                      </p:cBhvr>
                                      <p:to>
                                        <p:strVal val="visible"/>
                                      </p:to>
                                    </p:set>
                                    <p:anim calcmode="lin" valueType="num">
                                      <p:cBhvr additive="base">
                                        <p:cTn id="71" dur="500" fill="hold"/>
                                        <p:tgtEl>
                                          <p:spTgt spid="34"/>
                                        </p:tgtEl>
                                        <p:attrNameLst>
                                          <p:attrName>ppt_x</p:attrName>
                                        </p:attrNameLst>
                                      </p:cBhvr>
                                      <p:tavLst>
                                        <p:tav tm="0">
                                          <p:val>
                                            <p:strVal val="#ppt_x"/>
                                          </p:val>
                                        </p:tav>
                                        <p:tav tm="100000">
                                          <p:val>
                                            <p:strVal val="#ppt_x"/>
                                          </p:val>
                                        </p:tav>
                                      </p:tavLst>
                                    </p:anim>
                                    <p:anim calcmode="lin" valueType="num">
                                      <p:cBhvr additive="base">
                                        <p:cTn id="72"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15" presetClass="entr" presetSubtype="0" fill="hold" grpId="0" nodeType="clickEffect">
                                  <p:stCondLst>
                                    <p:cond delay="0"/>
                                  </p:stCondLst>
                                  <p:childTnLst>
                                    <p:set>
                                      <p:cBhvr>
                                        <p:cTn id="76" dur="1" fill="hold">
                                          <p:stCondLst>
                                            <p:cond delay="0"/>
                                          </p:stCondLst>
                                        </p:cTn>
                                        <p:tgtEl>
                                          <p:spTgt spid="35"/>
                                        </p:tgtEl>
                                        <p:attrNameLst>
                                          <p:attrName>style.visibility</p:attrName>
                                        </p:attrNameLst>
                                      </p:cBhvr>
                                      <p:to>
                                        <p:strVal val="visible"/>
                                      </p:to>
                                    </p:set>
                                    <p:anim calcmode="lin" valueType="num">
                                      <p:cBhvr>
                                        <p:cTn id="77" dur="1000" fill="hold"/>
                                        <p:tgtEl>
                                          <p:spTgt spid="35"/>
                                        </p:tgtEl>
                                        <p:attrNameLst>
                                          <p:attrName>ppt_w</p:attrName>
                                        </p:attrNameLst>
                                      </p:cBhvr>
                                      <p:tavLst>
                                        <p:tav tm="0">
                                          <p:val>
                                            <p:fltVal val="0"/>
                                          </p:val>
                                        </p:tav>
                                        <p:tav tm="100000">
                                          <p:val>
                                            <p:strVal val="#ppt_w"/>
                                          </p:val>
                                        </p:tav>
                                      </p:tavLst>
                                    </p:anim>
                                    <p:anim calcmode="lin" valueType="num">
                                      <p:cBhvr>
                                        <p:cTn id="78" dur="1000" fill="hold"/>
                                        <p:tgtEl>
                                          <p:spTgt spid="35"/>
                                        </p:tgtEl>
                                        <p:attrNameLst>
                                          <p:attrName>ppt_h</p:attrName>
                                        </p:attrNameLst>
                                      </p:cBhvr>
                                      <p:tavLst>
                                        <p:tav tm="0">
                                          <p:val>
                                            <p:fltVal val="0"/>
                                          </p:val>
                                        </p:tav>
                                        <p:tav tm="100000">
                                          <p:val>
                                            <p:strVal val="#ppt_h"/>
                                          </p:val>
                                        </p:tav>
                                      </p:tavLst>
                                    </p:anim>
                                    <p:anim calcmode="lin" valueType="num">
                                      <p:cBhvr>
                                        <p:cTn id="79" dur="1000" fill="hold"/>
                                        <p:tgtEl>
                                          <p:spTgt spid="35"/>
                                        </p:tgtEl>
                                        <p:attrNameLst>
                                          <p:attrName>ppt_x</p:attrName>
                                        </p:attrNameLst>
                                      </p:cBhvr>
                                      <p:tavLst>
                                        <p:tav tm="0" fmla="#ppt_x+(cos(-2*pi*(1-$))*-#ppt_x-sin(-2*pi*(1-$))*(1-#ppt_y))*(1-$)">
                                          <p:val>
                                            <p:fltVal val="0"/>
                                          </p:val>
                                        </p:tav>
                                        <p:tav tm="100000">
                                          <p:val>
                                            <p:fltVal val="1"/>
                                          </p:val>
                                        </p:tav>
                                      </p:tavLst>
                                    </p:anim>
                                    <p:anim calcmode="lin" valueType="num">
                                      <p:cBhvr>
                                        <p:cTn id="80" dur="1000" fill="hold"/>
                                        <p:tgtEl>
                                          <p:spTgt spid="3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81" fill="hold">
                      <p:stCondLst>
                        <p:cond delay="indefinite"/>
                      </p:stCondLst>
                      <p:childTnLst>
                        <p:par>
                          <p:cTn id="82" fill="hold">
                            <p:stCondLst>
                              <p:cond delay="0"/>
                            </p:stCondLst>
                            <p:childTnLst>
                              <p:par>
                                <p:cTn id="83" presetID="15" presetClass="entr" presetSubtype="0" fill="hold" grpId="0" nodeType="clickEffect">
                                  <p:stCondLst>
                                    <p:cond delay="0"/>
                                  </p:stCondLst>
                                  <p:childTnLst>
                                    <p:set>
                                      <p:cBhvr>
                                        <p:cTn id="84" dur="1" fill="hold">
                                          <p:stCondLst>
                                            <p:cond delay="0"/>
                                          </p:stCondLst>
                                        </p:cTn>
                                        <p:tgtEl>
                                          <p:spTgt spid="36"/>
                                        </p:tgtEl>
                                        <p:attrNameLst>
                                          <p:attrName>style.visibility</p:attrName>
                                        </p:attrNameLst>
                                      </p:cBhvr>
                                      <p:to>
                                        <p:strVal val="visible"/>
                                      </p:to>
                                    </p:set>
                                    <p:anim calcmode="lin" valueType="num">
                                      <p:cBhvr>
                                        <p:cTn id="85" dur="1000" fill="hold"/>
                                        <p:tgtEl>
                                          <p:spTgt spid="36"/>
                                        </p:tgtEl>
                                        <p:attrNameLst>
                                          <p:attrName>ppt_w</p:attrName>
                                        </p:attrNameLst>
                                      </p:cBhvr>
                                      <p:tavLst>
                                        <p:tav tm="0">
                                          <p:val>
                                            <p:fltVal val="0"/>
                                          </p:val>
                                        </p:tav>
                                        <p:tav tm="100000">
                                          <p:val>
                                            <p:strVal val="#ppt_w"/>
                                          </p:val>
                                        </p:tav>
                                      </p:tavLst>
                                    </p:anim>
                                    <p:anim calcmode="lin" valueType="num">
                                      <p:cBhvr>
                                        <p:cTn id="86" dur="1000" fill="hold"/>
                                        <p:tgtEl>
                                          <p:spTgt spid="36"/>
                                        </p:tgtEl>
                                        <p:attrNameLst>
                                          <p:attrName>ppt_h</p:attrName>
                                        </p:attrNameLst>
                                      </p:cBhvr>
                                      <p:tavLst>
                                        <p:tav tm="0">
                                          <p:val>
                                            <p:fltVal val="0"/>
                                          </p:val>
                                        </p:tav>
                                        <p:tav tm="100000">
                                          <p:val>
                                            <p:strVal val="#ppt_h"/>
                                          </p:val>
                                        </p:tav>
                                      </p:tavLst>
                                    </p:anim>
                                    <p:anim calcmode="lin" valueType="num">
                                      <p:cBhvr>
                                        <p:cTn id="87" dur="1000" fill="hold"/>
                                        <p:tgtEl>
                                          <p:spTgt spid="36"/>
                                        </p:tgtEl>
                                        <p:attrNameLst>
                                          <p:attrName>ppt_x</p:attrName>
                                        </p:attrNameLst>
                                      </p:cBhvr>
                                      <p:tavLst>
                                        <p:tav tm="0" fmla="#ppt_x+(cos(-2*pi*(1-$))*-#ppt_x-sin(-2*pi*(1-$))*(1-#ppt_y))*(1-$)">
                                          <p:val>
                                            <p:fltVal val="0"/>
                                          </p:val>
                                        </p:tav>
                                        <p:tav tm="100000">
                                          <p:val>
                                            <p:fltVal val="1"/>
                                          </p:val>
                                        </p:tav>
                                      </p:tavLst>
                                    </p:anim>
                                    <p:anim calcmode="lin" valueType="num">
                                      <p:cBhvr>
                                        <p:cTn id="88" dur="1000" fill="hold"/>
                                        <p:tgtEl>
                                          <p:spTgt spid="3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89" fill="hold">
                      <p:stCondLst>
                        <p:cond delay="indefinite"/>
                      </p:stCondLst>
                      <p:childTnLst>
                        <p:par>
                          <p:cTn id="90" fill="hold">
                            <p:stCondLst>
                              <p:cond delay="0"/>
                            </p:stCondLst>
                            <p:childTnLst>
                              <p:par>
                                <p:cTn id="91" presetID="15" presetClass="entr" presetSubtype="0" fill="hold" grpId="0" nodeType="clickEffect">
                                  <p:stCondLst>
                                    <p:cond delay="0"/>
                                  </p:stCondLst>
                                  <p:childTnLst>
                                    <p:set>
                                      <p:cBhvr>
                                        <p:cTn id="92" dur="1" fill="hold">
                                          <p:stCondLst>
                                            <p:cond delay="0"/>
                                          </p:stCondLst>
                                        </p:cTn>
                                        <p:tgtEl>
                                          <p:spTgt spid="37"/>
                                        </p:tgtEl>
                                        <p:attrNameLst>
                                          <p:attrName>style.visibility</p:attrName>
                                        </p:attrNameLst>
                                      </p:cBhvr>
                                      <p:to>
                                        <p:strVal val="visible"/>
                                      </p:to>
                                    </p:set>
                                    <p:anim calcmode="lin" valueType="num">
                                      <p:cBhvr>
                                        <p:cTn id="93" dur="1000" fill="hold"/>
                                        <p:tgtEl>
                                          <p:spTgt spid="37"/>
                                        </p:tgtEl>
                                        <p:attrNameLst>
                                          <p:attrName>ppt_w</p:attrName>
                                        </p:attrNameLst>
                                      </p:cBhvr>
                                      <p:tavLst>
                                        <p:tav tm="0">
                                          <p:val>
                                            <p:fltVal val="0"/>
                                          </p:val>
                                        </p:tav>
                                        <p:tav tm="100000">
                                          <p:val>
                                            <p:strVal val="#ppt_w"/>
                                          </p:val>
                                        </p:tav>
                                      </p:tavLst>
                                    </p:anim>
                                    <p:anim calcmode="lin" valueType="num">
                                      <p:cBhvr>
                                        <p:cTn id="94" dur="1000" fill="hold"/>
                                        <p:tgtEl>
                                          <p:spTgt spid="37"/>
                                        </p:tgtEl>
                                        <p:attrNameLst>
                                          <p:attrName>ppt_h</p:attrName>
                                        </p:attrNameLst>
                                      </p:cBhvr>
                                      <p:tavLst>
                                        <p:tav tm="0">
                                          <p:val>
                                            <p:fltVal val="0"/>
                                          </p:val>
                                        </p:tav>
                                        <p:tav tm="100000">
                                          <p:val>
                                            <p:strVal val="#ppt_h"/>
                                          </p:val>
                                        </p:tav>
                                      </p:tavLst>
                                    </p:anim>
                                    <p:anim calcmode="lin" valueType="num">
                                      <p:cBhvr>
                                        <p:cTn id="95" dur="1000" fill="hold"/>
                                        <p:tgtEl>
                                          <p:spTgt spid="37"/>
                                        </p:tgtEl>
                                        <p:attrNameLst>
                                          <p:attrName>ppt_x</p:attrName>
                                        </p:attrNameLst>
                                      </p:cBhvr>
                                      <p:tavLst>
                                        <p:tav tm="0" fmla="#ppt_x+(cos(-2*pi*(1-$))*-#ppt_x-sin(-2*pi*(1-$))*(1-#ppt_y))*(1-$)">
                                          <p:val>
                                            <p:fltVal val="0"/>
                                          </p:val>
                                        </p:tav>
                                        <p:tav tm="100000">
                                          <p:val>
                                            <p:fltVal val="1"/>
                                          </p:val>
                                        </p:tav>
                                      </p:tavLst>
                                    </p:anim>
                                    <p:anim calcmode="lin" valueType="num">
                                      <p:cBhvr>
                                        <p:cTn id="96" dur="1000" fill="hold"/>
                                        <p:tgtEl>
                                          <p:spTgt spid="3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97" fill="hold">
                      <p:stCondLst>
                        <p:cond delay="indefinite"/>
                      </p:stCondLst>
                      <p:childTnLst>
                        <p:par>
                          <p:cTn id="98" fill="hold">
                            <p:stCondLst>
                              <p:cond delay="0"/>
                            </p:stCondLst>
                            <p:childTnLst>
                              <p:par>
                                <p:cTn id="99" presetID="8" presetClass="entr" presetSubtype="16" fill="hold" grpId="0" nodeType="clickEffect">
                                  <p:stCondLst>
                                    <p:cond delay="0"/>
                                  </p:stCondLst>
                                  <p:childTnLst>
                                    <p:set>
                                      <p:cBhvr>
                                        <p:cTn id="100" dur="1" fill="hold">
                                          <p:stCondLst>
                                            <p:cond delay="0"/>
                                          </p:stCondLst>
                                        </p:cTn>
                                        <p:tgtEl>
                                          <p:spTgt spid="38"/>
                                        </p:tgtEl>
                                        <p:attrNameLst>
                                          <p:attrName>style.visibility</p:attrName>
                                        </p:attrNameLst>
                                      </p:cBhvr>
                                      <p:to>
                                        <p:strVal val="visible"/>
                                      </p:to>
                                    </p:set>
                                    <p:animEffect transition="in" filter="diamond(in)">
                                      <p:cBhvr>
                                        <p:cTn id="101" dur="2000"/>
                                        <p:tgtEl>
                                          <p:spTgt spid="38"/>
                                        </p:tgtEl>
                                      </p:cBhvr>
                                    </p:animEffect>
                                  </p:childTnLst>
                                </p:cTn>
                              </p:par>
                            </p:childTnLst>
                          </p:cTn>
                        </p:par>
                      </p:childTnLst>
                    </p:cTn>
                  </p:par>
                  <p:par>
                    <p:cTn id="102" fill="hold">
                      <p:stCondLst>
                        <p:cond delay="indefinite"/>
                      </p:stCondLst>
                      <p:childTnLst>
                        <p:par>
                          <p:cTn id="103" fill="hold">
                            <p:stCondLst>
                              <p:cond delay="0"/>
                            </p:stCondLst>
                            <p:childTnLst>
                              <p:par>
                                <p:cTn id="104" presetID="8" presetClass="entr" presetSubtype="16" fill="hold" grpId="0" nodeType="clickEffect">
                                  <p:stCondLst>
                                    <p:cond delay="0"/>
                                  </p:stCondLst>
                                  <p:childTnLst>
                                    <p:set>
                                      <p:cBhvr>
                                        <p:cTn id="105" dur="1" fill="hold">
                                          <p:stCondLst>
                                            <p:cond delay="0"/>
                                          </p:stCondLst>
                                        </p:cTn>
                                        <p:tgtEl>
                                          <p:spTgt spid="39"/>
                                        </p:tgtEl>
                                        <p:attrNameLst>
                                          <p:attrName>style.visibility</p:attrName>
                                        </p:attrNameLst>
                                      </p:cBhvr>
                                      <p:to>
                                        <p:strVal val="visible"/>
                                      </p:to>
                                    </p:set>
                                    <p:animEffect transition="in" filter="diamond(in)">
                                      <p:cBhvr>
                                        <p:cTn id="106" dur="2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8" grpId="0" animBg="1"/>
      <p:bldP spid="34" grpId="0"/>
      <p:bldP spid="18" grpId="0" animBg="1"/>
      <p:bldP spid="19" grpId="0" animBg="1"/>
      <p:bldP spid="20" grpId="0" animBg="1"/>
      <p:bldP spid="21" grpId="0" animBg="1"/>
      <p:bldP spid="22" grpId="0" animBg="1"/>
      <p:bldP spid="26" grpId="0" animBg="1"/>
      <p:bldP spid="27" grpId="0"/>
      <p:bldP spid="35" grpId="0" animBg="1"/>
      <p:bldP spid="36" grpId="0" animBg="1"/>
      <p:bldP spid="37" grpId="0" animBg="1"/>
      <p:bldP spid="38" grpId="0" animBg="1"/>
      <p:bldP spid="39"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8911" y="1811618"/>
            <a:ext cx="11787189" cy="2684182"/>
          </a:xfrm>
        </p:spPr>
        <p:txBody>
          <a:bodyPr/>
          <a:lstStyle/>
          <a:p>
            <a:pPr algn="ctr"/>
            <a:r>
              <a:rPr lang="fr-FR" b="1" dirty="0">
                <a:solidFill>
                  <a:srgbClr val="FFFF00"/>
                </a:solidFill>
              </a:rPr>
              <a:t>LE MANAGEMENT DE LA PRODUCTION INDUSTRIELLE</a:t>
            </a:r>
            <a:br>
              <a:rPr lang="fr-FR" dirty="0">
                <a:solidFill>
                  <a:srgbClr val="FFFF00"/>
                </a:solidFill>
              </a:rPr>
            </a:br>
            <a:endParaRPr lang="fr-FR" dirty="0">
              <a:solidFill>
                <a:srgbClr val="FFFF00"/>
              </a:solidFill>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800756-1795-4C89-8976-D4AA5B54E7E9}"/>
              </a:ext>
            </a:extLst>
          </p:cNvPr>
          <p:cNvSpPr>
            <a:spLocks noGrp="1"/>
          </p:cNvSpPr>
          <p:nvPr>
            <p:ph type="title"/>
          </p:nvPr>
        </p:nvSpPr>
        <p:spPr>
          <a:xfrm>
            <a:off x="3009899" y="114300"/>
            <a:ext cx="6769101" cy="910665"/>
          </a:xfrm>
        </p:spPr>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r-FR"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Le management de la </a:t>
            </a:r>
            <a:br>
              <a:rPr lang="fr-FR"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fr-FR"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Production</a:t>
            </a:r>
            <a:endParaRPr lang="fr-FR"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4" name="ZoneTexte 3">
            <a:extLst>
              <a:ext uri="{FF2B5EF4-FFF2-40B4-BE49-F238E27FC236}">
                <a16:creationId xmlns:a16="http://schemas.microsoft.com/office/drawing/2014/main" id="{F31A3D5C-F897-45D1-BDCA-4FE9A288E050}"/>
              </a:ext>
            </a:extLst>
          </p:cNvPr>
          <p:cNvSpPr txBox="1"/>
          <p:nvPr/>
        </p:nvSpPr>
        <p:spPr>
          <a:xfrm>
            <a:off x="8321235" y="2654044"/>
            <a:ext cx="3565965"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sz="1600" b="1" dirty="0"/>
              <a:t>Assurer une production conforme aux exigences du client </a:t>
            </a:r>
          </a:p>
        </p:txBody>
      </p:sp>
      <p:sp>
        <p:nvSpPr>
          <p:cNvPr id="5" name="ZoneTexte 4">
            <a:extLst>
              <a:ext uri="{FF2B5EF4-FFF2-40B4-BE49-F238E27FC236}">
                <a16:creationId xmlns:a16="http://schemas.microsoft.com/office/drawing/2014/main" id="{17460059-0A53-49A9-89BA-5B8D5708F548}"/>
              </a:ext>
            </a:extLst>
          </p:cNvPr>
          <p:cNvSpPr txBox="1"/>
          <p:nvPr/>
        </p:nvSpPr>
        <p:spPr>
          <a:xfrm>
            <a:off x="8432800" y="3373735"/>
            <a:ext cx="3403601"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b="1" dirty="0"/>
              <a:t>Respecter les délais fixés</a:t>
            </a:r>
          </a:p>
        </p:txBody>
      </p:sp>
      <p:sp>
        <p:nvSpPr>
          <p:cNvPr id="6" name="ZoneTexte 5">
            <a:extLst>
              <a:ext uri="{FF2B5EF4-FFF2-40B4-BE49-F238E27FC236}">
                <a16:creationId xmlns:a16="http://schemas.microsoft.com/office/drawing/2014/main" id="{107F673B-4C92-4F6D-99EB-BB185628A83E}"/>
              </a:ext>
            </a:extLst>
          </p:cNvPr>
          <p:cNvSpPr txBox="1"/>
          <p:nvPr/>
        </p:nvSpPr>
        <p:spPr>
          <a:xfrm>
            <a:off x="9291642" y="4038131"/>
            <a:ext cx="1859100" cy="646331"/>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pPr algn="ctr"/>
            <a:r>
              <a:rPr lang="en-US" b="1" dirty="0" err="1"/>
              <a:t>Reduire</a:t>
            </a:r>
            <a:r>
              <a:rPr lang="en-US" b="1" dirty="0"/>
              <a:t> les </a:t>
            </a:r>
            <a:r>
              <a:rPr lang="en-US" b="1" dirty="0" err="1"/>
              <a:t>coûts</a:t>
            </a:r>
            <a:r>
              <a:rPr lang="en-US" b="1" dirty="0"/>
              <a:t> </a:t>
            </a:r>
          </a:p>
          <a:p>
            <a:pPr algn="ctr"/>
            <a:r>
              <a:rPr lang="en-US" b="1" dirty="0"/>
              <a:t>de la production</a:t>
            </a:r>
            <a:endParaRPr lang="fr-FR" b="1" dirty="0">
              <a:solidFill>
                <a:srgbClr val="FFC000"/>
              </a:solidFill>
            </a:endParaRPr>
          </a:p>
        </p:txBody>
      </p:sp>
      <p:sp>
        <p:nvSpPr>
          <p:cNvPr id="11" name="Flèche : droite 10">
            <a:extLst>
              <a:ext uri="{FF2B5EF4-FFF2-40B4-BE49-F238E27FC236}">
                <a16:creationId xmlns:a16="http://schemas.microsoft.com/office/drawing/2014/main" id="{7A9BEAE3-CEE1-46DB-BEFD-06592025675B}"/>
              </a:ext>
            </a:extLst>
          </p:cNvPr>
          <p:cNvSpPr/>
          <p:nvPr/>
        </p:nvSpPr>
        <p:spPr>
          <a:xfrm>
            <a:off x="4089400" y="3543301"/>
            <a:ext cx="3873499" cy="749299"/>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12" name="Rectangle : carré corné 11">
            <a:extLst>
              <a:ext uri="{FF2B5EF4-FFF2-40B4-BE49-F238E27FC236}">
                <a16:creationId xmlns:a16="http://schemas.microsoft.com/office/drawing/2014/main" id="{D8BD4FDF-76C5-4EC9-AB28-EFA82542C408}"/>
              </a:ext>
            </a:extLst>
          </p:cNvPr>
          <p:cNvSpPr/>
          <p:nvPr/>
        </p:nvSpPr>
        <p:spPr>
          <a:xfrm>
            <a:off x="4991716" y="4356100"/>
            <a:ext cx="1970690" cy="2235200"/>
          </a:xfrm>
          <a:prstGeom prst="foldedCorner">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sz="1400" dirty="0"/>
          </a:p>
          <a:p>
            <a:pPr algn="ctr"/>
            <a:r>
              <a:rPr lang="fr-FR" sz="1400" b="1" dirty="0"/>
              <a:t>Tableau de bord</a:t>
            </a:r>
          </a:p>
          <a:p>
            <a:pPr algn="ctr"/>
            <a:r>
              <a:rPr lang="fr-FR" sz="1400" b="1" dirty="0"/>
              <a:t>Indicateurs de performance</a:t>
            </a:r>
            <a:endParaRPr lang="ar-MA" sz="1400" b="1" dirty="0"/>
          </a:p>
          <a:p>
            <a:pPr algn="ctr"/>
            <a:r>
              <a:rPr lang="fr-FR" sz="1400" b="1" dirty="0"/>
              <a:t>KPI </a:t>
            </a:r>
            <a:r>
              <a:rPr lang="fr-FR" b="1" dirty="0"/>
              <a:t>:</a:t>
            </a:r>
            <a:endParaRPr lang="fr-FR" dirty="0"/>
          </a:p>
          <a:p>
            <a:pPr algn="ctr"/>
            <a:r>
              <a:rPr lang="fr-FR" dirty="0"/>
              <a:t>-TRS</a:t>
            </a:r>
          </a:p>
          <a:p>
            <a:pPr algn="ctr"/>
            <a:r>
              <a:rPr lang="fr-FR" dirty="0"/>
              <a:t>-TRG</a:t>
            </a:r>
          </a:p>
          <a:p>
            <a:pPr algn="ctr"/>
            <a:r>
              <a:rPr lang="fr-FR" dirty="0"/>
              <a:t>-TRP</a:t>
            </a:r>
          </a:p>
          <a:p>
            <a:pPr algn="ctr"/>
            <a:r>
              <a:rPr lang="fr-FR" dirty="0"/>
              <a:t>-…………</a:t>
            </a:r>
          </a:p>
        </p:txBody>
      </p:sp>
      <p:sp>
        <p:nvSpPr>
          <p:cNvPr id="13" name="ZoneTexte 12">
            <a:extLst>
              <a:ext uri="{FF2B5EF4-FFF2-40B4-BE49-F238E27FC236}">
                <a16:creationId xmlns:a16="http://schemas.microsoft.com/office/drawing/2014/main" id="{D7266333-F95B-43C0-A372-79C1E2CA7880}"/>
              </a:ext>
            </a:extLst>
          </p:cNvPr>
          <p:cNvSpPr txBox="1"/>
          <p:nvPr/>
        </p:nvSpPr>
        <p:spPr>
          <a:xfrm>
            <a:off x="307972" y="6302373"/>
            <a:ext cx="2933700" cy="369332"/>
          </a:xfrm>
          <a:prstGeom prst="rect">
            <a:avLst/>
          </a:prstGeom>
          <a:ln>
            <a:solidFill>
              <a:srgbClr val="FF0000"/>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fr-FR" b="1" dirty="0"/>
              <a:t>Fonctions Production</a:t>
            </a:r>
          </a:p>
        </p:txBody>
      </p:sp>
      <p:sp>
        <p:nvSpPr>
          <p:cNvPr id="14" name="Rectangle à coins arrondis 13"/>
          <p:cNvSpPr/>
          <p:nvPr/>
        </p:nvSpPr>
        <p:spPr>
          <a:xfrm>
            <a:off x="674764" y="931372"/>
            <a:ext cx="2006600" cy="6350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1600" dirty="0"/>
              <a:t>Etudes / Conceptions/RD</a:t>
            </a:r>
          </a:p>
        </p:txBody>
      </p:sp>
      <p:sp>
        <p:nvSpPr>
          <p:cNvPr id="15" name="Rectangle à coins arrondis 14"/>
          <p:cNvSpPr/>
          <p:nvPr/>
        </p:nvSpPr>
        <p:spPr>
          <a:xfrm>
            <a:off x="712864" y="1660032"/>
            <a:ext cx="2006600" cy="5969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Méthodes</a:t>
            </a:r>
          </a:p>
        </p:txBody>
      </p:sp>
      <p:sp>
        <p:nvSpPr>
          <p:cNvPr id="16" name="Rectangle à coins arrondis 15"/>
          <p:cNvSpPr/>
          <p:nvPr/>
        </p:nvSpPr>
        <p:spPr>
          <a:xfrm>
            <a:off x="700164" y="3010992"/>
            <a:ext cx="2006600" cy="5588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Gestion des stocks (MP/PF)</a:t>
            </a:r>
          </a:p>
        </p:txBody>
      </p:sp>
      <p:sp>
        <p:nvSpPr>
          <p:cNvPr id="17" name="Rectangle à coins arrondis 16"/>
          <p:cNvSpPr/>
          <p:nvPr/>
        </p:nvSpPr>
        <p:spPr>
          <a:xfrm>
            <a:off x="712864" y="4312740"/>
            <a:ext cx="2006600" cy="5207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La qualité</a:t>
            </a:r>
            <a:endParaRPr lang="fr-FR" sz="1200" dirty="0"/>
          </a:p>
        </p:txBody>
      </p:sp>
      <p:sp>
        <p:nvSpPr>
          <p:cNvPr id="18" name="Rectangle à coins arrondis 17"/>
          <p:cNvSpPr/>
          <p:nvPr/>
        </p:nvSpPr>
        <p:spPr>
          <a:xfrm>
            <a:off x="725564" y="3660276"/>
            <a:ext cx="2006600" cy="5715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Gestion opérationnelle</a:t>
            </a:r>
            <a:endParaRPr lang="fr-FR" sz="1200" dirty="0"/>
          </a:p>
        </p:txBody>
      </p:sp>
      <p:sp>
        <p:nvSpPr>
          <p:cNvPr id="19" name="Rectangle à coins arrondis 18"/>
          <p:cNvSpPr/>
          <p:nvPr/>
        </p:nvSpPr>
        <p:spPr>
          <a:xfrm>
            <a:off x="700164" y="4922336"/>
            <a:ext cx="2006600" cy="5207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Gestion Personnel</a:t>
            </a:r>
          </a:p>
        </p:txBody>
      </p:sp>
      <p:sp>
        <p:nvSpPr>
          <p:cNvPr id="26" name="ZoneTexte 25">
            <a:extLst>
              <a:ext uri="{FF2B5EF4-FFF2-40B4-BE49-F238E27FC236}">
                <a16:creationId xmlns:a16="http://schemas.microsoft.com/office/drawing/2014/main" id="{4ACCB755-E6BF-4468-8C45-3E44CD114DDA}"/>
              </a:ext>
            </a:extLst>
          </p:cNvPr>
          <p:cNvSpPr txBox="1"/>
          <p:nvPr/>
        </p:nvSpPr>
        <p:spPr>
          <a:xfrm>
            <a:off x="2527301" y="754483"/>
            <a:ext cx="1396999" cy="369332"/>
          </a:xfrm>
          <a:prstGeom prst="rect">
            <a:avLst/>
          </a:prstGeom>
          <a:noFill/>
        </p:spPr>
        <p:txBody>
          <a:bodyPr wrap="square" rtlCol="0">
            <a:spAutoFit/>
          </a:bodyPr>
          <a:lstStyle/>
          <a:p>
            <a:r>
              <a:rPr lang="fr-FR" b="1" dirty="0"/>
              <a:t>Stratégies</a:t>
            </a:r>
            <a:endParaRPr lang="fr-FR" sz="2000" b="1" dirty="0"/>
          </a:p>
        </p:txBody>
      </p:sp>
      <p:sp>
        <p:nvSpPr>
          <p:cNvPr id="27" name="ZoneTexte 26">
            <a:extLst>
              <a:ext uri="{FF2B5EF4-FFF2-40B4-BE49-F238E27FC236}">
                <a16:creationId xmlns:a16="http://schemas.microsoft.com/office/drawing/2014/main" id="{69364076-5622-4458-8437-11FC8887FE02}"/>
              </a:ext>
            </a:extLst>
          </p:cNvPr>
          <p:cNvSpPr txBox="1"/>
          <p:nvPr/>
        </p:nvSpPr>
        <p:spPr>
          <a:xfrm>
            <a:off x="3448588" y="1580233"/>
            <a:ext cx="1180131" cy="338554"/>
          </a:xfrm>
          <a:prstGeom prst="rect">
            <a:avLst/>
          </a:prstGeom>
          <a:noFill/>
        </p:spPr>
        <p:txBody>
          <a:bodyPr wrap="none" rtlCol="0">
            <a:spAutoFit/>
          </a:bodyPr>
          <a:lstStyle/>
          <a:p>
            <a:pPr algn="ctr"/>
            <a:r>
              <a:rPr lang="fr-FR" sz="1600" b="1" dirty="0"/>
              <a:t>Décisions</a:t>
            </a:r>
          </a:p>
        </p:txBody>
      </p:sp>
      <p:sp>
        <p:nvSpPr>
          <p:cNvPr id="35" name="Flèche vers le bas 34"/>
          <p:cNvSpPr/>
          <p:nvPr/>
        </p:nvSpPr>
        <p:spPr>
          <a:xfrm>
            <a:off x="5664200" y="1282700"/>
            <a:ext cx="647700" cy="2235200"/>
          </a:xfrm>
          <a:prstGeom prst="down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a:p>
        </p:txBody>
      </p:sp>
      <p:sp>
        <p:nvSpPr>
          <p:cNvPr id="36" name="ZoneTexte 35">
            <a:extLst>
              <a:ext uri="{FF2B5EF4-FFF2-40B4-BE49-F238E27FC236}">
                <a16:creationId xmlns:a16="http://schemas.microsoft.com/office/drawing/2014/main" id="{D7266333-F95B-43C0-A372-79C1E2CA7880}"/>
              </a:ext>
            </a:extLst>
          </p:cNvPr>
          <p:cNvSpPr txBox="1"/>
          <p:nvPr/>
        </p:nvSpPr>
        <p:spPr>
          <a:xfrm>
            <a:off x="4432300" y="2196525"/>
            <a:ext cx="3060700" cy="58477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600" dirty="0"/>
              <a:t>Suivi d’avancement en utilisant le tableau de bord</a:t>
            </a:r>
          </a:p>
        </p:txBody>
      </p:sp>
      <p:sp>
        <p:nvSpPr>
          <p:cNvPr id="37" name="Flèche vers le bas 36"/>
          <p:cNvSpPr/>
          <p:nvPr/>
        </p:nvSpPr>
        <p:spPr>
          <a:xfrm rot="3520743">
            <a:off x="3304200" y="618161"/>
            <a:ext cx="568234" cy="1446132"/>
          </a:xfrm>
          <a:prstGeom prst="downArrow">
            <a:avLst/>
          </a:prstGeom>
        </p:spPr>
        <p:style>
          <a:lnRef idx="1">
            <a:schemeClr val="accent2"/>
          </a:lnRef>
          <a:fillRef idx="3">
            <a:schemeClr val="accent2"/>
          </a:fillRef>
          <a:effectRef idx="2">
            <a:schemeClr val="accent2"/>
          </a:effectRef>
          <a:fontRef idx="minor">
            <a:schemeClr val="lt1"/>
          </a:fontRef>
        </p:style>
        <p:txBody>
          <a:bodyPr vert="vert270" rtlCol="0" anchor="ctr"/>
          <a:lstStyle/>
          <a:p>
            <a:pPr algn="ctr"/>
            <a:endParaRPr lang="fr-FR" b="1" dirty="0"/>
          </a:p>
        </p:txBody>
      </p:sp>
      <p:sp>
        <p:nvSpPr>
          <p:cNvPr id="38" name="ZoneTexte 37">
            <a:extLst>
              <a:ext uri="{FF2B5EF4-FFF2-40B4-BE49-F238E27FC236}">
                <a16:creationId xmlns:a16="http://schemas.microsoft.com/office/drawing/2014/main" id="{D7266333-F95B-43C0-A372-79C1E2CA7880}"/>
              </a:ext>
            </a:extLst>
          </p:cNvPr>
          <p:cNvSpPr txBox="1"/>
          <p:nvPr/>
        </p:nvSpPr>
        <p:spPr>
          <a:xfrm>
            <a:off x="9136610" y="6298437"/>
            <a:ext cx="2209799" cy="400110"/>
          </a:xfrm>
          <a:prstGeom prst="rect">
            <a:avLst/>
          </a:prstGeom>
          <a:ln>
            <a:solidFill>
              <a:srgbClr val="FF0000"/>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fr-FR" sz="2000" b="1" dirty="0"/>
              <a:t>Objectifs </a:t>
            </a:r>
          </a:p>
        </p:txBody>
      </p:sp>
      <p:sp>
        <p:nvSpPr>
          <p:cNvPr id="23" name="Ellipse 22"/>
          <p:cNvSpPr/>
          <p:nvPr/>
        </p:nvSpPr>
        <p:spPr>
          <a:xfrm>
            <a:off x="8229600" y="1409700"/>
            <a:ext cx="3797300" cy="4000500"/>
          </a:xfrm>
          <a:prstGeom prst="ellipse">
            <a:avLst/>
          </a:prstGeom>
          <a:noFill/>
          <a:ln w="5715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24" name="Rectangle à coins arrondis 23"/>
          <p:cNvSpPr/>
          <p:nvPr/>
        </p:nvSpPr>
        <p:spPr>
          <a:xfrm>
            <a:off x="685877" y="5535122"/>
            <a:ext cx="2006600" cy="5207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Maintenance</a:t>
            </a:r>
          </a:p>
        </p:txBody>
      </p:sp>
      <p:sp>
        <p:nvSpPr>
          <p:cNvPr id="25" name="Ellipse 24"/>
          <p:cNvSpPr/>
          <p:nvPr/>
        </p:nvSpPr>
        <p:spPr>
          <a:xfrm>
            <a:off x="34996" y="622300"/>
            <a:ext cx="3254304" cy="5678005"/>
          </a:xfrm>
          <a:prstGeom prst="ellipse">
            <a:avLst/>
          </a:prstGeom>
          <a:noFill/>
          <a:ln w="5715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28" name="Rectangle à coins arrondis 27"/>
          <p:cNvSpPr/>
          <p:nvPr/>
        </p:nvSpPr>
        <p:spPr>
          <a:xfrm>
            <a:off x="712864" y="2333132"/>
            <a:ext cx="2006600" cy="5969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Planification</a:t>
            </a:r>
          </a:p>
        </p:txBody>
      </p:sp>
    </p:spTree>
    <p:extLst>
      <p:ext uri="{BB962C8B-B14F-4D97-AF65-F5344CB8AC3E}">
        <p14:creationId xmlns:p14="http://schemas.microsoft.com/office/powerpoint/2010/main" val="3589404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500" fill="hold"/>
                                        <p:tgtEl>
                                          <p:spTgt spid="37"/>
                                        </p:tgtEl>
                                        <p:attrNameLst>
                                          <p:attrName>ppt_w</p:attrName>
                                        </p:attrNameLst>
                                      </p:cBhvr>
                                      <p:tavLst>
                                        <p:tav tm="0">
                                          <p:val>
                                            <p:fltVal val="0"/>
                                          </p:val>
                                        </p:tav>
                                        <p:tav tm="100000">
                                          <p:val>
                                            <p:strVal val="#ppt_w"/>
                                          </p:val>
                                        </p:tav>
                                      </p:tavLst>
                                    </p:anim>
                                    <p:anim calcmode="lin" valueType="num">
                                      <p:cBhvr>
                                        <p:cTn id="8" dur="500" fill="hold"/>
                                        <p:tgtEl>
                                          <p:spTgt spid="37"/>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p:cTn id="11" dur="500" fill="hold"/>
                                        <p:tgtEl>
                                          <p:spTgt spid="26"/>
                                        </p:tgtEl>
                                        <p:attrNameLst>
                                          <p:attrName>ppt_w</p:attrName>
                                        </p:attrNameLst>
                                      </p:cBhvr>
                                      <p:tavLst>
                                        <p:tav tm="0">
                                          <p:val>
                                            <p:fltVal val="0"/>
                                          </p:val>
                                        </p:tav>
                                        <p:tav tm="100000">
                                          <p:val>
                                            <p:strVal val="#ppt_w"/>
                                          </p:val>
                                        </p:tav>
                                      </p:tavLst>
                                    </p:anim>
                                    <p:anim calcmode="lin" valueType="num">
                                      <p:cBhvr>
                                        <p:cTn id="12" dur="500" fill="hold"/>
                                        <p:tgtEl>
                                          <p:spTgt spid="26"/>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anim calcmode="lin" valueType="num">
                                      <p:cBhvr>
                                        <p:cTn id="15" dur="500" fill="hold"/>
                                        <p:tgtEl>
                                          <p:spTgt spid="27"/>
                                        </p:tgtEl>
                                        <p:attrNameLst>
                                          <p:attrName>ppt_w</p:attrName>
                                        </p:attrNameLst>
                                      </p:cBhvr>
                                      <p:tavLst>
                                        <p:tav tm="0">
                                          <p:val>
                                            <p:fltVal val="0"/>
                                          </p:val>
                                        </p:tav>
                                        <p:tav tm="100000">
                                          <p:val>
                                            <p:strVal val="#ppt_w"/>
                                          </p:val>
                                        </p:tav>
                                      </p:tavLst>
                                    </p:anim>
                                    <p:anim calcmode="lin" valueType="num">
                                      <p:cBhvr>
                                        <p:cTn id="16" dur="500" fill="hold"/>
                                        <p:tgtEl>
                                          <p:spTgt spid="27"/>
                                        </p:tgtEl>
                                        <p:attrNameLst>
                                          <p:attrName>ppt_h</p:attrName>
                                        </p:attrNameLst>
                                      </p:cBhvr>
                                      <p:tavLst>
                                        <p:tav tm="0">
                                          <p:val>
                                            <p:flt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23" presetClass="entr" presetSubtype="16"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p:cTn id="21" dur="500" fill="hold"/>
                                        <p:tgtEl>
                                          <p:spTgt spid="13"/>
                                        </p:tgtEl>
                                        <p:attrNameLst>
                                          <p:attrName>ppt_w</p:attrName>
                                        </p:attrNameLst>
                                      </p:cBhvr>
                                      <p:tavLst>
                                        <p:tav tm="0">
                                          <p:val>
                                            <p:fltVal val="0"/>
                                          </p:val>
                                        </p:tav>
                                        <p:tav tm="100000">
                                          <p:val>
                                            <p:strVal val="#ppt_w"/>
                                          </p:val>
                                        </p:tav>
                                      </p:tavLst>
                                    </p:anim>
                                    <p:anim calcmode="lin" valueType="num">
                                      <p:cBhvr>
                                        <p:cTn id="22" dur="500" fill="hold"/>
                                        <p:tgtEl>
                                          <p:spTgt spid="13"/>
                                        </p:tgtEl>
                                        <p:attrNameLst>
                                          <p:attrName>ppt_h</p:attrName>
                                        </p:attrNameLst>
                                      </p:cBhvr>
                                      <p:tavLst>
                                        <p:tav tm="0">
                                          <p:val>
                                            <p:fltVal val="0"/>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linds(horizontal)">
                                      <p:cBhvr>
                                        <p:cTn id="27" dur="500"/>
                                        <p:tgtEl>
                                          <p:spTgt spid="14"/>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blinds(horizontal)">
                                      <p:cBhvr>
                                        <p:cTn id="30" dur="500"/>
                                        <p:tgtEl>
                                          <p:spTgt spid="15"/>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blinds(horizontal)">
                                      <p:cBhvr>
                                        <p:cTn id="33" dur="500"/>
                                        <p:tgtEl>
                                          <p:spTgt spid="16"/>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blinds(horizontal)">
                                      <p:cBhvr>
                                        <p:cTn id="36" dur="500"/>
                                        <p:tgtEl>
                                          <p:spTgt spid="17"/>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blinds(horizontal)">
                                      <p:cBhvr>
                                        <p:cTn id="39" dur="500"/>
                                        <p:tgtEl>
                                          <p:spTgt spid="18"/>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blinds(horizontal)">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23" presetClass="entr" presetSubtype="16"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p:cTn id="47" dur="500" fill="hold"/>
                                        <p:tgtEl>
                                          <p:spTgt spid="11"/>
                                        </p:tgtEl>
                                        <p:attrNameLst>
                                          <p:attrName>ppt_w</p:attrName>
                                        </p:attrNameLst>
                                      </p:cBhvr>
                                      <p:tavLst>
                                        <p:tav tm="0">
                                          <p:val>
                                            <p:fltVal val="0"/>
                                          </p:val>
                                        </p:tav>
                                        <p:tav tm="100000">
                                          <p:val>
                                            <p:strVal val="#ppt_w"/>
                                          </p:val>
                                        </p:tav>
                                      </p:tavLst>
                                    </p:anim>
                                    <p:anim calcmode="lin" valueType="num">
                                      <p:cBhvr>
                                        <p:cTn id="48" dur="5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49" fill="hold">
                      <p:stCondLst>
                        <p:cond delay="indefinite"/>
                      </p:stCondLst>
                      <p:childTnLst>
                        <p:par>
                          <p:cTn id="50" fill="hold">
                            <p:stCondLst>
                              <p:cond delay="0"/>
                            </p:stCondLst>
                            <p:childTnLst>
                              <p:par>
                                <p:cTn id="51" presetID="23" presetClass="entr" presetSubtype="16" fill="hold" grpId="0" nodeType="clickEffect">
                                  <p:stCondLst>
                                    <p:cond delay="0"/>
                                  </p:stCondLst>
                                  <p:childTnLst>
                                    <p:set>
                                      <p:cBhvr>
                                        <p:cTn id="52" dur="1" fill="hold">
                                          <p:stCondLst>
                                            <p:cond delay="0"/>
                                          </p:stCondLst>
                                        </p:cTn>
                                        <p:tgtEl>
                                          <p:spTgt spid="38"/>
                                        </p:tgtEl>
                                        <p:attrNameLst>
                                          <p:attrName>style.visibility</p:attrName>
                                        </p:attrNameLst>
                                      </p:cBhvr>
                                      <p:to>
                                        <p:strVal val="visible"/>
                                      </p:to>
                                    </p:set>
                                    <p:anim calcmode="lin" valueType="num">
                                      <p:cBhvr>
                                        <p:cTn id="53" dur="500" fill="hold"/>
                                        <p:tgtEl>
                                          <p:spTgt spid="38"/>
                                        </p:tgtEl>
                                        <p:attrNameLst>
                                          <p:attrName>ppt_w</p:attrName>
                                        </p:attrNameLst>
                                      </p:cBhvr>
                                      <p:tavLst>
                                        <p:tav tm="0">
                                          <p:val>
                                            <p:fltVal val="0"/>
                                          </p:val>
                                        </p:tav>
                                        <p:tav tm="100000">
                                          <p:val>
                                            <p:strVal val="#ppt_w"/>
                                          </p:val>
                                        </p:tav>
                                      </p:tavLst>
                                    </p:anim>
                                    <p:anim calcmode="lin" valueType="num">
                                      <p:cBhvr>
                                        <p:cTn id="54" dur="500" fill="hold"/>
                                        <p:tgtEl>
                                          <p:spTgt spid="38"/>
                                        </p:tgtEl>
                                        <p:attrNameLst>
                                          <p:attrName>ppt_h</p:attrName>
                                        </p:attrNameLst>
                                      </p:cBhvr>
                                      <p:tavLst>
                                        <p:tav tm="0">
                                          <p:val>
                                            <p:fltVal val="0"/>
                                          </p:val>
                                        </p:tav>
                                        <p:tav tm="100000">
                                          <p:val>
                                            <p:strVal val="#ppt_h"/>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4"/>
                                        </p:tgtEl>
                                        <p:attrNameLst>
                                          <p:attrName>style.visibility</p:attrName>
                                        </p:attrNameLst>
                                      </p:cBhvr>
                                      <p:to>
                                        <p:strVal val="visible"/>
                                      </p:to>
                                    </p:set>
                                    <p:anim calcmode="lin" valueType="num">
                                      <p:cBhvr additive="base">
                                        <p:cTn id="59" dur="500" fill="hold"/>
                                        <p:tgtEl>
                                          <p:spTgt spid="4"/>
                                        </p:tgtEl>
                                        <p:attrNameLst>
                                          <p:attrName>ppt_x</p:attrName>
                                        </p:attrNameLst>
                                      </p:cBhvr>
                                      <p:tavLst>
                                        <p:tav tm="0">
                                          <p:val>
                                            <p:strVal val="#ppt_x"/>
                                          </p:val>
                                        </p:tav>
                                        <p:tav tm="100000">
                                          <p:val>
                                            <p:strVal val="#ppt_x"/>
                                          </p:val>
                                        </p:tav>
                                      </p:tavLst>
                                    </p:anim>
                                    <p:anim calcmode="lin" valueType="num">
                                      <p:cBhvr additive="base">
                                        <p:cTn id="6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5"/>
                                        </p:tgtEl>
                                        <p:attrNameLst>
                                          <p:attrName>style.visibility</p:attrName>
                                        </p:attrNameLst>
                                      </p:cBhvr>
                                      <p:to>
                                        <p:strVal val="visible"/>
                                      </p:to>
                                    </p:set>
                                    <p:anim calcmode="lin" valueType="num">
                                      <p:cBhvr additive="base">
                                        <p:cTn id="65" dur="500" fill="hold"/>
                                        <p:tgtEl>
                                          <p:spTgt spid="5"/>
                                        </p:tgtEl>
                                        <p:attrNameLst>
                                          <p:attrName>ppt_x</p:attrName>
                                        </p:attrNameLst>
                                      </p:cBhvr>
                                      <p:tavLst>
                                        <p:tav tm="0">
                                          <p:val>
                                            <p:strVal val="#ppt_x"/>
                                          </p:val>
                                        </p:tav>
                                        <p:tav tm="100000">
                                          <p:val>
                                            <p:strVal val="#ppt_x"/>
                                          </p:val>
                                        </p:tav>
                                      </p:tavLst>
                                    </p:anim>
                                    <p:anim calcmode="lin" valueType="num">
                                      <p:cBhvr additive="base">
                                        <p:cTn id="6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6"/>
                                        </p:tgtEl>
                                        <p:attrNameLst>
                                          <p:attrName>style.visibility</p:attrName>
                                        </p:attrNameLst>
                                      </p:cBhvr>
                                      <p:to>
                                        <p:strVal val="visible"/>
                                      </p:to>
                                    </p:set>
                                    <p:anim calcmode="lin" valueType="num">
                                      <p:cBhvr additive="base">
                                        <p:cTn id="71" dur="500" fill="hold"/>
                                        <p:tgtEl>
                                          <p:spTgt spid="6"/>
                                        </p:tgtEl>
                                        <p:attrNameLst>
                                          <p:attrName>ppt_x</p:attrName>
                                        </p:attrNameLst>
                                      </p:cBhvr>
                                      <p:tavLst>
                                        <p:tav tm="0">
                                          <p:val>
                                            <p:strVal val="#ppt_x"/>
                                          </p:val>
                                        </p:tav>
                                        <p:tav tm="100000">
                                          <p:val>
                                            <p:strVal val="#ppt_x"/>
                                          </p:val>
                                        </p:tav>
                                      </p:tavLst>
                                    </p:anim>
                                    <p:anim calcmode="lin" valueType="num">
                                      <p:cBhvr additive="base">
                                        <p:cTn id="7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3" presetClass="entr" presetSubtype="16" fill="hold" grpId="0" nodeType="clickEffect">
                                  <p:stCondLst>
                                    <p:cond delay="0"/>
                                  </p:stCondLst>
                                  <p:childTnLst>
                                    <p:set>
                                      <p:cBhvr>
                                        <p:cTn id="76" dur="1" fill="hold">
                                          <p:stCondLst>
                                            <p:cond delay="0"/>
                                          </p:stCondLst>
                                        </p:cTn>
                                        <p:tgtEl>
                                          <p:spTgt spid="35"/>
                                        </p:tgtEl>
                                        <p:attrNameLst>
                                          <p:attrName>style.visibility</p:attrName>
                                        </p:attrNameLst>
                                      </p:cBhvr>
                                      <p:to>
                                        <p:strVal val="visible"/>
                                      </p:to>
                                    </p:set>
                                    <p:anim calcmode="lin" valueType="num">
                                      <p:cBhvr>
                                        <p:cTn id="77" dur="500" fill="hold"/>
                                        <p:tgtEl>
                                          <p:spTgt spid="35"/>
                                        </p:tgtEl>
                                        <p:attrNameLst>
                                          <p:attrName>ppt_w</p:attrName>
                                        </p:attrNameLst>
                                      </p:cBhvr>
                                      <p:tavLst>
                                        <p:tav tm="0">
                                          <p:val>
                                            <p:fltVal val="0"/>
                                          </p:val>
                                        </p:tav>
                                        <p:tav tm="100000">
                                          <p:val>
                                            <p:strVal val="#ppt_w"/>
                                          </p:val>
                                        </p:tav>
                                      </p:tavLst>
                                    </p:anim>
                                    <p:anim calcmode="lin" valueType="num">
                                      <p:cBhvr>
                                        <p:cTn id="78" dur="500" fill="hold"/>
                                        <p:tgtEl>
                                          <p:spTgt spid="35"/>
                                        </p:tgtEl>
                                        <p:attrNameLst>
                                          <p:attrName>ppt_h</p:attrName>
                                        </p:attrNameLst>
                                      </p:cBhvr>
                                      <p:tavLst>
                                        <p:tav tm="0">
                                          <p:val>
                                            <p:fltVal val="0"/>
                                          </p:val>
                                        </p:tav>
                                        <p:tav tm="100000">
                                          <p:val>
                                            <p:strVal val="#ppt_h"/>
                                          </p:val>
                                        </p:tav>
                                      </p:tavLst>
                                    </p:anim>
                                  </p:childTnLst>
                                </p:cTn>
                              </p:par>
                              <p:par>
                                <p:cTn id="79" presetID="23" presetClass="entr" presetSubtype="16" fill="hold" grpId="0" nodeType="withEffect">
                                  <p:stCondLst>
                                    <p:cond delay="0"/>
                                  </p:stCondLst>
                                  <p:childTnLst>
                                    <p:set>
                                      <p:cBhvr>
                                        <p:cTn id="80" dur="1" fill="hold">
                                          <p:stCondLst>
                                            <p:cond delay="0"/>
                                          </p:stCondLst>
                                        </p:cTn>
                                        <p:tgtEl>
                                          <p:spTgt spid="36"/>
                                        </p:tgtEl>
                                        <p:attrNameLst>
                                          <p:attrName>style.visibility</p:attrName>
                                        </p:attrNameLst>
                                      </p:cBhvr>
                                      <p:to>
                                        <p:strVal val="visible"/>
                                      </p:to>
                                    </p:set>
                                    <p:anim calcmode="lin" valueType="num">
                                      <p:cBhvr>
                                        <p:cTn id="81" dur="500" fill="hold"/>
                                        <p:tgtEl>
                                          <p:spTgt spid="36"/>
                                        </p:tgtEl>
                                        <p:attrNameLst>
                                          <p:attrName>ppt_w</p:attrName>
                                        </p:attrNameLst>
                                      </p:cBhvr>
                                      <p:tavLst>
                                        <p:tav tm="0">
                                          <p:val>
                                            <p:fltVal val="0"/>
                                          </p:val>
                                        </p:tav>
                                        <p:tav tm="100000">
                                          <p:val>
                                            <p:strVal val="#ppt_w"/>
                                          </p:val>
                                        </p:tav>
                                      </p:tavLst>
                                    </p:anim>
                                    <p:anim calcmode="lin" valueType="num">
                                      <p:cBhvr>
                                        <p:cTn id="82" dur="500" fill="hold"/>
                                        <p:tgtEl>
                                          <p:spTgt spid="36"/>
                                        </p:tgtEl>
                                        <p:attrNameLst>
                                          <p:attrName>ppt_h</p:attrName>
                                        </p:attrNameLst>
                                      </p:cBhvr>
                                      <p:tavLst>
                                        <p:tav tm="0">
                                          <p:val>
                                            <p:fltVal val="0"/>
                                          </p:val>
                                        </p:tav>
                                        <p:tav tm="100000">
                                          <p:val>
                                            <p:strVal val="#ppt_h"/>
                                          </p:val>
                                        </p:tav>
                                      </p:tavLst>
                                    </p:anim>
                                  </p:childTnLst>
                                </p:cTn>
                              </p:par>
                              <p:par>
                                <p:cTn id="83" presetID="23" presetClass="entr" presetSubtype="16" fill="hold" grpId="0" nodeType="withEffect">
                                  <p:stCondLst>
                                    <p:cond delay="0"/>
                                  </p:stCondLst>
                                  <p:childTnLst>
                                    <p:set>
                                      <p:cBhvr>
                                        <p:cTn id="84" dur="1" fill="hold">
                                          <p:stCondLst>
                                            <p:cond delay="0"/>
                                          </p:stCondLst>
                                        </p:cTn>
                                        <p:tgtEl>
                                          <p:spTgt spid="12"/>
                                        </p:tgtEl>
                                        <p:attrNameLst>
                                          <p:attrName>style.visibility</p:attrName>
                                        </p:attrNameLst>
                                      </p:cBhvr>
                                      <p:to>
                                        <p:strVal val="visible"/>
                                      </p:to>
                                    </p:set>
                                    <p:anim calcmode="lin" valueType="num">
                                      <p:cBhvr>
                                        <p:cTn id="85" dur="500" fill="hold"/>
                                        <p:tgtEl>
                                          <p:spTgt spid="12"/>
                                        </p:tgtEl>
                                        <p:attrNameLst>
                                          <p:attrName>ppt_w</p:attrName>
                                        </p:attrNameLst>
                                      </p:cBhvr>
                                      <p:tavLst>
                                        <p:tav tm="0">
                                          <p:val>
                                            <p:fltVal val="0"/>
                                          </p:val>
                                        </p:tav>
                                        <p:tav tm="100000">
                                          <p:val>
                                            <p:strVal val="#ppt_w"/>
                                          </p:val>
                                        </p:tav>
                                      </p:tavLst>
                                    </p:anim>
                                    <p:anim calcmode="lin" valueType="num">
                                      <p:cBhvr>
                                        <p:cTn id="86" dur="500" fill="hold"/>
                                        <p:tgtEl>
                                          <p:spTgt spid="12"/>
                                        </p:tgtEl>
                                        <p:attrNameLst>
                                          <p:attrName>ppt_h</p:attrName>
                                        </p:attrNameLst>
                                      </p:cBhvr>
                                      <p:tavLst>
                                        <p:tav tm="0">
                                          <p:val>
                                            <p:fltVal val="0"/>
                                          </p:val>
                                        </p:tav>
                                        <p:tav tm="100000">
                                          <p:val>
                                            <p:strVal val="#ppt_h"/>
                                          </p:val>
                                        </p:tav>
                                      </p:tavLst>
                                    </p:anim>
                                  </p:childTnLst>
                                </p:cTn>
                              </p:par>
                              <p:par>
                                <p:cTn id="87" presetID="23" presetClass="entr" presetSubtype="16" fill="hold" grpId="0" nodeType="withEffect">
                                  <p:stCondLst>
                                    <p:cond delay="0"/>
                                  </p:stCondLst>
                                  <p:childTnLst>
                                    <p:set>
                                      <p:cBhvr>
                                        <p:cTn id="88" dur="1" fill="hold">
                                          <p:stCondLst>
                                            <p:cond delay="0"/>
                                          </p:stCondLst>
                                        </p:cTn>
                                        <p:tgtEl>
                                          <p:spTgt spid="23"/>
                                        </p:tgtEl>
                                        <p:attrNameLst>
                                          <p:attrName>style.visibility</p:attrName>
                                        </p:attrNameLst>
                                      </p:cBhvr>
                                      <p:to>
                                        <p:strVal val="visible"/>
                                      </p:to>
                                    </p:set>
                                    <p:anim calcmode="lin" valueType="num">
                                      <p:cBhvr>
                                        <p:cTn id="89" dur="500" fill="hold"/>
                                        <p:tgtEl>
                                          <p:spTgt spid="23"/>
                                        </p:tgtEl>
                                        <p:attrNameLst>
                                          <p:attrName>ppt_w</p:attrName>
                                        </p:attrNameLst>
                                      </p:cBhvr>
                                      <p:tavLst>
                                        <p:tav tm="0">
                                          <p:val>
                                            <p:fltVal val="0"/>
                                          </p:val>
                                        </p:tav>
                                        <p:tav tm="100000">
                                          <p:val>
                                            <p:strVal val="#ppt_w"/>
                                          </p:val>
                                        </p:tav>
                                      </p:tavLst>
                                    </p:anim>
                                    <p:anim calcmode="lin" valueType="num">
                                      <p:cBhvr>
                                        <p:cTn id="90" dur="500" fill="hold"/>
                                        <p:tgtEl>
                                          <p:spTgt spid="23"/>
                                        </p:tgtEl>
                                        <p:attrNameLst>
                                          <p:attrName>ppt_h</p:attrName>
                                        </p:attrNameLst>
                                      </p:cBhvr>
                                      <p:tavLst>
                                        <p:tav tm="0">
                                          <p:val>
                                            <p:fltVal val="0"/>
                                          </p:val>
                                        </p:tav>
                                        <p:tav tm="100000">
                                          <p:val>
                                            <p:strVal val="#ppt_h"/>
                                          </p:val>
                                        </p:tav>
                                      </p:tavLst>
                                    </p:anim>
                                  </p:childTnLst>
                                </p:cTn>
                              </p:par>
                              <p:par>
                                <p:cTn id="91" presetID="3" presetClass="entr" presetSubtype="10" fill="hold" grpId="0" nodeType="withEffect">
                                  <p:stCondLst>
                                    <p:cond delay="0"/>
                                  </p:stCondLst>
                                  <p:childTnLst>
                                    <p:set>
                                      <p:cBhvr>
                                        <p:cTn id="92" dur="1" fill="hold">
                                          <p:stCondLst>
                                            <p:cond delay="0"/>
                                          </p:stCondLst>
                                        </p:cTn>
                                        <p:tgtEl>
                                          <p:spTgt spid="24"/>
                                        </p:tgtEl>
                                        <p:attrNameLst>
                                          <p:attrName>style.visibility</p:attrName>
                                        </p:attrNameLst>
                                      </p:cBhvr>
                                      <p:to>
                                        <p:strVal val="visible"/>
                                      </p:to>
                                    </p:set>
                                    <p:animEffect transition="in" filter="blinds(horizontal)">
                                      <p:cBhvr>
                                        <p:cTn id="93" dur="500"/>
                                        <p:tgtEl>
                                          <p:spTgt spid="24"/>
                                        </p:tgtEl>
                                      </p:cBhvr>
                                    </p:animEffect>
                                  </p:childTnLst>
                                </p:cTn>
                              </p:par>
                              <p:par>
                                <p:cTn id="94" presetID="23" presetClass="entr" presetSubtype="16" fill="hold" grpId="0" nodeType="withEffect">
                                  <p:stCondLst>
                                    <p:cond delay="0"/>
                                  </p:stCondLst>
                                  <p:childTnLst>
                                    <p:set>
                                      <p:cBhvr>
                                        <p:cTn id="95" dur="1" fill="hold">
                                          <p:stCondLst>
                                            <p:cond delay="0"/>
                                          </p:stCondLst>
                                        </p:cTn>
                                        <p:tgtEl>
                                          <p:spTgt spid="25"/>
                                        </p:tgtEl>
                                        <p:attrNameLst>
                                          <p:attrName>style.visibility</p:attrName>
                                        </p:attrNameLst>
                                      </p:cBhvr>
                                      <p:to>
                                        <p:strVal val="visible"/>
                                      </p:to>
                                    </p:set>
                                    <p:anim calcmode="lin" valueType="num">
                                      <p:cBhvr>
                                        <p:cTn id="96" dur="500" fill="hold"/>
                                        <p:tgtEl>
                                          <p:spTgt spid="25"/>
                                        </p:tgtEl>
                                        <p:attrNameLst>
                                          <p:attrName>ppt_w</p:attrName>
                                        </p:attrNameLst>
                                      </p:cBhvr>
                                      <p:tavLst>
                                        <p:tav tm="0">
                                          <p:val>
                                            <p:fltVal val="0"/>
                                          </p:val>
                                        </p:tav>
                                        <p:tav tm="100000">
                                          <p:val>
                                            <p:strVal val="#ppt_w"/>
                                          </p:val>
                                        </p:tav>
                                      </p:tavLst>
                                    </p:anim>
                                    <p:anim calcmode="lin" valueType="num">
                                      <p:cBhvr>
                                        <p:cTn id="97" dur="500" fill="hold"/>
                                        <p:tgtEl>
                                          <p:spTgt spid="25"/>
                                        </p:tgtEl>
                                        <p:attrNameLst>
                                          <p:attrName>ppt_h</p:attrName>
                                        </p:attrNameLst>
                                      </p:cBhvr>
                                      <p:tavLst>
                                        <p:tav tm="0">
                                          <p:val>
                                            <p:fltVal val="0"/>
                                          </p:val>
                                        </p:tav>
                                        <p:tav tm="100000">
                                          <p:val>
                                            <p:strVal val="#ppt_h"/>
                                          </p:val>
                                        </p:tav>
                                      </p:tavLst>
                                    </p:anim>
                                  </p:childTnLst>
                                </p:cTn>
                              </p:par>
                              <p:par>
                                <p:cTn id="98" presetID="3" presetClass="entr" presetSubtype="10" fill="hold" grpId="0" nodeType="withEffect">
                                  <p:stCondLst>
                                    <p:cond delay="0"/>
                                  </p:stCondLst>
                                  <p:childTnLst>
                                    <p:set>
                                      <p:cBhvr>
                                        <p:cTn id="99" dur="1" fill="hold">
                                          <p:stCondLst>
                                            <p:cond delay="0"/>
                                          </p:stCondLst>
                                        </p:cTn>
                                        <p:tgtEl>
                                          <p:spTgt spid="28"/>
                                        </p:tgtEl>
                                        <p:attrNameLst>
                                          <p:attrName>style.visibility</p:attrName>
                                        </p:attrNameLst>
                                      </p:cBhvr>
                                      <p:to>
                                        <p:strVal val="visible"/>
                                      </p:to>
                                    </p:set>
                                    <p:animEffect transition="in" filter="blinds(horizontal)">
                                      <p:cBhvr>
                                        <p:cTn id="10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11" grpId="0" animBg="1"/>
      <p:bldP spid="12" grpId="0" animBg="1"/>
      <p:bldP spid="13" grpId="0" animBg="1"/>
      <p:bldP spid="14" grpId="0" animBg="1"/>
      <p:bldP spid="15" grpId="0" animBg="1"/>
      <p:bldP spid="16" grpId="0" animBg="1"/>
      <p:bldP spid="17" grpId="0" animBg="1"/>
      <p:bldP spid="18" grpId="0" animBg="1"/>
      <p:bldP spid="19" grpId="0" animBg="1"/>
      <p:bldP spid="26" grpId="0"/>
      <p:bldP spid="27" grpId="0"/>
      <p:bldP spid="35" grpId="0" animBg="1"/>
      <p:bldP spid="36" grpId="0" animBg="1"/>
      <p:bldP spid="37" grpId="0" animBg="1"/>
      <p:bldP spid="38" grpId="0" animBg="1"/>
      <p:bldP spid="23" grpId="0" animBg="1"/>
      <p:bldP spid="24" grpId="0" animBg="1"/>
      <p:bldP spid="25" grpId="0" animBg="1"/>
      <p:bldP spid="28"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solidFill>
                  <a:srgbClr val="FFC000"/>
                </a:solidFill>
              </a:rPr>
              <a:t>3.1. INTRODUCTION</a:t>
            </a:r>
            <a:endParaRPr lang="fr-FR" dirty="0">
              <a:solidFill>
                <a:srgbClr val="FFC000"/>
              </a:solidFill>
            </a:endParaRPr>
          </a:p>
        </p:txBody>
      </p:sp>
      <p:sp>
        <p:nvSpPr>
          <p:cNvPr id="3" name="Espace réservé du contenu 2"/>
          <p:cNvSpPr>
            <a:spLocks noGrp="1"/>
          </p:cNvSpPr>
          <p:nvPr>
            <p:ph idx="1"/>
          </p:nvPr>
        </p:nvSpPr>
        <p:spPr>
          <a:xfrm>
            <a:off x="478302" y="1716258"/>
            <a:ext cx="10789920" cy="4532141"/>
          </a:xfrm>
        </p:spPr>
        <p:txBody>
          <a:bodyPr/>
          <a:lstStyle/>
          <a:p>
            <a:r>
              <a:rPr lang="fr-FR" dirty="0"/>
              <a:t>Souvent nommée le bureau de méthodes, La fonction des méthodes englobe toutes les actions et les tâches qui visent à améliorer l'efficacité, la productivité et la qualité des processus de production . Cette fonction est conçue pour réduire les coûts, garantir la qualité des produits finis et la sécurité.</a:t>
            </a:r>
          </a:p>
          <a:p>
            <a:pPr>
              <a:buNone/>
            </a:pPr>
            <a:endParaRPr lang="fr-FR" dirty="0"/>
          </a:p>
          <a:p>
            <a:r>
              <a:rPr lang="fr-FR" dirty="0"/>
              <a:t>Le service méthodes industrielles travaille en étroite collaboration avec les équipes de production pour définir les besoins à produire et les objectifs à atteindre, et pour identifier les opportunités d'amélioration. Il propose ensuite des solutions personnalisées pour améliorer les processus de production et les performances d'usine.</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300651" y="1305572"/>
            <a:ext cx="10333331" cy="4195481"/>
          </a:xfrm>
        </p:spPr>
        <p:txBody>
          <a:bodyPr/>
          <a:lstStyle/>
          <a:p>
            <a:pPr>
              <a:buNone/>
            </a:pPr>
            <a:r>
              <a:rPr lang="fr-FR" dirty="0"/>
              <a:t>On peut résumer les principales missions du responsable méthodes industrielles comme suit : </a:t>
            </a:r>
          </a:p>
          <a:p>
            <a:pPr lvl="0"/>
            <a:r>
              <a:rPr lang="fr-FR" dirty="0"/>
              <a:t>Conception des modes opératoires et de toutes les procédures de production</a:t>
            </a:r>
          </a:p>
          <a:p>
            <a:pPr lvl="0"/>
            <a:r>
              <a:rPr lang="fr-FR" dirty="0"/>
              <a:t>Analyse, mesure  et amélioration des performances des ressources production</a:t>
            </a:r>
          </a:p>
          <a:p>
            <a:pPr lvl="0"/>
            <a:r>
              <a:rPr lang="fr-FR" dirty="0"/>
              <a:t>La planification de la production</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i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66811" y="1671918"/>
            <a:ext cx="9404723" cy="1400530"/>
          </a:xfrm>
        </p:spPr>
        <p:txBody>
          <a:bodyPr/>
          <a:lstStyle/>
          <a:p>
            <a:pPr algn="ctr"/>
            <a:r>
              <a:rPr lang="fr-FR" b="1" dirty="0">
                <a:solidFill>
                  <a:srgbClr val="FFC000"/>
                </a:solidFill>
              </a:rPr>
              <a:t>3.2. Objectifs de la fonction Méthodes</a:t>
            </a:r>
            <a:br>
              <a:rPr lang="fr-FR" dirty="0">
                <a:solidFill>
                  <a:srgbClr val="FFC000"/>
                </a:solidFill>
              </a:rPr>
            </a:br>
            <a:endParaRPr lang="fr-FR" dirty="0">
              <a:solidFill>
                <a:srgbClr val="FFC000"/>
              </a:solidFill>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28712" y="1710018"/>
            <a:ext cx="8946541" cy="4195481"/>
          </a:xfrm>
        </p:spPr>
        <p:txBody>
          <a:bodyPr/>
          <a:lstStyle/>
          <a:p>
            <a:r>
              <a:rPr lang="fr-FR" dirty="0"/>
              <a:t>Afin de maitriser cette fonction , nous devons savoir ,tout d'abord, ses objectifs et l'influence de ces derniers sur l'objectif global du service production , après nous pouvons déterminer la feuille de route et le plan d'action à réaliser pour atteindre ces objectifs.</a:t>
            </a:r>
          </a:p>
          <a:p>
            <a:endParaRPr lang="fr-FR"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39812" y="1583018"/>
            <a:ext cx="10085388" cy="4195481"/>
          </a:xfrm>
        </p:spPr>
        <p:txBody>
          <a:bodyPr>
            <a:noAutofit/>
          </a:bodyPr>
          <a:lstStyle/>
          <a:p>
            <a:pPr>
              <a:buNone/>
            </a:pPr>
            <a:r>
              <a:rPr lang="fr-FR" sz="2400" dirty="0"/>
              <a:t>D'après mon expérience, permettez moi de vous lister ci après les objectifs à fixer pour maitriser la fonction méthodes : </a:t>
            </a:r>
          </a:p>
          <a:p>
            <a:pPr marL="457200" lvl="0" indent="-457200">
              <a:buFont typeface="+mj-lt"/>
              <a:buAutoNum type="alphaLcPeriod"/>
            </a:pPr>
            <a:r>
              <a:rPr lang="fr-FR" sz="2400" dirty="0"/>
              <a:t>Structurer ,mesurer et analyser en continue chaque étape de fabrication avec la proposition des actions de correction et d'amélioration nécessaires.</a:t>
            </a:r>
          </a:p>
          <a:p>
            <a:pPr marL="457200" lvl="0" indent="-457200">
              <a:buFont typeface="+mj-lt"/>
              <a:buAutoNum type="alphaLcPeriod"/>
            </a:pPr>
            <a:r>
              <a:rPr lang="fr-FR" sz="2400" dirty="0"/>
              <a:t>Assurer une exploitation optimale de toutes les ressources industrielles (machines, matières, main d'</a:t>
            </a:r>
            <a:r>
              <a:rPr lang="fr-FR" sz="2400" dirty="0" err="1"/>
              <a:t>oeuvre</a:t>
            </a:r>
            <a:r>
              <a:rPr lang="fr-FR" sz="2400" dirty="0"/>
              <a:t>, ...)</a:t>
            </a:r>
          </a:p>
          <a:p>
            <a:pPr marL="457200" lvl="0" indent="-457200">
              <a:buFont typeface="+mj-lt"/>
              <a:buAutoNum type="alphaLcPeriod"/>
            </a:pPr>
            <a:r>
              <a:rPr lang="fr-FR" sz="2400" dirty="0"/>
              <a:t>Assurer une amélioration continue de la qualité du processus de fabrication</a:t>
            </a:r>
          </a:p>
          <a:p>
            <a:pPr marL="457200" lvl="0" indent="-457200">
              <a:buFont typeface="+mj-lt"/>
              <a:buAutoNum type="alphaLcPeriod"/>
            </a:pPr>
            <a:r>
              <a:rPr lang="fr-FR" sz="2400" dirty="0"/>
              <a:t>Réduire le coût de la production</a:t>
            </a:r>
          </a:p>
          <a:p>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2400" b="1" dirty="0"/>
              <a:t>a. Structurer ,mesurer et analyser en continue chaque étape de fabrication avec la proposition des actions de correction et d'amélioration.</a:t>
            </a:r>
          </a:p>
        </p:txBody>
      </p:sp>
      <p:sp>
        <p:nvSpPr>
          <p:cNvPr id="3" name="Espace réservé du contenu 2"/>
          <p:cNvSpPr>
            <a:spLocks noGrp="1"/>
          </p:cNvSpPr>
          <p:nvPr>
            <p:ph idx="1"/>
          </p:nvPr>
        </p:nvSpPr>
        <p:spPr>
          <a:xfrm>
            <a:off x="1103312" y="2052918"/>
            <a:ext cx="10460331" cy="4195481"/>
          </a:xfrm>
        </p:spPr>
        <p:txBody>
          <a:bodyPr>
            <a:normAutofit/>
          </a:bodyPr>
          <a:lstStyle/>
          <a:p>
            <a:r>
              <a:rPr lang="fr-FR" sz="2400" dirty="0"/>
              <a:t>Pour atteindre cet objectif, les agents méthodes doivent en premier temps mettre les bases de structuration de chaque étape de fabrication, puis ils commencent à mesurer en continu les performances de </a:t>
            </a:r>
            <a:r>
              <a:rPr lang="fr-FR" sz="2400" dirty="0" err="1"/>
              <a:t>chaqu'une</a:t>
            </a:r>
            <a:r>
              <a:rPr lang="fr-FR" sz="2400" dirty="0"/>
              <a:t> de ces étapes et par la suite ils lancent les actions de correction ou d'amélioration adéquates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200" b="1" dirty="0"/>
              <a:t>b. Assurer une exploitation optimale de toutes les ressources industrielles :</a:t>
            </a:r>
          </a:p>
        </p:txBody>
      </p:sp>
      <p:sp>
        <p:nvSpPr>
          <p:cNvPr id="3" name="Espace réservé du contenu 2"/>
          <p:cNvSpPr>
            <a:spLocks noGrp="1"/>
          </p:cNvSpPr>
          <p:nvPr>
            <p:ph idx="1"/>
          </p:nvPr>
        </p:nvSpPr>
        <p:spPr>
          <a:xfrm>
            <a:off x="1103312" y="2052918"/>
            <a:ext cx="10741685" cy="4195481"/>
          </a:xfrm>
        </p:spPr>
        <p:txBody>
          <a:bodyPr>
            <a:normAutofit/>
          </a:bodyPr>
          <a:lstStyle/>
          <a:p>
            <a:r>
              <a:rPr lang="fr-FR" sz="2800" dirty="0"/>
              <a:t>Les agents méthodes sont obligés de vérifier et améliorer la procédure de planification pour pouvoir exploiter les ressources d'une manière optimale surtout les matières à utiliser, les machines et les ressources humaines.</a:t>
            </a:r>
          </a:p>
          <a:p>
            <a:endParaRPr lang="fr-F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7"/>
</p:tagLst>
</file>

<file path=ppt/tags/tag2.xml><?xml version="1.0" encoding="utf-8"?>
<p:tagLst xmlns:a="http://schemas.openxmlformats.org/drawingml/2006/main" xmlns:r="http://schemas.openxmlformats.org/officeDocument/2006/relationships" xmlns:p="http://schemas.openxmlformats.org/presentationml/2006/main">
  <p:tag name="TIMING" val="|0.8"/>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é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Median</Template>
  <TotalTime>215578</TotalTime>
  <Words>36678</Words>
  <Application>Microsoft Office PowerPoint</Application>
  <PresentationFormat>Grand écran</PresentationFormat>
  <Paragraphs>2859</Paragraphs>
  <Slides>508</Slides>
  <Notes>48</Notes>
  <HiddenSlides>0</HiddenSlides>
  <MMClips>0</MMClips>
  <ScaleCrop>false</ScaleCrop>
  <HeadingPairs>
    <vt:vector size="8" baseType="variant">
      <vt:variant>
        <vt:lpstr>Polices utilisées</vt:lpstr>
      </vt:variant>
      <vt:variant>
        <vt:i4>20</vt:i4>
      </vt:variant>
      <vt:variant>
        <vt:lpstr>Thème</vt:lpstr>
      </vt:variant>
      <vt:variant>
        <vt:i4>1</vt:i4>
      </vt:variant>
      <vt:variant>
        <vt:lpstr>Serveurs OLE incorporés</vt:lpstr>
      </vt:variant>
      <vt:variant>
        <vt:i4>4</vt:i4>
      </vt:variant>
      <vt:variant>
        <vt:lpstr>Titres des diapositives</vt:lpstr>
      </vt:variant>
      <vt:variant>
        <vt:i4>508</vt:i4>
      </vt:variant>
    </vt:vector>
  </HeadingPairs>
  <TitlesOfParts>
    <vt:vector size="533" baseType="lpstr">
      <vt:lpstr>Arial</vt:lpstr>
      <vt:lpstr>Arial Alternative</vt:lpstr>
      <vt:lpstr>Arial Black</vt:lpstr>
      <vt:lpstr>Bodoni MT Condensed</vt:lpstr>
      <vt:lpstr>Bookman Old Style</vt:lpstr>
      <vt:lpstr>Calibri</vt:lpstr>
      <vt:lpstr>Century Gothic</vt:lpstr>
      <vt:lpstr>Constantia</vt:lpstr>
      <vt:lpstr>Courier New</vt:lpstr>
      <vt:lpstr>Franklin Gothic Book</vt:lpstr>
      <vt:lpstr>Garamond</vt:lpstr>
      <vt:lpstr>Impact</vt:lpstr>
      <vt:lpstr>Korinna-KursivRegular</vt:lpstr>
      <vt:lpstr>Korinna-Regular</vt:lpstr>
      <vt:lpstr>Monotype Sorts</vt:lpstr>
      <vt:lpstr>Symbol</vt:lpstr>
      <vt:lpstr>Times New Roman</vt:lpstr>
      <vt:lpstr>Wingdings</vt:lpstr>
      <vt:lpstr>Wingdings 2</vt:lpstr>
      <vt:lpstr>Wingdings 3</vt:lpstr>
      <vt:lpstr>Ion</vt:lpstr>
      <vt:lpstr>Diapositive</vt:lpstr>
      <vt:lpstr>Slide</vt:lpstr>
      <vt:lpstr>Clip</vt:lpstr>
      <vt:lpstr>Document</vt:lpstr>
      <vt:lpstr>YOUMAR  CONSULTING</vt:lpstr>
      <vt:lpstr>Le Bon Manager de la Production</vt:lpstr>
      <vt:lpstr>1.Définitions</vt:lpstr>
      <vt:lpstr>a- La production</vt:lpstr>
      <vt:lpstr>b - La Gestion de la production :  </vt:lpstr>
      <vt:lpstr>c- Le prix de vente </vt:lpstr>
      <vt:lpstr>1.2. EVOLUTION DE LA PRODUCTION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d - Les types de flux de la production selon la stratégie commerciale </vt:lpstr>
      <vt:lpstr>Le flux poussé :  </vt:lpstr>
      <vt:lpstr>Le flux tiré :  </vt:lpstr>
      <vt:lpstr>Flux Tendu : </vt:lpstr>
      <vt:lpstr>Présentation PowerPoint</vt:lpstr>
      <vt:lpstr>e - Les types de la production : </vt:lpstr>
      <vt:lpstr>La production par projets</vt:lpstr>
      <vt:lpstr>Production en petites séries : </vt:lpstr>
      <vt:lpstr>Production par lot : flux discontinue</vt:lpstr>
      <vt:lpstr>Production en flux continu : </vt:lpstr>
      <vt:lpstr>f- Les types des lancements selon la stratégie commerciales :  </vt:lpstr>
      <vt:lpstr>Fabrication sur stock : Make to stock MTS</vt:lpstr>
      <vt:lpstr>Fabrication à la commande : Make to Order MTO </vt:lpstr>
      <vt:lpstr>Assemblage  à la commande : Assembly to order ATO </vt:lpstr>
      <vt:lpstr>Présentation PowerPoint</vt:lpstr>
      <vt:lpstr>1.3. IMPORTANCE DE LA FONCTION PRODUCTION</vt:lpstr>
      <vt:lpstr>Présentation PowerPoint</vt:lpstr>
      <vt:lpstr>1.4 . Définition Du management </vt:lpstr>
      <vt:lpstr>Présentation PowerPoint</vt:lpstr>
      <vt:lpstr>Présentation PowerPoint</vt:lpstr>
      <vt:lpstr>أركان التسيير Piliers du management  </vt:lpstr>
      <vt:lpstr>Quoi Gérer ????? </vt:lpstr>
      <vt:lpstr>Pourquoi Gérer ??????????  </vt:lpstr>
      <vt:lpstr>D’où ????? </vt:lpstr>
      <vt:lpstr> Comment mesurer ?????? </vt:lpstr>
      <vt:lpstr>Présentation PowerPoint</vt:lpstr>
      <vt:lpstr>Présentation PowerPoint</vt:lpstr>
      <vt:lpstr>Présentation PowerPoint</vt:lpstr>
      <vt:lpstr>1.6.LE MANAGEMENT DE LA PRODUCTION INDUSTRIELLE </vt:lpstr>
      <vt:lpstr>Présentation PowerPoint</vt:lpstr>
      <vt:lpstr>Le management de la  Production</vt:lpstr>
      <vt:lpstr>Présentation PowerPoint</vt:lpstr>
      <vt:lpstr>a. Objectifs du management de la production </vt:lpstr>
      <vt:lpstr>Présentation PowerPoint</vt:lpstr>
      <vt:lpstr>Présentation PowerPoint</vt:lpstr>
      <vt:lpstr>Présentation PowerPoint</vt:lpstr>
      <vt:lpstr>b. Les Fonctions de la production </vt:lpstr>
      <vt:lpstr>Présentation PowerPoint</vt:lpstr>
      <vt:lpstr>Présentation PowerPoint</vt:lpstr>
      <vt:lpstr>1.7.RESUMEE  :  </vt:lpstr>
      <vt:lpstr>CHAPITRE 2 : LA FONCTION ETUDES </vt:lpstr>
      <vt:lpstr>1.1. Introduction </vt:lpstr>
      <vt:lpstr>Présentation PowerPoint</vt:lpstr>
      <vt:lpstr>Présentation PowerPoint</vt:lpstr>
      <vt:lpstr>1.2. Objectifs de la fonction Etudes</vt:lpstr>
      <vt:lpstr>Présentation PowerPoint</vt:lpstr>
      <vt:lpstr>a. Concevoir un produit qui respectent les exigences et la qualité demandées par du client : </vt:lpstr>
      <vt:lpstr>Présentation PowerPoint</vt:lpstr>
      <vt:lpstr> Objectif de la fonction ETUDES</vt:lpstr>
      <vt:lpstr>1.3.Déroulement standard d'une création d'un dossier  produit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1.4 . La documentation de la fonction ETUDES</vt:lpstr>
      <vt:lpstr>Présentation PowerPoint</vt:lpstr>
      <vt:lpstr>Présentation PowerPoint</vt:lpstr>
      <vt:lpstr>Présentation PowerPoint</vt:lpstr>
      <vt:lpstr>Présentation PowerPoint</vt:lpstr>
      <vt:lpstr>2). Le dossier d'études : </vt:lpstr>
      <vt:lpstr>Le dossier d'études ou bien le dossier de conception doit contenir plusieurs fichiers et documents , on cite principalement :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e - Le plan de contrôle de la qualité </vt:lpstr>
      <vt:lpstr>Présentation PowerPoint</vt:lpstr>
      <vt:lpstr>1.5. RESUMEE </vt:lpstr>
      <vt:lpstr>CHAPITRE 3 : LA FONCTION METHODES </vt:lpstr>
      <vt:lpstr>Présentation PowerPoint</vt:lpstr>
      <vt:lpstr>LE MANAGEMENT DE LA PRODUCTION INDUSTRIELLE </vt:lpstr>
      <vt:lpstr>Le management de la  Production</vt:lpstr>
      <vt:lpstr>3.1. INTRODUCTION</vt:lpstr>
      <vt:lpstr>Présentation PowerPoint</vt:lpstr>
      <vt:lpstr>3.2. Objectifs de la fonction Méthodes </vt:lpstr>
      <vt:lpstr>Présentation PowerPoint</vt:lpstr>
      <vt:lpstr>Présentation PowerPoint</vt:lpstr>
      <vt:lpstr>a. Structurer ,mesurer et analyser en continue chaque étape de fabrication avec la proposition des actions de correction et d'amélioration.</vt:lpstr>
      <vt:lpstr>b. Assurer une exploitation optimale de toutes les ressources industrielles :</vt:lpstr>
      <vt:lpstr>C. Assurer une amélioration continue de la qualité du processus de fabrication</vt:lpstr>
      <vt:lpstr>d. Réduire le coût de la production</vt:lpstr>
      <vt:lpstr> Objectif de la fonction Méthodes</vt:lpstr>
      <vt:lpstr>Présentation PowerPoint</vt:lpstr>
      <vt:lpstr>3.3. Maitrise des opérations de la fabrication </vt:lpstr>
      <vt:lpstr>Présentation PowerPoint</vt:lpstr>
      <vt:lpstr>Présentation PowerPoint</vt:lpstr>
      <vt:lpstr>a.2. C'est quoi la VALUE STREAM MAPPING VSM ??  </vt:lpstr>
      <vt:lpstr>Où on utilise la VSM ?? </vt:lpstr>
      <vt:lpstr>a.2.1. La notion de la valeur </vt:lpstr>
      <vt:lpstr>Présentation PowerPoint</vt:lpstr>
      <vt:lpstr>Les opérations à valeur ajoutée :  </vt:lpstr>
      <vt:lpstr>Les opérations à non valeur ajoutée : </vt:lpstr>
      <vt:lpstr>Présentation PowerPoint</vt:lpstr>
      <vt:lpstr>Présentation PowerPoint</vt:lpstr>
      <vt:lpstr>Les opérations nécessaires mais à non valeur ajoutée : </vt:lpstr>
      <vt:lpstr>Présentation PowerPoint</vt:lpstr>
      <vt:lpstr>a.2.2. Les niveaux de la VSM :  </vt:lpstr>
      <vt:lpstr>a.2.3. La schématisation de la VSM </vt:lpstr>
      <vt:lpstr>Présentation PowerPoint</vt:lpstr>
      <vt:lpstr>a.2.4. Méthodologie de la mise place </vt:lpstr>
      <vt:lpstr>Présentation PowerPoint</vt:lpstr>
      <vt:lpstr>Présentation PowerPoint</vt:lpstr>
      <vt:lpstr>Présentation PowerPoint</vt:lpstr>
      <vt:lpstr>Présentation PowerPoint</vt:lpstr>
      <vt:lpstr>Présentation PowerPoint</vt:lpstr>
      <vt:lpstr>Détermination des points à améliorer  </vt:lpstr>
      <vt:lpstr>Détermination de la VSM FUTUR </vt:lpstr>
      <vt:lpstr>Exemple VSM : VSM état actuel : </vt:lpstr>
      <vt:lpstr>Présentation PowerPoint</vt:lpstr>
      <vt:lpstr>Remarques ;  </vt:lpstr>
      <vt:lpstr>VSM FUTUR</vt:lpstr>
      <vt:lpstr>Présentation PowerPoint</vt:lpstr>
      <vt:lpstr>Présentation PowerPoint</vt:lpstr>
      <vt:lpstr>b. Etape 2 : L'élaboration de la documentation de fabrication </vt:lpstr>
      <vt:lpstr>Présentation PowerPoint</vt:lpstr>
      <vt:lpstr>b.1. Les procédures :  </vt:lpstr>
      <vt:lpstr>b.2. Enregistrements et check listes : </vt:lpstr>
      <vt:lpstr>b.3. Les modes opératoires :  </vt:lpstr>
      <vt:lpstr>c. Etape 3 : L'analyse des capacités </vt:lpstr>
      <vt:lpstr>Présentation PowerPoint</vt:lpstr>
      <vt:lpstr>c.1.Méthodologie de détermination de la capacité réelle :  </vt:lpstr>
      <vt:lpstr>Présentation PowerPoint</vt:lpstr>
      <vt:lpstr>Présentation PowerPoint</vt:lpstr>
      <vt:lpstr>d. Mesure et calcul des performance </vt:lpstr>
      <vt:lpstr>3.4. Amélioration des performances et réduction des coûts </vt:lpstr>
      <vt:lpstr>a. Amélioration des performances </vt:lpstr>
      <vt:lpstr>Présentation PowerPoint</vt:lpstr>
      <vt:lpstr>Présentation PowerPoint</vt:lpstr>
      <vt:lpstr>Présentation PowerPoint</vt:lpstr>
      <vt:lpstr>Présentation PowerPoint</vt:lpstr>
      <vt:lpstr>Présentation PowerPoint</vt:lpstr>
      <vt:lpstr>b. Réduction des coûts </vt:lpstr>
      <vt:lpstr>Présentation PowerPoint</vt:lpstr>
      <vt:lpstr>3.6. Conclusion </vt:lpstr>
      <vt:lpstr>CHAPITRE 4 : LA FONCTION PLANIFICATION </vt:lpstr>
      <vt:lpstr>4.1. INTRODUCTION </vt:lpstr>
      <vt:lpstr>Présentation PowerPoint</vt:lpstr>
      <vt:lpstr>Présentation PowerPoint</vt:lpstr>
      <vt:lpstr>4.2. Objectif de la planification </vt:lpstr>
      <vt:lpstr>4.3. Méthodes de planification :  </vt:lpstr>
      <vt:lpstr>4.4 Le principe de la méthode MRPI/MRPII </vt:lpstr>
      <vt:lpstr>Présentation PowerPoint</vt:lpstr>
      <vt:lpstr>Le MRP II ??? </vt:lpstr>
      <vt:lpstr>A. Pyramide de planification :  </vt:lpstr>
      <vt:lpstr>Présentation PowerPoint</vt:lpstr>
      <vt:lpstr>A.2.Le plan industriel commercial PIC :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A.4.Le plan d'ordonnancement </vt:lpstr>
      <vt:lpstr>B. Procédure MRPII</vt:lpstr>
      <vt:lpstr>Présentation PowerPoint</vt:lpstr>
      <vt:lpstr>Présentation PowerPoint</vt:lpstr>
      <vt:lpstr>EXEMPLE MRPII </vt:lpstr>
      <vt:lpstr>RESUMEE</vt:lpstr>
      <vt:lpstr>Présentation PowerPoint</vt:lpstr>
      <vt:lpstr>CHAPITRE 5 :LA FONCTION GESTION DES STOCKS </vt:lpstr>
      <vt:lpstr>5.1. DEFINITION </vt:lpstr>
      <vt:lpstr>Pourquoi la gestion des stocks MP ou PF ? </vt:lpstr>
      <vt:lpstr>Présentation PowerPoint</vt:lpstr>
      <vt:lpstr>Inconvénients du stock </vt:lpstr>
      <vt:lpstr>Présentation PowerPoint</vt:lpstr>
      <vt:lpstr>5.2. Objectif de la Gestion du stock</vt:lpstr>
      <vt:lpstr>Présentation PowerPoint</vt:lpstr>
      <vt:lpstr>Présentation PowerPoint</vt:lpstr>
      <vt:lpstr>Et pour y arriver, nous devons répondre à trois questions :</vt:lpstr>
      <vt:lpstr>Objectif de la Gestion du Stock </vt:lpstr>
      <vt:lpstr>5.3. LES NIVEAUX DU STOCK </vt:lpstr>
      <vt:lpstr>5.4. LES INDICATEURS DU STOCK </vt:lpstr>
      <vt:lpstr>Présentation PowerPoint</vt:lpstr>
      <vt:lpstr>Présentation PowerPoint</vt:lpstr>
      <vt:lpstr>5.5. METHODES DE VALORISATION DU STOCK </vt:lpstr>
      <vt:lpstr>Présentation PowerPoint</vt:lpstr>
      <vt:lpstr>5.6. PARTIE PRATIQUE : Lancement d'une structuration de la gestion des stocks </vt:lpstr>
      <vt:lpstr>1. Inventaire du stock avec classification des articles  </vt:lpstr>
      <vt:lpstr>Présentation PowerPoint</vt:lpstr>
      <vt:lpstr>Présentation PowerPoint</vt:lpstr>
      <vt:lpstr>Présentation PowerPoint</vt:lpstr>
      <vt:lpstr>Présentation PowerPoint</vt:lpstr>
      <vt:lpstr>Présentation PowerPoint</vt:lpstr>
      <vt:lpstr>CHAPITRE 6 : LA FONCTION GESTION OPERATIONNELLE </vt:lpstr>
      <vt:lpstr>6.1. Introduction</vt:lpstr>
      <vt:lpstr>Présentation PowerPoint</vt:lpstr>
      <vt:lpstr>6.2. Lancement et le suivi du planning de la production </vt:lpstr>
      <vt:lpstr>Présentation PowerPoint</vt:lpstr>
      <vt:lpstr>Présentation PowerPoint</vt:lpstr>
      <vt:lpstr>6.3. La gestion du personnel et la maitrise des postes </vt:lpstr>
      <vt:lpstr>Présentation PowerPoint</vt:lpstr>
      <vt:lpstr>6.4. Le suivi des performances des outils de la production</vt:lpstr>
      <vt:lpstr>6.5. La supervision des stocks et des encours :  </vt:lpstr>
      <vt:lpstr>6.6. La surveillance de la qualité du produit </vt:lpstr>
      <vt:lpstr>6.7. Conclusion </vt:lpstr>
      <vt:lpstr>CHAPITRE 7 : LA FONCTION QUALITE </vt:lpstr>
      <vt:lpstr>7.1. Introduction  </vt:lpstr>
      <vt:lpstr>Présentation PowerPoint</vt:lpstr>
      <vt:lpstr>Présentation PowerPoint</vt:lpstr>
      <vt:lpstr>Présentation PowerPoint</vt:lpstr>
      <vt:lpstr>b.1. Fonctions du management de la qualité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ETAPE DE CREATION D’UN PLAN DE CONTROLE</vt:lpstr>
      <vt:lpstr>Présentation PowerPoint</vt:lpstr>
      <vt:lpstr>b.2. Les objectifs  </vt:lpstr>
      <vt:lpstr>Présentation PowerPoint</vt:lpstr>
      <vt:lpstr>Conclusion </vt:lpstr>
      <vt:lpstr>Présentation PowerPoint</vt:lpstr>
      <vt:lpstr>CHAPITRE 8 : LA FONCTION GESTION DU PERSONNEL </vt:lpstr>
      <vt:lpstr>8.1. INTRODUCTION  </vt:lpstr>
      <vt:lpstr>8.2. LA STRUCTURATION D'EQUIPE  </vt:lpstr>
      <vt:lpstr>Présentation PowerPoint</vt:lpstr>
      <vt:lpstr>8.2. STRATEGIE DU GESTION D'EQUIPE </vt:lpstr>
      <vt:lpstr>Présentation PowerPoint</vt:lpstr>
      <vt:lpstr>Préparer</vt:lpstr>
      <vt:lpstr>1. Assurer les moyens nécessaires</vt:lpstr>
      <vt:lpstr> 2. Assurer un climat de stabilité </vt:lpstr>
      <vt:lpstr>3. Créer le sentiment de fidélité </vt:lpstr>
      <vt:lpstr>FORMER</vt:lpstr>
      <vt:lpstr>Présentation PowerPoint</vt:lpstr>
      <vt:lpstr>1.former le personnel sur ses tâches </vt:lpstr>
      <vt:lpstr>2. Recruter  des gens qui ont le savoir et le savoir Faire nécessaire</vt:lpstr>
      <vt:lpstr>3. Assurer  des plans de formation  continue </vt:lpstr>
      <vt:lpstr>MOTIVER</vt:lpstr>
      <vt:lpstr>Présentation PowerPoint</vt:lpstr>
      <vt:lpstr>Les points à respecter pour assurer la motivation de son équipe : </vt:lpstr>
      <vt:lpstr>Points à mettre en place pour motiver</vt:lpstr>
      <vt:lpstr>Evaluer</vt:lpstr>
      <vt:lpstr>Présentation PowerPoint</vt:lpstr>
      <vt:lpstr>Chapitre 9 : LA FONCTION MAINTENANCE</vt:lpstr>
      <vt:lpstr>9.1.1.Définition</vt:lpstr>
      <vt:lpstr>9.1.2. Objectifs de la maintenance corrective</vt:lpstr>
      <vt:lpstr>9.1.3. Objectif de la maintenance corrective</vt:lpstr>
      <vt:lpstr>9.1.4. IMPORTANCE de la maintenance CORRECTIVE</vt:lpstr>
      <vt:lpstr>La maintenance corrective et la Disponibilité !!! </vt:lpstr>
      <vt:lpstr>la maintenance corrective et le coût de la maintenance !!!</vt:lpstr>
      <vt:lpstr>Reflète directement l’efficacité du Service</vt:lpstr>
      <vt:lpstr>La maintenance corrective et la planification production</vt:lpstr>
      <vt:lpstr>9.1.5. TYPES DE LA MAINTENANCE CORRECTIVE</vt:lpstr>
      <vt:lpstr>Présentation PowerPoint</vt:lpstr>
      <vt:lpstr>La maintenance corrective Curative : </vt:lpstr>
      <vt:lpstr>La maintenance corrective palliative :</vt:lpstr>
      <vt:lpstr>9.1.6. Procédure standard de la maintenance corrective </vt:lpstr>
      <vt:lpstr>Présentation PowerPoint</vt:lpstr>
      <vt:lpstr>Présentation PowerPoint</vt:lpstr>
      <vt:lpstr>Présentation PowerPoint</vt:lpstr>
      <vt:lpstr>Présentation PowerPoint</vt:lpstr>
      <vt:lpstr>LA DISPONIBILITE</vt:lpstr>
      <vt:lpstr>Présentation PowerPoint</vt:lpstr>
      <vt:lpstr>Fiabilité : </vt:lpstr>
      <vt:lpstr>La réactivité </vt:lpstr>
      <vt:lpstr>La maintenabilité : </vt:lpstr>
      <vt:lpstr>Résumé: </vt:lpstr>
      <vt:lpstr>9.1.9.Documentation Maintenance Corrective </vt:lpstr>
      <vt:lpstr>Présentation PowerPoint</vt:lpstr>
      <vt:lpstr>Procédure de la maintenance corrective :</vt:lpstr>
      <vt:lpstr>Recommandations : </vt:lpstr>
      <vt:lpstr>Demande d'intervention/Fiche Intervention</vt:lpstr>
      <vt:lpstr>Rapport D'intervention/Ordre de travail</vt:lpstr>
      <vt:lpstr>Suivi des interventions </vt:lpstr>
      <vt:lpstr>9.1.10. Comment structurer et maitriser la maintenance corrective??</vt:lpstr>
      <vt:lpstr>Présentation PowerPoint</vt:lpstr>
      <vt:lpstr>9.2. LA MAINTENANCE PREVENTIVE</vt:lpstr>
      <vt:lpstr>9.2.1. Définitions  </vt:lpstr>
      <vt:lpstr>9.2.2. Objectif de la maintenance Préventive</vt:lpstr>
      <vt:lpstr>Présentation PowerPoint</vt:lpstr>
      <vt:lpstr>9.2.3. Importance de la Maintenance Préventive</vt:lpstr>
      <vt:lpstr>La maintenance préventive et la disponibilité</vt:lpstr>
      <vt:lpstr>La maintenance préventive et le coût de la maintenance !!</vt:lpstr>
      <vt:lpstr>Coût des interventions maintenance</vt:lpstr>
      <vt:lpstr>Alors il faut trouver le bon équilibre pour améliorer les performances avec le miniMum des coûts</vt:lpstr>
      <vt:lpstr>la maintenance préventive et la fiabilité</vt:lpstr>
      <vt:lpstr>9.2.4. Types de la maintenance préventive </vt:lpstr>
      <vt:lpstr>Présentation PowerPoint</vt:lpstr>
      <vt:lpstr>Présentation PowerPoint</vt:lpstr>
      <vt:lpstr>9.2.5. ESPRIT DE LA MAINTENANCE PREVENTIVE</vt:lpstr>
      <vt:lpstr>Présentation PowerPoint</vt:lpstr>
      <vt:lpstr>Comment calculer le coût d'intervention préventive ?</vt:lpstr>
      <vt:lpstr>9.2.6. ETABLISSEMENT DU PLAN PREVENTIF</vt:lpstr>
      <vt:lpstr>On peut diviser la phase de la création en deux partie :  Le format du plan</vt:lpstr>
      <vt:lpstr>.  les actions à intégrer dans le plan</vt:lpstr>
      <vt:lpstr>Présentation PowerPoint</vt:lpstr>
      <vt:lpstr>9.2.7. PLANNING DE LA MAINTENANCE PREVENTIVE</vt:lpstr>
      <vt:lpstr>9.2.8. ENREGISTREMENT DE LA MAINTENANCE PREVENTIVE</vt:lpstr>
      <vt:lpstr>9.2.9. DEROULEMENT STANDARD DE LA MAINTENANCE PREVENTIVE</vt:lpstr>
      <vt:lpstr>Présentation PowerPoint</vt:lpstr>
      <vt:lpstr>9.2.10. INDICATEURS DE PERFORMANCE DE LA MAINTENANCE PREVENTIVE</vt:lpstr>
      <vt:lpstr>Les indicateurs de la maintenance préventive</vt:lpstr>
      <vt:lpstr>Présentation PowerPoint</vt:lpstr>
      <vt:lpstr>9.2.11. DOCUMENTATION MAINTENANCE PREVENTIVE</vt:lpstr>
      <vt:lpstr>La procédure de la maintenance préventive : </vt:lpstr>
      <vt:lpstr>9.2.12.Comment structurer et maitriser la maintenance préventive??</vt:lpstr>
      <vt:lpstr>Présentation PowerPoint</vt:lpstr>
      <vt:lpstr>Chapitre 10 : LE TABLEAU DE BORD PRODUCTION</vt:lpstr>
      <vt:lpstr>10.1. INTRODUCTION </vt:lpstr>
      <vt:lpstr>Présentation PowerPoint</vt:lpstr>
      <vt:lpstr>10.2. MISE EN PLACE D'UN TABLEAU DE BORD PRODUCTION </vt:lpstr>
      <vt:lpstr>10.2.1.  Détermination des indicateurs </vt:lpstr>
      <vt:lpstr>Présentation PowerPoint</vt:lpstr>
      <vt:lpstr>Présentation PowerPoint</vt:lpstr>
      <vt:lpstr>a. Suivi des travaux études</vt:lpstr>
      <vt:lpstr>b. Suivi des performances des ressources </vt:lpstr>
      <vt:lpstr>b.1.Le TRE : le Taux de Rendement Economique et ses indicateurs analytiques  </vt:lpstr>
      <vt:lpstr>TRE Selon la norme AFNOR 60 - 182</vt:lpstr>
      <vt:lpstr>Présentation PowerPoint</vt:lpstr>
      <vt:lpstr>Présentation PowerPoint</vt:lpstr>
      <vt:lpstr>Formules de calcul :  Le Taux de Rendement Economique :  </vt:lpstr>
      <vt:lpstr>Les indicateurs analytiques du TRE </vt:lpstr>
      <vt:lpstr>Présentation PowerPoint</vt:lpstr>
      <vt:lpstr>Présentation PowerPoint</vt:lpstr>
      <vt:lpstr>Indicateurs analytiques du TRS :  </vt:lpstr>
      <vt:lpstr>Présentation PowerPoint</vt:lpstr>
      <vt:lpstr>Présentation PowerPoint</vt:lpstr>
      <vt:lpstr>Présentation PowerPoint</vt:lpstr>
      <vt:lpstr>Le Taux de Rendement Global, le TRG :  </vt:lpstr>
      <vt:lpstr>b.2.  Les indicateurs de la planification et de la valeur ajoutée :  </vt:lpstr>
      <vt:lpstr>Présentation PowerPoint</vt:lpstr>
      <vt:lpstr>Présentation PowerPoint</vt:lpstr>
      <vt:lpstr>Le TSE : Le taux de service </vt:lpstr>
      <vt:lpstr>Présentation PowerPoint</vt:lpstr>
      <vt:lpstr>Le TVA : le Taux de la valeur ajoutée, Le TMUDA : Le taux de gaspillage (les MUDA)   </vt:lpstr>
      <vt:lpstr>b.3. La gestion du stock PDR </vt:lpstr>
      <vt:lpstr>Présentation PowerPoint</vt:lpstr>
      <vt:lpstr>b.4. Fonction maintenance Le taux de la réactivité maintenance :  TRM </vt:lpstr>
      <vt:lpstr>Présentation PowerPoint</vt:lpstr>
      <vt:lpstr>Présentation PowerPoint</vt:lpstr>
      <vt:lpstr>10.2.2. Validation avec la direction et le service qualité </vt:lpstr>
      <vt:lpstr>10.2.3. Détermination de la méthode de collecte de données </vt:lpstr>
      <vt:lpstr>Présentation PowerPoint</vt:lpstr>
      <vt:lpstr>Présentation PowerPoint</vt:lpstr>
      <vt:lpstr>Les sources de données :  </vt:lpstr>
      <vt:lpstr>4. Formation des équipes </vt:lpstr>
      <vt:lpstr>5. Nomination du responsable du calcul et suivi </vt:lpstr>
      <vt:lpstr>6. Elaboration du modèle du tableau de bord </vt:lpstr>
      <vt:lpstr>10.4. CONCLUSION </vt:lpstr>
      <vt:lpstr>CHAPITRE 11 : METHODES D’AMELIORATION</vt:lpstr>
      <vt:lpstr>Présentation PowerPoint</vt:lpstr>
      <vt:lpstr>LES 5 S</vt:lpstr>
      <vt:lpstr>DEFINITIONS</vt:lpstr>
      <vt:lpstr>Présentation PowerPoint</vt:lpstr>
      <vt:lpstr>Les 5S et la démarche qualité …  C’est un préalable à toute démarche d’amélioration</vt:lpstr>
      <vt:lpstr>Les 5S et la démarche qualité …</vt:lpstr>
      <vt:lpstr>Les bénéfices générés par le 5S …</vt:lpstr>
      <vt:lpstr>Les principes du 5 S</vt:lpstr>
      <vt:lpstr>Les objectifs du 5S</vt:lpstr>
      <vt:lpstr>Les objectifs du 5S</vt:lpstr>
      <vt:lpstr>Démarche - « Premier S » - DEBARRAS – SEIRI -</vt:lpstr>
      <vt:lpstr>Démarche - « Premier S » - DEBARRAS – SEIRI -</vt:lpstr>
      <vt:lpstr>Démarche - « Premier S » - DEBARRAS – SEIRI -</vt:lpstr>
      <vt:lpstr>Démarche - « Premier S » - DEBARRAS – SEIRI -</vt:lpstr>
      <vt:lpstr>Démarche - « Premier S » - DEBARRAS – SEIRI -</vt:lpstr>
      <vt:lpstr>Démarche - « Second S » - RANGEMENT – SEITON </vt:lpstr>
      <vt:lpstr>Démarche - « Second S » - RANGEMENT – SEITON</vt:lpstr>
      <vt:lpstr>Démarche - « Second S » - RANGEMENT – SEITON</vt:lpstr>
      <vt:lpstr>Démarche - « Second S » - RANGEMENT – SEITON</vt:lpstr>
      <vt:lpstr>Démarche - « Troisième S » - NETTOYAGE - SEISO</vt:lpstr>
      <vt:lpstr>Démarche - « Troisième S » - NETTOYAGE - SEISO</vt:lpstr>
      <vt:lpstr>Démarche - « Troisième S » - NETTOYAGE - SEISO</vt:lpstr>
      <vt:lpstr>Démarche - « Troisième S » - NETTOYAGE - SEISO</vt:lpstr>
      <vt:lpstr>Démarche - « Quatrième S » - L’ORDRE – SEIKETSU</vt:lpstr>
      <vt:lpstr>Démarche - « Quatrième S » - L’ORDRE – SEIKETSU</vt:lpstr>
      <vt:lpstr>Démarche - « Quatrième S » - L’ORDRE – SEIKETSU</vt:lpstr>
      <vt:lpstr>Démarche - « Quatrième S » - L’ORDRE – SEIKETSU</vt:lpstr>
      <vt:lpstr>Démarche - « Quatrième S » - L’ORDRE – SEIKETSU</vt:lpstr>
      <vt:lpstr>Démarche - « Quatrième S » - L’ORDRE – SEIKETSU</vt:lpstr>
      <vt:lpstr>Démarche - « Quatrième S » - L’ORDRE – SEIKETSU</vt:lpstr>
      <vt:lpstr>Démarche - « Cinquième S » - LA RIGUEUR - SHITSUKE</vt:lpstr>
      <vt:lpstr>Démarche - « Cinquième S » - LA RIGUEUR - SHITSUKE</vt:lpstr>
      <vt:lpstr>Démarche - « Cinquième S » - LA RIGUEUR - SHITSUKE</vt:lpstr>
      <vt:lpstr>Démarche - « Cinquième S » - LA RIGUEUR - SHITSUKE</vt:lpstr>
      <vt:lpstr>Partie Pratique : Démarche de mise en place des 5S</vt:lpstr>
      <vt:lpstr>Engagement de la direction</vt:lpstr>
      <vt:lpstr>Définir l’équipe de travail</vt:lpstr>
      <vt:lpstr>Présentation PowerPoint</vt:lpstr>
      <vt:lpstr>Présentation PowerPoint</vt:lpstr>
      <vt:lpstr>Sélection du chantier pilote</vt:lpstr>
      <vt:lpstr>Préparer un planning prévisionnel </vt:lpstr>
      <vt:lpstr>Présentation PowerPoint</vt:lpstr>
      <vt:lpstr>Lancer la démarche</vt:lpstr>
      <vt:lpstr>EXEMPLE FICHE S1</vt:lpstr>
      <vt:lpstr>« Second S » - RANGEMENT – SEITON – SEIRI -</vt:lpstr>
      <vt:lpstr>« Troisième S » - NETTOYAGE - SEISO</vt:lpstr>
      <vt:lpstr>« Quatrième S » - L’ORDRE – SEIKETSU</vt:lpstr>
      <vt:lpstr>« Cinquième S » - LA RIGUEUR - SHITSUKE</vt:lpstr>
      <vt:lpstr>AMDEC</vt:lpstr>
      <vt:lpstr>Sommaire:</vt:lpstr>
      <vt:lpstr>LA SURETE  DE FONCTIONNEMENT  ( S D F )</vt:lpstr>
      <vt:lpstr>Présentation de la méthode générale ADMEC</vt:lpstr>
      <vt:lpstr>QUELQUES DEFINITIONS AVANT TOUT…..</vt:lpstr>
      <vt:lpstr>Plusieurs types d’AMDEC sont utilisées lors des différentes phases de conception ainsi qu’en exploitation</vt:lpstr>
      <vt:lpstr>OBJECTIFS DE L ’AMDEC MOYEN DE PRODUCTION</vt:lpstr>
      <vt:lpstr>L ’AMDEC   Une démarche Critique</vt:lpstr>
      <vt:lpstr>L ’AMDEC   Une démarche Participative…...</vt:lpstr>
      <vt:lpstr>PRINCIPE D’ANALYSE : L ’AMDEC UNE DEMARCHE EN 4 ETAPES</vt:lpstr>
      <vt:lpstr>L ’AMDEC UNE DEMARCHE EN 4 ETAPES</vt:lpstr>
      <vt:lpstr>LES CRITÈRES ANALYSÉS DANS L’AMDEC</vt:lpstr>
      <vt:lpstr>METHODE DE CALCUL DE LA  CRITICITE</vt:lpstr>
      <vt:lpstr>POUR L ’ETAPE 2   DECOUPAGE ARBORESCENT DE LA MACHINE</vt:lpstr>
      <vt:lpstr>POUR L ’ETAPE 3  EXEMPLE DE GRILLE DE COTATION AMDEC SYSTEME   POUR LE CALCUL DE LA CRITICITE</vt:lpstr>
      <vt:lpstr>Partie pratique</vt:lpstr>
      <vt:lpstr>Présentation PowerPoint</vt:lpstr>
      <vt:lpstr>AMDEC</vt:lpstr>
      <vt:lpstr>Présentation PowerPoint</vt:lpstr>
      <vt:lpstr>But de la MBF</vt:lpstr>
      <vt:lpstr>Approche MBF</vt:lpstr>
      <vt:lpstr>Processus MBF</vt:lpstr>
      <vt:lpstr>Présentation PowerPoint</vt:lpstr>
      <vt:lpstr>Présentation PowerPoint</vt:lpstr>
      <vt:lpstr>Présentation PowerPoint</vt:lpstr>
      <vt:lpstr>POURQUOI appliquer le SMED ? </vt:lpstr>
      <vt:lpstr>Partie Pratique : Etape de mise en place  </vt:lpstr>
      <vt:lpstr>ETAPE 1 : IDENTIFIER /ANALYSER</vt:lpstr>
      <vt:lpstr>ETAPE 2 : DISSOCIER / EXTRAIRE </vt:lpstr>
      <vt:lpstr>ETAPE 3 : CONVERTIR</vt:lpstr>
      <vt:lpstr>Présentation PowerPoint</vt:lpstr>
      <vt:lpstr>ETAPE 4 : REDUIRE</vt:lpstr>
      <vt:lpstr>STANDARDISER /LANCER </vt:lpstr>
      <vt:lpstr>CHAPITRE 11 : L'ESPRIT DU MANAGER DE LA PRODUCTION </vt:lpstr>
      <vt:lpstr>Présentation PowerPoint</vt:lpstr>
      <vt:lpstr>1. La détermination d'état actuel des ressources : </vt:lpstr>
      <vt:lpstr>Présentation PowerPoint</vt:lpstr>
      <vt:lpstr>2. La détermination d'état futur : Les objectifs </vt:lpstr>
      <vt:lpstr>3. La conception du plan de structuration du service :  </vt:lpstr>
      <vt:lpstr>Plan d’Action Principe SMMI</vt:lpstr>
      <vt:lpstr>5. Le lancement d'une démarche d'amélioration :  </vt:lpstr>
      <vt:lpstr>Gestion de projets Travaux neufs</vt:lpstr>
      <vt:lpstr>Chef projets / responsable Travaux neufs</vt:lpstr>
      <vt:lpstr>Qu’est-ce qu’un projet ?</vt:lpstr>
      <vt:lpstr>Qu’est-ce qu’un projet ?</vt:lpstr>
      <vt:lpstr>Un projet est unique</vt:lpstr>
      <vt:lpstr>Les piliers d’un projet</vt:lpstr>
      <vt:lpstr>Intérêts de la gestion de projets</vt:lpstr>
      <vt:lpstr>Cycle de vie d’un projet</vt:lpstr>
      <vt:lpstr>Présentation PowerPoint</vt:lpstr>
      <vt:lpstr>Gestion des risques de projets</vt:lpstr>
      <vt:lpstr>Un projet comporte des risques</vt:lpstr>
      <vt:lpstr>Notion sur les risques</vt:lpstr>
      <vt:lpstr>Notion sur les risques</vt:lpstr>
      <vt:lpstr>Présentation PowerPoint</vt:lpstr>
      <vt:lpstr>Types des risques de projets</vt:lpstr>
      <vt:lpstr>Présentation PowerPoint</vt:lpstr>
      <vt:lpstr>DEFINITIONS</vt:lpstr>
      <vt:lpstr>Tâche !!!!</vt:lpstr>
      <vt:lpstr>Tâche, Construction de bâtiment</vt:lpstr>
      <vt:lpstr>Livrable </vt:lpstr>
      <vt:lpstr>Jalon</vt:lpstr>
      <vt:lpstr>Les contraintes</vt:lpstr>
      <vt:lpstr>Les différents liens entre les tâches</vt:lpstr>
      <vt:lpstr>Présentation PowerPoint</vt:lpstr>
      <vt:lpstr>Présentation PowerPoint</vt:lpstr>
      <vt:lpstr>Présentation PowerPoint</vt:lpstr>
      <vt:lpstr>Présentation PowerPoint</vt:lpstr>
      <vt:lpstr>Présentation PowerPoint</vt:lpstr>
      <vt:lpstr>Présentation PowerPoint</vt:lpstr>
      <vt:lpstr>Exemple MARGE LIBRE</vt:lpstr>
      <vt:lpstr>LA MARGE TOTALE</vt:lpstr>
      <vt:lpstr>Les Ressources</vt:lpstr>
      <vt:lpstr>Affectation des ressources</vt:lpstr>
      <vt:lpstr>Ne pas confondre Délai et charge</vt:lpstr>
      <vt:lpstr>Charge de travail</vt:lpstr>
      <vt:lpstr>Planification</vt:lpstr>
      <vt:lpstr>Le Planning</vt:lpstr>
      <vt:lpstr>Planning 5S</vt:lpstr>
      <vt:lpstr>Découpage d’un projet</vt:lpstr>
      <vt:lpstr>Découpage d’un projet</vt:lpstr>
      <vt:lpstr>Critères de découpage</vt:lpstr>
      <vt:lpstr>Principaux découpages</vt:lpstr>
      <vt:lpstr>PBS : DÉCOUPAGE MATÉRIEL   (Product Breakdown Structure) </vt:lpstr>
      <vt:lpstr>WBS : ORGANIGRAMME DES TACHES DU PROJET  (Work Breakdown Structure) </vt:lpstr>
      <vt:lpstr>OBS : ORGANISATION INDUSTRIELLE               (Organization Breakdown Structure) </vt:lpstr>
      <vt:lpstr>RBS : ORGANIGRAMME DES RESSOURCES (Ressource Breakdown Structure) </vt:lpstr>
      <vt:lpstr>Planification d’un projet</vt:lpstr>
      <vt:lpstr>Etapes de Planification</vt:lpstr>
      <vt:lpstr>Techniques de planification</vt:lpstr>
      <vt:lpstr>Le diagramme de GANTT</vt:lpstr>
      <vt:lpstr>Procédure management projets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YOUMAR CONSULTING</dc:title>
  <dc:creator>HP</dc:creator>
  <cp:lastModifiedBy>Lenovo Thinkpad L15</cp:lastModifiedBy>
  <cp:revision>1065</cp:revision>
  <dcterms:created xsi:type="dcterms:W3CDTF">2021-03-22T22:32:15Z</dcterms:created>
  <dcterms:modified xsi:type="dcterms:W3CDTF">2025-10-13T15:12:49Z</dcterms:modified>
</cp:coreProperties>
</file>