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tags/tag1.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32.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notesSlides/notesSlide33.xml" ContentType="application/vnd.openxmlformats-officedocument.presentationml.notesSlide+xml"/>
  <Override PartName="/ppt/ink/ink44.xml" ContentType="application/inkml+xml"/>
  <Override PartName="/ppt/ink/ink45.xml" ContentType="application/inkml+xml"/>
  <Override PartName="/ppt/ink/ink46.xml" ContentType="application/inkml+xml"/>
  <Override PartName="/ppt/ink/ink47.xml" ContentType="application/inkml+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ink/ink4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280" r:id="rId1"/>
  </p:sldMasterIdLst>
  <p:notesMasterIdLst>
    <p:notesMasterId r:id="rId394"/>
  </p:notesMasterIdLst>
  <p:sldIdLst>
    <p:sldId id="256" r:id="rId2"/>
    <p:sldId id="607" r:id="rId3"/>
    <p:sldId id="608" r:id="rId4"/>
    <p:sldId id="609" r:id="rId5"/>
    <p:sldId id="610" r:id="rId6"/>
    <p:sldId id="611" r:id="rId7"/>
    <p:sldId id="1057" r:id="rId8"/>
    <p:sldId id="1058" r:id="rId9"/>
    <p:sldId id="612" r:id="rId10"/>
    <p:sldId id="613" r:id="rId11"/>
    <p:sldId id="614" r:id="rId12"/>
    <p:sldId id="615" r:id="rId13"/>
    <p:sldId id="617" r:id="rId14"/>
    <p:sldId id="616" r:id="rId15"/>
    <p:sldId id="618" r:id="rId16"/>
    <p:sldId id="619" r:id="rId17"/>
    <p:sldId id="620" r:id="rId18"/>
    <p:sldId id="621" r:id="rId19"/>
    <p:sldId id="1048" r:id="rId20"/>
    <p:sldId id="622" r:id="rId21"/>
    <p:sldId id="623" r:id="rId22"/>
    <p:sldId id="624" r:id="rId23"/>
    <p:sldId id="625" r:id="rId24"/>
    <p:sldId id="626" r:id="rId25"/>
    <p:sldId id="627" r:id="rId26"/>
    <p:sldId id="920" r:id="rId27"/>
    <p:sldId id="628" r:id="rId28"/>
    <p:sldId id="629" r:id="rId29"/>
    <p:sldId id="630" r:id="rId30"/>
    <p:sldId id="633" r:id="rId31"/>
    <p:sldId id="634" r:id="rId32"/>
    <p:sldId id="635" r:id="rId33"/>
    <p:sldId id="636" r:id="rId34"/>
    <p:sldId id="637" r:id="rId35"/>
    <p:sldId id="638" r:id="rId36"/>
    <p:sldId id="639" r:id="rId37"/>
    <p:sldId id="640" r:id="rId38"/>
    <p:sldId id="910" r:id="rId39"/>
    <p:sldId id="641" r:id="rId40"/>
    <p:sldId id="642" r:id="rId41"/>
    <p:sldId id="643" r:id="rId42"/>
    <p:sldId id="645" r:id="rId43"/>
    <p:sldId id="646" r:id="rId44"/>
    <p:sldId id="647" r:id="rId45"/>
    <p:sldId id="657" r:id="rId46"/>
    <p:sldId id="658" r:id="rId47"/>
    <p:sldId id="661" r:id="rId48"/>
    <p:sldId id="660" r:id="rId49"/>
    <p:sldId id="663" r:id="rId50"/>
    <p:sldId id="664" r:id="rId51"/>
    <p:sldId id="665" r:id="rId52"/>
    <p:sldId id="666" r:id="rId53"/>
    <p:sldId id="668" r:id="rId54"/>
    <p:sldId id="669" r:id="rId55"/>
    <p:sldId id="670" r:id="rId56"/>
    <p:sldId id="671" r:id="rId57"/>
    <p:sldId id="672" r:id="rId58"/>
    <p:sldId id="673" r:id="rId59"/>
    <p:sldId id="674" r:id="rId60"/>
    <p:sldId id="675" r:id="rId61"/>
    <p:sldId id="676" r:id="rId62"/>
    <p:sldId id="677" r:id="rId63"/>
    <p:sldId id="678" r:id="rId64"/>
    <p:sldId id="679" r:id="rId65"/>
    <p:sldId id="680" r:id="rId66"/>
    <p:sldId id="682" r:id="rId67"/>
    <p:sldId id="681" r:id="rId68"/>
    <p:sldId id="683" r:id="rId69"/>
    <p:sldId id="684" r:id="rId70"/>
    <p:sldId id="685" r:id="rId71"/>
    <p:sldId id="686" r:id="rId72"/>
    <p:sldId id="688" r:id="rId73"/>
    <p:sldId id="689" r:id="rId74"/>
    <p:sldId id="690" r:id="rId75"/>
    <p:sldId id="691" r:id="rId76"/>
    <p:sldId id="692" r:id="rId77"/>
    <p:sldId id="694" r:id="rId78"/>
    <p:sldId id="695" r:id="rId79"/>
    <p:sldId id="696" r:id="rId80"/>
    <p:sldId id="697" r:id="rId81"/>
    <p:sldId id="698" r:id="rId82"/>
    <p:sldId id="699" r:id="rId83"/>
    <p:sldId id="913" r:id="rId84"/>
    <p:sldId id="700" r:id="rId85"/>
    <p:sldId id="701" r:id="rId86"/>
    <p:sldId id="702" r:id="rId87"/>
    <p:sldId id="703" r:id="rId88"/>
    <p:sldId id="705" r:id="rId89"/>
    <p:sldId id="706" r:id="rId90"/>
    <p:sldId id="707" r:id="rId91"/>
    <p:sldId id="708" r:id="rId92"/>
    <p:sldId id="709" r:id="rId93"/>
    <p:sldId id="710" r:id="rId94"/>
    <p:sldId id="711" r:id="rId95"/>
    <p:sldId id="712" r:id="rId96"/>
    <p:sldId id="713" r:id="rId97"/>
    <p:sldId id="714" r:id="rId98"/>
    <p:sldId id="715" r:id="rId99"/>
    <p:sldId id="716" r:id="rId100"/>
    <p:sldId id="717" r:id="rId101"/>
    <p:sldId id="718" r:id="rId102"/>
    <p:sldId id="719" r:id="rId103"/>
    <p:sldId id="914" r:id="rId104"/>
    <p:sldId id="1061" r:id="rId105"/>
    <p:sldId id="1062" r:id="rId106"/>
    <p:sldId id="1063" r:id="rId107"/>
    <p:sldId id="1064" r:id="rId108"/>
    <p:sldId id="1065" r:id="rId109"/>
    <p:sldId id="1066" r:id="rId110"/>
    <p:sldId id="1067" r:id="rId111"/>
    <p:sldId id="1068" r:id="rId112"/>
    <p:sldId id="720" r:id="rId113"/>
    <p:sldId id="721" r:id="rId114"/>
    <p:sldId id="929" r:id="rId115"/>
    <p:sldId id="722" r:id="rId116"/>
    <p:sldId id="723" r:id="rId117"/>
    <p:sldId id="724" r:id="rId118"/>
    <p:sldId id="725" r:id="rId119"/>
    <p:sldId id="726" r:id="rId120"/>
    <p:sldId id="915" r:id="rId121"/>
    <p:sldId id="727" r:id="rId122"/>
    <p:sldId id="729" r:id="rId123"/>
    <p:sldId id="730" r:id="rId124"/>
    <p:sldId id="731" r:id="rId125"/>
    <p:sldId id="732" r:id="rId126"/>
    <p:sldId id="733" r:id="rId127"/>
    <p:sldId id="734" r:id="rId128"/>
    <p:sldId id="735" r:id="rId129"/>
    <p:sldId id="736" r:id="rId130"/>
    <p:sldId id="737" r:id="rId131"/>
    <p:sldId id="738" r:id="rId132"/>
    <p:sldId id="739" r:id="rId133"/>
    <p:sldId id="740" r:id="rId134"/>
    <p:sldId id="741" r:id="rId135"/>
    <p:sldId id="742" r:id="rId136"/>
    <p:sldId id="743" r:id="rId137"/>
    <p:sldId id="744" r:id="rId138"/>
    <p:sldId id="745" r:id="rId139"/>
    <p:sldId id="746" r:id="rId140"/>
    <p:sldId id="916" r:id="rId141"/>
    <p:sldId id="747" r:id="rId142"/>
    <p:sldId id="748" r:id="rId143"/>
    <p:sldId id="749" r:id="rId144"/>
    <p:sldId id="750" r:id="rId145"/>
    <p:sldId id="751" r:id="rId146"/>
    <p:sldId id="1069" r:id="rId147"/>
    <p:sldId id="752" r:id="rId148"/>
    <p:sldId id="753" r:id="rId149"/>
    <p:sldId id="917" r:id="rId150"/>
    <p:sldId id="754" r:id="rId151"/>
    <p:sldId id="755" r:id="rId152"/>
    <p:sldId id="756" r:id="rId153"/>
    <p:sldId id="757" r:id="rId154"/>
    <p:sldId id="758" r:id="rId155"/>
    <p:sldId id="759" r:id="rId156"/>
    <p:sldId id="760" r:id="rId157"/>
    <p:sldId id="761" r:id="rId158"/>
    <p:sldId id="930" r:id="rId159"/>
    <p:sldId id="762" r:id="rId160"/>
    <p:sldId id="931" r:id="rId161"/>
    <p:sldId id="763" r:id="rId162"/>
    <p:sldId id="764" r:id="rId163"/>
    <p:sldId id="765" r:id="rId164"/>
    <p:sldId id="766" r:id="rId165"/>
    <p:sldId id="932" r:id="rId166"/>
    <p:sldId id="767" r:id="rId167"/>
    <p:sldId id="769" r:id="rId168"/>
    <p:sldId id="770" r:id="rId169"/>
    <p:sldId id="771" r:id="rId170"/>
    <p:sldId id="772" r:id="rId171"/>
    <p:sldId id="773" r:id="rId172"/>
    <p:sldId id="774" r:id="rId173"/>
    <p:sldId id="775" r:id="rId174"/>
    <p:sldId id="776" r:id="rId175"/>
    <p:sldId id="777" r:id="rId176"/>
    <p:sldId id="778" r:id="rId177"/>
    <p:sldId id="779" r:id="rId178"/>
    <p:sldId id="780" r:id="rId179"/>
    <p:sldId id="781" r:id="rId180"/>
    <p:sldId id="782" r:id="rId181"/>
    <p:sldId id="783" r:id="rId182"/>
    <p:sldId id="784" r:id="rId183"/>
    <p:sldId id="945" r:id="rId184"/>
    <p:sldId id="785" r:id="rId185"/>
    <p:sldId id="786" r:id="rId186"/>
    <p:sldId id="787" r:id="rId187"/>
    <p:sldId id="944" r:id="rId188"/>
    <p:sldId id="788" r:id="rId189"/>
    <p:sldId id="789" r:id="rId190"/>
    <p:sldId id="790" r:id="rId191"/>
    <p:sldId id="791" r:id="rId192"/>
    <p:sldId id="936" r:id="rId193"/>
    <p:sldId id="937" r:id="rId194"/>
    <p:sldId id="938" r:id="rId195"/>
    <p:sldId id="792" r:id="rId196"/>
    <p:sldId id="946" r:id="rId197"/>
    <p:sldId id="793" r:id="rId198"/>
    <p:sldId id="794" r:id="rId199"/>
    <p:sldId id="939" r:id="rId200"/>
    <p:sldId id="940" r:id="rId201"/>
    <p:sldId id="795" r:id="rId202"/>
    <p:sldId id="796" r:id="rId203"/>
    <p:sldId id="797" r:id="rId204"/>
    <p:sldId id="934" r:id="rId205"/>
    <p:sldId id="798" r:id="rId206"/>
    <p:sldId id="935" r:id="rId207"/>
    <p:sldId id="941" r:id="rId208"/>
    <p:sldId id="799" r:id="rId209"/>
    <p:sldId id="800" r:id="rId210"/>
    <p:sldId id="942" r:id="rId211"/>
    <p:sldId id="801" r:id="rId212"/>
    <p:sldId id="948" r:id="rId213"/>
    <p:sldId id="949" r:id="rId214"/>
    <p:sldId id="950" r:id="rId215"/>
    <p:sldId id="943" r:id="rId216"/>
    <p:sldId id="802" r:id="rId217"/>
    <p:sldId id="803" r:id="rId218"/>
    <p:sldId id="804" r:id="rId219"/>
    <p:sldId id="805" r:id="rId220"/>
    <p:sldId id="806" r:id="rId221"/>
    <p:sldId id="807" r:id="rId222"/>
    <p:sldId id="808" r:id="rId223"/>
    <p:sldId id="809" r:id="rId224"/>
    <p:sldId id="810" r:id="rId225"/>
    <p:sldId id="811" r:id="rId226"/>
    <p:sldId id="812" r:id="rId227"/>
    <p:sldId id="918" r:id="rId228"/>
    <p:sldId id="813" r:id="rId229"/>
    <p:sldId id="814" r:id="rId230"/>
    <p:sldId id="815" r:id="rId231"/>
    <p:sldId id="816" r:id="rId232"/>
    <p:sldId id="817" r:id="rId233"/>
    <p:sldId id="818" r:id="rId234"/>
    <p:sldId id="819" r:id="rId235"/>
    <p:sldId id="820" r:id="rId236"/>
    <p:sldId id="821" r:id="rId237"/>
    <p:sldId id="822" r:id="rId238"/>
    <p:sldId id="823" r:id="rId239"/>
    <p:sldId id="824" r:id="rId240"/>
    <p:sldId id="921" r:id="rId241"/>
    <p:sldId id="825" r:id="rId242"/>
    <p:sldId id="826" r:id="rId243"/>
    <p:sldId id="827" r:id="rId244"/>
    <p:sldId id="828" r:id="rId245"/>
    <p:sldId id="829" r:id="rId246"/>
    <p:sldId id="830" r:id="rId247"/>
    <p:sldId id="831" r:id="rId248"/>
    <p:sldId id="832" r:id="rId249"/>
    <p:sldId id="833" r:id="rId250"/>
    <p:sldId id="834" r:id="rId251"/>
    <p:sldId id="835" r:id="rId252"/>
    <p:sldId id="836" r:id="rId253"/>
    <p:sldId id="837" r:id="rId254"/>
    <p:sldId id="838" r:id="rId255"/>
    <p:sldId id="839" r:id="rId256"/>
    <p:sldId id="840" r:id="rId257"/>
    <p:sldId id="841" r:id="rId258"/>
    <p:sldId id="842" r:id="rId259"/>
    <p:sldId id="843" r:id="rId260"/>
    <p:sldId id="844" r:id="rId261"/>
    <p:sldId id="845" r:id="rId262"/>
    <p:sldId id="846" r:id="rId263"/>
    <p:sldId id="847" r:id="rId264"/>
    <p:sldId id="848" r:id="rId265"/>
    <p:sldId id="849" r:id="rId266"/>
    <p:sldId id="850" r:id="rId267"/>
    <p:sldId id="851" r:id="rId268"/>
    <p:sldId id="852" r:id="rId269"/>
    <p:sldId id="853" r:id="rId270"/>
    <p:sldId id="854" r:id="rId271"/>
    <p:sldId id="855" r:id="rId272"/>
    <p:sldId id="856" r:id="rId273"/>
    <p:sldId id="857" r:id="rId274"/>
    <p:sldId id="858" r:id="rId275"/>
    <p:sldId id="859" r:id="rId276"/>
    <p:sldId id="860" r:id="rId277"/>
    <p:sldId id="861" r:id="rId278"/>
    <p:sldId id="862" r:id="rId279"/>
    <p:sldId id="863" r:id="rId280"/>
    <p:sldId id="864" r:id="rId281"/>
    <p:sldId id="865" r:id="rId282"/>
    <p:sldId id="866" r:id="rId283"/>
    <p:sldId id="867" r:id="rId284"/>
    <p:sldId id="868" r:id="rId285"/>
    <p:sldId id="870" r:id="rId286"/>
    <p:sldId id="922" r:id="rId287"/>
    <p:sldId id="869" r:id="rId288"/>
    <p:sldId id="871" r:id="rId289"/>
    <p:sldId id="872" r:id="rId290"/>
    <p:sldId id="873" r:id="rId291"/>
    <p:sldId id="874" r:id="rId292"/>
    <p:sldId id="875" r:id="rId293"/>
    <p:sldId id="876" r:id="rId294"/>
    <p:sldId id="877" r:id="rId295"/>
    <p:sldId id="878" r:id="rId296"/>
    <p:sldId id="879" r:id="rId297"/>
    <p:sldId id="880" r:id="rId298"/>
    <p:sldId id="881" r:id="rId299"/>
    <p:sldId id="882" r:id="rId300"/>
    <p:sldId id="883" r:id="rId301"/>
    <p:sldId id="884" r:id="rId302"/>
    <p:sldId id="885" r:id="rId303"/>
    <p:sldId id="886" r:id="rId304"/>
    <p:sldId id="887" r:id="rId305"/>
    <p:sldId id="888" r:id="rId306"/>
    <p:sldId id="889" r:id="rId307"/>
    <p:sldId id="890" r:id="rId308"/>
    <p:sldId id="891" r:id="rId309"/>
    <p:sldId id="892" r:id="rId310"/>
    <p:sldId id="893" r:id="rId311"/>
    <p:sldId id="894" r:id="rId312"/>
    <p:sldId id="895" r:id="rId313"/>
    <p:sldId id="896" r:id="rId314"/>
    <p:sldId id="897" r:id="rId315"/>
    <p:sldId id="898" r:id="rId316"/>
    <p:sldId id="899" r:id="rId317"/>
    <p:sldId id="900" r:id="rId318"/>
    <p:sldId id="901" r:id="rId319"/>
    <p:sldId id="902" r:id="rId320"/>
    <p:sldId id="903" r:id="rId321"/>
    <p:sldId id="904" r:id="rId322"/>
    <p:sldId id="905" r:id="rId323"/>
    <p:sldId id="906" r:id="rId324"/>
    <p:sldId id="907" r:id="rId325"/>
    <p:sldId id="908" r:id="rId326"/>
    <p:sldId id="909" r:id="rId327"/>
    <p:sldId id="1049" r:id="rId328"/>
    <p:sldId id="1050" r:id="rId329"/>
    <p:sldId id="1051" r:id="rId330"/>
    <p:sldId id="1054" r:id="rId331"/>
    <p:sldId id="1055" r:id="rId332"/>
    <p:sldId id="1056" r:id="rId333"/>
    <p:sldId id="1052" r:id="rId334"/>
    <p:sldId id="1053" r:id="rId335"/>
    <p:sldId id="951" r:id="rId336"/>
    <p:sldId id="971" r:id="rId337"/>
    <p:sldId id="952" r:id="rId338"/>
    <p:sldId id="953" r:id="rId339"/>
    <p:sldId id="954" r:id="rId340"/>
    <p:sldId id="955" r:id="rId341"/>
    <p:sldId id="956" r:id="rId342"/>
    <p:sldId id="957" r:id="rId343"/>
    <p:sldId id="958" r:id="rId344"/>
    <p:sldId id="959" r:id="rId345"/>
    <p:sldId id="960" r:id="rId346"/>
    <p:sldId id="961" r:id="rId347"/>
    <p:sldId id="962" r:id="rId348"/>
    <p:sldId id="963" r:id="rId349"/>
    <p:sldId id="964" r:id="rId350"/>
    <p:sldId id="1046" r:id="rId351"/>
    <p:sldId id="966" r:id="rId352"/>
    <p:sldId id="967" r:id="rId353"/>
    <p:sldId id="969" r:id="rId354"/>
    <p:sldId id="970" r:id="rId355"/>
    <p:sldId id="972" r:id="rId356"/>
    <p:sldId id="1035" r:id="rId357"/>
    <p:sldId id="1036" r:id="rId358"/>
    <p:sldId id="1037" r:id="rId359"/>
    <p:sldId id="1038" r:id="rId360"/>
    <p:sldId id="1039" r:id="rId361"/>
    <p:sldId id="1040" r:id="rId362"/>
    <p:sldId id="1041" r:id="rId363"/>
    <p:sldId id="985" r:id="rId364"/>
    <p:sldId id="986" r:id="rId365"/>
    <p:sldId id="1042" r:id="rId366"/>
    <p:sldId id="991" r:id="rId367"/>
    <p:sldId id="992" r:id="rId368"/>
    <p:sldId id="1043" r:id="rId369"/>
    <p:sldId id="994" r:id="rId370"/>
    <p:sldId id="996" r:id="rId371"/>
    <p:sldId id="997" r:id="rId372"/>
    <p:sldId id="1044" r:id="rId373"/>
    <p:sldId id="998" r:id="rId374"/>
    <p:sldId id="999" r:id="rId375"/>
    <p:sldId id="1000" r:id="rId376"/>
    <p:sldId id="1045" r:id="rId377"/>
    <p:sldId id="1001" r:id="rId378"/>
    <p:sldId id="1002" r:id="rId379"/>
    <p:sldId id="1003" r:id="rId380"/>
    <p:sldId id="1004" r:id="rId381"/>
    <p:sldId id="1007" r:id="rId382"/>
    <p:sldId id="1009" r:id="rId383"/>
    <p:sldId id="1013" r:id="rId384"/>
    <p:sldId id="1014" r:id="rId385"/>
    <p:sldId id="1047" r:id="rId386"/>
    <p:sldId id="923" r:id="rId387"/>
    <p:sldId id="924" r:id="rId388"/>
    <p:sldId id="925" r:id="rId389"/>
    <p:sldId id="926" r:id="rId390"/>
    <p:sldId id="927" r:id="rId391"/>
    <p:sldId id="928" r:id="rId392"/>
    <p:sldId id="919" r:id="rId39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FF2CBEF9-B071-46C3-B2BC-FD50CCE87DBB}">
          <p14:sldIdLst>
            <p14:sldId id="256"/>
            <p14:sldId id="607"/>
            <p14:sldId id="608"/>
            <p14:sldId id="609"/>
            <p14:sldId id="610"/>
            <p14:sldId id="611"/>
            <p14:sldId id="1057"/>
            <p14:sldId id="1058"/>
            <p14:sldId id="612"/>
            <p14:sldId id="613"/>
            <p14:sldId id="614"/>
            <p14:sldId id="615"/>
            <p14:sldId id="617"/>
            <p14:sldId id="616"/>
            <p14:sldId id="618"/>
            <p14:sldId id="619"/>
            <p14:sldId id="620"/>
            <p14:sldId id="621"/>
            <p14:sldId id="1048"/>
            <p14:sldId id="622"/>
            <p14:sldId id="623"/>
            <p14:sldId id="624"/>
            <p14:sldId id="625"/>
            <p14:sldId id="626"/>
            <p14:sldId id="627"/>
            <p14:sldId id="920"/>
            <p14:sldId id="628"/>
            <p14:sldId id="629"/>
            <p14:sldId id="630"/>
            <p14:sldId id="633"/>
            <p14:sldId id="634"/>
            <p14:sldId id="635"/>
            <p14:sldId id="636"/>
            <p14:sldId id="637"/>
            <p14:sldId id="638"/>
            <p14:sldId id="639"/>
            <p14:sldId id="640"/>
            <p14:sldId id="910"/>
            <p14:sldId id="641"/>
            <p14:sldId id="642"/>
            <p14:sldId id="643"/>
            <p14:sldId id="645"/>
            <p14:sldId id="646"/>
            <p14:sldId id="647"/>
            <p14:sldId id="657"/>
            <p14:sldId id="658"/>
            <p14:sldId id="661"/>
            <p14:sldId id="660"/>
            <p14:sldId id="663"/>
            <p14:sldId id="664"/>
            <p14:sldId id="665"/>
            <p14:sldId id="666"/>
            <p14:sldId id="668"/>
            <p14:sldId id="669"/>
            <p14:sldId id="670"/>
            <p14:sldId id="671"/>
            <p14:sldId id="672"/>
            <p14:sldId id="673"/>
            <p14:sldId id="674"/>
            <p14:sldId id="675"/>
            <p14:sldId id="676"/>
            <p14:sldId id="677"/>
            <p14:sldId id="678"/>
            <p14:sldId id="679"/>
            <p14:sldId id="680"/>
            <p14:sldId id="682"/>
            <p14:sldId id="681"/>
            <p14:sldId id="683"/>
            <p14:sldId id="684"/>
            <p14:sldId id="685"/>
            <p14:sldId id="686"/>
            <p14:sldId id="688"/>
            <p14:sldId id="689"/>
            <p14:sldId id="690"/>
            <p14:sldId id="691"/>
            <p14:sldId id="692"/>
            <p14:sldId id="694"/>
            <p14:sldId id="695"/>
            <p14:sldId id="696"/>
            <p14:sldId id="697"/>
            <p14:sldId id="698"/>
            <p14:sldId id="699"/>
            <p14:sldId id="913"/>
            <p14:sldId id="700"/>
            <p14:sldId id="701"/>
            <p14:sldId id="702"/>
            <p14:sldId id="703"/>
            <p14:sldId id="705"/>
            <p14:sldId id="706"/>
            <p14:sldId id="707"/>
            <p14:sldId id="708"/>
            <p14:sldId id="709"/>
            <p14:sldId id="710"/>
            <p14:sldId id="711"/>
            <p14:sldId id="712"/>
            <p14:sldId id="713"/>
            <p14:sldId id="714"/>
            <p14:sldId id="715"/>
            <p14:sldId id="716"/>
            <p14:sldId id="717"/>
            <p14:sldId id="718"/>
            <p14:sldId id="719"/>
            <p14:sldId id="914"/>
            <p14:sldId id="1061"/>
            <p14:sldId id="1062"/>
            <p14:sldId id="1063"/>
            <p14:sldId id="1064"/>
            <p14:sldId id="1065"/>
            <p14:sldId id="1066"/>
            <p14:sldId id="1067"/>
            <p14:sldId id="1068"/>
            <p14:sldId id="720"/>
            <p14:sldId id="721"/>
            <p14:sldId id="929"/>
            <p14:sldId id="722"/>
            <p14:sldId id="723"/>
            <p14:sldId id="724"/>
            <p14:sldId id="725"/>
            <p14:sldId id="726"/>
            <p14:sldId id="915"/>
            <p14:sldId id="727"/>
            <p14:sldId id="729"/>
            <p14:sldId id="730"/>
            <p14:sldId id="731"/>
            <p14:sldId id="732"/>
            <p14:sldId id="733"/>
            <p14:sldId id="734"/>
            <p14:sldId id="735"/>
            <p14:sldId id="736"/>
            <p14:sldId id="737"/>
            <p14:sldId id="738"/>
            <p14:sldId id="739"/>
            <p14:sldId id="740"/>
            <p14:sldId id="741"/>
            <p14:sldId id="742"/>
            <p14:sldId id="743"/>
            <p14:sldId id="744"/>
            <p14:sldId id="745"/>
            <p14:sldId id="746"/>
            <p14:sldId id="916"/>
            <p14:sldId id="747"/>
            <p14:sldId id="748"/>
            <p14:sldId id="749"/>
            <p14:sldId id="750"/>
            <p14:sldId id="751"/>
            <p14:sldId id="1069"/>
            <p14:sldId id="752"/>
            <p14:sldId id="753"/>
            <p14:sldId id="917"/>
            <p14:sldId id="754"/>
            <p14:sldId id="755"/>
            <p14:sldId id="756"/>
            <p14:sldId id="757"/>
            <p14:sldId id="758"/>
            <p14:sldId id="759"/>
            <p14:sldId id="760"/>
            <p14:sldId id="761"/>
            <p14:sldId id="930"/>
            <p14:sldId id="762"/>
            <p14:sldId id="931"/>
            <p14:sldId id="763"/>
            <p14:sldId id="764"/>
            <p14:sldId id="765"/>
            <p14:sldId id="766"/>
            <p14:sldId id="932"/>
            <p14:sldId id="767"/>
            <p14:sldId id="769"/>
            <p14:sldId id="770"/>
            <p14:sldId id="771"/>
            <p14:sldId id="772"/>
            <p14:sldId id="773"/>
            <p14:sldId id="774"/>
            <p14:sldId id="775"/>
            <p14:sldId id="776"/>
            <p14:sldId id="777"/>
            <p14:sldId id="778"/>
            <p14:sldId id="779"/>
            <p14:sldId id="780"/>
            <p14:sldId id="781"/>
            <p14:sldId id="782"/>
            <p14:sldId id="783"/>
            <p14:sldId id="784"/>
            <p14:sldId id="945"/>
            <p14:sldId id="785"/>
            <p14:sldId id="786"/>
            <p14:sldId id="787"/>
            <p14:sldId id="944"/>
            <p14:sldId id="788"/>
            <p14:sldId id="789"/>
            <p14:sldId id="790"/>
            <p14:sldId id="791"/>
            <p14:sldId id="936"/>
            <p14:sldId id="937"/>
            <p14:sldId id="938"/>
            <p14:sldId id="792"/>
            <p14:sldId id="946"/>
            <p14:sldId id="793"/>
            <p14:sldId id="794"/>
            <p14:sldId id="939"/>
            <p14:sldId id="940"/>
            <p14:sldId id="795"/>
            <p14:sldId id="796"/>
            <p14:sldId id="797"/>
            <p14:sldId id="934"/>
            <p14:sldId id="798"/>
            <p14:sldId id="935"/>
            <p14:sldId id="941"/>
            <p14:sldId id="799"/>
            <p14:sldId id="800"/>
            <p14:sldId id="942"/>
            <p14:sldId id="801"/>
            <p14:sldId id="948"/>
            <p14:sldId id="949"/>
            <p14:sldId id="950"/>
            <p14:sldId id="943"/>
            <p14:sldId id="802"/>
            <p14:sldId id="803"/>
            <p14:sldId id="804"/>
            <p14:sldId id="805"/>
            <p14:sldId id="806"/>
            <p14:sldId id="807"/>
            <p14:sldId id="808"/>
            <p14:sldId id="809"/>
            <p14:sldId id="810"/>
            <p14:sldId id="811"/>
            <p14:sldId id="812"/>
            <p14:sldId id="918"/>
            <p14:sldId id="813"/>
            <p14:sldId id="814"/>
            <p14:sldId id="815"/>
            <p14:sldId id="816"/>
            <p14:sldId id="817"/>
            <p14:sldId id="818"/>
            <p14:sldId id="819"/>
            <p14:sldId id="820"/>
            <p14:sldId id="821"/>
            <p14:sldId id="822"/>
            <p14:sldId id="823"/>
            <p14:sldId id="824"/>
            <p14:sldId id="921"/>
            <p14:sldId id="825"/>
            <p14:sldId id="826"/>
            <p14:sldId id="827"/>
            <p14:sldId id="828"/>
            <p14:sldId id="829"/>
            <p14:sldId id="830"/>
            <p14:sldId id="831"/>
            <p14:sldId id="832"/>
            <p14:sldId id="833"/>
            <p14:sldId id="834"/>
            <p14:sldId id="835"/>
            <p14:sldId id="836"/>
            <p14:sldId id="837"/>
            <p14:sldId id="838"/>
            <p14:sldId id="839"/>
            <p14:sldId id="840"/>
            <p14:sldId id="841"/>
            <p14:sldId id="842"/>
            <p14:sldId id="843"/>
            <p14:sldId id="844"/>
            <p14:sldId id="845"/>
            <p14:sldId id="846"/>
            <p14:sldId id="847"/>
            <p14:sldId id="848"/>
            <p14:sldId id="849"/>
            <p14:sldId id="850"/>
            <p14:sldId id="851"/>
            <p14:sldId id="852"/>
            <p14:sldId id="853"/>
            <p14:sldId id="854"/>
            <p14:sldId id="855"/>
            <p14:sldId id="856"/>
            <p14:sldId id="857"/>
            <p14:sldId id="858"/>
            <p14:sldId id="859"/>
            <p14:sldId id="860"/>
            <p14:sldId id="861"/>
            <p14:sldId id="862"/>
            <p14:sldId id="863"/>
            <p14:sldId id="864"/>
            <p14:sldId id="865"/>
            <p14:sldId id="866"/>
            <p14:sldId id="867"/>
            <p14:sldId id="868"/>
            <p14:sldId id="870"/>
            <p14:sldId id="922"/>
            <p14:sldId id="869"/>
            <p14:sldId id="871"/>
            <p14:sldId id="872"/>
            <p14:sldId id="873"/>
            <p14:sldId id="874"/>
            <p14:sldId id="875"/>
            <p14:sldId id="876"/>
            <p14:sldId id="877"/>
            <p14:sldId id="878"/>
            <p14:sldId id="879"/>
            <p14:sldId id="880"/>
            <p14:sldId id="881"/>
            <p14:sldId id="882"/>
            <p14:sldId id="883"/>
            <p14:sldId id="884"/>
            <p14:sldId id="885"/>
            <p14:sldId id="886"/>
            <p14:sldId id="887"/>
            <p14:sldId id="888"/>
            <p14:sldId id="889"/>
            <p14:sldId id="890"/>
            <p14:sldId id="891"/>
            <p14:sldId id="892"/>
            <p14:sldId id="893"/>
            <p14:sldId id="894"/>
            <p14:sldId id="895"/>
            <p14:sldId id="896"/>
            <p14:sldId id="897"/>
            <p14:sldId id="898"/>
            <p14:sldId id="899"/>
            <p14:sldId id="900"/>
            <p14:sldId id="901"/>
            <p14:sldId id="902"/>
            <p14:sldId id="903"/>
            <p14:sldId id="904"/>
            <p14:sldId id="905"/>
            <p14:sldId id="906"/>
            <p14:sldId id="907"/>
            <p14:sldId id="908"/>
            <p14:sldId id="909"/>
            <p14:sldId id="1049"/>
            <p14:sldId id="1050"/>
            <p14:sldId id="1051"/>
            <p14:sldId id="1054"/>
            <p14:sldId id="1055"/>
            <p14:sldId id="1056"/>
            <p14:sldId id="1052"/>
            <p14:sldId id="1053"/>
            <p14:sldId id="951"/>
            <p14:sldId id="971"/>
            <p14:sldId id="952"/>
            <p14:sldId id="953"/>
            <p14:sldId id="954"/>
            <p14:sldId id="955"/>
            <p14:sldId id="956"/>
            <p14:sldId id="957"/>
            <p14:sldId id="958"/>
            <p14:sldId id="959"/>
            <p14:sldId id="960"/>
            <p14:sldId id="961"/>
            <p14:sldId id="962"/>
            <p14:sldId id="963"/>
            <p14:sldId id="964"/>
            <p14:sldId id="1046"/>
            <p14:sldId id="966"/>
            <p14:sldId id="967"/>
            <p14:sldId id="969"/>
            <p14:sldId id="970"/>
            <p14:sldId id="972"/>
            <p14:sldId id="1035"/>
            <p14:sldId id="1036"/>
            <p14:sldId id="1037"/>
            <p14:sldId id="1038"/>
            <p14:sldId id="1039"/>
            <p14:sldId id="1040"/>
            <p14:sldId id="1041"/>
            <p14:sldId id="985"/>
            <p14:sldId id="986"/>
            <p14:sldId id="1042"/>
            <p14:sldId id="991"/>
            <p14:sldId id="992"/>
            <p14:sldId id="1043"/>
            <p14:sldId id="994"/>
            <p14:sldId id="996"/>
            <p14:sldId id="997"/>
            <p14:sldId id="1044"/>
            <p14:sldId id="998"/>
            <p14:sldId id="999"/>
            <p14:sldId id="1000"/>
            <p14:sldId id="1045"/>
            <p14:sldId id="1001"/>
            <p14:sldId id="1002"/>
            <p14:sldId id="1003"/>
            <p14:sldId id="1004"/>
            <p14:sldId id="1007"/>
            <p14:sldId id="1009"/>
            <p14:sldId id="1013"/>
            <p14:sldId id="1014"/>
            <p14:sldId id="1047"/>
            <p14:sldId id="923"/>
            <p14:sldId id="924"/>
            <p14:sldId id="925"/>
            <p14:sldId id="926"/>
            <p14:sldId id="927"/>
            <p14:sldId id="928"/>
            <p14:sldId id="919"/>
          </p14:sldIdLst>
        </p14:section>
        <p14:section name="Section sans titre" id="{D26CD5A7-1EA8-4B36-92B2-60A4A182FC59}">
          <p14:sldIdLst/>
        </p14:section>
        <p14:section name="Section sans titre" id="{F510C3E1-FF6F-4E66-94F2-7812EC329CEA}">
          <p14:sldIdLst/>
        </p14:section>
        <p14:section name="Section sans titre" id="{D593C17F-3332-401C-8CC7-E84B90461BC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F1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38" autoAdjust="0"/>
    <p:restoredTop sz="94660"/>
  </p:normalViewPr>
  <p:slideViewPr>
    <p:cSldViewPr snapToGrid="0">
      <p:cViewPr varScale="1">
        <p:scale>
          <a:sx n="84" d="100"/>
          <a:sy n="84" d="100"/>
        </p:scale>
        <p:origin x="606"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172" Type="http://schemas.openxmlformats.org/officeDocument/2006/relationships/slide" Target="slides/slide171.xml"/><Relationship Id="rId228" Type="http://schemas.openxmlformats.org/officeDocument/2006/relationships/slide" Target="slides/slide227.xml"/><Relationship Id="rId281" Type="http://schemas.openxmlformats.org/officeDocument/2006/relationships/slide" Target="slides/slide280.xml"/><Relationship Id="rId337" Type="http://schemas.openxmlformats.org/officeDocument/2006/relationships/slide" Target="slides/slide336.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slide" Target="slides/slide389.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261" Type="http://schemas.openxmlformats.org/officeDocument/2006/relationships/slide" Target="slides/slide260.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230" Type="http://schemas.openxmlformats.org/officeDocument/2006/relationships/slide" Target="slides/slide229.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132" Type="http://schemas.openxmlformats.org/officeDocument/2006/relationships/slide" Target="slides/slide131.xml"/><Relationship Id="rId174" Type="http://schemas.openxmlformats.org/officeDocument/2006/relationships/slide" Target="slides/slide173.xml"/><Relationship Id="rId381" Type="http://schemas.openxmlformats.org/officeDocument/2006/relationships/slide" Target="slides/slide380.xml"/><Relationship Id="rId241" Type="http://schemas.openxmlformats.org/officeDocument/2006/relationships/slide" Target="slides/slide240.xml"/><Relationship Id="rId36" Type="http://schemas.openxmlformats.org/officeDocument/2006/relationships/slide" Target="slides/slide35.xml"/><Relationship Id="rId283" Type="http://schemas.openxmlformats.org/officeDocument/2006/relationships/slide" Target="slides/slide282.xml"/><Relationship Id="rId339" Type="http://schemas.openxmlformats.org/officeDocument/2006/relationships/slide" Target="slides/slide338.xml"/><Relationship Id="rId78" Type="http://schemas.openxmlformats.org/officeDocument/2006/relationships/slide" Target="slides/slide77.xml"/><Relationship Id="rId101" Type="http://schemas.openxmlformats.org/officeDocument/2006/relationships/slide" Target="slides/slide100.xml"/><Relationship Id="rId143" Type="http://schemas.openxmlformats.org/officeDocument/2006/relationships/slide" Target="slides/slide142.xml"/><Relationship Id="rId185" Type="http://schemas.openxmlformats.org/officeDocument/2006/relationships/slide" Target="slides/slide184.xml"/><Relationship Id="rId350" Type="http://schemas.openxmlformats.org/officeDocument/2006/relationships/slide" Target="slides/slide349.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252" Type="http://schemas.openxmlformats.org/officeDocument/2006/relationships/slide" Target="slides/slide251.xml"/><Relationship Id="rId294" Type="http://schemas.openxmlformats.org/officeDocument/2006/relationships/slide" Target="slides/slide293.xml"/><Relationship Id="rId308" Type="http://schemas.openxmlformats.org/officeDocument/2006/relationships/slide" Target="slides/slide307.xml"/><Relationship Id="rId47" Type="http://schemas.openxmlformats.org/officeDocument/2006/relationships/slide" Target="slides/slide46.xml"/><Relationship Id="rId89" Type="http://schemas.openxmlformats.org/officeDocument/2006/relationships/slide" Target="slides/slide88.xml"/><Relationship Id="rId112" Type="http://schemas.openxmlformats.org/officeDocument/2006/relationships/slide" Target="slides/slide111.xml"/><Relationship Id="rId154" Type="http://schemas.openxmlformats.org/officeDocument/2006/relationships/slide" Target="slides/slide153.xml"/><Relationship Id="rId361" Type="http://schemas.openxmlformats.org/officeDocument/2006/relationships/slide" Target="slides/slide360.xml"/><Relationship Id="rId196" Type="http://schemas.openxmlformats.org/officeDocument/2006/relationships/slide" Target="slides/slide195.xml"/><Relationship Id="rId16" Type="http://schemas.openxmlformats.org/officeDocument/2006/relationships/slide" Target="slides/slide15.xml"/><Relationship Id="rId221" Type="http://schemas.openxmlformats.org/officeDocument/2006/relationships/slide" Target="slides/slide220.xml"/><Relationship Id="rId263" Type="http://schemas.openxmlformats.org/officeDocument/2006/relationships/slide" Target="slides/slide262.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slide" Target="slides/slide371.xml"/><Relationship Id="rId393" Type="http://schemas.openxmlformats.org/officeDocument/2006/relationships/slide" Target="slides/slide392.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383" Type="http://schemas.openxmlformats.org/officeDocument/2006/relationships/slide" Target="slides/slide382.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394" Type="http://schemas.openxmlformats.org/officeDocument/2006/relationships/notesMaster" Target="notesMasters/notesMaster1.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slide" Target="slides/slide383.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395" Type="http://schemas.openxmlformats.org/officeDocument/2006/relationships/presProps" Target="presProps.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slide" Target="slides/slide384.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viewProps" Target="viewProps.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theme" Target="theme/theme1.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tableStyles" Target="tableStyles.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240" Type="http://schemas.openxmlformats.org/officeDocument/2006/relationships/slide" Target="slides/slide239.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251" Type="http://schemas.openxmlformats.org/officeDocument/2006/relationships/slide" Target="slides/slide250.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220" Type="http://schemas.openxmlformats.org/officeDocument/2006/relationships/slide" Target="slides/slide219.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 Id="rId26" Type="http://schemas.openxmlformats.org/officeDocument/2006/relationships/slide" Target="slides/slide25.xml"/><Relationship Id="rId231" Type="http://schemas.openxmlformats.org/officeDocument/2006/relationships/slide" Target="slides/slide230.xml"/><Relationship Id="rId273" Type="http://schemas.openxmlformats.org/officeDocument/2006/relationships/slide" Target="slides/slide272.xml"/><Relationship Id="rId329" Type="http://schemas.openxmlformats.org/officeDocument/2006/relationships/slide" Target="slides/slide328.xml"/><Relationship Id="rId68" Type="http://schemas.openxmlformats.org/officeDocument/2006/relationships/slide" Target="slides/slide67.xml"/><Relationship Id="rId133" Type="http://schemas.openxmlformats.org/officeDocument/2006/relationships/slide" Target="slides/slide132.xml"/><Relationship Id="rId175" Type="http://schemas.openxmlformats.org/officeDocument/2006/relationships/slide" Target="slides/slide174.xml"/><Relationship Id="rId340" Type="http://schemas.openxmlformats.org/officeDocument/2006/relationships/slide" Target="slides/slide339.xml"/><Relationship Id="rId200" Type="http://schemas.openxmlformats.org/officeDocument/2006/relationships/slide" Target="slides/slide199.xml"/><Relationship Id="rId382" Type="http://schemas.openxmlformats.org/officeDocument/2006/relationships/slide" Target="slides/slide381.xml"/><Relationship Id="rId242" Type="http://schemas.openxmlformats.org/officeDocument/2006/relationships/slide" Target="slides/slide241.xml"/><Relationship Id="rId284" Type="http://schemas.openxmlformats.org/officeDocument/2006/relationships/slide" Target="slides/slide283.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914C6F-9AB3-4C59-8692-77E3C15FB200}" type="doc">
      <dgm:prSet loTypeId="urn:microsoft.com/office/officeart/2008/layout/NameandTitleOrganizationalChart" loCatId="hierarchy" qsTypeId="urn:microsoft.com/office/officeart/2005/8/quickstyle/simple1" qsCatId="simple" csTypeId="urn:microsoft.com/office/officeart/2005/8/colors/colorful1#1" csCatId="colorful" phldr="1"/>
      <dgm:spPr/>
      <dgm:t>
        <a:bodyPr/>
        <a:lstStyle/>
        <a:p>
          <a:endParaRPr lang="fr-FR"/>
        </a:p>
      </dgm:t>
    </dgm:pt>
    <dgm:pt modelId="{4BDCD6A0-4C6F-42D7-8C11-DFC78A24D72C}">
      <dgm:prSet phldrT="[Texte]"/>
      <dgm:spPr/>
      <dgm:t>
        <a:bodyPr/>
        <a:lstStyle/>
        <a:p>
          <a:r>
            <a:rPr lang="fr-FR" dirty="0"/>
            <a:t>Responsable Maintenance</a:t>
          </a:r>
        </a:p>
      </dgm:t>
    </dgm:pt>
    <dgm:pt modelId="{EC93DABF-B334-405A-8805-C9FA1BFDEB0D}" type="parTrans" cxnId="{305E336F-2C84-44CC-8729-D3A6EC6EDBA1}">
      <dgm:prSet/>
      <dgm:spPr/>
      <dgm:t>
        <a:bodyPr/>
        <a:lstStyle/>
        <a:p>
          <a:endParaRPr lang="fr-FR"/>
        </a:p>
      </dgm:t>
    </dgm:pt>
    <dgm:pt modelId="{4C595270-38B7-41E7-8E61-575E1832D108}" type="sibTrans" cxnId="{305E336F-2C84-44CC-8729-D3A6EC6EDBA1}">
      <dgm:prSet/>
      <dgm:spPr/>
      <dgm:t>
        <a:bodyPr/>
        <a:lstStyle/>
        <a:p>
          <a:endParaRPr lang="fr-FR"/>
        </a:p>
      </dgm:t>
    </dgm:pt>
    <dgm:pt modelId="{104FC598-C8C5-476A-A0E1-C8D92279267E}" type="asst">
      <dgm:prSet phldrT="[Texte]"/>
      <dgm:spPr/>
      <dgm:t>
        <a:bodyPr/>
        <a:lstStyle/>
        <a:p>
          <a:r>
            <a:rPr lang="fr-FR" dirty="0"/>
            <a:t>Adjoint Responsable</a:t>
          </a:r>
        </a:p>
      </dgm:t>
    </dgm:pt>
    <dgm:pt modelId="{DE319604-BAC8-4AD3-B3A2-031BF1EA8729}" type="parTrans" cxnId="{111D1B3F-C65F-44DE-B0CC-34225C69B634}">
      <dgm:prSet/>
      <dgm:spPr/>
      <dgm:t>
        <a:bodyPr/>
        <a:lstStyle/>
        <a:p>
          <a:endParaRPr lang="fr-FR"/>
        </a:p>
      </dgm:t>
    </dgm:pt>
    <dgm:pt modelId="{70AFEF06-9659-4D0E-9FA2-98B4D2B1656E}" type="sibTrans" cxnId="{111D1B3F-C65F-44DE-B0CC-34225C69B634}">
      <dgm:prSet/>
      <dgm:spPr/>
      <dgm:t>
        <a:bodyPr/>
        <a:lstStyle/>
        <a:p>
          <a:endParaRPr lang="fr-FR"/>
        </a:p>
      </dgm:t>
    </dgm:pt>
    <dgm:pt modelId="{A46E932E-9D43-4E00-BD50-B3688BA99963}">
      <dgm:prSet phldrT="[Texte]"/>
      <dgm:spPr/>
      <dgm:t>
        <a:bodyPr/>
        <a:lstStyle/>
        <a:p>
          <a:r>
            <a:rPr lang="fr-FR" dirty="0"/>
            <a:t>Responsable ou agents de méthodes</a:t>
          </a:r>
        </a:p>
      </dgm:t>
    </dgm:pt>
    <dgm:pt modelId="{AD2D535F-0B02-45B5-9BBB-2BD2E2CB3C01}" type="parTrans" cxnId="{82DB0BF6-21FC-40E2-945E-04DE2C474742}">
      <dgm:prSet/>
      <dgm:spPr/>
      <dgm:t>
        <a:bodyPr/>
        <a:lstStyle/>
        <a:p>
          <a:endParaRPr lang="fr-FR"/>
        </a:p>
      </dgm:t>
    </dgm:pt>
    <dgm:pt modelId="{B992C50E-403E-4CBE-95BF-2FE433A8C375}" type="sibTrans" cxnId="{82DB0BF6-21FC-40E2-945E-04DE2C474742}">
      <dgm:prSet/>
      <dgm:spPr/>
      <dgm:t>
        <a:bodyPr/>
        <a:lstStyle/>
        <a:p>
          <a:endParaRPr lang="fr-FR"/>
        </a:p>
      </dgm:t>
    </dgm:pt>
    <dgm:pt modelId="{912A0078-E026-417F-A63B-FBEB3F46BB3E}">
      <dgm:prSet phldrT="[Texte]"/>
      <dgm:spPr/>
      <dgm:t>
        <a:bodyPr/>
        <a:lstStyle/>
        <a:p>
          <a:r>
            <a:rPr lang="fr-FR" dirty="0"/>
            <a:t>Chef d’équipe Mécanique</a:t>
          </a:r>
        </a:p>
      </dgm:t>
    </dgm:pt>
    <dgm:pt modelId="{FEA97987-4E3C-442F-ACDE-BBC6DB1695E3}" type="parTrans" cxnId="{0947B362-09A3-4F0F-83C3-E0ADE60B067E}">
      <dgm:prSet/>
      <dgm:spPr/>
      <dgm:t>
        <a:bodyPr/>
        <a:lstStyle/>
        <a:p>
          <a:endParaRPr lang="fr-FR"/>
        </a:p>
      </dgm:t>
    </dgm:pt>
    <dgm:pt modelId="{38C76595-C8AA-4F60-9E44-1F513A7CE401}" type="sibTrans" cxnId="{0947B362-09A3-4F0F-83C3-E0ADE60B067E}">
      <dgm:prSet/>
      <dgm:spPr/>
      <dgm:t>
        <a:bodyPr/>
        <a:lstStyle/>
        <a:p>
          <a:endParaRPr lang="fr-FR"/>
        </a:p>
      </dgm:t>
    </dgm:pt>
    <dgm:pt modelId="{C3EA2819-B70F-4501-9214-DFD3D431FF41}">
      <dgm:prSet phldrT="[Texte]"/>
      <dgm:spPr/>
      <dgm:t>
        <a:bodyPr/>
        <a:lstStyle/>
        <a:p>
          <a:r>
            <a:rPr lang="fr-FR" dirty="0"/>
            <a:t>Chef d’équipe électrique</a:t>
          </a:r>
        </a:p>
      </dgm:t>
    </dgm:pt>
    <dgm:pt modelId="{978C10D0-308A-4A25-84B3-CBADBA429806}" type="parTrans" cxnId="{6052B811-55AB-484F-9560-7A545F13D3EB}">
      <dgm:prSet/>
      <dgm:spPr/>
      <dgm:t>
        <a:bodyPr/>
        <a:lstStyle/>
        <a:p>
          <a:endParaRPr lang="fr-FR"/>
        </a:p>
      </dgm:t>
    </dgm:pt>
    <dgm:pt modelId="{3AAEDCAC-8306-4D96-9D35-651F8755975E}" type="sibTrans" cxnId="{6052B811-55AB-484F-9560-7A545F13D3EB}">
      <dgm:prSet/>
      <dgm:spPr/>
      <dgm:t>
        <a:bodyPr/>
        <a:lstStyle/>
        <a:p>
          <a:endParaRPr lang="fr-FR"/>
        </a:p>
      </dgm:t>
    </dgm:pt>
    <dgm:pt modelId="{B8BE822B-AACD-4875-83A2-0A9C84F4AF08}">
      <dgm:prSet/>
      <dgm:spPr/>
      <dgm:t>
        <a:bodyPr/>
        <a:lstStyle/>
        <a:p>
          <a:r>
            <a:rPr lang="fr-FR" dirty="0"/>
            <a:t>Magasinier PDR</a:t>
          </a:r>
        </a:p>
      </dgm:t>
    </dgm:pt>
    <dgm:pt modelId="{B99A16EF-2BC2-4231-811F-3824910E4D8F}" type="parTrans" cxnId="{A773EB48-8820-4AFA-8D46-FB4CEB5BFD83}">
      <dgm:prSet/>
      <dgm:spPr/>
      <dgm:t>
        <a:bodyPr/>
        <a:lstStyle/>
        <a:p>
          <a:endParaRPr lang="fr-FR"/>
        </a:p>
      </dgm:t>
    </dgm:pt>
    <dgm:pt modelId="{17BA1D0B-5F8A-4B24-9500-72A58C4E6D88}" type="sibTrans" cxnId="{A773EB48-8820-4AFA-8D46-FB4CEB5BFD83}">
      <dgm:prSet/>
      <dgm:spPr/>
      <dgm:t>
        <a:bodyPr/>
        <a:lstStyle/>
        <a:p>
          <a:endParaRPr lang="fr-FR"/>
        </a:p>
      </dgm:t>
    </dgm:pt>
    <dgm:pt modelId="{69EA5413-2DD8-4A71-82DE-D10891D6DD1D}">
      <dgm:prSet/>
      <dgm:spPr/>
      <dgm:t>
        <a:bodyPr/>
        <a:lstStyle/>
        <a:p>
          <a:r>
            <a:rPr lang="fr-FR" dirty="0"/>
            <a:t>Agents Méthodes</a:t>
          </a:r>
        </a:p>
      </dgm:t>
    </dgm:pt>
    <dgm:pt modelId="{EBD3EBAD-0A99-4DF1-8706-595405084F8C}" type="parTrans" cxnId="{27D83A52-FEF7-4F54-A568-A7B9868DA643}">
      <dgm:prSet/>
      <dgm:spPr/>
      <dgm:t>
        <a:bodyPr/>
        <a:lstStyle/>
        <a:p>
          <a:endParaRPr lang="fr-FR"/>
        </a:p>
      </dgm:t>
    </dgm:pt>
    <dgm:pt modelId="{0C35E158-220E-4BC0-8DA2-66F6A3AB2056}" type="sibTrans" cxnId="{27D83A52-FEF7-4F54-A568-A7B9868DA643}">
      <dgm:prSet/>
      <dgm:spPr/>
      <dgm:t>
        <a:bodyPr/>
        <a:lstStyle/>
        <a:p>
          <a:endParaRPr lang="fr-FR"/>
        </a:p>
      </dgm:t>
    </dgm:pt>
    <dgm:pt modelId="{4DEDDFCC-42E9-466C-8C7C-02A63155CC17}">
      <dgm:prSet/>
      <dgm:spPr/>
      <dgm:t>
        <a:bodyPr/>
        <a:lstStyle/>
        <a:p>
          <a:r>
            <a:rPr lang="fr-FR" dirty="0"/>
            <a:t>Mécaniciens</a:t>
          </a:r>
        </a:p>
      </dgm:t>
    </dgm:pt>
    <dgm:pt modelId="{4ED27E00-9D03-4FF5-B6C1-282D437F0B39}" type="parTrans" cxnId="{BED9646E-8D40-4ED0-8747-4D4C8EA46952}">
      <dgm:prSet/>
      <dgm:spPr/>
      <dgm:t>
        <a:bodyPr/>
        <a:lstStyle/>
        <a:p>
          <a:endParaRPr lang="fr-FR"/>
        </a:p>
      </dgm:t>
    </dgm:pt>
    <dgm:pt modelId="{04E8EC39-0DC9-48A3-B050-2F27E2133254}" type="sibTrans" cxnId="{BED9646E-8D40-4ED0-8747-4D4C8EA46952}">
      <dgm:prSet/>
      <dgm:spPr/>
      <dgm:t>
        <a:bodyPr/>
        <a:lstStyle/>
        <a:p>
          <a:endParaRPr lang="fr-FR"/>
        </a:p>
      </dgm:t>
    </dgm:pt>
    <dgm:pt modelId="{258BBE57-4477-4B37-9731-D905641652CE}">
      <dgm:prSet/>
      <dgm:spPr/>
      <dgm:t>
        <a:bodyPr/>
        <a:lstStyle/>
        <a:p>
          <a:r>
            <a:rPr lang="fr-FR" dirty="0"/>
            <a:t>Electriciens</a:t>
          </a:r>
        </a:p>
      </dgm:t>
    </dgm:pt>
    <dgm:pt modelId="{CE871C4E-11A6-463E-AB37-81C73C5148C5}" type="parTrans" cxnId="{EDC22B46-B7FA-43CF-A118-2F390B3ACACB}">
      <dgm:prSet/>
      <dgm:spPr/>
      <dgm:t>
        <a:bodyPr/>
        <a:lstStyle/>
        <a:p>
          <a:endParaRPr lang="fr-FR"/>
        </a:p>
      </dgm:t>
    </dgm:pt>
    <dgm:pt modelId="{F78B9201-9A73-4F91-88E9-637AD898C4BB}" type="sibTrans" cxnId="{EDC22B46-B7FA-43CF-A118-2F390B3ACACB}">
      <dgm:prSet/>
      <dgm:spPr/>
      <dgm:t>
        <a:bodyPr/>
        <a:lstStyle/>
        <a:p>
          <a:endParaRPr lang="fr-FR"/>
        </a:p>
      </dgm:t>
    </dgm:pt>
    <dgm:pt modelId="{D1363291-3C86-4E04-BE89-F71514F08730}">
      <dgm:prSet/>
      <dgm:spPr/>
      <dgm:t>
        <a:bodyPr/>
        <a:lstStyle/>
        <a:p>
          <a:r>
            <a:rPr lang="fr-FR" dirty="0"/>
            <a:t>Aide magasinier</a:t>
          </a:r>
        </a:p>
      </dgm:t>
    </dgm:pt>
    <dgm:pt modelId="{7B783764-87A1-48D6-8C1D-F6D6D42E62CB}" type="parTrans" cxnId="{845476F1-42FE-4FAF-ACD8-0B0207BDCA30}">
      <dgm:prSet/>
      <dgm:spPr/>
      <dgm:t>
        <a:bodyPr/>
        <a:lstStyle/>
        <a:p>
          <a:endParaRPr lang="fr-FR"/>
        </a:p>
      </dgm:t>
    </dgm:pt>
    <dgm:pt modelId="{A0972014-2193-4EE6-A521-D65DF6F2FA92}" type="sibTrans" cxnId="{845476F1-42FE-4FAF-ACD8-0B0207BDCA30}">
      <dgm:prSet/>
      <dgm:spPr/>
      <dgm:t>
        <a:bodyPr/>
        <a:lstStyle/>
        <a:p>
          <a:endParaRPr lang="fr-FR"/>
        </a:p>
      </dgm:t>
    </dgm:pt>
    <dgm:pt modelId="{013CA540-EF84-4FBF-A80A-6D73DB8D98DE}" type="pres">
      <dgm:prSet presAssocID="{A9914C6F-9AB3-4C59-8692-77E3C15FB200}" presName="hierChild1" presStyleCnt="0">
        <dgm:presLayoutVars>
          <dgm:orgChart val="1"/>
          <dgm:chPref val="1"/>
          <dgm:dir/>
          <dgm:animOne val="branch"/>
          <dgm:animLvl val="lvl"/>
          <dgm:resizeHandles/>
        </dgm:presLayoutVars>
      </dgm:prSet>
      <dgm:spPr/>
    </dgm:pt>
    <dgm:pt modelId="{57C776B9-7350-4641-8D24-66140D8D5D48}" type="pres">
      <dgm:prSet presAssocID="{4BDCD6A0-4C6F-42D7-8C11-DFC78A24D72C}" presName="hierRoot1" presStyleCnt="0">
        <dgm:presLayoutVars>
          <dgm:hierBranch val="init"/>
        </dgm:presLayoutVars>
      </dgm:prSet>
      <dgm:spPr/>
    </dgm:pt>
    <dgm:pt modelId="{42702DC8-1320-4E10-B53E-92A254F8BB2C}" type="pres">
      <dgm:prSet presAssocID="{4BDCD6A0-4C6F-42D7-8C11-DFC78A24D72C}" presName="rootComposite1" presStyleCnt="0"/>
      <dgm:spPr/>
    </dgm:pt>
    <dgm:pt modelId="{936237F5-3C9F-4E71-A232-37DFC3AEDC30}" type="pres">
      <dgm:prSet presAssocID="{4BDCD6A0-4C6F-42D7-8C11-DFC78A24D72C}" presName="rootText1" presStyleLbl="node0" presStyleIdx="0" presStyleCnt="1">
        <dgm:presLayoutVars>
          <dgm:chMax/>
          <dgm:chPref val="3"/>
        </dgm:presLayoutVars>
      </dgm:prSet>
      <dgm:spPr/>
    </dgm:pt>
    <dgm:pt modelId="{6DC2B805-D59A-4472-AA6E-0BE0C2066026}" type="pres">
      <dgm:prSet presAssocID="{4BDCD6A0-4C6F-42D7-8C11-DFC78A24D72C}" presName="titleText1" presStyleLbl="fgAcc0" presStyleIdx="0" presStyleCnt="1">
        <dgm:presLayoutVars>
          <dgm:chMax val="0"/>
          <dgm:chPref val="0"/>
        </dgm:presLayoutVars>
      </dgm:prSet>
      <dgm:spPr/>
    </dgm:pt>
    <dgm:pt modelId="{5717531D-4585-47A1-B9E9-9664B2AA4373}" type="pres">
      <dgm:prSet presAssocID="{4BDCD6A0-4C6F-42D7-8C11-DFC78A24D72C}" presName="rootConnector1" presStyleLbl="node1" presStyleIdx="0" presStyleCnt="8"/>
      <dgm:spPr/>
    </dgm:pt>
    <dgm:pt modelId="{FEEF976E-947A-44F9-99CC-CDF2018ED3AF}" type="pres">
      <dgm:prSet presAssocID="{4BDCD6A0-4C6F-42D7-8C11-DFC78A24D72C}" presName="hierChild2" presStyleCnt="0"/>
      <dgm:spPr/>
    </dgm:pt>
    <dgm:pt modelId="{C0338B8A-425C-4300-BD1A-923A55AC8D62}" type="pres">
      <dgm:prSet presAssocID="{AD2D535F-0B02-45B5-9BBB-2BD2E2CB3C01}" presName="Name37" presStyleLbl="parChTrans1D2" presStyleIdx="0" presStyleCnt="5"/>
      <dgm:spPr/>
    </dgm:pt>
    <dgm:pt modelId="{EDFCC3B7-95AC-4848-ADA0-9956C8DAEE3E}" type="pres">
      <dgm:prSet presAssocID="{A46E932E-9D43-4E00-BD50-B3688BA99963}" presName="hierRoot2" presStyleCnt="0">
        <dgm:presLayoutVars>
          <dgm:hierBranch val="init"/>
        </dgm:presLayoutVars>
      </dgm:prSet>
      <dgm:spPr/>
    </dgm:pt>
    <dgm:pt modelId="{027016DF-BE9D-4389-9F0C-F545AB7A1CCC}" type="pres">
      <dgm:prSet presAssocID="{A46E932E-9D43-4E00-BD50-B3688BA99963}" presName="rootComposite" presStyleCnt="0"/>
      <dgm:spPr/>
    </dgm:pt>
    <dgm:pt modelId="{A119E8B7-8823-4C2E-9D94-37FDDC89B545}" type="pres">
      <dgm:prSet presAssocID="{A46E932E-9D43-4E00-BD50-B3688BA99963}" presName="rootText" presStyleLbl="node1" presStyleIdx="0" presStyleCnt="8">
        <dgm:presLayoutVars>
          <dgm:chMax/>
          <dgm:chPref val="3"/>
        </dgm:presLayoutVars>
      </dgm:prSet>
      <dgm:spPr/>
    </dgm:pt>
    <dgm:pt modelId="{8D69BEF5-C8C2-420E-8FB2-9E923BC02123}" type="pres">
      <dgm:prSet presAssocID="{A46E932E-9D43-4E00-BD50-B3688BA99963}" presName="titleText2" presStyleLbl="fgAcc1" presStyleIdx="0" presStyleCnt="8">
        <dgm:presLayoutVars>
          <dgm:chMax val="0"/>
          <dgm:chPref val="0"/>
        </dgm:presLayoutVars>
      </dgm:prSet>
      <dgm:spPr/>
    </dgm:pt>
    <dgm:pt modelId="{4A328541-B884-400C-9A0A-4882B80F365D}" type="pres">
      <dgm:prSet presAssocID="{A46E932E-9D43-4E00-BD50-B3688BA99963}" presName="rootConnector" presStyleLbl="node2" presStyleIdx="0" presStyleCnt="0"/>
      <dgm:spPr/>
    </dgm:pt>
    <dgm:pt modelId="{703C744E-7CA3-4B4C-A7F1-00A526D61C87}" type="pres">
      <dgm:prSet presAssocID="{A46E932E-9D43-4E00-BD50-B3688BA99963}" presName="hierChild4" presStyleCnt="0"/>
      <dgm:spPr/>
    </dgm:pt>
    <dgm:pt modelId="{3523C173-02B1-4952-9CCB-AE26740D0FE5}" type="pres">
      <dgm:prSet presAssocID="{EBD3EBAD-0A99-4DF1-8706-595405084F8C}" presName="Name37" presStyleLbl="parChTrans1D3" presStyleIdx="0" presStyleCnt="4"/>
      <dgm:spPr/>
    </dgm:pt>
    <dgm:pt modelId="{8E8294F8-933E-4E03-8709-411BEE5C5545}" type="pres">
      <dgm:prSet presAssocID="{69EA5413-2DD8-4A71-82DE-D10891D6DD1D}" presName="hierRoot2" presStyleCnt="0">
        <dgm:presLayoutVars>
          <dgm:hierBranch val="init"/>
        </dgm:presLayoutVars>
      </dgm:prSet>
      <dgm:spPr/>
    </dgm:pt>
    <dgm:pt modelId="{44DB5CAD-8E04-49F7-8E97-3AFA64F4E442}" type="pres">
      <dgm:prSet presAssocID="{69EA5413-2DD8-4A71-82DE-D10891D6DD1D}" presName="rootComposite" presStyleCnt="0"/>
      <dgm:spPr/>
    </dgm:pt>
    <dgm:pt modelId="{8B6F198D-43E3-4473-BF22-310C431890EC}" type="pres">
      <dgm:prSet presAssocID="{69EA5413-2DD8-4A71-82DE-D10891D6DD1D}" presName="rootText" presStyleLbl="node1" presStyleIdx="1" presStyleCnt="8">
        <dgm:presLayoutVars>
          <dgm:chMax/>
          <dgm:chPref val="3"/>
        </dgm:presLayoutVars>
      </dgm:prSet>
      <dgm:spPr/>
    </dgm:pt>
    <dgm:pt modelId="{DA44D99C-27BB-48CF-BC02-B210EEBBEFFD}" type="pres">
      <dgm:prSet presAssocID="{69EA5413-2DD8-4A71-82DE-D10891D6DD1D}" presName="titleText2" presStyleLbl="fgAcc1" presStyleIdx="1" presStyleCnt="8">
        <dgm:presLayoutVars>
          <dgm:chMax val="0"/>
          <dgm:chPref val="0"/>
        </dgm:presLayoutVars>
      </dgm:prSet>
      <dgm:spPr/>
    </dgm:pt>
    <dgm:pt modelId="{72F695DC-29DC-4A79-8D1A-6C0004F21622}" type="pres">
      <dgm:prSet presAssocID="{69EA5413-2DD8-4A71-82DE-D10891D6DD1D}" presName="rootConnector" presStyleLbl="node3" presStyleIdx="0" presStyleCnt="0"/>
      <dgm:spPr/>
    </dgm:pt>
    <dgm:pt modelId="{5C1DC227-62C9-4681-A7F9-686E08775D8A}" type="pres">
      <dgm:prSet presAssocID="{69EA5413-2DD8-4A71-82DE-D10891D6DD1D}" presName="hierChild4" presStyleCnt="0"/>
      <dgm:spPr/>
    </dgm:pt>
    <dgm:pt modelId="{57C1CFC3-DDCA-4CD1-A145-572C594375EE}" type="pres">
      <dgm:prSet presAssocID="{69EA5413-2DD8-4A71-82DE-D10891D6DD1D}" presName="hierChild5" presStyleCnt="0"/>
      <dgm:spPr/>
    </dgm:pt>
    <dgm:pt modelId="{07329360-5B0C-4F67-AE12-F20372A57476}" type="pres">
      <dgm:prSet presAssocID="{A46E932E-9D43-4E00-BD50-B3688BA99963}" presName="hierChild5" presStyleCnt="0"/>
      <dgm:spPr/>
    </dgm:pt>
    <dgm:pt modelId="{2067C0C0-C39A-45F5-BDE5-E6EB16B25EA9}" type="pres">
      <dgm:prSet presAssocID="{FEA97987-4E3C-442F-ACDE-BBC6DB1695E3}" presName="Name37" presStyleLbl="parChTrans1D2" presStyleIdx="1" presStyleCnt="5"/>
      <dgm:spPr/>
    </dgm:pt>
    <dgm:pt modelId="{2A9560FF-35DC-489A-BBF5-CE05EE2DF12F}" type="pres">
      <dgm:prSet presAssocID="{912A0078-E026-417F-A63B-FBEB3F46BB3E}" presName="hierRoot2" presStyleCnt="0">
        <dgm:presLayoutVars>
          <dgm:hierBranch val="init"/>
        </dgm:presLayoutVars>
      </dgm:prSet>
      <dgm:spPr/>
    </dgm:pt>
    <dgm:pt modelId="{150BB17D-3C6B-4280-AA50-CB99982CD35F}" type="pres">
      <dgm:prSet presAssocID="{912A0078-E026-417F-A63B-FBEB3F46BB3E}" presName="rootComposite" presStyleCnt="0"/>
      <dgm:spPr/>
    </dgm:pt>
    <dgm:pt modelId="{E204268D-BD1F-40DB-A3D1-6E51A4210C4D}" type="pres">
      <dgm:prSet presAssocID="{912A0078-E026-417F-A63B-FBEB3F46BB3E}" presName="rootText" presStyleLbl="node1" presStyleIdx="2" presStyleCnt="8">
        <dgm:presLayoutVars>
          <dgm:chMax/>
          <dgm:chPref val="3"/>
        </dgm:presLayoutVars>
      </dgm:prSet>
      <dgm:spPr/>
    </dgm:pt>
    <dgm:pt modelId="{7CC0F72E-1DDB-4BAC-B555-0E82B4D85D77}" type="pres">
      <dgm:prSet presAssocID="{912A0078-E026-417F-A63B-FBEB3F46BB3E}" presName="titleText2" presStyleLbl="fgAcc1" presStyleIdx="2" presStyleCnt="8">
        <dgm:presLayoutVars>
          <dgm:chMax val="0"/>
          <dgm:chPref val="0"/>
        </dgm:presLayoutVars>
      </dgm:prSet>
      <dgm:spPr/>
    </dgm:pt>
    <dgm:pt modelId="{DB531AB9-9E1F-4E2E-BE35-2DEC1DCB3AAB}" type="pres">
      <dgm:prSet presAssocID="{912A0078-E026-417F-A63B-FBEB3F46BB3E}" presName="rootConnector" presStyleLbl="node2" presStyleIdx="0" presStyleCnt="0"/>
      <dgm:spPr/>
    </dgm:pt>
    <dgm:pt modelId="{6160F533-739E-4DE5-8E06-3C3677A2C8D6}" type="pres">
      <dgm:prSet presAssocID="{912A0078-E026-417F-A63B-FBEB3F46BB3E}" presName="hierChild4" presStyleCnt="0"/>
      <dgm:spPr/>
    </dgm:pt>
    <dgm:pt modelId="{CCE0CD42-7E7C-4FAF-AECA-9EF2DA7FA502}" type="pres">
      <dgm:prSet presAssocID="{4ED27E00-9D03-4FF5-B6C1-282D437F0B39}" presName="Name37" presStyleLbl="parChTrans1D3" presStyleIdx="1" presStyleCnt="4"/>
      <dgm:spPr/>
    </dgm:pt>
    <dgm:pt modelId="{D6129512-40F7-4D1C-80C6-35E2DDBC665E}" type="pres">
      <dgm:prSet presAssocID="{4DEDDFCC-42E9-466C-8C7C-02A63155CC17}" presName="hierRoot2" presStyleCnt="0">
        <dgm:presLayoutVars>
          <dgm:hierBranch val="init"/>
        </dgm:presLayoutVars>
      </dgm:prSet>
      <dgm:spPr/>
    </dgm:pt>
    <dgm:pt modelId="{0D4A2A32-D3D0-42AF-8BA2-652B8E482EB8}" type="pres">
      <dgm:prSet presAssocID="{4DEDDFCC-42E9-466C-8C7C-02A63155CC17}" presName="rootComposite" presStyleCnt="0"/>
      <dgm:spPr/>
    </dgm:pt>
    <dgm:pt modelId="{2F17376A-15E9-4EEF-A861-E56A111DF245}" type="pres">
      <dgm:prSet presAssocID="{4DEDDFCC-42E9-466C-8C7C-02A63155CC17}" presName="rootText" presStyleLbl="node1" presStyleIdx="3" presStyleCnt="8">
        <dgm:presLayoutVars>
          <dgm:chMax/>
          <dgm:chPref val="3"/>
        </dgm:presLayoutVars>
      </dgm:prSet>
      <dgm:spPr/>
    </dgm:pt>
    <dgm:pt modelId="{C6B7F4CB-9F3C-4AD7-A395-1D5289E94290}" type="pres">
      <dgm:prSet presAssocID="{4DEDDFCC-42E9-466C-8C7C-02A63155CC17}" presName="titleText2" presStyleLbl="fgAcc1" presStyleIdx="3" presStyleCnt="8">
        <dgm:presLayoutVars>
          <dgm:chMax val="0"/>
          <dgm:chPref val="0"/>
        </dgm:presLayoutVars>
      </dgm:prSet>
      <dgm:spPr/>
    </dgm:pt>
    <dgm:pt modelId="{2B2CA6C3-5662-4505-9866-D9549CFDA084}" type="pres">
      <dgm:prSet presAssocID="{4DEDDFCC-42E9-466C-8C7C-02A63155CC17}" presName="rootConnector" presStyleLbl="node3" presStyleIdx="0" presStyleCnt="0"/>
      <dgm:spPr/>
    </dgm:pt>
    <dgm:pt modelId="{2F12A6B0-BF92-4960-B163-7CE6F7BB3F95}" type="pres">
      <dgm:prSet presAssocID="{4DEDDFCC-42E9-466C-8C7C-02A63155CC17}" presName="hierChild4" presStyleCnt="0"/>
      <dgm:spPr/>
    </dgm:pt>
    <dgm:pt modelId="{461B2154-59DC-4E9A-96AA-CA4C120968E9}" type="pres">
      <dgm:prSet presAssocID="{4DEDDFCC-42E9-466C-8C7C-02A63155CC17}" presName="hierChild5" presStyleCnt="0"/>
      <dgm:spPr/>
    </dgm:pt>
    <dgm:pt modelId="{0FC59FA5-508F-48F6-841A-9F3BE380DF92}" type="pres">
      <dgm:prSet presAssocID="{912A0078-E026-417F-A63B-FBEB3F46BB3E}" presName="hierChild5" presStyleCnt="0"/>
      <dgm:spPr/>
    </dgm:pt>
    <dgm:pt modelId="{D450B59D-1ACC-407A-975F-1687E9425E2C}" type="pres">
      <dgm:prSet presAssocID="{978C10D0-308A-4A25-84B3-CBADBA429806}" presName="Name37" presStyleLbl="parChTrans1D2" presStyleIdx="2" presStyleCnt="5"/>
      <dgm:spPr/>
    </dgm:pt>
    <dgm:pt modelId="{A4DFAD02-B2C3-4125-8C2B-DC1E5411B27A}" type="pres">
      <dgm:prSet presAssocID="{C3EA2819-B70F-4501-9214-DFD3D431FF41}" presName="hierRoot2" presStyleCnt="0">
        <dgm:presLayoutVars>
          <dgm:hierBranch val="init"/>
        </dgm:presLayoutVars>
      </dgm:prSet>
      <dgm:spPr/>
    </dgm:pt>
    <dgm:pt modelId="{69D108AF-8C98-472F-A695-F03A4AD43BB2}" type="pres">
      <dgm:prSet presAssocID="{C3EA2819-B70F-4501-9214-DFD3D431FF41}" presName="rootComposite" presStyleCnt="0"/>
      <dgm:spPr/>
    </dgm:pt>
    <dgm:pt modelId="{EFF60055-BBDF-40D8-A21B-10BEE34B9F97}" type="pres">
      <dgm:prSet presAssocID="{C3EA2819-B70F-4501-9214-DFD3D431FF41}" presName="rootText" presStyleLbl="node1" presStyleIdx="4" presStyleCnt="8">
        <dgm:presLayoutVars>
          <dgm:chMax/>
          <dgm:chPref val="3"/>
        </dgm:presLayoutVars>
      </dgm:prSet>
      <dgm:spPr/>
    </dgm:pt>
    <dgm:pt modelId="{A831C9BA-B60B-4B34-9C82-CBE428BA5893}" type="pres">
      <dgm:prSet presAssocID="{C3EA2819-B70F-4501-9214-DFD3D431FF41}" presName="titleText2" presStyleLbl="fgAcc1" presStyleIdx="4" presStyleCnt="8">
        <dgm:presLayoutVars>
          <dgm:chMax val="0"/>
          <dgm:chPref val="0"/>
        </dgm:presLayoutVars>
      </dgm:prSet>
      <dgm:spPr/>
    </dgm:pt>
    <dgm:pt modelId="{A889C0A1-7F55-4352-B0F7-5A21D3289E3C}" type="pres">
      <dgm:prSet presAssocID="{C3EA2819-B70F-4501-9214-DFD3D431FF41}" presName="rootConnector" presStyleLbl="node2" presStyleIdx="0" presStyleCnt="0"/>
      <dgm:spPr/>
    </dgm:pt>
    <dgm:pt modelId="{FA7BC62A-08C4-4C5C-86AC-97B4782103B1}" type="pres">
      <dgm:prSet presAssocID="{C3EA2819-B70F-4501-9214-DFD3D431FF41}" presName="hierChild4" presStyleCnt="0"/>
      <dgm:spPr/>
    </dgm:pt>
    <dgm:pt modelId="{4B119555-9D3C-4F43-B6AF-9756710DCBC7}" type="pres">
      <dgm:prSet presAssocID="{CE871C4E-11A6-463E-AB37-81C73C5148C5}" presName="Name37" presStyleLbl="parChTrans1D3" presStyleIdx="2" presStyleCnt="4"/>
      <dgm:spPr/>
    </dgm:pt>
    <dgm:pt modelId="{31CB2329-D26E-4441-A585-FDD5102FBD00}" type="pres">
      <dgm:prSet presAssocID="{258BBE57-4477-4B37-9731-D905641652CE}" presName="hierRoot2" presStyleCnt="0">
        <dgm:presLayoutVars>
          <dgm:hierBranch val="init"/>
        </dgm:presLayoutVars>
      </dgm:prSet>
      <dgm:spPr/>
    </dgm:pt>
    <dgm:pt modelId="{21A9BE07-B451-46F0-A7C2-45F21D67E4A7}" type="pres">
      <dgm:prSet presAssocID="{258BBE57-4477-4B37-9731-D905641652CE}" presName="rootComposite" presStyleCnt="0"/>
      <dgm:spPr/>
    </dgm:pt>
    <dgm:pt modelId="{A4CBDEA7-9BF6-42F6-ADA5-232478B5E751}" type="pres">
      <dgm:prSet presAssocID="{258BBE57-4477-4B37-9731-D905641652CE}" presName="rootText" presStyleLbl="node1" presStyleIdx="5" presStyleCnt="8">
        <dgm:presLayoutVars>
          <dgm:chMax/>
          <dgm:chPref val="3"/>
        </dgm:presLayoutVars>
      </dgm:prSet>
      <dgm:spPr/>
    </dgm:pt>
    <dgm:pt modelId="{E7515EB9-BECA-4314-86E3-2F3396CFE874}" type="pres">
      <dgm:prSet presAssocID="{258BBE57-4477-4B37-9731-D905641652CE}" presName="titleText2" presStyleLbl="fgAcc1" presStyleIdx="5" presStyleCnt="8">
        <dgm:presLayoutVars>
          <dgm:chMax val="0"/>
          <dgm:chPref val="0"/>
        </dgm:presLayoutVars>
      </dgm:prSet>
      <dgm:spPr/>
    </dgm:pt>
    <dgm:pt modelId="{5DC1EE28-3EF1-4125-8E2D-E1C79F658F5F}" type="pres">
      <dgm:prSet presAssocID="{258BBE57-4477-4B37-9731-D905641652CE}" presName="rootConnector" presStyleLbl="node3" presStyleIdx="0" presStyleCnt="0"/>
      <dgm:spPr/>
    </dgm:pt>
    <dgm:pt modelId="{37D56A5E-12FF-4134-964E-70E9A0DC2467}" type="pres">
      <dgm:prSet presAssocID="{258BBE57-4477-4B37-9731-D905641652CE}" presName="hierChild4" presStyleCnt="0"/>
      <dgm:spPr/>
    </dgm:pt>
    <dgm:pt modelId="{ECD2EA12-D48A-4AD7-9748-3FAD601DEE17}" type="pres">
      <dgm:prSet presAssocID="{258BBE57-4477-4B37-9731-D905641652CE}" presName="hierChild5" presStyleCnt="0"/>
      <dgm:spPr/>
    </dgm:pt>
    <dgm:pt modelId="{868A5FB6-4072-490D-B1A7-9B9246CFCA47}" type="pres">
      <dgm:prSet presAssocID="{C3EA2819-B70F-4501-9214-DFD3D431FF41}" presName="hierChild5" presStyleCnt="0"/>
      <dgm:spPr/>
    </dgm:pt>
    <dgm:pt modelId="{7D2A3839-FB7E-4CDD-99A6-3722EB41E92A}" type="pres">
      <dgm:prSet presAssocID="{B99A16EF-2BC2-4231-811F-3824910E4D8F}" presName="Name37" presStyleLbl="parChTrans1D2" presStyleIdx="3" presStyleCnt="5"/>
      <dgm:spPr/>
    </dgm:pt>
    <dgm:pt modelId="{DFF167B5-6F3A-4313-A222-CD545B7A886E}" type="pres">
      <dgm:prSet presAssocID="{B8BE822B-AACD-4875-83A2-0A9C84F4AF08}" presName="hierRoot2" presStyleCnt="0">
        <dgm:presLayoutVars>
          <dgm:hierBranch val="init"/>
        </dgm:presLayoutVars>
      </dgm:prSet>
      <dgm:spPr/>
    </dgm:pt>
    <dgm:pt modelId="{FA4B6799-1A98-4BEC-8A8F-187C94F84CEA}" type="pres">
      <dgm:prSet presAssocID="{B8BE822B-AACD-4875-83A2-0A9C84F4AF08}" presName="rootComposite" presStyleCnt="0"/>
      <dgm:spPr/>
    </dgm:pt>
    <dgm:pt modelId="{D32B583F-FE68-48E6-9558-ADA18DC5D2B2}" type="pres">
      <dgm:prSet presAssocID="{B8BE822B-AACD-4875-83A2-0A9C84F4AF08}" presName="rootText" presStyleLbl="node1" presStyleIdx="6" presStyleCnt="8">
        <dgm:presLayoutVars>
          <dgm:chMax/>
          <dgm:chPref val="3"/>
        </dgm:presLayoutVars>
      </dgm:prSet>
      <dgm:spPr/>
    </dgm:pt>
    <dgm:pt modelId="{C0D71B57-AC60-4218-9AE3-A1B209B01F78}" type="pres">
      <dgm:prSet presAssocID="{B8BE822B-AACD-4875-83A2-0A9C84F4AF08}" presName="titleText2" presStyleLbl="fgAcc1" presStyleIdx="6" presStyleCnt="8">
        <dgm:presLayoutVars>
          <dgm:chMax val="0"/>
          <dgm:chPref val="0"/>
        </dgm:presLayoutVars>
      </dgm:prSet>
      <dgm:spPr/>
    </dgm:pt>
    <dgm:pt modelId="{EF560321-4ABA-4617-9634-B914694D10A9}" type="pres">
      <dgm:prSet presAssocID="{B8BE822B-AACD-4875-83A2-0A9C84F4AF08}" presName="rootConnector" presStyleLbl="node2" presStyleIdx="0" presStyleCnt="0"/>
      <dgm:spPr/>
    </dgm:pt>
    <dgm:pt modelId="{93A898CE-BA12-43C7-8BE6-0F9EA75CD8AD}" type="pres">
      <dgm:prSet presAssocID="{B8BE822B-AACD-4875-83A2-0A9C84F4AF08}" presName="hierChild4" presStyleCnt="0"/>
      <dgm:spPr/>
    </dgm:pt>
    <dgm:pt modelId="{82733E06-854D-4D31-ADF2-B6D5453435C7}" type="pres">
      <dgm:prSet presAssocID="{7B783764-87A1-48D6-8C1D-F6D6D42E62CB}" presName="Name37" presStyleLbl="parChTrans1D3" presStyleIdx="3" presStyleCnt="4"/>
      <dgm:spPr/>
    </dgm:pt>
    <dgm:pt modelId="{D6399268-D31D-463B-B8F8-C04DB5567C9D}" type="pres">
      <dgm:prSet presAssocID="{D1363291-3C86-4E04-BE89-F71514F08730}" presName="hierRoot2" presStyleCnt="0">
        <dgm:presLayoutVars>
          <dgm:hierBranch val="init"/>
        </dgm:presLayoutVars>
      </dgm:prSet>
      <dgm:spPr/>
    </dgm:pt>
    <dgm:pt modelId="{793A0512-6996-4649-A1C7-A598C2448D9A}" type="pres">
      <dgm:prSet presAssocID="{D1363291-3C86-4E04-BE89-F71514F08730}" presName="rootComposite" presStyleCnt="0"/>
      <dgm:spPr/>
    </dgm:pt>
    <dgm:pt modelId="{139E1957-0880-480B-BEA6-25A8787034CC}" type="pres">
      <dgm:prSet presAssocID="{D1363291-3C86-4E04-BE89-F71514F08730}" presName="rootText" presStyleLbl="node1" presStyleIdx="7" presStyleCnt="8">
        <dgm:presLayoutVars>
          <dgm:chMax/>
          <dgm:chPref val="3"/>
        </dgm:presLayoutVars>
      </dgm:prSet>
      <dgm:spPr/>
    </dgm:pt>
    <dgm:pt modelId="{97FBE3A2-A541-42A6-82AC-C6C1421D5431}" type="pres">
      <dgm:prSet presAssocID="{D1363291-3C86-4E04-BE89-F71514F08730}" presName="titleText2" presStyleLbl="fgAcc1" presStyleIdx="7" presStyleCnt="8">
        <dgm:presLayoutVars>
          <dgm:chMax val="0"/>
          <dgm:chPref val="0"/>
        </dgm:presLayoutVars>
      </dgm:prSet>
      <dgm:spPr/>
    </dgm:pt>
    <dgm:pt modelId="{CC1967EE-7D37-485A-81D4-CA867CE5B51E}" type="pres">
      <dgm:prSet presAssocID="{D1363291-3C86-4E04-BE89-F71514F08730}" presName="rootConnector" presStyleLbl="node3" presStyleIdx="0" presStyleCnt="0"/>
      <dgm:spPr/>
    </dgm:pt>
    <dgm:pt modelId="{6ADCABC8-0EAC-4487-8A32-AF35E550BCBD}" type="pres">
      <dgm:prSet presAssocID="{D1363291-3C86-4E04-BE89-F71514F08730}" presName="hierChild4" presStyleCnt="0"/>
      <dgm:spPr/>
    </dgm:pt>
    <dgm:pt modelId="{36CF69EB-8207-423A-A601-EF3FBA422842}" type="pres">
      <dgm:prSet presAssocID="{D1363291-3C86-4E04-BE89-F71514F08730}" presName="hierChild5" presStyleCnt="0"/>
      <dgm:spPr/>
    </dgm:pt>
    <dgm:pt modelId="{3B2FAA40-27F0-45F3-AB90-6B1D84854C7D}" type="pres">
      <dgm:prSet presAssocID="{B8BE822B-AACD-4875-83A2-0A9C84F4AF08}" presName="hierChild5" presStyleCnt="0"/>
      <dgm:spPr/>
    </dgm:pt>
    <dgm:pt modelId="{CDEC9945-BFB2-4530-8C34-5A73967A4E36}" type="pres">
      <dgm:prSet presAssocID="{4BDCD6A0-4C6F-42D7-8C11-DFC78A24D72C}" presName="hierChild3" presStyleCnt="0"/>
      <dgm:spPr/>
    </dgm:pt>
    <dgm:pt modelId="{5DB557F9-D5B2-4C78-A1C9-3892705CF056}" type="pres">
      <dgm:prSet presAssocID="{DE319604-BAC8-4AD3-B3A2-031BF1EA8729}" presName="Name96" presStyleLbl="parChTrans1D2" presStyleIdx="4" presStyleCnt="5"/>
      <dgm:spPr/>
    </dgm:pt>
    <dgm:pt modelId="{84F666FC-F05B-455B-88AB-BBE55A14A8E3}" type="pres">
      <dgm:prSet presAssocID="{104FC598-C8C5-476A-A0E1-C8D92279267E}" presName="hierRoot3" presStyleCnt="0">
        <dgm:presLayoutVars>
          <dgm:hierBranch val="init"/>
        </dgm:presLayoutVars>
      </dgm:prSet>
      <dgm:spPr/>
    </dgm:pt>
    <dgm:pt modelId="{9B72D300-2CE5-463D-AB5A-08209DCD6331}" type="pres">
      <dgm:prSet presAssocID="{104FC598-C8C5-476A-A0E1-C8D92279267E}" presName="rootComposite3" presStyleCnt="0"/>
      <dgm:spPr/>
    </dgm:pt>
    <dgm:pt modelId="{558DB5A5-D9E4-4010-8688-4471019F6891}" type="pres">
      <dgm:prSet presAssocID="{104FC598-C8C5-476A-A0E1-C8D92279267E}" presName="rootText3" presStyleLbl="asst1" presStyleIdx="0" presStyleCnt="1">
        <dgm:presLayoutVars>
          <dgm:chPref val="3"/>
        </dgm:presLayoutVars>
      </dgm:prSet>
      <dgm:spPr/>
    </dgm:pt>
    <dgm:pt modelId="{2DC2D1E9-DAFC-4E87-A36F-172B201CA3DC}" type="pres">
      <dgm:prSet presAssocID="{104FC598-C8C5-476A-A0E1-C8D92279267E}" presName="titleText3" presStyleLbl="fgAcc2" presStyleIdx="0" presStyleCnt="1">
        <dgm:presLayoutVars>
          <dgm:chMax val="0"/>
          <dgm:chPref val="0"/>
        </dgm:presLayoutVars>
      </dgm:prSet>
      <dgm:spPr/>
    </dgm:pt>
    <dgm:pt modelId="{C61B256B-78CD-4A56-96A7-6A85B071C83A}" type="pres">
      <dgm:prSet presAssocID="{104FC598-C8C5-476A-A0E1-C8D92279267E}" presName="rootConnector3" presStyleLbl="asst1" presStyleIdx="0" presStyleCnt="1"/>
      <dgm:spPr/>
    </dgm:pt>
    <dgm:pt modelId="{8326471E-AFCD-41FF-BB25-53C4F80808F4}" type="pres">
      <dgm:prSet presAssocID="{104FC598-C8C5-476A-A0E1-C8D92279267E}" presName="hierChild6" presStyleCnt="0"/>
      <dgm:spPr/>
    </dgm:pt>
    <dgm:pt modelId="{F1D671E0-780F-454B-B81B-1B54DA5D901F}" type="pres">
      <dgm:prSet presAssocID="{104FC598-C8C5-476A-A0E1-C8D92279267E}" presName="hierChild7" presStyleCnt="0"/>
      <dgm:spPr/>
    </dgm:pt>
  </dgm:ptLst>
  <dgm:cxnLst>
    <dgm:cxn modelId="{FA999800-ABCF-485B-A732-0319243B5312}" type="presOf" srcId="{F78B9201-9A73-4F91-88E9-637AD898C4BB}" destId="{E7515EB9-BECA-4314-86E3-2F3396CFE874}" srcOrd="0" destOrd="0" presId="urn:microsoft.com/office/officeart/2008/layout/NameandTitleOrganizationalChart"/>
    <dgm:cxn modelId="{84469D0C-E861-4638-9F21-AFF908632404}" type="presOf" srcId="{0C35E158-220E-4BC0-8DA2-66F6A3AB2056}" destId="{DA44D99C-27BB-48CF-BC02-B210EEBBEFFD}" srcOrd="0" destOrd="0" presId="urn:microsoft.com/office/officeart/2008/layout/NameandTitleOrganizationalChart"/>
    <dgm:cxn modelId="{7B64290D-F735-4819-AA18-2191DCE07858}" type="presOf" srcId="{B8BE822B-AACD-4875-83A2-0A9C84F4AF08}" destId="{D32B583F-FE68-48E6-9558-ADA18DC5D2B2}" srcOrd="0" destOrd="0" presId="urn:microsoft.com/office/officeart/2008/layout/NameandTitleOrganizationalChart"/>
    <dgm:cxn modelId="{6052B811-55AB-484F-9560-7A545F13D3EB}" srcId="{4BDCD6A0-4C6F-42D7-8C11-DFC78A24D72C}" destId="{C3EA2819-B70F-4501-9214-DFD3D431FF41}" srcOrd="3" destOrd="0" parTransId="{978C10D0-308A-4A25-84B3-CBADBA429806}" sibTransId="{3AAEDCAC-8306-4D96-9D35-651F8755975E}"/>
    <dgm:cxn modelId="{B88CF21C-01B2-4838-8908-3E01CC98AB5C}" type="presOf" srcId="{EBD3EBAD-0A99-4DF1-8706-595405084F8C}" destId="{3523C173-02B1-4952-9CCB-AE26740D0FE5}" srcOrd="0" destOrd="0" presId="urn:microsoft.com/office/officeart/2008/layout/NameandTitleOrganizationalChart"/>
    <dgm:cxn modelId="{CF8D951E-A2DF-4843-97AB-1CB56E62305D}" type="presOf" srcId="{4BDCD6A0-4C6F-42D7-8C11-DFC78A24D72C}" destId="{5717531D-4585-47A1-B9E9-9664B2AA4373}" srcOrd="1" destOrd="0" presId="urn:microsoft.com/office/officeart/2008/layout/NameandTitleOrganizationalChart"/>
    <dgm:cxn modelId="{004DED24-8632-462C-9843-2E1FC329215B}" type="presOf" srcId="{04E8EC39-0DC9-48A3-B050-2F27E2133254}" destId="{C6B7F4CB-9F3C-4AD7-A395-1D5289E94290}" srcOrd="0" destOrd="0" presId="urn:microsoft.com/office/officeart/2008/layout/NameandTitleOrganizationalChart"/>
    <dgm:cxn modelId="{AF574025-1C5C-4F43-B08A-4AA22778126B}" type="presOf" srcId="{69EA5413-2DD8-4A71-82DE-D10891D6DD1D}" destId="{72F695DC-29DC-4A79-8D1A-6C0004F21622}" srcOrd="1" destOrd="0" presId="urn:microsoft.com/office/officeart/2008/layout/NameandTitleOrganizationalChart"/>
    <dgm:cxn modelId="{763B542B-07E7-4D72-B36A-92B7F08AAC5D}" type="presOf" srcId="{104FC598-C8C5-476A-A0E1-C8D92279267E}" destId="{C61B256B-78CD-4A56-96A7-6A85B071C83A}" srcOrd="1" destOrd="0" presId="urn:microsoft.com/office/officeart/2008/layout/NameandTitleOrganizationalChart"/>
    <dgm:cxn modelId="{98453A30-873C-4E0B-9FC1-520FC2D23823}" type="presOf" srcId="{B992C50E-403E-4CBE-95BF-2FE433A8C375}" destId="{8D69BEF5-C8C2-420E-8FB2-9E923BC02123}" srcOrd="0" destOrd="0" presId="urn:microsoft.com/office/officeart/2008/layout/NameandTitleOrganizationalChart"/>
    <dgm:cxn modelId="{92EE3A30-6DC4-4E5B-97BD-B893D70A41D3}" type="presOf" srcId="{7B783764-87A1-48D6-8C1D-F6D6D42E62CB}" destId="{82733E06-854D-4D31-ADF2-B6D5453435C7}" srcOrd="0" destOrd="0" presId="urn:microsoft.com/office/officeart/2008/layout/NameandTitleOrganizationalChart"/>
    <dgm:cxn modelId="{E1A4F730-C424-49B7-9C70-F004050CE743}" type="presOf" srcId="{C3EA2819-B70F-4501-9214-DFD3D431FF41}" destId="{EFF60055-BBDF-40D8-A21B-10BEE34B9F97}" srcOrd="0" destOrd="0" presId="urn:microsoft.com/office/officeart/2008/layout/NameandTitleOrganizationalChart"/>
    <dgm:cxn modelId="{5A05D63B-D308-46EC-8C19-681FEC7D2799}" type="presOf" srcId="{4C595270-38B7-41E7-8E61-575E1832D108}" destId="{6DC2B805-D59A-4472-AA6E-0BE0C2066026}" srcOrd="0" destOrd="0" presId="urn:microsoft.com/office/officeart/2008/layout/NameandTitleOrganizationalChart"/>
    <dgm:cxn modelId="{111D1B3F-C65F-44DE-B0CC-34225C69B634}" srcId="{4BDCD6A0-4C6F-42D7-8C11-DFC78A24D72C}" destId="{104FC598-C8C5-476A-A0E1-C8D92279267E}" srcOrd="0" destOrd="0" parTransId="{DE319604-BAC8-4AD3-B3A2-031BF1EA8729}" sibTransId="{70AFEF06-9659-4D0E-9FA2-98B4D2B1656E}"/>
    <dgm:cxn modelId="{0947B362-09A3-4F0F-83C3-E0ADE60B067E}" srcId="{4BDCD6A0-4C6F-42D7-8C11-DFC78A24D72C}" destId="{912A0078-E026-417F-A63B-FBEB3F46BB3E}" srcOrd="2" destOrd="0" parTransId="{FEA97987-4E3C-442F-ACDE-BBC6DB1695E3}" sibTransId="{38C76595-C8AA-4F60-9E44-1F513A7CE401}"/>
    <dgm:cxn modelId="{EDC22B46-B7FA-43CF-A118-2F390B3ACACB}" srcId="{C3EA2819-B70F-4501-9214-DFD3D431FF41}" destId="{258BBE57-4477-4B37-9731-D905641652CE}" srcOrd="0" destOrd="0" parTransId="{CE871C4E-11A6-463E-AB37-81C73C5148C5}" sibTransId="{F78B9201-9A73-4F91-88E9-637AD898C4BB}"/>
    <dgm:cxn modelId="{A7A38546-8510-4DDE-B3FA-03B7CE2DD6AC}" type="presOf" srcId="{CE871C4E-11A6-463E-AB37-81C73C5148C5}" destId="{4B119555-9D3C-4F43-B6AF-9756710DCBC7}" srcOrd="0" destOrd="0" presId="urn:microsoft.com/office/officeart/2008/layout/NameandTitleOrganizationalChart"/>
    <dgm:cxn modelId="{5AC2DD47-C8F8-4DCD-B7F5-4CECCB087F40}" type="presOf" srcId="{17BA1D0B-5F8A-4B24-9500-72A58C4E6D88}" destId="{C0D71B57-AC60-4218-9AE3-A1B209B01F78}" srcOrd="0" destOrd="0" presId="urn:microsoft.com/office/officeart/2008/layout/NameandTitleOrganizationalChart"/>
    <dgm:cxn modelId="{B935DD68-CE85-4675-811A-14098CF9273A}" type="presOf" srcId="{38C76595-C8AA-4F60-9E44-1F513A7CE401}" destId="{7CC0F72E-1DDB-4BAC-B555-0E82B4D85D77}" srcOrd="0" destOrd="0" presId="urn:microsoft.com/office/officeart/2008/layout/NameandTitleOrganizationalChart"/>
    <dgm:cxn modelId="{A773EB48-8820-4AFA-8D46-FB4CEB5BFD83}" srcId="{4BDCD6A0-4C6F-42D7-8C11-DFC78A24D72C}" destId="{B8BE822B-AACD-4875-83A2-0A9C84F4AF08}" srcOrd="4" destOrd="0" parTransId="{B99A16EF-2BC2-4231-811F-3824910E4D8F}" sibTransId="{17BA1D0B-5F8A-4B24-9500-72A58C4E6D88}"/>
    <dgm:cxn modelId="{984C944B-8734-443C-AA83-18829F9E4335}" type="presOf" srcId="{A46E932E-9D43-4E00-BD50-B3688BA99963}" destId="{A119E8B7-8823-4C2E-9D94-37FDDC89B545}" srcOrd="0" destOrd="0" presId="urn:microsoft.com/office/officeart/2008/layout/NameandTitleOrganizationalChart"/>
    <dgm:cxn modelId="{BED9646E-8D40-4ED0-8747-4D4C8EA46952}" srcId="{912A0078-E026-417F-A63B-FBEB3F46BB3E}" destId="{4DEDDFCC-42E9-466C-8C7C-02A63155CC17}" srcOrd="0" destOrd="0" parTransId="{4ED27E00-9D03-4FF5-B6C1-282D437F0B39}" sibTransId="{04E8EC39-0DC9-48A3-B050-2F27E2133254}"/>
    <dgm:cxn modelId="{305E336F-2C84-44CC-8729-D3A6EC6EDBA1}" srcId="{A9914C6F-9AB3-4C59-8692-77E3C15FB200}" destId="{4BDCD6A0-4C6F-42D7-8C11-DFC78A24D72C}" srcOrd="0" destOrd="0" parTransId="{EC93DABF-B334-405A-8805-C9FA1BFDEB0D}" sibTransId="{4C595270-38B7-41E7-8E61-575E1832D108}"/>
    <dgm:cxn modelId="{92E9F050-CB81-4944-8D89-232F9EAE4041}" type="presOf" srcId="{258BBE57-4477-4B37-9731-D905641652CE}" destId="{5DC1EE28-3EF1-4125-8E2D-E1C79F658F5F}" srcOrd="1" destOrd="0" presId="urn:microsoft.com/office/officeart/2008/layout/NameandTitleOrganizationalChart"/>
    <dgm:cxn modelId="{0A831651-ABCF-4C40-931C-92F91293F159}" type="presOf" srcId="{DE319604-BAC8-4AD3-B3A2-031BF1EA8729}" destId="{5DB557F9-D5B2-4C78-A1C9-3892705CF056}" srcOrd="0" destOrd="0" presId="urn:microsoft.com/office/officeart/2008/layout/NameandTitleOrganizationalChart"/>
    <dgm:cxn modelId="{27D83A52-FEF7-4F54-A568-A7B9868DA643}" srcId="{A46E932E-9D43-4E00-BD50-B3688BA99963}" destId="{69EA5413-2DD8-4A71-82DE-D10891D6DD1D}" srcOrd="0" destOrd="0" parTransId="{EBD3EBAD-0A99-4DF1-8706-595405084F8C}" sibTransId="{0C35E158-220E-4BC0-8DA2-66F6A3AB2056}"/>
    <dgm:cxn modelId="{9ECF8853-B895-46D9-9E18-CC36E96CE0CD}" type="presOf" srcId="{B99A16EF-2BC2-4231-811F-3824910E4D8F}" destId="{7D2A3839-FB7E-4CDD-99A6-3722EB41E92A}" srcOrd="0" destOrd="0" presId="urn:microsoft.com/office/officeart/2008/layout/NameandTitleOrganizationalChart"/>
    <dgm:cxn modelId="{2DD4FC53-9DED-495A-85DC-CF95D7BF590E}" type="presOf" srcId="{B8BE822B-AACD-4875-83A2-0A9C84F4AF08}" destId="{EF560321-4ABA-4617-9634-B914694D10A9}" srcOrd="1" destOrd="0" presId="urn:microsoft.com/office/officeart/2008/layout/NameandTitleOrganizationalChart"/>
    <dgm:cxn modelId="{A24DA855-81CE-4428-A444-161D55789930}" type="presOf" srcId="{912A0078-E026-417F-A63B-FBEB3F46BB3E}" destId="{DB531AB9-9E1F-4E2E-BE35-2DEC1DCB3AAB}" srcOrd="1" destOrd="0" presId="urn:microsoft.com/office/officeart/2008/layout/NameandTitleOrganizationalChart"/>
    <dgm:cxn modelId="{CE16E97B-77B3-49A7-BC1D-CE7BE9AD943A}" type="presOf" srcId="{258BBE57-4477-4B37-9731-D905641652CE}" destId="{A4CBDEA7-9BF6-42F6-ADA5-232478B5E751}" srcOrd="0" destOrd="0" presId="urn:microsoft.com/office/officeart/2008/layout/NameandTitleOrganizationalChart"/>
    <dgm:cxn modelId="{384F2480-1C4B-4532-B672-5957F2F6BADE}" type="presOf" srcId="{3AAEDCAC-8306-4D96-9D35-651F8755975E}" destId="{A831C9BA-B60B-4B34-9C82-CBE428BA5893}" srcOrd="0" destOrd="0" presId="urn:microsoft.com/office/officeart/2008/layout/NameandTitleOrganizationalChart"/>
    <dgm:cxn modelId="{E1E9EE91-A65F-4395-9ED8-FA16C4ED953E}" type="presOf" srcId="{70AFEF06-9659-4D0E-9FA2-98B4D2B1656E}" destId="{2DC2D1E9-DAFC-4E87-A36F-172B201CA3DC}" srcOrd="0" destOrd="0" presId="urn:microsoft.com/office/officeart/2008/layout/NameandTitleOrganizationalChart"/>
    <dgm:cxn modelId="{83EB4D95-836F-40FD-8276-1B0E9B00769F}" type="presOf" srcId="{4DEDDFCC-42E9-466C-8C7C-02A63155CC17}" destId="{2F17376A-15E9-4EEF-A861-E56A111DF245}" srcOrd="0" destOrd="0" presId="urn:microsoft.com/office/officeart/2008/layout/NameandTitleOrganizationalChart"/>
    <dgm:cxn modelId="{E998D898-AF12-4E52-A3DE-D349F0C37F71}" type="presOf" srcId="{D1363291-3C86-4E04-BE89-F71514F08730}" destId="{139E1957-0880-480B-BEA6-25A8787034CC}" srcOrd="0" destOrd="0" presId="urn:microsoft.com/office/officeart/2008/layout/NameandTitleOrganizationalChart"/>
    <dgm:cxn modelId="{1F273C9F-C0F1-4335-B07F-3BC50C32ABCB}" type="presOf" srcId="{A46E932E-9D43-4E00-BD50-B3688BA99963}" destId="{4A328541-B884-400C-9A0A-4882B80F365D}" srcOrd="1" destOrd="0" presId="urn:microsoft.com/office/officeart/2008/layout/NameandTitleOrganizationalChart"/>
    <dgm:cxn modelId="{924F7FA4-A7FD-42DE-83DD-37AE856B490D}" type="presOf" srcId="{A0972014-2193-4EE6-A521-D65DF6F2FA92}" destId="{97FBE3A2-A541-42A6-82AC-C6C1421D5431}" srcOrd="0" destOrd="0" presId="urn:microsoft.com/office/officeart/2008/layout/NameandTitleOrganizationalChart"/>
    <dgm:cxn modelId="{926806AC-4E7E-4AD0-9B5F-93DD791B455C}" type="presOf" srcId="{978C10D0-308A-4A25-84B3-CBADBA429806}" destId="{D450B59D-1ACC-407A-975F-1687E9425E2C}" srcOrd="0" destOrd="0" presId="urn:microsoft.com/office/officeart/2008/layout/NameandTitleOrganizationalChart"/>
    <dgm:cxn modelId="{9BA9C0B4-68A6-481E-A3C6-E8806F760C9B}" type="presOf" srcId="{A9914C6F-9AB3-4C59-8692-77E3C15FB200}" destId="{013CA540-EF84-4FBF-A80A-6D73DB8D98DE}" srcOrd="0" destOrd="0" presId="urn:microsoft.com/office/officeart/2008/layout/NameandTitleOrganizationalChart"/>
    <dgm:cxn modelId="{639D4DBD-E62E-4E46-B311-43DADE73D655}" type="presOf" srcId="{FEA97987-4E3C-442F-ACDE-BBC6DB1695E3}" destId="{2067C0C0-C39A-45F5-BDE5-E6EB16B25EA9}" srcOrd="0" destOrd="0" presId="urn:microsoft.com/office/officeart/2008/layout/NameandTitleOrganizationalChart"/>
    <dgm:cxn modelId="{EF882AC6-9F1C-4871-9954-176C8D243119}" type="presOf" srcId="{D1363291-3C86-4E04-BE89-F71514F08730}" destId="{CC1967EE-7D37-485A-81D4-CA867CE5B51E}" srcOrd="1" destOrd="0" presId="urn:microsoft.com/office/officeart/2008/layout/NameandTitleOrganizationalChart"/>
    <dgm:cxn modelId="{FAE045D2-E504-44E9-9CDD-1B2E48BBFA1F}" type="presOf" srcId="{4ED27E00-9D03-4FF5-B6C1-282D437F0B39}" destId="{CCE0CD42-7E7C-4FAF-AECA-9EF2DA7FA502}" srcOrd="0" destOrd="0" presId="urn:microsoft.com/office/officeart/2008/layout/NameandTitleOrganizationalChart"/>
    <dgm:cxn modelId="{AEA231D3-18DF-481B-B4D0-8C80AF3941D9}" type="presOf" srcId="{104FC598-C8C5-476A-A0E1-C8D92279267E}" destId="{558DB5A5-D9E4-4010-8688-4471019F6891}" srcOrd="0" destOrd="0" presId="urn:microsoft.com/office/officeart/2008/layout/NameandTitleOrganizationalChart"/>
    <dgm:cxn modelId="{BCC611DB-D7BD-490B-9653-C1AFF351997A}" type="presOf" srcId="{AD2D535F-0B02-45B5-9BBB-2BD2E2CB3C01}" destId="{C0338B8A-425C-4300-BD1A-923A55AC8D62}" srcOrd="0" destOrd="0" presId="urn:microsoft.com/office/officeart/2008/layout/NameandTitleOrganizationalChart"/>
    <dgm:cxn modelId="{510302DC-9970-4AFB-AB13-A673DBB13F28}" type="presOf" srcId="{4DEDDFCC-42E9-466C-8C7C-02A63155CC17}" destId="{2B2CA6C3-5662-4505-9866-D9549CFDA084}" srcOrd="1" destOrd="0" presId="urn:microsoft.com/office/officeart/2008/layout/NameandTitleOrganizationalChart"/>
    <dgm:cxn modelId="{AE23ECE8-DB7F-49E8-8B3C-4281F341595C}" type="presOf" srcId="{69EA5413-2DD8-4A71-82DE-D10891D6DD1D}" destId="{8B6F198D-43E3-4473-BF22-310C431890EC}" srcOrd="0" destOrd="0" presId="urn:microsoft.com/office/officeart/2008/layout/NameandTitleOrganizationalChart"/>
    <dgm:cxn modelId="{845476F1-42FE-4FAF-ACD8-0B0207BDCA30}" srcId="{B8BE822B-AACD-4875-83A2-0A9C84F4AF08}" destId="{D1363291-3C86-4E04-BE89-F71514F08730}" srcOrd="0" destOrd="0" parTransId="{7B783764-87A1-48D6-8C1D-F6D6D42E62CB}" sibTransId="{A0972014-2193-4EE6-A521-D65DF6F2FA92}"/>
    <dgm:cxn modelId="{40338FF4-5363-4587-808F-D7DF0D4207D1}" type="presOf" srcId="{4BDCD6A0-4C6F-42D7-8C11-DFC78A24D72C}" destId="{936237F5-3C9F-4E71-A232-37DFC3AEDC30}" srcOrd="0" destOrd="0" presId="urn:microsoft.com/office/officeart/2008/layout/NameandTitleOrganizationalChart"/>
    <dgm:cxn modelId="{82DB0BF6-21FC-40E2-945E-04DE2C474742}" srcId="{4BDCD6A0-4C6F-42D7-8C11-DFC78A24D72C}" destId="{A46E932E-9D43-4E00-BD50-B3688BA99963}" srcOrd="1" destOrd="0" parTransId="{AD2D535F-0B02-45B5-9BBB-2BD2E2CB3C01}" sibTransId="{B992C50E-403E-4CBE-95BF-2FE433A8C375}"/>
    <dgm:cxn modelId="{F9B71CF8-EDE1-4396-AF24-D305F8558145}" type="presOf" srcId="{912A0078-E026-417F-A63B-FBEB3F46BB3E}" destId="{E204268D-BD1F-40DB-A3D1-6E51A4210C4D}" srcOrd="0" destOrd="0" presId="urn:microsoft.com/office/officeart/2008/layout/NameandTitleOrganizationalChart"/>
    <dgm:cxn modelId="{84F9B1FF-1D05-4B40-9C13-6CE7C44B5AB4}" type="presOf" srcId="{C3EA2819-B70F-4501-9214-DFD3D431FF41}" destId="{A889C0A1-7F55-4352-B0F7-5A21D3289E3C}" srcOrd="1" destOrd="0" presId="urn:microsoft.com/office/officeart/2008/layout/NameandTitleOrganizationalChart"/>
    <dgm:cxn modelId="{2AD90DFB-73DF-41C5-B0C8-2E05E89E339E}" type="presParOf" srcId="{013CA540-EF84-4FBF-A80A-6D73DB8D98DE}" destId="{57C776B9-7350-4641-8D24-66140D8D5D48}" srcOrd="0" destOrd="0" presId="urn:microsoft.com/office/officeart/2008/layout/NameandTitleOrganizationalChart"/>
    <dgm:cxn modelId="{D59C350B-D182-4FEA-BF7D-7DAEFEAD0DBD}" type="presParOf" srcId="{57C776B9-7350-4641-8D24-66140D8D5D48}" destId="{42702DC8-1320-4E10-B53E-92A254F8BB2C}" srcOrd="0" destOrd="0" presId="urn:microsoft.com/office/officeart/2008/layout/NameandTitleOrganizationalChart"/>
    <dgm:cxn modelId="{70BE7BEE-D032-4465-998E-86AD02C7164C}" type="presParOf" srcId="{42702DC8-1320-4E10-B53E-92A254F8BB2C}" destId="{936237F5-3C9F-4E71-A232-37DFC3AEDC30}" srcOrd="0" destOrd="0" presId="urn:microsoft.com/office/officeart/2008/layout/NameandTitleOrganizationalChart"/>
    <dgm:cxn modelId="{FAE45BFB-7CDF-47DA-A7A6-C5C976EB7AA5}" type="presParOf" srcId="{42702DC8-1320-4E10-B53E-92A254F8BB2C}" destId="{6DC2B805-D59A-4472-AA6E-0BE0C2066026}" srcOrd="1" destOrd="0" presId="urn:microsoft.com/office/officeart/2008/layout/NameandTitleOrganizationalChart"/>
    <dgm:cxn modelId="{878F2F77-E279-42D1-ABDC-02DCE5DC1D43}" type="presParOf" srcId="{42702DC8-1320-4E10-B53E-92A254F8BB2C}" destId="{5717531D-4585-47A1-B9E9-9664B2AA4373}" srcOrd="2" destOrd="0" presId="urn:microsoft.com/office/officeart/2008/layout/NameandTitleOrganizationalChart"/>
    <dgm:cxn modelId="{A2C64EBA-348F-4545-9AB5-E814207BAD45}" type="presParOf" srcId="{57C776B9-7350-4641-8D24-66140D8D5D48}" destId="{FEEF976E-947A-44F9-99CC-CDF2018ED3AF}" srcOrd="1" destOrd="0" presId="urn:microsoft.com/office/officeart/2008/layout/NameandTitleOrganizationalChart"/>
    <dgm:cxn modelId="{9531F0F4-F184-4CC1-88A5-6644BADE178C}" type="presParOf" srcId="{FEEF976E-947A-44F9-99CC-CDF2018ED3AF}" destId="{C0338B8A-425C-4300-BD1A-923A55AC8D62}" srcOrd="0" destOrd="0" presId="urn:microsoft.com/office/officeart/2008/layout/NameandTitleOrganizationalChart"/>
    <dgm:cxn modelId="{26BA3904-80A9-41A3-9FBB-83FFC40F4743}" type="presParOf" srcId="{FEEF976E-947A-44F9-99CC-CDF2018ED3AF}" destId="{EDFCC3B7-95AC-4848-ADA0-9956C8DAEE3E}" srcOrd="1" destOrd="0" presId="urn:microsoft.com/office/officeart/2008/layout/NameandTitleOrganizationalChart"/>
    <dgm:cxn modelId="{48C192C7-1B2A-4AC2-B41B-863DB03EDE62}" type="presParOf" srcId="{EDFCC3B7-95AC-4848-ADA0-9956C8DAEE3E}" destId="{027016DF-BE9D-4389-9F0C-F545AB7A1CCC}" srcOrd="0" destOrd="0" presId="urn:microsoft.com/office/officeart/2008/layout/NameandTitleOrganizationalChart"/>
    <dgm:cxn modelId="{BBFF0E90-CC81-4630-8B23-B05C699456C0}" type="presParOf" srcId="{027016DF-BE9D-4389-9F0C-F545AB7A1CCC}" destId="{A119E8B7-8823-4C2E-9D94-37FDDC89B545}" srcOrd="0" destOrd="0" presId="urn:microsoft.com/office/officeart/2008/layout/NameandTitleOrganizationalChart"/>
    <dgm:cxn modelId="{B1CDD180-FB4A-4CCC-BB10-BB24EBA897C5}" type="presParOf" srcId="{027016DF-BE9D-4389-9F0C-F545AB7A1CCC}" destId="{8D69BEF5-C8C2-420E-8FB2-9E923BC02123}" srcOrd="1" destOrd="0" presId="urn:microsoft.com/office/officeart/2008/layout/NameandTitleOrganizationalChart"/>
    <dgm:cxn modelId="{BFFB9978-3974-42C5-AFA7-FBEBD3E42CE8}" type="presParOf" srcId="{027016DF-BE9D-4389-9F0C-F545AB7A1CCC}" destId="{4A328541-B884-400C-9A0A-4882B80F365D}" srcOrd="2" destOrd="0" presId="urn:microsoft.com/office/officeart/2008/layout/NameandTitleOrganizationalChart"/>
    <dgm:cxn modelId="{D8CDECB0-7B7E-4BEB-99F9-2E5FBCF58D89}" type="presParOf" srcId="{EDFCC3B7-95AC-4848-ADA0-9956C8DAEE3E}" destId="{703C744E-7CA3-4B4C-A7F1-00A526D61C87}" srcOrd="1" destOrd="0" presId="urn:microsoft.com/office/officeart/2008/layout/NameandTitleOrganizationalChart"/>
    <dgm:cxn modelId="{24DE4791-F04D-4FCB-8F8F-4C062FC5D61D}" type="presParOf" srcId="{703C744E-7CA3-4B4C-A7F1-00A526D61C87}" destId="{3523C173-02B1-4952-9CCB-AE26740D0FE5}" srcOrd="0" destOrd="0" presId="urn:microsoft.com/office/officeart/2008/layout/NameandTitleOrganizationalChart"/>
    <dgm:cxn modelId="{C4686B2E-3D08-4CA8-B088-D22B477BFAF2}" type="presParOf" srcId="{703C744E-7CA3-4B4C-A7F1-00A526D61C87}" destId="{8E8294F8-933E-4E03-8709-411BEE5C5545}" srcOrd="1" destOrd="0" presId="urn:microsoft.com/office/officeart/2008/layout/NameandTitleOrganizationalChart"/>
    <dgm:cxn modelId="{4C5F7D7C-9CA5-4C6C-888B-A33F86B717AE}" type="presParOf" srcId="{8E8294F8-933E-4E03-8709-411BEE5C5545}" destId="{44DB5CAD-8E04-49F7-8E97-3AFA64F4E442}" srcOrd="0" destOrd="0" presId="urn:microsoft.com/office/officeart/2008/layout/NameandTitleOrganizationalChart"/>
    <dgm:cxn modelId="{D07736F9-4081-4BD3-926A-660B176B538E}" type="presParOf" srcId="{44DB5CAD-8E04-49F7-8E97-3AFA64F4E442}" destId="{8B6F198D-43E3-4473-BF22-310C431890EC}" srcOrd="0" destOrd="0" presId="urn:microsoft.com/office/officeart/2008/layout/NameandTitleOrganizationalChart"/>
    <dgm:cxn modelId="{CB30FD87-8AE1-41A0-9AAA-5F58A5014ED8}" type="presParOf" srcId="{44DB5CAD-8E04-49F7-8E97-3AFA64F4E442}" destId="{DA44D99C-27BB-48CF-BC02-B210EEBBEFFD}" srcOrd="1" destOrd="0" presId="urn:microsoft.com/office/officeart/2008/layout/NameandTitleOrganizationalChart"/>
    <dgm:cxn modelId="{D0D79EFA-FF7A-4E98-A39A-3B98EAF43783}" type="presParOf" srcId="{44DB5CAD-8E04-49F7-8E97-3AFA64F4E442}" destId="{72F695DC-29DC-4A79-8D1A-6C0004F21622}" srcOrd="2" destOrd="0" presId="urn:microsoft.com/office/officeart/2008/layout/NameandTitleOrganizationalChart"/>
    <dgm:cxn modelId="{F6506760-F5E4-488B-9A6A-F37D4F26DC40}" type="presParOf" srcId="{8E8294F8-933E-4E03-8709-411BEE5C5545}" destId="{5C1DC227-62C9-4681-A7F9-686E08775D8A}" srcOrd="1" destOrd="0" presId="urn:microsoft.com/office/officeart/2008/layout/NameandTitleOrganizationalChart"/>
    <dgm:cxn modelId="{6FCFC9E9-490A-4CE0-8CE4-4AF25EDFFBFC}" type="presParOf" srcId="{8E8294F8-933E-4E03-8709-411BEE5C5545}" destId="{57C1CFC3-DDCA-4CD1-A145-572C594375EE}" srcOrd="2" destOrd="0" presId="urn:microsoft.com/office/officeart/2008/layout/NameandTitleOrganizationalChart"/>
    <dgm:cxn modelId="{716F26B5-1310-4DB1-819B-541D13C2C93A}" type="presParOf" srcId="{EDFCC3B7-95AC-4848-ADA0-9956C8DAEE3E}" destId="{07329360-5B0C-4F67-AE12-F20372A57476}" srcOrd="2" destOrd="0" presId="urn:microsoft.com/office/officeart/2008/layout/NameandTitleOrganizationalChart"/>
    <dgm:cxn modelId="{7F3F0408-B687-4A8F-809E-A94F02FBEB25}" type="presParOf" srcId="{FEEF976E-947A-44F9-99CC-CDF2018ED3AF}" destId="{2067C0C0-C39A-45F5-BDE5-E6EB16B25EA9}" srcOrd="2" destOrd="0" presId="urn:microsoft.com/office/officeart/2008/layout/NameandTitleOrganizationalChart"/>
    <dgm:cxn modelId="{3DA16FF8-C468-4CE3-90C9-37FF334D288A}" type="presParOf" srcId="{FEEF976E-947A-44F9-99CC-CDF2018ED3AF}" destId="{2A9560FF-35DC-489A-BBF5-CE05EE2DF12F}" srcOrd="3" destOrd="0" presId="urn:microsoft.com/office/officeart/2008/layout/NameandTitleOrganizationalChart"/>
    <dgm:cxn modelId="{F83C1D86-5236-431A-B90C-25CD51285AA2}" type="presParOf" srcId="{2A9560FF-35DC-489A-BBF5-CE05EE2DF12F}" destId="{150BB17D-3C6B-4280-AA50-CB99982CD35F}" srcOrd="0" destOrd="0" presId="urn:microsoft.com/office/officeart/2008/layout/NameandTitleOrganizationalChart"/>
    <dgm:cxn modelId="{B6B5EAA0-4D06-4655-A4CD-4A011880CA99}" type="presParOf" srcId="{150BB17D-3C6B-4280-AA50-CB99982CD35F}" destId="{E204268D-BD1F-40DB-A3D1-6E51A4210C4D}" srcOrd="0" destOrd="0" presId="urn:microsoft.com/office/officeart/2008/layout/NameandTitleOrganizationalChart"/>
    <dgm:cxn modelId="{D2B61893-E6BC-4F95-8C98-252B846AF212}" type="presParOf" srcId="{150BB17D-3C6B-4280-AA50-CB99982CD35F}" destId="{7CC0F72E-1DDB-4BAC-B555-0E82B4D85D77}" srcOrd="1" destOrd="0" presId="urn:microsoft.com/office/officeart/2008/layout/NameandTitleOrganizationalChart"/>
    <dgm:cxn modelId="{07ABDE14-28AA-441C-9E25-8FBCCD520C16}" type="presParOf" srcId="{150BB17D-3C6B-4280-AA50-CB99982CD35F}" destId="{DB531AB9-9E1F-4E2E-BE35-2DEC1DCB3AAB}" srcOrd="2" destOrd="0" presId="urn:microsoft.com/office/officeart/2008/layout/NameandTitleOrganizationalChart"/>
    <dgm:cxn modelId="{5E7BC670-2DB8-42CD-AA9C-7E3DEE47C8BD}" type="presParOf" srcId="{2A9560FF-35DC-489A-BBF5-CE05EE2DF12F}" destId="{6160F533-739E-4DE5-8E06-3C3677A2C8D6}" srcOrd="1" destOrd="0" presId="urn:microsoft.com/office/officeart/2008/layout/NameandTitleOrganizationalChart"/>
    <dgm:cxn modelId="{2C41B9F8-BBF5-4B60-9692-D3D597006502}" type="presParOf" srcId="{6160F533-739E-4DE5-8E06-3C3677A2C8D6}" destId="{CCE0CD42-7E7C-4FAF-AECA-9EF2DA7FA502}" srcOrd="0" destOrd="0" presId="urn:microsoft.com/office/officeart/2008/layout/NameandTitleOrganizationalChart"/>
    <dgm:cxn modelId="{97FE31B9-5643-4440-8DBE-7A5A3D69B8B2}" type="presParOf" srcId="{6160F533-739E-4DE5-8E06-3C3677A2C8D6}" destId="{D6129512-40F7-4D1C-80C6-35E2DDBC665E}" srcOrd="1" destOrd="0" presId="urn:microsoft.com/office/officeart/2008/layout/NameandTitleOrganizationalChart"/>
    <dgm:cxn modelId="{2A5570E7-9E9B-4F2D-A4E8-43E6C384C70B}" type="presParOf" srcId="{D6129512-40F7-4D1C-80C6-35E2DDBC665E}" destId="{0D4A2A32-D3D0-42AF-8BA2-652B8E482EB8}" srcOrd="0" destOrd="0" presId="urn:microsoft.com/office/officeart/2008/layout/NameandTitleOrganizationalChart"/>
    <dgm:cxn modelId="{98B675DB-2F81-4EA7-8962-C295223E6106}" type="presParOf" srcId="{0D4A2A32-D3D0-42AF-8BA2-652B8E482EB8}" destId="{2F17376A-15E9-4EEF-A861-E56A111DF245}" srcOrd="0" destOrd="0" presId="urn:microsoft.com/office/officeart/2008/layout/NameandTitleOrganizationalChart"/>
    <dgm:cxn modelId="{67BC6B35-F185-41AB-B983-B92CABE4A512}" type="presParOf" srcId="{0D4A2A32-D3D0-42AF-8BA2-652B8E482EB8}" destId="{C6B7F4CB-9F3C-4AD7-A395-1D5289E94290}" srcOrd="1" destOrd="0" presId="urn:microsoft.com/office/officeart/2008/layout/NameandTitleOrganizationalChart"/>
    <dgm:cxn modelId="{F5E61CC5-58A0-4D69-A49F-C807D027F673}" type="presParOf" srcId="{0D4A2A32-D3D0-42AF-8BA2-652B8E482EB8}" destId="{2B2CA6C3-5662-4505-9866-D9549CFDA084}" srcOrd="2" destOrd="0" presId="urn:microsoft.com/office/officeart/2008/layout/NameandTitleOrganizationalChart"/>
    <dgm:cxn modelId="{B7BA572E-F5F3-42DD-9A2F-913DCBEE5869}" type="presParOf" srcId="{D6129512-40F7-4D1C-80C6-35E2DDBC665E}" destId="{2F12A6B0-BF92-4960-B163-7CE6F7BB3F95}" srcOrd="1" destOrd="0" presId="urn:microsoft.com/office/officeart/2008/layout/NameandTitleOrganizationalChart"/>
    <dgm:cxn modelId="{7F8BA995-E234-4F3F-BAE7-3E3FE265B18D}" type="presParOf" srcId="{D6129512-40F7-4D1C-80C6-35E2DDBC665E}" destId="{461B2154-59DC-4E9A-96AA-CA4C120968E9}" srcOrd="2" destOrd="0" presId="urn:microsoft.com/office/officeart/2008/layout/NameandTitleOrganizationalChart"/>
    <dgm:cxn modelId="{06FFE7F8-86EC-417B-AD29-7E93FBF60992}" type="presParOf" srcId="{2A9560FF-35DC-489A-BBF5-CE05EE2DF12F}" destId="{0FC59FA5-508F-48F6-841A-9F3BE380DF92}" srcOrd="2" destOrd="0" presId="urn:microsoft.com/office/officeart/2008/layout/NameandTitleOrganizationalChart"/>
    <dgm:cxn modelId="{58CFEF10-8839-490F-A450-08E39702C6FB}" type="presParOf" srcId="{FEEF976E-947A-44F9-99CC-CDF2018ED3AF}" destId="{D450B59D-1ACC-407A-975F-1687E9425E2C}" srcOrd="4" destOrd="0" presId="urn:microsoft.com/office/officeart/2008/layout/NameandTitleOrganizationalChart"/>
    <dgm:cxn modelId="{33C10132-C652-41A9-ACBE-8F7EF6CABACA}" type="presParOf" srcId="{FEEF976E-947A-44F9-99CC-CDF2018ED3AF}" destId="{A4DFAD02-B2C3-4125-8C2B-DC1E5411B27A}" srcOrd="5" destOrd="0" presId="urn:microsoft.com/office/officeart/2008/layout/NameandTitleOrganizationalChart"/>
    <dgm:cxn modelId="{708996E4-6BE3-4B31-8E7F-423C18865583}" type="presParOf" srcId="{A4DFAD02-B2C3-4125-8C2B-DC1E5411B27A}" destId="{69D108AF-8C98-472F-A695-F03A4AD43BB2}" srcOrd="0" destOrd="0" presId="urn:microsoft.com/office/officeart/2008/layout/NameandTitleOrganizationalChart"/>
    <dgm:cxn modelId="{D5FC15FD-AED2-44DA-B980-0EFCB96506EC}" type="presParOf" srcId="{69D108AF-8C98-472F-A695-F03A4AD43BB2}" destId="{EFF60055-BBDF-40D8-A21B-10BEE34B9F97}" srcOrd="0" destOrd="0" presId="urn:microsoft.com/office/officeart/2008/layout/NameandTitleOrganizationalChart"/>
    <dgm:cxn modelId="{73A172E8-AC23-4C2C-B053-2B8086F32624}" type="presParOf" srcId="{69D108AF-8C98-472F-A695-F03A4AD43BB2}" destId="{A831C9BA-B60B-4B34-9C82-CBE428BA5893}" srcOrd="1" destOrd="0" presId="urn:microsoft.com/office/officeart/2008/layout/NameandTitleOrganizationalChart"/>
    <dgm:cxn modelId="{2EBE9CBD-3362-460C-AD5D-1634F5500EA4}" type="presParOf" srcId="{69D108AF-8C98-472F-A695-F03A4AD43BB2}" destId="{A889C0A1-7F55-4352-B0F7-5A21D3289E3C}" srcOrd="2" destOrd="0" presId="urn:microsoft.com/office/officeart/2008/layout/NameandTitleOrganizationalChart"/>
    <dgm:cxn modelId="{1417A60D-FB4E-4115-8977-84072B2499B6}" type="presParOf" srcId="{A4DFAD02-B2C3-4125-8C2B-DC1E5411B27A}" destId="{FA7BC62A-08C4-4C5C-86AC-97B4782103B1}" srcOrd="1" destOrd="0" presId="urn:microsoft.com/office/officeart/2008/layout/NameandTitleOrganizationalChart"/>
    <dgm:cxn modelId="{46339E03-B10C-449A-BF4F-926CD8101DB5}" type="presParOf" srcId="{FA7BC62A-08C4-4C5C-86AC-97B4782103B1}" destId="{4B119555-9D3C-4F43-B6AF-9756710DCBC7}" srcOrd="0" destOrd="0" presId="urn:microsoft.com/office/officeart/2008/layout/NameandTitleOrganizationalChart"/>
    <dgm:cxn modelId="{D388FE79-EE0A-4A83-B53E-D1899CABEA6D}" type="presParOf" srcId="{FA7BC62A-08C4-4C5C-86AC-97B4782103B1}" destId="{31CB2329-D26E-4441-A585-FDD5102FBD00}" srcOrd="1" destOrd="0" presId="urn:microsoft.com/office/officeart/2008/layout/NameandTitleOrganizationalChart"/>
    <dgm:cxn modelId="{F204693E-0262-4064-8769-F3FB6C0A0B5A}" type="presParOf" srcId="{31CB2329-D26E-4441-A585-FDD5102FBD00}" destId="{21A9BE07-B451-46F0-A7C2-45F21D67E4A7}" srcOrd="0" destOrd="0" presId="urn:microsoft.com/office/officeart/2008/layout/NameandTitleOrganizationalChart"/>
    <dgm:cxn modelId="{45EBA144-239E-4F13-BD57-15F218E735D3}" type="presParOf" srcId="{21A9BE07-B451-46F0-A7C2-45F21D67E4A7}" destId="{A4CBDEA7-9BF6-42F6-ADA5-232478B5E751}" srcOrd="0" destOrd="0" presId="urn:microsoft.com/office/officeart/2008/layout/NameandTitleOrganizationalChart"/>
    <dgm:cxn modelId="{215D3E2B-1FE9-4B03-A263-8570A843A8C0}" type="presParOf" srcId="{21A9BE07-B451-46F0-A7C2-45F21D67E4A7}" destId="{E7515EB9-BECA-4314-86E3-2F3396CFE874}" srcOrd="1" destOrd="0" presId="urn:microsoft.com/office/officeart/2008/layout/NameandTitleOrganizationalChart"/>
    <dgm:cxn modelId="{F315384D-50F1-4D75-9EEF-3A07C615756F}" type="presParOf" srcId="{21A9BE07-B451-46F0-A7C2-45F21D67E4A7}" destId="{5DC1EE28-3EF1-4125-8E2D-E1C79F658F5F}" srcOrd="2" destOrd="0" presId="urn:microsoft.com/office/officeart/2008/layout/NameandTitleOrganizationalChart"/>
    <dgm:cxn modelId="{E5D0388A-90E6-4226-9A01-BA0D53168299}" type="presParOf" srcId="{31CB2329-D26E-4441-A585-FDD5102FBD00}" destId="{37D56A5E-12FF-4134-964E-70E9A0DC2467}" srcOrd="1" destOrd="0" presId="urn:microsoft.com/office/officeart/2008/layout/NameandTitleOrganizationalChart"/>
    <dgm:cxn modelId="{430C3246-5942-45C9-A19C-B59E23C05912}" type="presParOf" srcId="{31CB2329-D26E-4441-A585-FDD5102FBD00}" destId="{ECD2EA12-D48A-4AD7-9748-3FAD601DEE17}" srcOrd="2" destOrd="0" presId="urn:microsoft.com/office/officeart/2008/layout/NameandTitleOrganizationalChart"/>
    <dgm:cxn modelId="{FAC192E6-2EAB-4BD1-A9C7-71837265EC3E}" type="presParOf" srcId="{A4DFAD02-B2C3-4125-8C2B-DC1E5411B27A}" destId="{868A5FB6-4072-490D-B1A7-9B9246CFCA47}" srcOrd="2" destOrd="0" presId="urn:microsoft.com/office/officeart/2008/layout/NameandTitleOrganizationalChart"/>
    <dgm:cxn modelId="{CE46E785-9071-4270-B383-E4BDED5BF479}" type="presParOf" srcId="{FEEF976E-947A-44F9-99CC-CDF2018ED3AF}" destId="{7D2A3839-FB7E-4CDD-99A6-3722EB41E92A}" srcOrd="6" destOrd="0" presId="urn:microsoft.com/office/officeart/2008/layout/NameandTitleOrganizationalChart"/>
    <dgm:cxn modelId="{683C36D3-7622-424A-8BC6-299886CFCE9C}" type="presParOf" srcId="{FEEF976E-947A-44F9-99CC-CDF2018ED3AF}" destId="{DFF167B5-6F3A-4313-A222-CD545B7A886E}" srcOrd="7" destOrd="0" presId="urn:microsoft.com/office/officeart/2008/layout/NameandTitleOrganizationalChart"/>
    <dgm:cxn modelId="{98C02400-2577-454B-BA57-2C0E625AF1CA}" type="presParOf" srcId="{DFF167B5-6F3A-4313-A222-CD545B7A886E}" destId="{FA4B6799-1A98-4BEC-8A8F-187C94F84CEA}" srcOrd="0" destOrd="0" presId="urn:microsoft.com/office/officeart/2008/layout/NameandTitleOrganizationalChart"/>
    <dgm:cxn modelId="{8AE91B04-74B3-4A98-A199-10D2BA6E9106}" type="presParOf" srcId="{FA4B6799-1A98-4BEC-8A8F-187C94F84CEA}" destId="{D32B583F-FE68-48E6-9558-ADA18DC5D2B2}" srcOrd="0" destOrd="0" presId="urn:microsoft.com/office/officeart/2008/layout/NameandTitleOrganizationalChart"/>
    <dgm:cxn modelId="{2FED22CE-F88E-4ED2-A990-E256A4524A11}" type="presParOf" srcId="{FA4B6799-1A98-4BEC-8A8F-187C94F84CEA}" destId="{C0D71B57-AC60-4218-9AE3-A1B209B01F78}" srcOrd="1" destOrd="0" presId="urn:microsoft.com/office/officeart/2008/layout/NameandTitleOrganizationalChart"/>
    <dgm:cxn modelId="{369404D8-1CB3-4F54-8D77-9A943D33D435}" type="presParOf" srcId="{FA4B6799-1A98-4BEC-8A8F-187C94F84CEA}" destId="{EF560321-4ABA-4617-9634-B914694D10A9}" srcOrd="2" destOrd="0" presId="urn:microsoft.com/office/officeart/2008/layout/NameandTitleOrganizationalChart"/>
    <dgm:cxn modelId="{EBA13842-7D0F-4D82-B9EC-EB658B584B1C}" type="presParOf" srcId="{DFF167B5-6F3A-4313-A222-CD545B7A886E}" destId="{93A898CE-BA12-43C7-8BE6-0F9EA75CD8AD}" srcOrd="1" destOrd="0" presId="urn:microsoft.com/office/officeart/2008/layout/NameandTitleOrganizationalChart"/>
    <dgm:cxn modelId="{3CAFC872-D888-435A-A785-072DADDD3163}" type="presParOf" srcId="{93A898CE-BA12-43C7-8BE6-0F9EA75CD8AD}" destId="{82733E06-854D-4D31-ADF2-B6D5453435C7}" srcOrd="0" destOrd="0" presId="urn:microsoft.com/office/officeart/2008/layout/NameandTitleOrganizationalChart"/>
    <dgm:cxn modelId="{BDC9E68D-024C-48F5-A2D2-608A0BB04981}" type="presParOf" srcId="{93A898CE-BA12-43C7-8BE6-0F9EA75CD8AD}" destId="{D6399268-D31D-463B-B8F8-C04DB5567C9D}" srcOrd="1" destOrd="0" presId="urn:microsoft.com/office/officeart/2008/layout/NameandTitleOrganizationalChart"/>
    <dgm:cxn modelId="{3B68750D-F660-4E19-98FB-63A4C401F23C}" type="presParOf" srcId="{D6399268-D31D-463B-B8F8-C04DB5567C9D}" destId="{793A0512-6996-4649-A1C7-A598C2448D9A}" srcOrd="0" destOrd="0" presId="urn:microsoft.com/office/officeart/2008/layout/NameandTitleOrganizationalChart"/>
    <dgm:cxn modelId="{240610E0-A6A3-4ED4-873E-F2EFF31BA418}" type="presParOf" srcId="{793A0512-6996-4649-A1C7-A598C2448D9A}" destId="{139E1957-0880-480B-BEA6-25A8787034CC}" srcOrd="0" destOrd="0" presId="urn:microsoft.com/office/officeart/2008/layout/NameandTitleOrganizationalChart"/>
    <dgm:cxn modelId="{B62D5267-86D3-426D-83BE-65EE12FC2843}" type="presParOf" srcId="{793A0512-6996-4649-A1C7-A598C2448D9A}" destId="{97FBE3A2-A541-42A6-82AC-C6C1421D5431}" srcOrd="1" destOrd="0" presId="urn:microsoft.com/office/officeart/2008/layout/NameandTitleOrganizationalChart"/>
    <dgm:cxn modelId="{D3E6C129-59A4-4304-9EFD-87D486C557F6}" type="presParOf" srcId="{793A0512-6996-4649-A1C7-A598C2448D9A}" destId="{CC1967EE-7D37-485A-81D4-CA867CE5B51E}" srcOrd="2" destOrd="0" presId="urn:microsoft.com/office/officeart/2008/layout/NameandTitleOrganizationalChart"/>
    <dgm:cxn modelId="{D36C29D9-3D9B-4A20-BC03-7724D8791CB8}" type="presParOf" srcId="{D6399268-D31D-463B-B8F8-C04DB5567C9D}" destId="{6ADCABC8-0EAC-4487-8A32-AF35E550BCBD}" srcOrd="1" destOrd="0" presId="urn:microsoft.com/office/officeart/2008/layout/NameandTitleOrganizationalChart"/>
    <dgm:cxn modelId="{4CE0957F-1091-47D6-94DE-E27FA8B6A923}" type="presParOf" srcId="{D6399268-D31D-463B-B8F8-C04DB5567C9D}" destId="{36CF69EB-8207-423A-A601-EF3FBA422842}" srcOrd="2" destOrd="0" presId="urn:microsoft.com/office/officeart/2008/layout/NameandTitleOrganizationalChart"/>
    <dgm:cxn modelId="{724E6202-DDF7-47BD-B367-0490F18D21D3}" type="presParOf" srcId="{DFF167B5-6F3A-4313-A222-CD545B7A886E}" destId="{3B2FAA40-27F0-45F3-AB90-6B1D84854C7D}" srcOrd="2" destOrd="0" presId="urn:microsoft.com/office/officeart/2008/layout/NameandTitleOrganizationalChart"/>
    <dgm:cxn modelId="{009CE3EC-B821-486A-B372-C30A679DCAEC}" type="presParOf" srcId="{57C776B9-7350-4641-8D24-66140D8D5D48}" destId="{CDEC9945-BFB2-4530-8C34-5A73967A4E36}" srcOrd="2" destOrd="0" presId="urn:microsoft.com/office/officeart/2008/layout/NameandTitleOrganizationalChart"/>
    <dgm:cxn modelId="{18C8A62F-D1C8-452C-B3E8-E77224AB42F1}" type="presParOf" srcId="{CDEC9945-BFB2-4530-8C34-5A73967A4E36}" destId="{5DB557F9-D5B2-4C78-A1C9-3892705CF056}" srcOrd="0" destOrd="0" presId="urn:microsoft.com/office/officeart/2008/layout/NameandTitleOrganizationalChart"/>
    <dgm:cxn modelId="{D174425E-FA70-443E-BB9B-7B8ACCF002D5}" type="presParOf" srcId="{CDEC9945-BFB2-4530-8C34-5A73967A4E36}" destId="{84F666FC-F05B-455B-88AB-BBE55A14A8E3}" srcOrd="1" destOrd="0" presId="urn:microsoft.com/office/officeart/2008/layout/NameandTitleOrganizationalChart"/>
    <dgm:cxn modelId="{D8D8B707-6BF4-4FE6-A309-78B65ED2069C}" type="presParOf" srcId="{84F666FC-F05B-455B-88AB-BBE55A14A8E3}" destId="{9B72D300-2CE5-463D-AB5A-08209DCD6331}" srcOrd="0" destOrd="0" presId="urn:microsoft.com/office/officeart/2008/layout/NameandTitleOrganizationalChart"/>
    <dgm:cxn modelId="{81D61089-3E1A-4167-BA6C-F1DA700F3AA4}" type="presParOf" srcId="{9B72D300-2CE5-463D-AB5A-08209DCD6331}" destId="{558DB5A5-D9E4-4010-8688-4471019F6891}" srcOrd="0" destOrd="0" presId="urn:microsoft.com/office/officeart/2008/layout/NameandTitleOrganizationalChart"/>
    <dgm:cxn modelId="{901085B7-0900-4DFC-A152-B204604503A7}" type="presParOf" srcId="{9B72D300-2CE5-463D-AB5A-08209DCD6331}" destId="{2DC2D1E9-DAFC-4E87-A36F-172B201CA3DC}" srcOrd="1" destOrd="0" presId="urn:microsoft.com/office/officeart/2008/layout/NameandTitleOrganizationalChart"/>
    <dgm:cxn modelId="{53AAFF12-EF7E-468B-906C-B39BA937D2AE}" type="presParOf" srcId="{9B72D300-2CE5-463D-AB5A-08209DCD6331}" destId="{C61B256B-78CD-4A56-96A7-6A85B071C83A}" srcOrd="2" destOrd="0" presId="urn:microsoft.com/office/officeart/2008/layout/NameandTitleOrganizationalChart"/>
    <dgm:cxn modelId="{9E24DBB7-C8EF-4227-8A09-A272145850FA}" type="presParOf" srcId="{84F666FC-F05B-455B-88AB-BBE55A14A8E3}" destId="{8326471E-AFCD-41FF-BB25-53C4F80808F4}" srcOrd="1" destOrd="0" presId="urn:microsoft.com/office/officeart/2008/layout/NameandTitleOrganizationalChart"/>
    <dgm:cxn modelId="{9D09364A-8251-4741-B8FE-7740B2D866EA}" type="presParOf" srcId="{84F666FC-F05B-455B-88AB-BBE55A14A8E3}" destId="{F1D671E0-780F-454B-B81B-1B54DA5D901F}"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F5156E-0AD8-445C-8F77-D9215DDB5787}"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fr-FR"/>
        </a:p>
      </dgm:t>
    </dgm:pt>
    <dgm:pt modelId="{02B18EAD-34AC-48CD-9E36-7FD95765FEEB}">
      <dgm:prSet phldrT="[Texte]"/>
      <dgm:spPr/>
      <dgm:t>
        <a:bodyPr/>
        <a:lstStyle/>
        <a:p>
          <a:r>
            <a:rPr lang="fr-FR" dirty="0"/>
            <a:t>Ecrire</a:t>
          </a:r>
        </a:p>
      </dgm:t>
    </dgm:pt>
    <dgm:pt modelId="{063C8687-0752-451B-9003-915F00EBCB7F}" type="parTrans" cxnId="{A0FB2915-911A-44CA-AF6D-E567B53A2E72}">
      <dgm:prSet/>
      <dgm:spPr/>
      <dgm:t>
        <a:bodyPr/>
        <a:lstStyle/>
        <a:p>
          <a:endParaRPr lang="fr-FR"/>
        </a:p>
      </dgm:t>
    </dgm:pt>
    <dgm:pt modelId="{C41C71DC-FD68-47FD-8342-8DCC3596EF19}" type="sibTrans" cxnId="{A0FB2915-911A-44CA-AF6D-E567B53A2E72}">
      <dgm:prSet/>
      <dgm:spPr/>
      <dgm:t>
        <a:bodyPr/>
        <a:lstStyle/>
        <a:p>
          <a:endParaRPr lang="fr-FR"/>
        </a:p>
      </dgm:t>
    </dgm:pt>
    <dgm:pt modelId="{A0907506-3F38-4C00-8FBE-01F2D9E013A0}">
      <dgm:prSet phldrT="[Texte]"/>
      <dgm:spPr/>
      <dgm:t>
        <a:bodyPr/>
        <a:lstStyle/>
        <a:p>
          <a:r>
            <a:rPr lang="fr-FR" dirty="0"/>
            <a:t>Vérifier</a:t>
          </a:r>
        </a:p>
      </dgm:t>
    </dgm:pt>
    <dgm:pt modelId="{AC85A701-D119-4DE2-8756-963487E73FFC}" type="parTrans" cxnId="{B3038FE2-BFFE-4EDE-B82F-7B0B07C0FD82}">
      <dgm:prSet/>
      <dgm:spPr/>
      <dgm:t>
        <a:bodyPr/>
        <a:lstStyle/>
        <a:p>
          <a:endParaRPr lang="fr-FR"/>
        </a:p>
      </dgm:t>
    </dgm:pt>
    <dgm:pt modelId="{D7B9D64B-1C08-4760-BCF2-7D0A8591EB60}" type="sibTrans" cxnId="{B3038FE2-BFFE-4EDE-B82F-7B0B07C0FD82}">
      <dgm:prSet/>
      <dgm:spPr/>
      <dgm:t>
        <a:bodyPr/>
        <a:lstStyle/>
        <a:p>
          <a:endParaRPr lang="fr-FR"/>
        </a:p>
      </dgm:t>
    </dgm:pt>
    <dgm:pt modelId="{3E82F418-450E-420F-9466-9C630ECB0E79}">
      <dgm:prSet phldrT="[Texte]"/>
      <dgm:spPr/>
      <dgm:t>
        <a:bodyPr/>
        <a:lstStyle/>
        <a:p>
          <a:r>
            <a:rPr lang="fr-FR" dirty="0"/>
            <a:t>Modifier </a:t>
          </a:r>
        </a:p>
      </dgm:t>
    </dgm:pt>
    <dgm:pt modelId="{DCF111F5-BBAB-4D46-B3F4-92BEE315E6CA}" type="parTrans" cxnId="{6847675B-086B-4AF1-9C1A-AE56FCC871E4}">
      <dgm:prSet/>
      <dgm:spPr/>
      <dgm:t>
        <a:bodyPr/>
        <a:lstStyle/>
        <a:p>
          <a:endParaRPr lang="fr-FR"/>
        </a:p>
      </dgm:t>
    </dgm:pt>
    <dgm:pt modelId="{82B47D17-18A0-42EA-9D19-E219FB4AEF71}" type="sibTrans" cxnId="{6847675B-086B-4AF1-9C1A-AE56FCC871E4}">
      <dgm:prSet/>
      <dgm:spPr/>
      <dgm:t>
        <a:bodyPr/>
        <a:lstStyle/>
        <a:p>
          <a:endParaRPr lang="fr-FR"/>
        </a:p>
      </dgm:t>
    </dgm:pt>
    <dgm:pt modelId="{49FFA158-60BA-46C7-9DE9-4CFE66616D73}">
      <dgm:prSet phldrT="[Texte]"/>
      <dgm:spPr/>
      <dgm:t>
        <a:bodyPr/>
        <a:lstStyle/>
        <a:p>
          <a:r>
            <a:rPr lang="fr-FR" dirty="0"/>
            <a:t>Ce qui est fait / Ecrit ( produits, les écrits….)</a:t>
          </a:r>
        </a:p>
      </dgm:t>
    </dgm:pt>
    <dgm:pt modelId="{C1603B92-7123-489E-958F-1740E714CFB1}" type="parTrans" cxnId="{BF4A0AD0-819A-4A4D-97D5-68CE3EEC5C58}">
      <dgm:prSet/>
      <dgm:spPr/>
      <dgm:t>
        <a:bodyPr/>
        <a:lstStyle/>
        <a:p>
          <a:endParaRPr lang="fr-FR"/>
        </a:p>
      </dgm:t>
    </dgm:pt>
    <dgm:pt modelId="{A1ADC507-7CD3-46F9-A9AA-29221D2D0EFF}" type="sibTrans" cxnId="{BF4A0AD0-819A-4A4D-97D5-68CE3EEC5C58}">
      <dgm:prSet/>
      <dgm:spPr/>
      <dgm:t>
        <a:bodyPr/>
        <a:lstStyle/>
        <a:p>
          <a:endParaRPr lang="fr-FR"/>
        </a:p>
      </dgm:t>
    </dgm:pt>
    <dgm:pt modelId="{86AC79AE-03C2-4CBE-A725-E68E7D829B9E}">
      <dgm:prSet/>
      <dgm:spPr/>
      <dgm:t>
        <a:bodyPr/>
        <a:lstStyle/>
        <a:p>
          <a:r>
            <a:rPr lang="fr-FR" dirty="0"/>
            <a:t>Faire</a:t>
          </a:r>
        </a:p>
      </dgm:t>
    </dgm:pt>
    <dgm:pt modelId="{3E7D15D4-A582-45BE-A3B1-AD7EF99B8857}" type="parTrans" cxnId="{87F16F44-B085-4FB2-AE0A-277D9AB2AB15}">
      <dgm:prSet/>
      <dgm:spPr/>
      <dgm:t>
        <a:bodyPr/>
        <a:lstStyle/>
        <a:p>
          <a:endParaRPr lang="fr-FR"/>
        </a:p>
      </dgm:t>
    </dgm:pt>
    <dgm:pt modelId="{FB105AF5-1319-4754-8DBB-9BE1783B417C}" type="sibTrans" cxnId="{87F16F44-B085-4FB2-AE0A-277D9AB2AB15}">
      <dgm:prSet/>
      <dgm:spPr/>
      <dgm:t>
        <a:bodyPr/>
        <a:lstStyle/>
        <a:p>
          <a:endParaRPr lang="fr-FR"/>
        </a:p>
      </dgm:t>
    </dgm:pt>
    <dgm:pt modelId="{5DCC464C-4EFB-43DF-B40A-77D6C70D0536}">
      <dgm:prSet/>
      <dgm:spPr/>
      <dgm:t>
        <a:bodyPr/>
        <a:lstStyle/>
        <a:p>
          <a:r>
            <a:rPr lang="fr-FR" dirty="0"/>
            <a:t>ce qui est écrit ( enregistrements…)</a:t>
          </a:r>
        </a:p>
      </dgm:t>
    </dgm:pt>
    <dgm:pt modelId="{AF57A145-19AE-493E-89D2-D588AC250AF0}" type="parTrans" cxnId="{7F24B187-AE37-467B-BC1B-1F996E8FEEE7}">
      <dgm:prSet/>
      <dgm:spPr/>
      <dgm:t>
        <a:bodyPr/>
        <a:lstStyle/>
        <a:p>
          <a:endParaRPr lang="fr-FR"/>
        </a:p>
      </dgm:t>
    </dgm:pt>
    <dgm:pt modelId="{DD83CA4B-435A-4B55-A48E-7324C65515F4}" type="sibTrans" cxnId="{7F24B187-AE37-467B-BC1B-1F996E8FEEE7}">
      <dgm:prSet/>
      <dgm:spPr/>
      <dgm:t>
        <a:bodyPr/>
        <a:lstStyle/>
        <a:p>
          <a:endParaRPr lang="fr-FR"/>
        </a:p>
      </dgm:t>
    </dgm:pt>
    <dgm:pt modelId="{8D03EFD3-D3CF-49D1-BCFB-F6DBA5007F19}">
      <dgm:prSet phldrT="[Texte]"/>
      <dgm:spPr/>
      <dgm:t>
        <a:bodyPr/>
        <a:lstStyle/>
        <a:p>
          <a:r>
            <a:rPr lang="fr-FR" dirty="0"/>
            <a:t> ce que l ’on doit faire (Documents ,procédure…)</a:t>
          </a:r>
        </a:p>
      </dgm:t>
    </dgm:pt>
    <dgm:pt modelId="{CB58D7F6-0B96-417E-A4CF-D3BE437D631D}" type="parTrans" cxnId="{900C9227-1960-45CA-8F05-12CA4FCD9E32}">
      <dgm:prSet/>
      <dgm:spPr/>
      <dgm:t>
        <a:bodyPr/>
        <a:lstStyle/>
        <a:p>
          <a:endParaRPr lang="fr-FR"/>
        </a:p>
      </dgm:t>
    </dgm:pt>
    <dgm:pt modelId="{C8DFFB92-E3C5-4431-95A1-91752BB99389}" type="sibTrans" cxnId="{900C9227-1960-45CA-8F05-12CA4FCD9E32}">
      <dgm:prSet/>
      <dgm:spPr/>
      <dgm:t>
        <a:bodyPr/>
        <a:lstStyle/>
        <a:p>
          <a:endParaRPr lang="fr-FR"/>
        </a:p>
      </dgm:t>
    </dgm:pt>
    <dgm:pt modelId="{A3FA7496-B405-4737-8424-E0D7D89E2997}">
      <dgm:prSet phldrT="[Texte]"/>
      <dgm:spPr/>
      <dgm:t>
        <a:bodyPr/>
        <a:lstStyle/>
        <a:p>
          <a:r>
            <a:rPr lang="fr-FR" dirty="0"/>
            <a:t>Ce qui est appliqué ( autocontrôle, audits …)</a:t>
          </a:r>
        </a:p>
      </dgm:t>
    </dgm:pt>
    <dgm:pt modelId="{9268650B-F5B7-46DE-9C2F-16B78637D1A6}" type="parTrans" cxnId="{06F8E80F-A201-4853-A48C-DEFDC4D5C879}">
      <dgm:prSet/>
      <dgm:spPr/>
      <dgm:t>
        <a:bodyPr/>
        <a:lstStyle/>
        <a:p>
          <a:endParaRPr lang="fr-FR"/>
        </a:p>
      </dgm:t>
    </dgm:pt>
    <dgm:pt modelId="{43D958DD-A96E-4E67-88CD-43A94F1740D4}" type="sibTrans" cxnId="{06F8E80F-A201-4853-A48C-DEFDC4D5C879}">
      <dgm:prSet/>
      <dgm:spPr/>
      <dgm:t>
        <a:bodyPr/>
        <a:lstStyle/>
        <a:p>
          <a:endParaRPr lang="fr-FR"/>
        </a:p>
      </dgm:t>
    </dgm:pt>
    <dgm:pt modelId="{28F88710-59C5-4D7B-B50E-C4066701A97E}" type="pres">
      <dgm:prSet presAssocID="{22F5156E-0AD8-445C-8F77-D9215DDB5787}" presName="linearFlow" presStyleCnt="0">
        <dgm:presLayoutVars>
          <dgm:dir/>
          <dgm:animLvl val="lvl"/>
          <dgm:resizeHandles val="exact"/>
        </dgm:presLayoutVars>
      </dgm:prSet>
      <dgm:spPr/>
    </dgm:pt>
    <dgm:pt modelId="{4937B5AD-C0DD-45E0-819B-E1AC01B3BC03}" type="pres">
      <dgm:prSet presAssocID="{02B18EAD-34AC-48CD-9E36-7FD95765FEEB}" presName="composite" presStyleCnt="0"/>
      <dgm:spPr/>
    </dgm:pt>
    <dgm:pt modelId="{5CD93C10-822A-423A-A78F-90A1C30049AF}" type="pres">
      <dgm:prSet presAssocID="{02B18EAD-34AC-48CD-9E36-7FD95765FEEB}" presName="parentText" presStyleLbl="alignNode1" presStyleIdx="0" presStyleCnt="4">
        <dgm:presLayoutVars>
          <dgm:chMax val="1"/>
          <dgm:bulletEnabled val="1"/>
        </dgm:presLayoutVars>
      </dgm:prSet>
      <dgm:spPr/>
    </dgm:pt>
    <dgm:pt modelId="{CBA4F57F-27A4-494D-8E27-E04E2985F115}" type="pres">
      <dgm:prSet presAssocID="{02B18EAD-34AC-48CD-9E36-7FD95765FEEB}" presName="descendantText" presStyleLbl="alignAcc1" presStyleIdx="0" presStyleCnt="4">
        <dgm:presLayoutVars>
          <dgm:bulletEnabled val="1"/>
        </dgm:presLayoutVars>
      </dgm:prSet>
      <dgm:spPr/>
    </dgm:pt>
    <dgm:pt modelId="{02D2B633-D6A7-45E5-99A3-8978A03A805E}" type="pres">
      <dgm:prSet presAssocID="{C41C71DC-FD68-47FD-8342-8DCC3596EF19}" presName="sp" presStyleCnt="0"/>
      <dgm:spPr/>
    </dgm:pt>
    <dgm:pt modelId="{42FE8680-3439-48FF-A15B-55B72BB04043}" type="pres">
      <dgm:prSet presAssocID="{86AC79AE-03C2-4CBE-A725-E68E7D829B9E}" presName="composite" presStyleCnt="0"/>
      <dgm:spPr/>
    </dgm:pt>
    <dgm:pt modelId="{8D8A01DF-5E68-4144-9005-E7AAF80DA590}" type="pres">
      <dgm:prSet presAssocID="{86AC79AE-03C2-4CBE-A725-E68E7D829B9E}" presName="parentText" presStyleLbl="alignNode1" presStyleIdx="1" presStyleCnt="4">
        <dgm:presLayoutVars>
          <dgm:chMax val="1"/>
          <dgm:bulletEnabled val="1"/>
        </dgm:presLayoutVars>
      </dgm:prSet>
      <dgm:spPr/>
    </dgm:pt>
    <dgm:pt modelId="{282DE045-C124-4BE8-BA0D-89517C745F5A}" type="pres">
      <dgm:prSet presAssocID="{86AC79AE-03C2-4CBE-A725-E68E7D829B9E}" presName="descendantText" presStyleLbl="alignAcc1" presStyleIdx="1" presStyleCnt="4" custLinFactNeighborX="213" custLinFactNeighborY="601">
        <dgm:presLayoutVars>
          <dgm:bulletEnabled val="1"/>
        </dgm:presLayoutVars>
      </dgm:prSet>
      <dgm:spPr/>
    </dgm:pt>
    <dgm:pt modelId="{F5D9F810-6F23-4F4A-AE76-906945156C03}" type="pres">
      <dgm:prSet presAssocID="{FB105AF5-1319-4754-8DBB-9BE1783B417C}" presName="sp" presStyleCnt="0"/>
      <dgm:spPr/>
    </dgm:pt>
    <dgm:pt modelId="{62723B99-0266-4358-A5B7-7C03444A88A2}" type="pres">
      <dgm:prSet presAssocID="{A0907506-3F38-4C00-8FBE-01F2D9E013A0}" presName="composite" presStyleCnt="0"/>
      <dgm:spPr/>
    </dgm:pt>
    <dgm:pt modelId="{C3C2EF87-CA47-40AA-A5C9-705BB815932E}" type="pres">
      <dgm:prSet presAssocID="{A0907506-3F38-4C00-8FBE-01F2D9E013A0}" presName="parentText" presStyleLbl="alignNode1" presStyleIdx="2" presStyleCnt="4">
        <dgm:presLayoutVars>
          <dgm:chMax val="1"/>
          <dgm:bulletEnabled val="1"/>
        </dgm:presLayoutVars>
      </dgm:prSet>
      <dgm:spPr/>
    </dgm:pt>
    <dgm:pt modelId="{3677C0C0-F21D-4C6A-B42E-57C28DB8DB0C}" type="pres">
      <dgm:prSet presAssocID="{A0907506-3F38-4C00-8FBE-01F2D9E013A0}" presName="descendantText" presStyleLbl="alignAcc1" presStyleIdx="2" presStyleCnt="4">
        <dgm:presLayoutVars>
          <dgm:bulletEnabled val="1"/>
        </dgm:presLayoutVars>
      </dgm:prSet>
      <dgm:spPr/>
    </dgm:pt>
    <dgm:pt modelId="{858E68B0-BF95-4691-A45F-A7994A9444C0}" type="pres">
      <dgm:prSet presAssocID="{D7B9D64B-1C08-4760-BCF2-7D0A8591EB60}" presName="sp" presStyleCnt="0"/>
      <dgm:spPr/>
    </dgm:pt>
    <dgm:pt modelId="{2ABEDAF6-1A77-4074-8D4A-70578FB2A074}" type="pres">
      <dgm:prSet presAssocID="{3E82F418-450E-420F-9466-9C630ECB0E79}" presName="composite" presStyleCnt="0"/>
      <dgm:spPr/>
    </dgm:pt>
    <dgm:pt modelId="{0B7A7223-D0DF-478A-BE78-1B46BFA517DE}" type="pres">
      <dgm:prSet presAssocID="{3E82F418-450E-420F-9466-9C630ECB0E79}" presName="parentText" presStyleLbl="alignNode1" presStyleIdx="3" presStyleCnt="4">
        <dgm:presLayoutVars>
          <dgm:chMax val="1"/>
          <dgm:bulletEnabled val="1"/>
        </dgm:presLayoutVars>
      </dgm:prSet>
      <dgm:spPr/>
    </dgm:pt>
    <dgm:pt modelId="{AF71AD43-99CE-49AD-BC02-B4F1BB7CE535}" type="pres">
      <dgm:prSet presAssocID="{3E82F418-450E-420F-9466-9C630ECB0E79}" presName="descendantText" presStyleLbl="alignAcc1" presStyleIdx="3" presStyleCnt="4">
        <dgm:presLayoutVars>
          <dgm:bulletEnabled val="1"/>
        </dgm:presLayoutVars>
      </dgm:prSet>
      <dgm:spPr/>
    </dgm:pt>
  </dgm:ptLst>
  <dgm:cxnLst>
    <dgm:cxn modelId="{E1623206-007A-495B-8FBF-0CAD66BB04BB}" type="presOf" srcId="{86AC79AE-03C2-4CBE-A725-E68E7D829B9E}" destId="{8D8A01DF-5E68-4144-9005-E7AAF80DA590}" srcOrd="0" destOrd="0" presId="urn:microsoft.com/office/officeart/2005/8/layout/chevron2"/>
    <dgm:cxn modelId="{06F8E80F-A201-4853-A48C-DEFDC4D5C879}" srcId="{A0907506-3F38-4C00-8FBE-01F2D9E013A0}" destId="{A3FA7496-B405-4737-8424-E0D7D89E2997}" srcOrd="0" destOrd="0" parTransId="{9268650B-F5B7-46DE-9C2F-16B78637D1A6}" sibTransId="{43D958DD-A96E-4E67-88CD-43A94F1740D4}"/>
    <dgm:cxn modelId="{A0FB2915-911A-44CA-AF6D-E567B53A2E72}" srcId="{22F5156E-0AD8-445C-8F77-D9215DDB5787}" destId="{02B18EAD-34AC-48CD-9E36-7FD95765FEEB}" srcOrd="0" destOrd="0" parTransId="{063C8687-0752-451B-9003-915F00EBCB7F}" sibTransId="{C41C71DC-FD68-47FD-8342-8DCC3596EF19}"/>
    <dgm:cxn modelId="{9003D725-D8D4-4032-A34D-CF46B9207F3C}" type="presOf" srcId="{02B18EAD-34AC-48CD-9E36-7FD95765FEEB}" destId="{5CD93C10-822A-423A-A78F-90A1C30049AF}" srcOrd="0" destOrd="0" presId="urn:microsoft.com/office/officeart/2005/8/layout/chevron2"/>
    <dgm:cxn modelId="{2906D526-B49D-40EA-BC77-DCF0ADD60B5E}" type="presOf" srcId="{22F5156E-0AD8-445C-8F77-D9215DDB5787}" destId="{28F88710-59C5-4D7B-B50E-C4066701A97E}" srcOrd="0" destOrd="0" presId="urn:microsoft.com/office/officeart/2005/8/layout/chevron2"/>
    <dgm:cxn modelId="{900C9227-1960-45CA-8F05-12CA4FCD9E32}" srcId="{02B18EAD-34AC-48CD-9E36-7FD95765FEEB}" destId="{8D03EFD3-D3CF-49D1-BCFB-F6DBA5007F19}" srcOrd="0" destOrd="0" parTransId="{CB58D7F6-0B96-417E-A4CF-D3BE437D631D}" sibTransId="{C8DFFB92-E3C5-4431-95A1-91752BB99389}"/>
    <dgm:cxn modelId="{1188982C-B314-4475-A6A5-7C165C5695FE}" type="presOf" srcId="{49FFA158-60BA-46C7-9DE9-4CFE66616D73}" destId="{AF71AD43-99CE-49AD-BC02-B4F1BB7CE535}" srcOrd="0" destOrd="0" presId="urn:microsoft.com/office/officeart/2005/8/layout/chevron2"/>
    <dgm:cxn modelId="{D0CECF2D-EBA7-4167-9227-D1D5123D79DF}" type="presOf" srcId="{5DCC464C-4EFB-43DF-B40A-77D6C70D0536}" destId="{282DE045-C124-4BE8-BA0D-89517C745F5A}" srcOrd="0" destOrd="0" presId="urn:microsoft.com/office/officeart/2005/8/layout/chevron2"/>
    <dgm:cxn modelId="{6847675B-086B-4AF1-9C1A-AE56FCC871E4}" srcId="{22F5156E-0AD8-445C-8F77-D9215DDB5787}" destId="{3E82F418-450E-420F-9466-9C630ECB0E79}" srcOrd="3" destOrd="0" parTransId="{DCF111F5-BBAB-4D46-B3F4-92BEE315E6CA}" sibTransId="{82B47D17-18A0-42EA-9D19-E219FB4AEF71}"/>
    <dgm:cxn modelId="{21AA9B61-048E-4032-B8F1-D176EDF4A9C4}" type="presOf" srcId="{A3FA7496-B405-4737-8424-E0D7D89E2997}" destId="{3677C0C0-F21D-4C6A-B42E-57C28DB8DB0C}" srcOrd="0" destOrd="0" presId="urn:microsoft.com/office/officeart/2005/8/layout/chevron2"/>
    <dgm:cxn modelId="{87F16F44-B085-4FB2-AE0A-277D9AB2AB15}" srcId="{22F5156E-0AD8-445C-8F77-D9215DDB5787}" destId="{86AC79AE-03C2-4CBE-A725-E68E7D829B9E}" srcOrd="1" destOrd="0" parTransId="{3E7D15D4-A582-45BE-A3B1-AD7EF99B8857}" sibTransId="{FB105AF5-1319-4754-8DBB-9BE1783B417C}"/>
    <dgm:cxn modelId="{8B272151-9D7C-4858-8DE8-9D2DD4C6F425}" type="presOf" srcId="{A0907506-3F38-4C00-8FBE-01F2D9E013A0}" destId="{C3C2EF87-CA47-40AA-A5C9-705BB815932E}" srcOrd="0" destOrd="0" presId="urn:microsoft.com/office/officeart/2005/8/layout/chevron2"/>
    <dgm:cxn modelId="{7F24B187-AE37-467B-BC1B-1F996E8FEEE7}" srcId="{86AC79AE-03C2-4CBE-A725-E68E7D829B9E}" destId="{5DCC464C-4EFB-43DF-B40A-77D6C70D0536}" srcOrd="0" destOrd="0" parTransId="{AF57A145-19AE-493E-89D2-D588AC250AF0}" sibTransId="{DD83CA4B-435A-4B55-A48E-7324C65515F4}"/>
    <dgm:cxn modelId="{BF4A0AD0-819A-4A4D-97D5-68CE3EEC5C58}" srcId="{3E82F418-450E-420F-9466-9C630ECB0E79}" destId="{49FFA158-60BA-46C7-9DE9-4CFE66616D73}" srcOrd="0" destOrd="0" parTransId="{C1603B92-7123-489E-958F-1740E714CFB1}" sibTransId="{A1ADC507-7CD3-46F9-A9AA-29221D2D0EFF}"/>
    <dgm:cxn modelId="{8B9FB1E1-504A-4707-93A0-777BB5AADC64}" type="presOf" srcId="{3E82F418-450E-420F-9466-9C630ECB0E79}" destId="{0B7A7223-D0DF-478A-BE78-1B46BFA517DE}" srcOrd="0" destOrd="0" presId="urn:microsoft.com/office/officeart/2005/8/layout/chevron2"/>
    <dgm:cxn modelId="{B3038FE2-BFFE-4EDE-B82F-7B0B07C0FD82}" srcId="{22F5156E-0AD8-445C-8F77-D9215DDB5787}" destId="{A0907506-3F38-4C00-8FBE-01F2D9E013A0}" srcOrd="2" destOrd="0" parTransId="{AC85A701-D119-4DE2-8756-963487E73FFC}" sibTransId="{D7B9D64B-1C08-4760-BCF2-7D0A8591EB60}"/>
    <dgm:cxn modelId="{084234F2-CEFF-467F-92C5-28076350A362}" type="presOf" srcId="{8D03EFD3-D3CF-49D1-BCFB-F6DBA5007F19}" destId="{CBA4F57F-27A4-494D-8E27-E04E2985F115}" srcOrd="0" destOrd="0" presId="urn:microsoft.com/office/officeart/2005/8/layout/chevron2"/>
    <dgm:cxn modelId="{E2FC3D3D-3C48-42C0-8A69-0369181ADD1F}" type="presParOf" srcId="{28F88710-59C5-4D7B-B50E-C4066701A97E}" destId="{4937B5AD-C0DD-45E0-819B-E1AC01B3BC03}" srcOrd="0" destOrd="0" presId="urn:microsoft.com/office/officeart/2005/8/layout/chevron2"/>
    <dgm:cxn modelId="{CED96F3A-1660-42CE-9D32-4A1CD7981C4F}" type="presParOf" srcId="{4937B5AD-C0DD-45E0-819B-E1AC01B3BC03}" destId="{5CD93C10-822A-423A-A78F-90A1C30049AF}" srcOrd="0" destOrd="0" presId="urn:microsoft.com/office/officeart/2005/8/layout/chevron2"/>
    <dgm:cxn modelId="{CE483726-B3C2-4A35-9B49-128B7199ED95}" type="presParOf" srcId="{4937B5AD-C0DD-45E0-819B-E1AC01B3BC03}" destId="{CBA4F57F-27A4-494D-8E27-E04E2985F115}" srcOrd="1" destOrd="0" presId="urn:microsoft.com/office/officeart/2005/8/layout/chevron2"/>
    <dgm:cxn modelId="{ED7E3E7E-54C2-495A-96CE-FAE2179A3912}" type="presParOf" srcId="{28F88710-59C5-4D7B-B50E-C4066701A97E}" destId="{02D2B633-D6A7-45E5-99A3-8978A03A805E}" srcOrd="1" destOrd="0" presId="urn:microsoft.com/office/officeart/2005/8/layout/chevron2"/>
    <dgm:cxn modelId="{A228A1E2-5561-4981-96C1-05CC0269EDC9}" type="presParOf" srcId="{28F88710-59C5-4D7B-B50E-C4066701A97E}" destId="{42FE8680-3439-48FF-A15B-55B72BB04043}" srcOrd="2" destOrd="0" presId="urn:microsoft.com/office/officeart/2005/8/layout/chevron2"/>
    <dgm:cxn modelId="{849CEFFA-258D-41C3-9563-027403150FF4}" type="presParOf" srcId="{42FE8680-3439-48FF-A15B-55B72BB04043}" destId="{8D8A01DF-5E68-4144-9005-E7AAF80DA590}" srcOrd="0" destOrd="0" presId="urn:microsoft.com/office/officeart/2005/8/layout/chevron2"/>
    <dgm:cxn modelId="{9614E043-284C-48E7-B7F1-7E7C36EEF2DF}" type="presParOf" srcId="{42FE8680-3439-48FF-A15B-55B72BB04043}" destId="{282DE045-C124-4BE8-BA0D-89517C745F5A}" srcOrd="1" destOrd="0" presId="urn:microsoft.com/office/officeart/2005/8/layout/chevron2"/>
    <dgm:cxn modelId="{ED132A9C-08CE-46E0-A975-FD45EC498BC5}" type="presParOf" srcId="{28F88710-59C5-4D7B-B50E-C4066701A97E}" destId="{F5D9F810-6F23-4F4A-AE76-906945156C03}" srcOrd="3" destOrd="0" presId="urn:microsoft.com/office/officeart/2005/8/layout/chevron2"/>
    <dgm:cxn modelId="{317192BB-6701-41B0-B0F7-603A6AC688E3}" type="presParOf" srcId="{28F88710-59C5-4D7B-B50E-C4066701A97E}" destId="{62723B99-0266-4358-A5B7-7C03444A88A2}" srcOrd="4" destOrd="0" presId="urn:microsoft.com/office/officeart/2005/8/layout/chevron2"/>
    <dgm:cxn modelId="{4F49D0B4-B256-46EF-A50D-4534A59A6B5B}" type="presParOf" srcId="{62723B99-0266-4358-A5B7-7C03444A88A2}" destId="{C3C2EF87-CA47-40AA-A5C9-705BB815932E}" srcOrd="0" destOrd="0" presId="urn:microsoft.com/office/officeart/2005/8/layout/chevron2"/>
    <dgm:cxn modelId="{7C8CFBDF-159D-4E0C-BC5C-DB89E63EBEB7}" type="presParOf" srcId="{62723B99-0266-4358-A5B7-7C03444A88A2}" destId="{3677C0C0-F21D-4C6A-B42E-57C28DB8DB0C}" srcOrd="1" destOrd="0" presId="urn:microsoft.com/office/officeart/2005/8/layout/chevron2"/>
    <dgm:cxn modelId="{9B706AD1-BC9D-4137-94A5-F1CA2966D0C2}" type="presParOf" srcId="{28F88710-59C5-4D7B-B50E-C4066701A97E}" destId="{858E68B0-BF95-4691-A45F-A7994A9444C0}" srcOrd="5" destOrd="0" presId="urn:microsoft.com/office/officeart/2005/8/layout/chevron2"/>
    <dgm:cxn modelId="{382B9953-A2DB-49AE-80F0-6B4989CA7BAE}" type="presParOf" srcId="{28F88710-59C5-4D7B-B50E-C4066701A97E}" destId="{2ABEDAF6-1A77-4074-8D4A-70578FB2A074}" srcOrd="6" destOrd="0" presId="urn:microsoft.com/office/officeart/2005/8/layout/chevron2"/>
    <dgm:cxn modelId="{67D090F2-AA81-4C57-97ED-4FFC3FBE99AE}" type="presParOf" srcId="{2ABEDAF6-1A77-4074-8D4A-70578FB2A074}" destId="{0B7A7223-D0DF-478A-BE78-1B46BFA517DE}" srcOrd="0" destOrd="0" presId="urn:microsoft.com/office/officeart/2005/8/layout/chevron2"/>
    <dgm:cxn modelId="{19D6D375-40BD-4C27-B654-D37B21A5BE7C}" type="presParOf" srcId="{2ABEDAF6-1A77-4074-8D4A-70578FB2A074}" destId="{AF71AD43-99CE-49AD-BC02-B4F1BB7CE53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B9F158-D364-42AA-BE16-A40254B37347}" type="doc">
      <dgm:prSet loTypeId="urn:microsoft.com/office/officeart/2005/8/layout/orgChart1" loCatId="hierarchy" qsTypeId="urn:microsoft.com/office/officeart/2005/8/quickstyle/simple1" qsCatId="simple" csTypeId="urn:microsoft.com/office/officeart/2005/8/colors/accent1_2" csCatId="accent1"/>
      <dgm:spPr/>
    </dgm:pt>
    <dgm:pt modelId="{914F3CF2-6C12-42A0-9C14-5A4D75AA5605}">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800080"/>
              </a:solidFill>
              <a:effectLst/>
              <a:latin typeface="Times New Roman" panose="02020603050405020304" pitchFamily="18" charset="0"/>
            </a:rPr>
            <a:t>SYSTEME S</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D1520B41-C8C4-4C92-B549-C60AB1B47AE3}" type="parTrans" cxnId="{6526BFF6-15A6-4F46-957C-AA7397B50E0D}">
      <dgm:prSet/>
      <dgm:spPr/>
      <dgm:t>
        <a:bodyPr/>
        <a:lstStyle/>
        <a:p>
          <a:endParaRPr lang="fr-FR"/>
        </a:p>
      </dgm:t>
    </dgm:pt>
    <dgm:pt modelId="{D4B69EE6-161D-4AA8-989E-B4743AC0FE85}" type="sibTrans" cxnId="{6526BFF6-15A6-4F46-957C-AA7397B50E0D}">
      <dgm:prSet/>
      <dgm:spPr/>
      <dgm:t>
        <a:bodyPr/>
        <a:lstStyle/>
        <a:p>
          <a:endParaRPr lang="fr-FR"/>
        </a:p>
      </dgm:t>
    </dgm:pt>
    <dgm:pt modelId="{2E62276E-71DB-46B4-A1DE-24F6C4D158F0}">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UNITE FONCTIONNELLE A</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FEA708BE-19C0-4754-AFD1-1179B3DF36A2}" type="parTrans" cxnId="{7AEDC509-F675-4270-8B9C-ADAD282889A8}">
      <dgm:prSet/>
      <dgm:spPr/>
      <dgm:t>
        <a:bodyPr/>
        <a:lstStyle/>
        <a:p>
          <a:endParaRPr lang="fr-FR"/>
        </a:p>
      </dgm:t>
    </dgm:pt>
    <dgm:pt modelId="{65F09A03-CDC7-478B-A5EF-7769FBDD6F3C}" type="sibTrans" cxnId="{7AEDC509-F675-4270-8B9C-ADAD282889A8}">
      <dgm:prSet/>
      <dgm:spPr/>
      <dgm:t>
        <a:bodyPr/>
        <a:lstStyle/>
        <a:p>
          <a:endParaRPr lang="fr-FR"/>
        </a:p>
      </dgm:t>
    </dgm:pt>
    <dgm:pt modelId="{3E998B0A-FDDD-41EC-B2D9-1048C8CE058D}">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SOUS ENSEMBLE AA</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16F5B866-160C-41FD-A391-04A86316C948}" type="parTrans" cxnId="{7C3D21B7-66C7-4C7C-B227-696D04FD3215}">
      <dgm:prSet/>
      <dgm:spPr/>
      <dgm:t>
        <a:bodyPr/>
        <a:lstStyle/>
        <a:p>
          <a:endParaRPr lang="fr-FR"/>
        </a:p>
      </dgm:t>
    </dgm:pt>
    <dgm:pt modelId="{B095BE1A-5BE4-4D8A-96AE-88A5905C90F3}" type="sibTrans" cxnId="{7C3D21B7-66C7-4C7C-B227-696D04FD3215}">
      <dgm:prSet/>
      <dgm:spPr/>
      <dgm:t>
        <a:bodyPr/>
        <a:lstStyle/>
        <a:p>
          <a:endParaRPr lang="fr-FR"/>
        </a:p>
      </dgm:t>
    </dgm:pt>
    <dgm:pt modelId="{CAA3EB84-B679-42F8-A2A1-D7AA7288B1CF}">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EQUIPEMENT AA1</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D8DB3F4F-17F6-40C7-88C9-80C9477AB4FA}" type="parTrans" cxnId="{1D460EED-57F6-477D-A886-0235E027AF0E}">
      <dgm:prSet/>
      <dgm:spPr/>
      <dgm:t>
        <a:bodyPr/>
        <a:lstStyle/>
        <a:p>
          <a:endParaRPr lang="fr-FR"/>
        </a:p>
      </dgm:t>
    </dgm:pt>
    <dgm:pt modelId="{80591B6E-417A-485E-AAB7-7342246ED11E}" type="sibTrans" cxnId="{1D460EED-57F6-477D-A886-0235E027AF0E}">
      <dgm:prSet/>
      <dgm:spPr/>
      <dgm:t>
        <a:bodyPr/>
        <a:lstStyle/>
        <a:p>
          <a:endParaRPr lang="fr-FR"/>
        </a:p>
      </dgm:t>
    </dgm:pt>
    <dgm:pt modelId="{970DFE0F-66FA-49CF-9C62-586337BC9C98}">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COMPOSANT AA 1.1</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B506A3AC-03EC-4D07-B298-0168A2AC444D}" type="parTrans" cxnId="{C00121B2-82B9-4A98-B4D2-343C603FF5FC}">
      <dgm:prSet/>
      <dgm:spPr/>
      <dgm:t>
        <a:bodyPr/>
        <a:lstStyle/>
        <a:p>
          <a:endParaRPr lang="fr-FR"/>
        </a:p>
      </dgm:t>
    </dgm:pt>
    <dgm:pt modelId="{DC5677FA-D9A7-467B-AA69-B348D5557058}" type="sibTrans" cxnId="{C00121B2-82B9-4A98-B4D2-343C603FF5FC}">
      <dgm:prSet/>
      <dgm:spPr/>
      <dgm:t>
        <a:bodyPr/>
        <a:lstStyle/>
        <a:p>
          <a:endParaRPr lang="fr-FR"/>
        </a:p>
      </dgm:t>
    </dgm:pt>
    <dgm:pt modelId="{2403F2B2-F7A5-4C8E-9458-BDEEFA2473FE}">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COMPOSANT AA1.2</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C6498271-16E0-4624-BA56-4B8F0AEC85C0}" type="parTrans" cxnId="{889AF3C8-2BAE-4D2E-AFB2-60ECFC3B5B5E}">
      <dgm:prSet/>
      <dgm:spPr/>
      <dgm:t>
        <a:bodyPr/>
        <a:lstStyle/>
        <a:p>
          <a:endParaRPr lang="fr-FR"/>
        </a:p>
      </dgm:t>
    </dgm:pt>
    <dgm:pt modelId="{6A097604-0257-43A8-8041-55D4A9400F94}" type="sibTrans" cxnId="{889AF3C8-2BAE-4D2E-AFB2-60ECFC3B5B5E}">
      <dgm:prSet/>
      <dgm:spPr/>
      <dgm:t>
        <a:bodyPr/>
        <a:lstStyle/>
        <a:p>
          <a:endParaRPr lang="fr-FR"/>
        </a:p>
      </dgm:t>
    </dgm:pt>
    <dgm:pt modelId="{F8EEECEF-4B08-4A60-B612-D0599B0D280C}">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EQUIPEMENT AA2</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4831A87B-87DF-4AB2-ABD8-53B5BBCE293B}" type="parTrans" cxnId="{3A42E70C-FA4B-49B9-B130-949791013B52}">
      <dgm:prSet/>
      <dgm:spPr/>
      <dgm:t>
        <a:bodyPr/>
        <a:lstStyle/>
        <a:p>
          <a:endParaRPr lang="fr-FR"/>
        </a:p>
      </dgm:t>
    </dgm:pt>
    <dgm:pt modelId="{CB5DA502-87D1-410D-A569-FD080F043DF0}" type="sibTrans" cxnId="{3A42E70C-FA4B-49B9-B130-949791013B52}">
      <dgm:prSet/>
      <dgm:spPr/>
      <dgm:t>
        <a:bodyPr/>
        <a:lstStyle/>
        <a:p>
          <a:endParaRPr lang="fr-FR"/>
        </a:p>
      </dgm:t>
    </dgm:pt>
    <dgm:pt modelId="{2CF618F8-31E0-412E-88F5-6FB900E6E2CF}">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SOUS ENSEMBLE AB</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B8882D56-586A-46FE-AC7A-46286D4960D7}" type="parTrans" cxnId="{2F0F42A7-E3A4-4FEF-A413-70ECDD78541B}">
      <dgm:prSet/>
      <dgm:spPr/>
      <dgm:t>
        <a:bodyPr/>
        <a:lstStyle/>
        <a:p>
          <a:endParaRPr lang="fr-FR"/>
        </a:p>
      </dgm:t>
    </dgm:pt>
    <dgm:pt modelId="{9952C149-1981-4468-9378-B3018512AD1D}" type="sibTrans" cxnId="{2F0F42A7-E3A4-4FEF-A413-70ECDD78541B}">
      <dgm:prSet/>
      <dgm:spPr/>
      <dgm:t>
        <a:bodyPr/>
        <a:lstStyle/>
        <a:p>
          <a:endParaRPr lang="fr-FR"/>
        </a:p>
      </dgm:t>
    </dgm:pt>
    <dgm:pt modelId="{ADC0F2B6-D5A8-48FE-A32F-22B799F2F139}">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UNITE FONCTIONNELLE B</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2AAC7B82-1AF5-416F-A201-CFD28495A4EE}" type="parTrans" cxnId="{EBFB17FF-1D23-4AFE-8CA7-8E0CE6A34CD0}">
      <dgm:prSet/>
      <dgm:spPr/>
      <dgm:t>
        <a:bodyPr/>
        <a:lstStyle/>
        <a:p>
          <a:endParaRPr lang="fr-FR"/>
        </a:p>
      </dgm:t>
    </dgm:pt>
    <dgm:pt modelId="{5C676289-FDB1-45AE-8375-A9FD51709754}" type="sibTrans" cxnId="{EBFB17FF-1D23-4AFE-8CA7-8E0CE6A34CD0}">
      <dgm:prSet/>
      <dgm:spPr/>
      <dgm:t>
        <a:bodyPr/>
        <a:lstStyle/>
        <a:p>
          <a:endParaRPr lang="fr-FR"/>
        </a:p>
      </dgm:t>
    </dgm:pt>
    <dgm:pt modelId="{84720C68-AFFC-40BD-B0D0-D8E6FA0A40B5}">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UNITE FONCTIONNELLE C</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769F7519-525A-44F5-B515-B667E36672CB}" type="parTrans" cxnId="{CDDB2222-D3FD-4F11-9191-6C4E6B3627AE}">
      <dgm:prSet/>
      <dgm:spPr/>
      <dgm:t>
        <a:bodyPr/>
        <a:lstStyle/>
        <a:p>
          <a:endParaRPr lang="fr-FR"/>
        </a:p>
      </dgm:t>
    </dgm:pt>
    <dgm:pt modelId="{A92F9AFC-2BC4-4591-9176-BC39C6FA1C2A}" type="sibTrans" cxnId="{CDDB2222-D3FD-4F11-9191-6C4E6B3627AE}">
      <dgm:prSet/>
      <dgm:spPr/>
      <dgm:t>
        <a:bodyPr/>
        <a:lstStyle/>
        <a:p>
          <a:endParaRPr lang="fr-FR"/>
        </a:p>
      </dgm:t>
    </dgm:pt>
    <dgm:pt modelId="{CAD9D82B-1F65-4BE7-80B9-595AF8C24CCA}" type="pres">
      <dgm:prSet presAssocID="{49B9F158-D364-42AA-BE16-A40254B37347}" presName="hierChild1" presStyleCnt="0">
        <dgm:presLayoutVars>
          <dgm:orgChart val="1"/>
          <dgm:chPref val="1"/>
          <dgm:dir/>
          <dgm:animOne val="branch"/>
          <dgm:animLvl val="lvl"/>
          <dgm:resizeHandles/>
        </dgm:presLayoutVars>
      </dgm:prSet>
      <dgm:spPr/>
    </dgm:pt>
    <dgm:pt modelId="{AC49FBB5-B053-4B8D-B103-28924C7E3583}" type="pres">
      <dgm:prSet presAssocID="{914F3CF2-6C12-42A0-9C14-5A4D75AA5605}" presName="hierRoot1" presStyleCnt="0">
        <dgm:presLayoutVars>
          <dgm:hierBranch/>
        </dgm:presLayoutVars>
      </dgm:prSet>
      <dgm:spPr/>
    </dgm:pt>
    <dgm:pt modelId="{9B1C80C6-E8DB-45B7-9882-A0F3B431D449}" type="pres">
      <dgm:prSet presAssocID="{914F3CF2-6C12-42A0-9C14-5A4D75AA5605}" presName="rootComposite1" presStyleCnt="0"/>
      <dgm:spPr/>
    </dgm:pt>
    <dgm:pt modelId="{A794BC5D-8E34-4C87-A443-01796769D9EF}" type="pres">
      <dgm:prSet presAssocID="{914F3CF2-6C12-42A0-9C14-5A4D75AA5605}" presName="rootText1" presStyleLbl="node0" presStyleIdx="0" presStyleCnt="1">
        <dgm:presLayoutVars>
          <dgm:chPref val="3"/>
        </dgm:presLayoutVars>
      </dgm:prSet>
      <dgm:spPr/>
    </dgm:pt>
    <dgm:pt modelId="{95FCF6BA-1C6B-47A7-9A24-0D9E12958971}" type="pres">
      <dgm:prSet presAssocID="{914F3CF2-6C12-42A0-9C14-5A4D75AA5605}" presName="rootConnector1" presStyleLbl="node1" presStyleIdx="0" presStyleCnt="0"/>
      <dgm:spPr/>
    </dgm:pt>
    <dgm:pt modelId="{50262E0F-273F-4E8D-BE42-7B03884AFCFE}" type="pres">
      <dgm:prSet presAssocID="{914F3CF2-6C12-42A0-9C14-5A4D75AA5605}" presName="hierChild2" presStyleCnt="0"/>
      <dgm:spPr/>
    </dgm:pt>
    <dgm:pt modelId="{89CB77DB-ACFE-44DA-94ED-756F7FE931A7}" type="pres">
      <dgm:prSet presAssocID="{FEA708BE-19C0-4754-AFD1-1179B3DF36A2}" presName="Name35" presStyleLbl="parChTrans1D2" presStyleIdx="0" presStyleCnt="3"/>
      <dgm:spPr/>
    </dgm:pt>
    <dgm:pt modelId="{4FA340CC-F6B9-4CB9-88B1-1511F9B79534}" type="pres">
      <dgm:prSet presAssocID="{2E62276E-71DB-46B4-A1DE-24F6C4D158F0}" presName="hierRoot2" presStyleCnt="0">
        <dgm:presLayoutVars>
          <dgm:hierBranch/>
        </dgm:presLayoutVars>
      </dgm:prSet>
      <dgm:spPr/>
    </dgm:pt>
    <dgm:pt modelId="{A52A3945-A360-4621-BAED-F9B7D712444E}" type="pres">
      <dgm:prSet presAssocID="{2E62276E-71DB-46B4-A1DE-24F6C4D158F0}" presName="rootComposite" presStyleCnt="0"/>
      <dgm:spPr/>
    </dgm:pt>
    <dgm:pt modelId="{A63C3893-FB34-4F9E-8D3D-084A4287B6BF}" type="pres">
      <dgm:prSet presAssocID="{2E62276E-71DB-46B4-A1DE-24F6C4D158F0}" presName="rootText" presStyleLbl="node2" presStyleIdx="0" presStyleCnt="3">
        <dgm:presLayoutVars>
          <dgm:chPref val="3"/>
        </dgm:presLayoutVars>
      </dgm:prSet>
      <dgm:spPr/>
    </dgm:pt>
    <dgm:pt modelId="{E6F2EC9E-3575-4A8C-9601-C0E487A7F4F5}" type="pres">
      <dgm:prSet presAssocID="{2E62276E-71DB-46B4-A1DE-24F6C4D158F0}" presName="rootConnector" presStyleLbl="node2" presStyleIdx="0" presStyleCnt="3"/>
      <dgm:spPr/>
    </dgm:pt>
    <dgm:pt modelId="{529F27AB-DC88-434B-905A-7EAC2F0B280B}" type="pres">
      <dgm:prSet presAssocID="{2E62276E-71DB-46B4-A1DE-24F6C4D158F0}" presName="hierChild4" presStyleCnt="0"/>
      <dgm:spPr/>
    </dgm:pt>
    <dgm:pt modelId="{55071845-A9EB-4B36-ADB0-DED25CE3DE3A}" type="pres">
      <dgm:prSet presAssocID="{16F5B866-160C-41FD-A391-04A86316C948}" presName="Name35" presStyleLbl="parChTrans1D3" presStyleIdx="0" presStyleCnt="2"/>
      <dgm:spPr/>
    </dgm:pt>
    <dgm:pt modelId="{99969753-C8B0-4279-A528-9CD8BD693AB2}" type="pres">
      <dgm:prSet presAssocID="{3E998B0A-FDDD-41EC-B2D9-1048C8CE058D}" presName="hierRoot2" presStyleCnt="0">
        <dgm:presLayoutVars>
          <dgm:hierBranch/>
        </dgm:presLayoutVars>
      </dgm:prSet>
      <dgm:spPr/>
    </dgm:pt>
    <dgm:pt modelId="{00D8A644-6E84-4E2B-B79D-D51C74F636A8}" type="pres">
      <dgm:prSet presAssocID="{3E998B0A-FDDD-41EC-B2D9-1048C8CE058D}" presName="rootComposite" presStyleCnt="0"/>
      <dgm:spPr/>
    </dgm:pt>
    <dgm:pt modelId="{050C3796-7844-4712-AA5D-6FC3A567A832}" type="pres">
      <dgm:prSet presAssocID="{3E998B0A-FDDD-41EC-B2D9-1048C8CE058D}" presName="rootText" presStyleLbl="node3" presStyleIdx="0" presStyleCnt="2">
        <dgm:presLayoutVars>
          <dgm:chPref val="3"/>
        </dgm:presLayoutVars>
      </dgm:prSet>
      <dgm:spPr/>
    </dgm:pt>
    <dgm:pt modelId="{A870FC35-EFE0-4FF9-A9A2-E681827DECE2}" type="pres">
      <dgm:prSet presAssocID="{3E998B0A-FDDD-41EC-B2D9-1048C8CE058D}" presName="rootConnector" presStyleLbl="node3" presStyleIdx="0" presStyleCnt="2"/>
      <dgm:spPr/>
    </dgm:pt>
    <dgm:pt modelId="{DC4D2139-4353-4635-8846-E3B92ACB01AA}" type="pres">
      <dgm:prSet presAssocID="{3E998B0A-FDDD-41EC-B2D9-1048C8CE058D}" presName="hierChild4" presStyleCnt="0"/>
      <dgm:spPr/>
    </dgm:pt>
    <dgm:pt modelId="{3C84C482-887D-4812-8C5F-17D401834915}" type="pres">
      <dgm:prSet presAssocID="{D8DB3F4F-17F6-40C7-88C9-80C9477AB4FA}" presName="Name35" presStyleLbl="parChTrans1D4" presStyleIdx="0" presStyleCnt="4"/>
      <dgm:spPr/>
    </dgm:pt>
    <dgm:pt modelId="{62EFB801-B2C4-4DAA-8D6B-D725EAFD06DB}" type="pres">
      <dgm:prSet presAssocID="{CAA3EB84-B679-42F8-A2A1-D7AA7288B1CF}" presName="hierRoot2" presStyleCnt="0">
        <dgm:presLayoutVars>
          <dgm:hierBranch/>
        </dgm:presLayoutVars>
      </dgm:prSet>
      <dgm:spPr/>
    </dgm:pt>
    <dgm:pt modelId="{C16C27BA-B2A4-4D9D-94B2-AB3621661167}" type="pres">
      <dgm:prSet presAssocID="{CAA3EB84-B679-42F8-A2A1-D7AA7288B1CF}" presName="rootComposite" presStyleCnt="0"/>
      <dgm:spPr/>
    </dgm:pt>
    <dgm:pt modelId="{4107C090-BA44-4B7B-942D-F95F0D4ACF05}" type="pres">
      <dgm:prSet presAssocID="{CAA3EB84-B679-42F8-A2A1-D7AA7288B1CF}" presName="rootText" presStyleLbl="node4" presStyleIdx="0" presStyleCnt="4">
        <dgm:presLayoutVars>
          <dgm:chPref val="3"/>
        </dgm:presLayoutVars>
      </dgm:prSet>
      <dgm:spPr/>
    </dgm:pt>
    <dgm:pt modelId="{9CD89A97-D21D-4528-A542-088A07951A53}" type="pres">
      <dgm:prSet presAssocID="{CAA3EB84-B679-42F8-A2A1-D7AA7288B1CF}" presName="rootConnector" presStyleLbl="node4" presStyleIdx="0" presStyleCnt="4"/>
      <dgm:spPr/>
    </dgm:pt>
    <dgm:pt modelId="{E094DC36-B5DA-41CE-8BDD-DB858D4D570D}" type="pres">
      <dgm:prSet presAssocID="{CAA3EB84-B679-42F8-A2A1-D7AA7288B1CF}" presName="hierChild4" presStyleCnt="0"/>
      <dgm:spPr/>
    </dgm:pt>
    <dgm:pt modelId="{39BE3F80-DA95-45C7-ABE5-1EDB82FBFA8F}" type="pres">
      <dgm:prSet presAssocID="{B506A3AC-03EC-4D07-B298-0168A2AC444D}" presName="Name35" presStyleLbl="parChTrans1D4" presStyleIdx="1" presStyleCnt="4"/>
      <dgm:spPr/>
    </dgm:pt>
    <dgm:pt modelId="{C41BD72F-8686-4EDB-94FF-67BEE5FA5C6F}" type="pres">
      <dgm:prSet presAssocID="{970DFE0F-66FA-49CF-9C62-586337BC9C98}" presName="hierRoot2" presStyleCnt="0">
        <dgm:presLayoutVars>
          <dgm:hierBranch val="r"/>
        </dgm:presLayoutVars>
      </dgm:prSet>
      <dgm:spPr/>
    </dgm:pt>
    <dgm:pt modelId="{1E396ED2-ACC5-46B7-98DB-B0B855622239}" type="pres">
      <dgm:prSet presAssocID="{970DFE0F-66FA-49CF-9C62-586337BC9C98}" presName="rootComposite" presStyleCnt="0"/>
      <dgm:spPr/>
    </dgm:pt>
    <dgm:pt modelId="{7A56E7BB-4783-4A3C-9896-967C9D53BAAD}" type="pres">
      <dgm:prSet presAssocID="{970DFE0F-66FA-49CF-9C62-586337BC9C98}" presName="rootText" presStyleLbl="node4" presStyleIdx="1" presStyleCnt="4">
        <dgm:presLayoutVars>
          <dgm:chPref val="3"/>
        </dgm:presLayoutVars>
      </dgm:prSet>
      <dgm:spPr/>
    </dgm:pt>
    <dgm:pt modelId="{E4E5479D-9625-45CF-8DAA-9F4B36E7D08A}" type="pres">
      <dgm:prSet presAssocID="{970DFE0F-66FA-49CF-9C62-586337BC9C98}" presName="rootConnector" presStyleLbl="node4" presStyleIdx="1" presStyleCnt="4"/>
      <dgm:spPr/>
    </dgm:pt>
    <dgm:pt modelId="{E2F525EC-CC40-40FB-A7F6-6C81D83DD64D}" type="pres">
      <dgm:prSet presAssocID="{970DFE0F-66FA-49CF-9C62-586337BC9C98}" presName="hierChild4" presStyleCnt="0"/>
      <dgm:spPr/>
    </dgm:pt>
    <dgm:pt modelId="{52BFB3EB-6D61-4A76-9308-43325D9DC93A}" type="pres">
      <dgm:prSet presAssocID="{970DFE0F-66FA-49CF-9C62-586337BC9C98}" presName="hierChild5" presStyleCnt="0"/>
      <dgm:spPr/>
    </dgm:pt>
    <dgm:pt modelId="{E2A9351B-0772-4D1A-AC1F-564CA2FA2790}" type="pres">
      <dgm:prSet presAssocID="{C6498271-16E0-4624-BA56-4B8F0AEC85C0}" presName="Name35" presStyleLbl="parChTrans1D4" presStyleIdx="2" presStyleCnt="4"/>
      <dgm:spPr/>
    </dgm:pt>
    <dgm:pt modelId="{8406B243-B104-4CF5-A7DA-ACF7474A13DC}" type="pres">
      <dgm:prSet presAssocID="{2403F2B2-F7A5-4C8E-9458-BDEEFA2473FE}" presName="hierRoot2" presStyleCnt="0">
        <dgm:presLayoutVars>
          <dgm:hierBranch val="r"/>
        </dgm:presLayoutVars>
      </dgm:prSet>
      <dgm:spPr/>
    </dgm:pt>
    <dgm:pt modelId="{93E7687C-F443-4B88-B94B-C8D7CAE66A93}" type="pres">
      <dgm:prSet presAssocID="{2403F2B2-F7A5-4C8E-9458-BDEEFA2473FE}" presName="rootComposite" presStyleCnt="0"/>
      <dgm:spPr/>
    </dgm:pt>
    <dgm:pt modelId="{EBFBC51A-4547-4416-8563-C69E0E8C2F92}" type="pres">
      <dgm:prSet presAssocID="{2403F2B2-F7A5-4C8E-9458-BDEEFA2473FE}" presName="rootText" presStyleLbl="node4" presStyleIdx="2" presStyleCnt="4">
        <dgm:presLayoutVars>
          <dgm:chPref val="3"/>
        </dgm:presLayoutVars>
      </dgm:prSet>
      <dgm:spPr/>
    </dgm:pt>
    <dgm:pt modelId="{71477AA6-A149-47DD-9F0B-6620C529041A}" type="pres">
      <dgm:prSet presAssocID="{2403F2B2-F7A5-4C8E-9458-BDEEFA2473FE}" presName="rootConnector" presStyleLbl="node4" presStyleIdx="2" presStyleCnt="4"/>
      <dgm:spPr/>
    </dgm:pt>
    <dgm:pt modelId="{357C105E-CED0-4470-9C26-E2DA25EFBE37}" type="pres">
      <dgm:prSet presAssocID="{2403F2B2-F7A5-4C8E-9458-BDEEFA2473FE}" presName="hierChild4" presStyleCnt="0"/>
      <dgm:spPr/>
    </dgm:pt>
    <dgm:pt modelId="{485370BA-7E21-4CC9-A666-DEE3001FAFF2}" type="pres">
      <dgm:prSet presAssocID="{2403F2B2-F7A5-4C8E-9458-BDEEFA2473FE}" presName="hierChild5" presStyleCnt="0"/>
      <dgm:spPr/>
    </dgm:pt>
    <dgm:pt modelId="{7F34F977-8A84-41B7-BDE2-5102FED36DBB}" type="pres">
      <dgm:prSet presAssocID="{CAA3EB84-B679-42F8-A2A1-D7AA7288B1CF}" presName="hierChild5" presStyleCnt="0"/>
      <dgm:spPr/>
    </dgm:pt>
    <dgm:pt modelId="{B2D8E11A-A415-47A7-B59F-E14C7C17A183}" type="pres">
      <dgm:prSet presAssocID="{4831A87B-87DF-4AB2-ABD8-53B5BBCE293B}" presName="Name35" presStyleLbl="parChTrans1D4" presStyleIdx="3" presStyleCnt="4"/>
      <dgm:spPr/>
    </dgm:pt>
    <dgm:pt modelId="{6D567A1E-6146-4C7C-8A15-28EC2A3B427C}" type="pres">
      <dgm:prSet presAssocID="{F8EEECEF-4B08-4A60-B612-D0599B0D280C}" presName="hierRoot2" presStyleCnt="0">
        <dgm:presLayoutVars>
          <dgm:hierBranch val="r"/>
        </dgm:presLayoutVars>
      </dgm:prSet>
      <dgm:spPr/>
    </dgm:pt>
    <dgm:pt modelId="{A0BAE468-7529-430D-89A9-D0D4D5698A2D}" type="pres">
      <dgm:prSet presAssocID="{F8EEECEF-4B08-4A60-B612-D0599B0D280C}" presName="rootComposite" presStyleCnt="0"/>
      <dgm:spPr/>
    </dgm:pt>
    <dgm:pt modelId="{420FAA7A-AD84-4807-BCEA-7E5D20AF10E5}" type="pres">
      <dgm:prSet presAssocID="{F8EEECEF-4B08-4A60-B612-D0599B0D280C}" presName="rootText" presStyleLbl="node4" presStyleIdx="3" presStyleCnt="4">
        <dgm:presLayoutVars>
          <dgm:chPref val="3"/>
        </dgm:presLayoutVars>
      </dgm:prSet>
      <dgm:spPr/>
    </dgm:pt>
    <dgm:pt modelId="{BF018881-8418-459E-98C0-F7868327AF47}" type="pres">
      <dgm:prSet presAssocID="{F8EEECEF-4B08-4A60-B612-D0599B0D280C}" presName="rootConnector" presStyleLbl="node4" presStyleIdx="3" presStyleCnt="4"/>
      <dgm:spPr/>
    </dgm:pt>
    <dgm:pt modelId="{7F44C0DA-8148-43E7-B8BE-8F9DA3DE2C12}" type="pres">
      <dgm:prSet presAssocID="{F8EEECEF-4B08-4A60-B612-D0599B0D280C}" presName="hierChild4" presStyleCnt="0"/>
      <dgm:spPr/>
    </dgm:pt>
    <dgm:pt modelId="{D0DF7732-4BA6-4CE5-A084-DCE94E045101}" type="pres">
      <dgm:prSet presAssocID="{F8EEECEF-4B08-4A60-B612-D0599B0D280C}" presName="hierChild5" presStyleCnt="0"/>
      <dgm:spPr/>
    </dgm:pt>
    <dgm:pt modelId="{3202278F-6F3F-4628-89C0-E197406A3F70}" type="pres">
      <dgm:prSet presAssocID="{3E998B0A-FDDD-41EC-B2D9-1048C8CE058D}" presName="hierChild5" presStyleCnt="0"/>
      <dgm:spPr/>
    </dgm:pt>
    <dgm:pt modelId="{9DB0F8C6-9579-482C-9390-FFF9A6A55EA8}" type="pres">
      <dgm:prSet presAssocID="{B8882D56-586A-46FE-AC7A-46286D4960D7}" presName="Name35" presStyleLbl="parChTrans1D3" presStyleIdx="1" presStyleCnt="2"/>
      <dgm:spPr/>
    </dgm:pt>
    <dgm:pt modelId="{35C4C189-431C-450A-9AB1-30D3A67E606B}" type="pres">
      <dgm:prSet presAssocID="{2CF618F8-31E0-412E-88F5-6FB900E6E2CF}" presName="hierRoot2" presStyleCnt="0">
        <dgm:presLayoutVars>
          <dgm:hierBranch val="r"/>
        </dgm:presLayoutVars>
      </dgm:prSet>
      <dgm:spPr/>
    </dgm:pt>
    <dgm:pt modelId="{DB789344-5CE2-4586-95D4-D16BBC0E0985}" type="pres">
      <dgm:prSet presAssocID="{2CF618F8-31E0-412E-88F5-6FB900E6E2CF}" presName="rootComposite" presStyleCnt="0"/>
      <dgm:spPr/>
    </dgm:pt>
    <dgm:pt modelId="{4BE4B1DB-CC98-4C18-9619-EAAD93671887}" type="pres">
      <dgm:prSet presAssocID="{2CF618F8-31E0-412E-88F5-6FB900E6E2CF}" presName="rootText" presStyleLbl="node3" presStyleIdx="1" presStyleCnt="2">
        <dgm:presLayoutVars>
          <dgm:chPref val="3"/>
        </dgm:presLayoutVars>
      </dgm:prSet>
      <dgm:spPr/>
    </dgm:pt>
    <dgm:pt modelId="{0CA7A52D-795E-4B1A-A3DD-7F91CD457D97}" type="pres">
      <dgm:prSet presAssocID="{2CF618F8-31E0-412E-88F5-6FB900E6E2CF}" presName="rootConnector" presStyleLbl="node3" presStyleIdx="1" presStyleCnt="2"/>
      <dgm:spPr/>
    </dgm:pt>
    <dgm:pt modelId="{CC954841-E1F2-4E5D-B645-03001C2AAB37}" type="pres">
      <dgm:prSet presAssocID="{2CF618F8-31E0-412E-88F5-6FB900E6E2CF}" presName="hierChild4" presStyleCnt="0"/>
      <dgm:spPr/>
    </dgm:pt>
    <dgm:pt modelId="{8260CE27-6FFA-4091-B27D-90F95FF0695D}" type="pres">
      <dgm:prSet presAssocID="{2CF618F8-31E0-412E-88F5-6FB900E6E2CF}" presName="hierChild5" presStyleCnt="0"/>
      <dgm:spPr/>
    </dgm:pt>
    <dgm:pt modelId="{6E8A0423-7E90-416F-BFD3-8D7BFF3442C2}" type="pres">
      <dgm:prSet presAssocID="{2E62276E-71DB-46B4-A1DE-24F6C4D158F0}" presName="hierChild5" presStyleCnt="0"/>
      <dgm:spPr/>
    </dgm:pt>
    <dgm:pt modelId="{1169F513-5650-427E-9626-7BAB1A30584B}" type="pres">
      <dgm:prSet presAssocID="{2AAC7B82-1AF5-416F-A201-CFD28495A4EE}" presName="Name35" presStyleLbl="parChTrans1D2" presStyleIdx="1" presStyleCnt="3"/>
      <dgm:spPr/>
    </dgm:pt>
    <dgm:pt modelId="{45BB4425-71F9-415C-B2DF-8E632579F189}" type="pres">
      <dgm:prSet presAssocID="{ADC0F2B6-D5A8-48FE-A32F-22B799F2F139}" presName="hierRoot2" presStyleCnt="0">
        <dgm:presLayoutVars>
          <dgm:hierBranch/>
        </dgm:presLayoutVars>
      </dgm:prSet>
      <dgm:spPr/>
    </dgm:pt>
    <dgm:pt modelId="{3C2A5AF6-DF04-4381-AAEE-5DE3A98F47AB}" type="pres">
      <dgm:prSet presAssocID="{ADC0F2B6-D5A8-48FE-A32F-22B799F2F139}" presName="rootComposite" presStyleCnt="0"/>
      <dgm:spPr/>
    </dgm:pt>
    <dgm:pt modelId="{01CE470E-B362-40B6-9A26-CC54352FBCA8}" type="pres">
      <dgm:prSet presAssocID="{ADC0F2B6-D5A8-48FE-A32F-22B799F2F139}" presName="rootText" presStyleLbl="node2" presStyleIdx="1" presStyleCnt="3">
        <dgm:presLayoutVars>
          <dgm:chPref val="3"/>
        </dgm:presLayoutVars>
      </dgm:prSet>
      <dgm:spPr/>
    </dgm:pt>
    <dgm:pt modelId="{D3BEF18B-89D5-4450-8746-72E10C4B08D4}" type="pres">
      <dgm:prSet presAssocID="{ADC0F2B6-D5A8-48FE-A32F-22B799F2F139}" presName="rootConnector" presStyleLbl="node2" presStyleIdx="1" presStyleCnt="3"/>
      <dgm:spPr/>
    </dgm:pt>
    <dgm:pt modelId="{C842D7B1-5909-4753-96BA-3F4181147380}" type="pres">
      <dgm:prSet presAssocID="{ADC0F2B6-D5A8-48FE-A32F-22B799F2F139}" presName="hierChild4" presStyleCnt="0"/>
      <dgm:spPr/>
    </dgm:pt>
    <dgm:pt modelId="{E538589B-E2E6-4966-9EC7-C0B840179E11}" type="pres">
      <dgm:prSet presAssocID="{ADC0F2B6-D5A8-48FE-A32F-22B799F2F139}" presName="hierChild5" presStyleCnt="0"/>
      <dgm:spPr/>
    </dgm:pt>
    <dgm:pt modelId="{72796C95-607F-4FC9-8896-2AB6F7956B2A}" type="pres">
      <dgm:prSet presAssocID="{769F7519-525A-44F5-B515-B667E36672CB}" presName="Name35" presStyleLbl="parChTrans1D2" presStyleIdx="2" presStyleCnt="3"/>
      <dgm:spPr/>
    </dgm:pt>
    <dgm:pt modelId="{E920ECCE-6019-4CF4-9137-48E31894B682}" type="pres">
      <dgm:prSet presAssocID="{84720C68-AFFC-40BD-B0D0-D8E6FA0A40B5}" presName="hierRoot2" presStyleCnt="0">
        <dgm:presLayoutVars>
          <dgm:hierBranch/>
        </dgm:presLayoutVars>
      </dgm:prSet>
      <dgm:spPr/>
    </dgm:pt>
    <dgm:pt modelId="{F67AFEFE-3319-42A3-9225-BAFE27887EDD}" type="pres">
      <dgm:prSet presAssocID="{84720C68-AFFC-40BD-B0D0-D8E6FA0A40B5}" presName="rootComposite" presStyleCnt="0"/>
      <dgm:spPr/>
    </dgm:pt>
    <dgm:pt modelId="{370FDC3D-DCBB-4EE1-803B-F092F963890F}" type="pres">
      <dgm:prSet presAssocID="{84720C68-AFFC-40BD-B0D0-D8E6FA0A40B5}" presName="rootText" presStyleLbl="node2" presStyleIdx="2" presStyleCnt="3">
        <dgm:presLayoutVars>
          <dgm:chPref val="3"/>
        </dgm:presLayoutVars>
      </dgm:prSet>
      <dgm:spPr/>
    </dgm:pt>
    <dgm:pt modelId="{730A459C-D657-4FCC-8C5F-0256D45DBAF0}" type="pres">
      <dgm:prSet presAssocID="{84720C68-AFFC-40BD-B0D0-D8E6FA0A40B5}" presName="rootConnector" presStyleLbl="node2" presStyleIdx="2" presStyleCnt="3"/>
      <dgm:spPr/>
    </dgm:pt>
    <dgm:pt modelId="{473BF88C-37D6-42C7-9843-C1C6B7323A4A}" type="pres">
      <dgm:prSet presAssocID="{84720C68-AFFC-40BD-B0D0-D8E6FA0A40B5}" presName="hierChild4" presStyleCnt="0"/>
      <dgm:spPr/>
    </dgm:pt>
    <dgm:pt modelId="{1C6D411F-8782-4BBD-98A8-00DF5B77ECFB}" type="pres">
      <dgm:prSet presAssocID="{84720C68-AFFC-40BD-B0D0-D8E6FA0A40B5}" presName="hierChild5" presStyleCnt="0"/>
      <dgm:spPr/>
    </dgm:pt>
    <dgm:pt modelId="{2ECAC766-101F-43F2-B239-CA2E093B08E7}" type="pres">
      <dgm:prSet presAssocID="{914F3CF2-6C12-42A0-9C14-5A4D75AA5605}" presName="hierChild3" presStyleCnt="0"/>
      <dgm:spPr/>
    </dgm:pt>
  </dgm:ptLst>
  <dgm:cxnLst>
    <dgm:cxn modelId="{2BE68807-8B43-432A-962F-81C8A701285C}" type="presOf" srcId="{3E998B0A-FDDD-41EC-B2D9-1048C8CE058D}" destId="{050C3796-7844-4712-AA5D-6FC3A567A832}" srcOrd="0" destOrd="0" presId="urn:microsoft.com/office/officeart/2005/8/layout/orgChart1"/>
    <dgm:cxn modelId="{7AEDC509-F675-4270-8B9C-ADAD282889A8}" srcId="{914F3CF2-6C12-42A0-9C14-5A4D75AA5605}" destId="{2E62276E-71DB-46B4-A1DE-24F6C4D158F0}" srcOrd="0" destOrd="0" parTransId="{FEA708BE-19C0-4754-AFD1-1179B3DF36A2}" sibTransId="{65F09A03-CDC7-478B-A5EF-7769FBDD6F3C}"/>
    <dgm:cxn modelId="{62AD970C-CA86-4105-9778-2BF0EAD10F67}" type="presOf" srcId="{B8882D56-586A-46FE-AC7A-46286D4960D7}" destId="{9DB0F8C6-9579-482C-9390-FFF9A6A55EA8}" srcOrd="0" destOrd="0" presId="urn:microsoft.com/office/officeart/2005/8/layout/orgChart1"/>
    <dgm:cxn modelId="{3A42E70C-FA4B-49B9-B130-949791013B52}" srcId="{3E998B0A-FDDD-41EC-B2D9-1048C8CE058D}" destId="{F8EEECEF-4B08-4A60-B612-D0599B0D280C}" srcOrd="1" destOrd="0" parTransId="{4831A87B-87DF-4AB2-ABD8-53B5BBCE293B}" sibTransId="{CB5DA502-87D1-410D-A569-FD080F043DF0}"/>
    <dgm:cxn modelId="{0978BB14-47C2-4E44-A223-1202BAECE6B1}" type="presOf" srcId="{914F3CF2-6C12-42A0-9C14-5A4D75AA5605}" destId="{A794BC5D-8E34-4C87-A443-01796769D9EF}" srcOrd="0" destOrd="0" presId="urn:microsoft.com/office/officeart/2005/8/layout/orgChart1"/>
    <dgm:cxn modelId="{6DDC3019-CD8A-45AD-B9B4-37AE973AD665}" type="presOf" srcId="{84720C68-AFFC-40BD-B0D0-D8E6FA0A40B5}" destId="{370FDC3D-DCBB-4EE1-803B-F092F963890F}" srcOrd="0" destOrd="0" presId="urn:microsoft.com/office/officeart/2005/8/layout/orgChart1"/>
    <dgm:cxn modelId="{CDDB2222-D3FD-4F11-9191-6C4E6B3627AE}" srcId="{914F3CF2-6C12-42A0-9C14-5A4D75AA5605}" destId="{84720C68-AFFC-40BD-B0D0-D8E6FA0A40B5}" srcOrd="2" destOrd="0" parTransId="{769F7519-525A-44F5-B515-B667E36672CB}" sibTransId="{A92F9AFC-2BC4-4591-9176-BC39C6FA1C2A}"/>
    <dgm:cxn modelId="{7C2AE528-E659-44AD-B144-10BE79F96526}" type="presOf" srcId="{49B9F158-D364-42AA-BE16-A40254B37347}" destId="{CAD9D82B-1F65-4BE7-80B9-595AF8C24CCA}" srcOrd="0" destOrd="0" presId="urn:microsoft.com/office/officeart/2005/8/layout/orgChart1"/>
    <dgm:cxn modelId="{68238332-5A26-4DA5-B6FE-DD3791ADDCA0}" type="presOf" srcId="{84720C68-AFFC-40BD-B0D0-D8E6FA0A40B5}" destId="{730A459C-D657-4FCC-8C5F-0256D45DBAF0}" srcOrd="1" destOrd="0" presId="urn:microsoft.com/office/officeart/2005/8/layout/orgChart1"/>
    <dgm:cxn modelId="{433B0F3F-C562-4184-B5B6-0701988254F4}" type="presOf" srcId="{2CF618F8-31E0-412E-88F5-6FB900E6E2CF}" destId="{0CA7A52D-795E-4B1A-A3DD-7F91CD457D97}" srcOrd="1" destOrd="0" presId="urn:microsoft.com/office/officeart/2005/8/layout/orgChart1"/>
    <dgm:cxn modelId="{F44EF15E-4428-4163-9501-CDA01A6C196D}" type="presOf" srcId="{C6498271-16E0-4624-BA56-4B8F0AEC85C0}" destId="{E2A9351B-0772-4D1A-AC1F-564CA2FA2790}" srcOrd="0" destOrd="0" presId="urn:microsoft.com/office/officeart/2005/8/layout/orgChart1"/>
    <dgm:cxn modelId="{433A9C62-0241-4E17-AD3C-B60773F62AE8}" type="presOf" srcId="{2403F2B2-F7A5-4C8E-9458-BDEEFA2473FE}" destId="{71477AA6-A149-47DD-9F0B-6620C529041A}" srcOrd="1" destOrd="0" presId="urn:microsoft.com/office/officeart/2005/8/layout/orgChart1"/>
    <dgm:cxn modelId="{710F174C-D4C5-483F-BC00-B9338A8CD250}" type="presOf" srcId="{CAA3EB84-B679-42F8-A2A1-D7AA7288B1CF}" destId="{4107C090-BA44-4B7B-942D-F95F0D4ACF05}" srcOrd="0" destOrd="0" presId="urn:microsoft.com/office/officeart/2005/8/layout/orgChart1"/>
    <dgm:cxn modelId="{A0BFA54C-D963-479D-976F-EF2B5E61769C}" type="presOf" srcId="{16F5B866-160C-41FD-A391-04A86316C948}" destId="{55071845-A9EB-4B36-ADB0-DED25CE3DE3A}" srcOrd="0" destOrd="0" presId="urn:microsoft.com/office/officeart/2005/8/layout/orgChart1"/>
    <dgm:cxn modelId="{FA644154-BBC6-4C26-ACB1-D8B8514C36FC}" type="presOf" srcId="{2E62276E-71DB-46B4-A1DE-24F6C4D158F0}" destId="{E6F2EC9E-3575-4A8C-9601-C0E487A7F4F5}" srcOrd="1" destOrd="0" presId="urn:microsoft.com/office/officeart/2005/8/layout/orgChart1"/>
    <dgm:cxn modelId="{11E66180-5CC3-4B21-8ED3-7FB515E306F3}" type="presOf" srcId="{4831A87B-87DF-4AB2-ABD8-53B5BBCE293B}" destId="{B2D8E11A-A415-47A7-B59F-E14C7C17A183}" srcOrd="0" destOrd="0" presId="urn:microsoft.com/office/officeart/2005/8/layout/orgChart1"/>
    <dgm:cxn modelId="{52A39E86-D8F4-40F4-A626-12383777FE5E}" type="presOf" srcId="{F8EEECEF-4B08-4A60-B612-D0599B0D280C}" destId="{BF018881-8418-459E-98C0-F7868327AF47}" srcOrd="1" destOrd="0" presId="urn:microsoft.com/office/officeart/2005/8/layout/orgChart1"/>
    <dgm:cxn modelId="{F9F9EA88-B798-4667-8557-C846DB6C5038}" type="presOf" srcId="{ADC0F2B6-D5A8-48FE-A32F-22B799F2F139}" destId="{01CE470E-B362-40B6-9A26-CC54352FBCA8}" srcOrd="0" destOrd="0" presId="urn:microsoft.com/office/officeart/2005/8/layout/orgChart1"/>
    <dgm:cxn modelId="{2F0F42A7-E3A4-4FEF-A413-70ECDD78541B}" srcId="{2E62276E-71DB-46B4-A1DE-24F6C4D158F0}" destId="{2CF618F8-31E0-412E-88F5-6FB900E6E2CF}" srcOrd="1" destOrd="0" parTransId="{B8882D56-586A-46FE-AC7A-46286D4960D7}" sibTransId="{9952C149-1981-4468-9378-B3018512AD1D}"/>
    <dgm:cxn modelId="{687A76A8-BDD7-4D04-9ECC-C90F277535A2}" type="presOf" srcId="{2E62276E-71DB-46B4-A1DE-24F6C4D158F0}" destId="{A63C3893-FB34-4F9E-8D3D-084A4287B6BF}" srcOrd="0" destOrd="0" presId="urn:microsoft.com/office/officeart/2005/8/layout/orgChart1"/>
    <dgm:cxn modelId="{C90DF3AB-86E6-4A13-89AF-8BC79369A7A4}" type="presOf" srcId="{ADC0F2B6-D5A8-48FE-A32F-22B799F2F139}" destId="{D3BEF18B-89D5-4450-8746-72E10C4B08D4}" srcOrd="1" destOrd="0" presId="urn:microsoft.com/office/officeart/2005/8/layout/orgChart1"/>
    <dgm:cxn modelId="{A3643AB0-7719-4CE8-800C-7F8B3B3839A3}" type="presOf" srcId="{970DFE0F-66FA-49CF-9C62-586337BC9C98}" destId="{E4E5479D-9625-45CF-8DAA-9F4B36E7D08A}" srcOrd="1" destOrd="0" presId="urn:microsoft.com/office/officeart/2005/8/layout/orgChart1"/>
    <dgm:cxn modelId="{C00121B2-82B9-4A98-B4D2-343C603FF5FC}" srcId="{CAA3EB84-B679-42F8-A2A1-D7AA7288B1CF}" destId="{970DFE0F-66FA-49CF-9C62-586337BC9C98}" srcOrd="0" destOrd="0" parTransId="{B506A3AC-03EC-4D07-B298-0168A2AC444D}" sibTransId="{DC5677FA-D9A7-467B-AA69-B348D5557058}"/>
    <dgm:cxn modelId="{B54EFAB2-F1A1-4419-B607-83FF258EBB1B}" type="presOf" srcId="{2403F2B2-F7A5-4C8E-9458-BDEEFA2473FE}" destId="{EBFBC51A-4547-4416-8563-C69E0E8C2F92}" srcOrd="0" destOrd="0" presId="urn:microsoft.com/office/officeart/2005/8/layout/orgChart1"/>
    <dgm:cxn modelId="{7C3D21B7-66C7-4C7C-B227-696D04FD3215}" srcId="{2E62276E-71DB-46B4-A1DE-24F6C4D158F0}" destId="{3E998B0A-FDDD-41EC-B2D9-1048C8CE058D}" srcOrd="0" destOrd="0" parTransId="{16F5B866-160C-41FD-A391-04A86316C948}" sibTransId="{B095BE1A-5BE4-4D8A-96AE-88A5905C90F3}"/>
    <dgm:cxn modelId="{0E437CBA-36B1-4ED9-A097-D745F7A43478}" type="presOf" srcId="{FEA708BE-19C0-4754-AFD1-1179B3DF36A2}" destId="{89CB77DB-ACFE-44DA-94ED-756F7FE931A7}" srcOrd="0" destOrd="0" presId="urn:microsoft.com/office/officeart/2005/8/layout/orgChart1"/>
    <dgm:cxn modelId="{41AA32BF-E157-445E-BECD-14E033AFC593}" type="presOf" srcId="{B506A3AC-03EC-4D07-B298-0168A2AC444D}" destId="{39BE3F80-DA95-45C7-ABE5-1EDB82FBFA8F}" srcOrd="0" destOrd="0" presId="urn:microsoft.com/office/officeart/2005/8/layout/orgChart1"/>
    <dgm:cxn modelId="{9FFB1BC5-864F-4554-B5F5-998ABF758394}" type="presOf" srcId="{3E998B0A-FDDD-41EC-B2D9-1048C8CE058D}" destId="{A870FC35-EFE0-4FF9-A9A2-E681827DECE2}" srcOrd="1" destOrd="0" presId="urn:microsoft.com/office/officeart/2005/8/layout/orgChart1"/>
    <dgm:cxn modelId="{889AF3C8-2BAE-4D2E-AFB2-60ECFC3B5B5E}" srcId="{CAA3EB84-B679-42F8-A2A1-D7AA7288B1CF}" destId="{2403F2B2-F7A5-4C8E-9458-BDEEFA2473FE}" srcOrd="1" destOrd="0" parTransId="{C6498271-16E0-4624-BA56-4B8F0AEC85C0}" sibTransId="{6A097604-0257-43A8-8041-55D4A9400F94}"/>
    <dgm:cxn modelId="{72B8E0D0-BF01-44A4-BF40-E906454B4B55}" type="presOf" srcId="{769F7519-525A-44F5-B515-B667E36672CB}" destId="{72796C95-607F-4FC9-8896-2AB6F7956B2A}" srcOrd="0" destOrd="0" presId="urn:microsoft.com/office/officeart/2005/8/layout/orgChart1"/>
    <dgm:cxn modelId="{CF3D13D7-1D22-434E-A154-7D976A302850}" type="presOf" srcId="{D8DB3F4F-17F6-40C7-88C9-80C9477AB4FA}" destId="{3C84C482-887D-4812-8C5F-17D401834915}" srcOrd="0" destOrd="0" presId="urn:microsoft.com/office/officeart/2005/8/layout/orgChart1"/>
    <dgm:cxn modelId="{70B3DEDF-546F-4754-8110-6EB13EF13B39}" type="presOf" srcId="{914F3CF2-6C12-42A0-9C14-5A4D75AA5605}" destId="{95FCF6BA-1C6B-47A7-9A24-0D9E12958971}" srcOrd="1" destOrd="0" presId="urn:microsoft.com/office/officeart/2005/8/layout/orgChart1"/>
    <dgm:cxn modelId="{20D1EBE2-2947-42E9-8C9A-243BE1C9BFB8}" type="presOf" srcId="{2CF618F8-31E0-412E-88F5-6FB900E6E2CF}" destId="{4BE4B1DB-CC98-4C18-9619-EAAD93671887}" srcOrd="0" destOrd="0" presId="urn:microsoft.com/office/officeart/2005/8/layout/orgChart1"/>
    <dgm:cxn modelId="{0C40E5E8-ABD6-48F2-9F0C-3BB9B1006BB5}" type="presOf" srcId="{CAA3EB84-B679-42F8-A2A1-D7AA7288B1CF}" destId="{9CD89A97-D21D-4528-A542-088A07951A53}" srcOrd="1" destOrd="0" presId="urn:microsoft.com/office/officeart/2005/8/layout/orgChart1"/>
    <dgm:cxn modelId="{1D460EED-57F6-477D-A886-0235E027AF0E}" srcId="{3E998B0A-FDDD-41EC-B2D9-1048C8CE058D}" destId="{CAA3EB84-B679-42F8-A2A1-D7AA7288B1CF}" srcOrd="0" destOrd="0" parTransId="{D8DB3F4F-17F6-40C7-88C9-80C9477AB4FA}" sibTransId="{80591B6E-417A-485E-AAB7-7342246ED11E}"/>
    <dgm:cxn modelId="{6526BFF6-15A6-4F46-957C-AA7397B50E0D}" srcId="{49B9F158-D364-42AA-BE16-A40254B37347}" destId="{914F3CF2-6C12-42A0-9C14-5A4D75AA5605}" srcOrd="0" destOrd="0" parTransId="{D1520B41-C8C4-4C92-B549-C60AB1B47AE3}" sibTransId="{D4B69EE6-161D-4AA8-989E-B4743AC0FE85}"/>
    <dgm:cxn modelId="{6142DCF6-6908-464F-A2C5-D7B10CBD355A}" type="presOf" srcId="{970DFE0F-66FA-49CF-9C62-586337BC9C98}" destId="{7A56E7BB-4783-4A3C-9896-967C9D53BAAD}" srcOrd="0" destOrd="0" presId="urn:microsoft.com/office/officeart/2005/8/layout/orgChart1"/>
    <dgm:cxn modelId="{29EF55F9-BD22-48E6-9E5F-8F16ED63395D}" type="presOf" srcId="{F8EEECEF-4B08-4A60-B612-D0599B0D280C}" destId="{420FAA7A-AD84-4807-BCEA-7E5D20AF10E5}" srcOrd="0" destOrd="0" presId="urn:microsoft.com/office/officeart/2005/8/layout/orgChart1"/>
    <dgm:cxn modelId="{3AB204FF-5806-45F4-A651-409DB608FCBD}" type="presOf" srcId="{2AAC7B82-1AF5-416F-A201-CFD28495A4EE}" destId="{1169F513-5650-427E-9626-7BAB1A30584B}" srcOrd="0" destOrd="0" presId="urn:microsoft.com/office/officeart/2005/8/layout/orgChart1"/>
    <dgm:cxn modelId="{EBFB17FF-1D23-4AFE-8CA7-8E0CE6A34CD0}" srcId="{914F3CF2-6C12-42A0-9C14-5A4D75AA5605}" destId="{ADC0F2B6-D5A8-48FE-A32F-22B799F2F139}" srcOrd="1" destOrd="0" parTransId="{2AAC7B82-1AF5-416F-A201-CFD28495A4EE}" sibTransId="{5C676289-FDB1-45AE-8375-A9FD51709754}"/>
    <dgm:cxn modelId="{B52873A2-8D35-4504-8318-26C0F76FB7B3}" type="presParOf" srcId="{CAD9D82B-1F65-4BE7-80B9-595AF8C24CCA}" destId="{AC49FBB5-B053-4B8D-B103-28924C7E3583}" srcOrd="0" destOrd="0" presId="urn:microsoft.com/office/officeart/2005/8/layout/orgChart1"/>
    <dgm:cxn modelId="{1FD6EDA0-2A78-4EDC-8451-F4238A11AA6A}" type="presParOf" srcId="{AC49FBB5-B053-4B8D-B103-28924C7E3583}" destId="{9B1C80C6-E8DB-45B7-9882-A0F3B431D449}" srcOrd="0" destOrd="0" presId="urn:microsoft.com/office/officeart/2005/8/layout/orgChart1"/>
    <dgm:cxn modelId="{9388CA10-8465-40A9-841D-515749F73290}" type="presParOf" srcId="{9B1C80C6-E8DB-45B7-9882-A0F3B431D449}" destId="{A794BC5D-8E34-4C87-A443-01796769D9EF}" srcOrd="0" destOrd="0" presId="urn:microsoft.com/office/officeart/2005/8/layout/orgChart1"/>
    <dgm:cxn modelId="{F6EF875D-130A-4131-B1E3-683EAD4FA115}" type="presParOf" srcId="{9B1C80C6-E8DB-45B7-9882-A0F3B431D449}" destId="{95FCF6BA-1C6B-47A7-9A24-0D9E12958971}" srcOrd="1" destOrd="0" presId="urn:microsoft.com/office/officeart/2005/8/layout/orgChart1"/>
    <dgm:cxn modelId="{414EB2B6-6970-4D92-96E8-236270411450}" type="presParOf" srcId="{AC49FBB5-B053-4B8D-B103-28924C7E3583}" destId="{50262E0F-273F-4E8D-BE42-7B03884AFCFE}" srcOrd="1" destOrd="0" presId="urn:microsoft.com/office/officeart/2005/8/layout/orgChart1"/>
    <dgm:cxn modelId="{092DA547-87E7-4EBF-9B16-3CD7FD5EFDA6}" type="presParOf" srcId="{50262E0F-273F-4E8D-BE42-7B03884AFCFE}" destId="{89CB77DB-ACFE-44DA-94ED-756F7FE931A7}" srcOrd="0" destOrd="0" presId="urn:microsoft.com/office/officeart/2005/8/layout/orgChart1"/>
    <dgm:cxn modelId="{5EAD1237-F224-40AB-85F5-A72E71CA4619}" type="presParOf" srcId="{50262E0F-273F-4E8D-BE42-7B03884AFCFE}" destId="{4FA340CC-F6B9-4CB9-88B1-1511F9B79534}" srcOrd="1" destOrd="0" presId="urn:microsoft.com/office/officeart/2005/8/layout/orgChart1"/>
    <dgm:cxn modelId="{0E2A213A-8068-4C0E-A9CF-853923D61D10}" type="presParOf" srcId="{4FA340CC-F6B9-4CB9-88B1-1511F9B79534}" destId="{A52A3945-A360-4621-BAED-F9B7D712444E}" srcOrd="0" destOrd="0" presId="urn:microsoft.com/office/officeart/2005/8/layout/orgChart1"/>
    <dgm:cxn modelId="{61DA347E-6427-4A3B-8A9E-E64A48C0797B}" type="presParOf" srcId="{A52A3945-A360-4621-BAED-F9B7D712444E}" destId="{A63C3893-FB34-4F9E-8D3D-084A4287B6BF}" srcOrd="0" destOrd="0" presId="urn:microsoft.com/office/officeart/2005/8/layout/orgChart1"/>
    <dgm:cxn modelId="{E115E2E2-7C18-4350-86B6-6638E6351791}" type="presParOf" srcId="{A52A3945-A360-4621-BAED-F9B7D712444E}" destId="{E6F2EC9E-3575-4A8C-9601-C0E487A7F4F5}" srcOrd="1" destOrd="0" presId="urn:microsoft.com/office/officeart/2005/8/layout/orgChart1"/>
    <dgm:cxn modelId="{6DD2B35E-6F1B-458F-8114-81A9FB272086}" type="presParOf" srcId="{4FA340CC-F6B9-4CB9-88B1-1511F9B79534}" destId="{529F27AB-DC88-434B-905A-7EAC2F0B280B}" srcOrd="1" destOrd="0" presId="urn:microsoft.com/office/officeart/2005/8/layout/orgChart1"/>
    <dgm:cxn modelId="{03A2C7F1-6AC7-4B99-B13E-CBA742266E48}" type="presParOf" srcId="{529F27AB-DC88-434B-905A-7EAC2F0B280B}" destId="{55071845-A9EB-4B36-ADB0-DED25CE3DE3A}" srcOrd="0" destOrd="0" presId="urn:microsoft.com/office/officeart/2005/8/layout/orgChart1"/>
    <dgm:cxn modelId="{C5123A04-92C7-447F-91EB-271D51814B91}" type="presParOf" srcId="{529F27AB-DC88-434B-905A-7EAC2F0B280B}" destId="{99969753-C8B0-4279-A528-9CD8BD693AB2}" srcOrd="1" destOrd="0" presId="urn:microsoft.com/office/officeart/2005/8/layout/orgChart1"/>
    <dgm:cxn modelId="{6371109C-5038-4821-9FDF-8E4DC4ACB0D4}" type="presParOf" srcId="{99969753-C8B0-4279-A528-9CD8BD693AB2}" destId="{00D8A644-6E84-4E2B-B79D-D51C74F636A8}" srcOrd="0" destOrd="0" presId="urn:microsoft.com/office/officeart/2005/8/layout/orgChart1"/>
    <dgm:cxn modelId="{E5878D43-3C94-4A35-A08E-915AB2B59325}" type="presParOf" srcId="{00D8A644-6E84-4E2B-B79D-D51C74F636A8}" destId="{050C3796-7844-4712-AA5D-6FC3A567A832}" srcOrd="0" destOrd="0" presId="urn:microsoft.com/office/officeart/2005/8/layout/orgChart1"/>
    <dgm:cxn modelId="{C95C2113-0813-453E-AFC2-6356D9BE957A}" type="presParOf" srcId="{00D8A644-6E84-4E2B-B79D-D51C74F636A8}" destId="{A870FC35-EFE0-4FF9-A9A2-E681827DECE2}" srcOrd="1" destOrd="0" presId="urn:microsoft.com/office/officeart/2005/8/layout/orgChart1"/>
    <dgm:cxn modelId="{1D4275EA-82C4-42E0-9D4C-B0ABEAC76A85}" type="presParOf" srcId="{99969753-C8B0-4279-A528-9CD8BD693AB2}" destId="{DC4D2139-4353-4635-8846-E3B92ACB01AA}" srcOrd="1" destOrd="0" presId="urn:microsoft.com/office/officeart/2005/8/layout/orgChart1"/>
    <dgm:cxn modelId="{12AD7D0C-845F-442D-B27A-32DB28ADBD87}" type="presParOf" srcId="{DC4D2139-4353-4635-8846-E3B92ACB01AA}" destId="{3C84C482-887D-4812-8C5F-17D401834915}" srcOrd="0" destOrd="0" presId="urn:microsoft.com/office/officeart/2005/8/layout/orgChart1"/>
    <dgm:cxn modelId="{9B6F96F5-A17D-43C6-B1BF-A6D6431E9798}" type="presParOf" srcId="{DC4D2139-4353-4635-8846-E3B92ACB01AA}" destId="{62EFB801-B2C4-4DAA-8D6B-D725EAFD06DB}" srcOrd="1" destOrd="0" presId="urn:microsoft.com/office/officeart/2005/8/layout/orgChart1"/>
    <dgm:cxn modelId="{E21B2346-2FC0-497D-A417-8CCACC5BFA2F}" type="presParOf" srcId="{62EFB801-B2C4-4DAA-8D6B-D725EAFD06DB}" destId="{C16C27BA-B2A4-4D9D-94B2-AB3621661167}" srcOrd="0" destOrd="0" presId="urn:microsoft.com/office/officeart/2005/8/layout/orgChart1"/>
    <dgm:cxn modelId="{202DEB8B-26F2-4594-9DD3-9A21D2A43608}" type="presParOf" srcId="{C16C27BA-B2A4-4D9D-94B2-AB3621661167}" destId="{4107C090-BA44-4B7B-942D-F95F0D4ACF05}" srcOrd="0" destOrd="0" presId="urn:microsoft.com/office/officeart/2005/8/layout/orgChart1"/>
    <dgm:cxn modelId="{F1D5D332-C830-41AE-96EF-A0A4B661D4FE}" type="presParOf" srcId="{C16C27BA-B2A4-4D9D-94B2-AB3621661167}" destId="{9CD89A97-D21D-4528-A542-088A07951A53}" srcOrd="1" destOrd="0" presId="urn:microsoft.com/office/officeart/2005/8/layout/orgChart1"/>
    <dgm:cxn modelId="{6A3B71E6-E854-4DCC-8114-6D96BC6FE513}" type="presParOf" srcId="{62EFB801-B2C4-4DAA-8D6B-D725EAFD06DB}" destId="{E094DC36-B5DA-41CE-8BDD-DB858D4D570D}" srcOrd="1" destOrd="0" presId="urn:microsoft.com/office/officeart/2005/8/layout/orgChart1"/>
    <dgm:cxn modelId="{95E239F2-339F-4DD7-8525-03342B07F5D8}" type="presParOf" srcId="{E094DC36-B5DA-41CE-8BDD-DB858D4D570D}" destId="{39BE3F80-DA95-45C7-ABE5-1EDB82FBFA8F}" srcOrd="0" destOrd="0" presId="urn:microsoft.com/office/officeart/2005/8/layout/orgChart1"/>
    <dgm:cxn modelId="{93B3CA3E-0167-4AA5-8DE4-D40D7F6187CF}" type="presParOf" srcId="{E094DC36-B5DA-41CE-8BDD-DB858D4D570D}" destId="{C41BD72F-8686-4EDB-94FF-67BEE5FA5C6F}" srcOrd="1" destOrd="0" presId="urn:microsoft.com/office/officeart/2005/8/layout/orgChart1"/>
    <dgm:cxn modelId="{4420D2A2-CA8B-4388-A4F9-6E413450C4A9}" type="presParOf" srcId="{C41BD72F-8686-4EDB-94FF-67BEE5FA5C6F}" destId="{1E396ED2-ACC5-46B7-98DB-B0B855622239}" srcOrd="0" destOrd="0" presId="urn:microsoft.com/office/officeart/2005/8/layout/orgChart1"/>
    <dgm:cxn modelId="{DBC45130-0608-40EA-9D97-E4850D07BC88}" type="presParOf" srcId="{1E396ED2-ACC5-46B7-98DB-B0B855622239}" destId="{7A56E7BB-4783-4A3C-9896-967C9D53BAAD}" srcOrd="0" destOrd="0" presId="urn:microsoft.com/office/officeart/2005/8/layout/orgChart1"/>
    <dgm:cxn modelId="{30AAF1CD-A821-44F9-B496-6A758C9DAD63}" type="presParOf" srcId="{1E396ED2-ACC5-46B7-98DB-B0B855622239}" destId="{E4E5479D-9625-45CF-8DAA-9F4B36E7D08A}" srcOrd="1" destOrd="0" presId="urn:microsoft.com/office/officeart/2005/8/layout/orgChart1"/>
    <dgm:cxn modelId="{BEC7EC9B-17D9-4D29-9FFB-A02B37088200}" type="presParOf" srcId="{C41BD72F-8686-4EDB-94FF-67BEE5FA5C6F}" destId="{E2F525EC-CC40-40FB-A7F6-6C81D83DD64D}" srcOrd="1" destOrd="0" presId="urn:microsoft.com/office/officeart/2005/8/layout/orgChart1"/>
    <dgm:cxn modelId="{A9A4FC30-A676-4BFA-A70B-8F35C1346F93}" type="presParOf" srcId="{C41BD72F-8686-4EDB-94FF-67BEE5FA5C6F}" destId="{52BFB3EB-6D61-4A76-9308-43325D9DC93A}" srcOrd="2" destOrd="0" presId="urn:microsoft.com/office/officeart/2005/8/layout/orgChart1"/>
    <dgm:cxn modelId="{FD487864-B464-42CE-95FD-554CDFF86667}" type="presParOf" srcId="{E094DC36-B5DA-41CE-8BDD-DB858D4D570D}" destId="{E2A9351B-0772-4D1A-AC1F-564CA2FA2790}" srcOrd="2" destOrd="0" presId="urn:microsoft.com/office/officeart/2005/8/layout/orgChart1"/>
    <dgm:cxn modelId="{E424FBC9-EBD5-4910-AB19-13D5F980AE21}" type="presParOf" srcId="{E094DC36-B5DA-41CE-8BDD-DB858D4D570D}" destId="{8406B243-B104-4CF5-A7DA-ACF7474A13DC}" srcOrd="3" destOrd="0" presId="urn:microsoft.com/office/officeart/2005/8/layout/orgChart1"/>
    <dgm:cxn modelId="{95C3549C-2974-4A67-8543-86201DFF507E}" type="presParOf" srcId="{8406B243-B104-4CF5-A7DA-ACF7474A13DC}" destId="{93E7687C-F443-4B88-B94B-C8D7CAE66A93}" srcOrd="0" destOrd="0" presId="urn:microsoft.com/office/officeart/2005/8/layout/orgChart1"/>
    <dgm:cxn modelId="{0D86C540-B202-4E71-8CC0-6BAF6E579C41}" type="presParOf" srcId="{93E7687C-F443-4B88-B94B-C8D7CAE66A93}" destId="{EBFBC51A-4547-4416-8563-C69E0E8C2F92}" srcOrd="0" destOrd="0" presId="urn:microsoft.com/office/officeart/2005/8/layout/orgChart1"/>
    <dgm:cxn modelId="{93803109-3B16-4758-B219-85E677AA7719}" type="presParOf" srcId="{93E7687C-F443-4B88-B94B-C8D7CAE66A93}" destId="{71477AA6-A149-47DD-9F0B-6620C529041A}" srcOrd="1" destOrd="0" presId="urn:microsoft.com/office/officeart/2005/8/layout/orgChart1"/>
    <dgm:cxn modelId="{9FFB9A06-B0E5-4DE1-8AA6-1A43A8168029}" type="presParOf" srcId="{8406B243-B104-4CF5-A7DA-ACF7474A13DC}" destId="{357C105E-CED0-4470-9C26-E2DA25EFBE37}" srcOrd="1" destOrd="0" presId="urn:microsoft.com/office/officeart/2005/8/layout/orgChart1"/>
    <dgm:cxn modelId="{6B9AEFC1-8CDF-4843-A014-E8CCB57314EF}" type="presParOf" srcId="{8406B243-B104-4CF5-A7DA-ACF7474A13DC}" destId="{485370BA-7E21-4CC9-A666-DEE3001FAFF2}" srcOrd="2" destOrd="0" presId="urn:microsoft.com/office/officeart/2005/8/layout/orgChart1"/>
    <dgm:cxn modelId="{43AEECB1-34E6-4FFC-8856-6E2F412F6F74}" type="presParOf" srcId="{62EFB801-B2C4-4DAA-8D6B-D725EAFD06DB}" destId="{7F34F977-8A84-41B7-BDE2-5102FED36DBB}" srcOrd="2" destOrd="0" presId="urn:microsoft.com/office/officeart/2005/8/layout/orgChart1"/>
    <dgm:cxn modelId="{878D29DF-D244-48CA-BF6E-810C4B9AE1C9}" type="presParOf" srcId="{DC4D2139-4353-4635-8846-E3B92ACB01AA}" destId="{B2D8E11A-A415-47A7-B59F-E14C7C17A183}" srcOrd="2" destOrd="0" presId="urn:microsoft.com/office/officeart/2005/8/layout/orgChart1"/>
    <dgm:cxn modelId="{71A3DF5F-1E6A-43A5-8312-6FC3E3742F6F}" type="presParOf" srcId="{DC4D2139-4353-4635-8846-E3B92ACB01AA}" destId="{6D567A1E-6146-4C7C-8A15-28EC2A3B427C}" srcOrd="3" destOrd="0" presId="urn:microsoft.com/office/officeart/2005/8/layout/orgChart1"/>
    <dgm:cxn modelId="{CA6A3B2D-942F-4AE4-A291-B929375A3637}" type="presParOf" srcId="{6D567A1E-6146-4C7C-8A15-28EC2A3B427C}" destId="{A0BAE468-7529-430D-89A9-D0D4D5698A2D}" srcOrd="0" destOrd="0" presId="urn:microsoft.com/office/officeart/2005/8/layout/orgChart1"/>
    <dgm:cxn modelId="{C845A1D8-7ACE-4C35-BFF2-E21DC3A26E51}" type="presParOf" srcId="{A0BAE468-7529-430D-89A9-D0D4D5698A2D}" destId="{420FAA7A-AD84-4807-BCEA-7E5D20AF10E5}" srcOrd="0" destOrd="0" presId="urn:microsoft.com/office/officeart/2005/8/layout/orgChart1"/>
    <dgm:cxn modelId="{25231444-D9E6-4625-80AE-0DD6A4F2B812}" type="presParOf" srcId="{A0BAE468-7529-430D-89A9-D0D4D5698A2D}" destId="{BF018881-8418-459E-98C0-F7868327AF47}" srcOrd="1" destOrd="0" presId="urn:microsoft.com/office/officeart/2005/8/layout/orgChart1"/>
    <dgm:cxn modelId="{CD997774-2F0D-4B62-A178-6134A654E957}" type="presParOf" srcId="{6D567A1E-6146-4C7C-8A15-28EC2A3B427C}" destId="{7F44C0DA-8148-43E7-B8BE-8F9DA3DE2C12}" srcOrd="1" destOrd="0" presId="urn:microsoft.com/office/officeart/2005/8/layout/orgChart1"/>
    <dgm:cxn modelId="{B53BD6CB-2B13-4B45-9E2E-793C13D5B4D8}" type="presParOf" srcId="{6D567A1E-6146-4C7C-8A15-28EC2A3B427C}" destId="{D0DF7732-4BA6-4CE5-A084-DCE94E045101}" srcOrd="2" destOrd="0" presId="urn:microsoft.com/office/officeart/2005/8/layout/orgChart1"/>
    <dgm:cxn modelId="{0C22F030-08F1-4756-AE93-55DC64791D9E}" type="presParOf" srcId="{99969753-C8B0-4279-A528-9CD8BD693AB2}" destId="{3202278F-6F3F-4628-89C0-E197406A3F70}" srcOrd="2" destOrd="0" presId="urn:microsoft.com/office/officeart/2005/8/layout/orgChart1"/>
    <dgm:cxn modelId="{1887D41C-CEED-4B1E-844D-5BA67C0EFD8E}" type="presParOf" srcId="{529F27AB-DC88-434B-905A-7EAC2F0B280B}" destId="{9DB0F8C6-9579-482C-9390-FFF9A6A55EA8}" srcOrd="2" destOrd="0" presId="urn:microsoft.com/office/officeart/2005/8/layout/orgChart1"/>
    <dgm:cxn modelId="{5A95A013-2DC7-41C6-A2C9-29B5BD6DCD6B}" type="presParOf" srcId="{529F27AB-DC88-434B-905A-7EAC2F0B280B}" destId="{35C4C189-431C-450A-9AB1-30D3A67E606B}" srcOrd="3" destOrd="0" presId="urn:microsoft.com/office/officeart/2005/8/layout/orgChart1"/>
    <dgm:cxn modelId="{C54D4B1C-8749-4265-9E5F-B45DFF920B93}" type="presParOf" srcId="{35C4C189-431C-450A-9AB1-30D3A67E606B}" destId="{DB789344-5CE2-4586-95D4-D16BBC0E0985}" srcOrd="0" destOrd="0" presId="urn:microsoft.com/office/officeart/2005/8/layout/orgChart1"/>
    <dgm:cxn modelId="{578AE661-5424-44FD-920D-33DE8D0CBBC0}" type="presParOf" srcId="{DB789344-5CE2-4586-95D4-D16BBC0E0985}" destId="{4BE4B1DB-CC98-4C18-9619-EAAD93671887}" srcOrd="0" destOrd="0" presId="urn:microsoft.com/office/officeart/2005/8/layout/orgChart1"/>
    <dgm:cxn modelId="{4FA2CDD4-DCE0-43C9-A395-BA0081D73818}" type="presParOf" srcId="{DB789344-5CE2-4586-95D4-D16BBC0E0985}" destId="{0CA7A52D-795E-4B1A-A3DD-7F91CD457D97}" srcOrd="1" destOrd="0" presId="urn:microsoft.com/office/officeart/2005/8/layout/orgChart1"/>
    <dgm:cxn modelId="{7D70C4B4-D9D9-4A6F-B446-65DB4F03BC6C}" type="presParOf" srcId="{35C4C189-431C-450A-9AB1-30D3A67E606B}" destId="{CC954841-E1F2-4E5D-B645-03001C2AAB37}" srcOrd="1" destOrd="0" presId="urn:microsoft.com/office/officeart/2005/8/layout/orgChart1"/>
    <dgm:cxn modelId="{7853BF56-64A5-44EE-AC4F-7490FBAAE0FD}" type="presParOf" srcId="{35C4C189-431C-450A-9AB1-30D3A67E606B}" destId="{8260CE27-6FFA-4091-B27D-90F95FF0695D}" srcOrd="2" destOrd="0" presId="urn:microsoft.com/office/officeart/2005/8/layout/orgChart1"/>
    <dgm:cxn modelId="{F732BE29-6174-444D-8D4F-F54E373DC66F}" type="presParOf" srcId="{4FA340CC-F6B9-4CB9-88B1-1511F9B79534}" destId="{6E8A0423-7E90-416F-BFD3-8D7BFF3442C2}" srcOrd="2" destOrd="0" presId="urn:microsoft.com/office/officeart/2005/8/layout/orgChart1"/>
    <dgm:cxn modelId="{B9167265-B668-457A-B8B3-181463F67E06}" type="presParOf" srcId="{50262E0F-273F-4E8D-BE42-7B03884AFCFE}" destId="{1169F513-5650-427E-9626-7BAB1A30584B}" srcOrd="2" destOrd="0" presId="urn:microsoft.com/office/officeart/2005/8/layout/orgChart1"/>
    <dgm:cxn modelId="{DA207E75-1978-45D7-AE3C-336DA6A017DD}" type="presParOf" srcId="{50262E0F-273F-4E8D-BE42-7B03884AFCFE}" destId="{45BB4425-71F9-415C-B2DF-8E632579F189}" srcOrd="3" destOrd="0" presId="urn:microsoft.com/office/officeart/2005/8/layout/orgChart1"/>
    <dgm:cxn modelId="{A5B258C4-B082-4EC5-AE58-E95349457CDE}" type="presParOf" srcId="{45BB4425-71F9-415C-B2DF-8E632579F189}" destId="{3C2A5AF6-DF04-4381-AAEE-5DE3A98F47AB}" srcOrd="0" destOrd="0" presId="urn:microsoft.com/office/officeart/2005/8/layout/orgChart1"/>
    <dgm:cxn modelId="{5A5F4586-4FCA-4DCA-8C94-51766D06C676}" type="presParOf" srcId="{3C2A5AF6-DF04-4381-AAEE-5DE3A98F47AB}" destId="{01CE470E-B362-40B6-9A26-CC54352FBCA8}" srcOrd="0" destOrd="0" presId="urn:microsoft.com/office/officeart/2005/8/layout/orgChart1"/>
    <dgm:cxn modelId="{33022DE9-4B35-45B8-868C-56530F777A6D}" type="presParOf" srcId="{3C2A5AF6-DF04-4381-AAEE-5DE3A98F47AB}" destId="{D3BEF18B-89D5-4450-8746-72E10C4B08D4}" srcOrd="1" destOrd="0" presId="urn:microsoft.com/office/officeart/2005/8/layout/orgChart1"/>
    <dgm:cxn modelId="{62014B66-D2E9-4292-8D5F-E16865900AED}" type="presParOf" srcId="{45BB4425-71F9-415C-B2DF-8E632579F189}" destId="{C842D7B1-5909-4753-96BA-3F4181147380}" srcOrd="1" destOrd="0" presId="urn:microsoft.com/office/officeart/2005/8/layout/orgChart1"/>
    <dgm:cxn modelId="{043CDE70-0EE8-4329-8179-CB10CFB7418D}" type="presParOf" srcId="{45BB4425-71F9-415C-B2DF-8E632579F189}" destId="{E538589B-E2E6-4966-9EC7-C0B840179E11}" srcOrd="2" destOrd="0" presId="urn:microsoft.com/office/officeart/2005/8/layout/orgChart1"/>
    <dgm:cxn modelId="{33A285B5-F660-422B-98B0-13FD811C1F26}" type="presParOf" srcId="{50262E0F-273F-4E8D-BE42-7B03884AFCFE}" destId="{72796C95-607F-4FC9-8896-2AB6F7956B2A}" srcOrd="4" destOrd="0" presId="urn:microsoft.com/office/officeart/2005/8/layout/orgChart1"/>
    <dgm:cxn modelId="{36A4666B-6CB6-410B-A576-6049504BDA4A}" type="presParOf" srcId="{50262E0F-273F-4E8D-BE42-7B03884AFCFE}" destId="{E920ECCE-6019-4CF4-9137-48E31894B682}" srcOrd="5" destOrd="0" presId="urn:microsoft.com/office/officeart/2005/8/layout/orgChart1"/>
    <dgm:cxn modelId="{4E837975-AA7D-424E-9CD2-18FA6D7F2056}" type="presParOf" srcId="{E920ECCE-6019-4CF4-9137-48E31894B682}" destId="{F67AFEFE-3319-42A3-9225-BAFE27887EDD}" srcOrd="0" destOrd="0" presId="urn:microsoft.com/office/officeart/2005/8/layout/orgChart1"/>
    <dgm:cxn modelId="{661CA6FA-450D-4E1E-A479-0F6B6A474EAB}" type="presParOf" srcId="{F67AFEFE-3319-42A3-9225-BAFE27887EDD}" destId="{370FDC3D-DCBB-4EE1-803B-F092F963890F}" srcOrd="0" destOrd="0" presId="urn:microsoft.com/office/officeart/2005/8/layout/orgChart1"/>
    <dgm:cxn modelId="{2DB27463-9BD5-421B-9689-F5CE044F671E}" type="presParOf" srcId="{F67AFEFE-3319-42A3-9225-BAFE27887EDD}" destId="{730A459C-D657-4FCC-8C5F-0256D45DBAF0}" srcOrd="1" destOrd="0" presId="urn:microsoft.com/office/officeart/2005/8/layout/orgChart1"/>
    <dgm:cxn modelId="{8969698C-49F0-4938-A48C-15E12052B217}" type="presParOf" srcId="{E920ECCE-6019-4CF4-9137-48E31894B682}" destId="{473BF88C-37D6-42C7-9843-C1C6B7323A4A}" srcOrd="1" destOrd="0" presId="urn:microsoft.com/office/officeart/2005/8/layout/orgChart1"/>
    <dgm:cxn modelId="{6D709293-647A-45BF-BCB4-AA1FC4DC932A}" type="presParOf" srcId="{E920ECCE-6019-4CF4-9137-48E31894B682}" destId="{1C6D411F-8782-4BBD-98A8-00DF5B77ECFB}" srcOrd="2" destOrd="0" presId="urn:microsoft.com/office/officeart/2005/8/layout/orgChart1"/>
    <dgm:cxn modelId="{180D8D6E-6CBB-436C-A2A7-DF74C14F9556}" type="presParOf" srcId="{AC49FBB5-B053-4B8D-B103-28924C7E3583}" destId="{2ECAC766-101F-43F2-B239-CA2E093B08E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557F9-D5B2-4C78-A1C9-3892705CF056}">
      <dsp:nvSpPr>
        <dsp:cNvPr id="0" name=""/>
        <dsp:cNvSpPr/>
      </dsp:nvSpPr>
      <dsp:spPr>
        <a:xfrm>
          <a:off x="4803302" y="879408"/>
          <a:ext cx="288951" cy="943989"/>
        </a:xfrm>
        <a:custGeom>
          <a:avLst/>
          <a:gdLst/>
          <a:ahLst/>
          <a:cxnLst/>
          <a:rect l="0" t="0" r="0" b="0"/>
          <a:pathLst>
            <a:path>
              <a:moveTo>
                <a:pt x="288951" y="0"/>
              </a:moveTo>
              <a:lnTo>
                <a:pt x="288951" y="943989"/>
              </a:lnTo>
              <a:lnTo>
                <a:pt x="0" y="943989"/>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733E06-854D-4D31-ADF2-B6D5453435C7}">
      <dsp:nvSpPr>
        <dsp:cNvPr id="0" name=""/>
        <dsp:cNvSpPr/>
      </dsp:nvSpPr>
      <dsp:spPr>
        <a:xfrm>
          <a:off x="8450879" y="3643253"/>
          <a:ext cx="91440" cy="506056"/>
        </a:xfrm>
        <a:custGeom>
          <a:avLst/>
          <a:gdLst/>
          <a:ahLst/>
          <a:cxnLst/>
          <a:rect l="0" t="0" r="0" b="0"/>
          <a:pathLst>
            <a:path>
              <a:moveTo>
                <a:pt x="45720" y="0"/>
              </a:moveTo>
              <a:lnTo>
                <a:pt x="45720" y="506056"/>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2A3839-FB7E-4CDD-99A6-3722EB41E92A}">
      <dsp:nvSpPr>
        <dsp:cNvPr id="0" name=""/>
        <dsp:cNvSpPr/>
      </dsp:nvSpPr>
      <dsp:spPr>
        <a:xfrm>
          <a:off x="5092254" y="879408"/>
          <a:ext cx="3404344" cy="1887978"/>
        </a:xfrm>
        <a:custGeom>
          <a:avLst/>
          <a:gdLst/>
          <a:ahLst/>
          <a:cxnLst/>
          <a:rect l="0" t="0" r="0" b="0"/>
          <a:pathLst>
            <a:path>
              <a:moveTo>
                <a:pt x="0" y="0"/>
              </a:moveTo>
              <a:lnTo>
                <a:pt x="0" y="1683609"/>
              </a:lnTo>
              <a:lnTo>
                <a:pt x="3404344" y="1683609"/>
              </a:lnTo>
              <a:lnTo>
                <a:pt x="3404344" y="1887978"/>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119555-9D3C-4F43-B6AF-9756710DCBC7}">
      <dsp:nvSpPr>
        <dsp:cNvPr id="0" name=""/>
        <dsp:cNvSpPr/>
      </dsp:nvSpPr>
      <dsp:spPr>
        <a:xfrm>
          <a:off x="6181316" y="3643253"/>
          <a:ext cx="91440" cy="506056"/>
        </a:xfrm>
        <a:custGeom>
          <a:avLst/>
          <a:gdLst/>
          <a:ahLst/>
          <a:cxnLst/>
          <a:rect l="0" t="0" r="0" b="0"/>
          <a:pathLst>
            <a:path>
              <a:moveTo>
                <a:pt x="45720" y="0"/>
              </a:moveTo>
              <a:lnTo>
                <a:pt x="45720" y="506056"/>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50B59D-1ACC-407A-975F-1687E9425E2C}">
      <dsp:nvSpPr>
        <dsp:cNvPr id="0" name=""/>
        <dsp:cNvSpPr/>
      </dsp:nvSpPr>
      <dsp:spPr>
        <a:xfrm>
          <a:off x="5092254" y="879408"/>
          <a:ext cx="1134781" cy="1887978"/>
        </a:xfrm>
        <a:custGeom>
          <a:avLst/>
          <a:gdLst/>
          <a:ahLst/>
          <a:cxnLst/>
          <a:rect l="0" t="0" r="0" b="0"/>
          <a:pathLst>
            <a:path>
              <a:moveTo>
                <a:pt x="0" y="0"/>
              </a:moveTo>
              <a:lnTo>
                <a:pt x="0" y="1683609"/>
              </a:lnTo>
              <a:lnTo>
                <a:pt x="1134781" y="1683609"/>
              </a:lnTo>
              <a:lnTo>
                <a:pt x="1134781" y="1887978"/>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E0CD42-7E7C-4FAF-AECA-9EF2DA7FA502}">
      <dsp:nvSpPr>
        <dsp:cNvPr id="0" name=""/>
        <dsp:cNvSpPr/>
      </dsp:nvSpPr>
      <dsp:spPr>
        <a:xfrm>
          <a:off x="3911753" y="3643253"/>
          <a:ext cx="91440" cy="506056"/>
        </a:xfrm>
        <a:custGeom>
          <a:avLst/>
          <a:gdLst/>
          <a:ahLst/>
          <a:cxnLst/>
          <a:rect l="0" t="0" r="0" b="0"/>
          <a:pathLst>
            <a:path>
              <a:moveTo>
                <a:pt x="45720" y="0"/>
              </a:moveTo>
              <a:lnTo>
                <a:pt x="45720" y="506056"/>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67C0C0-C39A-45F5-BDE5-E6EB16B25EA9}">
      <dsp:nvSpPr>
        <dsp:cNvPr id="0" name=""/>
        <dsp:cNvSpPr/>
      </dsp:nvSpPr>
      <dsp:spPr>
        <a:xfrm>
          <a:off x="3957473" y="879408"/>
          <a:ext cx="1134781" cy="1887978"/>
        </a:xfrm>
        <a:custGeom>
          <a:avLst/>
          <a:gdLst/>
          <a:ahLst/>
          <a:cxnLst/>
          <a:rect l="0" t="0" r="0" b="0"/>
          <a:pathLst>
            <a:path>
              <a:moveTo>
                <a:pt x="1134781" y="0"/>
              </a:moveTo>
              <a:lnTo>
                <a:pt x="1134781" y="1683609"/>
              </a:lnTo>
              <a:lnTo>
                <a:pt x="0" y="1683609"/>
              </a:lnTo>
              <a:lnTo>
                <a:pt x="0" y="1887978"/>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23C173-02B1-4952-9CCB-AE26740D0FE5}">
      <dsp:nvSpPr>
        <dsp:cNvPr id="0" name=""/>
        <dsp:cNvSpPr/>
      </dsp:nvSpPr>
      <dsp:spPr>
        <a:xfrm>
          <a:off x="1642189" y="3643253"/>
          <a:ext cx="91440" cy="506056"/>
        </a:xfrm>
        <a:custGeom>
          <a:avLst/>
          <a:gdLst/>
          <a:ahLst/>
          <a:cxnLst/>
          <a:rect l="0" t="0" r="0" b="0"/>
          <a:pathLst>
            <a:path>
              <a:moveTo>
                <a:pt x="45720" y="0"/>
              </a:moveTo>
              <a:lnTo>
                <a:pt x="45720" y="506056"/>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338B8A-425C-4300-BD1A-923A55AC8D62}">
      <dsp:nvSpPr>
        <dsp:cNvPr id="0" name=""/>
        <dsp:cNvSpPr/>
      </dsp:nvSpPr>
      <dsp:spPr>
        <a:xfrm>
          <a:off x="1687909" y="879408"/>
          <a:ext cx="3404344" cy="1887978"/>
        </a:xfrm>
        <a:custGeom>
          <a:avLst/>
          <a:gdLst/>
          <a:ahLst/>
          <a:cxnLst/>
          <a:rect l="0" t="0" r="0" b="0"/>
          <a:pathLst>
            <a:path>
              <a:moveTo>
                <a:pt x="3404344" y="0"/>
              </a:moveTo>
              <a:lnTo>
                <a:pt x="3404344" y="1683609"/>
              </a:lnTo>
              <a:lnTo>
                <a:pt x="0" y="1683609"/>
              </a:lnTo>
              <a:lnTo>
                <a:pt x="0" y="1887978"/>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6237F5-3C9F-4E71-A232-37DFC3AEDC30}">
      <dsp:nvSpPr>
        <dsp:cNvPr id="0" name=""/>
        <dsp:cNvSpPr/>
      </dsp:nvSpPr>
      <dsp:spPr>
        <a:xfrm>
          <a:off x="4246424" y="3542"/>
          <a:ext cx="1691659" cy="87586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23594" numCol="1" spcCol="1270" anchor="ctr" anchorCtr="0">
          <a:noAutofit/>
        </a:bodyPr>
        <a:lstStyle/>
        <a:p>
          <a:pPr marL="0" lvl="0" indent="0" algn="ctr" defTabSz="800100">
            <a:lnSpc>
              <a:spcPct val="90000"/>
            </a:lnSpc>
            <a:spcBef>
              <a:spcPct val="0"/>
            </a:spcBef>
            <a:spcAft>
              <a:spcPct val="35000"/>
            </a:spcAft>
            <a:buNone/>
          </a:pPr>
          <a:r>
            <a:rPr lang="fr-FR" sz="1800" kern="1200" dirty="0"/>
            <a:t>Responsable Maintenance</a:t>
          </a:r>
        </a:p>
      </dsp:txBody>
      <dsp:txXfrm>
        <a:off x="4246424" y="3542"/>
        <a:ext cx="1691659" cy="875866"/>
      </dsp:txXfrm>
    </dsp:sp>
    <dsp:sp modelId="{6DC2B805-D59A-4472-AA6E-0BE0C2066026}">
      <dsp:nvSpPr>
        <dsp:cNvPr id="0" name=""/>
        <dsp:cNvSpPr/>
      </dsp:nvSpPr>
      <dsp:spPr>
        <a:xfrm>
          <a:off x="4584756" y="684771"/>
          <a:ext cx="1522493" cy="291955"/>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260" tIns="12065" rIns="48260" bIns="12065" numCol="1" spcCol="1270" anchor="ctr" anchorCtr="0">
          <a:noAutofit/>
        </a:bodyPr>
        <a:lstStyle/>
        <a:p>
          <a:pPr marL="0" lvl="0" indent="0" algn="r" defTabSz="844550">
            <a:lnSpc>
              <a:spcPct val="90000"/>
            </a:lnSpc>
            <a:spcBef>
              <a:spcPct val="0"/>
            </a:spcBef>
            <a:spcAft>
              <a:spcPct val="35000"/>
            </a:spcAft>
            <a:buNone/>
          </a:pPr>
          <a:endParaRPr lang="fr-FR" sz="1900" kern="1200"/>
        </a:p>
      </dsp:txBody>
      <dsp:txXfrm>
        <a:off x="4584756" y="684771"/>
        <a:ext cx="1522493" cy="291955"/>
      </dsp:txXfrm>
    </dsp:sp>
    <dsp:sp modelId="{A119E8B7-8823-4C2E-9D94-37FDDC89B545}">
      <dsp:nvSpPr>
        <dsp:cNvPr id="0" name=""/>
        <dsp:cNvSpPr/>
      </dsp:nvSpPr>
      <dsp:spPr>
        <a:xfrm>
          <a:off x="842080" y="2767387"/>
          <a:ext cx="1691659" cy="87586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23594" numCol="1" spcCol="1270" anchor="ctr" anchorCtr="0">
          <a:noAutofit/>
        </a:bodyPr>
        <a:lstStyle/>
        <a:p>
          <a:pPr marL="0" lvl="0" indent="0" algn="ctr" defTabSz="800100">
            <a:lnSpc>
              <a:spcPct val="90000"/>
            </a:lnSpc>
            <a:spcBef>
              <a:spcPct val="0"/>
            </a:spcBef>
            <a:spcAft>
              <a:spcPct val="35000"/>
            </a:spcAft>
            <a:buNone/>
          </a:pPr>
          <a:r>
            <a:rPr lang="fr-FR" sz="1800" kern="1200" dirty="0"/>
            <a:t>Responsable ou agents de méthodes</a:t>
          </a:r>
        </a:p>
      </dsp:txBody>
      <dsp:txXfrm>
        <a:off x="842080" y="2767387"/>
        <a:ext cx="1691659" cy="875866"/>
      </dsp:txXfrm>
    </dsp:sp>
    <dsp:sp modelId="{8D69BEF5-C8C2-420E-8FB2-9E923BC02123}">
      <dsp:nvSpPr>
        <dsp:cNvPr id="0" name=""/>
        <dsp:cNvSpPr/>
      </dsp:nvSpPr>
      <dsp:spPr>
        <a:xfrm>
          <a:off x="1180412" y="3448616"/>
          <a:ext cx="1522493" cy="291955"/>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260" tIns="12065" rIns="48260" bIns="12065" numCol="1" spcCol="1270" anchor="ctr" anchorCtr="0">
          <a:noAutofit/>
        </a:bodyPr>
        <a:lstStyle/>
        <a:p>
          <a:pPr marL="0" lvl="0" indent="0" algn="r" defTabSz="844550">
            <a:lnSpc>
              <a:spcPct val="90000"/>
            </a:lnSpc>
            <a:spcBef>
              <a:spcPct val="0"/>
            </a:spcBef>
            <a:spcAft>
              <a:spcPct val="35000"/>
            </a:spcAft>
            <a:buNone/>
          </a:pPr>
          <a:endParaRPr lang="fr-FR" sz="1900" kern="1200"/>
        </a:p>
      </dsp:txBody>
      <dsp:txXfrm>
        <a:off x="1180412" y="3448616"/>
        <a:ext cx="1522493" cy="291955"/>
      </dsp:txXfrm>
    </dsp:sp>
    <dsp:sp modelId="{8B6F198D-43E3-4473-BF22-310C431890EC}">
      <dsp:nvSpPr>
        <dsp:cNvPr id="0" name=""/>
        <dsp:cNvSpPr/>
      </dsp:nvSpPr>
      <dsp:spPr>
        <a:xfrm>
          <a:off x="842080" y="4149309"/>
          <a:ext cx="1691659" cy="87586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23594" numCol="1" spcCol="1270" anchor="ctr" anchorCtr="0">
          <a:noAutofit/>
        </a:bodyPr>
        <a:lstStyle/>
        <a:p>
          <a:pPr marL="0" lvl="0" indent="0" algn="ctr" defTabSz="800100">
            <a:lnSpc>
              <a:spcPct val="90000"/>
            </a:lnSpc>
            <a:spcBef>
              <a:spcPct val="0"/>
            </a:spcBef>
            <a:spcAft>
              <a:spcPct val="35000"/>
            </a:spcAft>
            <a:buNone/>
          </a:pPr>
          <a:r>
            <a:rPr lang="fr-FR" sz="1800" kern="1200" dirty="0"/>
            <a:t>Agents Méthodes</a:t>
          </a:r>
        </a:p>
      </dsp:txBody>
      <dsp:txXfrm>
        <a:off x="842080" y="4149309"/>
        <a:ext cx="1691659" cy="875866"/>
      </dsp:txXfrm>
    </dsp:sp>
    <dsp:sp modelId="{DA44D99C-27BB-48CF-BC02-B210EEBBEFFD}">
      <dsp:nvSpPr>
        <dsp:cNvPr id="0" name=""/>
        <dsp:cNvSpPr/>
      </dsp:nvSpPr>
      <dsp:spPr>
        <a:xfrm>
          <a:off x="1180412" y="4830539"/>
          <a:ext cx="1522493" cy="29195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260" tIns="12065" rIns="48260" bIns="12065" numCol="1" spcCol="1270" anchor="ctr" anchorCtr="0">
          <a:noAutofit/>
        </a:bodyPr>
        <a:lstStyle/>
        <a:p>
          <a:pPr marL="0" lvl="0" indent="0" algn="r" defTabSz="844550">
            <a:lnSpc>
              <a:spcPct val="90000"/>
            </a:lnSpc>
            <a:spcBef>
              <a:spcPct val="0"/>
            </a:spcBef>
            <a:spcAft>
              <a:spcPct val="35000"/>
            </a:spcAft>
            <a:buNone/>
          </a:pPr>
          <a:endParaRPr lang="fr-FR" sz="1900" kern="1200"/>
        </a:p>
      </dsp:txBody>
      <dsp:txXfrm>
        <a:off x="1180412" y="4830539"/>
        <a:ext cx="1522493" cy="291955"/>
      </dsp:txXfrm>
    </dsp:sp>
    <dsp:sp modelId="{E204268D-BD1F-40DB-A3D1-6E51A4210C4D}">
      <dsp:nvSpPr>
        <dsp:cNvPr id="0" name=""/>
        <dsp:cNvSpPr/>
      </dsp:nvSpPr>
      <dsp:spPr>
        <a:xfrm>
          <a:off x="3111643" y="2767387"/>
          <a:ext cx="1691659" cy="875866"/>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23594" numCol="1" spcCol="1270" anchor="ctr" anchorCtr="0">
          <a:noAutofit/>
        </a:bodyPr>
        <a:lstStyle/>
        <a:p>
          <a:pPr marL="0" lvl="0" indent="0" algn="ctr" defTabSz="800100">
            <a:lnSpc>
              <a:spcPct val="90000"/>
            </a:lnSpc>
            <a:spcBef>
              <a:spcPct val="0"/>
            </a:spcBef>
            <a:spcAft>
              <a:spcPct val="35000"/>
            </a:spcAft>
            <a:buNone/>
          </a:pPr>
          <a:r>
            <a:rPr lang="fr-FR" sz="1800" kern="1200" dirty="0"/>
            <a:t>Chef d’équipe Mécanique</a:t>
          </a:r>
        </a:p>
      </dsp:txBody>
      <dsp:txXfrm>
        <a:off x="3111643" y="2767387"/>
        <a:ext cx="1691659" cy="875866"/>
      </dsp:txXfrm>
    </dsp:sp>
    <dsp:sp modelId="{7CC0F72E-1DDB-4BAC-B555-0E82B4D85D77}">
      <dsp:nvSpPr>
        <dsp:cNvPr id="0" name=""/>
        <dsp:cNvSpPr/>
      </dsp:nvSpPr>
      <dsp:spPr>
        <a:xfrm>
          <a:off x="3449975" y="3448616"/>
          <a:ext cx="1522493" cy="291955"/>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260" tIns="12065" rIns="48260" bIns="12065" numCol="1" spcCol="1270" anchor="ctr" anchorCtr="0">
          <a:noAutofit/>
        </a:bodyPr>
        <a:lstStyle/>
        <a:p>
          <a:pPr marL="0" lvl="0" indent="0" algn="r" defTabSz="844550">
            <a:lnSpc>
              <a:spcPct val="90000"/>
            </a:lnSpc>
            <a:spcBef>
              <a:spcPct val="0"/>
            </a:spcBef>
            <a:spcAft>
              <a:spcPct val="35000"/>
            </a:spcAft>
            <a:buNone/>
          </a:pPr>
          <a:endParaRPr lang="fr-FR" sz="1900" kern="1200"/>
        </a:p>
      </dsp:txBody>
      <dsp:txXfrm>
        <a:off x="3449975" y="3448616"/>
        <a:ext cx="1522493" cy="291955"/>
      </dsp:txXfrm>
    </dsp:sp>
    <dsp:sp modelId="{2F17376A-15E9-4EEF-A861-E56A111DF245}">
      <dsp:nvSpPr>
        <dsp:cNvPr id="0" name=""/>
        <dsp:cNvSpPr/>
      </dsp:nvSpPr>
      <dsp:spPr>
        <a:xfrm>
          <a:off x="3111643" y="4149309"/>
          <a:ext cx="1691659" cy="875866"/>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23594" numCol="1" spcCol="1270" anchor="ctr" anchorCtr="0">
          <a:noAutofit/>
        </a:bodyPr>
        <a:lstStyle/>
        <a:p>
          <a:pPr marL="0" lvl="0" indent="0" algn="ctr" defTabSz="800100">
            <a:lnSpc>
              <a:spcPct val="90000"/>
            </a:lnSpc>
            <a:spcBef>
              <a:spcPct val="0"/>
            </a:spcBef>
            <a:spcAft>
              <a:spcPct val="35000"/>
            </a:spcAft>
            <a:buNone/>
          </a:pPr>
          <a:r>
            <a:rPr lang="fr-FR" sz="1800" kern="1200" dirty="0"/>
            <a:t>Mécaniciens</a:t>
          </a:r>
        </a:p>
      </dsp:txBody>
      <dsp:txXfrm>
        <a:off x="3111643" y="4149309"/>
        <a:ext cx="1691659" cy="875866"/>
      </dsp:txXfrm>
    </dsp:sp>
    <dsp:sp modelId="{C6B7F4CB-9F3C-4AD7-A395-1D5289E94290}">
      <dsp:nvSpPr>
        <dsp:cNvPr id="0" name=""/>
        <dsp:cNvSpPr/>
      </dsp:nvSpPr>
      <dsp:spPr>
        <a:xfrm>
          <a:off x="3449975" y="4830539"/>
          <a:ext cx="1522493" cy="291955"/>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260" tIns="12065" rIns="48260" bIns="12065" numCol="1" spcCol="1270" anchor="ctr" anchorCtr="0">
          <a:noAutofit/>
        </a:bodyPr>
        <a:lstStyle/>
        <a:p>
          <a:pPr marL="0" lvl="0" indent="0" algn="r" defTabSz="844550">
            <a:lnSpc>
              <a:spcPct val="90000"/>
            </a:lnSpc>
            <a:spcBef>
              <a:spcPct val="0"/>
            </a:spcBef>
            <a:spcAft>
              <a:spcPct val="35000"/>
            </a:spcAft>
            <a:buNone/>
          </a:pPr>
          <a:endParaRPr lang="fr-FR" sz="1900" kern="1200"/>
        </a:p>
      </dsp:txBody>
      <dsp:txXfrm>
        <a:off x="3449975" y="4830539"/>
        <a:ext cx="1522493" cy="291955"/>
      </dsp:txXfrm>
    </dsp:sp>
    <dsp:sp modelId="{EFF60055-BBDF-40D8-A21B-10BEE34B9F97}">
      <dsp:nvSpPr>
        <dsp:cNvPr id="0" name=""/>
        <dsp:cNvSpPr/>
      </dsp:nvSpPr>
      <dsp:spPr>
        <a:xfrm>
          <a:off x="5381206" y="2767387"/>
          <a:ext cx="1691659" cy="875866"/>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23594" numCol="1" spcCol="1270" anchor="ctr" anchorCtr="0">
          <a:noAutofit/>
        </a:bodyPr>
        <a:lstStyle/>
        <a:p>
          <a:pPr marL="0" lvl="0" indent="0" algn="ctr" defTabSz="800100">
            <a:lnSpc>
              <a:spcPct val="90000"/>
            </a:lnSpc>
            <a:spcBef>
              <a:spcPct val="0"/>
            </a:spcBef>
            <a:spcAft>
              <a:spcPct val="35000"/>
            </a:spcAft>
            <a:buNone/>
          </a:pPr>
          <a:r>
            <a:rPr lang="fr-FR" sz="1800" kern="1200" dirty="0"/>
            <a:t>Chef d’équipe électrique</a:t>
          </a:r>
        </a:p>
      </dsp:txBody>
      <dsp:txXfrm>
        <a:off x="5381206" y="2767387"/>
        <a:ext cx="1691659" cy="875866"/>
      </dsp:txXfrm>
    </dsp:sp>
    <dsp:sp modelId="{A831C9BA-B60B-4B34-9C82-CBE428BA5893}">
      <dsp:nvSpPr>
        <dsp:cNvPr id="0" name=""/>
        <dsp:cNvSpPr/>
      </dsp:nvSpPr>
      <dsp:spPr>
        <a:xfrm>
          <a:off x="5719538" y="3448616"/>
          <a:ext cx="1522493" cy="291955"/>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260" tIns="12065" rIns="48260" bIns="12065" numCol="1" spcCol="1270" anchor="ctr" anchorCtr="0">
          <a:noAutofit/>
        </a:bodyPr>
        <a:lstStyle/>
        <a:p>
          <a:pPr marL="0" lvl="0" indent="0" algn="r" defTabSz="844550">
            <a:lnSpc>
              <a:spcPct val="90000"/>
            </a:lnSpc>
            <a:spcBef>
              <a:spcPct val="0"/>
            </a:spcBef>
            <a:spcAft>
              <a:spcPct val="35000"/>
            </a:spcAft>
            <a:buNone/>
          </a:pPr>
          <a:endParaRPr lang="fr-FR" sz="1900" kern="1200"/>
        </a:p>
      </dsp:txBody>
      <dsp:txXfrm>
        <a:off x="5719538" y="3448616"/>
        <a:ext cx="1522493" cy="291955"/>
      </dsp:txXfrm>
    </dsp:sp>
    <dsp:sp modelId="{A4CBDEA7-9BF6-42F6-ADA5-232478B5E751}">
      <dsp:nvSpPr>
        <dsp:cNvPr id="0" name=""/>
        <dsp:cNvSpPr/>
      </dsp:nvSpPr>
      <dsp:spPr>
        <a:xfrm>
          <a:off x="5381206" y="4149309"/>
          <a:ext cx="1691659" cy="87586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23594" numCol="1" spcCol="1270" anchor="ctr" anchorCtr="0">
          <a:noAutofit/>
        </a:bodyPr>
        <a:lstStyle/>
        <a:p>
          <a:pPr marL="0" lvl="0" indent="0" algn="ctr" defTabSz="800100">
            <a:lnSpc>
              <a:spcPct val="90000"/>
            </a:lnSpc>
            <a:spcBef>
              <a:spcPct val="0"/>
            </a:spcBef>
            <a:spcAft>
              <a:spcPct val="35000"/>
            </a:spcAft>
            <a:buNone/>
          </a:pPr>
          <a:r>
            <a:rPr lang="fr-FR" sz="1800" kern="1200" dirty="0"/>
            <a:t>Electriciens</a:t>
          </a:r>
        </a:p>
      </dsp:txBody>
      <dsp:txXfrm>
        <a:off x="5381206" y="4149309"/>
        <a:ext cx="1691659" cy="875866"/>
      </dsp:txXfrm>
    </dsp:sp>
    <dsp:sp modelId="{E7515EB9-BECA-4314-86E3-2F3396CFE874}">
      <dsp:nvSpPr>
        <dsp:cNvPr id="0" name=""/>
        <dsp:cNvSpPr/>
      </dsp:nvSpPr>
      <dsp:spPr>
        <a:xfrm>
          <a:off x="5719538" y="4830539"/>
          <a:ext cx="1522493" cy="291955"/>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260" tIns="12065" rIns="48260" bIns="12065" numCol="1" spcCol="1270" anchor="ctr" anchorCtr="0">
          <a:noAutofit/>
        </a:bodyPr>
        <a:lstStyle/>
        <a:p>
          <a:pPr marL="0" lvl="0" indent="0" algn="r" defTabSz="844550">
            <a:lnSpc>
              <a:spcPct val="90000"/>
            </a:lnSpc>
            <a:spcBef>
              <a:spcPct val="0"/>
            </a:spcBef>
            <a:spcAft>
              <a:spcPct val="35000"/>
            </a:spcAft>
            <a:buNone/>
          </a:pPr>
          <a:endParaRPr lang="fr-FR" sz="1900" kern="1200"/>
        </a:p>
      </dsp:txBody>
      <dsp:txXfrm>
        <a:off x="5719538" y="4830539"/>
        <a:ext cx="1522493" cy="291955"/>
      </dsp:txXfrm>
    </dsp:sp>
    <dsp:sp modelId="{D32B583F-FE68-48E6-9558-ADA18DC5D2B2}">
      <dsp:nvSpPr>
        <dsp:cNvPr id="0" name=""/>
        <dsp:cNvSpPr/>
      </dsp:nvSpPr>
      <dsp:spPr>
        <a:xfrm>
          <a:off x="7650769" y="2767387"/>
          <a:ext cx="1691659" cy="87586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23594" numCol="1" spcCol="1270" anchor="ctr" anchorCtr="0">
          <a:noAutofit/>
        </a:bodyPr>
        <a:lstStyle/>
        <a:p>
          <a:pPr marL="0" lvl="0" indent="0" algn="ctr" defTabSz="800100">
            <a:lnSpc>
              <a:spcPct val="90000"/>
            </a:lnSpc>
            <a:spcBef>
              <a:spcPct val="0"/>
            </a:spcBef>
            <a:spcAft>
              <a:spcPct val="35000"/>
            </a:spcAft>
            <a:buNone/>
          </a:pPr>
          <a:r>
            <a:rPr lang="fr-FR" sz="1800" kern="1200" dirty="0"/>
            <a:t>Magasinier PDR</a:t>
          </a:r>
        </a:p>
      </dsp:txBody>
      <dsp:txXfrm>
        <a:off x="7650769" y="2767387"/>
        <a:ext cx="1691659" cy="875866"/>
      </dsp:txXfrm>
    </dsp:sp>
    <dsp:sp modelId="{C0D71B57-AC60-4218-9AE3-A1B209B01F78}">
      <dsp:nvSpPr>
        <dsp:cNvPr id="0" name=""/>
        <dsp:cNvSpPr/>
      </dsp:nvSpPr>
      <dsp:spPr>
        <a:xfrm>
          <a:off x="7989101" y="3448616"/>
          <a:ext cx="1522493" cy="29195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260" tIns="12065" rIns="48260" bIns="12065" numCol="1" spcCol="1270" anchor="ctr" anchorCtr="0">
          <a:noAutofit/>
        </a:bodyPr>
        <a:lstStyle/>
        <a:p>
          <a:pPr marL="0" lvl="0" indent="0" algn="r" defTabSz="844550">
            <a:lnSpc>
              <a:spcPct val="90000"/>
            </a:lnSpc>
            <a:spcBef>
              <a:spcPct val="0"/>
            </a:spcBef>
            <a:spcAft>
              <a:spcPct val="35000"/>
            </a:spcAft>
            <a:buNone/>
          </a:pPr>
          <a:endParaRPr lang="fr-FR" sz="1900" kern="1200"/>
        </a:p>
      </dsp:txBody>
      <dsp:txXfrm>
        <a:off x="7989101" y="3448616"/>
        <a:ext cx="1522493" cy="291955"/>
      </dsp:txXfrm>
    </dsp:sp>
    <dsp:sp modelId="{139E1957-0880-480B-BEA6-25A8787034CC}">
      <dsp:nvSpPr>
        <dsp:cNvPr id="0" name=""/>
        <dsp:cNvSpPr/>
      </dsp:nvSpPr>
      <dsp:spPr>
        <a:xfrm>
          <a:off x="7650769" y="4149309"/>
          <a:ext cx="1691659" cy="875866"/>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23594" numCol="1" spcCol="1270" anchor="ctr" anchorCtr="0">
          <a:noAutofit/>
        </a:bodyPr>
        <a:lstStyle/>
        <a:p>
          <a:pPr marL="0" lvl="0" indent="0" algn="ctr" defTabSz="800100">
            <a:lnSpc>
              <a:spcPct val="90000"/>
            </a:lnSpc>
            <a:spcBef>
              <a:spcPct val="0"/>
            </a:spcBef>
            <a:spcAft>
              <a:spcPct val="35000"/>
            </a:spcAft>
            <a:buNone/>
          </a:pPr>
          <a:r>
            <a:rPr lang="fr-FR" sz="1800" kern="1200" dirty="0"/>
            <a:t>Aide magasinier</a:t>
          </a:r>
        </a:p>
      </dsp:txBody>
      <dsp:txXfrm>
        <a:off x="7650769" y="4149309"/>
        <a:ext cx="1691659" cy="875866"/>
      </dsp:txXfrm>
    </dsp:sp>
    <dsp:sp modelId="{97FBE3A2-A541-42A6-82AC-C6C1421D5431}">
      <dsp:nvSpPr>
        <dsp:cNvPr id="0" name=""/>
        <dsp:cNvSpPr/>
      </dsp:nvSpPr>
      <dsp:spPr>
        <a:xfrm>
          <a:off x="7989101" y="4830539"/>
          <a:ext cx="1522493" cy="291955"/>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260" tIns="12065" rIns="48260" bIns="12065" numCol="1" spcCol="1270" anchor="ctr" anchorCtr="0">
          <a:noAutofit/>
        </a:bodyPr>
        <a:lstStyle/>
        <a:p>
          <a:pPr marL="0" lvl="0" indent="0" algn="r" defTabSz="844550">
            <a:lnSpc>
              <a:spcPct val="90000"/>
            </a:lnSpc>
            <a:spcBef>
              <a:spcPct val="0"/>
            </a:spcBef>
            <a:spcAft>
              <a:spcPct val="35000"/>
            </a:spcAft>
            <a:buNone/>
          </a:pPr>
          <a:endParaRPr lang="fr-FR" sz="1900" kern="1200"/>
        </a:p>
      </dsp:txBody>
      <dsp:txXfrm>
        <a:off x="7989101" y="4830539"/>
        <a:ext cx="1522493" cy="291955"/>
      </dsp:txXfrm>
    </dsp:sp>
    <dsp:sp modelId="{558DB5A5-D9E4-4010-8688-4471019F6891}">
      <dsp:nvSpPr>
        <dsp:cNvPr id="0" name=""/>
        <dsp:cNvSpPr/>
      </dsp:nvSpPr>
      <dsp:spPr>
        <a:xfrm>
          <a:off x="3111643" y="1385464"/>
          <a:ext cx="1691659" cy="87586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23594" numCol="1" spcCol="1270" anchor="ctr" anchorCtr="0">
          <a:noAutofit/>
        </a:bodyPr>
        <a:lstStyle/>
        <a:p>
          <a:pPr marL="0" lvl="0" indent="0" algn="ctr" defTabSz="800100">
            <a:lnSpc>
              <a:spcPct val="90000"/>
            </a:lnSpc>
            <a:spcBef>
              <a:spcPct val="0"/>
            </a:spcBef>
            <a:spcAft>
              <a:spcPct val="35000"/>
            </a:spcAft>
            <a:buNone/>
          </a:pPr>
          <a:r>
            <a:rPr lang="fr-FR" sz="1800" kern="1200" dirty="0"/>
            <a:t>Adjoint Responsable</a:t>
          </a:r>
        </a:p>
      </dsp:txBody>
      <dsp:txXfrm>
        <a:off x="3111643" y="1385464"/>
        <a:ext cx="1691659" cy="875866"/>
      </dsp:txXfrm>
    </dsp:sp>
    <dsp:sp modelId="{2DC2D1E9-DAFC-4E87-A36F-172B201CA3DC}">
      <dsp:nvSpPr>
        <dsp:cNvPr id="0" name=""/>
        <dsp:cNvSpPr/>
      </dsp:nvSpPr>
      <dsp:spPr>
        <a:xfrm>
          <a:off x="3449975" y="2066694"/>
          <a:ext cx="1522493" cy="291955"/>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260" tIns="12065" rIns="48260" bIns="12065" numCol="1" spcCol="1270" anchor="ctr" anchorCtr="0">
          <a:noAutofit/>
        </a:bodyPr>
        <a:lstStyle/>
        <a:p>
          <a:pPr marL="0" lvl="0" indent="0" algn="r" defTabSz="844550">
            <a:lnSpc>
              <a:spcPct val="90000"/>
            </a:lnSpc>
            <a:spcBef>
              <a:spcPct val="0"/>
            </a:spcBef>
            <a:spcAft>
              <a:spcPct val="35000"/>
            </a:spcAft>
            <a:buNone/>
          </a:pPr>
          <a:endParaRPr lang="fr-FR" sz="1900" kern="1200"/>
        </a:p>
      </dsp:txBody>
      <dsp:txXfrm>
        <a:off x="3449975" y="2066694"/>
        <a:ext cx="1522493" cy="2919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D93C10-822A-423A-A78F-90A1C30049AF}">
      <dsp:nvSpPr>
        <dsp:cNvPr id="0" name=""/>
        <dsp:cNvSpPr/>
      </dsp:nvSpPr>
      <dsp:spPr>
        <a:xfrm rot="5400000">
          <a:off x="-150614" y="150770"/>
          <a:ext cx="1004096" cy="702867"/>
        </a:xfrm>
        <a:prstGeom prst="chevron">
          <a:avLst/>
        </a:prstGeom>
        <a:gradFill rotWithShape="0">
          <a:gsLst>
            <a:gs pos="0">
              <a:schemeClr val="accent1">
                <a:hueOff val="0"/>
                <a:satOff val="0"/>
                <a:lumOff val="0"/>
                <a:alphaOff val="0"/>
                <a:tint val="94000"/>
                <a:satMod val="100000"/>
                <a:lumMod val="104000"/>
              </a:schemeClr>
            </a:gs>
            <a:gs pos="69000">
              <a:schemeClr val="accent1">
                <a:hueOff val="0"/>
                <a:satOff val="0"/>
                <a:lumOff val="0"/>
                <a:alphaOff val="0"/>
                <a:shade val="86000"/>
                <a:satMod val="130000"/>
                <a:lumMod val="102000"/>
              </a:schemeClr>
            </a:gs>
            <a:gs pos="100000">
              <a:schemeClr val="accent1">
                <a:hueOff val="0"/>
                <a:satOff val="0"/>
                <a:lumOff val="0"/>
                <a:alphaOff val="0"/>
                <a:shade val="72000"/>
                <a:satMod val="130000"/>
                <a:lumMod val="100000"/>
              </a:schemeClr>
            </a:gs>
          </a:gsLst>
          <a:lin ang="5400000" scaled="0"/>
        </a:gradFill>
        <a:ln w="12700" cap="flat" cmpd="sng" algn="ctr">
          <a:solidFill>
            <a:schemeClr val="accent1">
              <a:hueOff val="0"/>
              <a:satOff val="0"/>
              <a:lumOff val="0"/>
              <a:alphaOff val="0"/>
            </a:schemeClr>
          </a:solidFill>
          <a:prstDash val="solid"/>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dirty="0"/>
            <a:t>Ecrire</a:t>
          </a:r>
        </a:p>
      </dsp:txBody>
      <dsp:txXfrm rot="-5400000">
        <a:off x="1" y="351590"/>
        <a:ext cx="702867" cy="301229"/>
      </dsp:txXfrm>
    </dsp:sp>
    <dsp:sp modelId="{CBA4F57F-27A4-494D-8E27-E04E2985F115}">
      <dsp:nvSpPr>
        <dsp:cNvPr id="0" name=""/>
        <dsp:cNvSpPr/>
      </dsp:nvSpPr>
      <dsp:spPr>
        <a:xfrm rot="5400000">
          <a:off x="4089102" y="-3386078"/>
          <a:ext cx="652662" cy="742513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38100" dir="5400000" sy="96000" rotWithShape="0">
            <a:srgbClr val="000000">
              <a:alpha val="54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fr-FR" sz="2400" kern="1200" dirty="0"/>
            <a:t> ce que l ’on doit faire (Documents ,procédure…)</a:t>
          </a:r>
        </a:p>
      </dsp:txBody>
      <dsp:txXfrm rot="-5400000">
        <a:off x="702867" y="32017"/>
        <a:ext cx="7393272" cy="588942"/>
      </dsp:txXfrm>
    </dsp:sp>
    <dsp:sp modelId="{8D8A01DF-5E68-4144-9005-E7AAF80DA590}">
      <dsp:nvSpPr>
        <dsp:cNvPr id="0" name=""/>
        <dsp:cNvSpPr/>
      </dsp:nvSpPr>
      <dsp:spPr>
        <a:xfrm rot="5400000">
          <a:off x="-150614" y="1003945"/>
          <a:ext cx="1004096" cy="702867"/>
        </a:xfrm>
        <a:prstGeom prst="chevron">
          <a:avLst/>
        </a:prstGeom>
        <a:gradFill rotWithShape="0">
          <a:gsLst>
            <a:gs pos="0">
              <a:schemeClr val="accent1">
                <a:hueOff val="0"/>
                <a:satOff val="0"/>
                <a:lumOff val="0"/>
                <a:alphaOff val="0"/>
                <a:tint val="94000"/>
                <a:satMod val="100000"/>
                <a:lumMod val="104000"/>
              </a:schemeClr>
            </a:gs>
            <a:gs pos="69000">
              <a:schemeClr val="accent1">
                <a:hueOff val="0"/>
                <a:satOff val="0"/>
                <a:lumOff val="0"/>
                <a:alphaOff val="0"/>
                <a:shade val="86000"/>
                <a:satMod val="130000"/>
                <a:lumMod val="102000"/>
              </a:schemeClr>
            </a:gs>
            <a:gs pos="100000">
              <a:schemeClr val="accent1">
                <a:hueOff val="0"/>
                <a:satOff val="0"/>
                <a:lumOff val="0"/>
                <a:alphaOff val="0"/>
                <a:shade val="72000"/>
                <a:satMod val="130000"/>
                <a:lumMod val="100000"/>
              </a:schemeClr>
            </a:gs>
          </a:gsLst>
          <a:lin ang="5400000" scaled="0"/>
        </a:gradFill>
        <a:ln w="12700" cap="flat" cmpd="sng" algn="ctr">
          <a:solidFill>
            <a:schemeClr val="accent1">
              <a:hueOff val="0"/>
              <a:satOff val="0"/>
              <a:lumOff val="0"/>
              <a:alphaOff val="0"/>
            </a:schemeClr>
          </a:solidFill>
          <a:prstDash val="solid"/>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dirty="0"/>
            <a:t>Faire</a:t>
          </a:r>
        </a:p>
      </dsp:txBody>
      <dsp:txXfrm rot="-5400000">
        <a:off x="1" y="1204765"/>
        <a:ext cx="702867" cy="301229"/>
      </dsp:txXfrm>
    </dsp:sp>
    <dsp:sp modelId="{282DE045-C124-4BE8-BA0D-89517C745F5A}">
      <dsp:nvSpPr>
        <dsp:cNvPr id="0" name=""/>
        <dsp:cNvSpPr/>
      </dsp:nvSpPr>
      <dsp:spPr>
        <a:xfrm rot="5400000">
          <a:off x="4089102" y="-2528981"/>
          <a:ext cx="652662" cy="742513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38100" dir="5400000" sy="96000" rotWithShape="0">
            <a:srgbClr val="000000">
              <a:alpha val="54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fr-FR" sz="2400" kern="1200" dirty="0"/>
            <a:t>ce qui est écrit ( enregistrements…)</a:t>
          </a:r>
        </a:p>
      </dsp:txBody>
      <dsp:txXfrm rot="-5400000">
        <a:off x="702867" y="889114"/>
        <a:ext cx="7393272" cy="588942"/>
      </dsp:txXfrm>
    </dsp:sp>
    <dsp:sp modelId="{C3C2EF87-CA47-40AA-A5C9-705BB815932E}">
      <dsp:nvSpPr>
        <dsp:cNvPr id="0" name=""/>
        <dsp:cNvSpPr/>
      </dsp:nvSpPr>
      <dsp:spPr>
        <a:xfrm rot="5400000">
          <a:off x="-150614" y="1857120"/>
          <a:ext cx="1004096" cy="702867"/>
        </a:xfrm>
        <a:prstGeom prst="chevron">
          <a:avLst/>
        </a:prstGeom>
        <a:gradFill rotWithShape="0">
          <a:gsLst>
            <a:gs pos="0">
              <a:schemeClr val="accent1">
                <a:hueOff val="0"/>
                <a:satOff val="0"/>
                <a:lumOff val="0"/>
                <a:alphaOff val="0"/>
                <a:tint val="94000"/>
                <a:satMod val="100000"/>
                <a:lumMod val="104000"/>
              </a:schemeClr>
            </a:gs>
            <a:gs pos="69000">
              <a:schemeClr val="accent1">
                <a:hueOff val="0"/>
                <a:satOff val="0"/>
                <a:lumOff val="0"/>
                <a:alphaOff val="0"/>
                <a:shade val="86000"/>
                <a:satMod val="130000"/>
                <a:lumMod val="102000"/>
              </a:schemeClr>
            </a:gs>
            <a:gs pos="100000">
              <a:schemeClr val="accent1">
                <a:hueOff val="0"/>
                <a:satOff val="0"/>
                <a:lumOff val="0"/>
                <a:alphaOff val="0"/>
                <a:shade val="72000"/>
                <a:satMod val="130000"/>
                <a:lumMod val="100000"/>
              </a:schemeClr>
            </a:gs>
          </a:gsLst>
          <a:lin ang="5400000" scaled="0"/>
        </a:gradFill>
        <a:ln w="12700" cap="flat" cmpd="sng" algn="ctr">
          <a:solidFill>
            <a:schemeClr val="accent1">
              <a:hueOff val="0"/>
              <a:satOff val="0"/>
              <a:lumOff val="0"/>
              <a:alphaOff val="0"/>
            </a:schemeClr>
          </a:solidFill>
          <a:prstDash val="solid"/>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dirty="0"/>
            <a:t>Vérifier</a:t>
          </a:r>
        </a:p>
      </dsp:txBody>
      <dsp:txXfrm rot="-5400000">
        <a:off x="1" y="2057940"/>
        <a:ext cx="702867" cy="301229"/>
      </dsp:txXfrm>
    </dsp:sp>
    <dsp:sp modelId="{3677C0C0-F21D-4C6A-B42E-57C28DB8DB0C}">
      <dsp:nvSpPr>
        <dsp:cNvPr id="0" name=""/>
        <dsp:cNvSpPr/>
      </dsp:nvSpPr>
      <dsp:spPr>
        <a:xfrm rot="5400000">
          <a:off x="4089102" y="-1679728"/>
          <a:ext cx="652662" cy="742513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38100" dir="5400000" sy="96000" rotWithShape="0">
            <a:srgbClr val="000000">
              <a:alpha val="54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fr-FR" sz="2400" kern="1200" dirty="0"/>
            <a:t>Ce qui est appliqué ( autocontrôle, audits …)</a:t>
          </a:r>
        </a:p>
      </dsp:txBody>
      <dsp:txXfrm rot="-5400000">
        <a:off x="702867" y="1738367"/>
        <a:ext cx="7393272" cy="588942"/>
      </dsp:txXfrm>
    </dsp:sp>
    <dsp:sp modelId="{0B7A7223-D0DF-478A-BE78-1B46BFA517DE}">
      <dsp:nvSpPr>
        <dsp:cNvPr id="0" name=""/>
        <dsp:cNvSpPr/>
      </dsp:nvSpPr>
      <dsp:spPr>
        <a:xfrm rot="5400000">
          <a:off x="-150614" y="2710295"/>
          <a:ext cx="1004096" cy="702867"/>
        </a:xfrm>
        <a:prstGeom prst="chevron">
          <a:avLst/>
        </a:prstGeom>
        <a:gradFill rotWithShape="0">
          <a:gsLst>
            <a:gs pos="0">
              <a:schemeClr val="accent1">
                <a:hueOff val="0"/>
                <a:satOff val="0"/>
                <a:lumOff val="0"/>
                <a:alphaOff val="0"/>
                <a:tint val="94000"/>
                <a:satMod val="100000"/>
                <a:lumMod val="104000"/>
              </a:schemeClr>
            </a:gs>
            <a:gs pos="69000">
              <a:schemeClr val="accent1">
                <a:hueOff val="0"/>
                <a:satOff val="0"/>
                <a:lumOff val="0"/>
                <a:alphaOff val="0"/>
                <a:shade val="86000"/>
                <a:satMod val="130000"/>
                <a:lumMod val="102000"/>
              </a:schemeClr>
            </a:gs>
            <a:gs pos="100000">
              <a:schemeClr val="accent1">
                <a:hueOff val="0"/>
                <a:satOff val="0"/>
                <a:lumOff val="0"/>
                <a:alphaOff val="0"/>
                <a:shade val="72000"/>
                <a:satMod val="130000"/>
                <a:lumMod val="100000"/>
              </a:schemeClr>
            </a:gs>
          </a:gsLst>
          <a:lin ang="5400000" scaled="0"/>
        </a:gradFill>
        <a:ln w="12700" cap="flat" cmpd="sng" algn="ctr">
          <a:solidFill>
            <a:schemeClr val="accent1">
              <a:hueOff val="0"/>
              <a:satOff val="0"/>
              <a:lumOff val="0"/>
              <a:alphaOff val="0"/>
            </a:schemeClr>
          </a:solidFill>
          <a:prstDash val="solid"/>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dirty="0"/>
            <a:t>Modifier </a:t>
          </a:r>
        </a:p>
      </dsp:txBody>
      <dsp:txXfrm rot="-5400000">
        <a:off x="1" y="2911115"/>
        <a:ext cx="702867" cy="301229"/>
      </dsp:txXfrm>
    </dsp:sp>
    <dsp:sp modelId="{AF71AD43-99CE-49AD-BC02-B4F1BB7CE535}">
      <dsp:nvSpPr>
        <dsp:cNvPr id="0" name=""/>
        <dsp:cNvSpPr/>
      </dsp:nvSpPr>
      <dsp:spPr>
        <a:xfrm rot="5400000">
          <a:off x="4089102" y="-826553"/>
          <a:ext cx="652662" cy="742513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38100" dir="5400000" sy="96000" rotWithShape="0">
            <a:srgbClr val="000000">
              <a:alpha val="54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fr-FR" sz="2400" kern="1200" dirty="0"/>
            <a:t>Ce qui est fait / Ecrit ( produits, les écrits….)</a:t>
          </a:r>
        </a:p>
      </dsp:txBody>
      <dsp:txXfrm rot="-5400000">
        <a:off x="702867" y="2591542"/>
        <a:ext cx="7393272" cy="5889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96C95-607F-4FC9-8896-2AB6F7956B2A}">
      <dsp:nvSpPr>
        <dsp:cNvPr id="0" name=""/>
        <dsp:cNvSpPr/>
      </dsp:nvSpPr>
      <dsp:spPr>
        <a:xfrm>
          <a:off x="5064326" y="658979"/>
          <a:ext cx="1589885" cy="275930"/>
        </a:xfrm>
        <a:custGeom>
          <a:avLst/>
          <a:gdLst/>
          <a:ahLst/>
          <a:cxnLst/>
          <a:rect l="0" t="0" r="0" b="0"/>
          <a:pathLst>
            <a:path>
              <a:moveTo>
                <a:pt x="0" y="0"/>
              </a:moveTo>
              <a:lnTo>
                <a:pt x="0" y="137965"/>
              </a:lnTo>
              <a:lnTo>
                <a:pt x="1589885" y="137965"/>
              </a:lnTo>
              <a:lnTo>
                <a:pt x="1589885" y="27593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69F513-5650-427E-9626-7BAB1A30584B}">
      <dsp:nvSpPr>
        <dsp:cNvPr id="0" name=""/>
        <dsp:cNvSpPr/>
      </dsp:nvSpPr>
      <dsp:spPr>
        <a:xfrm>
          <a:off x="5018606" y="658979"/>
          <a:ext cx="91440" cy="275930"/>
        </a:xfrm>
        <a:custGeom>
          <a:avLst/>
          <a:gdLst/>
          <a:ahLst/>
          <a:cxnLst/>
          <a:rect l="0" t="0" r="0" b="0"/>
          <a:pathLst>
            <a:path>
              <a:moveTo>
                <a:pt x="45720" y="0"/>
              </a:moveTo>
              <a:lnTo>
                <a:pt x="45720" y="27593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B0F8C6-9579-482C-9390-FFF9A6A55EA8}">
      <dsp:nvSpPr>
        <dsp:cNvPr id="0" name=""/>
        <dsp:cNvSpPr/>
      </dsp:nvSpPr>
      <dsp:spPr>
        <a:xfrm>
          <a:off x="3474441" y="1591886"/>
          <a:ext cx="794942" cy="275930"/>
        </a:xfrm>
        <a:custGeom>
          <a:avLst/>
          <a:gdLst/>
          <a:ahLst/>
          <a:cxnLst/>
          <a:rect l="0" t="0" r="0" b="0"/>
          <a:pathLst>
            <a:path>
              <a:moveTo>
                <a:pt x="0" y="0"/>
              </a:moveTo>
              <a:lnTo>
                <a:pt x="0" y="137965"/>
              </a:lnTo>
              <a:lnTo>
                <a:pt x="794942" y="137965"/>
              </a:lnTo>
              <a:lnTo>
                <a:pt x="794942" y="27593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D8E11A-A415-47A7-B59F-E14C7C17A183}">
      <dsp:nvSpPr>
        <dsp:cNvPr id="0" name=""/>
        <dsp:cNvSpPr/>
      </dsp:nvSpPr>
      <dsp:spPr>
        <a:xfrm>
          <a:off x="2679498" y="2524794"/>
          <a:ext cx="794942" cy="275930"/>
        </a:xfrm>
        <a:custGeom>
          <a:avLst/>
          <a:gdLst/>
          <a:ahLst/>
          <a:cxnLst/>
          <a:rect l="0" t="0" r="0" b="0"/>
          <a:pathLst>
            <a:path>
              <a:moveTo>
                <a:pt x="0" y="0"/>
              </a:moveTo>
              <a:lnTo>
                <a:pt x="0" y="137965"/>
              </a:lnTo>
              <a:lnTo>
                <a:pt x="794942" y="137965"/>
              </a:lnTo>
              <a:lnTo>
                <a:pt x="794942" y="27593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A9351B-0772-4D1A-AC1F-564CA2FA2790}">
      <dsp:nvSpPr>
        <dsp:cNvPr id="0" name=""/>
        <dsp:cNvSpPr/>
      </dsp:nvSpPr>
      <dsp:spPr>
        <a:xfrm>
          <a:off x="1884556" y="3457702"/>
          <a:ext cx="794942" cy="275930"/>
        </a:xfrm>
        <a:custGeom>
          <a:avLst/>
          <a:gdLst/>
          <a:ahLst/>
          <a:cxnLst/>
          <a:rect l="0" t="0" r="0" b="0"/>
          <a:pathLst>
            <a:path>
              <a:moveTo>
                <a:pt x="0" y="0"/>
              </a:moveTo>
              <a:lnTo>
                <a:pt x="0" y="137965"/>
              </a:lnTo>
              <a:lnTo>
                <a:pt x="794942" y="137965"/>
              </a:lnTo>
              <a:lnTo>
                <a:pt x="794942" y="27593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BE3F80-DA95-45C7-ABE5-1EDB82FBFA8F}">
      <dsp:nvSpPr>
        <dsp:cNvPr id="0" name=""/>
        <dsp:cNvSpPr/>
      </dsp:nvSpPr>
      <dsp:spPr>
        <a:xfrm>
          <a:off x="1089613" y="3457702"/>
          <a:ext cx="794942" cy="275930"/>
        </a:xfrm>
        <a:custGeom>
          <a:avLst/>
          <a:gdLst/>
          <a:ahLst/>
          <a:cxnLst/>
          <a:rect l="0" t="0" r="0" b="0"/>
          <a:pathLst>
            <a:path>
              <a:moveTo>
                <a:pt x="794942" y="0"/>
              </a:moveTo>
              <a:lnTo>
                <a:pt x="794942" y="137965"/>
              </a:lnTo>
              <a:lnTo>
                <a:pt x="0" y="137965"/>
              </a:lnTo>
              <a:lnTo>
                <a:pt x="0" y="27593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84C482-887D-4812-8C5F-17D401834915}">
      <dsp:nvSpPr>
        <dsp:cNvPr id="0" name=""/>
        <dsp:cNvSpPr/>
      </dsp:nvSpPr>
      <dsp:spPr>
        <a:xfrm>
          <a:off x="1884556" y="2524794"/>
          <a:ext cx="794942" cy="275930"/>
        </a:xfrm>
        <a:custGeom>
          <a:avLst/>
          <a:gdLst/>
          <a:ahLst/>
          <a:cxnLst/>
          <a:rect l="0" t="0" r="0" b="0"/>
          <a:pathLst>
            <a:path>
              <a:moveTo>
                <a:pt x="794942" y="0"/>
              </a:moveTo>
              <a:lnTo>
                <a:pt x="794942" y="137965"/>
              </a:lnTo>
              <a:lnTo>
                <a:pt x="0" y="137965"/>
              </a:lnTo>
              <a:lnTo>
                <a:pt x="0" y="27593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071845-A9EB-4B36-ADB0-DED25CE3DE3A}">
      <dsp:nvSpPr>
        <dsp:cNvPr id="0" name=""/>
        <dsp:cNvSpPr/>
      </dsp:nvSpPr>
      <dsp:spPr>
        <a:xfrm>
          <a:off x="2679498" y="1591886"/>
          <a:ext cx="794942" cy="275930"/>
        </a:xfrm>
        <a:custGeom>
          <a:avLst/>
          <a:gdLst/>
          <a:ahLst/>
          <a:cxnLst/>
          <a:rect l="0" t="0" r="0" b="0"/>
          <a:pathLst>
            <a:path>
              <a:moveTo>
                <a:pt x="794942" y="0"/>
              </a:moveTo>
              <a:lnTo>
                <a:pt x="794942" y="137965"/>
              </a:lnTo>
              <a:lnTo>
                <a:pt x="0" y="137965"/>
              </a:lnTo>
              <a:lnTo>
                <a:pt x="0" y="27593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CB77DB-ACFE-44DA-94ED-756F7FE931A7}">
      <dsp:nvSpPr>
        <dsp:cNvPr id="0" name=""/>
        <dsp:cNvSpPr/>
      </dsp:nvSpPr>
      <dsp:spPr>
        <a:xfrm>
          <a:off x="3474441" y="658979"/>
          <a:ext cx="1589885" cy="275930"/>
        </a:xfrm>
        <a:custGeom>
          <a:avLst/>
          <a:gdLst/>
          <a:ahLst/>
          <a:cxnLst/>
          <a:rect l="0" t="0" r="0" b="0"/>
          <a:pathLst>
            <a:path>
              <a:moveTo>
                <a:pt x="1589885" y="0"/>
              </a:moveTo>
              <a:lnTo>
                <a:pt x="1589885" y="137965"/>
              </a:lnTo>
              <a:lnTo>
                <a:pt x="0" y="137965"/>
              </a:lnTo>
              <a:lnTo>
                <a:pt x="0" y="27593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94BC5D-8E34-4C87-A443-01796769D9EF}">
      <dsp:nvSpPr>
        <dsp:cNvPr id="0" name=""/>
        <dsp:cNvSpPr/>
      </dsp:nvSpPr>
      <dsp:spPr>
        <a:xfrm>
          <a:off x="4407349" y="2001"/>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800080"/>
              </a:solidFill>
              <a:effectLst/>
              <a:latin typeface="Times New Roman" panose="02020603050405020304" pitchFamily="18" charset="0"/>
            </a:rPr>
            <a:t>SYSTEME S</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4407349" y="2001"/>
        <a:ext cx="1313954" cy="656977"/>
      </dsp:txXfrm>
    </dsp:sp>
    <dsp:sp modelId="{A63C3893-FB34-4F9E-8D3D-084A4287B6BF}">
      <dsp:nvSpPr>
        <dsp:cNvPr id="0" name=""/>
        <dsp:cNvSpPr/>
      </dsp:nvSpPr>
      <dsp:spPr>
        <a:xfrm>
          <a:off x="2817463" y="934909"/>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UNITE FONCTIONNELLE A</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2817463" y="934909"/>
        <a:ext cx="1313954" cy="656977"/>
      </dsp:txXfrm>
    </dsp:sp>
    <dsp:sp modelId="{050C3796-7844-4712-AA5D-6FC3A567A832}">
      <dsp:nvSpPr>
        <dsp:cNvPr id="0" name=""/>
        <dsp:cNvSpPr/>
      </dsp:nvSpPr>
      <dsp:spPr>
        <a:xfrm>
          <a:off x="2022521" y="1867817"/>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SOUS ENSEMBLE AA</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2022521" y="1867817"/>
        <a:ext cx="1313954" cy="656977"/>
      </dsp:txXfrm>
    </dsp:sp>
    <dsp:sp modelId="{4107C090-BA44-4B7B-942D-F95F0D4ACF05}">
      <dsp:nvSpPr>
        <dsp:cNvPr id="0" name=""/>
        <dsp:cNvSpPr/>
      </dsp:nvSpPr>
      <dsp:spPr>
        <a:xfrm>
          <a:off x="1227578" y="2800725"/>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EQUIPEMENT AA1</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1227578" y="2800725"/>
        <a:ext cx="1313954" cy="656977"/>
      </dsp:txXfrm>
    </dsp:sp>
    <dsp:sp modelId="{7A56E7BB-4783-4A3C-9896-967C9D53BAAD}">
      <dsp:nvSpPr>
        <dsp:cNvPr id="0" name=""/>
        <dsp:cNvSpPr/>
      </dsp:nvSpPr>
      <dsp:spPr>
        <a:xfrm>
          <a:off x="432636" y="3733632"/>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COMPOSANT AA 1.1</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432636" y="3733632"/>
        <a:ext cx="1313954" cy="656977"/>
      </dsp:txXfrm>
    </dsp:sp>
    <dsp:sp modelId="{EBFBC51A-4547-4416-8563-C69E0E8C2F92}">
      <dsp:nvSpPr>
        <dsp:cNvPr id="0" name=""/>
        <dsp:cNvSpPr/>
      </dsp:nvSpPr>
      <dsp:spPr>
        <a:xfrm>
          <a:off x="2022521" y="3733632"/>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COMPOSANT AA1.2</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2022521" y="3733632"/>
        <a:ext cx="1313954" cy="656977"/>
      </dsp:txXfrm>
    </dsp:sp>
    <dsp:sp modelId="{420FAA7A-AD84-4807-BCEA-7E5D20AF10E5}">
      <dsp:nvSpPr>
        <dsp:cNvPr id="0" name=""/>
        <dsp:cNvSpPr/>
      </dsp:nvSpPr>
      <dsp:spPr>
        <a:xfrm>
          <a:off x="2817463" y="2800725"/>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EQUIPEMENT AA2</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2817463" y="2800725"/>
        <a:ext cx="1313954" cy="656977"/>
      </dsp:txXfrm>
    </dsp:sp>
    <dsp:sp modelId="{4BE4B1DB-CC98-4C18-9619-EAAD93671887}">
      <dsp:nvSpPr>
        <dsp:cNvPr id="0" name=""/>
        <dsp:cNvSpPr/>
      </dsp:nvSpPr>
      <dsp:spPr>
        <a:xfrm>
          <a:off x="3612406" y="1867817"/>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SOUS ENSEMBLE AB</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3612406" y="1867817"/>
        <a:ext cx="1313954" cy="656977"/>
      </dsp:txXfrm>
    </dsp:sp>
    <dsp:sp modelId="{01CE470E-B362-40B6-9A26-CC54352FBCA8}">
      <dsp:nvSpPr>
        <dsp:cNvPr id="0" name=""/>
        <dsp:cNvSpPr/>
      </dsp:nvSpPr>
      <dsp:spPr>
        <a:xfrm>
          <a:off x="4407349" y="934909"/>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UNITE FONCTIONNELLE B</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4407349" y="934909"/>
        <a:ext cx="1313954" cy="656977"/>
      </dsp:txXfrm>
    </dsp:sp>
    <dsp:sp modelId="{370FDC3D-DCBB-4EE1-803B-F092F963890F}">
      <dsp:nvSpPr>
        <dsp:cNvPr id="0" name=""/>
        <dsp:cNvSpPr/>
      </dsp:nvSpPr>
      <dsp:spPr>
        <a:xfrm>
          <a:off x="5997234" y="934909"/>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UNITE FONCTIONNELLE C</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5997234" y="934909"/>
        <a:ext cx="1313954" cy="656977"/>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5.emf"/></Relationships>
</file>

<file path=ppt/ink/ink1.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28:53.421"/>
    </inkml:context>
    <inkml:brush xml:id="br0">
      <inkml:brushProperty name="width" value="0.05292" units="cm"/>
      <inkml:brushProperty name="height" value="0.05292" units="cm"/>
      <inkml:brushProperty name="color" value="#C0504D"/>
      <inkml:brushProperty name="fitToCurve" value="1"/>
    </inkml:brush>
  </inkml:definitions>
  <inkml:trace contextRef="#ctx0" brushRef="#br0">112 98 37,'-8'-17'16,"8"17"1,-3-12-2,3 12-2,0 0-3,0 0-3,0 0-2,0 0-2,0 0-2,0 0 0,0 0 0,3 12-1,4 3 1,-4 0 1,5 6 0,-3 1 0,5 7 0,-4 1 1,6 1-1,-2 3 0,2 4 0,-3-2 0,3 2 0,-4 0-1,2-2 0,0-2 0,-1-2 0,1-4 0,-3-4 0,-2-6 0,1 0-1,-1-7 1,-5-11-1,5 16-1,-5-16-1,0 0-5,0 0-10,0 0-10,0 0-6,-6-27 1,6 27 0</inkml:trace>
  <inkml:trace contextRef="#ctx0" brushRef="#br0" timeOffset="547">0 85 21,'0'0'15,"0"0"-2,0 0-2,3-17-2,-3 17-2,22-7-1,-9 4 1,7 1-2,4-1 1,3 3-1,4-2 0,1 7-1,4-3 0,1 5 0,-1 3-1,1 1 0,-4 1-1,2 5 0,-5 1 0,2 3-1,-7 0 1,0 3-1,-6 3 0,1-1 0,-4 2 0,-3-1 0,-5 1 0,-1 1 0,-6-1 1,-1-2-1,-4-1 1,0 1 0,-4-5 0,0 0 0,-4-3 0,0 1 1,-5-5-1,2 2 0,-6-5 0,1 2 0,-5-1 0,-1 1-1,-1-4 0,-5 2 0,2-4-1,1 2 0,0-4 0,4-1-1,3 2-3,4-9-6,7 0-13,11 3-11,-8-19 0,17 5-1</inkml:trace>
  <inkml:trace contextRef="#ctx0" brushRef="#br0" timeOffset="1282">728 92 25,'0'0'25,"0"0"-8,0 0-2,18-5-1,-3 1-3,4 3-2,2-5-1,13 4-1,-3-5 0,15 4-1,-5-5 0,9 5 0,-3-7-2,4 5-1,-5-1-1,-3 1 0,-5-2-1,-3 4 1,-6-3-2,-6 4-2,-6-1-1,-17 3-6,23 0-5,-23 0-9,0 0-10,0 0-2,-27 14 2</inkml:trace>
  <inkml:trace contextRef="#ctx0" brushRef="#br0" timeOffset="1610">1055 93 29,'0'0'12,"0"0"1,-7 12 0,7-12 1,5 18-1,-5-18-1,2 29 0,-2-11 0,9 7-1,-8-1-1,10 9-2,-3-4-1,5 6-1,-1-5-1,2 6-1,1-4-2,-2 0 1,-1-6-2,2 0 1,-6-5-2,-1-3 1,-1 0-1,-2-4-1,2-2-3,-6-12-6,6 19-15,-6-19-12,0 0 1,14 13-1</inkml:trace>
  <inkml:trace contextRef="#ctx0" brushRef="#br0" timeOffset="2188">1802 151 31,'0'0'10,"0"0"0,-19 6-2,19-6 0,-14 20-1,6-4-1,-3 4 3,2 4-1,-3 5-1,1 1 1,5 5-1,-2-2-2,4 3 0,1-3-1,6 2-1,1-6 0,7 1 0,-1-6-1,6-1 1,-2-8 0,7 1-1,0-7 1,1 1-1,0-6 0,3-1 0,0-5-1,-2 2 0,3-4 0,-2-1-1,-1-3 1,1-1 0,-2-2-1,-3 0 1,-1-1 0,-4-1-1,0-1 2,-3 1-2,-1-1 0,-5 0 1,1 0-1,-1 2 0,-2-2 1,0 0-1,-2 0 1,4-1-1,-5 1 1,0-3 0,0 1 0,-2-1-1,-3-2 2,2 1-1,-5-3 0,-2 2-1,-1-2 1,-7 2-1,-4-1 0,-3 4 0,-3 3 0,-5 2 0,0 4-1,-5 3 1,-4 4-1,3 3 1,4 3-1,-6 2 0,9 4-4,-5-5-10,8-3-17,4 10-3,-3-7 0,16 6 0</inkml:trace>
</inkml:ink>
</file>

<file path=ppt/ink/ink10.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09.343"/>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30 0 12,'0'0'25,"-19"9"1,19-9-14,0 0-2,-10 16-3,10-16-3,-5 13-5,5-13-6,0 0-7,7 27-10,-7-27-2</inkml:trace>
</inkml:ink>
</file>

<file path=ppt/ink/ink11.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09.625"/>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4 0 10,'2'34'19,"-8"-11"-13,6 6-1,0-4-3,0 0-6,8 5-8,-12-14-6</inkml:trace>
</inkml:ink>
</file>

<file path=ppt/ink/ink12.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09.828"/>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11 0 30,'-7'26'9,"7"3"-3,-1-3-4,-1-1-7,7 7-10,-11-19-4</inkml:trace>
</inkml:ink>
</file>

<file path=ppt/ink/ink13.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0"/>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23 0 30,'-13'26'15,"12"2"-3,-3-5-5,2 1-6,4 1-12,-12-13-9,17 13-2</inkml:trace>
</inkml:ink>
</file>

<file path=ppt/ink/ink14.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0.187"/>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5 0 35,'4'38'16,"-13"-11"-5,11 7-3,-4-3-2,4-4-7,1 2-7,-5-11-11,12 13-4,-10-19 0</inkml:trace>
</inkml:ink>
</file>

<file path=ppt/ink/ink15.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0.390"/>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13 0 41,'-6'29'18,"5"5"-3,-5-5-2,6-2-6,0-3-7,3-4-9,7 6-16,-10-26 0,13 32-1</inkml:trace>
</inkml:ink>
</file>

<file path=ppt/ink/ink16.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0.562"/>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15 0 16,'2'51'24,"-15"-16"-1,13 3-13,-4-3-5,5-5-6,3 4-10,-9-18-10,19 13-3</inkml:trace>
</inkml:ink>
</file>

<file path=ppt/ink/ink17.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0.734"/>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28 0 33,'-11'20'27,"6"10"-8,-1-8-3,1 3-5,5-7-6,-2 3-7,4-6-10,-2-15-11,9 21-3,-9-21-2</inkml:trace>
</inkml:ink>
</file>

<file path=ppt/ink/ink18.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0.921"/>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13 0 38,'-11'31'18,"12"8"-4,-4-10-4,3 3-5,3-4-11,-3-10-12,14 8-5,-14-26-2</inkml:trace>
</inkml:ink>
</file>

<file path=ppt/ink/ink19.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1.093"/>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13 0 19,'4'40'26,"-16"-17"-1,12 5-10,-5-2-7,5-1-4,5-4-8,-5-9-8,9 11-9,-9-23-4,11 20-1</inkml:trace>
  <inkml:trace contextRef="#ctx0" brushRef="#br0" timeOffset="188">54 505 16,'7'38'24,"-22"-11"-3,14-1-7,-3-5-6,5-2-8,0-1-14,-1-18-9,3 12-1</inkml:trace>
  <inkml:trace contextRef="#ctx0" brushRef="#br0" timeOffset="344">46 904 15,'6'35'24,"-19"-20"-1,13 9-13,-1-8-9,1-16-12,14 31-10,-14-31-3</inkml:trace>
</inkml:ink>
</file>

<file path=ppt/ink/ink2.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28:56.734"/>
    </inkml:context>
    <inkml:brush xml:id="br0">
      <inkml:brushProperty name="width" value="0.05292" units="cm"/>
      <inkml:brushProperty name="height" value="0.05292" units="cm"/>
      <inkml:brushProperty name="color" value="#C0504D"/>
      <inkml:brushProperty name="fitToCurve" value="1"/>
    </inkml:brush>
  </inkml:definitions>
  <inkml:trace contextRef="#ctx0" brushRef="#br0">233 130 23,'0'0'26,"0"0"-8,0 0-4,0 0-3,0 0-3,0 0-1,-4 20-2,8 1 0,-1 3 0,5 7 0,0 2 1,3 7-1,-1-1-1,4 2-1,-2-3-1,2-2-1,-1-3 0,-2-3-1,1-5-2,-5-6-4,4-2-6,-5-3-11,-6-14-9,0 0 1,0 0 0</inkml:trace>
  <inkml:trace contextRef="#ctx0" brushRef="#br0" timeOffset="312">5 151 1,'0'0'25,"-15"-25"0,15 25 2,15-16-17,-15 16 0,32-16-2,-10 11 0,10 2-2,-2 2 0,12 5-1,-7 1 0,10 7-1,-1 0 0,3 6-1,-4 0 0,3 8 0,-5-2-1,-1 3 0,-3 2 0,-1 3 0,-8 0 0,-4 3 1,-5-5-1,-2 2 1,-6 0 0,-3-2-1,-8-4 1,-3 1 1,-4-7-1,-5 1 0,-9-2-1,-1-2 1,-9-3-1,-3 0 0,-6-5-1,-2 0 0,1-2-1,2-5-1,6 2-2,1-9-4,13 4-4,4-13-14,9-6-12,14 2-1,3-11 1</inkml:trace>
  <inkml:trace contextRef="#ctx0" brushRef="#br0" timeOffset="812">869 148 19,'0'0'30,"0"0"1,0 0 2,22-4-17,3 4-5,-1-7-2,14 6-1,-2-7 0,13 4-2,-1-5-2,5 2-1,-6-1-1,1 2 0,-6-2-2,-4 3 0,-3 0-2,-9 0-4,-4 5-7,-22 0-6,17-6-12,-17 6-4,0 0-1,-12 13 2</inkml:trace>
  <inkml:trace contextRef="#ctx0" brushRef="#br0" timeOffset="1109">1103 183 21,'1'14'30,"-1"-14"1,-2 21 3,8-3-21,-6-3-2,9 12 0,-8-3-1,7 10 0,-3-5-5,4 5-1,-2-4-1,1 2-2,1-6-2,-4-2-4,4 1-11,-5-1-19,-7-10-1,9 6 0,-6-20 0</inkml:trace>
  <inkml:trace contextRef="#ctx0" brushRef="#br0" timeOffset="1500">1803 118 10,'0'0'26,"7"12"1,-2 9-15,-2 11 2,-6 8-1,2 8 1,-6 2-1,1 7-4,-8-5-2,5 0-1,-6-9-3,6-6 0,0-12-1,3-5-1,1-7 0,5-13 1,0 0-1,0 0 1,0 0-1,9-19 0,0-2 1,0-10-1,2-7-1,2-8 0,2-8 0,2-4 0,-2-1 0,0 1-1,-1 4 1,0 7 0,-3 5 0,-2 9 0,0 8 0,-1 10-2,-8 15 2,15-17 0,-15 17 0,21-1 0,-7 6 0,4 5 2,1 2-1,6 5 0,3 5 0,6 6 1,-1 1-1,3 3 1,-1 4-1,1-2 0,0 4 0,-3-1 0,-5-3-1,-1-2 0,-5-4 0,-2-6 0,-5 0-1,-4-8-1,-1 0-4,-10-14-9,0 0-14,0 0-7,-13 0 0,13 0 1</inkml:trace>
  <inkml:trace contextRef="#ctx0" brushRef="#br0" timeOffset="2094">1879 368 30,'0'0'30,"-24"0"3,24 0-2,0 0-21,21-3-1,3 6 0,-1-11-2,12 8-1,2-7 0,10 2-1,-4-4-1,4 5-2,-6-4 0,-5 2-3,-1 5-4,-13-6-15,-10 0-15,2 7-1,-14 0 0,0 0 0</inkml:trace>
</inkml:ink>
</file>

<file path=ppt/ink/ink20.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2.187"/>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193 76 39,'-1'-20'17,"1"20"-2,-10-17 0,10 17-3,-14-7-1,14 7-3,-18-3-1,6 3-2,12 0-1,-25 11-1,12 5-1,-2-3 0,1 7 0,0 1 0,1 5 0,0 3 0,4 5 0,0-3 0,2 9 0,2-4 0,5 3 0,0-5-1,4 2 1,-1-3 0,5 0-1,-2-2 1,3-5-1,1-2 0,0-2 2,-1-4-2,5-3-1,-3-3 1,3 0 0,-2-4 0,2-1-1,0-5 1,3-2 0,-2-2-1,3-1 1,-2-3 0,1 0-1,0-6 1,1 3-1,-2-2 0,1-2 1,-3 1-1,-1-2 0,1 2 0,-1-5 1,-2 2-1,0 0 0,0-3 1,-1 0-1,-2 1 0,0-1 0,1 1 1,-4-1-1,2 0 0,-3-1 0,0-2 1,-1 2-1,0-2 0,-3-4 0,-4 0 0,1 1 0,-5-1 0,2 0 0,-4 1 1,2 1-1,-6 1 0,3 0 0,-1 2 0,-1 4 0,-2 0 0,-2 4 0,1 2 0,1-1 0,-5 7 0,-2 1 0,1 3-1,-1 3 0,3 4-1,-6-3-4,10 9-7,-5-1-16,3-8-7,17-4 0,-14 10 0</inkml:trace>
</inkml:ink>
</file>

<file path=ppt/ink/ink21.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4.687"/>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6 0 21,'0'0'13,"-6"27"-3,6-27-4,-1 19-5,2-6-7,-1-13-11,7 16-3</inkml:trace>
</inkml:ink>
</file>

<file path=ppt/ink/ink22.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4.859"/>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14 0 37,'-1'28'15,"-8"-10"-4,7 4-6,0-4-9,2-18-15,4 29-3,-4-29 0</inkml:trace>
</inkml:ink>
</file>

<file path=ppt/ink/ink23.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5.031"/>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17 0 13,'-12'16'21,"14"5"-7,-9-7-10,7 4-7,3 4-11,-3-22-5</inkml:trace>
</inkml:ink>
</file>

<file path=ppt/ink/ink24.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5.187"/>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5 0 10,'-9'15'21,"15"7"-5,-9-7-8,5 2-5,-1-2-6,-1-15-9,4 27-8,-4-27-1</inkml:trace>
</inkml:ink>
</file>

<file path=ppt/ink/ink25.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5.359"/>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 0 18,'-3'13'13,"6"5"-4,-3-18-7,1 18-6,8-4-12,-9-14-3</inkml:trace>
</inkml:ink>
</file>

<file path=ppt/ink/ink26.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5.515"/>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2 0 22,'-3'13'10,"4"2"-7,-1-1-8,0-14-11</inkml:trace>
</inkml:ink>
</file>

<file path=ppt/ink/ink27.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5.812"/>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0 0 11,'0'25'20,"0"-25"-10,0 16-5,0-3-9,0-13-11,0 16-4</inkml:trace>
</inkml:ink>
</file>

<file path=ppt/ink/ink28.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6.437"/>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0 66 46,'0'0'18,"0"0"-2,0 0-2,0 0-5,0 0-3,0 0-1,9-14-1,-9 14-1,13-12 0,-13 12-1,24-17 1,-6 10-1,-4 0 0,1 3 0,3 1-1,-6 2 0,1 2 0,1 3 0,-14-4 0,18 14 0,-18-14 1,15 20-1,-15-20 1,14 24-1,-9-8 1,1 0 0,-5 2-1,2 2 0,-3-1 0,-3-1 0,0 3 0,-4-1 0,-1-3 0,-2 1-1,1-3 0,-1-1 1,10-14-1,-12 18 0,12-18 1,-11 12-1,11-12-1,0 0 1,0 0-1,0 0 0,0 0 1,0 0-1,0 0 1,0 0-1,16 6 1,-16-6 0,22 1 1,-11-1-1,2 0 0,1 2 0,-2 1 0,3-2 0,-15-1 0,21 10 0,-21-10 0,19 15 0,-19-15 0,16 21 0,-12-8 1,-1 1-1,-2 3 1,-1 1 0,-3 0-1,0 2 1,-5-2 0,0 5 1,-5-7 0,4 4 0,-9-4 1,2 2-1,-1-4-1,-1 1 1,-5-1 0,3-4-2,-4 1-1,2-4-3,4 4-7,0 0-23,-3-17-1,21 6-1,-23-14 1</inkml:trace>
</inkml:ink>
</file>

<file path=ppt/ink/ink29.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7.984"/>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0 0 38,'0'0'15,"1"18"-2,-1-18-1,3 23-3,-2-9-3,2-1-3,1-1-6,-4-12-8,13 26-7,-13-26-7,11 27 0</inkml:trace>
</inkml:ink>
</file>

<file path=ppt/ink/ink3.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28:59.984"/>
    </inkml:context>
    <inkml:brush xml:id="br0">
      <inkml:brushProperty name="width" value="0.05292" units="cm"/>
      <inkml:brushProperty name="height" value="0.05292" units="cm"/>
      <inkml:brushProperty name="color" value="#C0504D"/>
      <inkml:brushProperty name="fitToCurve" value="1"/>
    </inkml:brush>
  </inkml:definitions>
  <inkml:trace contextRef="#ctx0" brushRef="#br0">108 173 31,'-6'-22'19,"6"22"-3,-7-14-1,7 14-3,0 0-3,0 0-4,0 0-1,0 0-1,7 23 0,0-6 1,4 8 1,-3 4 0,5 5 0,2 2 0,2 2 0,-4 0-1,7-2-1,-2-1-1,-4-6-1,-1-3 0,0-2 0,-5-6 0,2-4-1,-10-14-1,8 16-2,-8-16-2,0 0-8,0 0-11,0 0-10,1-16 2,-1 16 0</inkml:trace>
  <inkml:trace contextRef="#ctx0" brushRef="#br0" timeOffset="437">0 88 42,'0'0'20,"0"0"-5,0 0 0,0 0-4,27-1-1,-9-2-2,9 0-1,3-2 0,10 4 0,3-8-1,5 7-1,2-8 0,4 2-1,-7-2-1,0 2 0,-8-1 0,-6 2-2,-8 2 0,-3 1-1,-9 1-2,-13 3-3,11 0-2,-11 0-7,0 0-7,-10 16-13,-4-10-1,4 9 2</inkml:trace>
  <inkml:trace contextRef="#ctx0" brushRef="#br0" timeOffset="781">59 380 13,'0'0'29,"24"10"3,-13-18 1,12 1-16,9 4-5,1-10 1,10 12-3,0-9-2,4 6-2,-6-3-2,6 2-2,-6 2-2,-5-7-6,1 9-12,-3 4-17,-11-14 1,4 11-2,-7-11 1</inkml:trace>
  <inkml:trace contextRef="#ctx0" brushRef="#br0" timeOffset="1109">928 115 28,'0'0'29,"0"0"1,0 0-8,25 0-10,4-2-2,1-6-1,11 2-1,0-3-1,12 0-1,-3-3-2,4 4 1,-5-3-3,-1 1 0,-4 0-1,-6 2-2,-8 2-1,-6 0-6,-5 6-6,-19 0-11,0 0-9,0 0-1,-17 2 1</inkml:trace>
  <inkml:trace contextRef="#ctx0" brushRef="#br0" timeOffset="1391">1168 137 14,'-1'15'28,"1"-15"3,4 19 1,4-3-19,-2 0-2,4 9 0,-6-1-1,9 5-2,-3-3-2,1 3-2,0-3 0,3 0-3,-3-2-1,-1-6-3,2 4-5,-5-7-10,-7-15-15,21 22-2,-21-22 1,19 10 0</inkml:trace>
  <inkml:trace contextRef="#ctx0" brushRef="#br0" timeOffset="1719">1720 164 0,'11'-6'24,"-11"6"2,0 0 2,0 0-13,11 18-3,-4-1-1,-4 1 0,5 12-1,-1-4 0,7 6-3,-6-2-1,9 2-1,1-9 0,3 6-2,-1-9 0,9-2 0,-1-6-1,4-1 0,1-4 0,3-3-1,-3-4 1,3-1-1,-3-5 0,-4-1 0,-1-1 0,-6-2 0,-1-2-1,-7 1 1,-2-4 0,-5 1-1,-3-3 1,0-3 0,-4 2-1,-4-3 1,0-3-1,-2 2 0,-2-3 0,-3 3 1,-1-3-2,-10 6 1,-2-3 0,-6 7 0,-12 1-1,-8 4 1,-6 6-1,-2 1 0,-5 9-1,-2-1-2,6 8-4,-1-2-12,5 1-16,15 8-1,-2-8 1,13 9-1</inkml:trace>
</inkml:ink>
</file>

<file path=ppt/ink/ink30.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8.187"/>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9 0 32,'-7'20'17,"8"8"-2,-5-4-5,7 0-5,3-1-8,-5-10-11,14 16-10,-16-13 1</inkml:trace>
</inkml:ink>
</file>

<file path=ppt/ink/ink31.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8.343"/>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23 0 19,'-14'28'25,"14"9"-10,-7-5-3,8 0-4,-5-3-6,7-4-9,5 7-11,-15-17-6,21 14 1</inkml:trace>
</inkml:ink>
</file>

<file path=ppt/ink/ink32.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8.531"/>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12 0 36,'-11'29'15,"12"10"-4,-5-10-3,7 3-8,-2 1-9,-7-13-13,17 15 0</inkml:trace>
</inkml:ink>
</file>

<file path=ppt/ink/ink33.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8.703"/>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27 0 16,'-1'47'21,"-14"-15"-8,10 5-7,0-6-7,1-8-11,16 13-8,-20-19-1</inkml:trace>
</inkml:ink>
</file>

<file path=ppt/ink/ink34.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8.875"/>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32 0 14,'1'51'24,"-14"-20"0,6 10-12,3-3-5,-2-5-5,7 0-11,-6-14-12,12 14-3,-13-16 0</inkml:trace>
</inkml:ink>
</file>

<file path=ppt/ink/ink35.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9.046"/>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33 0 22,'-15'33'24,"15"7"-5,-8-6-8,1 0-2,4-6-6,0-6-9,8 3-9,-5-25-9,9 33 0</inkml:trace>
</inkml:ink>
</file>

<file path=ppt/ink/ink36.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9.218"/>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10 0 23,'-10'24'15,"12"6"-4,-5-8-4,4 3-5,1-1-10,-2-24-12,11 38-1</inkml:trace>
</inkml:ink>
</file>

<file path=ppt/ink/ink37.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9.390"/>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9 0 16,'5'36'12,"-12"-7"-6,6-1-5,1 2-12,-6-17-6</inkml:trace>
</inkml:ink>
</file>

<file path=ppt/ink/ink38.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9.578"/>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0 0 0,'0'22'6</inkml:trace>
</inkml:ink>
</file>

<file path=ppt/ink/ink39.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9.718"/>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30 0 15,'-14'18'20,"9"4"-12,-2-1-7,3-6-6,9 10-12,-5-25-2</inkml:trace>
</inkml:ink>
</file>

<file path=ppt/ink/ink4.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29:02.718"/>
    </inkml:context>
    <inkml:brush xml:id="br0">
      <inkml:brushProperty name="width" value="0.05292" units="cm"/>
      <inkml:brushProperty name="height" value="0.05292" units="cm"/>
      <inkml:brushProperty name="color" value="#C0504D"/>
      <inkml:brushProperty name="fitToCurve" value="1"/>
    </inkml:brush>
  </inkml:definitions>
  <inkml:trace contextRef="#ctx0" brushRef="#br0">57 283 19,'0'0'22,"0"0"-8,0 0-1,0 0-1,13 24 0,-3-2-1,-6 0-2,6 11 1,-5-3-1,9 9-1,-5-1-2,4 2-2,-7-6-1,4-2-1,-5-4 0,5-5-2,-5-3 0,-1-5-1,-4-15-3,3 14-4,-3-14-11,0 0-13,0 0-1,0 0 1</inkml:trace>
  <inkml:trace contextRef="#ctx0" brushRef="#br0" timeOffset="407">4 141 14,'0'0'28,"0"0"0,-11-6-7,11 6-7,0 0-2,12-8-1,6 4-3,0-3-1,11 4-2,5-7 0,11 3 0,5-4 0,8 3-1,-7 0 1,5-1-3,-5-3 0,0 7-1,-14-4 0,-4 2-1,-8 5-1,-8-1-2,-3 3-4,-14 0-4,0 0-6,0 0-7,-18 15-11,5 2 1,-7-11 0</inkml:trace>
  <inkml:trace contextRef="#ctx0" brushRef="#br0" timeOffset="735">39 403 22,'-3'16'30,"3"-16"3,0 0-13,0 0-3,22 1-3,4 2-1,-2-9-2,13 5-4,-2-5-1,6 2-3,-4-3-1,4 2-2,-1 1-3,-6-6-8,5 4-10,1 4-14,-9-11-1,9 8 1</inkml:trace>
  <inkml:trace contextRef="#ctx0" brushRef="#br0" timeOffset="1063">926 130 25,'0'0'30,"0"0"2,16-5-10,2 5-7,-2-4-2,15 4-2,-2-7-1,15 5-1,-1-8-1,8 3-3,-3-4 0,6 3-2,-4-5-1,4 1 0,-7-2-1,-4 4-1,-7 2-1,-8 0-4,-4 6-3,-24 2-10,23-11-13,-23 11-5,-17 3-2,2 7 2</inkml:trace>
  <inkml:trace contextRef="#ctx0" brushRef="#br0" timeOffset="1344">1203 150 22,'1'22'32,"-8"-5"1,10 8 1,-3 3-20,-5-2-2,6 13-1,-9-10-3,8 9 0,-6-6-4,4 4-1,-4-7-1,5 0-1,-2 0-2,-1-11-4,5 6-6,-5-9-11,4-15-14,7 21 0,-7-21 0</inkml:trace>
  <inkml:trace contextRef="#ctx0" brushRef="#br0" timeOffset="1688">1903 34 19,'0'0'27,"0"0"1,0 0 3,11 18-20,-15 0-3,5 15 2,-9 2-1,6 15 1,-9-3-1,6 14 0,-10-9-4,4 5-1,-5-5-1,4 0-2,-2-11 0,3-6-1,1-8 1,3-6-1,5-4 0,2-17-1,-3 12 0,3-12 0,4-15-1,-1-2 0,4-2-2,-2-9 1,6-2-2,-2-12 1,4-2 1,-2-6 0,6-1 1,-4 1 0,0 3 2,3 2 0,-4 6 1,3 7 0,-2 6 0,-1 9 0,-12 17 1,22-18 0,-8 16 0,0 6 0,1-3 0,3 9 2,1 2-2,6 8 1,-1 0 0,5 9-1,-3 0 1,6 3-1,0 4 0,1-1-1,0-1 0,3-1 0,-4-2 0,-2-3 0,-2-5-1,-6 1 0,-1-8 0,-6-2-1,-4-3-1,-11-11-2,13 15-3,-13-15-11,0 0-8,-13-3-11,-2-5 0,15 8 1</inkml:trace>
  <inkml:trace contextRef="#ctx0" brushRef="#br0" timeOffset="2328">1875 449 11,'0'0'29,"-14"6"3,14-6 1,22 2-14,-6-9-7,14 6 0,-2-7-2,15 5-1,-5-5-1,11 5-4,-5-5 0,2 6-2,-5-3 0,-2-1-2,-6 6-4,-8-7-9,-4-1-22,-3 9-1,-18-1-1,12-4 0</inkml:trace>
</inkml:ink>
</file>

<file path=ppt/ink/ink40.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20.234"/>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0 0 29,'0'0'18,"0"0"-1,0 0-2,0 0-2,0 0-3,0 0-2,0 0-1,0 0-1,3 20 0,0-2-1,-4-2-1,3 9 1,-2 2-1,4 5-1,-5-2 0,4 5-1,-3-3 1,1 2-1,2 2 0,0 0-1,-3-1 0,3-3 1,-2 1-2,2-1 1,-2-5 0,2 0-1,0-8 2,-2-1-2,2-6 0,-3-12-2,4 17-1,-4-17-3,0 0-6,0 0-11,7-14-11,-7 14-1,9-33 1</inkml:trace>
  <inkml:trace contextRef="#ctx0" brushRef="#br0" timeOffset="469">263 217 27,'0'0'10,"0"0"0,7 14-2,-7-14 0,3 20 0,0-4 0,-2 0 1,3 6-2,-1-1-1,1 1 0,-3 0 0,2 3-1,-1-3 0,3 2 0,-1-3-2,2-1 1,-1 0-1,2-2-1,3-2 0,0-1 0,-10-15-1,23 21 1,-23-21-1,24 13 1,-24-13 0,27 2-1,-16-7 1,6-1-1,-17 6 0,25-18 0,-13 6 1,-1-5-2,-1-3 1,2-4 0,-2 1-1,-3-1 0,1 1 1,1-4-1,-4 4 1,1-1-1,-4 4 0,1 0 1,-3 1-1,-1-1 1,-1 2-1,-2 1 1,0-1-2,0 0 2,-3-2-1,0 2 1,-4 0-1,0 4 2,-1-1-1,-2 4 0,-3 3 0,-2 1 0,-2 4 0,-1 3-1,-2 3 0,0 0-1,-1 4-1,-2-2-4,9 9-8,0 4-18,-4-14-2,22-4-2,-20 11 2</inkml:trace>
</inkml:ink>
</file>

<file path=ppt/ink/ink41.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22.531"/>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47 0 18,'-10'24'11,"10"-24"-3,-7 21-5,10-8-10,-3-13-10</inkml:trace>
  <inkml:trace contextRef="#ctx0" brushRef="#br0" timeOffset="187">65 343 5,'0'27'21,"-17"-23"0,13 10-19,1-2-8,3-12-9,2 15-5</inkml:trace>
  <inkml:trace contextRef="#ctx0" brushRef="#br0" timeOffset="359">18 674 18,'1'22'21,"-18"-14"-11,17-8-13,-2 20-8,2-20-9</inkml:trace>
</inkml:ink>
</file>

<file path=ppt/ink/ink42.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24.109"/>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0 381 32,'0'0'13,"0"0"1,0 0-1,0 0-2,0 0 0,11-12-3,-11 12-1,14-26-1,-2 12-1,-4-8-2,5-2 0,-5-3-1,5-7 0,-4 0-1,1 2 0,-3 0 1,1 5 0,-5-1-1,4 9 1,-4 1-1,-3 18 1,2-16-1,-2 16 0,0 0 0,0 0-1,0 0-1,0 0 1,0 0 0,0 0-1,0 0 1,0 0 0,16 18 0,-11-5 1,-1 2 0,3 4 0,-3 2 1,5 5 0,-7-1 1,5 4-1,-3 0 1,2 3 0,-6-1 0,6 2 0,-9-1 0,7-1-1,-4 0 0,1-4-1,-1-2 0,0-3 0,0-5-1,0-3 1,0-14-2,0 15 0,0-15-2,0 0-4,0 0-5,0 0-11,13-23-13,2 10 0,-11-13 1</inkml:trace>
  <inkml:trace contextRef="#ctx0" brushRef="#br0" timeOffset="609">484 115 34,'0'0'11,"0"0"-2,0 0 1,0 0-1,0 20-2,-3-9 0,-1 5-1,2-1-1,1-1 0,1 4-2,1-7 0,2 4-1,-3-15 1,14 18 0,-14-18 1,22 12-1,-5-9 1,2 3-1,1-5 0,3 3 0,-2-1-1,0 0-1,-3 2 0,-2 1 0,-3 1-1,-13-7 1,19 15 0,-19-15 1,8 21 0,-8-8 1,-1 0-1,-3 2 1,-6-1 0,4 4 0,-7-4-1,0 2 0,1 1 0,-3-3 0,-1-2-1,2 2 0,-1-7-1,3 1 0,1-2-1,11-6-3,-18 5-2,18-5-7,-15-8-10,15 8-11,-6-15-2,6 15 1</inkml:trace>
  <inkml:trace contextRef="#ctx0" brushRef="#br0" timeOffset="1219">485 133 29,'0'0'18,"0"0"0,0 0 0,0 0-2,0 0-2,17-10-2,-17 10-1,29-8 0,-11-5 0,11 10-1,-2-12-2,8 10-1,-3-11-3,5 7 0,-8-4-1,3 5-1,-6-3 0,-2 4-1,-9 0 0,-15 7 0,22-8-1,-22 8 0,0 0 0,0 0 0,0 0 0,0 0 0,0 0 0,0 0-1,0 0 0,0 0-1,0 0-2,0 0-3,0 0-5,0 0-13,0 0-13,0 0-1,0 0 2</inkml:trace>
</inkml:ink>
</file>

<file path=ppt/ink/ink43.xml><?xml version="1.0" encoding="utf-8"?>
<inkml:ink xmlns:inkml="http://www.w3.org/2003/InkML">
  <inkml:definitions>
    <inkml:context xml:id="ctx0">
      <inkml:inkSource xml:id="inkSrc0">
        <inkml:traceFormat>
          <inkml:channel name="X" type="integer" max="1400" units="cm"/>
          <inkml:channel name="Y" type="integer" max="1050" units="cm"/>
        </inkml:traceFormat>
        <inkml:channelProperties>
          <inkml:channelProperty channel="X" name="resolution" value="48" units="1/cm"/>
          <inkml:channelProperty channel="Y" name="resolution" value="50" units="1/cm"/>
        </inkml:channelProperties>
      </inkml:inkSource>
      <inkml:timestamp xml:id="ts0" timeString="2007-12-16T09:05:13.734"/>
    </inkml:context>
    <inkml:brush xml:id="br0">
      <inkml:brushProperty name="width" value="0.05292" units="cm"/>
      <inkml:brushProperty name="height" value="0.05292" units="cm"/>
      <inkml:brushProperty name="color" value="#C00000"/>
      <inkml:brushProperty name="fitToCurve" value="1"/>
    </inkml:brush>
  </inkml:definitions>
  <inkml:trace contextRef="#ctx0" brushRef="#br0">145 0,'-145'0</inkml:trace>
</inkml:ink>
</file>

<file path=ppt/ink/ink44.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01-31T20:56:28.781"/>
    </inkml:context>
    <inkml:brush xml:id="br0">
      <inkml:brushProperty name="width" value="0.05292" units="cm"/>
      <inkml:brushProperty name="height" value="0.21167"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61 29,'0'0'9,"0"0"1,0 0-2,0 0 0,0 0-1,0 0 0,0 0 0,0 0-2,0 0 0,0 0-1,19-11 0,-19 11 0,23-6 0,-7 1 0,1-1 0,2-1 0,2 1 0,1 1 0,0-1-1,-2 3 0,4 1-1,-4-2 0,2 4-1,-1 0 0,3 0 0,-6 0 0,4 0 0,-1 0-1,-2 0 1,1 3 0,2-3-1,-4 0 1,1 0 0,-2 0-1,3 1 1,-5-1-1,4 0 1,-4-1-1,1 1 0,-16 0 1,24 0-1,-24 0 0,23-3 0,-23 3 0,21 0 1,-21 0-1,19 0 0,-19 0 0,17 3 0,-17-3 0,0 0 0,19 1 0,-19-1 0,0 0 0,17 0 1,-17 0-2,0 0 1,16 5 0,-16-5 0,16 5 1,-16-5-2,14 4 1,-14-4 0,19 5 0,-19-5-1,12 0 0,-12 0-1,0 0-5,0 0-8,0 0-12,19-3-6,-28-11 2,9 14-1</inkml:trace>
</inkml:ink>
</file>

<file path=ppt/ink/ink45.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01-31T20:56:43.468"/>
    </inkml:context>
    <inkml:brush xml:id="br0">
      <inkml:brushProperty name="width" value="0.05292" units="cm"/>
      <inkml:brushProperty name="height" value="0.21167"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97 251 31,'0'0'11,"0"0"0,10 14 0,9-13 0,15 1 0,11 0-2,11-2 0,15 1-1,6-2-2,8 1-2,5-2-1,2 2-1,-10 0 0,-7 3-1,-12-1 1,-9 1-1,-13-3 0,-10 3 1,-12-3 1,-19 0-1,0 0 0,0 0 0,-22-13-1,-6 1 1,-8 4-1,-7-8-1,-9 5 0,-8-5-1,-6-3 0,-8-1 1,-5 0-1,-4-1 0,1 2 1,-3 2-1,4-4 0,9 6 1,7 0 0,16 8 0,8-1 0,18 3 0,23 5-1,0 0 1,27-10 0,13 9 0,22-1 0,12 1 0,14-1 0,10 4 0,9-2 0,-1 3 1,-10 2-1,-8 1 0,-12 0 0,-15 1-1,-17 0 1,-11 3 0,-19-1 0,-14-9 0,-11 22 0,-15-11 0,-15 4 1,-8-4-1,-13 4 1,-20-4-1,-1 2 1,-5-2-1,-1-3 0,3 0 0,5 0 0,11-2 0,11 0-1,15 1 1,16 0 0,14 3-1,14-10 1,31 9-1,13-4 1,18 1 0,12-2 0,11-3 0,8 2 0,8-1 1,-12 1-1,-2 3 0,-15-1 0,-10 1 0,-15 1 0,-12-1-1,-15 3 1,-20-9 0,7 19 0,-20-6 0,-14-1 0,-9 4 1,-16 3-1,-8-3 0,-11 4 0,-9-2 0,-5 1 0,-5-4 0,2 0 0,7-4 0,12-4 0,8 0 0,13-1 0,14-4 0,18-2 0,16 0 0,25-13 0,18 4 1,18-6-1,15 1 0,18-2 0,12-1 0,4 0 0,2 1 0,-2 5 1,-7 3-1,-12 0 0,-9 5 0,-19 2 0,-13 1-1,-9 0 1,-15 0 0,-26 0 0,0 0 0,1 14 0,-23-10 1,-9 1-1,-10 0 0,-8-2 0,-6-3 0,-5-3 0,0 0 0,-3-8 0,0-2 1,5 2-1,9-5 0,5 2 1,12-2-1,5 2 0,15-3 1,10 1-1,15-1 0,15 1 0,10 0 0,12 4 0,13-4 0,15 6 0,4 4 0,4 5 0,-1 1 0,-4 0 0,-10 3 0,-10 1 0,-17 1 0,-16 3 0,-28-8-1,0 22 1,-28-8 0,-21-6 0,-15 8 0,-15-10 1,-16 4-2,-13-6 2,-6-5-1,-2-4 0,2-4 0,7 1 0,14-5 1,16 4-1,17-2 0,22 1 0,24 1 0,14 9 0,44-14 0,10 7 0,15 1 0,18 1 0,15 4 0,4 1 0,2 4 0,-7 4 0,-6 5-1,-15 0 1,-12 1 0,-24-2 0,-17 6 0,-16-4 0,-22 5-1,-14-5 1,-13 2 1,-10-2-1,-4 2 0,-6-5 0,-2-2 0,7-1 0,7-2-1,11-3 0,13 1 1,22-4-1,0 0 1,16 0-1,19-4 1,12 4 0,7 0 0,4 0 0,2 2 0,-7 0-1,-9 1 1,-6 3 0,-17 2 0,-21-8 0,-5 17 0,-25-7 1,-9 2-1,-10 1 0,-8-2 0,-11-2 1,8-1-1,1-1 0,11-4 0,7-2-1,11-5 0,16-3 0,14 7-1,10-27 1,12 7 0,11-4 0,5-6 0,6-3 1,3-3 1,-3-5-1,-3 6 1,-13-1 0,-9 0 1,-12 6-2,-15 3 2,-14 10-2,-19 4 0,-16 10 0,-6 3 0,-8 13-1,0-4-6,10 5-11,17 10-14,3-18 1,38 9 0</inkml:trace>
</inkml:ink>
</file>

<file path=ppt/ink/ink46.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01-31T20:56:46.343"/>
    </inkml:context>
    <inkml:brush xml:id="br0">
      <inkml:brushProperty name="width" value="0.05292" units="cm"/>
      <inkml:brushProperty name="height" value="0.21167"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357 338 10,'-34'1'21,"34"-1"-6,0 0-7,0 0-2,7-19 2,15 13-2,12-2 1,11-4 0,13 2-1,13-1 0,15 2 0,9-2-2,11 4 0,2-2-2,4 3 0,-3 1-1,-5 2 0,-13-2-1,-10 2 1,-22 1 0,-5-1 1,-26 3-1,-28 0 1,0 0 0,-30 14-1,-20-7 1,-19 2-1,-15 0 0,-21-1-1,-14-1 1,-7-1-1,-8-3 1,1 0 0,0-6 0,9 6 1,10-6-1,15 3 1,16-3 0,12 3 0,16-6 0,20 3-1,6-4-1,29 7 0,0 0-1,10-14 1,25 5 0,15 4-1,18-3 0,12 2 1,15-2 0,9 2 0,4-2 1,6-2-1,-4 2 0,-1-4 0,-8 4 0,-5 2 0,-5-6 0,-7 6 0,-15 0 0,-12 1 0,-10 0 1,-14 2 0,-16-1-1,-17 4 1,-19-10-1,-15 5 1,-20 1-1,-17-3 0,-22-1 0,-12 2 0,-20 0 0,-5 3-1,-6 0 1,2 1 0,7-1 0,10 1 0,19-1 0,18 3 1,18 0-2,20-1 1,20-1 0,22 2 0,0 0 0,47-16-1,13 11 1,17-1 0,19 1 0,18-1 0,12 5 0,11 1 0,1 3 0,0 1 0,-3 6 0,-7 1 0,-9 3 0,-8-1 0,-9 2 0,-17 0 0,-9-1 0,-15-2 0,-13-1 0,-12-3 0,-14-1 0,-22-7 0,0 0 0,-19 19 1,-19-15-1,-20 3 0,-18 0 0,-17 1 0,-15 8 1,-9-3-1,-6 2 1,-5 7-2,6-1 2,7 3-2,12-4 2,13 1-2,21-7 1,12 2-1,26-9 1,31-7-1,0 0 1,31 2 0,28-10-1,22-5 1,23-1 1,15-3-1,13-2 0,7 0 0,1 2-1,-2-1 2,-10 6-2,-14 4 1,-20 2 0,-14 6 0,-20 4 0,-17 4 1,-16 5-1,-18 4 0,-15 2 1,-15 2-1,-12 1 0,-9 1 0,-13-2 0,-12 2 0,-11-4 0,-14-4 0,-9 2 0,-7-8 0,-6 2 0,-6-4 1,4-3-1,7-2 0,11-2 0,13-2 0,19-2 0,17 0 0,18-2 0,31 6 0,0-19 0,27 7 0,25-1-1,19-4 1,20 1 0,19-4 0,15 2 0,9 1 0,3 4 0,1-1 0,-12 5 0,-12 1 1,-18 5-1,-20-1 0,-21 6 0,-22 3 0,-33-5 0,-13 20 0,-31-9 0,-24 2 0,-22 1 0,-21 5 0,-22-5-1,-12 3 1,-7-1 0,0-2 0,4-3 0,3 2 0,13 0 0,17-4 0,17 1 0,19-6 1,18 1-1,14-2-1,17-4 1,30 1 0,0 0 0,16-8-1,26 3 1,15-1-1,20-2 1,13 0 0,14 0 0,9-3 0,12 2 0,-1-1 0,2 2 0,-5-4 0,-10 5 0,-9-4 0,-12 5 1,-13 0-1,-19 1 0,-17-1 1,-18-1-1,-23 7 1,0 0-1,-46-20 1,-12 14-1,-21-4 0,-21 4 0,-10-2 0,-14 5 0,-9 0 0,1 3 0,-2 0 0,11 3 0,11-3 0,16 3 0,13-3 0,20 3-3,11-3-4,20 0-8,32 0-14,0 0-4,32 0 1,4-19 0</inkml:trace>
</inkml:ink>
</file>

<file path=ppt/ink/ink47.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01-31T20:56:48.625"/>
    </inkml:context>
    <inkml:brush xml:id="br0">
      <inkml:brushProperty name="width" value="0.05292" units="cm"/>
      <inkml:brushProperty name="height" value="0.21167"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435 326 35,'-30'-8'15,"8"4"-3,7 0-2,15 4-2,-15-2 0,15 2-2,17 0 0,8-3-1,13 0 0,14-3 0,16 1-1,15-6 1,15 6 0,14-9-2,14 8 0,6-7 0,10 5 0,3-4-1,5 4 0,-2-5-1,1 5 0,-8-1 0,-9 1-1,-4 3 0,-10 2 1,-11 3-1,-11 2 0,-16 1 0,-12 0 0,-13 2 0,-12 2 0,-12 0-1,-10-3 1,-21-4 1,0 0-1,-3 15 0,-18-11 1,-9 1-1,-11-2 1,-12 0-1,-13-1 0,-20-2 0,-11-2 0,-18-1 0,-14 0-1,-13 2 1,-13-1 0,-5 2-1,-4 0 1,-8 5 0,8-2 0,4 3 0,0 2 0,19-2 0,5 2 0,15 2 0,11-4 0,13-1 0,17-1 0,15 0-1,21-1 1,13 0 0,17 0-1,14-3 1,25 8 0,17-5 0,17-1 0,23-2 0,20-2 0,21-4 0,23-2 0,15-5 0,14 1 0,19-6 0,9 1 0,8 3 0,-3-2 0,6 2 0,-2 1 0,-14 5 0,-7 1 0,-20 3 0,-16 4 0,-21 4 0,-22 0 0,-26 4-1,-23 2 1,-20 1 0,-23 3 0,-21-2 0,-29 3 0,-17 3 1,-23 1-1,-16 0 1,-23-1-1,-17 2 1,-14 1-1,-13 1 0,-6 0 0,-7-5 0,-6 4 0,-6-3 0,15 3 0,3-4 0,9-1 0,14 0 0,16-2 0,18-5 0,25-2 0,21-1 0,19-3-1,24-3 1,14 0 0,50-9 0,15 1 0,23-3 0,24-2 0,25-1 0,21-2 0,17-1 0,9 3 0,14-2 0,-2-1 1,5 4-1,-10-1 0,-7 4 0,-12-1 1,-16 7-1,-16-3 0,-23 7 0,-23 0 0,-20 2 0,-25-1 0,-20 4 0,-29-5 0,-14 10 0,-31-1 0,-21-4 0,-14 6 1,-26-3-1,-13 3-1,-23-2 1,-14 1 1,-5-1-1,-4 1 0,-5 1 0,-1-2 0,6 1 0,7 2 0,10-4 0,21-2 0,18 4 0,22-7 0,20 2-1,18-2 1,25-3 0,24 0 0,24 0-1,26 0 1,23-3 0,16 3 0,25-5 0,17 5 0,15-6 0,12 2 0,9 1 0,-3-1 0,-1-1 0,-3 0 0,-12 0 0,-10 2 0,-18 2 0,-22-1 0,-23 2 0,-20 0 0,-25 2 0,-30-2 0,-20 11 0,-29-5 0,-28 2 0,-24 1 1,-27 2-2,-15 0 1,-21 0 0,-11 2 0,-4-4 0,-7 2 0,1-1 0,6-4 0,9-1 0,9-3 0,16-2 0,11-4 0,21 0 0,18-3 1,23-2-1,17-1-1,20-1 1,35 11 0,-5-26 0,33 11-1,21 0 1,18-1-1,13 0 1,14 2-1,14-2 1,0 5 0,1-1 0,-2 4 0,-14 5 0,-11-4 0,-21 7 0,-10-3-1,-21 6 1,-30-3 0,0 0 0,-44 10-1,-19-2 1,-21-5 0,-17 6 0,-22-2 0,-11-3 0,-12 3 0,-7 2-1,2-4 1,4 3 0,9-2 0,10 2 0,13-2 0,11-1 0,14 0 0,18-4 1,14 1-1,17-1 0,9-2 0,16-2-1,16 3 1,16-10 0,17 4 0,14-4 0,18 1-1,12-4 1,18 1 0,12-1 0,8-4 0,0 4 0,1-3 1,-10 5-1,-5-1 0,-21 4 0,-9-2 1,-24 4-1,-15 3 0,-32 3 0,0 0 1,-47-2-1,-13 4 0,-21 1-1,-16 0 1,-17 4 0,-10-4 0,-1 1 0,1 1 0,6-3 0,9-1 0,18-2 0,17-1 0,15-1 1,17-3-1,18-5 0,24 11 0,-9-27 0,9 27 0,37-30-1,-11 16 1,5-3-1,2 1 1,0 5-1,7 3 1,-1-2 0,7 3-1,3 0 1,11 4 0,7 0 0,11 0 0,11 3 0,3 0 0,12 3 0,-3 0 0,-1 0 0,-8 4 0,-9-4 0,-12 1 0,-16-4 0,-12 4 1,-23-4-1,-20 0 0,-15 0 0,-26 0 0,-16 0 0,-20-2 0,-23 2-1,-15-2 1,-11 2-1,-3-3 1,0 3 0,3 0-1,12 0 1,14 0 0,22-3 0,20 3 0,20-5-1,23-1 1,15 6 0,45-16 0,14 8 0,19-4 0,22 1 0,18-2 1,13 4-1,12-2 0,2 1 1,8 4-1,4-2 1,-1 2-1,-1 1 0,-7 0 1,-5 2-1,-1 2 0,-5-3 0,-11 3 0,-5-1 0,-7 2 1,-7-1-1,-5-1 0,-7-3 0,-7 4 0,-3-2 0,-8-2 0,-6-1 1,-6 1-1,-8 0 0,-7-4 1,-6 2-1,-3 3 0,-14-4 1,0 3-1,-12 0 0,-15 5 1,19-4-1,-19 4 0,0 0 0,0 0 0,-20 8 0,-1-2 0,-4 2 0,-16 0 0,-9 1 0,-12 2-1,-17 2 1,-10-2-1,-17 0 1,-10 0 0,-6-2-1,-5 2 1,-4-4-1,-5 0 1,4-2 0,0 0 0,-2-4 0,5-2 0,-1-2 0,0-4 0,-1 0 1,3-3-1,7-1 0,4-2 0,5-1 0,10 3 0,7 0 0,10 3 0,11 0 0,11 4-1,10 1 1,13-1 0,12 4 0,9 0-1,5 0 0,14 0 1,0 0-1,0 0 1,0 0-1,5 16 1,-5-16 0,0 0 0,0 0 0,15 14 0,-15-14 1,0 0-1,0 0 1,0 0-1,0 0 1,0 0-1,-17 4 1,17-4-1,-24 0 0,24 0 0,-26 3-1,26-3 1,-18 3-1,18-3 1,0 0 0,0 0-1,33 17 1,-1-14 0,15 4 0,8-1 1,18 0-1,13-1 0,11-5 1,8 0-1,13 0 0,4-3 0,7 0 0,6-2 0,1 0 0,2-1 0,4 0 1,-5 1-1,-4 0 0,-6 0 0,-5 2 0,-4 2 0,-13 1 0,-7 0 0,-11 1 0,-4-2 0,-15 4 0,-10-2 0,-9 3 0,-10-3 0,-12 2 0,-6-1 0,-7-1 0,-14-1 0,0 0-1,0 0 0,0 0-5,0 0-10,0 0-14,-16 11-2,-6-20 1</inkml:trace>
</inkml:ink>
</file>

<file path=ppt/ink/ink48.xml><?xml version="1.0" encoding="utf-8"?>
<inkml:ink xmlns:inkml="http://www.w3.org/2003/InkML">
  <inkml:definitions>
    <inkml:context xml:id="ctx0">
      <inkml:inkSource xml:id="inkSrc0">
        <inkml:traceFormat>
          <inkml:channel name="X" type="integer" max="1400" units="cm"/>
          <inkml:channel name="Y" type="integer" max="1050" units="cm"/>
        </inkml:traceFormat>
        <inkml:channelProperties>
          <inkml:channelProperty channel="X" name="resolution" value="48" units="1/cm"/>
          <inkml:channelProperty channel="Y" name="resolution" value="50" units="1/cm"/>
        </inkml:channelProperties>
      </inkml:inkSource>
      <inkml:timestamp xml:id="ts0" timeString="2007-12-16T10:20:19.953"/>
    </inkml:context>
    <inkml:brush xml:id="br0">
      <inkml:brushProperty name="width" value="0.05292" units="cm"/>
      <inkml:brushProperty name="height" value="0.05292" units="cm"/>
      <inkml:brushProperty name="color" value="#C00000"/>
      <inkml:brushProperty name="fitToCurve" value="1"/>
    </inkml:brush>
  </inkml:definitions>
  <inkml:trace contextRef="#ctx0" brushRef="#br0">18 19</inkml:trace>
  <inkml:trace contextRef="#ctx0" brushRef="#br0" timeOffset="953">0 0</inkml:trace>
  <inkml:trace contextRef="#ctx0" brushRef="#br0" timeOffset="2015">0 0</inkml:trace>
</inkml:ink>
</file>

<file path=ppt/ink/ink5.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2:45.718"/>
    </inkml:context>
    <inkml:brush xml:id="br0">
      <inkml:brushProperty name="width" value="0.05292" units="cm"/>
      <inkml:brushProperty name="height" value="0.05292" units="cm"/>
      <inkml:brushProperty name="color" value="#FFFF00"/>
      <inkml:brushProperty name="fitToCurve" value="1"/>
    </inkml:brush>
  </inkml:definitions>
  <inkml:trace contextRef="#ctx0" brushRef="#br0">499 0 19,'0'0'23,"0"0"-10,0 0-1,0 0-2,0 0 0,0 0-4,0 0 0,0 0-1,0 0-1,0 14 1,0-14 0,-10 27 0,9-7 0,-10 4 1,4 5-1,-8 3 0,4 6 0,-7 2-1,5 7 0,-6-2-1,1 4 0,-2 5-1,1 2 1,-4 0 0,2 0-1,-1-1-1,-2 2 1,2-5 0,-1 1-1,0-3 1,1-1-1,-1-3 1,5 1-1,-2-3 1,7-1-1,-5-1 0,2-4 0,3-4 0,3-7-1,3-2 0,-1-7 0,2-3 0,6-15-1,-5 17-2,5-17-4,0 0-7,0 0-13,1-18-9,7 3-1,-5-13 1</inkml:trace>
  <inkml:trace contextRef="#ctx0" brushRef="#br0" timeOffset="688">415 177 39,'0'0'15,"0"0"-1,0 0-3,0 0-1,0 0-3,0 0-1,15 0-1,-15 0 0,14 17 0,-14-17 1,26 30 1,-10-14 0,4 7-2,-2 1 0,3 7-1,-1 0-1,5 5 0,-8 0-1,8 3 0,-3 1-1,0 1 0,1 1 0,5-1 0,-2-2 0,3 0 0,2-2-1,-2 0 1,4-2-1,-1-2 2,1 0-1,-4 0 0,0-4 0,-1-2-1,-5-4 1,1-4-1,-6-2 1,-4-3-1,-1-4 0,-13-10 0,13 11-2,-13-11-3,0 0-7,0 0-17,0 0-6,0 0 1,-22-21-1</inkml:trace>
  <inkml:trace contextRef="#ctx0" brushRef="#br0" timeOffset="1469">186 786 17,'22'-3'27,"-5"-2"-7,9-1-4,6-1 1,11-1 0,7 1-2,-2-4-3,10 5-2,-5-5-2,-1 6-1,-5-4-1,-2 5-3,-11 0 0,-3 0-1,-9 1-1,-4 2 0,-18 1 0,18 0-1,-18 0 1,0 0-2,0 0 0,0 0-3,0 0-6,0 0-11,0 0-14,0 0-2,0 0 2</inkml:trace>
  <inkml:trace contextRef="#ctx0" brushRef="#br0" timeOffset="2672">1699 170 27,'0'0'12,"0"0"-2,0 0-1,0 0-1,0 0-1,-11 17 0,11-17 1,-14 19-2,6-5-1,0 1 1,-5 2-1,5 4 0,-2 0-1,1 1 0,-4 0 0,6 1-1,-1 2 0,0 0 0,1-1 0,3-1 0,-2 2-1,3 1 1,2-1-1,-2 1 0,0-1 0,5 2 0,-4-2-1,5 2 1,0-2-1,0 0 1,0-2-1,1 1 0,0-2-1,0 2 1,1-4 0,2 4-1,-1-6 1,1 4 0,0-1 0,2-1-1,-2 1 2,3 0-1,0-3 0,-2 3-1,0-2 1,1-1 0,0 0-1,1 0 0,1-1 0,-1 1 1,1-3-1,-2 1 0,4 0 1,-2-1-1,-1 1 0,1-3 1,-3 2-1,0-4 1,2 1-1,-10-12 0,19 23 1,-19-23-1,21 15 0,-21-15 1,18 12-1,-18-12 0,21 11-2,-21-11-4,18 9-11,-18-9-17,16 1-1,-2-1-1,-11-15 1</inkml:trace>
  <inkml:trace contextRef="#ctx0" brushRef="#br0" timeOffset="3610">2239 884 1,'0'0'23,"0"15"3,0-15-12,0 0-2,15-7 3,-15 7-3,22-19 0,-11 2-3,6-1-1,-5-6-3,6-3-1,-6-5-1,5-2-1,-3-2 0,-3-1 0,-1-2 0,-1-1-1,-2 4 1,0 1 0,-3 6 0,0 6 0,-2 2 0,-1 6 0,-1 15-1,3-14 1,-3 14 0,0 0-2,0 0 0,0 0-2,0 0 2,0 0-1,6 14 1,-4-2 0,4 2 0,-1 1 1,2 6-1,2 5 3,0 1-2,2 2 0,-1 0 0,2 1 1,-2 3-1,3 2 0,-4-3 0,2-1 0,0-2 0,-1-1 0,0-2 0,-3-2-1,1-3 1,-3-2-1,0-4 1,0-2-1,-5-13 1,3 19-2,-3-19 1,3 15-4,-3-15-1,0 0-11,0 0-13,14 6-7,-12-20-1,12 4 2</inkml:trace>
  <inkml:trace contextRef="#ctx0" brushRef="#br0" timeOffset="4266">2911 603 42,'0'0'14,"0"0"-1,0 0-2,0 0-1,0 0-3,0 13-2,0-13 0,-4 26-1,-1-8 1,4 6 0,-2-1 1,5 3-1,-5-2-1,7-1 0,-3-2-2,6 3 1,-1-8-1,4-1 0,-1 1 0,5-5 0,0-3-1,1 2 1,2-8-1,3 4 0,-2-6 1,3-3-1,-1 0 0,2-2 0,-3-1 0,2-1 0,-2-1 1,-2 0-1,-2-2 1,-3 0 0,-12 10-1,20-20 1,-16 7-1,0 1 0,-4-2 1,-1 0-1,-2-2 0,-4-1 0,-4-1-1,0 0 1,-4 0-1,-5 0 0,-2 1 1,-6 1-2,-5 2 1,0 3 0,-3 3-1,-3 1 1,2 1-1,3 6 1,2 0-1,4 2 0,11 3-4,-1-5-5,18 0-8,-1 18-17,1-18-1,25 6 2,-8-10-1</inkml:trace>
  <inkml:trace contextRef="#ctx0" brushRef="#br0" timeOffset="4938">3400 229 11,'0'0'24,"0"0"0,0 0-10,0 0-4,0 0 0,0 0-2,13 12 1,-2 0-1,-2 1 0,8 6-1,0 2 0,3 7-1,-2 1-1,7 5-1,-4 2 0,3 3-1,-4 2-1,2 4 0,-4-1 0,-1 3 0,0-1-1,-6-1 0,-3 2 0,-3-1 0,-5 1 0,-5 0 0,-3-4 0,-3-3 0,-3-4 1,0-4-1,-1-5 1,0-3-1,-1-8 0,4-2-1,-1-4 1,13-10 0,-16 11-2,16-11-1,0 0-5,-15 5-14,15-5-15,0 0 1,-7-22-1,7 22 0</inkml:trace>
</inkml:ink>
</file>

<file path=ppt/ink/ink6.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2:52.390"/>
    </inkml:context>
    <inkml:brush xml:id="br0">
      <inkml:brushProperty name="width" value="0.05292" units="cm"/>
      <inkml:brushProperty name="height" value="0.05292" units="cm"/>
      <inkml:brushProperty name="color" value="#FFFF00"/>
      <inkml:brushProperty name="fitToCurve" value="1"/>
    </inkml:brush>
  </inkml:definitions>
  <inkml:trace contextRef="#ctx0" brushRef="#br0">133 309 30,'-13'-20'17,"13"20"-2,-14-24-1,14 24-1,-11-17-2,11 17-3,0 0-3,0 0-2,0 0-1,0 0-1,0 0 0,2 24 0,6-5 1,0 8 1,3 3 0,-2 2 1,2 5 0,-3-1-1,2-1 1,-2 1-2,-1-3 1,-2-4-2,2 0 0,-1-6 0,-2 1 0,-1-5 0,0-1-1,1 0-1,-4-7-2,2 4-4,-2-15-8,-2 14-9,2-14-8,0 0 0,0 0 1</inkml:trace>
  <inkml:trace contextRef="#ctx0" brushRef="#br0" timeOffset="485">29 242 28,'-22'-9'22,"22"9"-6,0 0-2,0 0-2,-7-15-2,7 15-2,14-12-3,2 3-2,2 1-1,4-2-1,7 2 1,3 0-1,3 1 1,-2 1 0,6 3 1,-3 3-1,-2 3 0,-1 1-1,-2 3 1,-5 0-1,0 4 0,-6 0 0,-2 3-1,-7 0 1,-3 4 0,-4 0 0,-2 1 0,-7 3 0,-6 2 0,-5 2 1,-5 3-1,-5 0 0,-5-2 0,0-1 0,-4 0 0,-1-5 0,7 0 0,1-10-1,9-2 1,1-3 0,7-1-1,11-5 1,0 0-1,0 0 1,0 0-1,0 0 0,15-11 0,-1 4 0,5 2 0,5-3 0,4 1 0,5 0 0,-1 3 0,5 1 0,-3 0 0,4 3 0,0 3 0,-4 1 0,-1 4 0,-4 1 0,-3 2 0,-4 1 0,-2 2 0,-5 1 0,-4 2 1,-4 1 0,-6 1-1,-2 3 1,-5 0 1,-2 2-1,-4 2 1,-8-4 0,-2 2 0,-4-1 0,-2-2 0,-6 0 0,-1-1-1,-5-6 1,4 2-1,-1-4 0,3 2 0,5-10-1,3 1 0,5 1-1,5-12-5,16 6-8,-13-8-15,9-10-7,18 2 0,-7-15 1</inkml:trace>
  <inkml:trace contextRef="#ctx0" brushRef="#br0" timeOffset="1625">1221 0 25,'0'0'15,"0"0"-4,0 0-3,0 0 0,0 0-1,0 0-2,-15 16 1,9-2-2,-2 4 0,1 5 1,-3 4 0,1 7 0,-2-1 1,2 6-1,1-1 0,1 3 0,-1-2 0,4 5-1,-2-3 0,6 2-1,-1-1 0,2-1 0,-1-1 0,4-1-2,2 0 1,1-2 0,-2-1 0,5 1 0,0-3-1,1-3 1,1 3 0,5-5 1,1-3-1,2 0 0,3-5-1,0 1 1,-1-7-1,0 0 0,-1-3 0,-2-3 0,-1-2-1,-1 0-1,-2-1-4,-15-6-10,21-6-19,-6 5-1,-9-12-1,12 4 1</inkml:trace>
  <inkml:trace contextRef="#ctx0" brushRef="#br0" timeOffset="2641">1679 290 37,'0'0'14,"-9"-13"-1,9 13-2,0 0-3,0 0-1,11-13-2,-11 13-1,16-13-2,-16 13 1,22-15-1,-8 7 0,4 2 0,2 1 0,1-2-1,3 4 0,-2 0 0,-1 3-1,-1 3 1,-2 4-1,-3 0 0,-15-7 1,20 23-1,-15-8 1,-2 1-1,-3 2 1,-3 5 1,-2 1-1,-5-2 0,-4 3 1,-1-2-2,0-1 1,-4-1 0,-2-6 0,4 0-1,2-3 0,15-12 1,-22 12-1,22-12 1,0 0 0,0 0 0,-13 3 0,13-3 0,0 0 0,0 0-1,20-6 1,-20 6-1,25-5 0,-7 1 0,2 1 0,4 3 0,1-3 0,1 3 1,-1 3-1,3 0 0,-5 1 0,-1 0 1,-2 3-1,-2 1 0,-3 0 1,-3 2 0,-12-10 1,15 24 0,-13-12 0,-1 2 1,-5 2 0,0 2 0,-6 0 0,1 0 0,-5 0-1,0 3 1,-4-4-2,0 3 2,0-4-2,-1 2 0,-1-5 0,-2 0 0,1-2-1,1 0 0,2-4 0,-2-2-1,8 1-5,-5-7-5,17 1-10,0 0-13,-15-18-1,22 4 1</inkml:trace>
  <inkml:trace contextRef="#ctx0" brushRef="#br0" timeOffset="3578">2231 17 27,'-10'-13'10,"10"13"-2,0 0 0,0 0-2,10 12 1,-10-12-1,18 19 1,-6-6 2,2 5-1,2 0 1,2 5-1,0-2 0,3 5-2,-3-3 0,1 6-1,-2-5-1,2 5-1,-3-2 0,-1 3 0,-6 3 0,4 2-2,-6 0 1,0 0 0,-4 3-1,1 1 0,-6-1 0,0 1 0,-3 0-1,-4-3 1,2 1 0,-6-4 0,-2 4-1,0-6 1,-4 1 0,-1-3 1,1-3-1,-3-1 0,0-3-1,4 0 1,-2-5 0,4-2-1,0 0 1,4-4 0,12-11-1,-19 20 0,19-20 1,-14 12-1,14-12 0,-13 8 0,13-8 1,0 0-1,-12 4 0,12-4 0,0 0-1,0 0-3,0 0-4,0 0-10,0 0-16,-8-12-1,3-2 0,5 14 1</inkml:trace>
</inkml:ink>
</file>

<file path=ppt/ink/ink7.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2:58.609"/>
    </inkml:context>
    <inkml:brush xml:id="br0">
      <inkml:brushProperty name="width" value="0.05292" units="cm"/>
      <inkml:brushProperty name="height" value="0.05292" units="cm"/>
      <inkml:brushProperty name="color" value="#FFFF00"/>
      <inkml:brushProperty name="fitToCurve" value="1"/>
    </inkml:brush>
  </inkml:definitions>
  <inkml:trace contextRef="#ctx0" brushRef="#br0">446 104 25,'0'0'13,"0"0"-1,0 0 0,0 0-2,0 0 0,0 0-1,0 0-2,-7-14-1,7 14-1,-13-9-2,13 9-1,-21-6 0,7 3 0,0 0-1,-1 2 0,-4 1-1,2 0 1,-2 4-1,1-1 0,-2 1 0,0 1 0,0 4 0,1-3 0,5 3 1,-3-1-1,4 3 0,-1-1 0,1 2 1,13-12-1,-22 27 1,11-14 0,2 3 1,-3-1-1,3 3 0,-2-4 1,2 4-1,0 0 1,0-2 0,1 2 0,3-3-1,-2 5 1,1-2 0,1 0 0,2 0-1,0 0 1,2 1 0,1-7 0,0 9-1,1-7 1,3 1 0,-1 0 0,4 2 0,-2-2 0,7 2 1,-4-5-1,4 6 1,1-3 0,2 2-1,0-3 1,4 0-1,-1-2 0,2 1 0,2-4 1,6 0-1,-3-1-1,1-3 1,-1 0-1,0-1 0,-2-2 0,1 0-1,-5-2 1,-1 1-1,0-1 0,-3 0-1,0 0 0,-15 0-4,29 3-5,-29-3-17,16-7-10,2 7-1,-18 0 1</inkml:trace>
  <inkml:trace contextRef="#ctx0" brushRef="#br0" timeOffset="1094">1130 0 27,'0'0'11,"0"0"-1,0 0-1,-14 10-1,14-10 0,-17 22 0,5-11 1,2 7-2,-2-2 0,2 5-1,-5-2-1,5 5-1,-1-2 0,1 4 0,-2-2 0,4 5-1,-2-3 0,2 2 1,-1-2-1,6 3 0,-3-1 0,3-1 0,-3 0-1,5-1 1,-2-4-1,0 3 0,2-4-1,1 2 1,0-3 0,0 2 1,0-2-2,1 3 0,2-3 1,0 2-1,0 2 0,-2-2 0,5-3 0,-4 4 0,5-4 0,0 3 0,-3-3-1,6 4 1,-2-4 0,1 0-1,0 3 1,2-4-1,-1 0 1,4-1-1,0-2 1,1 0 0,0-1-1,6-3 1,-2 0-1,1-1 1,2-2-1,-3-1 0,-1-1 1,-1-2-1,-5 1-1,-12-5 0,19 6-1,-19-6-5,16 4-8,-16-4-18,0 0-3,13-5-2,-11-8 3</inkml:trace>
  <inkml:trace contextRef="#ctx0" brushRef="#br0" timeOffset="4875">1520 409 30,'-3'-22'14,"4"7"0,-5-6-1,1 0-1,2 5-1,-1-2-3,1 5-1,0 0-2,1 13 0,-4-18-2,4 18 0,0 0-2,0 0 0,0 0 0,0 0 0,0 0-1,0 26 0,2-5 0,0-1 0,0 9 1,1 3-1,-3-1 1,6 0 0,-6-2 0,3 0-1,1-2 1,1-2 0,-3-6 0,5-4 0,-2-1 1,-5-14-1,14 18 1,-14-18 0,11 10 0,-11-10 0,14 2 0,-14-2 0,0 0 0,0 0-1,12 0 0,-12 0 0,0 0 0,0 0-1,0 0 1,0 0-1,0 0 0,0 0 0,0 0 0,0 0 1,0 0-1,0 0 0,0 0 1,0 0-1,0 0 1,0 0-1,0 0 1,0 0-1,0 0 0,0 0 1,0 0-1,0 0 0,0 0 0,0 0 0,0 0 0,0 0 0,0 0 0,0 0 0,0 0 0,0 0 1,0 0-2,0 0 2,0 0-1,0 0-1,0 0 1,0 0 0,0 0 0,0 0 0,0 0 0,11-9 0,-11 9 0,0 0 0,0 0 0,0 0 0,0 0 0,0 0-1,0 0 1,17-6 0,-17 6 0,15-5 0,-15 5 0,19-3 0,-19 3 0,24-6 0,-9 5-1,0 0 1,1 1 0,0 0 0,-1 1 0,2 2 0,0 1 0,-5 1 0,2 1 1,-2 2-1,-12-8 0,18 22 1,-11-9-1,-3-1 1,-2 2 0,2 1 0,-7 1 0,3-1 1,0-15 0,-11 25-1,11-25 0,-19 20 1,19-20-1,-22 18 0,6-12 0,0-2 0,1 0-1,-3 0-1,1-1-1,-1-4-2,18 1-6,-29-7-6,29 7-11,0 0-8,-19-24-1,19 24 2</inkml:trace>
  <inkml:trace contextRef="#ctx0" brushRef="#br0" timeOffset="6109">1470 336 38,'0'0'19,"0"0"-2,14-13 1,-14 13-3,31-6-2,-11-1-2,10 4-1,-2-5 0,12 5-2,-7-7-1,9 9-1,-6-6-2,2 3-1,-9-2-2,5 2 1,-11 1-2,-1-1 0,-5 3-3,-3-3-6,-1 5-9,-13-1-16,16 4-2,-16-4 0,12 6 1</inkml:trace>
  <inkml:trace contextRef="#ctx0" brushRef="#br0" timeOffset="6500">2127 145 22,'15'-1'25,"-15"1"-11,19 11-3,-1 0 3,0 1-1,4 6 1,2 0-3,2 7 0,-2 1-2,3 10-1,-2-4-1,-1 10-1,-8-1 1,1 9-3,-13 0 0,-3 5 0,-10-2-1,-4 3 1,-14 0-2,-1-1 1,-9-1-1,1-4-1,-3-6 1,2-4-2,3-4 1,0-7-1,6-3-2,1-8-3,13 3-6,-7-9-21,7-7-6,14-5-1,-12 1 1</inkml:trace>
</inkml:ink>
</file>

<file path=ppt/ink/ink8.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3:14.375"/>
    </inkml:context>
    <inkml:brush xml:id="br0">
      <inkml:brushProperty name="width" value="0.05292" units="cm"/>
      <inkml:brushProperty name="height" value="0.05292" units="cm"/>
      <inkml:brushProperty name="color" value="#C0504D"/>
      <inkml:brushProperty name="fitToCurve" value="1"/>
    </inkml:brush>
  </inkml:definitions>
  <inkml:trace contextRef="#ctx0" brushRef="#br0">499 5 31,'0'0'13,"-15"-2"1,15 2-2,0 0 0,0 0-1,0 0-2,-12-3-2,12 3-1,0 0-1,0 0-2,0 0 0,0 0-1,0 0-1,0 0 1,13 7 0,-13-7 1,18 4-1,-2 0 2,-4-1-1,6 2 0,1-2 0,2 1-1,-2 1 0,4 1 0,-1-1-1,0 3 0,1-1 0,1 1 0,-1 0 0,1-1-1,-1 4 1,1-1-1,-1-2 1,1 6-1,-2-4 0,0 4 0,-1-3 1,-2 1-1,-1 6 1,0-3-1,-3 5 1,3-2-1,-2 2 1,0-2 1,-1 5-1,1-1-1,-1-3 0,-1 3 1,1 0-1,-3 2 1,-1-1-1,-2 1 0,0 2 1,1-1-1,-2 3 0,1-1 1,-1 5-1,-1 0 1,0-2-1,0 5 0,0-3 1,0 1-1,-5 1 0,1 2 1,1-1-1,-2-3 0,-1 1 1,0 0-1,-1-1 1,2 3-1,-4-1 1,1 2-1,1-1 1,-4 3-1,0-3 1,0 4-1,-3 2 0,0-5 1,-2 4-1,3 0 0,-3 2 0,0 1 1,-1 2-1,-3 2 0,2-2 0,-5 2 0,-1-3 0,-1 3 1,-1-2-1,1 0 0,-3 0 1,3 1-1,-3 0 1,5-1-1,-4 0 0,2-1 1,-1 3-1,-2 3 0,2-6 0,-3 0 1,0 4-2,-3-2 2,1 4-1,-1-2 0,1-1 0,-3-1 0,2 1 0,0-3 0,2 2 0,-2-1 0,-1 0 1,2-2-1,1-1 0,-2 1 0,3-1 0,0-1 0,-2-3 0,6-1 0,-1 2 0,-1-3 0,2 1 0,2 0 0,1-1 0,-1 0 0,0 2 0,5-3 0,-3 0 0,0 1 0,0-1 0,-2-2 0,3-1 0,-2-1 0,-2 1 0,5-1 0,-3 0 1,2 3-1,-1-3 0,3 1 0,0 0 0,0 1 0,4-1 1,-4 0-1,0-2 0,2 2 0,-1-2 0,2 5 0,-2-6 0,2 1 0,-1 2 0,4 0 0,-1-1 0,-1-2 1,2-3-1,1 1 0,1 1 0,-1-2 0,1-2 0,2-1 1,-1 0-1,2-3 0,0 0 0,2-2 0,-1 0 0,0-2 0,4-1 0,-1-1 1,0-1-1,0 2 0,-4-15 0,10 23 0,-3-9 1,-7-14-1,12 24 0,-6-10 0,-1-2 1,3 0-1,-1 2 0,3-1 0,-10-13 0,15 23 0,-15-23 0,22 20 1,-22-20-1,21 20 0,-4-10 0,-5-2 0,5 1 1,-4-2-1,3 1 0,-2-3 0,1 2 0,1-1 1,-16-6-1,24 14 0,-24-14 0,25 9 0,-14 0 0,1-4 0,2 1 0,-3 1 0,2-2 0,0 3 0,-2-2 0,2 1 1,2-2-1,-2-2 0,2 1 0,-3 2 0,3-2 0,-3 0 0,0 0 0,2 0 0,-14-4 0,21 7 0,-21-7 0,19 6 0,-19-6 0,11 5 0,-11-5 0,0 0 0,0 0 1,14 5-1,-14-5 0,0 0 0,0 0 0,0 0 0,0 0 0,0 0 0,0 0 0,0 0 0,0 0 0,0 0 0,0 0 0,0 0 0,0 0 0,0 0 0,0 0 0,0 0 0,0 0 0,0 0 0,0 0 0,0 0-1,0 0 1,0 0 0,0 0 0,0 0 0,0 0 0,12 11 0,-12-11 0,0 0 0,0 0 0,0 0 0,10 12 0,-10-12 1,0 0-1,0 0 0,0 0 0,0 0 0,0 0 0,0 0 0,0 0 0,0 0 1,0 0-1,-13-8 0,0 2-1,0-2 1,-3-2 0,-2-2 0,-2-2-1,1-3 1,2-1 0,3 0-1,3-1 1,-1 1 0,5 3-1,0 0 1,2 4 0,5 11 0,-3-17 0,3 17-1,0 0 1,0 0-1,0 0 0,0 0 1,0 0-1,0 0 0,18 4 1,-18-4 0,18 13 0,-7-4 0,-11-9 0,22 16 1,-8-8-1,-2 1 0,2 1 0,-1 0 0,2 1 1,-1-1-1,-2-1 0,3 2 0,-2 0 0,1-1 1,-3 1-1,-11-11 0,20 20 0,-20-20 0,17 19 0,-17-19 0,10 16 1,-10-16-1,0 13 0,0-13 0,-3 15 1,3-15-1,-14 17 0,14-17 0,-14 15 0,14-15 1,-16 15-1,16-15 0,-27 18 0,15-10 0,-5 2 0,-1-2 1,-1 2-1,1 0 0,1-2 0,4-2 0,-3-1 1,16-5-1,-19 4 0,19-4 0,0 0 0,0 0 1,-12 0-1,12 0 0,0 0 0,4-20 0,-4 20 0,5-24 0,-5 10 0,2-1 0,-1-4 0,-1-1 0,-1 0 1,-2-1-1,-3 4 0,1-4 0,-2 6-1,-1 1-1,8 14-2,-18-18-11,18 18-24,0 0 2,-17-11-3,17 11 3</inkml:trace>
</inkml:ink>
</file>

<file path=ppt/ink/ink9.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3:18.109"/>
    </inkml:context>
    <inkml:brush xml:id="br0">
      <inkml:brushProperty name="width" value="0.05292" units="cm"/>
      <inkml:brushProperty name="height" value="0.05292" units="cm"/>
      <inkml:brushProperty name="color" value="#C0504D"/>
      <inkml:brushProperty name="fitToCurve" value="1"/>
    </inkml:brush>
  </inkml:definitions>
  <inkml:trace contextRef="#ctx0" brushRef="#br0">0 5 31,'0'0'10,"0"0"0,0 0-2,0 0-1,0 0 0,16-6-1,-16 6 1,15-2-1,-15 2-1,24-4 1,-12 1-1,5 0 0,-1 3-1,4 0 0,-4 0-1,7 1 0,-1-1 0,4 3-1,2 0 0,1 2 1,0 0-1,1 3 0,3-1 1,-2 3-1,-1-2 0,5 4 0,-5-1-1,5 3 1,1-1 0,-3 3-1,1-2 0,4 4 1,-2-1-1,-2 1 0,0 5 1,-1 1-1,0-1 0,0 2 0,-1 1 1,-3 2-2,-1 1 3,-1 0-3,-2-1 1,-1 1 0,-4 3-1,1-1 1,3 0 0,-5 1 0,2 3 0,-2 3 0,1-2-1,-1 4 1,0-4-1,1 5 1,-4-3 0,-1 3-1,2-4 1,-2-1 0,2-1 0,-2 2 0,0-1 0,-1 0 0,1-1 0,2 1-1,-3-3 1,0 0 0,1 0 0,-1-1-1,1-1 0,0-2 0,2 1 0,-5 0 0,3-1 0,-2 1 1,3-1-2,-2 1 2,3-1-1,-2 0 0,2 0 0,-1-1 0,2 1 0,1-2 0,1 0 0,-1-2 0,1 0 0,-1-1 0,0-1 0,1-1 1,0-2-1,1 3 0,-2-3 0,4 0 0,-3 3 1,4-1-2,-2 0 2,0 2-1,4-2 0,-1 0 0,0 0 1,1 0-1,1-2-1,2-1 2,-2 0-1,2 2 0,-1 0 0,3 0 0,-2-2 0,2 5 0,1-4 0,-1 1 0,2 0 0,0 0 0,2-3 0,-4-2 1,4 2-1,-2-3 0,0 1 0,2-3 0,-3 0 0,-3-1 0,0 3 0,0-1 0,0-1 0,-1-1 0,3 1 0,1-2 1,-3 0-1,2-2 0,2 1 0,-1 1 0,2-3 0,1-2 0,-2 1 0,3 1 0,0-2 1,3 1-1,-1-2 0,1-2 0,0 2 0,5 1 0,-4-3 0,3 1 0,-4-1 0,-1-1 0,1 1 0,-1 0 0,-3-2 1,-1 1-1,2-2 0,-2 1 0,-1-1 0,2 0 0,-3 0 0,1 0 0,-3-1 0,4 1 0,-8 0 0,4 0 0,-1-3 0,-1 3 1,1-3-1,-3 3 0,-1-3 0,1 3 0,-2-1 0,2 0 0,-1-1 0,-3 2 0,3-1 0,-4 0 0,1 1 0,3-2 0,-6 2 0,1-3 0,0 1 0,0 2 0,-2-2 0,1 1 0,3-2 0,-2 2 0,-1-1 0,0 0 0,1-1 0,-1 1 1,2 0-1,-2 2 0,5-3 0,-4 0 0,0 3 0,2-1 0,0-1 0,-1 1 0,-1 1 0,1-3 0,-1 3 0,-2-3 0,0 1 0,0 2 0,1 0 0,2-3 0,2 2 0,-3 1 0,0 0 0,2 0 0,2 0 0,-1 0 0,0-2 0,-8 2 0,3 0 0,-2 0 0,-2 2 0,-14-2 0,22 0 0,-22 0 0,0 0 0,18 0 0,-18 0 0,0 0 0,0 0 0,0 0 0,0 0 1,11 1-1,-11-1 0,0 0 0,0 0 1,0 0-1,0 0 0,0 0 1,0 0-1,0 0 0,0 0 0,0 0 0,0 0 1,0 0-1,0 0 0,-14-6 0,14 6 0,0 0 0,-15-16 0,15 16 0,-18-18-1,18 18 1,-16-24 0,5 9 0,0 1 0,1-2 0,-7-1 0,2 2-1,1 1 1,-2 0 0,-2 2 0,4 1 0,-3 1 0,5 0 0,-2 3 0,14 7-1,-21-11 1,21 11 0,0 0 0,-15-11-1,15 11 1,0 0-2,0 0 1,0 0 0,0 0 0,0 0 0,7 15 1,-7-15-1,12 12 1,-12-12 0,23 15 0,-10-7 0,3 3 0,2-3 0,1 2 0,0 0 0,-1 2 0,2-3 0,-2 3 1,1-1-1,-5-1 0,1-1 0,-15-9 0,19 18 0,-19-18 0,17 16 0,-17-16 0,7 12 0,-7-12 0,0 0 0,4 17 0,-4-17 0,-1 12 1,1-12-1,-10 14 0,10-14 1,-18 22-1,6-8 0,-2 0 0,1 1 1,-5 1-1,0 1 0,-1 1 0,-3 1 0,1-1 0,0 0 1,1 0-1,0-2 0,1-1 0,4-1 0,2-5 0,13-9 0,-16 15 0,16-15 0,0 0 0,0 0 0,0 0 0,0 0 0,0 0 0,0 0 0,0 0 1,0 0-1,0 0 1,0 0-1,0 0 1,2-12-1,-2 12 1,7-18-1,-7 18 0,7-23 0,-5 7 1,0 0-1,0-2 0,0-6 0,-2-2 0,-4-3 0,2-1 0,0-2 0,-3-3 0,0 3 0,0 3 1,1 4-2,-3 5 2,6 6-2,1 14 1,-5-18 0,5 18-1,0 0 1,0 0-1,0 0-1,0 0-1,0 0-4,14 23-6,-12-7-18,2-3-6,3 8-2,-3-6 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F61B25-5D06-409E-B31F-3A811FABEFA7}" type="datetimeFigureOut">
              <a:rPr lang="fr-FR" smtClean="0"/>
              <a:pPr/>
              <a:t>18/03/2025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459699-3BDF-4A92-82D9-EB78380E4641}" type="slidenum">
              <a:rPr lang="fr-FR" smtClean="0"/>
              <a:pPr/>
              <a:t>‹N°›</a:t>
            </a:fld>
            <a:endParaRPr lang="fr-FR"/>
          </a:p>
        </p:txBody>
      </p:sp>
    </p:spTree>
    <p:extLst>
      <p:ext uri="{BB962C8B-B14F-4D97-AF65-F5344CB8AC3E}">
        <p14:creationId xmlns:p14="http://schemas.microsoft.com/office/powerpoint/2010/main" val="2136513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3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3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38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939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5939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90348B9-AE49-4A7F-811B-A99352467B38}" type="slidenum">
              <a:rPr lang="fr-FR"/>
              <a:pPr fontAlgn="base">
                <a:spcBef>
                  <a:spcPct val="0"/>
                </a:spcBef>
                <a:spcAft>
                  <a:spcPct val="0"/>
                </a:spcAft>
              </a:pPr>
              <a:t>262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861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861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452EB8B-1C8F-4E7D-A8BD-7D53AE38607F}" type="slidenum">
              <a:rPr lang="fr-FR"/>
              <a:pPr fontAlgn="base">
                <a:spcBef>
                  <a:spcPct val="0"/>
                </a:spcBef>
                <a:spcAft>
                  <a:spcPct val="0"/>
                </a:spcAft>
              </a:pPr>
              <a:t>277</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625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96260"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fr-FR"/>
          </a:p>
        </p:txBody>
      </p:sp>
      <p:sp>
        <p:nvSpPr>
          <p:cNvPr id="96261" name="Espace réservé de la date 5"/>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fr-FR"/>
              <a:t>Sureté de fonctionnement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728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97284"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fr-FR"/>
          </a:p>
        </p:txBody>
      </p:sp>
      <p:sp>
        <p:nvSpPr>
          <p:cNvPr id="97285" name="Espace réservé de la date 5"/>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fr-FR"/>
              <a:t>Sureté de fonctionnement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830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98308"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fr-FR"/>
          </a:p>
        </p:txBody>
      </p:sp>
      <p:sp>
        <p:nvSpPr>
          <p:cNvPr id="98309" name="Espace réservé de la date 5"/>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fr-FR"/>
              <a:t>Sureté de fonctionnement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933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99332"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fr-FR"/>
          </a:p>
        </p:txBody>
      </p:sp>
      <p:sp>
        <p:nvSpPr>
          <p:cNvPr id="99333" name="Espace réservé de la date 5"/>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fr-FR"/>
              <a:t>Sureté de fonctionnement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0035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100356"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fr-FR"/>
          </a:p>
        </p:txBody>
      </p:sp>
      <p:sp>
        <p:nvSpPr>
          <p:cNvPr id="100357" name="Espace réservé de la date 5"/>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fr-FR"/>
              <a:t>Sureté de fonctionnement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Espace réservé de l'image des diapositives 1"/>
          <p:cNvSpPr>
            <a:spLocks noGrp="1" noRot="1" noChangeAspect="1" noTextEdit="1"/>
          </p:cNvSpPr>
          <p:nvPr>
            <p:ph type="sldImg"/>
          </p:nvPr>
        </p:nvSpPr>
        <p:spPr>
          <a:ln/>
        </p:spPr>
      </p:sp>
      <p:sp>
        <p:nvSpPr>
          <p:cNvPr id="90115" name="Espace réservé des commentaires 2"/>
          <p:cNvSpPr>
            <a:spLocks noGrp="1"/>
          </p:cNvSpPr>
          <p:nvPr>
            <p:ph type="body" idx="1"/>
          </p:nvPr>
        </p:nvSpPr>
        <p:spPr>
          <a:noFill/>
          <a:ln/>
        </p:spPr>
        <p:txBody>
          <a:bodyPr/>
          <a:lstStyle/>
          <a:p>
            <a:endParaRPr lang="fr-FR" dirty="0"/>
          </a:p>
        </p:txBody>
      </p:sp>
      <p:sp>
        <p:nvSpPr>
          <p:cNvPr id="90116" name="Espace réservé du numéro de diapositive 3"/>
          <p:cNvSpPr>
            <a:spLocks noGrp="1"/>
          </p:cNvSpPr>
          <p:nvPr>
            <p:ph type="sldNum" sz="quarter" idx="5"/>
          </p:nvPr>
        </p:nvSpPr>
        <p:spPr>
          <a:noFill/>
        </p:spPr>
        <p:txBody>
          <a:bodyPr/>
          <a:lstStyle/>
          <a:p>
            <a:fld id="{93C86735-5034-4A3B-A008-531C776BE53F}" type="slidenum">
              <a:rPr lang="fr-FR" smtClean="0"/>
              <a:pPr/>
              <a:t>335</a:t>
            </a:fld>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e l'image des diapositives 1"/>
          <p:cNvSpPr>
            <a:spLocks noGrp="1" noRot="1" noChangeAspect="1" noTextEdit="1"/>
          </p:cNvSpPr>
          <p:nvPr>
            <p:ph type="sldImg"/>
          </p:nvPr>
        </p:nvSpPr>
        <p:spPr>
          <a:ln/>
        </p:spPr>
      </p:sp>
      <p:sp>
        <p:nvSpPr>
          <p:cNvPr id="95235" name="Espace réservé des commentaires 2"/>
          <p:cNvSpPr>
            <a:spLocks noGrp="1"/>
          </p:cNvSpPr>
          <p:nvPr>
            <p:ph type="body" idx="1"/>
          </p:nvPr>
        </p:nvSpPr>
        <p:spPr>
          <a:noFill/>
          <a:ln/>
        </p:spPr>
        <p:txBody>
          <a:bodyPr/>
          <a:lstStyle/>
          <a:p>
            <a:endParaRPr lang="fr-FR" dirty="0"/>
          </a:p>
        </p:txBody>
      </p:sp>
      <p:sp>
        <p:nvSpPr>
          <p:cNvPr id="95236" name="Espace réservé du numéro de diapositive 3"/>
          <p:cNvSpPr>
            <a:spLocks noGrp="1"/>
          </p:cNvSpPr>
          <p:nvPr>
            <p:ph type="sldNum" sz="quarter" idx="5"/>
          </p:nvPr>
        </p:nvSpPr>
        <p:spPr>
          <a:noFill/>
        </p:spPr>
        <p:txBody>
          <a:bodyPr/>
          <a:lstStyle/>
          <a:p>
            <a:fld id="{26531C86-ED35-4294-8653-F4C09A415F94}" type="slidenum">
              <a:rPr lang="fr-FR" smtClean="0"/>
              <a:pPr/>
              <a:t>337</a:t>
            </a:fld>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B1DE7E3F-AE0A-4457-9D34-5D9283A3F380}" type="slidenum">
              <a:rPr lang="fr-FR" smtClean="0"/>
              <a:pPr/>
              <a:t>338</a:t>
            </a:fld>
            <a:endParaRPr lang="fr-FR" dirty="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a:buFontTx/>
              <a:buChar char="•"/>
            </a:pPr>
            <a:r>
              <a:rPr lang="fr-FR" dirty="0">
                <a:solidFill>
                  <a:srgbClr val="000000"/>
                </a:solidFill>
                <a:cs typeface="Times New Roman" pitchFamily="18" charset="0"/>
              </a:rPr>
              <a:t>Un projet est  </a:t>
            </a:r>
            <a:r>
              <a:rPr lang="fr-FR" i="1" dirty="0">
                <a:solidFill>
                  <a:srgbClr val="000000"/>
                </a:solidFill>
                <a:cs typeface="Times New Roman" pitchFamily="18" charset="0"/>
              </a:rPr>
              <a:t>une entreprise unique et jetable ;  </a:t>
            </a:r>
            <a:r>
              <a:rPr lang="fr-FR" dirty="0">
                <a:solidFill>
                  <a:srgbClr val="000000"/>
                </a:solidFill>
                <a:cs typeface="Times New Roman" pitchFamily="18" charset="0"/>
              </a:rPr>
              <a:t>il ne sera jamais fait exactement de la même manière, par les mêmes personnes et dans le même environnement.</a:t>
            </a:r>
          </a:p>
          <a:p>
            <a:endParaRPr lang="fr-FR" dirty="0">
              <a:solidFill>
                <a:srgbClr val="000000"/>
              </a:solidFill>
              <a:cs typeface="Times New Roman" pitchFamily="18" charset="0"/>
            </a:endParaRPr>
          </a:p>
          <a:p>
            <a:pPr>
              <a:buFontTx/>
              <a:buChar char="•"/>
            </a:pPr>
            <a:r>
              <a:rPr lang="fr-FR" dirty="0">
                <a:solidFill>
                  <a:srgbClr val="000000"/>
                </a:solidFill>
                <a:latin typeface="Korinna-Regular"/>
                <a:cs typeface="Times New Roman" pitchFamily="18" charset="0"/>
              </a:rPr>
              <a:t>Il y aura toujours une certaine  </a:t>
            </a:r>
            <a:r>
              <a:rPr lang="fr-FR" i="1" dirty="0">
                <a:solidFill>
                  <a:srgbClr val="000000"/>
                </a:solidFill>
                <a:latin typeface="Korinna-KursivRegular"/>
                <a:cs typeface="Times New Roman" pitchFamily="18" charset="0"/>
              </a:rPr>
              <a:t>incertitude  </a:t>
            </a:r>
            <a:r>
              <a:rPr lang="fr-FR" dirty="0">
                <a:solidFill>
                  <a:srgbClr val="000000"/>
                </a:solidFill>
                <a:latin typeface="Korinna-Regular"/>
                <a:cs typeface="Times New Roman" pitchFamily="18" charset="0"/>
              </a:rPr>
              <a:t>liée à votre projet. Cette incertitude représente  </a:t>
            </a:r>
            <a:r>
              <a:rPr lang="fr-FR" i="1" dirty="0">
                <a:solidFill>
                  <a:srgbClr val="000000"/>
                </a:solidFill>
                <a:latin typeface="Korinna-KursivRegular"/>
                <a:cs typeface="Times New Roman" pitchFamily="18" charset="0"/>
              </a:rPr>
              <a:t>le risque —</a:t>
            </a:r>
            <a:r>
              <a:rPr lang="fr-FR" dirty="0">
                <a:solidFill>
                  <a:srgbClr val="000000"/>
                </a:solidFill>
                <a:latin typeface="Korinna-Regular"/>
                <a:cs typeface="Times New Roman" pitchFamily="18" charset="0"/>
              </a:rPr>
              <a:t>une menace toujours présente à votre capacité de faire des plans définitifs et de prévoir des résultats avec les niveaux élevés de confiance.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Espace réservé de l'image des diapositives 1"/>
          <p:cNvSpPr>
            <a:spLocks noGrp="1" noRot="1" noChangeAspect="1" noTextEdit="1"/>
          </p:cNvSpPr>
          <p:nvPr>
            <p:ph type="sldImg"/>
          </p:nvPr>
        </p:nvSpPr>
        <p:spPr>
          <a:ln/>
        </p:spPr>
      </p:sp>
      <p:sp>
        <p:nvSpPr>
          <p:cNvPr id="98307" name="Espace réservé des commentaires 2"/>
          <p:cNvSpPr>
            <a:spLocks noGrp="1"/>
          </p:cNvSpPr>
          <p:nvPr>
            <p:ph type="body" idx="1"/>
          </p:nvPr>
        </p:nvSpPr>
        <p:spPr>
          <a:noFill/>
          <a:ln/>
        </p:spPr>
        <p:txBody>
          <a:bodyPr/>
          <a:lstStyle/>
          <a:p>
            <a:endParaRPr lang="fr-FR" dirty="0"/>
          </a:p>
        </p:txBody>
      </p:sp>
      <p:sp>
        <p:nvSpPr>
          <p:cNvPr id="98308" name="Espace réservé du numéro de diapositive 3"/>
          <p:cNvSpPr>
            <a:spLocks noGrp="1"/>
          </p:cNvSpPr>
          <p:nvPr>
            <p:ph type="sldNum" sz="quarter" idx="5"/>
          </p:nvPr>
        </p:nvSpPr>
        <p:spPr>
          <a:noFill/>
        </p:spPr>
        <p:txBody>
          <a:bodyPr/>
          <a:lstStyle/>
          <a:p>
            <a:fld id="{1337FF7D-20B3-4134-B4AA-D88735832CBA}" type="slidenum">
              <a:rPr lang="fr-FR" smtClean="0"/>
              <a:pPr/>
              <a:t>339</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041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042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57A76A3-0674-419F-B832-96D138FB2177}" type="slidenum">
              <a:rPr lang="fr-FR"/>
              <a:pPr fontAlgn="base">
                <a:spcBef>
                  <a:spcPct val="0"/>
                </a:spcBef>
                <a:spcAft>
                  <a:spcPct val="0"/>
                </a:spcAft>
              </a:pPr>
              <a:t>263</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ce réservé de l'image des diapositives 1"/>
          <p:cNvSpPr>
            <a:spLocks noGrp="1" noRot="1" noChangeAspect="1" noTextEdit="1"/>
          </p:cNvSpPr>
          <p:nvPr>
            <p:ph type="sldImg"/>
          </p:nvPr>
        </p:nvSpPr>
        <p:spPr>
          <a:ln/>
        </p:spPr>
      </p:sp>
      <p:sp>
        <p:nvSpPr>
          <p:cNvPr id="97283" name="Espace réservé des commentaires 2"/>
          <p:cNvSpPr>
            <a:spLocks noGrp="1"/>
          </p:cNvSpPr>
          <p:nvPr>
            <p:ph type="body" idx="1"/>
          </p:nvPr>
        </p:nvSpPr>
        <p:spPr>
          <a:noFill/>
          <a:ln/>
        </p:spPr>
        <p:txBody>
          <a:bodyPr/>
          <a:lstStyle/>
          <a:p>
            <a:endParaRPr lang="fr-FR" dirty="0"/>
          </a:p>
        </p:txBody>
      </p:sp>
      <p:sp>
        <p:nvSpPr>
          <p:cNvPr id="97284" name="Espace réservé du numéro de diapositive 3"/>
          <p:cNvSpPr>
            <a:spLocks noGrp="1"/>
          </p:cNvSpPr>
          <p:nvPr>
            <p:ph type="sldNum" sz="quarter" idx="5"/>
          </p:nvPr>
        </p:nvSpPr>
        <p:spPr>
          <a:noFill/>
        </p:spPr>
        <p:txBody>
          <a:bodyPr/>
          <a:lstStyle/>
          <a:p>
            <a:fld id="{35DD8984-5CAE-4F29-9D11-C31E1A495456}" type="slidenum">
              <a:rPr lang="fr-FR" smtClean="0"/>
              <a:pPr/>
              <a:t>340</a:t>
            </a:fld>
            <a:endParaRPr 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Espace réservé de l'image des diapositives 1"/>
          <p:cNvSpPr>
            <a:spLocks noGrp="1" noRot="1" noChangeAspect="1" noTextEdit="1"/>
          </p:cNvSpPr>
          <p:nvPr>
            <p:ph type="sldImg"/>
          </p:nvPr>
        </p:nvSpPr>
        <p:spPr>
          <a:ln/>
        </p:spPr>
      </p:sp>
      <p:sp>
        <p:nvSpPr>
          <p:cNvPr id="94211" name="Espace réservé des commentaires 2"/>
          <p:cNvSpPr>
            <a:spLocks noGrp="1"/>
          </p:cNvSpPr>
          <p:nvPr>
            <p:ph type="body" idx="1"/>
          </p:nvPr>
        </p:nvSpPr>
        <p:spPr>
          <a:noFill/>
          <a:ln/>
        </p:spPr>
        <p:txBody>
          <a:bodyPr/>
          <a:lstStyle/>
          <a:p>
            <a:endParaRPr lang="fr-FR" dirty="0"/>
          </a:p>
        </p:txBody>
      </p:sp>
      <p:sp>
        <p:nvSpPr>
          <p:cNvPr id="94212" name="Espace réservé du numéro de diapositive 3"/>
          <p:cNvSpPr>
            <a:spLocks noGrp="1"/>
          </p:cNvSpPr>
          <p:nvPr>
            <p:ph type="sldNum" sz="quarter" idx="5"/>
          </p:nvPr>
        </p:nvSpPr>
        <p:spPr>
          <a:noFill/>
        </p:spPr>
        <p:txBody>
          <a:bodyPr/>
          <a:lstStyle/>
          <a:p>
            <a:fld id="{5456AC17-8171-4F0B-97DE-CD4418E329A8}" type="slidenum">
              <a:rPr lang="fr-FR" smtClean="0"/>
              <a:pPr/>
              <a:t>341</a:t>
            </a:fld>
            <a:endParaRPr 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Espace réservé de l'image des diapositives 1"/>
          <p:cNvSpPr>
            <a:spLocks noGrp="1" noRot="1" noChangeAspect="1" noTextEdit="1"/>
          </p:cNvSpPr>
          <p:nvPr>
            <p:ph type="sldImg"/>
          </p:nvPr>
        </p:nvSpPr>
        <p:spPr>
          <a:ln/>
        </p:spPr>
      </p:sp>
      <p:sp>
        <p:nvSpPr>
          <p:cNvPr id="92163" name="Espace réservé des commentaires 2"/>
          <p:cNvSpPr>
            <a:spLocks noGrp="1"/>
          </p:cNvSpPr>
          <p:nvPr>
            <p:ph type="body" idx="1"/>
          </p:nvPr>
        </p:nvSpPr>
        <p:spPr>
          <a:noFill/>
          <a:ln/>
        </p:spPr>
        <p:txBody>
          <a:bodyPr/>
          <a:lstStyle/>
          <a:p>
            <a:r>
              <a:rPr lang="fr-FR"/>
              <a:t>Projet d’ouvrage et projet de produit</a:t>
            </a:r>
          </a:p>
        </p:txBody>
      </p:sp>
      <p:sp>
        <p:nvSpPr>
          <p:cNvPr id="92164" name="Espace réservé du numéro de diapositive 3"/>
          <p:cNvSpPr>
            <a:spLocks noGrp="1"/>
          </p:cNvSpPr>
          <p:nvPr>
            <p:ph type="sldNum" sz="quarter" idx="5"/>
          </p:nvPr>
        </p:nvSpPr>
        <p:spPr>
          <a:noFill/>
        </p:spPr>
        <p:txBody>
          <a:bodyPr/>
          <a:lstStyle/>
          <a:p>
            <a:fld id="{85BE7A63-F99B-45A9-A4A6-1C981AC374A6}" type="slidenum">
              <a:rPr lang="fr-FR" smtClean="0"/>
              <a:pPr/>
              <a:t>343</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Espace réservé de l'image des diapositives 1"/>
          <p:cNvSpPr>
            <a:spLocks noGrp="1" noRot="1" noChangeAspect="1" noTextEdit="1"/>
          </p:cNvSpPr>
          <p:nvPr>
            <p:ph type="sldImg"/>
          </p:nvPr>
        </p:nvSpPr>
        <p:spPr>
          <a:ln/>
        </p:spPr>
      </p:sp>
      <p:sp>
        <p:nvSpPr>
          <p:cNvPr id="99331" name="Espace réservé des commentaires 2"/>
          <p:cNvSpPr>
            <a:spLocks noGrp="1"/>
          </p:cNvSpPr>
          <p:nvPr>
            <p:ph type="body" idx="1"/>
          </p:nvPr>
        </p:nvSpPr>
        <p:spPr>
          <a:noFill/>
          <a:ln/>
        </p:spPr>
        <p:txBody>
          <a:bodyPr/>
          <a:lstStyle/>
          <a:p>
            <a:endParaRPr lang="fr-FR"/>
          </a:p>
        </p:txBody>
      </p:sp>
      <p:sp>
        <p:nvSpPr>
          <p:cNvPr id="99332" name="Espace réservé du numéro de diapositive 3"/>
          <p:cNvSpPr>
            <a:spLocks noGrp="1"/>
          </p:cNvSpPr>
          <p:nvPr>
            <p:ph type="sldNum" sz="quarter" idx="5"/>
          </p:nvPr>
        </p:nvSpPr>
        <p:spPr>
          <a:noFill/>
        </p:spPr>
        <p:txBody>
          <a:bodyPr/>
          <a:lstStyle/>
          <a:p>
            <a:fld id="{26A8AA0B-A470-4E38-B131-276DD5C255FC}" type="slidenum">
              <a:rPr lang="fr-FR" smtClean="0"/>
              <a:pPr/>
              <a:t>345</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Espace réservé de l'image des diapositives 1"/>
          <p:cNvSpPr>
            <a:spLocks noGrp="1" noRot="1" noChangeAspect="1" noTextEdit="1"/>
          </p:cNvSpPr>
          <p:nvPr>
            <p:ph type="sldImg"/>
          </p:nvPr>
        </p:nvSpPr>
        <p:spPr>
          <a:ln/>
        </p:spPr>
      </p:sp>
      <p:sp>
        <p:nvSpPr>
          <p:cNvPr id="100355" name="Espace réservé des commentaires 2"/>
          <p:cNvSpPr>
            <a:spLocks noGrp="1"/>
          </p:cNvSpPr>
          <p:nvPr>
            <p:ph type="body" idx="1"/>
          </p:nvPr>
        </p:nvSpPr>
        <p:spPr>
          <a:noFill/>
          <a:ln/>
        </p:spPr>
        <p:txBody>
          <a:bodyPr/>
          <a:lstStyle/>
          <a:p>
            <a:endParaRPr lang="fr-FR"/>
          </a:p>
        </p:txBody>
      </p:sp>
      <p:sp>
        <p:nvSpPr>
          <p:cNvPr id="100356" name="Espace réservé du numéro de diapositive 3"/>
          <p:cNvSpPr>
            <a:spLocks noGrp="1"/>
          </p:cNvSpPr>
          <p:nvPr>
            <p:ph type="sldNum" sz="quarter" idx="5"/>
          </p:nvPr>
        </p:nvSpPr>
        <p:spPr>
          <a:noFill/>
        </p:spPr>
        <p:txBody>
          <a:bodyPr/>
          <a:lstStyle/>
          <a:p>
            <a:fld id="{CDB02049-74F6-4117-9ECF-C3FEA23C44F2}" type="slidenum">
              <a:rPr lang="fr-FR" smtClean="0"/>
              <a:pPr/>
              <a:t>346</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Espace réservé de l'image des diapositives 1"/>
          <p:cNvSpPr>
            <a:spLocks noGrp="1" noRot="1" noChangeAspect="1" noTextEdit="1"/>
          </p:cNvSpPr>
          <p:nvPr>
            <p:ph type="sldImg"/>
          </p:nvPr>
        </p:nvSpPr>
        <p:spPr>
          <a:ln/>
        </p:spPr>
      </p:sp>
      <p:sp>
        <p:nvSpPr>
          <p:cNvPr id="101379" name="Espace réservé des commentaires 2"/>
          <p:cNvSpPr>
            <a:spLocks noGrp="1"/>
          </p:cNvSpPr>
          <p:nvPr>
            <p:ph type="body" idx="1"/>
          </p:nvPr>
        </p:nvSpPr>
        <p:spPr>
          <a:noFill/>
          <a:ln/>
        </p:spPr>
        <p:txBody>
          <a:bodyPr/>
          <a:lstStyle/>
          <a:p>
            <a:endParaRPr lang="fr-FR"/>
          </a:p>
        </p:txBody>
      </p:sp>
      <p:sp>
        <p:nvSpPr>
          <p:cNvPr id="101380" name="Espace réservé du numéro de diapositive 3"/>
          <p:cNvSpPr>
            <a:spLocks noGrp="1"/>
          </p:cNvSpPr>
          <p:nvPr>
            <p:ph type="sldNum" sz="quarter" idx="5"/>
          </p:nvPr>
        </p:nvSpPr>
        <p:spPr>
          <a:noFill/>
        </p:spPr>
        <p:txBody>
          <a:bodyPr/>
          <a:lstStyle/>
          <a:p>
            <a:fld id="{A94B8C2A-3D39-4CA6-9574-A5A760B1B93F}" type="slidenum">
              <a:rPr lang="fr-FR" smtClean="0"/>
              <a:pPr/>
              <a:t>347</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Espace réservé de l'image des diapositives 1"/>
          <p:cNvSpPr>
            <a:spLocks noGrp="1" noRot="1" noChangeAspect="1" noTextEdit="1"/>
          </p:cNvSpPr>
          <p:nvPr>
            <p:ph type="sldImg"/>
          </p:nvPr>
        </p:nvSpPr>
        <p:spPr>
          <a:ln/>
        </p:spPr>
      </p:sp>
      <p:sp>
        <p:nvSpPr>
          <p:cNvPr id="104451" name="Espace réservé des commentaires 2"/>
          <p:cNvSpPr>
            <a:spLocks noGrp="1"/>
          </p:cNvSpPr>
          <p:nvPr>
            <p:ph type="body" idx="1"/>
          </p:nvPr>
        </p:nvSpPr>
        <p:spPr>
          <a:noFill/>
          <a:ln/>
        </p:spPr>
        <p:txBody>
          <a:bodyPr/>
          <a:lstStyle/>
          <a:p>
            <a:endParaRPr lang="fr-FR" dirty="0"/>
          </a:p>
        </p:txBody>
      </p:sp>
      <p:sp>
        <p:nvSpPr>
          <p:cNvPr id="104452" name="Espace réservé du numéro de diapositive 3"/>
          <p:cNvSpPr>
            <a:spLocks noGrp="1"/>
          </p:cNvSpPr>
          <p:nvPr>
            <p:ph type="sldNum" sz="quarter" idx="5"/>
          </p:nvPr>
        </p:nvSpPr>
        <p:spPr>
          <a:noFill/>
        </p:spPr>
        <p:txBody>
          <a:bodyPr/>
          <a:lstStyle/>
          <a:p>
            <a:fld id="{5FB1B4F5-AB1D-4150-998F-CCA6E1FF938B}" type="slidenum">
              <a:rPr lang="fr-FR" smtClean="0"/>
              <a:pPr/>
              <a:t>351</a:t>
            </a:fld>
            <a:endParaRPr lang="fr-F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Espace réservé de l'image des diapositives 1"/>
          <p:cNvSpPr>
            <a:spLocks noGrp="1" noRot="1" noChangeAspect="1" noTextEdit="1"/>
          </p:cNvSpPr>
          <p:nvPr>
            <p:ph type="sldImg"/>
          </p:nvPr>
        </p:nvSpPr>
        <p:spPr>
          <a:ln/>
        </p:spPr>
      </p:sp>
      <p:sp>
        <p:nvSpPr>
          <p:cNvPr id="105475" name="Espace réservé des commentaires 2"/>
          <p:cNvSpPr>
            <a:spLocks noGrp="1"/>
          </p:cNvSpPr>
          <p:nvPr>
            <p:ph type="body" idx="1"/>
          </p:nvPr>
        </p:nvSpPr>
        <p:spPr>
          <a:noFill/>
          <a:ln/>
        </p:spPr>
        <p:txBody>
          <a:bodyPr/>
          <a:lstStyle/>
          <a:p>
            <a:endParaRPr lang="fr-FR" dirty="0"/>
          </a:p>
        </p:txBody>
      </p:sp>
      <p:sp>
        <p:nvSpPr>
          <p:cNvPr id="105476" name="Espace réservé du numéro de diapositive 3"/>
          <p:cNvSpPr>
            <a:spLocks noGrp="1"/>
          </p:cNvSpPr>
          <p:nvPr>
            <p:ph type="sldNum" sz="quarter" idx="5"/>
          </p:nvPr>
        </p:nvSpPr>
        <p:spPr>
          <a:noFill/>
        </p:spPr>
        <p:txBody>
          <a:bodyPr/>
          <a:lstStyle/>
          <a:p>
            <a:fld id="{C9102551-210F-4750-A58E-D4E2206DF429}" type="slidenum">
              <a:rPr lang="fr-FR" smtClean="0"/>
              <a:pPr/>
              <a:t>352</a:t>
            </a:fld>
            <a:endParaRPr lang="fr-F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Espace réservé de l'image des diapositives 1"/>
          <p:cNvSpPr>
            <a:spLocks noGrp="1" noRot="1" noChangeAspect="1" noTextEdit="1"/>
          </p:cNvSpPr>
          <p:nvPr>
            <p:ph type="sldImg"/>
          </p:nvPr>
        </p:nvSpPr>
        <p:spPr>
          <a:ln/>
        </p:spPr>
      </p:sp>
      <p:sp>
        <p:nvSpPr>
          <p:cNvPr id="107523" name="Espace réservé des commentaires 2"/>
          <p:cNvSpPr>
            <a:spLocks noGrp="1"/>
          </p:cNvSpPr>
          <p:nvPr>
            <p:ph type="body" idx="1"/>
          </p:nvPr>
        </p:nvSpPr>
        <p:spPr>
          <a:noFill/>
          <a:ln/>
        </p:spPr>
        <p:txBody>
          <a:bodyPr/>
          <a:lstStyle/>
          <a:p>
            <a:endParaRPr lang="fr-FR" dirty="0"/>
          </a:p>
        </p:txBody>
      </p:sp>
      <p:sp>
        <p:nvSpPr>
          <p:cNvPr id="107524" name="Espace réservé du numéro de diapositive 3"/>
          <p:cNvSpPr>
            <a:spLocks noGrp="1"/>
          </p:cNvSpPr>
          <p:nvPr>
            <p:ph type="sldNum" sz="quarter" idx="5"/>
          </p:nvPr>
        </p:nvSpPr>
        <p:spPr>
          <a:noFill/>
        </p:spPr>
        <p:txBody>
          <a:bodyPr/>
          <a:lstStyle/>
          <a:p>
            <a:fld id="{2F4D1486-9B39-4B36-8741-BA57DACFA61C}" type="slidenum">
              <a:rPr lang="fr-FR" smtClean="0"/>
              <a:pPr/>
              <a:t>353</a:t>
            </a:fld>
            <a:endParaRPr lang="fr-F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Espace réservé de l'image des diapositives 1"/>
          <p:cNvSpPr>
            <a:spLocks noGrp="1" noRot="1" noChangeAspect="1" noTextEdit="1"/>
          </p:cNvSpPr>
          <p:nvPr>
            <p:ph type="sldImg"/>
          </p:nvPr>
        </p:nvSpPr>
        <p:spPr>
          <a:ln/>
        </p:spPr>
      </p:sp>
      <p:sp>
        <p:nvSpPr>
          <p:cNvPr id="108547" name="Espace réservé des commentaires 2"/>
          <p:cNvSpPr>
            <a:spLocks noGrp="1"/>
          </p:cNvSpPr>
          <p:nvPr>
            <p:ph type="body" idx="1"/>
          </p:nvPr>
        </p:nvSpPr>
        <p:spPr>
          <a:noFill/>
          <a:ln/>
        </p:spPr>
        <p:txBody>
          <a:bodyPr/>
          <a:lstStyle/>
          <a:p>
            <a:endParaRPr lang="fr-FR"/>
          </a:p>
        </p:txBody>
      </p:sp>
      <p:sp>
        <p:nvSpPr>
          <p:cNvPr id="108548" name="Espace réservé du numéro de diapositive 3"/>
          <p:cNvSpPr>
            <a:spLocks noGrp="1"/>
          </p:cNvSpPr>
          <p:nvPr>
            <p:ph type="sldNum" sz="quarter" idx="5"/>
          </p:nvPr>
        </p:nvSpPr>
        <p:spPr>
          <a:noFill/>
        </p:spPr>
        <p:txBody>
          <a:bodyPr/>
          <a:lstStyle/>
          <a:p>
            <a:fld id="{5D356D8A-D067-405C-A3F5-BBF25C67BF98}" type="slidenum">
              <a:rPr lang="fr-FR" smtClean="0"/>
              <a:pPr/>
              <a:t>354</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144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144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CCA66C-EA80-4860-966C-0A06640B3227}" type="slidenum">
              <a:rPr lang="fr-FR"/>
              <a:pPr fontAlgn="base">
                <a:spcBef>
                  <a:spcPct val="0"/>
                </a:spcBef>
                <a:spcAft>
                  <a:spcPct val="0"/>
                </a:spcAft>
              </a:pPr>
              <a:t>266</a:t>
            </a:fld>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Espace réservé de l'image des diapositives 1"/>
          <p:cNvSpPr>
            <a:spLocks noGrp="1" noRot="1" noChangeAspect="1" noTextEdit="1"/>
          </p:cNvSpPr>
          <p:nvPr>
            <p:ph type="sldImg"/>
          </p:nvPr>
        </p:nvSpPr>
        <p:spPr>
          <a:ln/>
        </p:spPr>
      </p:sp>
      <p:sp>
        <p:nvSpPr>
          <p:cNvPr id="109571" name="Espace réservé des commentaires 2"/>
          <p:cNvSpPr>
            <a:spLocks noGrp="1"/>
          </p:cNvSpPr>
          <p:nvPr>
            <p:ph type="body" idx="1"/>
          </p:nvPr>
        </p:nvSpPr>
        <p:spPr>
          <a:noFill/>
          <a:ln/>
        </p:spPr>
        <p:txBody>
          <a:bodyPr/>
          <a:lstStyle/>
          <a:p>
            <a:endParaRPr lang="fr-FR"/>
          </a:p>
        </p:txBody>
      </p:sp>
      <p:sp>
        <p:nvSpPr>
          <p:cNvPr id="109572" name="Espace réservé du numéro de diapositive 3"/>
          <p:cNvSpPr>
            <a:spLocks noGrp="1"/>
          </p:cNvSpPr>
          <p:nvPr>
            <p:ph type="sldNum" sz="quarter" idx="5"/>
          </p:nvPr>
        </p:nvSpPr>
        <p:spPr>
          <a:noFill/>
        </p:spPr>
        <p:txBody>
          <a:bodyPr/>
          <a:lstStyle/>
          <a:p>
            <a:fld id="{F562D3F8-EC56-48B7-AD8A-1E082D10A6D6}" type="slidenum">
              <a:rPr lang="fr-FR" smtClean="0"/>
              <a:pPr/>
              <a:t>355</a:t>
            </a:fld>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Espace réservé de l'image des diapositives 1"/>
          <p:cNvSpPr>
            <a:spLocks noGrp="1" noRot="1" noChangeAspect="1" noTextEdit="1"/>
          </p:cNvSpPr>
          <p:nvPr>
            <p:ph type="sldImg"/>
          </p:nvPr>
        </p:nvSpPr>
        <p:spPr>
          <a:ln/>
        </p:spPr>
      </p:sp>
      <p:sp>
        <p:nvSpPr>
          <p:cNvPr id="122883" name="Espace réservé des commentaires 2"/>
          <p:cNvSpPr>
            <a:spLocks noGrp="1"/>
          </p:cNvSpPr>
          <p:nvPr>
            <p:ph type="body" idx="1"/>
          </p:nvPr>
        </p:nvSpPr>
        <p:spPr>
          <a:noFill/>
          <a:ln/>
        </p:spPr>
        <p:txBody>
          <a:bodyPr/>
          <a:lstStyle/>
          <a:p>
            <a:endParaRPr lang="fr-FR"/>
          </a:p>
        </p:txBody>
      </p:sp>
      <p:sp>
        <p:nvSpPr>
          <p:cNvPr id="122884" name="Espace réservé du numéro de diapositive 3"/>
          <p:cNvSpPr>
            <a:spLocks noGrp="1"/>
          </p:cNvSpPr>
          <p:nvPr>
            <p:ph type="sldNum" sz="quarter" idx="5"/>
          </p:nvPr>
        </p:nvSpPr>
        <p:spPr>
          <a:noFill/>
        </p:spPr>
        <p:txBody>
          <a:bodyPr/>
          <a:lstStyle/>
          <a:p>
            <a:fld id="{DDB04B1D-D13A-4364-80F6-FB9C76925845}" type="slidenum">
              <a:rPr lang="fr-FR" smtClean="0"/>
              <a:pPr/>
              <a:t>363</a:t>
            </a:fld>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Espace réservé de l'image des diapositives 1"/>
          <p:cNvSpPr>
            <a:spLocks noGrp="1" noRot="1" noChangeAspect="1" noTextEdit="1"/>
          </p:cNvSpPr>
          <p:nvPr>
            <p:ph type="sldImg"/>
          </p:nvPr>
        </p:nvSpPr>
        <p:spPr>
          <a:ln/>
        </p:spPr>
      </p:sp>
      <p:sp>
        <p:nvSpPr>
          <p:cNvPr id="123907" name="Espace réservé des commentaires 2"/>
          <p:cNvSpPr>
            <a:spLocks noGrp="1"/>
          </p:cNvSpPr>
          <p:nvPr>
            <p:ph type="body" idx="1"/>
          </p:nvPr>
        </p:nvSpPr>
        <p:spPr>
          <a:noFill/>
          <a:ln/>
        </p:spPr>
        <p:txBody>
          <a:bodyPr/>
          <a:lstStyle/>
          <a:p>
            <a:endParaRPr lang="fr-FR"/>
          </a:p>
        </p:txBody>
      </p:sp>
      <p:sp>
        <p:nvSpPr>
          <p:cNvPr id="123908" name="Espace réservé du numéro de diapositive 3"/>
          <p:cNvSpPr>
            <a:spLocks noGrp="1"/>
          </p:cNvSpPr>
          <p:nvPr>
            <p:ph type="sldNum" sz="quarter" idx="5"/>
          </p:nvPr>
        </p:nvSpPr>
        <p:spPr>
          <a:noFill/>
        </p:spPr>
        <p:txBody>
          <a:bodyPr/>
          <a:lstStyle/>
          <a:p>
            <a:fld id="{0452A0D4-BD94-44BB-959B-645F0700C9F3}" type="slidenum">
              <a:rPr lang="fr-FR" smtClean="0"/>
              <a:pPr/>
              <a:t>364</a:t>
            </a:fld>
            <a:endParaRPr lang="fr-F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Espace réservé de l'image des diapositives 1"/>
          <p:cNvSpPr>
            <a:spLocks noGrp="1" noRot="1" noChangeAspect="1" noTextEdit="1"/>
          </p:cNvSpPr>
          <p:nvPr>
            <p:ph type="sldImg"/>
          </p:nvPr>
        </p:nvSpPr>
        <p:spPr>
          <a:ln/>
        </p:spPr>
      </p:sp>
      <p:sp>
        <p:nvSpPr>
          <p:cNvPr id="129027" name="Espace réservé des commentaires 2"/>
          <p:cNvSpPr>
            <a:spLocks noGrp="1"/>
          </p:cNvSpPr>
          <p:nvPr>
            <p:ph type="body" idx="1"/>
          </p:nvPr>
        </p:nvSpPr>
        <p:spPr>
          <a:noFill/>
          <a:ln/>
        </p:spPr>
        <p:txBody>
          <a:bodyPr/>
          <a:lstStyle/>
          <a:p>
            <a:endParaRPr lang="fr-FR"/>
          </a:p>
        </p:txBody>
      </p:sp>
      <p:sp>
        <p:nvSpPr>
          <p:cNvPr id="129028" name="Espace réservé du numéro de diapositive 3"/>
          <p:cNvSpPr>
            <a:spLocks noGrp="1"/>
          </p:cNvSpPr>
          <p:nvPr>
            <p:ph type="sldNum" sz="quarter" idx="5"/>
          </p:nvPr>
        </p:nvSpPr>
        <p:spPr>
          <a:noFill/>
        </p:spPr>
        <p:txBody>
          <a:bodyPr/>
          <a:lstStyle/>
          <a:p>
            <a:fld id="{585968A3-18C0-493E-A547-3EC6A98E5EA3}" type="slidenum">
              <a:rPr lang="fr-FR" smtClean="0"/>
              <a:pPr/>
              <a:t>366</a:t>
            </a:fld>
            <a:endParaRPr lang="fr-F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Espace réservé de l'image des diapositives 1"/>
          <p:cNvSpPr>
            <a:spLocks noGrp="1" noRot="1" noChangeAspect="1" noTextEdit="1"/>
          </p:cNvSpPr>
          <p:nvPr>
            <p:ph type="sldImg"/>
          </p:nvPr>
        </p:nvSpPr>
        <p:spPr>
          <a:ln/>
        </p:spPr>
      </p:sp>
      <p:sp>
        <p:nvSpPr>
          <p:cNvPr id="130051" name="Espace réservé des commentaires 2"/>
          <p:cNvSpPr>
            <a:spLocks noGrp="1"/>
          </p:cNvSpPr>
          <p:nvPr>
            <p:ph type="body" idx="1"/>
          </p:nvPr>
        </p:nvSpPr>
        <p:spPr>
          <a:noFill/>
          <a:ln/>
        </p:spPr>
        <p:txBody>
          <a:bodyPr/>
          <a:lstStyle/>
          <a:p>
            <a:endParaRPr lang="fr-FR"/>
          </a:p>
        </p:txBody>
      </p:sp>
      <p:sp>
        <p:nvSpPr>
          <p:cNvPr id="130052" name="Espace réservé du numéro de diapositive 3"/>
          <p:cNvSpPr>
            <a:spLocks noGrp="1"/>
          </p:cNvSpPr>
          <p:nvPr>
            <p:ph type="sldNum" sz="quarter" idx="5"/>
          </p:nvPr>
        </p:nvSpPr>
        <p:spPr>
          <a:noFill/>
        </p:spPr>
        <p:txBody>
          <a:bodyPr/>
          <a:lstStyle/>
          <a:p>
            <a:fld id="{CBCD9B4B-E9D4-4939-A364-508B8266E7A6}" type="slidenum">
              <a:rPr lang="fr-FR" smtClean="0"/>
              <a:pPr/>
              <a:t>367</a:t>
            </a:fld>
            <a:endParaRPr lang="fr-F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Espace réservé de l'image des diapositives 1"/>
          <p:cNvSpPr>
            <a:spLocks noGrp="1" noRot="1" noChangeAspect="1" noTextEdit="1"/>
          </p:cNvSpPr>
          <p:nvPr>
            <p:ph type="sldImg"/>
          </p:nvPr>
        </p:nvSpPr>
        <p:spPr>
          <a:ln/>
        </p:spPr>
      </p:sp>
      <p:sp>
        <p:nvSpPr>
          <p:cNvPr id="132099" name="Espace réservé des commentaires 2"/>
          <p:cNvSpPr>
            <a:spLocks noGrp="1"/>
          </p:cNvSpPr>
          <p:nvPr>
            <p:ph type="body" idx="1"/>
          </p:nvPr>
        </p:nvSpPr>
        <p:spPr>
          <a:noFill/>
          <a:ln/>
        </p:spPr>
        <p:txBody>
          <a:bodyPr/>
          <a:lstStyle/>
          <a:p>
            <a:endParaRPr lang="fr-FR"/>
          </a:p>
        </p:txBody>
      </p:sp>
      <p:sp>
        <p:nvSpPr>
          <p:cNvPr id="132100" name="Espace réservé du numéro de diapositive 3"/>
          <p:cNvSpPr>
            <a:spLocks noGrp="1"/>
          </p:cNvSpPr>
          <p:nvPr>
            <p:ph type="sldNum" sz="quarter" idx="5"/>
          </p:nvPr>
        </p:nvSpPr>
        <p:spPr>
          <a:noFill/>
        </p:spPr>
        <p:txBody>
          <a:bodyPr/>
          <a:lstStyle/>
          <a:p>
            <a:fld id="{7D8507A3-A6A0-4EF4-9890-957F8B32FB21}" type="slidenum">
              <a:rPr lang="fr-FR" smtClean="0"/>
              <a:pPr/>
              <a:t>369</a:t>
            </a:fld>
            <a:endParaRPr lang="fr-F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Espace réservé de l'image des diapositives 1"/>
          <p:cNvSpPr>
            <a:spLocks noGrp="1" noRot="1" noChangeAspect="1" noTextEdit="1"/>
          </p:cNvSpPr>
          <p:nvPr>
            <p:ph type="sldImg"/>
          </p:nvPr>
        </p:nvSpPr>
        <p:spPr>
          <a:ln/>
        </p:spPr>
      </p:sp>
      <p:sp>
        <p:nvSpPr>
          <p:cNvPr id="134147" name="Espace réservé des commentaires 2"/>
          <p:cNvSpPr>
            <a:spLocks noGrp="1"/>
          </p:cNvSpPr>
          <p:nvPr>
            <p:ph type="body" idx="1"/>
          </p:nvPr>
        </p:nvSpPr>
        <p:spPr>
          <a:noFill/>
          <a:ln/>
        </p:spPr>
        <p:txBody>
          <a:bodyPr/>
          <a:lstStyle/>
          <a:p>
            <a:endParaRPr lang="fr-FR"/>
          </a:p>
        </p:txBody>
      </p:sp>
      <p:sp>
        <p:nvSpPr>
          <p:cNvPr id="134148" name="Espace réservé du numéro de diapositive 3"/>
          <p:cNvSpPr>
            <a:spLocks noGrp="1"/>
          </p:cNvSpPr>
          <p:nvPr>
            <p:ph type="sldNum" sz="quarter" idx="5"/>
          </p:nvPr>
        </p:nvSpPr>
        <p:spPr>
          <a:noFill/>
        </p:spPr>
        <p:txBody>
          <a:bodyPr/>
          <a:lstStyle/>
          <a:p>
            <a:fld id="{792A0001-8415-4BF2-A163-CE02A009AD47}" type="slidenum">
              <a:rPr lang="fr-FR" smtClean="0"/>
              <a:pPr/>
              <a:t>370</a:t>
            </a:fld>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Espace réservé de l'image des diapositives 1"/>
          <p:cNvSpPr>
            <a:spLocks noGrp="1" noRot="1" noChangeAspect="1" noTextEdit="1"/>
          </p:cNvSpPr>
          <p:nvPr>
            <p:ph type="sldImg"/>
          </p:nvPr>
        </p:nvSpPr>
        <p:spPr>
          <a:ln/>
        </p:spPr>
      </p:sp>
      <p:sp>
        <p:nvSpPr>
          <p:cNvPr id="135171" name="Espace réservé des commentaires 2"/>
          <p:cNvSpPr>
            <a:spLocks noGrp="1"/>
          </p:cNvSpPr>
          <p:nvPr>
            <p:ph type="body" idx="1"/>
          </p:nvPr>
        </p:nvSpPr>
        <p:spPr>
          <a:noFill/>
          <a:ln/>
        </p:spPr>
        <p:txBody>
          <a:bodyPr/>
          <a:lstStyle/>
          <a:p>
            <a:endParaRPr lang="fr-FR"/>
          </a:p>
        </p:txBody>
      </p:sp>
      <p:sp>
        <p:nvSpPr>
          <p:cNvPr id="135172" name="Espace réservé du numéro de diapositive 3"/>
          <p:cNvSpPr>
            <a:spLocks noGrp="1"/>
          </p:cNvSpPr>
          <p:nvPr>
            <p:ph type="sldNum" sz="quarter" idx="5"/>
          </p:nvPr>
        </p:nvSpPr>
        <p:spPr>
          <a:noFill/>
        </p:spPr>
        <p:txBody>
          <a:bodyPr/>
          <a:lstStyle/>
          <a:p>
            <a:fld id="{3847BEFD-0FDB-4046-8C4C-82B87D5994BA}" type="slidenum">
              <a:rPr lang="fr-FR" smtClean="0"/>
              <a:pPr/>
              <a:t>371</a:t>
            </a:fld>
            <a:endParaRPr lang="fr-F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Espace réservé de l'image des diapositives 1"/>
          <p:cNvSpPr>
            <a:spLocks noGrp="1" noRot="1" noChangeAspect="1" noTextEdit="1"/>
          </p:cNvSpPr>
          <p:nvPr>
            <p:ph type="sldImg"/>
          </p:nvPr>
        </p:nvSpPr>
        <p:spPr>
          <a:ln/>
        </p:spPr>
      </p:sp>
      <p:sp>
        <p:nvSpPr>
          <p:cNvPr id="136195" name="Espace réservé des commentaires 2"/>
          <p:cNvSpPr>
            <a:spLocks noGrp="1"/>
          </p:cNvSpPr>
          <p:nvPr>
            <p:ph type="body" idx="1"/>
          </p:nvPr>
        </p:nvSpPr>
        <p:spPr>
          <a:noFill/>
          <a:ln/>
        </p:spPr>
        <p:txBody>
          <a:bodyPr/>
          <a:lstStyle/>
          <a:p>
            <a:endParaRPr lang="fr-FR"/>
          </a:p>
        </p:txBody>
      </p:sp>
      <p:sp>
        <p:nvSpPr>
          <p:cNvPr id="136196" name="Espace réservé du numéro de diapositive 3"/>
          <p:cNvSpPr>
            <a:spLocks noGrp="1"/>
          </p:cNvSpPr>
          <p:nvPr>
            <p:ph type="sldNum" sz="quarter" idx="5"/>
          </p:nvPr>
        </p:nvSpPr>
        <p:spPr>
          <a:noFill/>
        </p:spPr>
        <p:txBody>
          <a:bodyPr/>
          <a:lstStyle/>
          <a:p>
            <a:fld id="{723283F1-85D4-4A5D-87EC-7296C6BD561D}" type="slidenum">
              <a:rPr lang="fr-FR" smtClean="0"/>
              <a:pPr/>
              <a:t>373</a:t>
            </a:fld>
            <a:endParaRPr lang="fr-F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Espace réservé de l'image des diapositives 1"/>
          <p:cNvSpPr>
            <a:spLocks noGrp="1" noRot="1" noChangeAspect="1" noTextEdit="1"/>
          </p:cNvSpPr>
          <p:nvPr>
            <p:ph type="sldImg"/>
          </p:nvPr>
        </p:nvSpPr>
        <p:spPr>
          <a:ln/>
        </p:spPr>
      </p:sp>
      <p:sp>
        <p:nvSpPr>
          <p:cNvPr id="137219" name="Espace réservé des commentaires 2"/>
          <p:cNvSpPr>
            <a:spLocks noGrp="1"/>
          </p:cNvSpPr>
          <p:nvPr>
            <p:ph type="body" idx="1"/>
          </p:nvPr>
        </p:nvSpPr>
        <p:spPr>
          <a:noFill/>
          <a:ln/>
        </p:spPr>
        <p:txBody>
          <a:bodyPr/>
          <a:lstStyle/>
          <a:p>
            <a:endParaRPr lang="fr-FR"/>
          </a:p>
        </p:txBody>
      </p:sp>
      <p:sp>
        <p:nvSpPr>
          <p:cNvPr id="137220" name="Espace réservé du numéro de diapositive 3"/>
          <p:cNvSpPr>
            <a:spLocks noGrp="1"/>
          </p:cNvSpPr>
          <p:nvPr>
            <p:ph type="sldNum" sz="quarter" idx="5"/>
          </p:nvPr>
        </p:nvSpPr>
        <p:spPr>
          <a:noFill/>
        </p:spPr>
        <p:txBody>
          <a:bodyPr/>
          <a:lstStyle/>
          <a:p>
            <a:fld id="{4747EDDD-C7C8-4884-AEE9-4C49B5F1F5F2}" type="slidenum">
              <a:rPr lang="fr-FR" smtClean="0"/>
              <a:pPr/>
              <a:t>374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246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246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1798C07-99DC-4276-B8CC-3BA315BC8A47}" type="slidenum">
              <a:rPr lang="fr-FR"/>
              <a:pPr fontAlgn="base">
                <a:spcBef>
                  <a:spcPct val="0"/>
                </a:spcBef>
                <a:spcAft>
                  <a:spcPct val="0"/>
                </a:spcAft>
              </a:pPr>
              <a:t>267</a:t>
            </a:fld>
            <a:endParaRPr lang="fr-F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Espace réservé de l'image des diapositives 1"/>
          <p:cNvSpPr>
            <a:spLocks noGrp="1" noRot="1" noChangeAspect="1" noTextEdit="1"/>
          </p:cNvSpPr>
          <p:nvPr>
            <p:ph type="sldImg"/>
          </p:nvPr>
        </p:nvSpPr>
        <p:spPr>
          <a:ln/>
        </p:spPr>
      </p:sp>
      <p:sp>
        <p:nvSpPr>
          <p:cNvPr id="138243" name="Espace réservé des commentaires 2"/>
          <p:cNvSpPr>
            <a:spLocks noGrp="1"/>
          </p:cNvSpPr>
          <p:nvPr>
            <p:ph type="body" idx="1"/>
          </p:nvPr>
        </p:nvSpPr>
        <p:spPr>
          <a:noFill/>
          <a:ln/>
        </p:spPr>
        <p:txBody>
          <a:bodyPr/>
          <a:lstStyle/>
          <a:p>
            <a:endParaRPr lang="fr-FR"/>
          </a:p>
        </p:txBody>
      </p:sp>
      <p:sp>
        <p:nvSpPr>
          <p:cNvPr id="138244" name="Espace réservé du numéro de diapositive 3"/>
          <p:cNvSpPr>
            <a:spLocks noGrp="1"/>
          </p:cNvSpPr>
          <p:nvPr>
            <p:ph type="sldNum" sz="quarter" idx="5"/>
          </p:nvPr>
        </p:nvSpPr>
        <p:spPr>
          <a:noFill/>
        </p:spPr>
        <p:txBody>
          <a:bodyPr/>
          <a:lstStyle/>
          <a:p>
            <a:fld id="{CA579573-3FF7-41EA-A1B8-E3D9E423ED1E}" type="slidenum">
              <a:rPr lang="fr-FR" smtClean="0"/>
              <a:pPr/>
              <a:t>375</a:t>
            </a:fld>
            <a:endParaRPr lang="fr-F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Espace réservé de l'image des diapositives 1"/>
          <p:cNvSpPr>
            <a:spLocks noGrp="1" noRot="1" noChangeAspect="1" noTextEdit="1"/>
          </p:cNvSpPr>
          <p:nvPr>
            <p:ph type="sldImg"/>
          </p:nvPr>
        </p:nvSpPr>
        <p:spPr>
          <a:ln/>
        </p:spPr>
      </p:sp>
      <p:sp>
        <p:nvSpPr>
          <p:cNvPr id="139267" name="Espace réservé des commentaires 2"/>
          <p:cNvSpPr>
            <a:spLocks noGrp="1"/>
          </p:cNvSpPr>
          <p:nvPr>
            <p:ph type="body" idx="1"/>
          </p:nvPr>
        </p:nvSpPr>
        <p:spPr>
          <a:noFill/>
          <a:ln/>
        </p:spPr>
        <p:txBody>
          <a:bodyPr/>
          <a:lstStyle/>
          <a:p>
            <a:endParaRPr lang="fr-FR"/>
          </a:p>
        </p:txBody>
      </p:sp>
      <p:sp>
        <p:nvSpPr>
          <p:cNvPr id="139268" name="Espace réservé du numéro de diapositive 3"/>
          <p:cNvSpPr>
            <a:spLocks noGrp="1"/>
          </p:cNvSpPr>
          <p:nvPr>
            <p:ph type="sldNum" sz="quarter" idx="5"/>
          </p:nvPr>
        </p:nvSpPr>
        <p:spPr>
          <a:noFill/>
        </p:spPr>
        <p:txBody>
          <a:bodyPr/>
          <a:lstStyle/>
          <a:p>
            <a:fld id="{B4858A76-63AB-4233-9A0E-F3FAE52BEF17}" type="slidenum">
              <a:rPr lang="fr-FR" smtClean="0"/>
              <a:pPr/>
              <a:t>377</a:t>
            </a:fld>
            <a:endParaRPr lang="fr-F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Espace réservé de l'image des diapositives 1"/>
          <p:cNvSpPr>
            <a:spLocks noGrp="1" noRot="1" noChangeAspect="1" noTextEdit="1"/>
          </p:cNvSpPr>
          <p:nvPr>
            <p:ph type="sldImg"/>
          </p:nvPr>
        </p:nvSpPr>
        <p:spPr>
          <a:ln/>
        </p:spPr>
      </p:sp>
      <p:sp>
        <p:nvSpPr>
          <p:cNvPr id="140291" name="Espace réservé des commentaires 2"/>
          <p:cNvSpPr>
            <a:spLocks noGrp="1"/>
          </p:cNvSpPr>
          <p:nvPr>
            <p:ph type="body" idx="1"/>
          </p:nvPr>
        </p:nvSpPr>
        <p:spPr>
          <a:noFill/>
          <a:ln/>
        </p:spPr>
        <p:txBody>
          <a:bodyPr/>
          <a:lstStyle/>
          <a:p>
            <a:endParaRPr lang="fr-FR"/>
          </a:p>
        </p:txBody>
      </p:sp>
      <p:sp>
        <p:nvSpPr>
          <p:cNvPr id="140292" name="Espace réservé du numéro de diapositive 3"/>
          <p:cNvSpPr>
            <a:spLocks noGrp="1"/>
          </p:cNvSpPr>
          <p:nvPr>
            <p:ph type="sldNum" sz="quarter" idx="5"/>
          </p:nvPr>
        </p:nvSpPr>
        <p:spPr>
          <a:noFill/>
        </p:spPr>
        <p:txBody>
          <a:bodyPr/>
          <a:lstStyle/>
          <a:p>
            <a:fld id="{F37B1B7D-BA49-4CFE-A6AE-9C2E5CB5775C}" type="slidenum">
              <a:rPr lang="fr-FR" smtClean="0"/>
              <a:pPr/>
              <a:t>378</a:t>
            </a:fld>
            <a:endParaRPr lang="fr-F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Espace réservé de l'image des diapositives 1"/>
          <p:cNvSpPr>
            <a:spLocks noGrp="1" noRot="1" noChangeAspect="1" noTextEdit="1"/>
          </p:cNvSpPr>
          <p:nvPr>
            <p:ph type="sldImg"/>
          </p:nvPr>
        </p:nvSpPr>
        <p:spPr>
          <a:ln/>
        </p:spPr>
      </p:sp>
      <p:sp>
        <p:nvSpPr>
          <p:cNvPr id="141315" name="Espace réservé des commentaires 2"/>
          <p:cNvSpPr>
            <a:spLocks noGrp="1"/>
          </p:cNvSpPr>
          <p:nvPr>
            <p:ph type="body" idx="1"/>
          </p:nvPr>
        </p:nvSpPr>
        <p:spPr>
          <a:noFill/>
          <a:ln/>
        </p:spPr>
        <p:txBody>
          <a:bodyPr/>
          <a:lstStyle/>
          <a:p>
            <a:endParaRPr lang="fr-FR"/>
          </a:p>
        </p:txBody>
      </p:sp>
      <p:sp>
        <p:nvSpPr>
          <p:cNvPr id="141316" name="Espace réservé du numéro de diapositive 3"/>
          <p:cNvSpPr>
            <a:spLocks noGrp="1"/>
          </p:cNvSpPr>
          <p:nvPr>
            <p:ph type="sldNum" sz="quarter" idx="5"/>
          </p:nvPr>
        </p:nvSpPr>
        <p:spPr>
          <a:noFill/>
        </p:spPr>
        <p:txBody>
          <a:bodyPr/>
          <a:lstStyle/>
          <a:p>
            <a:fld id="{D5A985C0-EBB0-4DDC-9478-AC5F0F10F04F}" type="slidenum">
              <a:rPr lang="fr-FR" smtClean="0"/>
              <a:pPr/>
              <a:t>379</a:t>
            </a:fld>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a:p>
        </p:txBody>
      </p:sp>
      <p:sp>
        <p:nvSpPr>
          <p:cNvPr id="142340" name="Espace réservé du numéro de diapositive 3"/>
          <p:cNvSpPr>
            <a:spLocks noGrp="1"/>
          </p:cNvSpPr>
          <p:nvPr>
            <p:ph type="sldNum" sz="quarter" idx="5"/>
          </p:nvPr>
        </p:nvSpPr>
        <p:spPr>
          <a:noFill/>
        </p:spPr>
        <p:txBody>
          <a:bodyPr/>
          <a:lstStyle/>
          <a:p>
            <a:fld id="{B8D85685-EAEB-451D-AB7E-25EEE2961052}" type="slidenum">
              <a:rPr lang="fr-FR" smtClean="0"/>
              <a:pPr/>
              <a:t>380</a:t>
            </a:fld>
            <a:endParaRPr lang="fr-F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Espace réservé de l'image des diapositives 1"/>
          <p:cNvSpPr>
            <a:spLocks noGrp="1" noRot="1" noChangeAspect="1" noTextEdit="1"/>
          </p:cNvSpPr>
          <p:nvPr>
            <p:ph type="sldImg"/>
          </p:nvPr>
        </p:nvSpPr>
        <p:spPr>
          <a:ln/>
        </p:spPr>
      </p:sp>
      <p:sp>
        <p:nvSpPr>
          <p:cNvPr id="145411" name="Espace réservé des commentaires 2"/>
          <p:cNvSpPr>
            <a:spLocks noGrp="1"/>
          </p:cNvSpPr>
          <p:nvPr>
            <p:ph type="body" idx="1"/>
          </p:nvPr>
        </p:nvSpPr>
        <p:spPr>
          <a:noFill/>
          <a:ln/>
        </p:spPr>
        <p:txBody>
          <a:bodyPr/>
          <a:lstStyle/>
          <a:p>
            <a:endParaRPr lang="fr-FR"/>
          </a:p>
        </p:txBody>
      </p:sp>
      <p:sp>
        <p:nvSpPr>
          <p:cNvPr id="145412" name="Espace réservé du numéro de diapositive 3"/>
          <p:cNvSpPr>
            <a:spLocks noGrp="1"/>
          </p:cNvSpPr>
          <p:nvPr>
            <p:ph type="sldNum" sz="quarter" idx="5"/>
          </p:nvPr>
        </p:nvSpPr>
        <p:spPr>
          <a:noFill/>
        </p:spPr>
        <p:txBody>
          <a:bodyPr/>
          <a:lstStyle/>
          <a:p>
            <a:fld id="{06DCD0EF-AD13-4B3C-AA7B-8AA0D1C05C9C}" type="slidenum">
              <a:rPr lang="fr-FR" smtClean="0"/>
              <a:pPr/>
              <a:t>381</a:t>
            </a:fld>
            <a:endParaRPr lang="fr-F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Espace réservé de l'image des diapositives 1"/>
          <p:cNvSpPr>
            <a:spLocks noGrp="1" noRot="1" noChangeAspect="1" noTextEdit="1"/>
          </p:cNvSpPr>
          <p:nvPr>
            <p:ph type="sldImg"/>
          </p:nvPr>
        </p:nvSpPr>
        <p:spPr>
          <a:ln/>
        </p:spPr>
      </p:sp>
      <p:sp>
        <p:nvSpPr>
          <p:cNvPr id="147459" name="Espace réservé des commentaires 2"/>
          <p:cNvSpPr>
            <a:spLocks noGrp="1"/>
          </p:cNvSpPr>
          <p:nvPr>
            <p:ph type="body" idx="1"/>
          </p:nvPr>
        </p:nvSpPr>
        <p:spPr>
          <a:noFill/>
          <a:ln/>
        </p:spPr>
        <p:txBody>
          <a:bodyPr/>
          <a:lstStyle/>
          <a:p>
            <a:endParaRPr lang="fr-FR"/>
          </a:p>
        </p:txBody>
      </p:sp>
      <p:sp>
        <p:nvSpPr>
          <p:cNvPr id="147460" name="Espace réservé du numéro de diapositive 3"/>
          <p:cNvSpPr>
            <a:spLocks noGrp="1"/>
          </p:cNvSpPr>
          <p:nvPr>
            <p:ph type="sldNum" sz="quarter" idx="5"/>
          </p:nvPr>
        </p:nvSpPr>
        <p:spPr>
          <a:noFill/>
        </p:spPr>
        <p:txBody>
          <a:bodyPr/>
          <a:lstStyle/>
          <a:p>
            <a:fld id="{0623976C-5BD8-4230-91B4-7A7FBE04CA85}" type="slidenum">
              <a:rPr lang="fr-FR" smtClean="0"/>
              <a:pPr/>
              <a:t>382</a:t>
            </a:fld>
            <a:endParaRPr lang="fr-F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Espace réservé de l'image des diapositives 1"/>
          <p:cNvSpPr>
            <a:spLocks noGrp="1" noRot="1" noChangeAspect="1" noTextEdit="1"/>
          </p:cNvSpPr>
          <p:nvPr>
            <p:ph type="sldImg"/>
          </p:nvPr>
        </p:nvSpPr>
        <p:spPr>
          <a:ln/>
        </p:spPr>
      </p:sp>
      <p:sp>
        <p:nvSpPr>
          <p:cNvPr id="151555" name="Espace réservé des commentaires 2"/>
          <p:cNvSpPr>
            <a:spLocks noGrp="1"/>
          </p:cNvSpPr>
          <p:nvPr>
            <p:ph type="body" idx="1"/>
          </p:nvPr>
        </p:nvSpPr>
        <p:spPr>
          <a:noFill/>
          <a:ln/>
        </p:spPr>
        <p:txBody>
          <a:bodyPr/>
          <a:lstStyle/>
          <a:p>
            <a:endParaRPr lang="fr-FR"/>
          </a:p>
        </p:txBody>
      </p:sp>
      <p:sp>
        <p:nvSpPr>
          <p:cNvPr id="151556" name="Espace réservé du numéro de diapositive 3"/>
          <p:cNvSpPr>
            <a:spLocks noGrp="1"/>
          </p:cNvSpPr>
          <p:nvPr>
            <p:ph type="sldNum" sz="quarter" idx="5"/>
          </p:nvPr>
        </p:nvSpPr>
        <p:spPr>
          <a:noFill/>
        </p:spPr>
        <p:txBody>
          <a:bodyPr/>
          <a:lstStyle/>
          <a:p>
            <a:fld id="{A64855A8-5EC8-4CD4-A0D2-1A0B39D8A7BB}" type="slidenum">
              <a:rPr lang="fr-FR" smtClean="0"/>
              <a:pPr/>
              <a:t>383</a:t>
            </a:fld>
            <a:endParaRPr lang="fr-F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Espace réservé de l'image des diapositives 1"/>
          <p:cNvSpPr>
            <a:spLocks noGrp="1" noRot="1" noChangeAspect="1" noTextEdit="1"/>
          </p:cNvSpPr>
          <p:nvPr>
            <p:ph type="sldImg"/>
          </p:nvPr>
        </p:nvSpPr>
        <p:spPr>
          <a:ln/>
        </p:spPr>
      </p:sp>
      <p:sp>
        <p:nvSpPr>
          <p:cNvPr id="152579" name="Espace réservé des commentaires 2"/>
          <p:cNvSpPr>
            <a:spLocks noGrp="1"/>
          </p:cNvSpPr>
          <p:nvPr>
            <p:ph type="body" idx="1"/>
          </p:nvPr>
        </p:nvSpPr>
        <p:spPr>
          <a:noFill/>
          <a:ln/>
        </p:spPr>
        <p:txBody>
          <a:bodyPr/>
          <a:lstStyle/>
          <a:p>
            <a:endParaRPr lang="fr-FR"/>
          </a:p>
        </p:txBody>
      </p:sp>
      <p:sp>
        <p:nvSpPr>
          <p:cNvPr id="152580" name="Espace réservé du numéro de diapositive 3"/>
          <p:cNvSpPr>
            <a:spLocks noGrp="1"/>
          </p:cNvSpPr>
          <p:nvPr>
            <p:ph type="sldNum" sz="quarter" idx="5"/>
          </p:nvPr>
        </p:nvSpPr>
        <p:spPr>
          <a:noFill/>
        </p:spPr>
        <p:txBody>
          <a:bodyPr/>
          <a:lstStyle/>
          <a:p>
            <a:fld id="{E9FB645C-41B5-4509-92BA-CDF78276F4AE}" type="slidenum">
              <a:rPr lang="fr-FR" smtClean="0"/>
              <a:pPr/>
              <a:t>384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349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349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DDBBD54-8854-42D4-90E8-619DB254CEB7}" type="slidenum">
              <a:rPr lang="fr-FR"/>
              <a:pPr fontAlgn="base">
                <a:spcBef>
                  <a:spcPct val="0"/>
                </a:spcBef>
                <a:spcAft>
                  <a:spcPct val="0"/>
                </a:spcAft>
              </a:pPr>
              <a:t>270</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451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451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DAECF8-D058-4B16-B2B4-CADC798B1F00}" type="slidenum">
              <a:rPr lang="fr-FR"/>
              <a:pPr fontAlgn="base">
                <a:spcBef>
                  <a:spcPct val="0"/>
                </a:spcBef>
                <a:spcAft>
                  <a:spcPct val="0"/>
                </a:spcAft>
              </a:pPr>
              <a:t>271</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553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554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FD374BA-CD2D-44F9-AFC9-249F6B9E5426}" type="slidenum">
              <a:rPr lang="fr-FR"/>
              <a:pPr fontAlgn="base">
                <a:spcBef>
                  <a:spcPct val="0"/>
                </a:spcBef>
                <a:spcAft>
                  <a:spcPct val="0"/>
                </a:spcAft>
              </a:pPr>
              <a:t>272</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656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656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D011E0-1E84-499E-8326-50246D0F41BC}" type="slidenum">
              <a:rPr lang="fr-FR"/>
              <a:pPr fontAlgn="base">
                <a:spcBef>
                  <a:spcPct val="0"/>
                </a:spcBef>
                <a:spcAft>
                  <a:spcPct val="0"/>
                </a:spcAft>
              </a:pPr>
              <a:t>273</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758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758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F9FDBC8-2621-4087-A0D5-F5733627690A}" type="slidenum">
              <a:rPr lang="fr-FR"/>
              <a:pPr fontAlgn="base">
                <a:spcBef>
                  <a:spcPct val="0"/>
                </a:spcBef>
                <a:spcAft>
                  <a:spcPct val="0"/>
                </a:spcAft>
              </a:pPr>
              <a:t>274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fr-FR"/>
              <a:t>Modifiez le style du titre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65875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fr-FR"/>
              <a:t>Modifiez le style du titre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638674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828242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19710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58689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fr-FR"/>
              <a:t>Modifiez le style du titre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244558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fr-FR"/>
              <a:t>Modifiez le style du titre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525445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65405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68879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ClipArt">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p:nvPr>
        </p:nvSpPr>
        <p:spPr>
          <a:xfrm>
            <a:off x="1625600" y="419100"/>
            <a:ext cx="10363200" cy="1143000"/>
          </a:xfrm>
        </p:spPr>
        <p:txBody>
          <a:bodyPr/>
          <a:lstStyle/>
          <a:p>
            <a:r>
              <a:rPr lang="fr-FR"/>
              <a:t>Modifiez le style du titre</a:t>
            </a:r>
          </a:p>
        </p:txBody>
      </p:sp>
      <p:sp>
        <p:nvSpPr>
          <p:cNvPr id="3" name="Espace réservé du texte 2"/>
          <p:cNvSpPr>
            <a:spLocks noGrp="1"/>
          </p:cNvSpPr>
          <p:nvPr>
            <p:ph type="body" sz="half" idx="1"/>
          </p:nvPr>
        </p:nvSpPr>
        <p:spPr>
          <a:xfrm>
            <a:off x="1625600" y="2044700"/>
            <a:ext cx="5080000" cy="4114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image en ligne 3"/>
          <p:cNvSpPr>
            <a:spLocks noGrp="1"/>
          </p:cNvSpPr>
          <p:nvPr>
            <p:ph type="clipArt" sz="half" idx="2"/>
          </p:nvPr>
        </p:nvSpPr>
        <p:spPr>
          <a:xfrm>
            <a:off x="6908800" y="2044700"/>
            <a:ext cx="5080000" cy="4114800"/>
          </a:xfrm>
        </p:spPr>
        <p:txBody>
          <a:bodyPr/>
          <a:lstStyle/>
          <a:p>
            <a:pPr lvl="0"/>
            <a:endParaRPr lang="fr-FR" noProof="0"/>
          </a:p>
        </p:txBody>
      </p:sp>
      <p:sp>
        <p:nvSpPr>
          <p:cNvPr id="5" name="Rectangle 4">
            <a:extLst>
              <a:ext uri="{FF2B5EF4-FFF2-40B4-BE49-F238E27FC236}">
                <a16:creationId xmlns:a16="http://schemas.microsoft.com/office/drawing/2014/main" id="{9A3B81ED-71C4-4C6B-82DA-6B0574B49CA2}"/>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6" name="Rectangle 5">
            <a:extLst>
              <a:ext uri="{FF2B5EF4-FFF2-40B4-BE49-F238E27FC236}">
                <a16:creationId xmlns:a16="http://schemas.microsoft.com/office/drawing/2014/main" id="{E048426D-FFCB-42EA-9319-5453EAEB9FE4}"/>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7" name="Rectangle 6">
            <a:extLst>
              <a:ext uri="{FF2B5EF4-FFF2-40B4-BE49-F238E27FC236}">
                <a16:creationId xmlns:a16="http://schemas.microsoft.com/office/drawing/2014/main" id="{E2A8E932-7466-4D7A-8FCA-2B935DB328A4}"/>
              </a:ext>
            </a:extLst>
          </p:cNvPr>
          <p:cNvSpPr>
            <a:spLocks noGrp="1" noChangeArrowheads="1"/>
          </p:cNvSpPr>
          <p:nvPr>
            <p:ph type="sldNum" sz="quarter" idx="12"/>
          </p:nvPr>
        </p:nvSpPr>
        <p:spPr>
          <a:ln/>
        </p:spPr>
        <p:txBody>
          <a:bodyPr/>
          <a:lstStyle>
            <a:lvl1pPr>
              <a:defRPr/>
            </a:lvl1pPr>
          </a:lstStyle>
          <a:p>
            <a:pPr>
              <a:defRPr/>
            </a:pPr>
            <a:fld id="{7A3EB43E-2E87-46C7-9449-E82A0554B8E5}" type="slidenum">
              <a:rPr lang="fr-FR" altLang="fr-FR"/>
              <a:pPr>
                <a:defRPr/>
              </a:pPr>
              <a:t>‹N°›</a:t>
            </a:fld>
            <a:endParaRPr lang="fr-FR" altLang="fr-FR"/>
          </a:p>
        </p:txBody>
      </p:sp>
    </p:spTree>
    <p:extLst>
      <p:ext uri="{BB962C8B-B14F-4D97-AF65-F5344CB8AC3E}">
        <p14:creationId xmlns:p14="http://schemas.microsoft.com/office/powerpoint/2010/main" val="3104757909"/>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dgm">
  <p:cSld name="Titre et diagramme ou organigramme">
    <p:spTree>
      <p:nvGrpSpPr>
        <p:cNvPr id="1" name=""/>
        <p:cNvGrpSpPr/>
        <p:nvPr/>
      </p:nvGrpSpPr>
      <p:grpSpPr>
        <a:xfrm>
          <a:off x="0" y="0"/>
          <a:ext cx="0" cy="0"/>
          <a:chOff x="0" y="0"/>
          <a:chExt cx="0" cy="0"/>
        </a:xfrm>
      </p:grpSpPr>
      <p:sp>
        <p:nvSpPr>
          <p:cNvPr id="2" name="Titre 1"/>
          <p:cNvSpPr>
            <a:spLocks noGrp="1"/>
          </p:cNvSpPr>
          <p:nvPr>
            <p:ph type="title"/>
          </p:nvPr>
        </p:nvSpPr>
        <p:spPr>
          <a:xfrm>
            <a:off x="1625600" y="419100"/>
            <a:ext cx="10363200" cy="1143000"/>
          </a:xfrm>
        </p:spPr>
        <p:txBody>
          <a:bodyPr/>
          <a:lstStyle/>
          <a:p>
            <a:r>
              <a:rPr lang="fr-FR"/>
              <a:t>Modifiez le style du titre</a:t>
            </a:r>
          </a:p>
        </p:txBody>
      </p:sp>
      <p:sp>
        <p:nvSpPr>
          <p:cNvPr id="3" name="Espace réservé du graphique SmartArt 2"/>
          <p:cNvSpPr>
            <a:spLocks noGrp="1"/>
          </p:cNvSpPr>
          <p:nvPr>
            <p:ph type="dgm" idx="1"/>
          </p:nvPr>
        </p:nvSpPr>
        <p:spPr>
          <a:xfrm>
            <a:off x="1625600" y="2044700"/>
            <a:ext cx="10363200" cy="4114800"/>
          </a:xfrm>
        </p:spPr>
        <p:txBody>
          <a:bodyPr/>
          <a:lstStyle/>
          <a:p>
            <a:pPr lvl="0"/>
            <a:endParaRPr lang="fr-FR" noProof="0"/>
          </a:p>
        </p:txBody>
      </p:sp>
      <p:sp>
        <p:nvSpPr>
          <p:cNvPr id="4" name="Rectangle 4">
            <a:extLst>
              <a:ext uri="{FF2B5EF4-FFF2-40B4-BE49-F238E27FC236}">
                <a16:creationId xmlns:a16="http://schemas.microsoft.com/office/drawing/2014/main" id="{0037F18D-D449-403C-90A4-BFBFA7766830}"/>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5" name="Rectangle 5">
            <a:extLst>
              <a:ext uri="{FF2B5EF4-FFF2-40B4-BE49-F238E27FC236}">
                <a16:creationId xmlns:a16="http://schemas.microsoft.com/office/drawing/2014/main" id="{03BDB517-8615-46EA-91B0-FC1C082A4AF8}"/>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6" name="Rectangle 6">
            <a:extLst>
              <a:ext uri="{FF2B5EF4-FFF2-40B4-BE49-F238E27FC236}">
                <a16:creationId xmlns:a16="http://schemas.microsoft.com/office/drawing/2014/main" id="{E3C29009-8255-405B-BEC4-BAECC3DE398A}"/>
              </a:ext>
            </a:extLst>
          </p:cNvPr>
          <p:cNvSpPr>
            <a:spLocks noGrp="1" noChangeArrowheads="1"/>
          </p:cNvSpPr>
          <p:nvPr>
            <p:ph type="sldNum" sz="quarter" idx="12"/>
          </p:nvPr>
        </p:nvSpPr>
        <p:spPr>
          <a:ln/>
        </p:spPr>
        <p:txBody>
          <a:bodyPr/>
          <a:lstStyle>
            <a:lvl1pPr>
              <a:defRPr/>
            </a:lvl1pPr>
          </a:lstStyle>
          <a:p>
            <a:pPr>
              <a:defRPr/>
            </a:pPr>
            <a:fld id="{5F862C30-94BF-45EF-916F-311ED4B43514}" type="slidenum">
              <a:rPr lang="fr-FR" altLang="fr-FR"/>
              <a:pPr>
                <a:defRPr/>
              </a:pPr>
              <a:t>‹N°›</a:t>
            </a:fld>
            <a:endParaRPr lang="fr-FR" altLang="fr-FR"/>
          </a:p>
        </p:txBody>
      </p:sp>
    </p:spTree>
    <p:extLst>
      <p:ext uri="{BB962C8B-B14F-4D97-AF65-F5344CB8AC3E}">
        <p14:creationId xmlns:p14="http://schemas.microsoft.com/office/powerpoint/2010/main" val="65391217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870259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fourObj">
  <p:cSld name="Titre et 4 contenus">
    <p:spTree>
      <p:nvGrpSpPr>
        <p:cNvPr id="1" name=""/>
        <p:cNvGrpSpPr/>
        <p:nvPr/>
      </p:nvGrpSpPr>
      <p:grpSpPr>
        <a:xfrm>
          <a:off x="0" y="0"/>
          <a:ext cx="0" cy="0"/>
          <a:chOff x="0" y="0"/>
          <a:chExt cx="0" cy="0"/>
        </a:xfrm>
      </p:grpSpPr>
      <p:sp>
        <p:nvSpPr>
          <p:cNvPr id="2" name="Titre 1"/>
          <p:cNvSpPr>
            <a:spLocks noGrp="1"/>
          </p:cNvSpPr>
          <p:nvPr>
            <p:ph type="title" sz="quarter"/>
          </p:nvPr>
        </p:nvSpPr>
        <p:spPr>
          <a:xfrm>
            <a:off x="142633" y="846138"/>
            <a:ext cx="11148647" cy="792162"/>
          </a:xfrm>
        </p:spPr>
        <p:txBody>
          <a:bodyPr/>
          <a:lstStyle/>
          <a:p>
            <a:r>
              <a:rPr lang="fr-FR"/>
              <a:t>Cliquez pour modifier le style du titre</a:t>
            </a:r>
          </a:p>
        </p:txBody>
      </p:sp>
      <p:sp>
        <p:nvSpPr>
          <p:cNvPr id="3" name="Espace réservé du contenu 2"/>
          <p:cNvSpPr>
            <a:spLocks noGrp="1"/>
          </p:cNvSpPr>
          <p:nvPr>
            <p:ph sz="quarter" idx="1"/>
          </p:nvPr>
        </p:nvSpPr>
        <p:spPr>
          <a:xfrm>
            <a:off x="914400" y="1981200"/>
            <a:ext cx="5087816"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6189784" y="1981200"/>
            <a:ext cx="5087816"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quarter" idx="3"/>
          </p:nvPr>
        </p:nvSpPr>
        <p:spPr>
          <a:xfrm>
            <a:off x="914400" y="4114800"/>
            <a:ext cx="5087816"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contenu 5"/>
          <p:cNvSpPr>
            <a:spLocks noGrp="1"/>
          </p:cNvSpPr>
          <p:nvPr>
            <p:ph sz="quarter" idx="4"/>
          </p:nvPr>
        </p:nvSpPr>
        <p:spPr>
          <a:xfrm>
            <a:off x="6189784" y="4114800"/>
            <a:ext cx="5087816"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fr-FR"/>
              <a:t>Modifiez le style du titre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42115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fr-FR"/>
              <a:t>Modifiez le style du titre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05170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913795" y="2912232"/>
            <a:ext cx="5107208" cy="287896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912232"/>
            <a:ext cx="5095357" cy="287896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587440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16720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9607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fr-FR"/>
              <a:t>Modifiez le style du titre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48123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3/18/2025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4002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3/18/2025</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02767419"/>
      </p:ext>
    </p:extLst>
  </p:cSld>
  <p:clrMap bg1="dk1" tx1="lt1" bg2="dk2" tx2="lt2" accent1="accent1" accent2="accent2" accent3="accent3" accent4="accent4" accent5="accent5" accent6="accent6" hlink="hlink" folHlink="folHlink"/>
  <p:sldLayoutIdLst>
    <p:sldLayoutId id="2147484281" r:id="rId1"/>
    <p:sldLayoutId id="2147484282" r:id="rId2"/>
    <p:sldLayoutId id="2147484283" r:id="rId3"/>
    <p:sldLayoutId id="2147484284" r:id="rId4"/>
    <p:sldLayoutId id="2147484285" r:id="rId5"/>
    <p:sldLayoutId id="2147484286" r:id="rId6"/>
    <p:sldLayoutId id="2147484287" r:id="rId7"/>
    <p:sldLayoutId id="2147484288" r:id="rId8"/>
    <p:sldLayoutId id="2147484289" r:id="rId9"/>
    <p:sldLayoutId id="2147484290" r:id="rId10"/>
    <p:sldLayoutId id="2147484291" r:id="rId11"/>
    <p:sldLayoutId id="2147484292" r:id="rId12"/>
    <p:sldLayoutId id="2147484293" r:id="rId13"/>
    <p:sldLayoutId id="2147484294" r:id="rId14"/>
    <p:sldLayoutId id="2147484295" r:id="rId15"/>
    <p:sldLayoutId id="2147484296" r:id="rId16"/>
    <p:sldLayoutId id="2147484297" r:id="rId17"/>
    <p:sldLayoutId id="2147484298" r:id="rId18"/>
    <p:sldLayoutId id="2147484299" r:id="rId19"/>
    <p:sldLayoutId id="2147484300" r:id="rId20"/>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hyperlink" Target="https://fr.wikipedia.org/wiki/Entreposage" TargetMode="Externa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hyperlink" Target="https://www.mecalux.fr/blog/planification-logistique" TargetMode="Externa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hyperlink" Target="https://www.mecalux.fr/blog/stock-optimal" TargetMode="Externa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hyperlink" Target="https://www.mecalux.fr/blog/methode-abc-classification-entrepot" TargetMode="External"/><Relationship Id="rId2" Type="http://schemas.openxmlformats.org/officeDocument/2006/relationships/hyperlink" Target="https://www.mecalux.fr/blog/rotation-stocks-entrepot" TargetMode="Externa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hyperlink" Target="https://www.mecalux.fr/blog/duree-de-stockage" TargetMode="Externa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hyperlink" Target="http://www.creer-gerer-entreprendre.fr/6-la-gestion-de-lentreprise/6-1-la-gestion-comptable/le-cump-cout-unitaire-moyen-pondere/" TargetMode="Externa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hyperlink" Target="http://www.creer-gerer-entreprendre.fr/6-la-gestion-de-lentreprise/6-8-le-pilotage-de-lentreprise/lifo-ou-fifo/" TargetMode="Externa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hyperlink" Target="https://www.creer-gerer-entreprendre.fr/6-la-gestion-de-lentreprise/6-1-la-gestion-comptable/les-normes-ias-ifrs/" TargetMode="Externa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slideLayout" Target="../slideLayouts/slideLayout18.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97.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slideLayout" Target="../slideLayouts/slideLayout18.xml"/><Relationship Id="rId1" Type="http://schemas.openxmlformats.org/officeDocument/2006/relationships/vmlDrawing" Target="../drawings/vmlDrawing1.vml"/><Relationship Id="rId5" Type="http://schemas.openxmlformats.org/officeDocument/2006/relationships/image" Target="../media/image27.wmf"/><Relationship Id="rId4" Type="http://schemas.openxmlformats.org/officeDocument/2006/relationships/oleObject" Target="../embeddings/oleObject1.bin"/></Relationships>
</file>

<file path=ppt/slides/_rels/slide29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8.xml"/><Relationship Id="rId1" Type="http://schemas.openxmlformats.org/officeDocument/2006/relationships/vmlDrawing" Target="../drawings/vmlDrawing2.vml"/><Relationship Id="rId4" Type="http://schemas.openxmlformats.org/officeDocument/2006/relationships/image" Target="../media/image29.wmf"/></Relationships>
</file>

<file path=ppt/slides/_rels/slide299.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Layout" Target="../slideLayouts/slideLayout18.xml"/><Relationship Id="rId1" Type="http://schemas.openxmlformats.org/officeDocument/2006/relationships/vmlDrawing" Target="../drawings/vmlDrawing3.vml"/><Relationship Id="rId5" Type="http://schemas.openxmlformats.org/officeDocument/2006/relationships/image" Target="../media/image31.wmf"/><Relationship Id="rId4" Type="http://schemas.openxmlformats.org/officeDocument/2006/relationships/oleObject" Target="../embeddings/oleObject3.bin"/></Relationships>
</file>

<file path=ppt/slides/_rels/slide30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8.xml"/><Relationship Id="rId1" Type="http://schemas.openxmlformats.org/officeDocument/2006/relationships/vmlDrawing" Target="../drawings/vmlDrawing4.vml"/><Relationship Id="rId4" Type="http://schemas.openxmlformats.org/officeDocument/2006/relationships/image" Target="../media/image32.wmf"/></Relationships>
</file>

<file path=ppt/slides/_rels/slide30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8.xml"/></Relationships>
</file>

<file path=ppt/slides/_rels/slide30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4.xml"/><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slide" Target="slide15.xml"/><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0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35.emf"/></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3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41.png"/><Relationship Id="rId7" Type="http://schemas.openxmlformats.org/officeDocument/2006/relationships/image" Target="../media/image43.emf"/><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customXml" Target="../ink/ink2.xml"/><Relationship Id="rId11" Type="http://schemas.openxmlformats.org/officeDocument/2006/relationships/image" Target="../media/image45.emf"/><Relationship Id="rId5" Type="http://schemas.openxmlformats.org/officeDocument/2006/relationships/image" Target="../media/image42.emf"/><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44.emf"/></Relationships>
</file>

<file path=ppt/slides/_rels/slide364.xml.rels><?xml version="1.0" encoding="UTF-8" standalone="yes"?>
<Relationships xmlns="http://schemas.openxmlformats.org/package/2006/relationships"><Relationship Id="rId26" Type="http://schemas.openxmlformats.org/officeDocument/2006/relationships/image" Target="../media/image57.emf"/><Relationship Id="rId21" Type="http://schemas.openxmlformats.org/officeDocument/2006/relationships/customXml" Target="../ink/ink14.xml"/><Relationship Id="rId42" Type="http://schemas.openxmlformats.org/officeDocument/2006/relationships/image" Target="../media/image65.emf"/><Relationship Id="rId47" Type="http://schemas.openxmlformats.org/officeDocument/2006/relationships/customXml" Target="../ink/ink27.xml"/><Relationship Id="rId63" Type="http://schemas.openxmlformats.org/officeDocument/2006/relationships/customXml" Target="../ink/ink35.xml"/><Relationship Id="rId68" Type="http://schemas.openxmlformats.org/officeDocument/2006/relationships/image" Target="../media/image78.emf"/><Relationship Id="rId16" Type="http://schemas.openxmlformats.org/officeDocument/2006/relationships/image" Target="../media/image52.emf"/><Relationship Id="rId11" Type="http://schemas.openxmlformats.org/officeDocument/2006/relationships/customXml" Target="../ink/ink9.xml"/><Relationship Id="rId24" Type="http://schemas.openxmlformats.org/officeDocument/2006/relationships/image" Target="../media/image56.emf"/><Relationship Id="rId32" Type="http://schemas.openxmlformats.org/officeDocument/2006/relationships/image" Target="../media/image60.emf"/><Relationship Id="rId37" Type="http://schemas.openxmlformats.org/officeDocument/2006/relationships/customXml" Target="../ink/ink22.xml"/><Relationship Id="rId40" Type="http://schemas.openxmlformats.org/officeDocument/2006/relationships/image" Target="../media/image64.emf"/><Relationship Id="rId45" Type="http://schemas.openxmlformats.org/officeDocument/2006/relationships/customXml" Target="../ink/ink26.xml"/><Relationship Id="rId53" Type="http://schemas.openxmlformats.org/officeDocument/2006/relationships/customXml" Target="../ink/ink30.xml"/><Relationship Id="rId58" Type="http://schemas.openxmlformats.org/officeDocument/2006/relationships/image" Target="../media/image73.emf"/><Relationship Id="rId66" Type="http://schemas.openxmlformats.org/officeDocument/2006/relationships/image" Target="../media/image77.emf"/><Relationship Id="rId74" Type="http://schemas.openxmlformats.org/officeDocument/2006/relationships/image" Target="../media/image81.emf"/><Relationship Id="rId79" Type="http://schemas.openxmlformats.org/officeDocument/2006/relationships/customXml" Target="../ink/ink43.xml"/><Relationship Id="rId5" Type="http://schemas.openxmlformats.org/officeDocument/2006/relationships/customXml" Target="../ink/ink6.xml"/><Relationship Id="rId61" Type="http://schemas.openxmlformats.org/officeDocument/2006/relationships/customXml" Target="../ink/ink34.xml"/><Relationship Id="rId19" Type="http://schemas.openxmlformats.org/officeDocument/2006/relationships/customXml" Target="../ink/ink13.xml"/><Relationship Id="rId14" Type="http://schemas.openxmlformats.org/officeDocument/2006/relationships/image" Target="../media/image51.emf"/><Relationship Id="rId22" Type="http://schemas.openxmlformats.org/officeDocument/2006/relationships/image" Target="../media/image55.emf"/><Relationship Id="rId27" Type="http://schemas.openxmlformats.org/officeDocument/2006/relationships/customXml" Target="../ink/ink17.xml"/><Relationship Id="rId30" Type="http://schemas.openxmlformats.org/officeDocument/2006/relationships/image" Target="../media/image59.emf"/><Relationship Id="rId35" Type="http://schemas.openxmlformats.org/officeDocument/2006/relationships/customXml" Target="../ink/ink21.xml"/><Relationship Id="rId43" Type="http://schemas.openxmlformats.org/officeDocument/2006/relationships/customXml" Target="../ink/ink25.xml"/><Relationship Id="rId48" Type="http://schemas.openxmlformats.org/officeDocument/2006/relationships/image" Target="../media/image68.emf"/><Relationship Id="rId56" Type="http://schemas.openxmlformats.org/officeDocument/2006/relationships/image" Target="../media/image72.emf"/><Relationship Id="rId64" Type="http://schemas.openxmlformats.org/officeDocument/2006/relationships/image" Target="../media/image76.emf"/><Relationship Id="rId69" Type="http://schemas.openxmlformats.org/officeDocument/2006/relationships/customXml" Target="../ink/ink38.xml"/><Relationship Id="rId77" Type="http://schemas.openxmlformats.org/officeDocument/2006/relationships/customXml" Target="../ink/ink42.xml"/><Relationship Id="rId8" Type="http://schemas.openxmlformats.org/officeDocument/2006/relationships/image" Target="../media/image48.emf"/><Relationship Id="rId51" Type="http://schemas.openxmlformats.org/officeDocument/2006/relationships/customXml" Target="../ink/ink29.xml"/><Relationship Id="rId72" Type="http://schemas.openxmlformats.org/officeDocument/2006/relationships/image" Target="../media/image80.emf"/><Relationship Id="rId80" Type="http://schemas.openxmlformats.org/officeDocument/2006/relationships/image" Target="../media/image84.emf"/><Relationship Id="rId3" Type="http://schemas.openxmlformats.org/officeDocument/2006/relationships/customXml" Target="../ink/ink5.xml"/><Relationship Id="rId12" Type="http://schemas.openxmlformats.org/officeDocument/2006/relationships/image" Target="../media/image50.emf"/><Relationship Id="rId17" Type="http://schemas.openxmlformats.org/officeDocument/2006/relationships/customXml" Target="../ink/ink12.xml"/><Relationship Id="rId25" Type="http://schemas.openxmlformats.org/officeDocument/2006/relationships/customXml" Target="../ink/ink16.xml"/><Relationship Id="rId33" Type="http://schemas.openxmlformats.org/officeDocument/2006/relationships/customXml" Target="../ink/ink20.xml"/><Relationship Id="rId38" Type="http://schemas.openxmlformats.org/officeDocument/2006/relationships/image" Target="../media/image63.emf"/><Relationship Id="rId46" Type="http://schemas.openxmlformats.org/officeDocument/2006/relationships/image" Target="../media/image67.emf"/><Relationship Id="rId59" Type="http://schemas.openxmlformats.org/officeDocument/2006/relationships/customXml" Target="../ink/ink33.xml"/><Relationship Id="rId67" Type="http://schemas.openxmlformats.org/officeDocument/2006/relationships/customXml" Target="../ink/ink37.xml"/><Relationship Id="rId20" Type="http://schemas.openxmlformats.org/officeDocument/2006/relationships/image" Target="../media/image54.emf"/><Relationship Id="rId41" Type="http://schemas.openxmlformats.org/officeDocument/2006/relationships/customXml" Target="../ink/ink24.xml"/><Relationship Id="rId54" Type="http://schemas.openxmlformats.org/officeDocument/2006/relationships/image" Target="../media/image71.emf"/><Relationship Id="rId62" Type="http://schemas.openxmlformats.org/officeDocument/2006/relationships/image" Target="../media/image75.emf"/><Relationship Id="rId70" Type="http://schemas.openxmlformats.org/officeDocument/2006/relationships/image" Target="../media/image79.emf"/><Relationship Id="rId75" Type="http://schemas.openxmlformats.org/officeDocument/2006/relationships/customXml" Target="../ink/ink41.xml"/><Relationship Id="rId1" Type="http://schemas.openxmlformats.org/officeDocument/2006/relationships/slideLayout" Target="../slideLayouts/slideLayout6.xml"/><Relationship Id="rId6" Type="http://schemas.openxmlformats.org/officeDocument/2006/relationships/image" Target="../media/image47.emf"/><Relationship Id="rId15" Type="http://schemas.openxmlformats.org/officeDocument/2006/relationships/customXml" Target="../ink/ink11.xml"/><Relationship Id="rId23" Type="http://schemas.openxmlformats.org/officeDocument/2006/relationships/customXml" Target="../ink/ink15.xml"/><Relationship Id="rId28" Type="http://schemas.openxmlformats.org/officeDocument/2006/relationships/image" Target="../media/image58.emf"/><Relationship Id="rId36" Type="http://schemas.openxmlformats.org/officeDocument/2006/relationships/image" Target="../media/image62.emf"/><Relationship Id="rId49" Type="http://schemas.openxmlformats.org/officeDocument/2006/relationships/customXml" Target="../ink/ink28.xml"/><Relationship Id="rId57" Type="http://schemas.openxmlformats.org/officeDocument/2006/relationships/customXml" Target="../ink/ink32.xml"/><Relationship Id="rId10" Type="http://schemas.openxmlformats.org/officeDocument/2006/relationships/image" Target="../media/image49.emf"/><Relationship Id="rId31" Type="http://schemas.openxmlformats.org/officeDocument/2006/relationships/customXml" Target="../ink/ink19.xml"/><Relationship Id="rId44" Type="http://schemas.openxmlformats.org/officeDocument/2006/relationships/image" Target="../media/image66.emf"/><Relationship Id="rId52" Type="http://schemas.openxmlformats.org/officeDocument/2006/relationships/image" Target="../media/image70.emf"/><Relationship Id="rId60" Type="http://schemas.openxmlformats.org/officeDocument/2006/relationships/image" Target="../media/image74.emf"/><Relationship Id="rId65" Type="http://schemas.openxmlformats.org/officeDocument/2006/relationships/customXml" Target="../ink/ink36.xml"/><Relationship Id="rId73" Type="http://schemas.openxmlformats.org/officeDocument/2006/relationships/customXml" Target="../ink/ink40.xml"/><Relationship Id="rId78" Type="http://schemas.openxmlformats.org/officeDocument/2006/relationships/image" Target="../media/image83.emf"/><Relationship Id="rId4" Type="http://schemas.openxmlformats.org/officeDocument/2006/relationships/image" Target="../media/image46.emf"/><Relationship Id="rId9" Type="http://schemas.openxmlformats.org/officeDocument/2006/relationships/customXml" Target="../ink/ink8.xml"/><Relationship Id="rId13" Type="http://schemas.openxmlformats.org/officeDocument/2006/relationships/customXml" Target="../ink/ink10.xml"/><Relationship Id="rId18" Type="http://schemas.openxmlformats.org/officeDocument/2006/relationships/image" Target="../media/image53.emf"/><Relationship Id="rId39" Type="http://schemas.openxmlformats.org/officeDocument/2006/relationships/customXml" Target="../ink/ink23.xml"/><Relationship Id="rId34" Type="http://schemas.openxmlformats.org/officeDocument/2006/relationships/image" Target="../media/image61.emf"/><Relationship Id="rId50" Type="http://schemas.openxmlformats.org/officeDocument/2006/relationships/image" Target="../media/image69.emf"/><Relationship Id="rId55" Type="http://schemas.openxmlformats.org/officeDocument/2006/relationships/customXml" Target="../ink/ink31.xml"/><Relationship Id="rId76" Type="http://schemas.openxmlformats.org/officeDocument/2006/relationships/image" Target="../media/image82.emf"/><Relationship Id="rId7" Type="http://schemas.openxmlformats.org/officeDocument/2006/relationships/customXml" Target="../ink/ink7.xml"/><Relationship Id="rId71" Type="http://schemas.openxmlformats.org/officeDocument/2006/relationships/customXml" Target="../ink/ink39.xml"/><Relationship Id="rId2" Type="http://schemas.openxmlformats.org/officeDocument/2006/relationships/notesSlide" Target="../notesSlides/notesSlide32.xml"/><Relationship Id="rId29" Type="http://schemas.openxmlformats.org/officeDocument/2006/relationships/customXml" Target="../ink/ink18.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8" Type="http://schemas.openxmlformats.org/officeDocument/2006/relationships/customXml" Target="../ink/ink46.xml"/><Relationship Id="rId3" Type="http://schemas.openxmlformats.org/officeDocument/2006/relationships/image" Target="../media/image42.png"/><Relationship Id="rId7" Type="http://schemas.openxmlformats.org/officeDocument/2006/relationships/image" Target="../media/image87.emf"/><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customXml" Target="../ink/ink45.xml"/><Relationship Id="rId11" Type="http://schemas.openxmlformats.org/officeDocument/2006/relationships/image" Target="../media/image89.emf"/><Relationship Id="rId5" Type="http://schemas.openxmlformats.org/officeDocument/2006/relationships/image" Target="../media/image86.emf"/><Relationship Id="rId10" Type="http://schemas.openxmlformats.org/officeDocument/2006/relationships/customXml" Target="../ink/ink47.xml"/><Relationship Id="rId4" Type="http://schemas.openxmlformats.org/officeDocument/2006/relationships/customXml" Target="../ink/ink44.xml"/><Relationship Id="rId9" Type="http://schemas.openxmlformats.org/officeDocument/2006/relationships/image" Target="../media/image88.emf"/></Relationships>
</file>

<file path=ppt/slides/_rels/slide36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373.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7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37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37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381.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38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00.emf"/><Relationship Id="rId4" Type="http://schemas.openxmlformats.org/officeDocument/2006/relationships/customXml" Target="../ink/ink48.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886C5B2-A00E-47F1-B9DA-18A8915C00AB}"/>
              </a:ext>
            </a:extLst>
          </p:cNvPr>
          <p:cNvPicPr>
            <a:picLocks noChangeAspect="1"/>
          </p:cNvPicPr>
          <p:nvPr/>
        </p:nvPicPr>
        <p:blipFill>
          <a:blip r:embed="rId2"/>
          <a:stretch>
            <a:fillRect/>
          </a:stretch>
        </p:blipFill>
        <p:spPr>
          <a:xfrm>
            <a:off x="1358998" y="141890"/>
            <a:ext cx="10202382" cy="5738840"/>
          </a:xfrm>
          <a:prstGeom prst="rect">
            <a:avLst/>
          </a:prstGeom>
          <a:ln>
            <a:noFill/>
          </a:ln>
          <a:effectLst>
            <a:softEdge rad="112500"/>
          </a:effectLst>
        </p:spPr>
      </p:pic>
      <p:sp>
        <p:nvSpPr>
          <p:cNvPr id="2" name="Titre 1">
            <a:extLst>
              <a:ext uri="{FF2B5EF4-FFF2-40B4-BE49-F238E27FC236}">
                <a16:creationId xmlns:a16="http://schemas.microsoft.com/office/drawing/2014/main" id="{C2B35013-F187-4008-841D-F009FB98D4CE}"/>
              </a:ext>
            </a:extLst>
          </p:cNvPr>
          <p:cNvSpPr>
            <a:spLocks noGrp="1"/>
          </p:cNvSpPr>
          <p:nvPr>
            <p:ph type="ctrTitle"/>
          </p:nvPr>
        </p:nvSpPr>
        <p:spPr>
          <a:xfrm>
            <a:off x="-488404" y="-323193"/>
            <a:ext cx="8791575" cy="2387600"/>
          </a:xfrm>
        </p:spPr>
        <p:txBody>
          <a:bodyPr/>
          <a:lstStyle/>
          <a:p>
            <a:pPr algn="ctr"/>
            <a:r>
              <a:rPr lang="fr-FR" dirty="0"/>
              <a:t>YOUMAR </a:t>
            </a:r>
            <a:br>
              <a:rPr lang="fr-FR" dirty="0"/>
            </a:br>
            <a:r>
              <a:rPr lang="fr-FR" dirty="0"/>
              <a:t>CONSULTING</a:t>
            </a:r>
          </a:p>
        </p:txBody>
      </p:sp>
    </p:spTree>
    <p:extLst>
      <p:ext uri="{BB962C8B-B14F-4D97-AF65-F5344CB8AC3E}">
        <p14:creationId xmlns:p14="http://schemas.microsoft.com/office/powerpoint/2010/main" val="3883417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title"/>
          </p:nvPr>
        </p:nvSpPr>
        <p:spPr>
          <a:xfrm>
            <a:off x="951895" y="2400300"/>
            <a:ext cx="10353761" cy="1326321"/>
          </a:xfrm>
          <a:prstGeom prst="rect">
            <a:avLst/>
          </a:prstGeom>
        </p:spPr>
        <p:txBody>
          <a:bodyPr vert="horz" lIns="91440" tIns="45720" rIns="91440" bIns="45720" rtlCol="0" anchor="ctr">
            <a:normAutofit fontScale="97500"/>
          </a:bodyPr>
          <a:lstStyle/>
          <a:p>
            <a:r>
              <a:rPr kumimoji="0" lang="fr-FR" sz="3400" b="1" i="0" u="none" strike="noStrike" kern="1200" cap="all" spc="0" normalizeH="0" baseline="0" noProof="0" dirty="0">
                <a:ln>
                  <a:noFill/>
                </a:ln>
                <a:solidFill>
                  <a:srgbClr val="FFC000"/>
                </a:solidFill>
                <a:effectLst>
                  <a:outerShdw blurRad="50800" dist="63500" dir="2700000" algn="tl" rotWithShape="0">
                    <a:srgbClr val="000000">
                      <a:alpha val="48000"/>
                    </a:srgbClr>
                  </a:outerShdw>
                </a:effectLst>
                <a:uLnTx/>
                <a:uFillTx/>
                <a:latin typeface="+mj-lt"/>
                <a:ea typeface="+mj-ea"/>
                <a:cs typeface="+mj-cs"/>
              </a:rPr>
              <a:t>Définition du management</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9489" y="609600"/>
            <a:ext cx="11676185" cy="1326321"/>
          </a:xfrm>
        </p:spPr>
        <p:txBody>
          <a:bodyPr>
            <a:normAutofit/>
          </a:bodyPr>
          <a:lstStyle/>
          <a:p>
            <a:r>
              <a:rPr lang="fr-FR" sz="2800" b="1" dirty="0">
                <a:solidFill>
                  <a:srgbClr val="FFFF00"/>
                </a:solidFill>
              </a:rPr>
              <a:t>4.3.Documentation de la maintenance améliorative</a:t>
            </a:r>
            <a:endParaRPr lang="fr-FR" sz="2800" dirty="0">
              <a:solidFill>
                <a:srgbClr val="FFFF00"/>
              </a:solidFill>
            </a:endParaRPr>
          </a:p>
        </p:txBody>
      </p:sp>
      <p:sp>
        <p:nvSpPr>
          <p:cNvPr id="3" name="Espace réservé du contenu 2"/>
          <p:cNvSpPr>
            <a:spLocks noGrp="1"/>
          </p:cNvSpPr>
          <p:nvPr>
            <p:ph idx="1"/>
          </p:nvPr>
        </p:nvSpPr>
        <p:spPr>
          <a:xfrm>
            <a:off x="647700" y="2197103"/>
            <a:ext cx="10972800" cy="2909469"/>
          </a:xfrm>
        </p:spPr>
        <p:txBody>
          <a:bodyPr>
            <a:normAutofit/>
          </a:bodyPr>
          <a:lstStyle/>
          <a:p>
            <a:r>
              <a:rPr lang="fr-FR" sz="2600" dirty="0"/>
              <a:t>Comme il est montré sur la procédure, chaque personne peut détecter une opportunité d'amélioration, il suffit juste de remplir la fiche d'amélioration , et il suit les étapes .</a:t>
            </a:r>
          </a:p>
          <a:p>
            <a:r>
              <a:rPr lang="fr-FR" sz="2600" dirty="0"/>
              <a:t>La maintenance améliorative peut aussi être déclenché depuis l'analyse causale effectuée (voir chapitre maintenance corrective).</a:t>
            </a:r>
          </a:p>
          <a:p>
            <a:pPr algn="ctr"/>
            <a:endParaRPr lang="fr-FR" dirty="0">
              <a:solidFill>
                <a:srgbClr val="FF0000"/>
              </a:solidFill>
            </a:endParaRPr>
          </a:p>
        </p:txBody>
      </p:sp>
      <p:sp>
        <p:nvSpPr>
          <p:cNvPr id="4" name="ZoneTexte 3"/>
          <p:cNvSpPr txBox="1"/>
          <p:nvPr/>
        </p:nvSpPr>
        <p:spPr>
          <a:xfrm>
            <a:off x="6235700" y="5016500"/>
            <a:ext cx="3886200" cy="923330"/>
          </a:xfrm>
          <a:prstGeom prst="rect">
            <a:avLst/>
          </a:prstGeom>
          <a:noFill/>
        </p:spPr>
        <p:txBody>
          <a:bodyPr wrap="square" rtlCol="0">
            <a:spAutoFit/>
          </a:bodyPr>
          <a:lstStyle/>
          <a:p>
            <a:r>
              <a:rPr lang="fr-FR" b="1" u="sng" dirty="0"/>
              <a:t>Exemple d'une fiche d'amélioration  + Procédure</a:t>
            </a:r>
            <a:endParaRPr lang="fr-FR"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4200" y="2713038"/>
            <a:ext cx="10972800" cy="1143000"/>
          </a:xfrm>
        </p:spPr>
        <p:txBody>
          <a:bodyPr>
            <a:normAutofit/>
          </a:bodyPr>
          <a:lstStyle/>
          <a:p>
            <a:r>
              <a:rPr lang="fr-FR" b="1" dirty="0">
                <a:solidFill>
                  <a:srgbClr val="FFFF00"/>
                </a:solidFill>
                <a:effectLst/>
              </a:rPr>
              <a:t>CHAPITRE 5  : LA MAINTENANCE PRODUCTIVE</a:t>
            </a:r>
            <a:br>
              <a:rPr lang="fr-FR" dirty="0">
                <a:solidFill>
                  <a:srgbClr val="FFFF00"/>
                </a:solidFill>
                <a:effectLst/>
              </a:rPr>
            </a:br>
            <a:endParaRPr lang="fr-FR" dirty="0">
              <a:solidFill>
                <a:srgbClr val="FFFF00"/>
              </a:solidFill>
              <a:effectLst/>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800101"/>
            <a:ext cx="10972800" cy="5727308"/>
          </a:xfrm>
        </p:spPr>
        <p:txBody>
          <a:bodyPr>
            <a:noAutofit/>
          </a:bodyPr>
          <a:lstStyle/>
          <a:p>
            <a:r>
              <a:rPr lang="fr-FR" sz="2400" dirty="0"/>
              <a:t>Depuis les années 1960, la maintenance s'est développée de la maintenance préventive à la maintenance productive , cette dernière qui est basée sur le traitement et l'analyse des causes.</a:t>
            </a:r>
          </a:p>
          <a:p>
            <a:r>
              <a:rPr lang="fr-FR" sz="2400" dirty="0"/>
              <a:t>Je vous ai montré dans la partie de la maintenance corrective que nous pouvons installer la maintenance productive en ajoutant une étape d'analyse causale des pannes . Elle va commencer par la maintenance corrective et finir par la maintenance préventive et améliorative.</a:t>
            </a:r>
          </a:p>
          <a:p>
            <a:r>
              <a:rPr lang="fr-FR" sz="2400" dirty="0"/>
              <a:t>Finalement nous pouvons dire que la maintenance productive est un système qui fusionne les trois types de la maintenance (corrective, préventive et améliorative) dans le but d'améliorer la fiabilité et la disponibilité des biens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2949AF28-C623-4C1E-B29C-3D69F610F8D9}"/>
              </a:ext>
            </a:extLst>
          </p:cNvPr>
          <p:cNvSpPr/>
          <p:nvPr/>
        </p:nvSpPr>
        <p:spPr>
          <a:xfrm>
            <a:off x="0" y="482600"/>
            <a:ext cx="2159001" cy="118854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200" b="1" dirty="0"/>
              <a:t>Détection du Dysfonctionnement</a:t>
            </a:r>
          </a:p>
        </p:txBody>
      </p:sp>
      <p:sp>
        <p:nvSpPr>
          <p:cNvPr id="5" name="Ellipse 4">
            <a:extLst>
              <a:ext uri="{FF2B5EF4-FFF2-40B4-BE49-F238E27FC236}">
                <a16:creationId xmlns:a16="http://schemas.microsoft.com/office/drawing/2014/main" id="{7B0E9307-D24A-4A0C-9713-23BFDAFC8A05}"/>
              </a:ext>
            </a:extLst>
          </p:cNvPr>
          <p:cNvSpPr/>
          <p:nvPr/>
        </p:nvSpPr>
        <p:spPr>
          <a:xfrm>
            <a:off x="2859253" y="444500"/>
            <a:ext cx="2233447" cy="126474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400" b="1" dirty="0"/>
              <a:t>Expression d’une demande d’interventions</a:t>
            </a:r>
          </a:p>
        </p:txBody>
      </p:sp>
      <p:sp>
        <p:nvSpPr>
          <p:cNvPr id="6" name="Ellipse 5">
            <a:extLst>
              <a:ext uri="{FF2B5EF4-FFF2-40B4-BE49-F238E27FC236}">
                <a16:creationId xmlns:a16="http://schemas.microsoft.com/office/drawing/2014/main" id="{15085C4A-0921-4C0F-8359-382D1348CE4D}"/>
              </a:ext>
            </a:extLst>
          </p:cNvPr>
          <p:cNvSpPr/>
          <p:nvPr/>
        </p:nvSpPr>
        <p:spPr>
          <a:xfrm>
            <a:off x="6053523" y="520700"/>
            <a:ext cx="2099877" cy="1048844"/>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t>Réalisation d’un diagnostic</a:t>
            </a:r>
          </a:p>
        </p:txBody>
      </p:sp>
      <p:sp>
        <p:nvSpPr>
          <p:cNvPr id="7" name="Ellipse 6">
            <a:extLst>
              <a:ext uri="{FF2B5EF4-FFF2-40B4-BE49-F238E27FC236}">
                <a16:creationId xmlns:a16="http://schemas.microsoft.com/office/drawing/2014/main" id="{E121603D-B6B2-40B7-975D-A8B88CF46A79}"/>
              </a:ext>
            </a:extLst>
          </p:cNvPr>
          <p:cNvSpPr/>
          <p:nvPr/>
        </p:nvSpPr>
        <p:spPr>
          <a:xfrm>
            <a:off x="8869418" y="499678"/>
            <a:ext cx="2077982" cy="106242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t>Planification de l’intervention</a:t>
            </a:r>
          </a:p>
        </p:txBody>
      </p:sp>
      <p:sp>
        <p:nvSpPr>
          <p:cNvPr id="8" name="Triangle isocèle 7">
            <a:extLst>
              <a:ext uri="{FF2B5EF4-FFF2-40B4-BE49-F238E27FC236}">
                <a16:creationId xmlns:a16="http://schemas.microsoft.com/office/drawing/2014/main" id="{18502FFC-E923-4690-9C80-4B13C6BEDD30}"/>
              </a:ext>
            </a:extLst>
          </p:cNvPr>
          <p:cNvSpPr/>
          <p:nvPr/>
        </p:nvSpPr>
        <p:spPr>
          <a:xfrm>
            <a:off x="10457796" y="3252954"/>
            <a:ext cx="1734204" cy="1198180"/>
          </a:xfrm>
          <a:prstGeom prst="triangl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100" b="1" dirty="0"/>
              <a:t>Possibilité de réparation</a:t>
            </a:r>
          </a:p>
        </p:txBody>
      </p:sp>
      <p:sp>
        <p:nvSpPr>
          <p:cNvPr id="9" name="Ellipse 8">
            <a:extLst>
              <a:ext uri="{FF2B5EF4-FFF2-40B4-BE49-F238E27FC236}">
                <a16:creationId xmlns:a16="http://schemas.microsoft.com/office/drawing/2014/main" id="{6393E20D-CCF6-4F4B-896C-9420607D9858}"/>
              </a:ext>
            </a:extLst>
          </p:cNvPr>
          <p:cNvSpPr/>
          <p:nvPr/>
        </p:nvSpPr>
        <p:spPr>
          <a:xfrm>
            <a:off x="8221714" y="3982701"/>
            <a:ext cx="1728952" cy="119818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t>Réparation</a:t>
            </a:r>
          </a:p>
        </p:txBody>
      </p:sp>
      <p:sp>
        <p:nvSpPr>
          <p:cNvPr id="11" name="Ellipse 10">
            <a:extLst>
              <a:ext uri="{FF2B5EF4-FFF2-40B4-BE49-F238E27FC236}">
                <a16:creationId xmlns:a16="http://schemas.microsoft.com/office/drawing/2014/main" id="{26CDE18D-DFF3-46FA-9A36-CAA71160EA3B}"/>
              </a:ext>
            </a:extLst>
          </p:cNvPr>
          <p:cNvSpPr/>
          <p:nvPr/>
        </p:nvSpPr>
        <p:spPr>
          <a:xfrm>
            <a:off x="9994900" y="5435600"/>
            <a:ext cx="1695228" cy="123234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200" b="1" dirty="0"/>
              <a:t>Dépannage + Planification de la réparation</a:t>
            </a:r>
          </a:p>
        </p:txBody>
      </p:sp>
      <p:sp>
        <p:nvSpPr>
          <p:cNvPr id="13" name="Rectangle 12">
            <a:extLst>
              <a:ext uri="{FF2B5EF4-FFF2-40B4-BE49-F238E27FC236}">
                <a16:creationId xmlns:a16="http://schemas.microsoft.com/office/drawing/2014/main" id="{8995537B-2676-4EBB-99DB-E23EBACFDC9A}"/>
              </a:ext>
            </a:extLst>
          </p:cNvPr>
          <p:cNvSpPr/>
          <p:nvPr/>
        </p:nvSpPr>
        <p:spPr>
          <a:xfrm>
            <a:off x="6337300" y="3617319"/>
            <a:ext cx="1156144" cy="108781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400" b="1" dirty="0"/>
              <a:t>Mise en marche et test</a:t>
            </a:r>
          </a:p>
        </p:txBody>
      </p:sp>
      <p:sp>
        <p:nvSpPr>
          <p:cNvPr id="14" name="Rectangle 13">
            <a:extLst>
              <a:ext uri="{FF2B5EF4-FFF2-40B4-BE49-F238E27FC236}">
                <a16:creationId xmlns:a16="http://schemas.microsoft.com/office/drawing/2014/main" id="{1DE6940A-26AC-4AAE-8FA1-FBA3044AD814}"/>
              </a:ext>
            </a:extLst>
          </p:cNvPr>
          <p:cNvSpPr/>
          <p:nvPr/>
        </p:nvSpPr>
        <p:spPr>
          <a:xfrm>
            <a:off x="4229100" y="3579219"/>
            <a:ext cx="1518318" cy="108781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t>Mise à jours de Fiche de vie  </a:t>
            </a:r>
          </a:p>
        </p:txBody>
      </p:sp>
      <p:sp>
        <p:nvSpPr>
          <p:cNvPr id="15" name="ZoneTexte 14">
            <a:extLst>
              <a:ext uri="{FF2B5EF4-FFF2-40B4-BE49-F238E27FC236}">
                <a16:creationId xmlns:a16="http://schemas.microsoft.com/office/drawing/2014/main" id="{8C91708F-BCB4-4F12-BCE3-ED2F42A2B16B}"/>
              </a:ext>
            </a:extLst>
          </p:cNvPr>
          <p:cNvSpPr txBox="1"/>
          <p:nvPr/>
        </p:nvSpPr>
        <p:spPr>
          <a:xfrm>
            <a:off x="567558" y="1828800"/>
            <a:ext cx="2159875" cy="369332"/>
          </a:xfrm>
          <a:prstGeom prst="rect">
            <a:avLst/>
          </a:prstGeom>
          <a:noFill/>
        </p:spPr>
        <p:txBody>
          <a:bodyPr wrap="square" rtlCol="0">
            <a:spAutoFit/>
          </a:bodyPr>
          <a:lstStyle/>
          <a:p>
            <a:r>
              <a:rPr lang="fr-FR" dirty="0"/>
              <a:t>Responsable Entité</a:t>
            </a:r>
          </a:p>
        </p:txBody>
      </p:sp>
      <p:sp>
        <p:nvSpPr>
          <p:cNvPr id="16" name="ZoneTexte 15">
            <a:extLst>
              <a:ext uri="{FF2B5EF4-FFF2-40B4-BE49-F238E27FC236}">
                <a16:creationId xmlns:a16="http://schemas.microsoft.com/office/drawing/2014/main" id="{63D40FB3-C794-4382-875E-A865BE6D3AAE}"/>
              </a:ext>
            </a:extLst>
          </p:cNvPr>
          <p:cNvSpPr txBox="1"/>
          <p:nvPr/>
        </p:nvSpPr>
        <p:spPr>
          <a:xfrm>
            <a:off x="3936125" y="1828800"/>
            <a:ext cx="2159875" cy="369332"/>
          </a:xfrm>
          <a:prstGeom prst="rect">
            <a:avLst/>
          </a:prstGeom>
          <a:noFill/>
        </p:spPr>
        <p:txBody>
          <a:bodyPr wrap="square" rtlCol="0">
            <a:spAutoFit/>
          </a:bodyPr>
          <a:lstStyle/>
          <a:p>
            <a:r>
              <a:rPr lang="fr-FR" dirty="0"/>
              <a:t>Responsable Entité</a:t>
            </a:r>
          </a:p>
        </p:txBody>
      </p:sp>
      <p:sp>
        <p:nvSpPr>
          <p:cNvPr id="18" name="ZoneTexte 17">
            <a:extLst>
              <a:ext uri="{FF2B5EF4-FFF2-40B4-BE49-F238E27FC236}">
                <a16:creationId xmlns:a16="http://schemas.microsoft.com/office/drawing/2014/main" id="{D19A9275-262F-4267-A766-E6991F353C82}"/>
              </a:ext>
            </a:extLst>
          </p:cNvPr>
          <p:cNvSpPr txBox="1"/>
          <p:nvPr/>
        </p:nvSpPr>
        <p:spPr>
          <a:xfrm>
            <a:off x="10616325" y="0"/>
            <a:ext cx="1575675" cy="523220"/>
          </a:xfrm>
          <a:prstGeom prst="rect">
            <a:avLst/>
          </a:prstGeom>
          <a:noFill/>
        </p:spPr>
        <p:txBody>
          <a:bodyPr wrap="square" rtlCol="0">
            <a:spAutoFit/>
          </a:bodyPr>
          <a:lstStyle/>
          <a:p>
            <a:r>
              <a:rPr lang="fr-FR" sz="1400" dirty="0"/>
              <a:t>Maintenance / RES Entité</a:t>
            </a:r>
          </a:p>
        </p:txBody>
      </p:sp>
      <p:sp>
        <p:nvSpPr>
          <p:cNvPr id="19" name="ZoneTexte 18">
            <a:extLst>
              <a:ext uri="{FF2B5EF4-FFF2-40B4-BE49-F238E27FC236}">
                <a16:creationId xmlns:a16="http://schemas.microsoft.com/office/drawing/2014/main" id="{6D141BC0-ADEB-4860-BA4E-FD2C1ED9C1FF}"/>
              </a:ext>
            </a:extLst>
          </p:cNvPr>
          <p:cNvSpPr txBox="1"/>
          <p:nvPr/>
        </p:nvSpPr>
        <p:spPr>
          <a:xfrm>
            <a:off x="6184031" y="4838700"/>
            <a:ext cx="1702670" cy="590059"/>
          </a:xfrm>
          <a:prstGeom prst="rect">
            <a:avLst/>
          </a:prstGeom>
          <a:noFill/>
        </p:spPr>
        <p:txBody>
          <a:bodyPr wrap="square" rtlCol="0">
            <a:spAutoFit/>
          </a:bodyPr>
          <a:lstStyle/>
          <a:p>
            <a:r>
              <a:rPr lang="fr-FR" sz="1600" dirty="0"/>
              <a:t>Maintenance / RES Entité</a:t>
            </a:r>
          </a:p>
        </p:txBody>
      </p:sp>
      <p:sp>
        <p:nvSpPr>
          <p:cNvPr id="20" name="ZoneTexte 19">
            <a:extLst>
              <a:ext uri="{FF2B5EF4-FFF2-40B4-BE49-F238E27FC236}">
                <a16:creationId xmlns:a16="http://schemas.microsoft.com/office/drawing/2014/main" id="{D6B6A6A5-C2A0-4805-A9FF-1145ABC35B8C}"/>
              </a:ext>
            </a:extLst>
          </p:cNvPr>
          <p:cNvSpPr txBox="1"/>
          <p:nvPr/>
        </p:nvSpPr>
        <p:spPr>
          <a:xfrm>
            <a:off x="4298305" y="4810517"/>
            <a:ext cx="1569096" cy="369332"/>
          </a:xfrm>
          <a:prstGeom prst="rect">
            <a:avLst/>
          </a:prstGeom>
          <a:noFill/>
        </p:spPr>
        <p:txBody>
          <a:bodyPr wrap="square" rtlCol="0">
            <a:spAutoFit/>
          </a:bodyPr>
          <a:lstStyle/>
          <a:p>
            <a:r>
              <a:rPr lang="fr-FR" dirty="0"/>
              <a:t>Maintenance</a:t>
            </a:r>
          </a:p>
        </p:txBody>
      </p:sp>
      <p:cxnSp>
        <p:nvCxnSpPr>
          <p:cNvPr id="22" name="Connecteur droit avec flèche 21">
            <a:extLst>
              <a:ext uri="{FF2B5EF4-FFF2-40B4-BE49-F238E27FC236}">
                <a16:creationId xmlns:a16="http://schemas.microsoft.com/office/drawing/2014/main" id="{28F297C5-4E7E-491A-9B2C-99653798E1D6}"/>
              </a:ext>
            </a:extLst>
          </p:cNvPr>
          <p:cNvCxnSpPr>
            <a:stCxn id="4" idx="6"/>
            <a:endCxn id="5" idx="2"/>
          </p:cNvCxnSpPr>
          <p:nvPr/>
        </p:nvCxnSpPr>
        <p:spPr>
          <a:xfrm>
            <a:off x="2159001" y="1076873"/>
            <a:ext cx="700252" cy="1588"/>
          </a:xfrm>
          <a:prstGeom prst="straightConnector1">
            <a:avLst/>
          </a:prstGeom>
          <a:ln w="57150">
            <a:solidFill>
              <a:schemeClr val="accent6"/>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25" name="Connecteur droit avec flèche 24">
            <a:extLst>
              <a:ext uri="{FF2B5EF4-FFF2-40B4-BE49-F238E27FC236}">
                <a16:creationId xmlns:a16="http://schemas.microsoft.com/office/drawing/2014/main" id="{4B09D35B-24F9-435D-B4B6-45A6ED238B3C}"/>
              </a:ext>
            </a:extLst>
          </p:cNvPr>
          <p:cNvCxnSpPr>
            <a:stCxn id="5" idx="6"/>
            <a:endCxn id="6" idx="2"/>
          </p:cNvCxnSpPr>
          <p:nvPr/>
        </p:nvCxnSpPr>
        <p:spPr>
          <a:xfrm flipV="1">
            <a:off x="5092700" y="1045122"/>
            <a:ext cx="960823" cy="31751"/>
          </a:xfrm>
          <a:prstGeom prst="straightConnector1">
            <a:avLst/>
          </a:prstGeom>
          <a:ln w="57150">
            <a:solidFill>
              <a:schemeClr val="accent6"/>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26" name="Connecteur droit avec flèche 25">
            <a:extLst>
              <a:ext uri="{FF2B5EF4-FFF2-40B4-BE49-F238E27FC236}">
                <a16:creationId xmlns:a16="http://schemas.microsoft.com/office/drawing/2014/main" id="{7B17F525-9155-4B01-9871-BE5BD2576FE9}"/>
              </a:ext>
            </a:extLst>
          </p:cNvPr>
          <p:cNvCxnSpPr>
            <a:stCxn id="6" idx="6"/>
            <a:endCxn id="7" idx="2"/>
          </p:cNvCxnSpPr>
          <p:nvPr/>
        </p:nvCxnSpPr>
        <p:spPr>
          <a:xfrm flipV="1">
            <a:off x="8153400" y="1030889"/>
            <a:ext cx="716018" cy="14233"/>
          </a:xfrm>
          <a:prstGeom prst="straightConnector1">
            <a:avLst/>
          </a:prstGeom>
          <a:ln w="57150">
            <a:solidFill>
              <a:schemeClr val="accent6"/>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27" name="Connecteur droit avec flèche 26">
            <a:extLst>
              <a:ext uri="{FF2B5EF4-FFF2-40B4-BE49-F238E27FC236}">
                <a16:creationId xmlns:a16="http://schemas.microsoft.com/office/drawing/2014/main" id="{F93CFDD2-27BA-43B7-B44D-81CFF81B2AF3}"/>
              </a:ext>
            </a:extLst>
          </p:cNvPr>
          <p:cNvCxnSpPr>
            <a:cxnSpLocks/>
            <a:stCxn id="7" idx="4"/>
            <a:endCxn id="70" idx="1"/>
          </p:cNvCxnSpPr>
          <p:nvPr/>
        </p:nvCxnSpPr>
        <p:spPr>
          <a:xfrm rot="16200000" flipH="1">
            <a:off x="9981787" y="1488721"/>
            <a:ext cx="363166" cy="509923"/>
          </a:xfrm>
          <a:prstGeom prst="straightConnector1">
            <a:avLst/>
          </a:prstGeom>
          <a:ln w="57150">
            <a:solidFill>
              <a:schemeClr val="accent6"/>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30" name="Connecteur droit avec flèche 29">
            <a:extLst>
              <a:ext uri="{FF2B5EF4-FFF2-40B4-BE49-F238E27FC236}">
                <a16:creationId xmlns:a16="http://schemas.microsoft.com/office/drawing/2014/main" id="{1C6B64E4-4891-4665-B71F-05563D3B2598}"/>
              </a:ext>
            </a:extLst>
          </p:cNvPr>
          <p:cNvCxnSpPr>
            <a:cxnSpLocks/>
            <a:stCxn id="8" idx="3"/>
            <a:endCxn id="11" idx="7"/>
          </p:cNvCxnSpPr>
          <p:nvPr/>
        </p:nvCxnSpPr>
        <p:spPr>
          <a:xfrm rot="16200000" flipH="1">
            <a:off x="10800913" y="4975118"/>
            <a:ext cx="1164938" cy="116969"/>
          </a:xfrm>
          <a:prstGeom prst="straightConnector1">
            <a:avLst/>
          </a:prstGeom>
          <a:ln w="57150">
            <a:solidFill>
              <a:schemeClr val="accent6"/>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33" name="Connecteur droit avec flèche 32">
            <a:extLst>
              <a:ext uri="{FF2B5EF4-FFF2-40B4-BE49-F238E27FC236}">
                <a16:creationId xmlns:a16="http://schemas.microsoft.com/office/drawing/2014/main" id="{A4FFAFF5-2099-4933-98C8-B0ADE02E6B7E}"/>
              </a:ext>
            </a:extLst>
          </p:cNvPr>
          <p:cNvCxnSpPr>
            <a:cxnSpLocks/>
            <a:stCxn id="8" idx="1"/>
            <a:endCxn id="9" idx="7"/>
          </p:cNvCxnSpPr>
          <p:nvPr/>
        </p:nvCxnSpPr>
        <p:spPr>
          <a:xfrm rot="10800000" flipV="1">
            <a:off x="9697467" y="3852044"/>
            <a:ext cx="1193880" cy="306126"/>
          </a:xfrm>
          <a:prstGeom prst="straightConnector1">
            <a:avLst/>
          </a:prstGeom>
          <a:ln w="57150">
            <a:solidFill>
              <a:schemeClr val="accent6"/>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36" name="Connecteur droit avec flèche 35">
            <a:extLst>
              <a:ext uri="{FF2B5EF4-FFF2-40B4-BE49-F238E27FC236}">
                <a16:creationId xmlns:a16="http://schemas.microsoft.com/office/drawing/2014/main" id="{B77D4099-E175-43E6-A75A-6C5A1A50D546}"/>
              </a:ext>
            </a:extLst>
          </p:cNvPr>
          <p:cNvCxnSpPr>
            <a:cxnSpLocks/>
            <a:stCxn id="11" idx="2"/>
            <a:endCxn id="9" idx="5"/>
          </p:cNvCxnSpPr>
          <p:nvPr/>
        </p:nvCxnSpPr>
        <p:spPr>
          <a:xfrm rot="10800000">
            <a:off x="9697468" y="5005412"/>
            <a:ext cx="297433" cy="1046358"/>
          </a:xfrm>
          <a:prstGeom prst="straightConnector1">
            <a:avLst/>
          </a:prstGeom>
          <a:ln w="57150">
            <a:solidFill>
              <a:schemeClr val="accent6"/>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42" name="Connecteur droit avec flèche 41">
            <a:extLst>
              <a:ext uri="{FF2B5EF4-FFF2-40B4-BE49-F238E27FC236}">
                <a16:creationId xmlns:a16="http://schemas.microsoft.com/office/drawing/2014/main" id="{45E07DF0-B627-400D-BA14-29FDCC28BD0E}"/>
              </a:ext>
            </a:extLst>
          </p:cNvPr>
          <p:cNvCxnSpPr>
            <a:cxnSpLocks/>
            <a:stCxn id="9" idx="2"/>
            <a:endCxn id="13" idx="3"/>
          </p:cNvCxnSpPr>
          <p:nvPr/>
        </p:nvCxnSpPr>
        <p:spPr>
          <a:xfrm rot="10800000">
            <a:off x="7493444" y="4161227"/>
            <a:ext cx="728270" cy="420564"/>
          </a:xfrm>
          <a:prstGeom prst="straightConnector1">
            <a:avLst/>
          </a:prstGeom>
          <a:ln w="57150">
            <a:solidFill>
              <a:schemeClr val="accent6"/>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45" name="Connecteur droit avec flèche 44">
            <a:extLst>
              <a:ext uri="{FF2B5EF4-FFF2-40B4-BE49-F238E27FC236}">
                <a16:creationId xmlns:a16="http://schemas.microsoft.com/office/drawing/2014/main" id="{9DDE6F89-1E93-49D1-AA1F-D432CF1B2955}"/>
              </a:ext>
            </a:extLst>
          </p:cNvPr>
          <p:cNvCxnSpPr>
            <a:cxnSpLocks/>
            <a:stCxn id="13" idx="1"/>
            <a:endCxn id="14" idx="3"/>
          </p:cNvCxnSpPr>
          <p:nvPr/>
        </p:nvCxnSpPr>
        <p:spPr>
          <a:xfrm rot="10800000">
            <a:off x="5747418" y="4123127"/>
            <a:ext cx="589882" cy="38100"/>
          </a:xfrm>
          <a:prstGeom prst="straightConnector1">
            <a:avLst/>
          </a:prstGeom>
          <a:ln w="57150">
            <a:solidFill>
              <a:schemeClr val="accent6"/>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sp>
        <p:nvSpPr>
          <p:cNvPr id="48" name="ZoneTexte 47">
            <a:extLst>
              <a:ext uri="{FF2B5EF4-FFF2-40B4-BE49-F238E27FC236}">
                <a16:creationId xmlns:a16="http://schemas.microsoft.com/office/drawing/2014/main" id="{F88A4983-06A1-4FDA-A169-CEA11CE8FFC7}"/>
              </a:ext>
            </a:extLst>
          </p:cNvPr>
          <p:cNvSpPr txBox="1"/>
          <p:nvPr/>
        </p:nvSpPr>
        <p:spPr>
          <a:xfrm>
            <a:off x="9794544" y="3502291"/>
            <a:ext cx="784328" cy="369332"/>
          </a:xfrm>
          <a:prstGeom prst="rect">
            <a:avLst/>
          </a:prstGeom>
          <a:noFill/>
        </p:spPr>
        <p:txBody>
          <a:bodyPr wrap="square" rtlCol="0">
            <a:spAutoFit/>
          </a:bodyPr>
          <a:lstStyle/>
          <a:p>
            <a:r>
              <a:rPr lang="fr-FR" dirty="0"/>
              <a:t>Oui</a:t>
            </a:r>
          </a:p>
        </p:txBody>
      </p:sp>
      <p:sp>
        <p:nvSpPr>
          <p:cNvPr id="49" name="ZoneTexte 48">
            <a:extLst>
              <a:ext uri="{FF2B5EF4-FFF2-40B4-BE49-F238E27FC236}">
                <a16:creationId xmlns:a16="http://schemas.microsoft.com/office/drawing/2014/main" id="{5FE28730-20CD-4067-8BCF-8FBDEE93D5F6}"/>
              </a:ext>
            </a:extLst>
          </p:cNvPr>
          <p:cNvSpPr txBox="1"/>
          <p:nvPr/>
        </p:nvSpPr>
        <p:spPr>
          <a:xfrm>
            <a:off x="11407672" y="4594915"/>
            <a:ext cx="784328" cy="369332"/>
          </a:xfrm>
          <a:prstGeom prst="rect">
            <a:avLst/>
          </a:prstGeom>
          <a:noFill/>
        </p:spPr>
        <p:txBody>
          <a:bodyPr wrap="square" rtlCol="0">
            <a:spAutoFit/>
          </a:bodyPr>
          <a:lstStyle/>
          <a:p>
            <a:r>
              <a:rPr lang="fr-FR" dirty="0"/>
              <a:t>Non</a:t>
            </a:r>
          </a:p>
        </p:txBody>
      </p:sp>
      <p:sp>
        <p:nvSpPr>
          <p:cNvPr id="50" name="ZoneTexte 49">
            <a:extLst>
              <a:ext uri="{FF2B5EF4-FFF2-40B4-BE49-F238E27FC236}">
                <a16:creationId xmlns:a16="http://schemas.microsoft.com/office/drawing/2014/main" id="{06472B04-0CF9-47AD-A668-C6BD43FCEF6E}"/>
              </a:ext>
            </a:extLst>
          </p:cNvPr>
          <p:cNvSpPr txBox="1"/>
          <p:nvPr/>
        </p:nvSpPr>
        <p:spPr>
          <a:xfrm>
            <a:off x="6813328" y="1740986"/>
            <a:ext cx="2159875" cy="646331"/>
          </a:xfrm>
          <a:prstGeom prst="rect">
            <a:avLst/>
          </a:prstGeom>
          <a:noFill/>
        </p:spPr>
        <p:txBody>
          <a:bodyPr wrap="square" rtlCol="0">
            <a:spAutoFit/>
          </a:bodyPr>
          <a:lstStyle/>
          <a:p>
            <a:r>
              <a:rPr lang="fr-FR" dirty="0"/>
              <a:t>Maintenance / RES Entité</a:t>
            </a:r>
          </a:p>
        </p:txBody>
      </p:sp>
      <p:sp>
        <p:nvSpPr>
          <p:cNvPr id="100" name="Triangle isocèle 99">
            <a:extLst>
              <a:ext uri="{FF2B5EF4-FFF2-40B4-BE49-F238E27FC236}">
                <a16:creationId xmlns:a16="http://schemas.microsoft.com/office/drawing/2014/main" id="{18502FFC-E923-4690-9C80-4B13C6BEDD30}"/>
              </a:ext>
            </a:extLst>
          </p:cNvPr>
          <p:cNvSpPr/>
          <p:nvPr/>
        </p:nvSpPr>
        <p:spPr>
          <a:xfrm>
            <a:off x="2222501" y="3721100"/>
            <a:ext cx="1714500" cy="933234"/>
          </a:xfrm>
          <a:prstGeom prst="triangl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1200" b="1" dirty="0"/>
              <a:t>Panne</a:t>
            </a:r>
          </a:p>
          <a:p>
            <a:pPr algn="ctr"/>
            <a:r>
              <a:rPr lang="fr-FR" sz="1200" b="1" dirty="0"/>
              <a:t>Critique?</a:t>
            </a:r>
          </a:p>
        </p:txBody>
      </p:sp>
      <p:cxnSp>
        <p:nvCxnSpPr>
          <p:cNvPr id="101" name="Connecteur droit avec flèche 100">
            <a:extLst>
              <a:ext uri="{FF2B5EF4-FFF2-40B4-BE49-F238E27FC236}">
                <a16:creationId xmlns:a16="http://schemas.microsoft.com/office/drawing/2014/main" id="{9DDE6F89-1E93-49D1-AA1F-D432CF1B2955}"/>
              </a:ext>
            </a:extLst>
          </p:cNvPr>
          <p:cNvCxnSpPr>
            <a:cxnSpLocks/>
            <a:stCxn id="14" idx="1"/>
            <a:endCxn id="100" idx="5"/>
          </p:cNvCxnSpPr>
          <p:nvPr/>
        </p:nvCxnSpPr>
        <p:spPr>
          <a:xfrm rot="10800000" flipV="1">
            <a:off x="3508376" y="4123127"/>
            <a:ext cx="720724" cy="64590"/>
          </a:xfrm>
          <a:prstGeom prst="straightConnector1">
            <a:avLst/>
          </a:prstGeom>
          <a:ln w="57150">
            <a:solidFill>
              <a:srgbClr val="7030A0"/>
            </a:solidFill>
            <a:headEnd type="none" w="med" len="med"/>
            <a:tailEnd type="arrow" w="med" len="med"/>
          </a:ln>
        </p:spPr>
        <p:style>
          <a:lnRef idx="3">
            <a:schemeClr val="accent1"/>
          </a:lnRef>
          <a:fillRef idx="0">
            <a:schemeClr val="accent1"/>
          </a:fillRef>
          <a:effectRef idx="2">
            <a:schemeClr val="accent1"/>
          </a:effectRef>
          <a:fontRef idx="minor">
            <a:schemeClr val="tx1"/>
          </a:fontRef>
        </p:style>
      </p:cxnSp>
      <p:sp>
        <p:nvSpPr>
          <p:cNvPr id="106" name="Rectangle 105">
            <a:extLst>
              <a:ext uri="{FF2B5EF4-FFF2-40B4-BE49-F238E27FC236}">
                <a16:creationId xmlns:a16="http://schemas.microsoft.com/office/drawing/2014/main" id="{8995537B-2676-4EBB-99DB-E23EBACFDC9A}"/>
              </a:ext>
            </a:extLst>
          </p:cNvPr>
          <p:cNvSpPr/>
          <p:nvPr/>
        </p:nvSpPr>
        <p:spPr>
          <a:xfrm>
            <a:off x="558800" y="2906119"/>
            <a:ext cx="863600" cy="64988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1400" b="1" dirty="0"/>
              <a:t>FIN</a:t>
            </a:r>
          </a:p>
        </p:txBody>
      </p:sp>
      <p:cxnSp>
        <p:nvCxnSpPr>
          <p:cNvPr id="107" name="Connecteur droit avec flèche 106">
            <a:extLst>
              <a:ext uri="{FF2B5EF4-FFF2-40B4-BE49-F238E27FC236}">
                <a16:creationId xmlns:a16="http://schemas.microsoft.com/office/drawing/2014/main" id="{9DDE6F89-1E93-49D1-AA1F-D432CF1B2955}"/>
              </a:ext>
            </a:extLst>
          </p:cNvPr>
          <p:cNvCxnSpPr>
            <a:cxnSpLocks/>
            <a:stCxn id="100" idx="1"/>
            <a:endCxn id="106" idx="3"/>
          </p:cNvCxnSpPr>
          <p:nvPr/>
        </p:nvCxnSpPr>
        <p:spPr>
          <a:xfrm rot="10800000">
            <a:off x="1422400" y="3231061"/>
            <a:ext cx="1228726" cy="956657"/>
          </a:xfrm>
          <a:prstGeom prst="straightConnector1">
            <a:avLst/>
          </a:prstGeom>
          <a:ln w="57150">
            <a:solidFill>
              <a:srgbClr val="7030A0"/>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sp>
        <p:nvSpPr>
          <p:cNvPr id="111" name="Rectangle 110">
            <a:extLst>
              <a:ext uri="{FF2B5EF4-FFF2-40B4-BE49-F238E27FC236}">
                <a16:creationId xmlns:a16="http://schemas.microsoft.com/office/drawing/2014/main" id="{8995537B-2676-4EBB-99DB-E23EBACFDC9A}"/>
              </a:ext>
            </a:extLst>
          </p:cNvPr>
          <p:cNvSpPr/>
          <p:nvPr/>
        </p:nvSpPr>
        <p:spPr>
          <a:xfrm>
            <a:off x="292100" y="5357219"/>
            <a:ext cx="1485900" cy="64988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1400" b="1" dirty="0"/>
              <a:t>ANALYSE CAUSALE</a:t>
            </a:r>
          </a:p>
        </p:txBody>
      </p:sp>
      <p:cxnSp>
        <p:nvCxnSpPr>
          <p:cNvPr id="112" name="Connecteur droit avec flèche 111">
            <a:extLst>
              <a:ext uri="{FF2B5EF4-FFF2-40B4-BE49-F238E27FC236}">
                <a16:creationId xmlns:a16="http://schemas.microsoft.com/office/drawing/2014/main" id="{9DDE6F89-1E93-49D1-AA1F-D432CF1B2955}"/>
              </a:ext>
            </a:extLst>
          </p:cNvPr>
          <p:cNvCxnSpPr>
            <a:cxnSpLocks/>
            <a:stCxn id="100" idx="2"/>
            <a:endCxn id="111" idx="3"/>
          </p:cNvCxnSpPr>
          <p:nvPr/>
        </p:nvCxnSpPr>
        <p:spPr>
          <a:xfrm rot="5400000">
            <a:off x="1486338" y="4945997"/>
            <a:ext cx="1027826" cy="444501"/>
          </a:xfrm>
          <a:prstGeom prst="straightConnector1">
            <a:avLst/>
          </a:prstGeom>
          <a:ln w="57150">
            <a:solidFill>
              <a:srgbClr val="7030A0"/>
            </a:solidFill>
            <a:headEnd type="none" w="med" len="med"/>
            <a:tailEnd type="arrow" w="med" len="med"/>
          </a:ln>
        </p:spPr>
        <p:style>
          <a:lnRef idx="3">
            <a:schemeClr val="accent1"/>
          </a:lnRef>
          <a:fillRef idx="0">
            <a:schemeClr val="accent1"/>
          </a:fillRef>
          <a:effectRef idx="2">
            <a:schemeClr val="accent1"/>
          </a:effectRef>
          <a:fontRef idx="minor">
            <a:schemeClr val="tx1"/>
          </a:fontRef>
        </p:style>
      </p:cxnSp>
      <p:sp>
        <p:nvSpPr>
          <p:cNvPr id="119" name="ZoneTexte 118">
            <a:extLst>
              <a:ext uri="{FF2B5EF4-FFF2-40B4-BE49-F238E27FC236}">
                <a16:creationId xmlns:a16="http://schemas.microsoft.com/office/drawing/2014/main" id="{6D141BC0-ADEB-4860-BA4E-FD2C1ED9C1FF}"/>
              </a:ext>
            </a:extLst>
          </p:cNvPr>
          <p:cNvSpPr txBox="1"/>
          <p:nvPr/>
        </p:nvSpPr>
        <p:spPr>
          <a:xfrm>
            <a:off x="227731" y="6019800"/>
            <a:ext cx="1702670" cy="590059"/>
          </a:xfrm>
          <a:prstGeom prst="rect">
            <a:avLst/>
          </a:prstGeom>
          <a:noFill/>
        </p:spPr>
        <p:txBody>
          <a:bodyPr wrap="square" rtlCol="0">
            <a:spAutoFit/>
          </a:bodyPr>
          <a:lstStyle/>
          <a:p>
            <a:r>
              <a:rPr lang="fr-FR" sz="1600" dirty="0"/>
              <a:t>Maintenance / RES Entité</a:t>
            </a:r>
          </a:p>
        </p:txBody>
      </p:sp>
      <p:sp>
        <p:nvSpPr>
          <p:cNvPr id="121" name="ZoneTexte 120">
            <a:extLst>
              <a:ext uri="{FF2B5EF4-FFF2-40B4-BE49-F238E27FC236}">
                <a16:creationId xmlns:a16="http://schemas.microsoft.com/office/drawing/2014/main" id="{F88A4983-06A1-4FDA-A169-CEA11CE8FFC7}"/>
              </a:ext>
            </a:extLst>
          </p:cNvPr>
          <p:cNvSpPr txBox="1"/>
          <p:nvPr/>
        </p:nvSpPr>
        <p:spPr>
          <a:xfrm>
            <a:off x="1425244" y="4772291"/>
            <a:ext cx="784328" cy="369332"/>
          </a:xfrm>
          <a:prstGeom prst="rect">
            <a:avLst/>
          </a:prstGeom>
          <a:noFill/>
        </p:spPr>
        <p:txBody>
          <a:bodyPr wrap="square" rtlCol="0">
            <a:spAutoFit/>
          </a:bodyPr>
          <a:lstStyle/>
          <a:p>
            <a:r>
              <a:rPr lang="fr-FR" dirty="0"/>
              <a:t>Oui</a:t>
            </a:r>
          </a:p>
        </p:txBody>
      </p:sp>
      <p:sp>
        <p:nvSpPr>
          <p:cNvPr id="122" name="ZoneTexte 121">
            <a:extLst>
              <a:ext uri="{FF2B5EF4-FFF2-40B4-BE49-F238E27FC236}">
                <a16:creationId xmlns:a16="http://schemas.microsoft.com/office/drawing/2014/main" id="{5FE28730-20CD-4067-8BCF-8FBDEE93D5F6}"/>
              </a:ext>
            </a:extLst>
          </p:cNvPr>
          <p:cNvSpPr txBox="1"/>
          <p:nvPr/>
        </p:nvSpPr>
        <p:spPr>
          <a:xfrm>
            <a:off x="1835376" y="3058215"/>
            <a:ext cx="784328" cy="369332"/>
          </a:xfrm>
          <a:prstGeom prst="rect">
            <a:avLst/>
          </a:prstGeom>
          <a:noFill/>
        </p:spPr>
        <p:txBody>
          <a:bodyPr wrap="square" rtlCol="0">
            <a:spAutoFit/>
          </a:bodyPr>
          <a:lstStyle/>
          <a:p>
            <a:r>
              <a:rPr lang="fr-FR" dirty="0"/>
              <a:t>Non</a:t>
            </a:r>
          </a:p>
        </p:txBody>
      </p:sp>
      <p:sp>
        <p:nvSpPr>
          <p:cNvPr id="125" name="Rectangle 124">
            <a:extLst>
              <a:ext uri="{FF2B5EF4-FFF2-40B4-BE49-F238E27FC236}">
                <a16:creationId xmlns:a16="http://schemas.microsoft.com/office/drawing/2014/main" id="{8995537B-2676-4EBB-99DB-E23EBACFDC9A}"/>
              </a:ext>
            </a:extLst>
          </p:cNvPr>
          <p:cNvSpPr/>
          <p:nvPr/>
        </p:nvSpPr>
        <p:spPr>
          <a:xfrm>
            <a:off x="2501900" y="6017619"/>
            <a:ext cx="1485900" cy="64988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1400" b="1" dirty="0"/>
              <a:t>Mise à jour du plan préventif</a:t>
            </a:r>
          </a:p>
        </p:txBody>
      </p:sp>
      <p:cxnSp>
        <p:nvCxnSpPr>
          <p:cNvPr id="126" name="Connecteur droit avec flèche 125">
            <a:extLst>
              <a:ext uri="{FF2B5EF4-FFF2-40B4-BE49-F238E27FC236}">
                <a16:creationId xmlns:a16="http://schemas.microsoft.com/office/drawing/2014/main" id="{9DDE6F89-1E93-49D1-AA1F-D432CF1B2955}"/>
              </a:ext>
            </a:extLst>
          </p:cNvPr>
          <p:cNvCxnSpPr>
            <a:cxnSpLocks/>
            <a:stCxn id="111" idx="3"/>
            <a:endCxn id="125" idx="1"/>
          </p:cNvCxnSpPr>
          <p:nvPr/>
        </p:nvCxnSpPr>
        <p:spPr>
          <a:xfrm>
            <a:off x="1778000" y="5682160"/>
            <a:ext cx="723900" cy="660400"/>
          </a:xfrm>
          <a:prstGeom prst="straightConnector1">
            <a:avLst/>
          </a:prstGeom>
          <a:ln w="57150">
            <a:solidFill>
              <a:srgbClr val="7030A0"/>
            </a:solidFill>
            <a:headEnd type="none" w="med" len="med"/>
            <a:tailEnd type="arrow" w="med" len="med"/>
          </a:ln>
        </p:spPr>
        <p:style>
          <a:lnRef idx="3">
            <a:schemeClr val="accent1"/>
          </a:lnRef>
          <a:fillRef idx="0">
            <a:schemeClr val="accent1"/>
          </a:fillRef>
          <a:effectRef idx="2">
            <a:schemeClr val="accent1"/>
          </a:effectRef>
          <a:fontRef idx="minor">
            <a:schemeClr val="tx1"/>
          </a:fontRef>
        </p:style>
      </p:cxnSp>
      <p:cxnSp>
        <p:nvCxnSpPr>
          <p:cNvPr id="43" name="Connecteur droit avec flèche 42">
            <a:extLst>
              <a:ext uri="{FF2B5EF4-FFF2-40B4-BE49-F238E27FC236}">
                <a16:creationId xmlns:a16="http://schemas.microsoft.com/office/drawing/2014/main" id="{B77D4099-E175-43E6-A75A-6C5A1A50D546}"/>
              </a:ext>
            </a:extLst>
          </p:cNvPr>
          <p:cNvCxnSpPr>
            <a:cxnSpLocks/>
            <a:stCxn id="11" idx="2"/>
            <a:endCxn id="13" idx="3"/>
          </p:cNvCxnSpPr>
          <p:nvPr/>
        </p:nvCxnSpPr>
        <p:spPr>
          <a:xfrm rot="10800000">
            <a:off x="7493444" y="4161228"/>
            <a:ext cx="2501456" cy="1890543"/>
          </a:xfrm>
          <a:prstGeom prst="straightConnector1">
            <a:avLst/>
          </a:prstGeom>
          <a:ln w="57150">
            <a:solidFill>
              <a:schemeClr val="accent6"/>
            </a:solidFill>
            <a:prstDash val="dash"/>
            <a:headEnd type="none" w="med" len="med"/>
            <a:tailEnd type="arrow" w="med" len="med"/>
          </a:ln>
        </p:spPr>
        <p:style>
          <a:lnRef idx="3">
            <a:schemeClr val="accent3"/>
          </a:lnRef>
          <a:fillRef idx="0">
            <a:schemeClr val="accent3"/>
          </a:fillRef>
          <a:effectRef idx="2">
            <a:schemeClr val="accent3"/>
          </a:effectRef>
          <a:fontRef idx="minor">
            <a:schemeClr val="tx1"/>
          </a:fontRef>
        </p:style>
      </p:cxnSp>
      <p:sp>
        <p:nvSpPr>
          <p:cNvPr id="70" name="Ellipse 69">
            <a:extLst>
              <a:ext uri="{FF2B5EF4-FFF2-40B4-BE49-F238E27FC236}">
                <a16:creationId xmlns:a16="http://schemas.microsoft.com/office/drawing/2014/main" id="{E121603D-B6B2-40B7-975D-A8B88CF46A79}"/>
              </a:ext>
            </a:extLst>
          </p:cNvPr>
          <p:cNvSpPr/>
          <p:nvPr/>
        </p:nvSpPr>
        <p:spPr>
          <a:xfrm>
            <a:off x="10114018" y="1769678"/>
            <a:ext cx="2077982" cy="106242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t>préparation de l’intervention</a:t>
            </a:r>
          </a:p>
        </p:txBody>
      </p:sp>
      <p:cxnSp>
        <p:nvCxnSpPr>
          <p:cNvPr id="73" name="Connecteur droit avec flèche 72">
            <a:extLst>
              <a:ext uri="{FF2B5EF4-FFF2-40B4-BE49-F238E27FC236}">
                <a16:creationId xmlns:a16="http://schemas.microsoft.com/office/drawing/2014/main" id="{F93CFDD2-27BA-43B7-B44D-81CFF81B2AF3}"/>
              </a:ext>
            </a:extLst>
          </p:cNvPr>
          <p:cNvCxnSpPr>
            <a:cxnSpLocks/>
            <a:stCxn id="70" idx="4"/>
            <a:endCxn id="8" idx="0"/>
          </p:cNvCxnSpPr>
          <p:nvPr/>
        </p:nvCxnSpPr>
        <p:spPr>
          <a:xfrm rot="16200000" flipH="1">
            <a:off x="11028526" y="2956582"/>
            <a:ext cx="420854" cy="171889"/>
          </a:xfrm>
          <a:prstGeom prst="straightConnector1">
            <a:avLst/>
          </a:prstGeom>
          <a:ln w="57150">
            <a:solidFill>
              <a:schemeClr val="accent6"/>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sp>
        <p:nvSpPr>
          <p:cNvPr id="76" name="ZoneTexte 75">
            <a:extLst>
              <a:ext uri="{FF2B5EF4-FFF2-40B4-BE49-F238E27FC236}">
                <a16:creationId xmlns:a16="http://schemas.microsoft.com/office/drawing/2014/main" id="{D19A9275-262F-4267-A766-E6991F353C82}"/>
              </a:ext>
            </a:extLst>
          </p:cNvPr>
          <p:cNvSpPr txBox="1"/>
          <p:nvPr/>
        </p:nvSpPr>
        <p:spPr>
          <a:xfrm>
            <a:off x="9016125" y="2616200"/>
            <a:ext cx="1575675" cy="307777"/>
          </a:xfrm>
          <a:prstGeom prst="rect">
            <a:avLst/>
          </a:prstGeom>
          <a:noFill/>
        </p:spPr>
        <p:txBody>
          <a:bodyPr wrap="square" rtlCol="0">
            <a:spAutoFit/>
          </a:bodyPr>
          <a:lstStyle/>
          <a:p>
            <a:r>
              <a:rPr lang="fr-FR" sz="1400" dirty="0"/>
              <a:t>Maintenance </a:t>
            </a:r>
          </a:p>
        </p:txBody>
      </p:sp>
      <p:sp>
        <p:nvSpPr>
          <p:cNvPr id="94" name="Rectangle 93">
            <a:extLst>
              <a:ext uri="{FF2B5EF4-FFF2-40B4-BE49-F238E27FC236}">
                <a16:creationId xmlns:a16="http://schemas.microsoft.com/office/drawing/2014/main" id="{8995537B-2676-4EBB-99DB-E23EBACFDC9A}"/>
              </a:ext>
            </a:extLst>
          </p:cNvPr>
          <p:cNvSpPr/>
          <p:nvPr/>
        </p:nvSpPr>
        <p:spPr>
          <a:xfrm>
            <a:off x="4470400" y="5509619"/>
            <a:ext cx="1485900" cy="64988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1400" b="1" dirty="0"/>
              <a:t>Fiche d’amélioration</a:t>
            </a:r>
          </a:p>
        </p:txBody>
      </p:sp>
      <p:cxnSp>
        <p:nvCxnSpPr>
          <p:cNvPr id="95" name="Connecteur droit avec flèche 94">
            <a:extLst>
              <a:ext uri="{FF2B5EF4-FFF2-40B4-BE49-F238E27FC236}">
                <a16:creationId xmlns:a16="http://schemas.microsoft.com/office/drawing/2014/main" id="{9DDE6F89-1E93-49D1-AA1F-D432CF1B2955}"/>
              </a:ext>
            </a:extLst>
          </p:cNvPr>
          <p:cNvCxnSpPr>
            <a:cxnSpLocks/>
            <a:stCxn id="111" idx="3"/>
            <a:endCxn id="94" idx="1"/>
          </p:cNvCxnSpPr>
          <p:nvPr/>
        </p:nvCxnSpPr>
        <p:spPr>
          <a:xfrm>
            <a:off x="1778000" y="5682160"/>
            <a:ext cx="2692400" cy="152400"/>
          </a:xfrm>
          <a:prstGeom prst="straightConnector1">
            <a:avLst/>
          </a:prstGeom>
          <a:ln w="57150">
            <a:solidFill>
              <a:srgbClr val="7030A0"/>
            </a:solidFill>
            <a:headEnd type="none" w="med" len="med"/>
            <a:tailEnd type="arrow" w="med" len="me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84404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horizont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randombar(horizontal)">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heel(1)">
                                      <p:cBhvr>
                                        <p:cTn id="35" dur="20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down)">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50"/>
                                        </p:tgtEl>
                                        <p:attrNameLst>
                                          <p:attrName>style.visibility</p:attrName>
                                        </p:attrNameLst>
                                      </p:cBhvr>
                                      <p:to>
                                        <p:strVal val="visible"/>
                                      </p:to>
                                    </p:set>
                                    <p:animEffect transition="in" filter="wipe(down)">
                                      <p:cBhvr>
                                        <p:cTn id="45" dur="500"/>
                                        <p:tgtEl>
                                          <p:spTgt spid="50"/>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26"/>
                                        </p:tgtEl>
                                        <p:attrNameLst>
                                          <p:attrName>style.visibility</p:attrName>
                                        </p:attrNameLst>
                                      </p:cBhvr>
                                      <p:to>
                                        <p:strVal val="visible"/>
                                      </p:to>
                                    </p:set>
                                    <p:anim calcmode="lin" valueType="num">
                                      <p:cBhvr>
                                        <p:cTn id="50" dur="500" fill="hold"/>
                                        <p:tgtEl>
                                          <p:spTgt spid="26"/>
                                        </p:tgtEl>
                                        <p:attrNameLst>
                                          <p:attrName>ppt_w</p:attrName>
                                        </p:attrNameLst>
                                      </p:cBhvr>
                                      <p:tavLst>
                                        <p:tav tm="0">
                                          <p:val>
                                            <p:fltVal val="0"/>
                                          </p:val>
                                        </p:tav>
                                        <p:tav tm="100000">
                                          <p:val>
                                            <p:strVal val="#ppt_w"/>
                                          </p:val>
                                        </p:tav>
                                      </p:tavLst>
                                    </p:anim>
                                    <p:anim calcmode="lin" valueType="num">
                                      <p:cBhvr>
                                        <p:cTn id="51" dur="500" fill="hold"/>
                                        <p:tgtEl>
                                          <p:spTgt spid="26"/>
                                        </p:tgtEl>
                                        <p:attrNameLst>
                                          <p:attrName>ppt_h</p:attrName>
                                        </p:attrNameLst>
                                      </p:cBhvr>
                                      <p:tavLst>
                                        <p:tav tm="0">
                                          <p:val>
                                            <p:fltVal val="0"/>
                                          </p:val>
                                        </p:tav>
                                        <p:tav tm="100000">
                                          <p:val>
                                            <p:strVal val="#ppt_h"/>
                                          </p:val>
                                        </p:tav>
                                      </p:tavLst>
                                    </p:anim>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p:cTn id="57" dur="500" fill="hold"/>
                                        <p:tgtEl>
                                          <p:spTgt spid="7"/>
                                        </p:tgtEl>
                                        <p:attrNameLst>
                                          <p:attrName>ppt_w</p:attrName>
                                        </p:attrNameLst>
                                      </p:cBhvr>
                                      <p:tavLst>
                                        <p:tav tm="0">
                                          <p:val>
                                            <p:fltVal val="0"/>
                                          </p:val>
                                        </p:tav>
                                        <p:tav tm="100000">
                                          <p:val>
                                            <p:strVal val="#ppt_w"/>
                                          </p:val>
                                        </p:tav>
                                      </p:tavLst>
                                    </p:anim>
                                    <p:anim calcmode="lin" valueType="num">
                                      <p:cBhvr>
                                        <p:cTn id="58" dur="500" fill="hold"/>
                                        <p:tgtEl>
                                          <p:spTgt spid="7"/>
                                        </p:tgtEl>
                                        <p:attrNameLst>
                                          <p:attrName>ppt_h</p:attrName>
                                        </p:attrNameLst>
                                      </p:cBhvr>
                                      <p:tavLst>
                                        <p:tav tm="0">
                                          <p:val>
                                            <p:fltVal val="0"/>
                                          </p:val>
                                        </p:tav>
                                        <p:tav tm="100000">
                                          <p:val>
                                            <p:strVal val="#ppt_h"/>
                                          </p:val>
                                        </p:tav>
                                      </p:tavLst>
                                    </p:anim>
                                    <p:animEffect transition="in" filter="fade">
                                      <p:cBhvr>
                                        <p:cTn id="59" dur="500"/>
                                        <p:tgtEl>
                                          <p:spTgt spid="7"/>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p:cTn id="64" dur="500" fill="hold"/>
                                        <p:tgtEl>
                                          <p:spTgt spid="18"/>
                                        </p:tgtEl>
                                        <p:attrNameLst>
                                          <p:attrName>ppt_w</p:attrName>
                                        </p:attrNameLst>
                                      </p:cBhvr>
                                      <p:tavLst>
                                        <p:tav tm="0">
                                          <p:val>
                                            <p:fltVal val="0"/>
                                          </p:val>
                                        </p:tav>
                                        <p:tav tm="100000">
                                          <p:val>
                                            <p:strVal val="#ppt_w"/>
                                          </p:val>
                                        </p:tav>
                                      </p:tavLst>
                                    </p:anim>
                                    <p:anim calcmode="lin" valueType="num">
                                      <p:cBhvr>
                                        <p:cTn id="65" dur="500" fill="hold"/>
                                        <p:tgtEl>
                                          <p:spTgt spid="18"/>
                                        </p:tgtEl>
                                        <p:attrNameLst>
                                          <p:attrName>ppt_h</p:attrName>
                                        </p:attrNameLst>
                                      </p:cBhvr>
                                      <p:tavLst>
                                        <p:tav tm="0">
                                          <p:val>
                                            <p:fltVal val="0"/>
                                          </p:val>
                                        </p:tav>
                                        <p:tav tm="100000">
                                          <p:val>
                                            <p:strVal val="#ppt_h"/>
                                          </p:val>
                                        </p:tav>
                                      </p:tavLst>
                                    </p:anim>
                                    <p:animEffect transition="in" filter="fade">
                                      <p:cBhvr>
                                        <p:cTn id="66" dur="5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circle(in)">
                                      <p:cBhvr>
                                        <p:cTn id="71" dur="2000"/>
                                        <p:tgtEl>
                                          <p:spTgt spid="27"/>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8"/>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48"/>
                                        </p:tgtEl>
                                        <p:attrNameLst>
                                          <p:attrName>style.visibility</p:attrName>
                                        </p:attrNameLst>
                                      </p:cBhvr>
                                      <p:to>
                                        <p:strVal val="visible"/>
                                      </p:to>
                                    </p:set>
                                    <p:anim calcmode="lin" valueType="num">
                                      <p:cBhvr additive="base">
                                        <p:cTn id="80" dur="500" fill="hold"/>
                                        <p:tgtEl>
                                          <p:spTgt spid="48"/>
                                        </p:tgtEl>
                                        <p:attrNameLst>
                                          <p:attrName>ppt_x</p:attrName>
                                        </p:attrNameLst>
                                      </p:cBhvr>
                                      <p:tavLst>
                                        <p:tav tm="0">
                                          <p:val>
                                            <p:strVal val="#ppt_x"/>
                                          </p:val>
                                        </p:tav>
                                        <p:tav tm="100000">
                                          <p:val>
                                            <p:strVal val="#ppt_x"/>
                                          </p:val>
                                        </p:tav>
                                      </p:tavLst>
                                    </p:anim>
                                    <p:anim calcmode="lin" valueType="num">
                                      <p:cBhvr additive="base">
                                        <p:cTn id="81"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30"/>
                                        </p:tgtEl>
                                        <p:attrNameLst>
                                          <p:attrName>style.visibility</p:attrName>
                                        </p:attrNameLst>
                                      </p:cBhvr>
                                      <p:to>
                                        <p:strVal val="visible"/>
                                      </p:to>
                                    </p:set>
                                    <p:anim calcmode="lin" valueType="num">
                                      <p:cBhvr additive="base">
                                        <p:cTn id="86" dur="500" fill="hold"/>
                                        <p:tgtEl>
                                          <p:spTgt spid="30"/>
                                        </p:tgtEl>
                                        <p:attrNameLst>
                                          <p:attrName>ppt_x</p:attrName>
                                        </p:attrNameLst>
                                      </p:cBhvr>
                                      <p:tavLst>
                                        <p:tav tm="0">
                                          <p:val>
                                            <p:strVal val="#ppt_x"/>
                                          </p:val>
                                        </p:tav>
                                        <p:tav tm="100000">
                                          <p:val>
                                            <p:strVal val="#ppt_x"/>
                                          </p:val>
                                        </p:tav>
                                      </p:tavLst>
                                    </p:anim>
                                    <p:anim calcmode="lin" valueType="num">
                                      <p:cBhvr additive="base">
                                        <p:cTn id="8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9"/>
                                        </p:tgtEl>
                                        <p:attrNameLst>
                                          <p:attrName>style.visibility</p:attrName>
                                        </p:attrNameLst>
                                      </p:cBhvr>
                                      <p:to>
                                        <p:strVal val="visible"/>
                                      </p:to>
                                    </p:set>
                                    <p:animEffect transition="in" filter="fade">
                                      <p:cBhvr>
                                        <p:cTn id="92" dur="1000"/>
                                        <p:tgtEl>
                                          <p:spTgt spid="9"/>
                                        </p:tgtEl>
                                      </p:cBhvr>
                                    </p:animEffect>
                                    <p:anim calcmode="lin" valueType="num">
                                      <p:cBhvr>
                                        <p:cTn id="93" dur="1000" fill="hold"/>
                                        <p:tgtEl>
                                          <p:spTgt spid="9"/>
                                        </p:tgtEl>
                                        <p:attrNameLst>
                                          <p:attrName>ppt_x</p:attrName>
                                        </p:attrNameLst>
                                      </p:cBhvr>
                                      <p:tavLst>
                                        <p:tav tm="0">
                                          <p:val>
                                            <p:strVal val="#ppt_x"/>
                                          </p:val>
                                        </p:tav>
                                        <p:tav tm="100000">
                                          <p:val>
                                            <p:strVal val="#ppt_x"/>
                                          </p:val>
                                        </p:tav>
                                      </p:tavLst>
                                    </p:anim>
                                    <p:anim calcmode="lin" valueType="num">
                                      <p:cBhvr>
                                        <p:cTn id="9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42"/>
                                        </p:tgtEl>
                                        <p:attrNameLst>
                                          <p:attrName>style.visibility</p:attrName>
                                        </p:attrNameLst>
                                      </p:cBhvr>
                                      <p:to>
                                        <p:strVal val="visible"/>
                                      </p:to>
                                    </p:set>
                                    <p:animEffect transition="in" filter="fade">
                                      <p:cBhvr>
                                        <p:cTn id="99" dur="1000"/>
                                        <p:tgtEl>
                                          <p:spTgt spid="42"/>
                                        </p:tgtEl>
                                      </p:cBhvr>
                                    </p:animEffect>
                                    <p:anim calcmode="lin" valueType="num">
                                      <p:cBhvr>
                                        <p:cTn id="100" dur="1000" fill="hold"/>
                                        <p:tgtEl>
                                          <p:spTgt spid="42"/>
                                        </p:tgtEl>
                                        <p:attrNameLst>
                                          <p:attrName>ppt_x</p:attrName>
                                        </p:attrNameLst>
                                      </p:cBhvr>
                                      <p:tavLst>
                                        <p:tav tm="0">
                                          <p:val>
                                            <p:strVal val="#ppt_x"/>
                                          </p:val>
                                        </p:tav>
                                        <p:tav tm="100000">
                                          <p:val>
                                            <p:strVal val="#ppt_x"/>
                                          </p:val>
                                        </p:tav>
                                      </p:tavLst>
                                    </p:anim>
                                    <p:anim calcmode="lin" valueType="num">
                                      <p:cBhvr>
                                        <p:cTn id="101"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5" presetClass="entr" presetSubtype="0" fill="hold" grpId="0" nodeType="clickEffect">
                                  <p:stCondLst>
                                    <p:cond delay="0"/>
                                  </p:stCondLst>
                                  <p:childTnLst>
                                    <p:set>
                                      <p:cBhvr>
                                        <p:cTn id="105" dur="1" fill="hold">
                                          <p:stCondLst>
                                            <p:cond delay="0"/>
                                          </p:stCondLst>
                                        </p:cTn>
                                        <p:tgtEl>
                                          <p:spTgt spid="13"/>
                                        </p:tgtEl>
                                        <p:attrNameLst>
                                          <p:attrName>style.visibility</p:attrName>
                                        </p:attrNameLst>
                                      </p:cBhvr>
                                      <p:to>
                                        <p:strVal val="visible"/>
                                      </p:to>
                                    </p:set>
                                    <p:animEffect transition="in" filter="fade">
                                      <p:cBhvr>
                                        <p:cTn id="106" dur="2000"/>
                                        <p:tgtEl>
                                          <p:spTgt spid="13"/>
                                        </p:tgtEl>
                                      </p:cBhvr>
                                    </p:animEffect>
                                    <p:anim calcmode="lin" valueType="num">
                                      <p:cBhvr>
                                        <p:cTn id="107" dur="2000" fill="hold"/>
                                        <p:tgtEl>
                                          <p:spTgt spid="13"/>
                                        </p:tgtEl>
                                        <p:attrNameLst>
                                          <p:attrName>ppt_w</p:attrName>
                                        </p:attrNameLst>
                                      </p:cBhvr>
                                      <p:tavLst>
                                        <p:tav tm="0" fmla="#ppt_w*sin(2.5*pi*$)">
                                          <p:val>
                                            <p:fltVal val="0"/>
                                          </p:val>
                                        </p:tav>
                                        <p:tav tm="100000">
                                          <p:val>
                                            <p:fltVal val="1"/>
                                          </p:val>
                                        </p:tav>
                                      </p:tavLst>
                                    </p:anim>
                                    <p:anim calcmode="lin" valueType="num">
                                      <p:cBhvr>
                                        <p:cTn id="108"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49"/>
                                        </p:tgtEl>
                                        <p:attrNameLst>
                                          <p:attrName>style.visibility</p:attrName>
                                        </p:attrNameLst>
                                      </p:cBhvr>
                                      <p:to>
                                        <p:strVal val="visible"/>
                                      </p:to>
                                    </p:set>
                                    <p:anim calcmode="lin" valueType="num">
                                      <p:cBhvr>
                                        <p:cTn id="113" dur="500" fill="hold"/>
                                        <p:tgtEl>
                                          <p:spTgt spid="49"/>
                                        </p:tgtEl>
                                        <p:attrNameLst>
                                          <p:attrName>ppt_w</p:attrName>
                                        </p:attrNameLst>
                                      </p:cBhvr>
                                      <p:tavLst>
                                        <p:tav tm="0">
                                          <p:val>
                                            <p:fltVal val="0"/>
                                          </p:val>
                                        </p:tav>
                                        <p:tav tm="100000">
                                          <p:val>
                                            <p:strVal val="#ppt_w"/>
                                          </p:val>
                                        </p:tav>
                                      </p:tavLst>
                                    </p:anim>
                                    <p:anim calcmode="lin" valueType="num">
                                      <p:cBhvr>
                                        <p:cTn id="114" dur="500" fill="hold"/>
                                        <p:tgtEl>
                                          <p:spTgt spid="49"/>
                                        </p:tgtEl>
                                        <p:attrNameLst>
                                          <p:attrName>ppt_h</p:attrName>
                                        </p:attrNameLst>
                                      </p:cBhvr>
                                      <p:tavLst>
                                        <p:tav tm="0">
                                          <p:val>
                                            <p:fltVal val="0"/>
                                          </p:val>
                                        </p:tav>
                                        <p:tav tm="100000">
                                          <p:val>
                                            <p:strVal val="#ppt_h"/>
                                          </p:val>
                                        </p:tav>
                                      </p:tavLst>
                                    </p:anim>
                                    <p:animEffect transition="in" filter="fade">
                                      <p:cBhvr>
                                        <p:cTn id="115" dur="500"/>
                                        <p:tgtEl>
                                          <p:spTgt spid="49"/>
                                        </p:tgtEl>
                                      </p:cBhvr>
                                    </p:animEffect>
                                  </p:childTnLst>
                                </p:cTn>
                              </p:par>
                            </p:childTnLst>
                          </p:cTn>
                        </p:par>
                      </p:childTnLst>
                    </p:cTn>
                  </p:par>
                  <p:par>
                    <p:cTn id="116" fill="hold">
                      <p:stCondLst>
                        <p:cond delay="indefinite"/>
                      </p:stCondLst>
                      <p:childTnLst>
                        <p:par>
                          <p:cTn id="117" fill="hold">
                            <p:stCondLst>
                              <p:cond delay="0"/>
                            </p:stCondLst>
                            <p:childTnLst>
                              <p:par>
                                <p:cTn id="118" presetID="53" presetClass="entr" presetSubtype="16" fill="hold" nodeType="clickEffect">
                                  <p:stCondLst>
                                    <p:cond delay="0"/>
                                  </p:stCondLst>
                                  <p:childTnLst>
                                    <p:set>
                                      <p:cBhvr>
                                        <p:cTn id="119" dur="1" fill="hold">
                                          <p:stCondLst>
                                            <p:cond delay="0"/>
                                          </p:stCondLst>
                                        </p:cTn>
                                        <p:tgtEl>
                                          <p:spTgt spid="33"/>
                                        </p:tgtEl>
                                        <p:attrNameLst>
                                          <p:attrName>style.visibility</p:attrName>
                                        </p:attrNameLst>
                                      </p:cBhvr>
                                      <p:to>
                                        <p:strVal val="visible"/>
                                      </p:to>
                                    </p:set>
                                    <p:anim calcmode="lin" valueType="num">
                                      <p:cBhvr>
                                        <p:cTn id="120" dur="500" fill="hold"/>
                                        <p:tgtEl>
                                          <p:spTgt spid="33"/>
                                        </p:tgtEl>
                                        <p:attrNameLst>
                                          <p:attrName>ppt_w</p:attrName>
                                        </p:attrNameLst>
                                      </p:cBhvr>
                                      <p:tavLst>
                                        <p:tav tm="0">
                                          <p:val>
                                            <p:fltVal val="0"/>
                                          </p:val>
                                        </p:tav>
                                        <p:tav tm="100000">
                                          <p:val>
                                            <p:strVal val="#ppt_w"/>
                                          </p:val>
                                        </p:tav>
                                      </p:tavLst>
                                    </p:anim>
                                    <p:anim calcmode="lin" valueType="num">
                                      <p:cBhvr>
                                        <p:cTn id="121" dur="500" fill="hold"/>
                                        <p:tgtEl>
                                          <p:spTgt spid="33"/>
                                        </p:tgtEl>
                                        <p:attrNameLst>
                                          <p:attrName>ppt_h</p:attrName>
                                        </p:attrNameLst>
                                      </p:cBhvr>
                                      <p:tavLst>
                                        <p:tav tm="0">
                                          <p:val>
                                            <p:fltVal val="0"/>
                                          </p:val>
                                        </p:tav>
                                        <p:tav tm="100000">
                                          <p:val>
                                            <p:strVal val="#ppt_h"/>
                                          </p:val>
                                        </p:tav>
                                      </p:tavLst>
                                    </p:anim>
                                    <p:animEffect transition="in" filter="fade">
                                      <p:cBhvr>
                                        <p:cTn id="122" dur="500"/>
                                        <p:tgtEl>
                                          <p:spTgt spid="33"/>
                                        </p:tgtEl>
                                      </p:cBhvr>
                                    </p:animEffect>
                                  </p:childTnLst>
                                </p:cTn>
                              </p:par>
                            </p:childTnLst>
                          </p:cTn>
                        </p:par>
                      </p:childTnLst>
                    </p:cTn>
                  </p:par>
                  <p:par>
                    <p:cTn id="123" fill="hold">
                      <p:stCondLst>
                        <p:cond delay="indefinite"/>
                      </p:stCondLst>
                      <p:childTnLst>
                        <p:par>
                          <p:cTn id="124" fill="hold">
                            <p:stCondLst>
                              <p:cond delay="0"/>
                            </p:stCondLst>
                            <p:childTnLst>
                              <p:par>
                                <p:cTn id="125" presetID="6" presetClass="entr" presetSubtype="16" fill="hold" grpId="0" nodeType="clickEffect">
                                  <p:stCondLst>
                                    <p:cond delay="0"/>
                                  </p:stCondLst>
                                  <p:childTnLst>
                                    <p:set>
                                      <p:cBhvr>
                                        <p:cTn id="126" dur="1" fill="hold">
                                          <p:stCondLst>
                                            <p:cond delay="0"/>
                                          </p:stCondLst>
                                        </p:cTn>
                                        <p:tgtEl>
                                          <p:spTgt spid="11"/>
                                        </p:tgtEl>
                                        <p:attrNameLst>
                                          <p:attrName>style.visibility</p:attrName>
                                        </p:attrNameLst>
                                      </p:cBhvr>
                                      <p:to>
                                        <p:strVal val="visible"/>
                                      </p:to>
                                    </p:set>
                                    <p:animEffect transition="in" filter="circle(in)">
                                      <p:cBhvr>
                                        <p:cTn id="127" dur="2000"/>
                                        <p:tgtEl>
                                          <p:spTgt spid="11"/>
                                        </p:tgtEl>
                                      </p:cBhvr>
                                    </p:animEffect>
                                  </p:childTnLst>
                                </p:cTn>
                              </p:par>
                            </p:childTnLst>
                          </p:cTn>
                        </p:par>
                      </p:childTnLst>
                    </p:cTn>
                  </p:par>
                  <p:par>
                    <p:cTn id="128" fill="hold">
                      <p:stCondLst>
                        <p:cond delay="indefinite"/>
                      </p:stCondLst>
                      <p:childTnLst>
                        <p:par>
                          <p:cTn id="129" fill="hold">
                            <p:stCondLst>
                              <p:cond delay="0"/>
                            </p:stCondLst>
                            <p:childTnLst>
                              <p:par>
                                <p:cTn id="130" presetID="1" presetClass="entr" presetSubtype="0" fill="hold" nodeType="clickEffect">
                                  <p:stCondLst>
                                    <p:cond delay="0"/>
                                  </p:stCondLst>
                                  <p:childTnLst>
                                    <p:set>
                                      <p:cBhvr>
                                        <p:cTn id="131" dur="1" fill="hold">
                                          <p:stCondLst>
                                            <p:cond delay="0"/>
                                          </p:stCondLst>
                                        </p:cTn>
                                        <p:tgtEl>
                                          <p:spTgt spid="36"/>
                                        </p:tgtEl>
                                        <p:attrNameLst>
                                          <p:attrName>style.visibility</p:attrName>
                                        </p:attrNameLst>
                                      </p:cBhvr>
                                      <p:to>
                                        <p:strVal val="visible"/>
                                      </p:to>
                                    </p:set>
                                  </p:childTnLst>
                                </p:cTn>
                              </p:par>
                            </p:childTnLst>
                          </p:cTn>
                        </p:par>
                      </p:childTnLst>
                    </p:cTn>
                  </p:par>
                  <p:par>
                    <p:cTn id="132" fill="hold">
                      <p:stCondLst>
                        <p:cond delay="indefinite"/>
                      </p:stCondLst>
                      <p:childTnLst>
                        <p:par>
                          <p:cTn id="133" fill="hold">
                            <p:stCondLst>
                              <p:cond delay="0"/>
                            </p:stCondLst>
                            <p:childTnLst>
                              <p:par>
                                <p:cTn id="134" presetID="6" presetClass="entr" presetSubtype="16" fill="hold" grpId="0" nodeType="clickEffect">
                                  <p:stCondLst>
                                    <p:cond delay="0"/>
                                  </p:stCondLst>
                                  <p:childTnLst>
                                    <p:set>
                                      <p:cBhvr>
                                        <p:cTn id="135" dur="1" fill="hold">
                                          <p:stCondLst>
                                            <p:cond delay="0"/>
                                          </p:stCondLst>
                                        </p:cTn>
                                        <p:tgtEl>
                                          <p:spTgt spid="19"/>
                                        </p:tgtEl>
                                        <p:attrNameLst>
                                          <p:attrName>style.visibility</p:attrName>
                                        </p:attrNameLst>
                                      </p:cBhvr>
                                      <p:to>
                                        <p:strVal val="visible"/>
                                      </p:to>
                                    </p:set>
                                    <p:animEffect transition="in" filter="circle(in)">
                                      <p:cBhvr>
                                        <p:cTn id="136" dur="2000"/>
                                        <p:tgtEl>
                                          <p:spTgt spid="19"/>
                                        </p:tgtEl>
                                      </p:cBhvr>
                                    </p:animEffec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45"/>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14" presetClass="entr" presetSubtype="10" fill="hold" grpId="0" nodeType="clickEffect">
                                  <p:stCondLst>
                                    <p:cond delay="0"/>
                                  </p:stCondLst>
                                  <p:childTnLst>
                                    <p:set>
                                      <p:cBhvr>
                                        <p:cTn id="144" dur="1" fill="hold">
                                          <p:stCondLst>
                                            <p:cond delay="0"/>
                                          </p:stCondLst>
                                        </p:cTn>
                                        <p:tgtEl>
                                          <p:spTgt spid="14"/>
                                        </p:tgtEl>
                                        <p:attrNameLst>
                                          <p:attrName>style.visibility</p:attrName>
                                        </p:attrNameLst>
                                      </p:cBhvr>
                                      <p:to>
                                        <p:strVal val="visible"/>
                                      </p:to>
                                    </p:set>
                                    <p:animEffect transition="in" filter="randombar(horizontal)">
                                      <p:cBhvr>
                                        <p:cTn id="145" dur="500"/>
                                        <p:tgtEl>
                                          <p:spTgt spid="14"/>
                                        </p:tgtEl>
                                      </p:cBhvr>
                                    </p:animEffect>
                                  </p:childTnLst>
                                </p:cTn>
                              </p:par>
                            </p:childTnLst>
                          </p:cTn>
                        </p:par>
                      </p:childTnLst>
                    </p:cTn>
                  </p:par>
                  <p:par>
                    <p:cTn id="146" fill="hold">
                      <p:stCondLst>
                        <p:cond delay="indefinite"/>
                      </p:stCondLst>
                      <p:childTnLst>
                        <p:par>
                          <p:cTn id="147" fill="hold">
                            <p:stCondLst>
                              <p:cond delay="0"/>
                            </p:stCondLst>
                            <p:childTnLst>
                              <p:par>
                                <p:cTn id="148" presetID="42" presetClass="entr" presetSubtype="0" fill="hold" grpId="0" nodeType="clickEffect">
                                  <p:stCondLst>
                                    <p:cond delay="0"/>
                                  </p:stCondLst>
                                  <p:childTnLst>
                                    <p:set>
                                      <p:cBhvr>
                                        <p:cTn id="149" dur="1" fill="hold">
                                          <p:stCondLst>
                                            <p:cond delay="0"/>
                                          </p:stCondLst>
                                        </p:cTn>
                                        <p:tgtEl>
                                          <p:spTgt spid="20"/>
                                        </p:tgtEl>
                                        <p:attrNameLst>
                                          <p:attrName>style.visibility</p:attrName>
                                        </p:attrNameLst>
                                      </p:cBhvr>
                                      <p:to>
                                        <p:strVal val="visible"/>
                                      </p:to>
                                    </p:set>
                                    <p:animEffect transition="in" filter="fade">
                                      <p:cBhvr>
                                        <p:cTn id="150" dur="1000"/>
                                        <p:tgtEl>
                                          <p:spTgt spid="20"/>
                                        </p:tgtEl>
                                      </p:cBhvr>
                                    </p:animEffect>
                                    <p:anim calcmode="lin" valueType="num">
                                      <p:cBhvr>
                                        <p:cTn id="151" dur="1000" fill="hold"/>
                                        <p:tgtEl>
                                          <p:spTgt spid="20"/>
                                        </p:tgtEl>
                                        <p:attrNameLst>
                                          <p:attrName>ppt_x</p:attrName>
                                        </p:attrNameLst>
                                      </p:cBhvr>
                                      <p:tavLst>
                                        <p:tav tm="0">
                                          <p:val>
                                            <p:strVal val="#ppt_x"/>
                                          </p:val>
                                        </p:tav>
                                        <p:tav tm="100000">
                                          <p:val>
                                            <p:strVal val="#ppt_x"/>
                                          </p:val>
                                        </p:tav>
                                      </p:tavLst>
                                    </p:anim>
                                    <p:anim calcmode="lin" valueType="num">
                                      <p:cBhvr>
                                        <p:cTn id="15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grpId="0" nodeType="clickEffect">
                                  <p:stCondLst>
                                    <p:cond delay="0"/>
                                  </p:stCondLst>
                                  <p:childTnLst>
                                    <p:set>
                                      <p:cBhvr>
                                        <p:cTn id="156" dur="1" fill="hold">
                                          <p:stCondLst>
                                            <p:cond delay="0"/>
                                          </p:stCondLst>
                                        </p:cTn>
                                        <p:tgtEl>
                                          <p:spTgt spid="100"/>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ntr" presetSubtype="0" fill="hold" nodeType="clickEffect">
                                  <p:stCondLst>
                                    <p:cond delay="0"/>
                                  </p:stCondLst>
                                  <p:childTnLst>
                                    <p:set>
                                      <p:cBhvr>
                                        <p:cTn id="160" dur="1" fill="hold">
                                          <p:stCondLst>
                                            <p:cond delay="0"/>
                                          </p:stCondLst>
                                        </p:cTn>
                                        <p:tgtEl>
                                          <p:spTgt spid="101"/>
                                        </p:tgtEl>
                                        <p:attrNameLst>
                                          <p:attrName>style.visibility</p:attrName>
                                        </p:attrNameLst>
                                      </p:cBhvr>
                                      <p:to>
                                        <p:strVal val="visible"/>
                                      </p:to>
                                    </p:set>
                                  </p:childTnLst>
                                </p:cTn>
                              </p:par>
                            </p:childTnLst>
                          </p:cTn>
                        </p:par>
                      </p:childTnLst>
                    </p:cTn>
                  </p:par>
                  <p:par>
                    <p:cTn id="161" fill="hold">
                      <p:stCondLst>
                        <p:cond delay="indefinite"/>
                      </p:stCondLst>
                      <p:childTnLst>
                        <p:par>
                          <p:cTn id="162" fill="hold">
                            <p:stCondLst>
                              <p:cond delay="0"/>
                            </p:stCondLst>
                            <p:childTnLst>
                              <p:par>
                                <p:cTn id="163" presetID="45" presetClass="entr" presetSubtype="0" fill="hold" grpId="0" nodeType="clickEffect">
                                  <p:stCondLst>
                                    <p:cond delay="0"/>
                                  </p:stCondLst>
                                  <p:childTnLst>
                                    <p:set>
                                      <p:cBhvr>
                                        <p:cTn id="164" dur="1" fill="hold">
                                          <p:stCondLst>
                                            <p:cond delay="0"/>
                                          </p:stCondLst>
                                        </p:cTn>
                                        <p:tgtEl>
                                          <p:spTgt spid="106"/>
                                        </p:tgtEl>
                                        <p:attrNameLst>
                                          <p:attrName>style.visibility</p:attrName>
                                        </p:attrNameLst>
                                      </p:cBhvr>
                                      <p:to>
                                        <p:strVal val="visible"/>
                                      </p:to>
                                    </p:set>
                                    <p:animEffect transition="in" filter="fade">
                                      <p:cBhvr>
                                        <p:cTn id="165" dur="2000"/>
                                        <p:tgtEl>
                                          <p:spTgt spid="106"/>
                                        </p:tgtEl>
                                      </p:cBhvr>
                                    </p:animEffect>
                                    <p:anim calcmode="lin" valueType="num">
                                      <p:cBhvr>
                                        <p:cTn id="166" dur="2000" fill="hold"/>
                                        <p:tgtEl>
                                          <p:spTgt spid="106"/>
                                        </p:tgtEl>
                                        <p:attrNameLst>
                                          <p:attrName>ppt_w</p:attrName>
                                        </p:attrNameLst>
                                      </p:cBhvr>
                                      <p:tavLst>
                                        <p:tav tm="0" fmla="#ppt_w*sin(2.5*pi*$)">
                                          <p:val>
                                            <p:fltVal val="0"/>
                                          </p:val>
                                        </p:tav>
                                        <p:tav tm="100000">
                                          <p:val>
                                            <p:fltVal val="1"/>
                                          </p:val>
                                        </p:tav>
                                      </p:tavLst>
                                    </p:anim>
                                    <p:anim calcmode="lin" valueType="num">
                                      <p:cBhvr>
                                        <p:cTn id="167" dur="2000" fill="hold"/>
                                        <p:tgtEl>
                                          <p:spTgt spid="106"/>
                                        </p:tgtEl>
                                        <p:attrNameLst>
                                          <p:attrName>ppt_h</p:attrName>
                                        </p:attrNameLst>
                                      </p:cBhvr>
                                      <p:tavLst>
                                        <p:tav tm="0">
                                          <p:val>
                                            <p:strVal val="#ppt_h"/>
                                          </p:val>
                                        </p:tav>
                                        <p:tav tm="100000">
                                          <p:val>
                                            <p:strVal val="#ppt_h"/>
                                          </p:val>
                                        </p:tav>
                                      </p:tavLst>
                                    </p:anim>
                                  </p:childTnLst>
                                </p:cTn>
                              </p:par>
                            </p:childTnLst>
                          </p:cTn>
                        </p:par>
                      </p:childTnLst>
                    </p:cTn>
                  </p:par>
                  <p:par>
                    <p:cTn id="168" fill="hold">
                      <p:stCondLst>
                        <p:cond delay="indefinite"/>
                      </p:stCondLst>
                      <p:childTnLst>
                        <p:par>
                          <p:cTn id="169" fill="hold">
                            <p:stCondLst>
                              <p:cond delay="0"/>
                            </p:stCondLst>
                            <p:childTnLst>
                              <p:par>
                                <p:cTn id="170" presetID="1" presetClass="entr" presetSubtype="0" fill="hold" nodeType="clickEffect">
                                  <p:stCondLst>
                                    <p:cond delay="0"/>
                                  </p:stCondLst>
                                  <p:childTnLst>
                                    <p:set>
                                      <p:cBhvr>
                                        <p:cTn id="171" dur="1" fill="hold">
                                          <p:stCondLst>
                                            <p:cond delay="0"/>
                                          </p:stCondLst>
                                        </p:cTn>
                                        <p:tgtEl>
                                          <p:spTgt spid="107"/>
                                        </p:tgtEl>
                                        <p:attrNameLst>
                                          <p:attrName>style.visibility</p:attrName>
                                        </p:attrNameLst>
                                      </p:cBhvr>
                                      <p:to>
                                        <p:strVal val="visible"/>
                                      </p:to>
                                    </p:set>
                                  </p:childTnLst>
                                </p:cTn>
                              </p:par>
                            </p:childTnLst>
                          </p:cTn>
                        </p:par>
                      </p:childTnLst>
                    </p:cTn>
                  </p:par>
                  <p:par>
                    <p:cTn id="172" fill="hold">
                      <p:stCondLst>
                        <p:cond delay="indefinite"/>
                      </p:stCondLst>
                      <p:childTnLst>
                        <p:par>
                          <p:cTn id="173" fill="hold">
                            <p:stCondLst>
                              <p:cond delay="0"/>
                            </p:stCondLst>
                            <p:childTnLst>
                              <p:par>
                                <p:cTn id="174" presetID="45" presetClass="entr" presetSubtype="0" fill="hold" grpId="0" nodeType="clickEffect">
                                  <p:stCondLst>
                                    <p:cond delay="0"/>
                                  </p:stCondLst>
                                  <p:childTnLst>
                                    <p:set>
                                      <p:cBhvr>
                                        <p:cTn id="175" dur="1" fill="hold">
                                          <p:stCondLst>
                                            <p:cond delay="0"/>
                                          </p:stCondLst>
                                        </p:cTn>
                                        <p:tgtEl>
                                          <p:spTgt spid="111"/>
                                        </p:tgtEl>
                                        <p:attrNameLst>
                                          <p:attrName>style.visibility</p:attrName>
                                        </p:attrNameLst>
                                      </p:cBhvr>
                                      <p:to>
                                        <p:strVal val="visible"/>
                                      </p:to>
                                    </p:set>
                                    <p:animEffect transition="in" filter="fade">
                                      <p:cBhvr>
                                        <p:cTn id="176" dur="2000"/>
                                        <p:tgtEl>
                                          <p:spTgt spid="111"/>
                                        </p:tgtEl>
                                      </p:cBhvr>
                                    </p:animEffect>
                                    <p:anim calcmode="lin" valueType="num">
                                      <p:cBhvr>
                                        <p:cTn id="177" dur="2000" fill="hold"/>
                                        <p:tgtEl>
                                          <p:spTgt spid="111"/>
                                        </p:tgtEl>
                                        <p:attrNameLst>
                                          <p:attrName>ppt_w</p:attrName>
                                        </p:attrNameLst>
                                      </p:cBhvr>
                                      <p:tavLst>
                                        <p:tav tm="0" fmla="#ppt_w*sin(2.5*pi*$)">
                                          <p:val>
                                            <p:fltVal val="0"/>
                                          </p:val>
                                        </p:tav>
                                        <p:tav tm="100000">
                                          <p:val>
                                            <p:fltVal val="1"/>
                                          </p:val>
                                        </p:tav>
                                      </p:tavLst>
                                    </p:anim>
                                    <p:anim calcmode="lin" valueType="num">
                                      <p:cBhvr>
                                        <p:cTn id="178" dur="2000" fill="hold"/>
                                        <p:tgtEl>
                                          <p:spTgt spid="111"/>
                                        </p:tgtEl>
                                        <p:attrNameLst>
                                          <p:attrName>ppt_h</p:attrName>
                                        </p:attrNameLst>
                                      </p:cBhvr>
                                      <p:tavLst>
                                        <p:tav tm="0">
                                          <p:val>
                                            <p:strVal val="#ppt_h"/>
                                          </p:val>
                                        </p:tav>
                                        <p:tav tm="100000">
                                          <p:val>
                                            <p:strVal val="#ppt_h"/>
                                          </p:val>
                                        </p:tav>
                                      </p:tavLst>
                                    </p:anim>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nodeType="clickEffect">
                                  <p:stCondLst>
                                    <p:cond delay="0"/>
                                  </p:stCondLst>
                                  <p:childTnLst>
                                    <p:set>
                                      <p:cBhvr>
                                        <p:cTn id="182" dur="1" fill="hold">
                                          <p:stCondLst>
                                            <p:cond delay="0"/>
                                          </p:stCondLst>
                                        </p:cTn>
                                        <p:tgtEl>
                                          <p:spTgt spid="112"/>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6" presetClass="entr" presetSubtype="16" fill="hold" grpId="0" nodeType="clickEffect">
                                  <p:stCondLst>
                                    <p:cond delay="0"/>
                                  </p:stCondLst>
                                  <p:childTnLst>
                                    <p:set>
                                      <p:cBhvr>
                                        <p:cTn id="186" dur="1" fill="hold">
                                          <p:stCondLst>
                                            <p:cond delay="0"/>
                                          </p:stCondLst>
                                        </p:cTn>
                                        <p:tgtEl>
                                          <p:spTgt spid="119"/>
                                        </p:tgtEl>
                                        <p:attrNameLst>
                                          <p:attrName>style.visibility</p:attrName>
                                        </p:attrNameLst>
                                      </p:cBhvr>
                                      <p:to>
                                        <p:strVal val="visible"/>
                                      </p:to>
                                    </p:set>
                                    <p:animEffect transition="in" filter="circle(in)">
                                      <p:cBhvr>
                                        <p:cTn id="187" dur="2000"/>
                                        <p:tgtEl>
                                          <p:spTgt spid="119"/>
                                        </p:tgtEl>
                                      </p:cBhvr>
                                    </p:animEffect>
                                  </p:childTnLst>
                                </p:cTn>
                              </p:par>
                            </p:childTnLst>
                          </p:cTn>
                        </p:par>
                      </p:childTnLst>
                    </p:cTn>
                  </p:par>
                  <p:par>
                    <p:cTn id="188" fill="hold">
                      <p:stCondLst>
                        <p:cond delay="indefinite"/>
                      </p:stCondLst>
                      <p:childTnLst>
                        <p:par>
                          <p:cTn id="189" fill="hold">
                            <p:stCondLst>
                              <p:cond delay="0"/>
                            </p:stCondLst>
                            <p:childTnLst>
                              <p:par>
                                <p:cTn id="190" presetID="2" presetClass="entr" presetSubtype="4" fill="hold" grpId="0" nodeType="clickEffect">
                                  <p:stCondLst>
                                    <p:cond delay="0"/>
                                  </p:stCondLst>
                                  <p:childTnLst>
                                    <p:set>
                                      <p:cBhvr>
                                        <p:cTn id="191" dur="1" fill="hold">
                                          <p:stCondLst>
                                            <p:cond delay="0"/>
                                          </p:stCondLst>
                                        </p:cTn>
                                        <p:tgtEl>
                                          <p:spTgt spid="121"/>
                                        </p:tgtEl>
                                        <p:attrNameLst>
                                          <p:attrName>style.visibility</p:attrName>
                                        </p:attrNameLst>
                                      </p:cBhvr>
                                      <p:to>
                                        <p:strVal val="visible"/>
                                      </p:to>
                                    </p:set>
                                    <p:anim calcmode="lin" valueType="num">
                                      <p:cBhvr additive="base">
                                        <p:cTn id="192" dur="500" fill="hold"/>
                                        <p:tgtEl>
                                          <p:spTgt spid="121"/>
                                        </p:tgtEl>
                                        <p:attrNameLst>
                                          <p:attrName>ppt_x</p:attrName>
                                        </p:attrNameLst>
                                      </p:cBhvr>
                                      <p:tavLst>
                                        <p:tav tm="0">
                                          <p:val>
                                            <p:strVal val="#ppt_x"/>
                                          </p:val>
                                        </p:tav>
                                        <p:tav tm="100000">
                                          <p:val>
                                            <p:strVal val="#ppt_x"/>
                                          </p:val>
                                        </p:tav>
                                      </p:tavLst>
                                    </p:anim>
                                    <p:anim calcmode="lin" valueType="num">
                                      <p:cBhvr additive="base">
                                        <p:cTn id="193" dur="500" fill="hold"/>
                                        <p:tgtEl>
                                          <p:spTgt spid="121"/>
                                        </p:tgtEl>
                                        <p:attrNameLst>
                                          <p:attrName>ppt_y</p:attrName>
                                        </p:attrNameLst>
                                      </p:cBhvr>
                                      <p:tavLst>
                                        <p:tav tm="0">
                                          <p:val>
                                            <p:strVal val="1+#ppt_h/2"/>
                                          </p:val>
                                        </p:tav>
                                        <p:tav tm="100000">
                                          <p:val>
                                            <p:strVal val="#ppt_y"/>
                                          </p:val>
                                        </p:tav>
                                      </p:tavLst>
                                    </p:anim>
                                  </p:childTnLst>
                                </p:cTn>
                              </p:par>
                            </p:childTnLst>
                          </p:cTn>
                        </p:par>
                      </p:childTnLst>
                    </p:cTn>
                  </p:par>
                  <p:par>
                    <p:cTn id="194" fill="hold">
                      <p:stCondLst>
                        <p:cond delay="indefinite"/>
                      </p:stCondLst>
                      <p:childTnLst>
                        <p:par>
                          <p:cTn id="195" fill="hold">
                            <p:stCondLst>
                              <p:cond delay="0"/>
                            </p:stCondLst>
                            <p:childTnLst>
                              <p:par>
                                <p:cTn id="196" presetID="53" presetClass="entr" presetSubtype="16" fill="hold" grpId="0" nodeType="clickEffect">
                                  <p:stCondLst>
                                    <p:cond delay="0"/>
                                  </p:stCondLst>
                                  <p:childTnLst>
                                    <p:set>
                                      <p:cBhvr>
                                        <p:cTn id="197" dur="1" fill="hold">
                                          <p:stCondLst>
                                            <p:cond delay="0"/>
                                          </p:stCondLst>
                                        </p:cTn>
                                        <p:tgtEl>
                                          <p:spTgt spid="122"/>
                                        </p:tgtEl>
                                        <p:attrNameLst>
                                          <p:attrName>style.visibility</p:attrName>
                                        </p:attrNameLst>
                                      </p:cBhvr>
                                      <p:to>
                                        <p:strVal val="visible"/>
                                      </p:to>
                                    </p:set>
                                    <p:anim calcmode="lin" valueType="num">
                                      <p:cBhvr>
                                        <p:cTn id="198" dur="500" fill="hold"/>
                                        <p:tgtEl>
                                          <p:spTgt spid="122"/>
                                        </p:tgtEl>
                                        <p:attrNameLst>
                                          <p:attrName>ppt_w</p:attrName>
                                        </p:attrNameLst>
                                      </p:cBhvr>
                                      <p:tavLst>
                                        <p:tav tm="0">
                                          <p:val>
                                            <p:fltVal val="0"/>
                                          </p:val>
                                        </p:tav>
                                        <p:tav tm="100000">
                                          <p:val>
                                            <p:strVal val="#ppt_w"/>
                                          </p:val>
                                        </p:tav>
                                      </p:tavLst>
                                    </p:anim>
                                    <p:anim calcmode="lin" valueType="num">
                                      <p:cBhvr>
                                        <p:cTn id="199" dur="500" fill="hold"/>
                                        <p:tgtEl>
                                          <p:spTgt spid="122"/>
                                        </p:tgtEl>
                                        <p:attrNameLst>
                                          <p:attrName>ppt_h</p:attrName>
                                        </p:attrNameLst>
                                      </p:cBhvr>
                                      <p:tavLst>
                                        <p:tav tm="0">
                                          <p:val>
                                            <p:fltVal val="0"/>
                                          </p:val>
                                        </p:tav>
                                        <p:tav tm="100000">
                                          <p:val>
                                            <p:strVal val="#ppt_h"/>
                                          </p:val>
                                        </p:tav>
                                      </p:tavLst>
                                    </p:anim>
                                    <p:animEffect transition="in" filter="fade">
                                      <p:cBhvr>
                                        <p:cTn id="200" dur="500"/>
                                        <p:tgtEl>
                                          <p:spTgt spid="122"/>
                                        </p:tgtEl>
                                      </p:cBhvr>
                                    </p:animEffect>
                                  </p:childTnLst>
                                </p:cTn>
                              </p:par>
                            </p:childTnLst>
                          </p:cTn>
                        </p:par>
                      </p:childTnLst>
                    </p:cTn>
                  </p:par>
                  <p:par>
                    <p:cTn id="201" fill="hold">
                      <p:stCondLst>
                        <p:cond delay="indefinite"/>
                      </p:stCondLst>
                      <p:childTnLst>
                        <p:par>
                          <p:cTn id="202" fill="hold">
                            <p:stCondLst>
                              <p:cond delay="0"/>
                            </p:stCondLst>
                            <p:childTnLst>
                              <p:par>
                                <p:cTn id="203" presetID="45" presetClass="entr" presetSubtype="0" fill="hold" grpId="0" nodeType="clickEffect">
                                  <p:stCondLst>
                                    <p:cond delay="0"/>
                                  </p:stCondLst>
                                  <p:childTnLst>
                                    <p:set>
                                      <p:cBhvr>
                                        <p:cTn id="204" dur="1" fill="hold">
                                          <p:stCondLst>
                                            <p:cond delay="0"/>
                                          </p:stCondLst>
                                        </p:cTn>
                                        <p:tgtEl>
                                          <p:spTgt spid="125"/>
                                        </p:tgtEl>
                                        <p:attrNameLst>
                                          <p:attrName>style.visibility</p:attrName>
                                        </p:attrNameLst>
                                      </p:cBhvr>
                                      <p:to>
                                        <p:strVal val="visible"/>
                                      </p:to>
                                    </p:set>
                                    <p:animEffect transition="in" filter="fade">
                                      <p:cBhvr>
                                        <p:cTn id="205" dur="2000"/>
                                        <p:tgtEl>
                                          <p:spTgt spid="125"/>
                                        </p:tgtEl>
                                      </p:cBhvr>
                                    </p:animEffect>
                                    <p:anim calcmode="lin" valueType="num">
                                      <p:cBhvr>
                                        <p:cTn id="206" dur="2000" fill="hold"/>
                                        <p:tgtEl>
                                          <p:spTgt spid="125"/>
                                        </p:tgtEl>
                                        <p:attrNameLst>
                                          <p:attrName>ppt_w</p:attrName>
                                        </p:attrNameLst>
                                      </p:cBhvr>
                                      <p:tavLst>
                                        <p:tav tm="0" fmla="#ppt_w*sin(2.5*pi*$)">
                                          <p:val>
                                            <p:fltVal val="0"/>
                                          </p:val>
                                        </p:tav>
                                        <p:tav tm="100000">
                                          <p:val>
                                            <p:fltVal val="1"/>
                                          </p:val>
                                        </p:tav>
                                      </p:tavLst>
                                    </p:anim>
                                    <p:anim calcmode="lin" valueType="num">
                                      <p:cBhvr>
                                        <p:cTn id="207" dur="2000" fill="hold"/>
                                        <p:tgtEl>
                                          <p:spTgt spid="125"/>
                                        </p:tgtEl>
                                        <p:attrNameLst>
                                          <p:attrName>ppt_h</p:attrName>
                                        </p:attrNameLst>
                                      </p:cBhvr>
                                      <p:tavLst>
                                        <p:tav tm="0">
                                          <p:val>
                                            <p:strVal val="#ppt_h"/>
                                          </p:val>
                                        </p:tav>
                                        <p:tav tm="100000">
                                          <p:val>
                                            <p:strVal val="#ppt_h"/>
                                          </p:val>
                                        </p:tav>
                                      </p:tavLst>
                                    </p:anim>
                                  </p:childTnLst>
                                </p:cTn>
                              </p:par>
                            </p:childTnLst>
                          </p:cTn>
                        </p:par>
                      </p:childTnLst>
                    </p:cTn>
                  </p:par>
                  <p:par>
                    <p:cTn id="208" fill="hold">
                      <p:stCondLst>
                        <p:cond delay="indefinite"/>
                      </p:stCondLst>
                      <p:childTnLst>
                        <p:par>
                          <p:cTn id="209" fill="hold">
                            <p:stCondLst>
                              <p:cond delay="0"/>
                            </p:stCondLst>
                            <p:childTnLst>
                              <p:par>
                                <p:cTn id="210" presetID="1" presetClass="entr" presetSubtype="0" fill="hold" nodeType="clickEffect">
                                  <p:stCondLst>
                                    <p:cond delay="0"/>
                                  </p:stCondLst>
                                  <p:childTnLst>
                                    <p:set>
                                      <p:cBhvr>
                                        <p:cTn id="211" dur="1" fill="hold">
                                          <p:stCondLst>
                                            <p:cond delay="0"/>
                                          </p:stCondLst>
                                        </p:cTn>
                                        <p:tgtEl>
                                          <p:spTgt spid="126"/>
                                        </p:tgtEl>
                                        <p:attrNameLst>
                                          <p:attrName>style.visibility</p:attrName>
                                        </p:attrNameLst>
                                      </p:cBhvr>
                                      <p:to>
                                        <p:strVal val="visible"/>
                                      </p:to>
                                    </p:set>
                                  </p:childTnLst>
                                </p:cTn>
                              </p:par>
                            </p:childTnLst>
                          </p:cTn>
                        </p:par>
                      </p:childTnLst>
                    </p:cTn>
                  </p:par>
                  <p:par>
                    <p:cTn id="212" fill="hold">
                      <p:stCondLst>
                        <p:cond delay="indefinite"/>
                      </p:stCondLst>
                      <p:childTnLst>
                        <p:par>
                          <p:cTn id="213" fill="hold">
                            <p:stCondLst>
                              <p:cond delay="0"/>
                            </p:stCondLst>
                            <p:childTnLst>
                              <p:par>
                                <p:cTn id="214" presetID="1" presetClass="entr" presetSubtype="0" fill="hold" nodeType="clickEffect">
                                  <p:stCondLst>
                                    <p:cond delay="0"/>
                                  </p:stCondLst>
                                  <p:childTnLst>
                                    <p:set>
                                      <p:cBhvr>
                                        <p:cTn id="215" dur="1" fill="hold">
                                          <p:stCondLst>
                                            <p:cond delay="0"/>
                                          </p:stCondLst>
                                        </p:cTn>
                                        <p:tgtEl>
                                          <p:spTgt spid="43"/>
                                        </p:tgtEl>
                                        <p:attrNameLst>
                                          <p:attrName>style.visibility</p:attrName>
                                        </p:attrNameLst>
                                      </p:cBhvr>
                                      <p:to>
                                        <p:strVal val="visible"/>
                                      </p:to>
                                    </p:set>
                                  </p:childTnLst>
                                </p:cTn>
                              </p:par>
                            </p:childTnLst>
                          </p:cTn>
                        </p:par>
                      </p:childTnLst>
                    </p:cTn>
                  </p:par>
                  <p:par>
                    <p:cTn id="216" fill="hold">
                      <p:stCondLst>
                        <p:cond delay="indefinite"/>
                      </p:stCondLst>
                      <p:childTnLst>
                        <p:par>
                          <p:cTn id="217" fill="hold">
                            <p:stCondLst>
                              <p:cond delay="0"/>
                            </p:stCondLst>
                            <p:childTnLst>
                              <p:par>
                                <p:cTn id="218" presetID="53" presetClass="entr" presetSubtype="16" fill="hold" grpId="0" nodeType="clickEffect">
                                  <p:stCondLst>
                                    <p:cond delay="0"/>
                                  </p:stCondLst>
                                  <p:childTnLst>
                                    <p:set>
                                      <p:cBhvr>
                                        <p:cTn id="219" dur="1" fill="hold">
                                          <p:stCondLst>
                                            <p:cond delay="0"/>
                                          </p:stCondLst>
                                        </p:cTn>
                                        <p:tgtEl>
                                          <p:spTgt spid="70"/>
                                        </p:tgtEl>
                                        <p:attrNameLst>
                                          <p:attrName>style.visibility</p:attrName>
                                        </p:attrNameLst>
                                      </p:cBhvr>
                                      <p:to>
                                        <p:strVal val="visible"/>
                                      </p:to>
                                    </p:set>
                                    <p:anim calcmode="lin" valueType="num">
                                      <p:cBhvr>
                                        <p:cTn id="220" dur="500" fill="hold"/>
                                        <p:tgtEl>
                                          <p:spTgt spid="70"/>
                                        </p:tgtEl>
                                        <p:attrNameLst>
                                          <p:attrName>ppt_w</p:attrName>
                                        </p:attrNameLst>
                                      </p:cBhvr>
                                      <p:tavLst>
                                        <p:tav tm="0">
                                          <p:val>
                                            <p:fltVal val="0"/>
                                          </p:val>
                                        </p:tav>
                                        <p:tav tm="100000">
                                          <p:val>
                                            <p:strVal val="#ppt_w"/>
                                          </p:val>
                                        </p:tav>
                                      </p:tavLst>
                                    </p:anim>
                                    <p:anim calcmode="lin" valueType="num">
                                      <p:cBhvr>
                                        <p:cTn id="221" dur="500" fill="hold"/>
                                        <p:tgtEl>
                                          <p:spTgt spid="70"/>
                                        </p:tgtEl>
                                        <p:attrNameLst>
                                          <p:attrName>ppt_h</p:attrName>
                                        </p:attrNameLst>
                                      </p:cBhvr>
                                      <p:tavLst>
                                        <p:tav tm="0">
                                          <p:val>
                                            <p:fltVal val="0"/>
                                          </p:val>
                                        </p:tav>
                                        <p:tav tm="100000">
                                          <p:val>
                                            <p:strVal val="#ppt_h"/>
                                          </p:val>
                                        </p:tav>
                                      </p:tavLst>
                                    </p:anim>
                                    <p:animEffect transition="in" filter="fade">
                                      <p:cBhvr>
                                        <p:cTn id="222" dur="500"/>
                                        <p:tgtEl>
                                          <p:spTgt spid="70"/>
                                        </p:tgtEl>
                                      </p:cBhvr>
                                    </p:animEffect>
                                  </p:childTnLst>
                                </p:cTn>
                              </p:par>
                            </p:childTnLst>
                          </p:cTn>
                        </p:par>
                      </p:childTnLst>
                    </p:cTn>
                  </p:par>
                  <p:par>
                    <p:cTn id="223" fill="hold">
                      <p:stCondLst>
                        <p:cond delay="indefinite"/>
                      </p:stCondLst>
                      <p:childTnLst>
                        <p:par>
                          <p:cTn id="224" fill="hold">
                            <p:stCondLst>
                              <p:cond delay="0"/>
                            </p:stCondLst>
                            <p:childTnLst>
                              <p:par>
                                <p:cTn id="225" presetID="6" presetClass="entr" presetSubtype="16" fill="hold" nodeType="clickEffect">
                                  <p:stCondLst>
                                    <p:cond delay="0"/>
                                  </p:stCondLst>
                                  <p:childTnLst>
                                    <p:set>
                                      <p:cBhvr>
                                        <p:cTn id="226" dur="1" fill="hold">
                                          <p:stCondLst>
                                            <p:cond delay="0"/>
                                          </p:stCondLst>
                                        </p:cTn>
                                        <p:tgtEl>
                                          <p:spTgt spid="73"/>
                                        </p:tgtEl>
                                        <p:attrNameLst>
                                          <p:attrName>style.visibility</p:attrName>
                                        </p:attrNameLst>
                                      </p:cBhvr>
                                      <p:to>
                                        <p:strVal val="visible"/>
                                      </p:to>
                                    </p:set>
                                    <p:animEffect transition="in" filter="circle(in)">
                                      <p:cBhvr>
                                        <p:cTn id="227" dur="2000"/>
                                        <p:tgtEl>
                                          <p:spTgt spid="73"/>
                                        </p:tgtEl>
                                      </p:cBhvr>
                                    </p:animEffect>
                                  </p:childTnLst>
                                </p:cTn>
                              </p:par>
                            </p:childTnLst>
                          </p:cTn>
                        </p:par>
                      </p:childTnLst>
                    </p:cTn>
                  </p:par>
                  <p:par>
                    <p:cTn id="228" fill="hold">
                      <p:stCondLst>
                        <p:cond delay="indefinite"/>
                      </p:stCondLst>
                      <p:childTnLst>
                        <p:par>
                          <p:cTn id="229" fill="hold">
                            <p:stCondLst>
                              <p:cond delay="0"/>
                            </p:stCondLst>
                            <p:childTnLst>
                              <p:par>
                                <p:cTn id="230" presetID="53" presetClass="entr" presetSubtype="16" fill="hold" grpId="0" nodeType="clickEffect">
                                  <p:stCondLst>
                                    <p:cond delay="0"/>
                                  </p:stCondLst>
                                  <p:childTnLst>
                                    <p:set>
                                      <p:cBhvr>
                                        <p:cTn id="231" dur="1" fill="hold">
                                          <p:stCondLst>
                                            <p:cond delay="0"/>
                                          </p:stCondLst>
                                        </p:cTn>
                                        <p:tgtEl>
                                          <p:spTgt spid="76"/>
                                        </p:tgtEl>
                                        <p:attrNameLst>
                                          <p:attrName>style.visibility</p:attrName>
                                        </p:attrNameLst>
                                      </p:cBhvr>
                                      <p:to>
                                        <p:strVal val="visible"/>
                                      </p:to>
                                    </p:set>
                                    <p:anim calcmode="lin" valueType="num">
                                      <p:cBhvr>
                                        <p:cTn id="232" dur="500" fill="hold"/>
                                        <p:tgtEl>
                                          <p:spTgt spid="76"/>
                                        </p:tgtEl>
                                        <p:attrNameLst>
                                          <p:attrName>ppt_w</p:attrName>
                                        </p:attrNameLst>
                                      </p:cBhvr>
                                      <p:tavLst>
                                        <p:tav tm="0">
                                          <p:val>
                                            <p:fltVal val="0"/>
                                          </p:val>
                                        </p:tav>
                                        <p:tav tm="100000">
                                          <p:val>
                                            <p:strVal val="#ppt_w"/>
                                          </p:val>
                                        </p:tav>
                                      </p:tavLst>
                                    </p:anim>
                                    <p:anim calcmode="lin" valueType="num">
                                      <p:cBhvr>
                                        <p:cTn id="233" dur="500" fill="hold"/>
                                        <p:tgtEl>
                                          <p:spTgt spid="76"/>
                                        </p:tgtEl>
                                        <p:attrNameLst>
                                          <p:attrName>ppt_h</p:attrName>
                                        </p:attrNameLst>
                                      </p:cBhvr>
                                      <p:tavLst>
                                        <p:tav tm="0">
                                          <p:val>
                                            <p:fltVal val="0"/>
                                          </p:val>
                                        </p:tav>
                                        <p:tav tm="100000">
                                          <p:val>
                                            <p:strVal val="#ppt_h"/>
                                          </p:val>
                                        </p:tav>
                                      </p:tavLst>
                                    </p:anim>
                                    <p:animEffect transition="in" filter="fade">
                                      <p:cBhvr>
                                        <p:cTn id="234" dur="500"/>
                                        <p:tgtEl>
                                          <p:spTgt spid="76"/>
                                        </p:tgtEl>
                                      </p:cBhvr>
                                    </p:animEffect>
                                  </p:childTnLst>
                                </p:cTn>
                              </p:par>
                            </p:childTnLst>
                          </p:cTn>
                        </p:par>
                      </p:childTnLst>
                    </p:cTn>
                  </p:par>
                  <p:par>
                    <p:cTn id="235" fill="hold">
                      <p:stCondLst>
                        <p:cond delay="indefinite"/>
                      </p:stCondLst>
                      <p:childTnLst>
                        <p:par>
                          <p:cTn id="236" fill="hold">
                            <p:stCondLst>
                              <p:cond delay="0"/>
                            </p:stCondLst>
                            <p:childTnLst>
                              <p:par>
                                <p:cTn id="237" presetID="45" presetClass="entr" presetSubtype="0" fill="hold" grpId="0" nodeType="clickEffect">
                                  <p:stCondLst>
                                    <p:cond delay="0"/>
                                  </p:stCondLst>
                                  <p:childTnLst>
                                    <p:set>
                                      <p:cBhvr>
                                        <p:cTn id="238" dur="1" fill="hold">
                                          <p:stCondLst>
                                            <p:cond delay="0"/>
                                          </p:stCondLst>
                                        </p:cTn>
                                        <p:tgtEl>
                                          <p:spTgt spid="94"/>
                                        </p:tgtEl>
                                        <p:attrNameLst>
                                          <p:attrName>style.visibility</p:attrName>
                                        </p:attrNameLst>
                                      </p:cBhvr>
                                      <p:to>
                                        <p:strVal val="visible"/>
                                      </p:to>
                                    </p:set>
                                    <p:animEffect transition="in" filter="fade">
                                      <p:cBhvr>
                                        <p:cTn id="239" dur="2000"/>
                                        <p:tgtEl>
                                          <p:spTgt spid="94"/>
                                        </p:tgtEl>
                                      </p:cBhvr>
                                    </p:animEffect>
                                    <p:anim calcmode="lin" valueType="num">
                                      <p:cBhvr>
                                        <p:cTn id="240" dur="2000" fill="hold"/>
                                        <p:tgtEl>
                                          <p:spTgt spid="94"/>
                                        </p:tgtEl>
                                        <p:attrNameLst>
                                          <p:attrName>ppt_w</p:attrName>
                                        </p:attrNameLst>
                                      </p:cBhvr>
                                      <p:tavLst>
                                        <p:tav tm="0" fmla="#ppt_w*sin(2.5*pi*$)">
                                          <p:val>
                                            <p:fltVal val="0"/>
                                          </p:val>
                                        </p:tav>
                                        <p:tav tm="100000">
                                          <p:val>
                                            <p:fltVal val="1"/>
                                          </p:val>
                                        </p:tav>
                                      </p:tavLst>
                                    </p:anim>
                                    <p:anim calcmode="lin" valueType="num">
                                      <p:cBhvr>
                                        <p:cTn id="241" dur="2000" fill="hold"/>
                                        <p:tgtEl>
                                          <p:spTgt spid="94"/>
                                        </p:tgtEl>
                                        <p:attrNameLst>
                                          <p:attrName>ppt_h</p:attrName>
                                        </p:attrNameLst>
                                      </p:cBhvr>
                                      <p:tavLst>
                                        <p:tav tm="0">
                                          <p:val>
                                            <p:strVal val="#ppt_h"/>
                                          </p:val>
                                        </p:tav>
                                        <p:tav tm="100000">
                                          <p:val>
                                            <p:strVal val="#ppt_h"/>
                                          </p:val>
                                        </p:tav>
                                      </p:tavLst>
                                    </p:anim>
                                  </p:childTnLst>
                                </p:cTn>
                              </p:par>
                            </p:childTnLst>
                          </p:cTn>
                        </p:par>
                      </p:childTnLst>
                    </p:cTn>
                  </p:par>
                  <p:par>
                    <p:cTn id="242" fill="hold">
                      <p:stCondLst>
                        <p:cond delay="indefinite"/>
                      </p:stCondLst>
                      <p:childTnLst>
                        <p:par>
                          <p:cTn id="243" fill="hold">
                            <p:stCondLst>
                              <p:cond delay="0"/>
                            </p:stCondLst>
                            <p:childTnLst>
                              <p:par>
                                <p:cTn id="244" presetID="1" presetClass="entr" presetSubtype="0" fill="hold" nodeType="clickEffect">
                                  <p:stCondLst>
                                    <p:cond delay="0"/>
                                  </p:stCondLst>
                                  <p:childTnLst>
                                    <p:set>
                                      <p:cBhvr>
                                        <p:cTn id="245"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1" grpId="0" animBg="1"/>
      <p:bldP spid="13" grpId="0" animBg="1"/>
      <p:bldP spid="14" grpId="0" animBg="1"/>
      <p:bldP spid="15" grpId="0"/>
      <p:bldP spid="16" grpId="0"/>
      <p:bldP spid="18" grpId="0"/>
      <p:bldP spid="19" grpId="0"/>
      <p:bldP spid="20" grpId="0"/>
      <p:bldP spid="48" grpId="0"/>
      <p:bldP spid="49" grpId="0"/>
      <p:bldP spid="50" grpId="0"/>
      <p:bldP spid="100" grpId="0" animBg="1"/>
      <p:bldP spid="106" grpId="0" animBg="1"/>
      <p:bldP spid="111" grpId="0" animBg="1"/>
      <p:bldP spid="119" grpId="0"/>
      <p:bldP spid="121" grpId="0"/>
      <p:bldP spid="122" grpId="0"/>
      <p:bldP spid="125" grpId="0" animBg="1"/>
      <p:bldP spid="70" grpId="0" animBg="1"/>
      <p:bldP spid="76" grpId="0"/>
      <p:bldP spid="94"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812801"/>
            <a:ext cx="10972800" cy="5313366"/>
          </a:xfrm>
        </p:spPr>
        <p:txBody>
          <a:bodyPr>
            <a:normAutofit/>
          </a:bodyPr>
          <a:lstStyle/>
          <a:p>
            <a:r>
              <a:rPr lang="fr-FR" dirty="0"/>
              <a:t>Nous avons déjà parlé dans "le chapitre d'introduction" de l'évolution de l'esprit et de la notion maintenance" commençant par la notion du corrective passant par la préventive et finissant par la notion de la maintenance productive, et ce, depuis les années 1980.Et nous avons dis aussi que le responsable maintenance doit dépasser l'ancien esprit qui est cerné dans la maintenance corrective et la préventive et essayer d'implémenter un esprit de la maintenance productive .</a:t>
            </a:r>
          </a:p>
          <a:p>
            <a:r>
              <a:rPr lang="fr-FR" dirty="0"/>
              <a:t>Aujourd'hui , je voulais partager avec vous une procédure de la maintenance corrective qui intègre l'esprit de la maintenance productive comme il est montré dans la figure 6.</a:t>
            </a:r>
          </a:p>
          <a:p>
            <a:r>
              <a:rPr lang="fr-FR" dirty="0"/>
              <a:t>En se basant sur la procédure déjà décrite dans la figure 5, nous avons ajouté une partie d'évaluation de criticité de l'intervention et une étape de l'analyse causale suivi par une mise à jour de plan préventif et/ou lancement d'une action d'amélioration.</a:t>
            </a:r>
          </a:p>
          <a:p>
            <a:r>
              <a:rPr lang="fr-FR" dirty="0"/>
              <a:t>Alors on voit clairement que la maintenance productive est un résultat de fusion entre la maintenance corrective, préventive et améliorative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8395" y="2070100"/>
            <a:ext cx="10353761" cy="1326321"/>
          </a:xfrm>
        </p:spPr>
        <p:txBody>
          <a:bodyPr/>
          <a:lstStyle/>
          <a:p>
            <a:r>
              <a:rPr lang="fr-FR" dirty="0">
                <a:solidFill>
                  <a:srgbClr val="FFC000"/>
                </a:solidFill>
              </a:rPr>
              <a:t>Définir la criticité et l'analyse causale</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u="sng" dirty="0">
                <a:solidFill>
                  <a:srgbClr val="D9F147"/>
                </a:solidFill>
              </a:rPr>
              <a:t>Evaluation de la criticité :</a:t>
            </a:r>
            <a:br>
              <a:rPr lang="fr-FR" dirty="0">
                <a:solidFill>
                  <a:srgbClr val="D9F147"/>
                </a:solidFill>
              </a:rPr>
            </a:br>
            <a:endParaRPr lang="fr-FR" dirty="0">
              <a:solidFill>
                <a:srgbClr val="D9F147"/>
              </a:solidFill>
            </a:endParaRPr>
          </a:p>
        </p:txBody>
      </p:sp>
      <p:sp>
        <p:nvSpPr>
          <p:cNvPr id="3" name="Espace réservé du contenu 2"/>
          <p:cNvSpPr>
            <a:spLocks noGrp="1"/>
          </p:cNvSpPr>
          <p:nvPr>
            <p:ph idx="1"/>
          </p:nvPr>
        </p:nvSpPr>
        <p:spPr/>
        <p:txBody>
          <a:bodyPr>
            <a:normAutofit/>
          </a:bodyPr>
          <a:lstStyle/>
          <a:p>
            <a:r>
              <a:rPr lang="fr-FR" sz="2400" dirty="0"/>
              <a:t>Au niveau de cette étape, les méthodes maintenance ou bien le responsable maintenance sont amenés à lister toutes les interventions réalisées dans une période </a:t>
            </a:r>
            <a:r>
              <a:rPr lang="fr-FR" sz="2400" dirty="0" err="1"/>
              <a:t>pré-définie</a:t>
            </a:r>
            <a:r>
              <a:rPr lang="fr-FR" sz="2400" dirty="0"/>
              <a:t> (hebdomadaire, quinzaine, mensuelle, etc.) et essayer de donner la valeur de la criticité à chaque intervention en se basant sur une grille de calcul de la criticité.</a:t>
            </a:r>
          </a:p>
          <a:p>
            <a:endParaRPr lang="fr-FR" sz="24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41931" y="3542714"/>
            <a:ext cx="10353762" cy="3315286"/>
          </a:xfrm>
        </p:spPr>
        <p:txBody>
          <a:bodyPr/>
          <a:lstStyle/>
          <a:p>
            <a:r>
              <a:rPr lang="fr-FR" dirty="0"/>
              <a:t>La grille de criticité est établie selon le choix des responsables techniques, par exemple dans le Tableau 01, la criticité va se calculer à base des trois paramètres : la disponibilité (Influence de la panne sur la disponibilité du bien), la qualité (influence de la panne sur la qualité du produit) , la sécurité personnel ( influence de la panne sur la sécurité du personnel) avec une notation entre 1 et 5. la criticité est le multiple des notes de ces trois paramètres. et après nous déterminons le seuil de la criticité sur le quel on se base pour classé la panne parmi les critiques.</a:t>
            </a:r>
          </a:p>
          <a:p>
            <a:endParaRPr lang="fr-FR" dirty="0"/>
          </a:p>
        </p:txBody>
      </p:sp>
      <p:graphicFrame>
        <p:nvGraphicFramePr>
          <p:cNvPr id="4" name="Tableau 3"/>
          <p:cNvGraphicFramePr>
            <a:graphicFrameLocks noGrp="1"/>
          </p:cNvGraphicFramePr>
          <p:nvPr/>
        </p:nvGraphicFramePr>
        <p:xfrm>
          <a:off x="1252025" y="114299"/>
          <a:ext cx="9340948" cy="2524976"/>
        </p:xfrm>
        <a:graphic>
          <a:graphicData uri="http://schemas.openxmlformats.org/drawingml/2006/table">
            <a:tbl>
              <a:tblPr>
                <a:tableStyleId>{775DCB02-9BB8-47FD-8907-85C794F793BA}</a:tableStyleId>
              </a:tblPr>
              <a:tblGrid>
                <a:gridCol w="655306">
                  <a:extLst>
                    <a:ext uri="{9D8B030D-6E8A-4147-A177-3AD203B41FA5}">
                      <a16:colId xmlns:a16="http://schemas.microsoft.com/office/drawing/2014/main" val="20000"/>
                    </a:ext>
                  </a:extLst>
                </a:gridCol>
                <a:gridCol w="2684671">
                  <a:extLst>
                    <a:ext uri="{9D8B030D-6E8A-4147-A177-3AD203B41FA5}">
                      <a16:colId xmlns:a16="http://schemas.microsoft.com/office/drawing/2014/main" val="20001"/>
                    </a:ext>
                  </a:extLst>
                </a:gridCol>
                <a:gridCol w="2599442">
                  <a:extLst>
                    <a:ext uri="{9D8B030D-6E8A-4147-A177-3AD203B41FA5}">
                      <a16:colId xmlns:a16="http://schemas.microsoft.com/office/drawing/2014/main" val="20002"/>
                    </a:ext>
                  </a:extLst>
                </a:gridCol>
                <a:gridCol w="2268948">
                  <a:extLst>
                    <a:ext uri="{9D8B030D-6E8A-4147-A177-3AD203B41FA5}">
                      <a16:colId xmlns:a16="http://schemas.microsoft.com/office/drawing/2014/main" val="20003"/>
                    </a:ext>
                  </a:extLst>
                </a:gridCol>
                <a:gridCol w="1132581">
                  <a:extLst>
                    <a:ext uri="{9D8B030D-6E8A-4147-A177-3AD203B41FA5}">
                      <a16:colId xmlns:a16="http://schemas.microsoft.com/office/drawing/2014/main" val="20004"/>
                    </a:ext>
                  </a:extLst>
                </a:gridCol>
              </a:tblGrid>
              <a:tr h="299346">
                <a:tc>
                  <a:txBody>
                    <a:bodyPr/>
                    <a:lstStyle/>
                    <a:p>
                      <a:pPr algn="ctr">
                        <a:lnSpc>
                          <a:spcPct val="115000"/>
                        </a:lnSpc>
                      </a:pPr>
                      <a:endParaRPr lang="fr-FR" sz="1800" dirty="0">
                        <a:latin typeface="Calibri"/>
                      </a:endParaRPr>
                    </a:p>
                  </a:txBody>
                  <a:tcPr marL="44450" marR="44450" marT="0" marB="0" anchor="b"/>
                </a:tc>
                <a:tc gridSpan="4">
                  <a:txBody>
                    <a:bodyPr/>
                    <a:lstStyle/>
                    <a:p>
                      <a:pPr algn="ctr">
                        <a:lnSpc>
                          <a:spcPct val="115000"/>
                        </a:lnSpc>
                        <a:spcAft>
                          <a:spcPts val="0"/>
                        </a:spcAft>
                      </a:pPr>
                      <a:r>
                        <a:rPr lang="fr-FR" sz="2400" dirty="0"/>
                        <a:t>Criticité</a:t>
                      </a:r>
                      <a:endParaRPr lang="fr-FR" sz="3200" dirty="0">
                        <a:latin typeface="Calibri"/>
                        <a:ea typeface="Calibri"/>
                        <a:cs typeface="Arial"/>
                      </a:endParaRPr>
                    </a:p>
                  </a:txBody>
                  <a:tcPr marL="44450" marR="44450" marT="0" marB="0" anchor="b"/>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527012">
                <a:tc>
                  <a:txBody>
                    <a:bodyPr/>
                    <a:lstStyle/>
                    <a:p>
                      <a:pPr algn="ctr">
                        <a:lnSpc>
                          <a:spcPct val="115000"/>
                        </a:lnSpc>
                        <a:spcAft>
                          <a:spcPts val="0"/>
                        </a:spcAft>
                      </a:pPr>
                      <a:r>
                        <a:rPr lang="fr-FR" sz="1400"/>
                        <a:t>Note</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a:t>Disponibilité</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a:t>Qualité</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a:t>Sécurité Personnel</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a:t>,,,,,,,,,,,,,,,,,,,</a:t>
                      </a:r>
                      <a:endParaRPr lang="fr-FR" sz="1800">
                        <a:latin typeface="Calibri"/>
                        <a:ea typeface="Calibri"/>
                        <a:cs typeface="Arial"/>
                      </a:endParaRPr>
                    </a:p>
                  </a:txBody>
                  <a:tcPr marL="44450" marR="44450" marT="0" marB="0" anchor="b"/>
                </a:tc>
                <a:extLst>
                  <a:ext uri="{0D108BD9-81ED-4DB2-BD59-A6C34878D82A}">
                    <a16:rowId xmlns:a16="http://schemas.microsoft.com/office/drawing/2014/main" val="10001"/>
                  </a:ext>
                </a:extLst>
              </a:tr>
              <a:tr h="295797">
                <a:tc>
                  <a:txBody>
                    <a:bodyPr/>
                    <a:lstStyle/>
                    <a:p>
                      <a:pPr algn="ctr">
                        <a:lnSpc>
                          <a:spcPct val="115000"/>
                        </a:lnSpc>
                        <a:spcAft>
                          <a:spcPts val="0"/>
                        </a:spcAft>
                      </a:pPr>
                      <a:r>
                        <a:rPr lang="fr-FR" sz="1800"/>
                        <a:t>1</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a:t>arrêt entre 5 min et 10 min</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a:t>rebut moins de 2 pièces</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a:t>aucun AT</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800"/>
                        <a:t> </a:t>
                      </a:r>
                      <a:endParaRPr lang="fr-FR" sz="1800">
                        <a:latin typeface="Calibri"/>
                        <a:ea typeface="Calibri"/>
                        <a:cs typeface="Arial"/>
                      </a:endParaRPr>
                    </a:p>
                  </a:txBody>
                  <a:tcPr marL="44450" marR="44450" marT="0" marB="0" anchor="b"/>
                </a:tc>
                <a:extLst>
                  <a:ext uri="{0D108BD9-81ED-4DB2-BD59-A6C34878D82A}">
                    <a16:rowId xmlns:a16="http://schemas.microsoft.com/office/drawing/2014/main" val="10002"/>
                  </a:ext>
                </a:extLst>
              </a:tr>
              <a:tr h="295797">
                <a:tc>
                  <a:txBody>
                    <a:bodyPr/>
                    <a:lstStyle/>
                    <a:p>
                      <a:pPr algn="ctr">
                        <a:lnSpc>
                          <a:spcPct val="115000"/>
                        </a:lnSpc>
                        <a:spcAft>
                          <a:spcPts val="0"/>
                        </a:spcAft>
                      </a:pPr>
                      <a:r>
                        <a:rPr lang="fr-FR" sz="1800"/>
                        <a:t>2</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a:t>arrêt entre 10 min et 20 min</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a:t>rebut entre 2 et 5 pièces</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800"/>
                        <a:t> </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800" dirty="0"/>
                        <a:t> </a:t>
                      </a:r>
                      <a:endParaRPr lang="fr-FR" sz="1800" dirty="0">
                        <a:latin typeface="Calibri"/>
                        <a:ea typeface="Calibri"/>
                        <a:cs typeface="Arial"/>
                      </a:endParaRPr>
                    </a:p>
                  </a:txBody>
                  <a:tcPr marL="44450" marR="44450" marT="0" marB="0" anchor="b"/>
                </a:tc>
                <a:extLst>
                  <a:ext uri="{0D108BD9-81ED-4DB2-BD59-A6C34878D82A}">
                    <a16:rowId xmlns:a16="http://schemas.microsoft.com/office/drawing/2014/main" val="10003"/>
                  </a:ext>
                </a:extLst>
              </a:tr>
              <a:tr h="295797">
                <a:tc>
                  <a:txBody>
                    <a:bodyPr/>
                    <a:lstStyle/>
                    <a:p>
                      <a:pPr algn="ctr">
                        <a:lnSpc>
                          <a:spcPct val="115000"/>
                        </a:lnSpc>
                        <a:spcAft>
                          <a:spcPts val="0"/>
                        </a:spcAft>
                      </a:pPr>
                      <a:r>
                        <a:rPr lang="fr-FR" sz="1800"/>
                        <a:t>3</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a:t>arrêt entre 20 min et 30 min</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a:t>rebut entre 5 et 10 pièces</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800"/>
                        <a:t> </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800"/>
                        <a:t> </a:t>
                      </a:r>
                      <a:endParaRPr lang="fr-FR" sz="1800">
                        <a:latin typeface="Calibri"/>
                        <a:ea typeface="Calibri"/>
                        <a:cs typeface="Arial"/>
                      </a:endParaRPr>
                    </a:p>
                  </a:txBody>
                  <a:tcPr marL="44450" marR="44450" marT="0" marB="0" anchor="b"/>
                </a:tc>
                <a:extLst>
                  <a:ext uri="{0D108BD9-81ED-4DB2-BD59-A6C34878D82A}">
                    <a16:rowId xmlns:a16="http://schemas.microsoft.com/office/drawing/2014/main" val="10004"/>
                  </a:ext>
                </a:extLst>
              </a:tr>
              <a:tr h="295797">
                <a:tc>
                  <a:txBody>
                    <a:bodyPr/>
                    <a:lstStyle/>
                    <a:p>
                      <a:pPr algn="ctr">
                        <a:lnSpc>
                          <a:spcPct val="115000"/>
                        </a:lnSpc>
                        <a:spcAft>
                          <a:spcPts val="0"/>
                        </a:spcAft>
                      </a:pPr>
                      <a:r>
                        <a:rPr lang="fr-FR" sz="1800"/>
                        <a:t>4</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a:t>arrêt entre 30 min et 40 min</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dirty="0"/>
                        <a:t>rebut entre 10 et 20 pièces</a:t>
                      </a:r>
                      <a:endParaRPr lang="fr-FR" sz="1800" dirty="0">
                        <a:latin typeface="Calibri"/>
                        <a:ea typeface="Calibri"/>
                        <a:cs typeface="Arial"/>
                      </a:endParaRPr>
                    </a:p>
                  </a:txBody>
                  <a:tcPr marL="44450" marR="44450" marT="0" marB="0" anchor="b"/>
                </a:tc>
                <a:tc>
                  <a:txBody>
                    <a:bodyPr/>
                    <a:lstStyle/>
                    <a:p>
                      <a:pPr algn="ctr">
                        <a:lnSpc>
                          <a:spcPct val="115000"/>
                        </a:lnSpc>
                        <a:spcAft>
                          <a:spcPts val="0"/>
                        </a:spcAft>
                      </a:pPr>
                      <a:r>
                        <a:rPr lang="fr-FR" sz="1800"/>
                        <a:t> </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800"/>
                        <a:t> </a:t>
                      </a:r>
                      <a:endParaRPr lang="fr-FR" sz="1800">
                        <a:latin typeface="Calibri"/>
                        <a:ea typeface="Calibri"/>
                        <a:cs typeface="Arial"/>
                      </a:endParaRPr>
                    </a:p>
                  </a:txBody>
                  <a:tcPr marL="44450" marR="44450" marT="0" marB="0" anchor="b"/>
                </a:tc>
                <a:extLst>
                  <a:ext uri="{0D108BD9-81ED-4DB2-BD59-A6C34878D82A}">
                    <a16:rowId xmlns:a16="http://schemas.microsoft.com/office/drawing/2014/main" val="10005"/>
                  </a:ext>
                </a:extLst>
              </a:tr>
              <a:tr h="295797">
                <a:tc>
                  <a:txBody>
                    <a:bodyPr/>
                    <a:lstStyle/>
                    <a:p>
                      <a:pPr algn="ctr">
                        <a:lnSpc>
                          <a:spcPct val="115000"/>
                        </a:lnSpc>
                        <a:spcAft>
                          <a:spcPts val="0"/>
                        </a:spcAft>
                      </a:pPr>
                      <a:r>
                        <a:rPr lang="fr-FR" sz="1800"/>
                        <a:t>5</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400" dirty="0"/>
                        <a:t>arrêt plus de 40 min</a:t>
                      </a:r>
                      <a:endParaRPr lang="fr-FR" sz="1800" dirty="0">
                        <a:latin typeface="Calibri"/>
                        <a:ea typeface="Calibri"/>
                        <a:cs typeface="Arial"/>
                      </a:endParaRPr>
                    </a:p>
                  </a:txBody>
                  <a:tcPr marL="44450" marR="44450" marT="0" marB="0" anchor="b"/>
                </a:tc>
                <a:tc>
                  <a:txBody>
                    <a:bodyPr/>
                    <a:lstStyle/>
                    <a:p>
                      <a:pPr algn="ctr">
                        <a:lnSpc>
                          <a:spcPct val="115000"/>
                        </a:lnSpc>
                        <a:spcAft>
                          <a:spcPts val="0"/>
                        </a:spcAft>
                      </a:pPr>
                      <a:r>
                        <a:rPr lang="fr-FR" sz="1400"/>
                        <a:t>rebut plus de 20 pièces</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800"/>
                        <a:t>Avoir un AT ou plus</a:t>
                      </a:r>
                      <a:endParaRPr lang="fr-FR" sz="1800">
                        <a:latin typeface="Calibri"/>
                        <a:ea typeface="Calibri"/>
                        <a:cs typeface="Arial"/>
                      </a:endParaRPr>
                    </a:p>
                  </a:txBody>
                  <a:tcPr marL="44450" marR="44450" marT="0" marB="0" anchor="b"/>
                </a:tc>
                <a:tc>
                  <a:txBody>
                    <a:bodyPr/>
                    <a:lstStyle/>
                    <a:p>
                      <a:pPr algn="ctr">
                        <a:lnSpc>
                          <a:spcPct val="115000"/>
                        </a:lnSpc>
                        <a:spcAft>
                          <a:spcPts val="0"/>
                        </a:spcAft>
                      </a:pPr>
                      <a:r>
                        <a:rPr lang="fr-FR" sz="1800" dirty="0"/>
                        <a:t> </a:t>
                      </a:r>
                      <a:endParaRPr lang="fr-FR" sz="1800" dirty="0">
                        <a:latin typeface="Calibri"/>
                        <a:ea typeface="Calibri"/>
                        <a:cs typeface="Arial"/>
                      </a:endParaRPr>
                    </a:p>
                  </a:txBody>
                  <a:tcPr marL="44450" marR="44450" marT="0" marB="0" anchor="b"/>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600203"/>
            <a:ext cx="10972800" cy="5105397"/>
          </a:xfrm>
        </p:spPr>
        <p:txBody>
          <a:bodyPr>
            <a:normAutofit/>
          </a:bodyPr>
          <a:lstStyle/>
          <a:p>
            <a:r>
              <a:rPr lang="fr-FR" dirty="0"/>
              <a:t>Par exemple : une panne qui à causé un arrêt de 25 minutes et qui a généré 20 pièces de rebuts et qui ne peut causé aucune accident e travail, on va l'évaluer comme suit: Disponibilité (3), Qualité (4), Sécurité Personnel (1). alors la criticité de cette panne sera :    C = 3*4*1= 12.</a:t>
            </a:r>
          </a:p>
          <a:p>
            <a:r>
              <a:rPr lang="fr-FR" dirty="0"/>
              <a:t>Le choix des paramètres d'évaluation et le seuil de la criticité se varie d'une industrie à une autre et d'un secteur d'activité à un autre et selon l'orientation de la direction, il n y a pas quelque chose de standard.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u="sng" dirty="0">
                <a:solidFill>
                  <a:srgbClr val="D9F147"/>
                </a:solidFill>
              </a:rPr>
              <a:t>Analyse Causale :</a:t>
            </a:r>
            <a:endParaRPr lang="fr-FR" dirty="0">
              <a:solidFill>
                <a:srgbClr val="D9F147"/>
              </a:solidFill>
            </a:endParaRPr>
          </a:p>
        </p:txBody>
      </p:sp>
      <p:sp>
        <p:nvSpPr>
          <p:cNvPr id="3" name="Espace réservé du contenu 2"/>
          <p:cNvSpPr>
            <a:spLocks noGrp="1"/>
          </p:cNvSpPr>
          <p:nvPr>
            <p:ph idx="1"/>
          </p:nvPr>
        </p:nvSpPr>
        <p:spPr/>
        <p:txBody>
          <a:bodyPr/>
          <a:lstStyle/>
          <a:p>
            <a:r>
              <a:rPr lang="fr-FR" dirty="0"/>
              <a:t>Chaque intervention classée comme critique nous devons la traiter durant la réunion de l'analyse causale.</a:t>
            </a:r>
          </a:p>
          <a:p>
            <a:r>
              <a:rPr lang="fr-FR" dirty="0"/>
              <a:t>Durant cette analyse nous essayons de déterminer les causes racines de chaque panne critique en utilisant la méthode des 5WHAYS ou les 5 POURQUOI, et nous désignons les actions de correction, de prévention et d'amélioration nécessaires.</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a:extLst>
              <a:ext uri="{FF2B5EF4-FFF2-40B4-BE49-F238E27FC236}">
                <a16:creationId xmlns:a16="http://schemas.microsoft.com/office/drawing/2014/main" id="{03EECB27-E8B2-4116-9CDE-604E2D5DC34A}"/>
              </a:ext>
            </a:extLst>
          </p:cNvPr>
          <p:cNvSpPr/>
          <p:nvPr/>
        </p:nvSpPr>
        <p:spPr>
          <a:xfrm>
            <a:off x="3848100" y="3178425"/>
            <a:ext cx="1650671" cy="9144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600" b="1" dirty="0">
                <a:solidFill>
                  <a:schemeClr val="tx1"/>
                </a:solidFill>
              </a:rPr>
              <a:t>Matériels</a:t>
            </a:r>
          </a:p>
        </p:txBody>
      </p:sp>
      <p:sp>
        <p:nvSpPr>
          <p:cNvPr id="8" name="Ellipse 7">
            <a:extLst>
              <a:ext uri="{FF2B5EF4-FFF2-40B4-BE49-F238E27FC236}">
                <a16:creationId xmlns:a16="http://schemas.microsoft.com/office/drawing/2014/main" id="{6AB9FB93-8EBF-443E-900F-848B3420D8DE}"/>
              </a:ext>
            </a:extLst>
          </p:cNvPr>
          <p:cNvSpPr/>
          <p:nvPr/>
        </p:nvSpPr>
        <p:spPr>
          <a:xfrm>
            <a:off x="5461000" y="3187104"/>
            <a:ext cx="1549400" cy="9144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200" b="1" dirty="0">
                <a:solidFill>
                  <a:schemeClr val="tx1"/>
                </a:solidFill>
              </a:rPr>
              <a:t>ressources</a:t>
            </a:r>
            <a:r>
              <a:rPr lang="fr-FR" sz="1400" b="1" dirty="0">
                <a:solidFill>
                  <a:schemeClr val="tx1"/>
                </a:solidFill>
              </a:rPr>
              <a:t> humaines</a:t>
            </a:r>
          </a:p>
        </p:txBody>
      </p:sp>
      <p:sp>
        <p:nvSpPr>
          <p:cNvPr id="9" name="Ellipse 8">
            <a:extLst>
              <a:ext uri="{FF2B5EF4-FFF2-40B4-BE49-F238E27FC236}">
                <a16:creationId xmlns:a16="http://schemas.microsoft.com/office/drawing/2014/main" id="{01C7B333-DB34-4E7A-9687-F23CDDD0D2F4}"/>
              </a:ext>
            </a:extLst>
          </p:cNvPr>
          <p:cNvSpPr/>
          <p:nvPr/>
        </p:nvSpPr>
        <p:spPr>
          <a:xfrm>
            <a:off x="6960664" y="3165707"/>
            <a:ext cx="1522935" cy="9144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400" b="1" dirty="0">
                <a:solidFill>
                  <a:schemeClr val="tx1"/>
                </a:solidFill>
              </a:rPr>
              <a:t>Méthodes</a:t>
            </a:r>
          </a:p>
        </p:txBody>
      </p:sp>
      <p:sp>
        <p:nvSpPr>
          <p:cNvPr id="10" name="Ellipse 9">
            <a:extLst>
              <a:ext uri="{FF2B5EF4-FFF2-40B4-BE49-F238E27FC236}">
                <a16:creationId xmlns:a16="http://schemas.microsoft.com/office/drawing/2014/main" id="{7B824F08-BAE9-494D-95E6-810587267449}"/>
              </a:ext>
            </a:extLst>
          </p:cNvPr>
          <p:cNvSpPr/>
          <p:nvPr/>
        </p:nvSpPr>
        <p:spPr>
          <a:xfrm>
            <a:off x="8411340" y="3136900"/>
            <a:ext cx="1558160" cy="9144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600" b="1" dirty="0">
                <a:solidFill>
                  <a:schemeClr val="tx1"/>
                </a:solidFill>
              </a:rPr>
              <a:t>Matière</a:t>
            </a:r>
          </a:p>
        </p:txBody>
      </p:sp>
      <p:sp>
        <p:nvSpPr>
          <p:cNvPr id="11" name="Ellipse 10">
            <a:extLst>
              <a:ext uri="{FF2B5EF4-FFF2-40B4-BE49-F238E27FC236}">
                <a16:creationId xmlns:a16="http://schemas.microsoft.com/office/drawing/2014/main" id="{0D222788-18D1-45C6-8BC9-1091DD59E187}"/>
              </a:ext>
            </a:extLst>
          </p:cNvPr>
          <p:cNvSpPr/>
          <p:nvPr/>
        </p:nvSpPr>
        <p:spPr>
          <a:xfrm>
            <a:off x="2070100" y="3156980"/>
            <a:ext cx="1790700" cy="9144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600" b="1" dirty="0">
                <a:solidFill>
                  <a:schemeClr val="tx1"/>
                </a:solidFill>
              </a:rPr>
              <a:t>Milieu</a:t>
            </a:r>
          </a:p>
        </p:txBody>
      </p:sp>
      <p:sp>
        <p:nvSpPr>
          <p:cNvPr id="13" name="Rectangle 12">
            <a:extLst>
              <a:ext uri="{FF2B5EF4-FFF2-40B4-BE49-F238E27FC236}">
                <a16:creationId xmlns:a16="http://schemas.microsoft.com/office/drawing/2014/main" id="{95017E50-29BB-4421-B9CD-E35BA3D5222B}"/>
              </a:ext>
            </a:extLst>
          </p:cNvPr>
          <p:cNvSpPr/>
          <p:nvPr/>
        </p:nvSpPr>
        <p:spPr>
          <a:xfrm>
            <a:off x="9833554" y="4555004"/>
            <a:ext cx="2358446" cy="954107"/>
          </a:xfrm>
          <a:prstGeom prst="rect">
            <a:avLst/>
          </a:prstGeom>
          <a:noFill/>
        </p:spPr>
        <p:txBody>
          <a:bodyPr wrap="square" lIns="91440" tIns="45720" rIns="91440" bIns="45720">
            <a:spAutoFit/>
          </a:bodyPr>
          <a:lstStyle/>
          <a:p>
            <a:pPr algn="ctr"/>
            <a:r>
              <a:rPr lang="fr-FR"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Goal</a:t>
            </a:r>
          </a:p>
          <a:p>
            <a:pPr algn="ctr"/>
            <a:r>
              <a:rPr lang="fr-FR"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OBJECTIF</a:t>
            </a:r>
          </a:p>
        </p:txBody>
      </p:sp>
      <p:sp>
        <p:nvSpPr>
          <p:cNvPr id="14" name="Rectangle 13">
            <a:extLst>
              <a:ext uri="{FF2B5EF4-FFF2-40B4-BE49-F238E27FC236}">
                <a16:creationId xmlns:a16="http://schemas.microsoft.com/office/drawing/2014/main" id="{A89F0A6C-821C-42D3-ACDF-4BC8B17A845C}"/>
              </a:ext>
            </a:extLst>
          </p:cNvPr>
          <p:cNvSpPr/>
          <p:nvPr/>
        </p:nvSpPr>
        <p:spPr>
          <a:xfrm>
            <a:off x="3708400" y="2193501"/>
            <a:ext cx="4368800" cy="523220"/>
          </a:xfrm>
          <a:prstGeom prst="rect">
            <a:avLst/>
          </a:prstGeom>
          <a:noFill/>
        </p:spPr>
        <p:txBody>
          <a:bodyPr wrap="square" lIns="91440" tIns="45720" rIns="91440" bIns="45720">
            <a:spAutoFit/>
          </a:bodyPr>
          <a:lstStyle/>
          <a:p>
            <a:pPr algn="ctr"/>
            <a:r>
              <a:rPr lang="fr-FR"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Moyens et ressources</a:t>
            </a:r>
          </a:p>
        </p:txBody>
      </p:sp>
      <p:sp>
        <p:nvSpPr>
          <p:cNvPr id="16" name="Rectangle 15">
            <a:extLst>
              <a:ext uri="{FF2B5EF4-FFF2-40B4-BE49-F238E27FC236}">
                <a16:creationId xmlns:a16="http://schemas.microsoft.com/office/drawing/2014/main" id="{3966F75E-0AD6-478F-8550-7420BF8A7591}"/>
              </a:ext>
            </a:extLst>
          </p:cNvPr>
          <p:cNvSpPr/>
          <p:nvPr/>
        </p:nvSpPr>
        <p:spPr>
          <a:xfrm>
            <a:off x="4159243" y="0"/>
            <a:ext cx="3409957" cy="1077218"/>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 MANAGEMENT</a:t>
            </a:r>
          </a:p>
        </p:txBody>
      </p:sp>
      <p:sp>
        <p:nvSpPr>
          <p:cNvPr id="24" name="ZoneTexte 23">
            <a:extLst>
              <a:ext uri="{FF2B5EF4-FFF2-40B4-BE49-F238E27FC236}">
                <a16:creationId xmlns:a16="http://schemas.microsoft.com/office/drawing/2014/main" id="{4ACCB755-E6BF-4468-8C45-3E44CD114DDA}"/>
              </a:ext>
            </a:extLst>
          </p:cNvPr>
          <p:cNvSpPr txBox="1"/>
          <p:nvPr/>
        </p:nvSpPr>
        <p:spPr>
          <a:xfrm>
            <a:off x="6159501" y="868783"/>
            <a:ext cx="1653042" cy="461665"/>
          </a:xfrm>
          <a:prstGeom prst="rect">
            <a:avLst/>
          </a:prstGeom>
          <a:noFill/>
        </p:spPr>
        <p:txBody>
          <a:bodyPr wrap="square" rtlCol="0">
            <a:spAutoFit/>
          </a:bodyPr>
          <a:lstStyle/>
          <a:p>
            <a:r>
              <a:rPr lang="fr-FR" sz="2400" dirty="0"/>
              <a:t>Stratégies</a:t>
            </a:r>
          </a:p>
        </p:txBody>
      </p:sp>
      <p:sp>
        <p:nvSpPr>
          <p:cNvPr id="25" name="ZoneTexte 24">
            <a:extLst>
              <a:ext uri="{FF2B5EF4-FFF2-40B4-BE49-F238E27FC236}">
                <a16:creationId xmlns:a16="http://schemas.microsoft.com/office/drawing/2014/main" id="{69364076-5622-4458-8437-11FC8887FE02}"/>
              </a:ext>
            </a:extLst>
          </p:cNvPr>
          <p:cNvSpPr txBox="1"/>
          <p:nvPr/>
        </p:nvSpPr>
        <p:spPr>
          <a:xfrm>
            <a:off x="4121688" y="881733"/>
            <a:ext cx="1560042" cy="461665"/>
          </a:xfrm>
          <a:prstGeom prst="rect">
            <a:avLst/>
          </a:prstGeom>
          <a:noFill/>
        </p:spPr>
        <p:txBody>
          <a:bodyPr wrap="none" rtlCol="0">
            <a:spAutoFit/>
          </a:bodyPr>
          <a:lstStyle/>
          <a:p>
            <a:pPr algn="ctr"/>
            <a:r>
              <a:rPr lang="fr-FR" sz="2400" dirty="0"/>
              <a:t>Décisions</a:t>
            </a:r>
          </a:p>
        </p:txBody>
      </p:sp>
      <p:sp>
        <p:nvSpPr>
          <p:cNvPr id="28" name="Flèche : droite 27">
            <a:extLst>
              <a:ext uri="{FF2B5EF4-FFF2-40B4-BE49-F238E27FC236}">
                <a16:creationId xmlns:a16="http://schemas.microsoft.com/office/drawing/2014/main" id="{58FF34F7-D62B-4D3D-B047-C2759620F790}"/>
              </a:ext>
            </a:extLst>
          </p:cNvPr>
          <p:cNvSpPr/>
          <p:nvPr/>
        </p:nvSpPr>
        <p:spPr>
          <a:xfrm>
            <a:off x="2616200" y="4758449"/>
            <a:ext cx="6946900" cy="571415"/>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a:p>
        </p:txBody>
      </p:sp>
      <p:cxnSp>
        <p:nvCxnSpPr>
          <p:cNvPr id="29" name="Connecteur droit avec flèche 28">
            <a:extLst>
              <a:ext uri="{FF2B5EF4-FFF2-40B4-BE49-F238E27FC236}">
                <a16:creationId xmlns:a16="http://schemas.microsoft.com/office/drawing/2014/main" id="{27F66712-EF85-42D2-AD61-7F44517D1C0D}"/>
              </a:ext>
            </a:extLst>
          </p:cNvPr>
          <p:cNvCxnSpPr>
            <a:cxnSpLocks/>
          </p:cNvCxnSpPr>
          <p:nvPr/>
        </p:nvCxnSpPr>
        <p:spPr>
          <a:xfrm rot="5400000">
            <a:off x="5377244" y="1599264"/>
            <a:ext cx="1049893" cy="18780"/>
          </a:xfrm>
          <a:prstGeom prst="straightConnector1">
            <a:avLst/>
          </a:prstGeom>
          <a:ln w="76200" cap="flat" cmpd="sng" algn="ctr">
            <a:solidFill>
              <a:srgbClr val="F84818"/>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4" name="ZoneTexte 33">
            <a:extLst>
              <a:ext uri="{FF2B5EF4-FFF2-40B4-BE49-F238E27FC236}">
                <a16:creationId xmlns:a16="http://schemas.microsoft.com/office/drawing/2014/main" id="{596850CB-48CC-489F-853E-C657DE514F9C}"/>
              </a:ext>
            </a:extLst>
          </p:cNvPr>
          <p:cNvSpPr txBox="1"/>
          <p:nvPr/>
        </p:nvSpPr>
        <p:spPr>
          <a:xfrm>
            <a:off x="3035300" y="5388160"/>
            <a:ext cx="5588000" cy="830997"/>
          </a:xfrm>
          <a:prstGeom prst="rect">
            <a:avLst/>
          </a:prstGeom>
          <a:noFill/>
        </p:spPr>
        <p:txBody>
          <a:bodyPr wrap="square" rtlCol="0">
            <a:spAutoFit/>
          </a:bodyPr>
          <a:lstStyle/>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Suivi par des indicateurs de performances  </a:t>
            </a:r>
          </a:p>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Key performance </a:t>
            </a:r>
            <a:r>
              <a:rPr lang="fr-FR" sz="24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Indicators</a:t>
            </a:r>
            <a:endPar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7" name="Rectangle 16">
            <a:extLst>
              <a:ext uri="{FF2B5EF4-FFF2-40B4-BE49-F238E27FC236}">
                <a16:creationId xmlns:a16="http://schemas.microsoft.com/office/drawing/2014/main" id="{95017E50-29BB-4421-B9CD-E35BA3D5222B}"/>
              </a:ext>
            </a:extLst>
          </p:cNvPr>
          <p:cNvSpPr/>
          <p:nvPr/>
        </p:nvSpPr>
        <p:spPr>
          <a:xfrm>
            <a:off x="0" y="4694704"/>
            <a:ext cx="2358446" cy="830997"/>
          </a:xfrm>
          <a:prstGeom prst="rect">
            <a:avLst/>
          </a:prstGeom>
          <a:noFill/>
        </p:spPr>
        <p:txBody>
          <a:bodyPr wrap="square" lIns="91440" tIns="45720" rIns="91440" bIns="45720">
            <a:spAutoFit/>
          </a:bodyPr>
          <a:lstStyle/>
          <a:p>
            <a:pPr algn="ctr"/>
            <a:r>
              <a:rPr lang="fr-FR" sz="24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Current</a:t>
            </a: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state</a:t>
            </a:r>
          </a:p>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ETAT ACTUEL</a:t>
            </a:r>
          </a:p>
        </p:txBody>
      </p:sp>
    </p:spTree>
    <p:extLst>
      <p:ext uri="{BB962C8B-B14F-4D97-AF65-F5344CB8AC3E}">
        <p14:creationId xmlns:p14="http://schemas.microsoft.com/office/powerpoint/2010/main" val="291423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linds(horizontal)">
                                      <p:cBhvr>
                                        <p:cTn id="19" dur="500"/>
                                        <p:tgtEl>
                                          <p:spTgt spid="25"/>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linds(horizontal)">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linds(horizontal)">
                                      <p:cBhvr>
                                        <p:cTn id="30" dur="500"/>
                                        <p:tgtEl>
                                          <p:spTgt spid="7"/>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linds(horizontal)">
                                      <p:cBhvr>
                                        <p:cTn id="33" dur="500"/>
                                        <p:tgtEl>
                                          <p:spTgt spid="8"/>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linds(horizontal)">
                                      <p:cBhvr>
                                        <p:cTn id="36" dur="500"/>
                                        <p:tgtEl>
                                          <p:spTgt spid="9"/>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linds(horizontal)">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500" fill="hold"/>
                                        <p:tgtEl>
                                          <p:spTgt spid="17"/>
                                        </p:tgtEl>
                                        <p:attrNameLst>
                                          <p:attrName>ppt_w</p:attrName>
                                        </p:attrNameLst>
                                      </p:cBhvr>
                                      <p:tavLst>
                                        <p:tav tm="0">
                                          <p:val>
                                            <p:fltVal val="0"/>
                                          </p:val>
                                        </p:tav>
                                        <p:tav tm="100000">
                                          <p:val>
                                            <p:strVal val="#ppt_w"/>
                                          </p:val>
                                        </p:tav>
                                      </p:tavLst>
                                    </p:anim>
                                    <p:anim calcmode="lin" valueType="num">
                                      <p:cBhvr>
                                        <p:cTn id="45" dur="500" fill="hold"/>
                                        <p:tgtEl>
                                          <p:spTgt spid="17"/>
                                        </p:tgtEl>
                                        <p:attrNameLst>
                                          <p:attrName>ppt_h</p:attrName>
                                        </p:attrNameLst>
                                      </p:cBhvr>
                                      <p:tavLst>
                                        <p:tav tm="0">
                                          <p:val>
                                            <p:fltVal val="0"/>
                                          </p:val>
                                        </p:tav>
                                        <p:tav tm="100000">
                                          <p:val>
                                            <p:strVal val="#ppt_h"/>
                                          </p:val>
                                        </p:tav>
                                      </p:tavLst>
                                    </p:anim>
                                  </p:childTnLst>
                                </p:cTn>
                              </p:par>
                              <p:par>
                                <p:cTn id="46" presetID="23" presetClass="entr" presetSubtype="16" fill="hold" grpId="0" nodeType="withEffect">
                                  <p:stCondLst>
                                    <p:cond delay="0"/>
                                  </p:stCondLst>
                                  <p:childTnLst>
                                    <p:set>
                                      <p:cBhvr>
                                        <p:cTn id="47" dur="1" fill="hold">
                                          <p:stCondLst>
                                            <p:cond delay="0"/>
                                          </p:stCondLst>
                                        </p:cTn>
                                        <p:tgtEl>
                                          <p:spTgt spid="28"/>
                                        </p:tgtEl>
                                        <p:attrNameLst>
                                          <p:attrName>style.visibility</p:attrName>
                                        </p:attrNameLst>
                                      </p:cBhvr>
                                      <p:to>
                                        <p:strVal val="visible"/>
                                      </p:to>
                                    </p:set>
                                    <p:anim calcmode="lin" valueType="num">
                                      <p:cBhvr>
                                        <p:cTn id="48" dur="500" fill="hold"/>
                                        <p:tgtEl>
                                          <p:spTgt spid="28"/>
                                        </p:tgtEl>
                                        <p:attrNameLst>
                                          <p:attrName>ppt_w</p:attrName>
                                        </p:attrNameLst>
                                      </p:cBhvr>
                                      <p:tavLst>
                                        <p:tav tm="0">
                                          <p:val>
                                            <p:fltVal val="0"/>
                                          </p:val>
                                        </p:tav>
                                        <p:tav tm="100000">
                                          <p:val>
                                            <p:strVal val="#ppt_w"/>
                                          </p:val>
                                        </p:tav>
                                      </p:tavLst>
                                    </p:anim>
                                    <p:anim calcmode="lin" valueType="num">
                                      <p:cBhvr>
                                        <p:cTn id="49" dur="500" fill="hold"/>
                                        <p:tgtEl>
                                          <p:spTgt spid="28"/>
                                        </p:tgtEl>
                                        <p:attrNameLst>
                                          <p:attrName>ppt_h</p:attrName>
                                        </p:attrNameLst>
                                      </p:cBhvr>
                                      <p:tavLst>
                                        <p:tav tm="0">
                                          <p:val>
                                            <p:fltVal val="0"/>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3" presetClass="entr" presetSubtype="16" fill="hold" grpId="0" nodeType="clickEffect">
                                  <p:stCondLst>
                                    <p:cond delay="0"/>
                                  </p:stCondLst>
                                  <p:childTnLst>
                                    <p:set>
                                      <p:cBhvr>
                                        <p:cTn id="53" dur="1" fill="hold">
                                          <p:stCondLst>
                                            <p:cond delay="0"/>
                                          </p:stCondLst>
                                        </p:cTn>
                                        <p:tgtEl>
                                          <p:spTgt spid="34"/>
                                        </p:tgtEl>
                                        <p:attrNameLst>
                                          <p:attrName>style.visibility</p:attrName>
                                        </p:attrNameLst>
                                      </p:cBhvr>
                                      <p:to>
                                        <p:strVal val="visible"/>
                                      </p:to>
                                    </p:set>
                                    <p:anim calcmode="lin" valueType="num">
                                      <p:cBhvr>
                                        <p:cTn id="54" dur="500" fill="hold"/>
                                        <p:tgtEl>
                                          <p:spTgt spid="34"/>
                                        </p:tgtEl>
                                        <p:attrNameLst>
                                          <p:attrName>ppt_w</p:attrName>
                                        </p:attrNameLst>
                                      </p:cBhvr>
                                      <p:tavLst>
                                        <p:tav tm="0">
                                          <p:val>
                                            <p:fltVal val="0"/>
                                          </p:val>
                                        </p:tav>
                                        <p:tav tm="100000">
                                          <p:val>
                                            <p:strVal val="#ppt_w"/>
                                          </p:val>
                                        </p:tav>
                                      </p:tavLst>
                                    </p:anim>
                                    <p:anim calcmode="lin" valueType="num">
                                      <p:cBhvr>
                                        <p:cTn id="55" dur="500" fill="hold"/>
                                        <p:tgtEl>
                                          <p:spTgt spid="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3" grpId="0"/>
      <p:bldP spid="14" grpId="0"/>
      <p:bldP spid="24" grpId="0"/>
      <p:bldP spid="25" grpId="0"/>
      <p:bldP spid="28" grpId="0" animBg="1"/>
      <p:bldP spid="34" grpId="0"/>
      <p:bldP spid="17"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srcRect/>
          <a:stretch>
            <a:fillRect/>
          </a:stretch>
        </p:blipFill>
        <p:spPr bwMode="auto">
          <a:xfrm>
            <a:off x="177214" y="589529"/>
            <a:ext cx="11747500" cy="6022286"/>
          </a:xfrm>
          <a:prstGeom prst="rect">
            <a:avLst/>
          </a:prstGeom>
          <a:noFill/>
          <a:ln w="9525">
            <a:noFill/>
            <a:miter lim="800000"/>
            <a:headEnd/>
            <a:tailEnd/>
          </a:ln>
        </p:spPr>
      </p:pic>
      <p:sp>
        <p:nvSpPr>
          <p:cNvPr id="3" name="ZoneTexte 2"/>
          <p:cNvSpPr txBox="1"/>
          <p:nvPr/>
        </p:nvSpPr>
        <p:spPr>
          <a:xfrm>
            <a:off x="7877908" y="0"/>
            <a:ext cx="4314092" cy="369332"/>
          </a:xfrm>
          <a:prstGeom prst="rect">
            <a:avLst/>
          </a:prstGeom>
          <a:noFill/>
        </p:spPr>
        <p:txBody>
          <a:bodyPr wrap="square" rtlCol="0">
            <a:spAutoFit/>
          </a:bodyPr>
          <a:lstStyle/>
          <a:p>
            <a:r>
              <a:rPr lang="fr-FR" dirty="0"/>
              <a:t>CLIQUEZ ICI POUR VOIR L’Exemple</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09600"/>
            <a:ext cx="12191999" cy="1326321"/>
          </a:xfrm>
        </p:spPr>
        <p:txBody>
          <a:bodyPr>
            <a:normAutofit/>
          </a:bodyPr>
          <a:lstStyle/>
          <a:p>
            <a:r>
              <a:rPr lang="fr-FR" b="1" dirty="0">
                <a:solidFill>
                  <a:srgbClr val="D9F147"/>
                </a:solidFill>
                <a:effectLst/>
              </a:rPr>
              <a:t>Mise à jours du plan préventif/Lancement du plan d'amélioration :</a:t>
            </a:r>
            <a:endParaRPr lang="fr-FR" dirty="0">
              <a:solidFill>
                <a:srgbClr val="D9F147"/>
              </a:solidFill>
              <a:effectLst/>
            </a:endParaRPr>
          </a:p>
        </p:txBody>
      </p:sp>
      <p:sp>
        <p:nvSpPr>
          <p:cNvPr id="3" name="Espace réservé du contenu 2"/>
          <p:cNvSpPr>
            <a:spLocks noGrp="1"/>
          </p:cNvSpPr>
          <p:nvPr>
            <p:ph idx="1"/>
          </p:nvPr>
        </p:nvSpPr>
        <p:spPr/>
        <p:txBody>
          <a:bodyPr/>
          <a:lstStyle/>
          <a:p>
            <a:r>
              <a:rPr lang="fr-FR" dirty="0"/>
              <a:t>Après avoir trouvé la cause racine de chaque dysfonctionnement, nous devons déterminer l'action de prévention nécessaire et l'ajouter dans le plan préventif (voir chapitre 3), et s'elle nécessite une action d'amélioration pour l'éliminer nous lançons une action d'amélioration(Voir chapitre 4).</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FF00"/>
                </a:solidFill>
              </a:rPr>
              <a:t>Les indicateurs de la maintenance productive :</a:t>
            </a:r>
            <a:endParaRPr lang="fr-FR" dirty="0">
              <a:solidFill>
                <a:srgbClr val="FFFF00"/>
              </a:solidFill>
            </a:endParaRPr>
          </a:p>
        </p:txBody>
      </p:sp>
      <p:sp>
        <p:nvSpPr>
          <p:cNvPr id="3" name="Espace réservé du contenu 2"/>
          <p:cNvSpPr>
            <a:spLocks noGrp="1"/>
          </p:cNvSpPr>
          <p:nvPr>
            <p:ph idx="1"/>
          </p:nvPr>
        </p:nvSpPr>
        <p:spPr/>
        <p:txBody>
          <a:bodyPr/>
          <a:lstStyle/>
          <a:p>
            <a:r>
              <a:rPr lang="fr-FR" dirty="0"/>
              <a:t>En se basant sur l'objectif de la maintenance productive, je vous propose de calculer les indicateurs suivants : </a:t>
            </a:r>
          </a:p>
          <a:p>
            <a:r>
              <a:rPr lang="fr-FR" dirty="0"/>
              <a:t>Le taux d'efficacité de la maintenance productive : TEMP</a:t>
            </a:r>
          </a:p>
          <a:p>
            <a:r>
              <a:rPr lang="fr-FR" dirty="0"/>
              <a:t>Le moyen de temps de bon fonctionnement : MTBF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508739"/>
            <a:ext cx="12192000" cy="1326321"/>
          </a:xfrm>
        </p:spPr>
        <p:txBody>
          <a:bodyPr>
            <a:normAutofit/>
          </a:bodyPr>
          <a:lstStyle/>
          <a:p>
            <a:r>
              <a:rPr lang="fr-FR" b="1" dirty="0">
                <a:solidFill>
                  <a:srgbClr val="FFFF00"/>
                </a:solidFill>
                <a:effectLst/>
              </a:rPr>
              <a:t>CHAPITRE 6 :Gestion des Pièces De Rechange</a:t>
            </a:r>
            <a:endParaRPr lang="fr-FR" dirty="0">
              <a:solidFill>
                <a:srgbClr val="FFFF00"/>
              </a:solidFill>
              <a:effectLst/>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800756-1795-4C89-8976-D4AA5B54E7E9}"/>
              </a:ext>
            </a:extLst>
          </p:cNvPr>
          <p:cNvSpPr>
            <a:spLocks noGrp="1"/>
          </p:cNvSpPr>
          <p:nvPr>
            <p:ph type="title"/>
          </p:nvPr>
        </p:nvSpPr>
        <p:spPr>
          <a:xfrm>
            <a:off x="3009899" y="114300"/>
            <a:ext cx="5956301" cy="910665"/>
          </a:xfrm>
        </p:spPr>
        <p:txBody>
          <a:bodyPr>
            <a:normAutofit/>
          </a:bodyPr>
          <a:lstStyle/>
          <a:p>
            <a:r>
              <a:rPr lang="fr-FR" sz="2400" dirty="0">
                <a:solidFill>
                  <a:srgbClr val="FFC000"/>
                </a:solidFill>
              </a:rPr>
              <a:t>Le management de la </a:t>
            </a:r>
            <a:br>
              <a:rPr lang="fr-FR" sz="2400" dirty="0">
                <a:solidFill>
                  <a:srgbClr val="FFC000"/>
                </a:solidFill>
              </a:rPr>
            </a:br>
            <a:r>
              <a:rPr lang="fr-FR" sz="2400" dirty="0">
                <a:solidFill>
                  <a:srgbClr val="FFC000"/>
                </a:solidFill>
              </a:rPr>
              <a:t>maintenance industrielle</a:t>
            </a:r>
            <a:endParaRPr lang="fr-FR" sz="4400" dirty="0">
              <a:solidFill>
                <a:srgbClr val="FFC000"/>
              </a:solidFill>
            </a:endParaRPr>
          </a:p>
        </p:txBody>
      </p:sp>
      <p:sp>
        <p:nvSpPr>
          <p:cNvPr id="4" name="ZoneTexte 3">
            <a:extLst>
              <a:ext uri="{FF2B5EF4-FFF2-40B4-BE49-F238E27FC236}">
                <a16:creationId xmlns:a16="http://schemas.microsoft.com/office/drawing/2014/main" id="{F31A3D5C-F897-45D1-BDCA-4FE9A288E050}"/>
              </a:ext>
            </a:extLst>
          </p:cNvPr>
          <p:cNvSpPr txBox="1"/>
          <p:nvPr/>
        </p:nvSpPr>
        <p:spPr>
          <a:xfrm>
            <a:off x="8321235" y="2654044"/>
            <a:ext cx="3565965"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a:t>Assurer la disponibilité maximale</a:t>
            </a:r>
          </a:p>
        </p:txBody>
      </p:sp>
      <p:sp>
        <p:nvSpPr>
          <p:cNvPr id="5" name="ZoneTexte 4">
            <a:extLst>
              <a:ext uri="{FF2B5EF4-FFF2-40B4-BE49-F238E27FC236}">
                <a16:creationId xmlns:a16="http://schemas.microsoft.com/office/drawing/2014/main" id="{17460059-0A53-49A9-89BA-5B8D5708F548}"/>
              </a:ext>
            </a:extLst>
          </p:cNvPr>
          <p:cNvSpPr txBox="1"/>
          <p:nvPr/>
        </p:nvSpPr>
        <p:spPr>
          <a:xfrm>
            <a:off x="8432800" y="3373735"/>
            <a:ext cx="3403601"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dirty="0"/>
              <a:t>Augmenter la durée de vie</a:t>
            </a:r>
          </a:p>
        </p:txBody>
      </p:sp>
      <p:sp>
        <p:nvSpPr>
          <p:cNvPr id="6" name="ZoneTexte 5">
            <a:extLst>
              <a:ext uri="{FF2B5EF4-FFF2-40B4-BE49-F238E27FC236}">
                <a16:creationId xmlns:a16="http://schemas.microsoft.com/office/drawing/2014/main" id="{107F673B-4C92-4F6D-99EB-BB185628A83E}"/>
              </a:ext>
            </a:extLst>
          </p:cNvPr>
          <p:cNvSpPr txBox="1"/>
          <p:nvPr/>
        </p:nvSpPr>
        <p:spPr>
          <a:xfrm>
            <a:off x="9074885" y="4038131"/>
            <a:ext cx="2292615"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b="1" dirty="0"/>
              <a:t>Reduction du </a:t>
            </a:r>
            <a:r>
              <a:rPr lang="en-US" b="1" dirty="0" err="1"/>
              <a:t>coût</a:t>
            </a:r>
            <a:r>
              <a:rPr lang="en-US" b="1" dirty="0"/>
              <a:t> </a:t>
            </a:r>
          </a:p>
          <a:p>
            <a:pPr algn="ctr"/>
            <a:r>
              <a:rPr lang="en-US" b="1" dirty="0"/>
              <a:t>de la maintenance</a:t>
            </a:r>
            <a:endParaRPr lang="fr-FR" b="1" dirty="0">
              <a:solidFill>
                <a:srgbClr val="FFC000"/>
              </a:solidFill>
            </a:endParaRPr>
          </a:p>
        </p:txBody>
      </p:sp>
      <p:sp>
        <p:nvSpPr>
          <p:cNvPr id="11" name="Flèche : droite 10">
            <a:extLst>
              <a:ext uri="{FF2B5EF4-FFF2-40B4-BE49-F238E27FC236}">
                <a16:creationId xmlns:a16="http://schemas.microsoft.com/office/drawing/2014/main" id="{7A9BEAE3-CEE1-46DB-BEFD-06592025675B}"/>
              </a:ext>
            </a:extLst>
          </p:cNvPr>
          <p:cNvSpPr/>
          <p:nvPr/>
        </p:nvSpPr>
        <p:spPr>
          <a:xfrm>
            <a:off x="4089400" y="3543301"/>
            <a:ext cx="3873499" cy="74929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2" name="Rectangle : carré corné 11">
            <a:extLst>
              <a:ext uri="{FF2B5EF4-FFF2-40B4-BE49-F238E27FC236}">
                <a16:creationId xmlns:a16="http://schemas.microsoft.com/office/drawing/2014/main" id="{D8BD4FDF-76C5-4EC9-AB28-EFA82542C408}"/>
              </a:ext>
            </a:extLst>
          </p:cNvPr>
          <p:cNvSpPr/>
          <p:nvPr/>
        </p:nvSpPr>
        <p:spPr>
          <a:xfrm>
            <a:off x="4991716" y="4356100"/>
            <a:ext cx="1970690" cy="2235200"/>
          </a:xfrm>
          <a:prstGeom prst="foldedCorner">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1400" dirty="0"/>
          </a:p>
          <a:p>
            <a:pPr algn="ctr"/>
            <a:r>
              <a:rPr lang="fr-FR" sz="1400" b="1" dirty="0"/>
              <a:t>Tableau de bord</a:t>
            </a:r>
          </a:p>
          <a:p>
            <a:pPr algn="ctr"/>
            <a:r>
              <a:rPr lang="fr-FR" sz="1400" b="1" dirty="0"/>
              <a:t>Indicateurs de performance</a:t>
            </a:r>
            <a:endParaRPr lang="ar-MA" sz="1400" b="1" dirty="0"/>
          </a:p>
          <a:p>
            <a:pPr algn="ctr"/>
            <a:r>
              <a:rPr lang="fr-FR" sz="1400" b="1" dirty="0"/>
              <a:t>KPI </a:t>
            </a:r>
            <a:r>
              <a:rPr lang="fr-FR" b="1" dirty="0"/>
              <a:t>:</a:t>
            </a:r>
            <a:endParaRPr lang="fr-FR" dirty="0"/>
          </a:p>
          <a:p>
            <a:pPr algn="ctr"/>
            <a:r>
              <a:rPr lang="fr-FR" dirty="0"/>
              <a:t>-TRS</a:t>
            </a:r>
          </a:p>
          <a:p>
            <a:pPr algn="ctr"/>
            <a:r>
              <a:rPr lang="fr-FR" dirty="0"/>
              <a:t>-MTBF</a:t>
            </a:r>
          </a:p>
          <a:p>
            <a:pPr algn="ctr"/>
            <a:r>
              <a:rPr lang="fr-FR" dirty="0"/>
              <a:t>-MTTR</a:t>
            </a:r>
          </a:p>
          <a:p>
            <a:pPr algn="ctr"/>
            <a:r>
              <a:rPr lang="fr-FR" dirty="0"/>
              <a:t>-…………</a:t>
            </a:r>
          </a:p>
        </p:txBody>
      </p:sp>
      <p:sp>
        <p:nvSpPr>
          <p:cNvPr id="13" name="ZoneTexte 12">
            <a:extLst>
              <a:ext uri="{FF2B5EF4-FFF2-40B4-BE49-F238E27FC236}">
                <a16:creationId xmlns:a16="http://schemas.microsoft.com/office/drawing/2014/main" id="{D7266333-F95B-43C0-A372-79C1E2CA7880}"/>
              </a:ext>
            </a:extLst>
          </p:cNvPr>
          <p:cNvSpPr txBox="1"/>
          <p:nvPr/>
        </p:nvSpPr>
        <p:spPr>
          <a:xfrm>
            <a:off x="241300" y="6388101"/>
            <a:ext cx="2933700"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b="1" dirty="0"/>
              <a:t>Fonctions maintenance</a:t>
            </a:r>
          </a:p>
        </p:txBody>
      </p:sp>
      <p:sp>
        <p:nvSpPr>
          <p:cNvPr id="14" name="Rectangle à coins arrondis 13"/>
          <p:cNvSpPr/>
          <p:nvPr/>
        </p:nvSpPr>
        <p:spPr>
          <a:xfrm>
            <a:off x="496964" y="1474308"/>
            <a:ext cx="2006600" cy="635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 Corrective</a:t>
            </a:r>
          </a:p>
        </p:txBody>
      </p:sp>
      <p:sp>
        <p:nvSpPr>
          <p:cNvPr id="15" name="Rectangle à coins arrondis 14"/>
          <p:cNvSpPr/>
          <p:nvPr/>
        </p:nvSpPr>
        <p:spPr>
          <a:xfrm>
            <a:off x="535064" y="2299808"/>
            <a:ext cx="2006600" cy="5969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 Préventive</a:t>
            </a:r>
          </a:p>
        </p:txBody>
      </p:sp>
      <p:sp>
        <p:nvSpPr>
          <p:cNvPr id="16" name="Rectangle à coins arrondis 15"/>
          <p:cNvSpPr/>
          <p:nvPr/>
        </p:nvSpPr>
        <p:spPr>
          <a:xfrm>
            <a:off x="522364" y="3087208"/>
            <a:ext cx="2006600" cy="5588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 Améliorative</a:t>
            </a:r>
          </a:p>
        </p:txBody>
      </p:sp>
      <p:sp>
        <p:nvSpPr>
          <p:cNvPr id="17" name="Rectangle à coins arrondis 16"/>
          <p:cNvSpPr/>
          <p:nvPr/>
        </p:nvSpPr>
        <p:spPr>
          <a:xfrm>
            <a:off x="535064" y="3836508"/>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PDR</a:t>
            </a:r>
            <a:endParaRPr lang="fr-FR" sz="1200" dirty="0"/>
          </a:p>
        </p:txBody>
      </p:sp>
      <p:sp>
        <p:nvSpPr>
          <p:cNvPr id="18" name="Rectangle à coins arrondis 17"/>
          <p:cNvSpPr/>
          <p:nvPr/>
        </p:nvSpPr>
        <p:spPr>
          <a:xfrm>
            <a:off x="547764" y="4535008"/>
            <a:ext cx="2006600" cy="5715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Documentation Maintenance</a:t>
            </a:r>
            <a:endParaRPr lang="fr-FR" sz="1200" dirty="0"/>
          </a:p>
        </p:txBody>
      </p:sp>
      <p:sp>
        <p:nvSpPr>
          <p:cNvPr id="19" name="Rectangle à coins arrondis 18"/>
          <p:cNvSpPr/>
          <p:nvPr/>
        </p:nvSpPr>
        <p:spPr>
          <a:xfrm>
            <a:off x="522364" y="5284308"/>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Personnel</a:t>
            </a:r>
          </a:p>
        </p:txBody>
      </p:sp>
      <p:sp>
        <p:nvSpPr>
          <p:cNvPr id="22" name="Ellipse 21"/>
          <p:cNvSpPr/>
          <p:nvPr/>
        </p:nvSpPr>
        <p:spPr>
          <a:xfrm>
            <a:off x="192164" y="1042508"/>
            <a:ext cx="2679700" cy="5257800"/>
          </a:xfrm>
          <a:prstGeom prst="ellipse">
            <a:avLst/>
          </a:prstGeom>
          <a:noFill/>
          <a:ln w="57150">
            <a:solidFill>
              <a:schemeClr val="accent3">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6" name="ZoneTexte 25">
            <a:extLst>
              <a:ext uri="{FF2B5EF4-FFF2-40B4-BE49-F238E27FC236}">
                <a16:creationId xmlns:a16="http://schemas.microsoft.com/office/drawing/2014/main" id="{4ACCB755-E6BF-4468-8C45-3E44CD114DDA}"/>
              </a:ext>
            </a:extLst>
          </p:cNvPr>
          <p:cNvSpPr txBox="1"/>
          <p:nvPr/>
        </p:nvSpPr>
        <p:spPr>
          <a:xfrm>
            <a:off x="2298701" y="830683"/>
            <a:ext cx="1396999" cy="369332"/>
          </a:xfrm>
          <a:prstGeom prst="rect">
            <a:avLst/>
          </a:prstGeom>
          <a:noFill/>
        </p:spPr>
        <p:txBody>
          <a:bodyPr wrap="square" rtlCol="0">
            <a:spAutoFit/>
          </a:bodyPr>
          <a:lstStyle/>
          <a:p>
            <a:r>
              <a:rPr lang="fr-FR" b="1" dirty="0"/>
              <a:t>Stratégies</a:t>
            </a:r>
            <a:endParaRPr lang="fr-FR" sz="2000" b="1" dirty="0"/>
          </a:p>
        </p:txBody>
      </p:sp>
      <p:sp>
        <p:nvSpPr>
          <p:cNvPr id="27" name="ZoneTexte 26">
            <a:extLst>
              <a:ext uri="{FF2B5EF4-FFF2-40B4-BE49-F238E27FC236}">
                <a16:creationId xmlns:a16="http://schemas.microsoft.com/office/drawing/2014/main" id="{69364076-5622-4458-8437-11FC8887FE02}"/>
              </a:ext>
            </a:extLst>
          </p:cNvPr>
          <p:cNvSpPr txBox="1"/>
          <p:nvPr/>
        </p:nvSpPr>
        <p:spPr>
          <a:xfrm>
            <a:off x="3029488" y="1681833"/>
            <a:ext cx="1180131" cy="338554"/>
          </a:xfrm>
          <a:prstGeom prst="rect">
            <a:avLst/>
          </a:prstGeom>
          <a:noFill/>
        </p:spPr>
        <p:txBody>
          <a:bodyPr wrap="none" rtlCol="0">
            <a:spAutoFit/>
          </a:bodyPr>
          <a:lstStyle/>
          <a:p>
            <a:pPr algn="ctr"/>
            <a:r>
              <a:rPr lang="fr-FR" sz="1600" b="1" dirty="0"/>
              <a:t>Décisions</a:t>
            </a:r>
          </a:p>
        </p:txBody>
      </p:sp>
      <p:sp>
        <p:nvSpPr>
          <p:cNvPr id="35" name="Flèche vers le bas 34"/>
          <p:cNvSpPr/>
          <p:nvPr/>
        </p:nvSpPr>
        <p:spPr>
          <a:xfrm>
            <a:off x="5664200" y="1282700"/>
            <a:ext cx="647700" cy="2235200"/>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D7266333-F95B-43C0-A372-79C1E2CA7880}"/>
              </a:ext>
            </a:extLst>
          </p:cNvPr>
          <p:cNvSpPr txBox="1"/>
          <p:nvPr/>
        </p:nvSpPr>
        <p:spPr>
          <a:xfrm>
            <a:off x="4432300" y="2196525"/>
            <a:ext cx="306070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t>Suivi d’avancement en utilisant le tableau de bord</a:t>
            </a:r>
          </a:p>
        </p:txBody>
      </p:sp>
      <p:sp>
        <p:nvSpPr>
          <p:cNvPr id="37" name="Flèche vers le bas 36"/>
          <p:cNvSpPr/>
          <p:nvPr/>
        </p:nvSpPr>
        <p:spPr>
          <a:xfrm rot="3520743">
            <a:off x="2974000" y="770561"/>
            <a:ext cx="568234" cy="1446132"/>
          </a:xfrm>
          <a:prstGeom prst="downArrow">
            <a:avLst/>
          </a:prstGeom>
        </p:spPr>
        <p:style>
          <a:lnRef idx="1">
            <a:schemeClr val="accent2"/>
          </a:lnRef>
          <a:fillRef idx="3">
            <a:schemeClr val="accent2"/>
          </a:fillRef>
          <a:effectRef idx="2">
            <a:schemeClr val="accent2"/>
          </a:effectRef>
          <a:fontRef idx="minor">
            <a:schemeClr val="lt1"/>
          </a:fontRef>
        </p:style>
        <p:txBody>
          <a:bodyPr vert="vert270" rtlCol="0" anchor="ctr"/>
          <a:lstStyle/>
          <a:p>
            <a:pPr algn="ctr"/>
            <a:endParaRPr lang="fr-FR" b="1" dirty="0"/>
          </a:p>
        </p:txBody>
      </p:sp>
      <p:sp>
        <p:nvSpPr>
          <p:cNvPr id="38" name="ZoneTexte 37">
            <a:extLst>
              <a:ext uri="{FF2B5EF4-FFF2-40B4-BE49-F238E27FC236}">
                <a16:creationId xmlns:a16="http://schemas.microsoft.com/office/drawing/2014/main" id="{D7266333-F95B-43C0-A372-79C1E2CA7880}"/>
              </a:ext>
            </a:extLst>
          </p:cNvPr>
          <p:cNvSpPr txBox="1"/>
          <p:nvPr/>
        </p:nvSpPr>
        <p:spPr>
          <a:xfrm>
            <a:off x="9136610" y="6298437"/>
            <a:ext cx="2209799"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sz="2000" b="1" dirty="0"/>
              <a:t>Objectifs </a:t>
            </a:r>
          </a:p>
        </p:txBody>
      </p:sp>
      <p:sp>
        <p:nvSpPr>
          <p:cNvPr id="23" name="Ellipse 22"/>
          <p:cNvSpPr/>
          <p:nvPr/>
        </p:nvSpPr>
        <p:spPr>
          <a:xfrm>
            <a:off x="8229600" y="1409700"/>
            <a:ext cx="3797300" cy="4000500"/>
          </a:xfrm>
          <a:prstGeom prst="ellipse">
            <a:avLst/>
          </a:prstGeom>
          <a:noFill/>
          <a:ln w="57150">
            <a:solidFill>
              <a:schemeClr val="accent3">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58940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500" fill="hold"/>
                                        <p:tgtEl>
                                          <p:spTgt spid="26"/>
                                        </p:tgtEl>
                                        <p:attrNameLst>
                                          <p:attrName>ppt_w</p:attrName>
                                        </p:attrNameLst>
                                      </p:cBhvr>
                                      <p:tavLst>
                                        <p:tav tm="0">
                                          <p:val>
                                            <p:fltVal val="0"/>
                                          </p:val>
                                        </p:tav>
                                        <p:tav tm="100000">
                                          <p:val>
                                            <p:strVal val="#ppt_w"/>
                                          </p:val>
                                        </p:tav>
                                      </p:tavLst>
                                    </p:anim>
                                    <p:anim calcmode="lin" valueType="num">
                                      <p:cBhvr>
                                        <p:cTn id="12" dur="500" fill="hold"/>
                                        <p:tgtEl>
                                          <p:spTgt spid="2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500" fill="hold"/>
                                        <p:tgtEl>
                                          <p:spTgt spid="27"/>
                                        </p:tgtEl>
                                        <p:attrNameLst>
                                          <p:attrName>ppt_w</p:attrName>
                                        </p:attrNameLst>
                                      </p:cBhvr>
                                      <p:tavLst>
                                        <p:tav tm="0">
                                          <p:val>
                                            <p:fltVal val="0"/>
                                          </p:val>
                                        </p:tav>
                                        <p:tav tm="100000">
                                          <p:val>
                                            <p:strVal val="#ppt_w"/>
                                          </p:val>
                                        </p:tav>
                                      </p:tavLst>
                                    </p:anim>
                                    <p:anim calcmode="lin" valueType="num">
                                      <p:cBhvr>
                                        <p:cTn id="16"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500" fill="hold"/>
                                        <p:tgtEl>
                                          <p:spTgt spid="22"/>
                                        </p:tgtEl>
                                        <p:attrNameLst>
                                          <p:attrName>ppt_w</p:attrName>
                                        </p:attrNameLst>
                                      </p:cBhvr>
                                      <p:tavLst>
                                        <p:tav tm="0">
                                          <p:val>
                                            <p:fltVal val="0"/>
                                          </p:val>
                                        </p:tav>
                                        <p:tav tm="100000">
                                          <p:val>
                                            <p:strVal val="#ppt_w"/>
                                          </p:val>
                                        </p:tav>
                                      </p:tavLst>
                                    </p:anim>
                                    <p:anim calcmode="lin" valueType="num">
                                      <p:cBhvr>
                                        <p:cTn id="26"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linds(horizontal)">
                                      <p:cBhvr>
                                        <p:cTn id="31" dur="500"/>
                                        <p:tgtEl>
                                          <p:spTgt spid="14"/>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linds(horizontal)">
                                      <p:cBhvr>
                                        <p:cTn id="34" dur="500"/>
                                        <p:tgtEl>
                                          <p:spTgt spid="15"/>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linds(horizontal)">
                                      <p:cBhvr>
                                        <p:cTn id="40" dur="500"/>
                                        <p:tgtEl>
                                          <p:spTgt spid="17"/>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linds(horizontal)">
                                      <p:cBhvr>
                                        <p:cTn id="43" dur="500"/>
                                        <p:tgtEl>
                                          <p:spTgt spid="18"/>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blinds(horizontal)">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fltVal val="0"/>
                                          </p:val>
                                        </p:tav>
                                        <p:tav tm="100000">
                                          <p:val>
                                            <p:strVal val="#ppt_w"/>
                                          </p:val>
                                        </p:tav>
                                      </p:tavLst>
                                    </p:anim>
                                    <p:anim calcmode="lin" valueType="num">
                                      <p:cBhvr>
                                        <p:cTn id="52"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anim calcmode="lin" valueType="num">
                                      <p:cBhvr>
                                        <p:cTn id="57" dur="500" fill="hold"/>
                                        <p:tgtEl>
                                          <p:spTgt spid="38"/>
                                        </p:tgtEl>
                                        <p:attrNameLst>
                                          <p:attrName>ppt_w</p:attrName>
                                        </p:attrNameLst>
                                      </p:cBhvr>
                                      <p:tavLst>
                                        <p:tav tm="0">
                                          <p:val>
                                            <p:fltVal val="0"/>
                                          </p:val>
                                        </p:tav>
                                        <p:tav tm="100000">
                                          <p:val>
                                            <p:strVal val="#ppt_w"/>
                                          </p:val>
                                        </p:tav>
                                      </p:tavLst>
                                    </p:anim>
                                    <p:anim calcmode="lin" valueType="num">
                                      <p:cBhvr>
                                        <p:cTn id="58" dur="500" fill="hold"/>
                                        <p:tgtEl>
                                          <p:spTgt spid="38"/>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
                                        </p:tgtEl>
                                        <p:attrNameLst>
                                          <p:attrName>style.visibility</p:attrName>
                                        </p:attrNameLst>
                                      </p:cBhvr>
                                      <p:to>
                                        <p:strVal val="visible"/>
                                      </p:to>
                                    </p:set>
                                    <p:anim calcmode="lin" valueType="num">
                                      <p:cBhvr additive="base">
                                        <p:cTn id="63" dur="500" fill="hold"/>
                                        <p:tgtEl>
                                          <p:spTgt spid="4"/>
                                        </p:tgtEl>
                                        <p:attrNameLst>
                                          <p:attrName>ppt_x</p:attrName>
                                        </p:attrNameLst>
                                      </p:cBhvr>
                                      <p:tavLst>
                                        <p:tav tm="0">
                                          <p:val>
                                            <p:strVal val="#ppt_x"/>
                                          </p:val>
                                        </p:tav>
                                        <p:tav tm="100000">
                                          <p:val>
                                            <p:strVal val="#ppt_x"/>
                                          </p:val>
                                        </p:tav>
                                      </p:tavLst>
                                    </p:anim>
                                    <p:anim calcmode="lin" valueType="num">
                                      <p:cBhvr additive="base">
                                        <p:cTn id="6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5"/>
                                        </p:tgtEl>
                                        <p:attrNameLst>
                                          <p:attrName>style.visibility</p:attrName>
                                        </p:attrNameLst>
                                      </p:cBhvr>
                                      <p:to>
                                        <p:strVal val="visible"/>
                                      </p:to>
                                    </p:set>
                                    <p:anim calcmode="lin" valueType="num">
                                      <p:cBhvr additive="base">
                                        <p:cTn id="69" dur="500" fill="hold"/>
                                        <p:tgtEl>
                                          <p:spTgt spid="5"/>
                                        </p:tgtEl>
                                        <p:attrNameLst>
                                          <p:attrName>ppt_x</p:attrName>
                                        </p:attrNameLst>
                                      </p:cBhvr>
                                      <p:tavLst>
                                        <p:tav tm="0">
                                          <p:val>
                                            <p:strVal val="#ppt_x"/>
                                          </p:val>
                                        </p:tav>
                                        <p:tav tm="100000">
                                          <p:val>
                                            <p:strVal val="#ppt_x"/>
                                          </p:val>
                                        </p:tav>
                                      </p:tavLst>
                                    </p:anim>
                                    <p:anim calcmode="lin" valueType="num">
                                      <p:cBhvr additive="base">
                                        <p:cTn id="7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additive="base">
                                        <p:cTn id="75" dur="500" fill="hold"/>
                                        <p:tgtEl>
                                          <p:spTgt spid="6"/>
                                        </p:tgtEl>
                                        <p:attrNameLst>
                                          <p:attrName>ppt_x</p:attrName>
                                        </p:attrNameLst>
                                      </p:cBhvr>
                                      <p:tavLst>
                                        <p:tav tm="0">
                                          <p:val>
                                            <p:strVal val="#ppt_x"/>
                                          </p:val>
                                        </p:tav>
                                        <p:tav tm="100000">
                                          <p:val>
                                            <p:strVal val="#ppt_x"/>
                                          </p:val>
                                        </p:tav>
                                      </p:tavLst>
                                    </p:anim>
                                    <p:anim calcmode="lin" valueType="num">
                                      <p:cBhvr additive="base">
                                        <p:cTn id="7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3" presetClass="entr" presetSubtype="16" fill="hold" grpId="0" nodeType="clickEffect">
                                  <p:stCondLst>
                                    <p:cond delay="0"/>
                                  </p:stCondLst>
                                  <p:childTnLst>
                                    <p:set>
                                      <p:cBhvr>
                                        <p:cTn id="80" dur="1" fill="hold">
                                          <p:stCondLst>
                                            <p:cond delay="0"/>
                                          </p:stCondLst>
                                        </p:cTn>
                                        <p:tgtEl>
                                          <p:spTgt spid="35"/>
                                        </p:tgtEl>
                                        <p:attrNameLst>
                                          <p:attrName>style.visibility</p:attrName>
                                        </p:attrNameLst>
                                      </p:cBhvr>
                                      <p:to>
                                        <p:strVal val="visible"/>
                                      </p:to>
                                    </p:set>
                                    <p:anim calcmode="lin" valueType="num">
                                      <p:cBhvr>
                                        <p:cTn id="81" dur="500" fill="hold"/>
                                        <p:tgtEl>
                                          <p:spTgt spid="35"/>
                                        </p:tgtEl>
                                        <p:attrNameLst>
                                          <p:attrName>ppt_w</p:attrName>
                                        </p:attrNameLst>
                                      </p:cBhvr>
                                      <p:tavLst>
                                        <p:tav tm="0">
                                          <p:val>
                                            <p:fltVal val="0"/>
                                          </p:val>
                                        </p:tav>
                                        <p:tav tm="100000">
                                          <p:val>
                                            <p:strVal val="#ppt_w"/>
                                          </p:val>
                                        </p:tav>
                                      </p:tavLst>
                                    </p:anim>
                                    <p:anim calcmode="lin" valueType="num">
                                      <p:cBhvr>
                                        <p:cTn id="82" dur="500" fill="hold"/>
                                        <p:tgtEl>
                                          <p:spTgt spid="35"/>
                                        </p:tgtEl>
                                        <p:attrNameLst>
                                          <p:attrName>ppt_h</p:attrName>
                                        </p:attrNameLst>
                                      </p:cBhvr>
                                      <p:tavLst>
                                        <p:tav tm="0">
                                          <p:val>
                                            <p:fltVal val="0"/>
                                          </p:val>
                                        </p:tav>
                                        <p:tav tm="100000">
                                          <p:val>
                                            <p:strVal val="#ppt_h"/>
                                          </p:val>
                                        </p:tav>
                                      </p:tavLst>
                                    </p:anim>
                                  </p:childTnLst>
                                </p:cTn>
                              </p:par>
                              <p:par>
                                <p:cTn id="83" presetID="23" presetClass="entr" presetSubtype="16" fill="hold" grpId="0" nodeType="withEffect">
                                  <p:stCondLst>
                                    <p:cond delay="0"/>
                                  </p:stCondLst>
                                  <p:childTnLst>
                                    <p:set>
                                      <p:cBhvr>
                                        <p:cTn id="84" dur="1" fill="hold">
                                          <p:stCondLst>
                                            <p:cond delay="0"/>
                                          </p:stCondLst>
                                        </p:cTn>
                                        <p:tgtEl>
                                          <p:spTgt spid="36"/>
                                        </p:tgtEl>
                                        <p:attrNameLst>
                                          <p:attrName>style.visibility</p:attrName>
                                        </p:attrNameLst>
                                      </p:cBhvr>
                                      <p:to>
                                        <p:strVal val="visible"/>
                                      </p:to>
                                    </p:set>
                                    <p:anim calcmode="lin" valueType="num">
                                      <p:cBhvr>
                                        <p:cTn id="85" dur="500" fill="hold"/>
                                        <p:tgtEl>
                                          <p:spTgt spid="36"/>
                                        </p:tgtEl>
                                        <p:attrNameLst>
                                          <p:attrName>ppt_w</p:attrName>
                                        </p:attrNameLst>
                                      </p:cBhvr>
                                      <p:tavLst>
                                        <p:tav tm="0">
                                          <p:val>
                                            <p:fltVal val="0"/>
                                          </p:val>
                                        </p:tav>
                                        <p:tav tm="100000">
                                          <p:val>
                                            <p:strVal val="#ppt_w"/>
                                          </p:val>
                                        </p:tav>
                                      </p:tavLst>
                                    </p:anim>
                                    <p:anim calcmode="lin" valueType="num">
                                      <p:cBhvr>
                                        <p:cTn id="86" dur="500" fill="hold"/>
                                        <p:tgtEl>
                                          <p:spTgt spid="36"/>
                                        </p:tgtEl>
                                        <p:attrNameLst>
                                          <p:attrName>ppt_h</p:attrName>
                                        </p:attrNameLst>
                                      </p:cBhvr>
                                      <p:tavLst>
                                        <p:tav tm="0">
                                          <p:val>
                                            <p:fltVal val="0"/>
                                          </p:val>
                                        </p:tav>
                                        <p:tav tm="100000">
                                          <p:val>
                                            <p:strVal val="#ppt_h"/>
                                          </p:val>
                                        </p:tav>
                                      </p:tavLst>
                                    </p:anim>
                                  </p:childTnLst>
                                </p:cTn>
                              </p:par>
                              <p:par>
                                <p:cTn id="87" presetID="23" presetClass="entr" presetSubtype="16" fill="hold" grpId="0" nodeType="withEffect">
                                  <p:stCondLst>
                                    <p:cond delay="0"/>
                                  </p:stCondLst>
                                  <p:childTnLst>
                                    <p:set>
                                      <p:cBhvr>
                                        <p:cTn id="88" dur="1" fill="hold">
                                          <p:stCondLst>
                                            <p:cond delay="0"/>
                                          </p:stCondLst>
                                        </p:cTn>
                                        <p:tgtEl>
                                          <p:spTgt spid="12"/>
                                        </p:tgtEl>
                                        <p:attrNameLst>
                                          <p:attrName>style.visibility</p:attrName>
                                        </p:attrNameLst>
                                      </p:cBhvr>
                                      <p:to>
                                        <p:strVal val="visible"/>
                                      </p:to>
                                    </p:set>
                                    <p:anim calcmode="lin" valueType="num">
                                      <p:cBhvr>
                                        <p:cTn id="89" dur="500" fill="hold"/>
                                        <p:tgtEl>
                                          <p:spTgt spid="12"/>
                                        </p:tgtEl>
                                        <p:attrNameLst>
                                          <p:attrName>ppt_w</p:attrName>
                                        </p:attrNameLst>
                                      </p:cBhvr>
                                      <p:tavLst>
                                        <p:tav tm="0">
                                          <p:val>
                                            <p:fltVal val="0"/>
                                          </p:val>
                                        </p:tav>
                                        <p:tav tm="100000">
                                          <p:val>
                                            <p:strVal val="#ppt_w"/>
                                          </p:val>
                                        </p:tav>
                                      </p:tavLst>
                                    </p:anim>
                                    <p:anim calcmode="lin" valueType="num">
                                      <p:cBhvr>
                                        <p:cTn id="90" dur="500" fill="hold"/>
                                        <p:tgtEl>
                                          <p:spTgt spid="12"/>
                                        </p:tgtEl>
                                        <p:attrNameLst>
                                          <p:attrName>ppt_h</p:attrName>
                                        </p:attrNameLst>
                                      </p:cBhvr>
                                      <p:tavLst>
                                        <p:tav tm="0">
                                          <p:val>
                                            <p:fltVal val="0"/>
                                          </p:val>
                                        </p:tav>
                                        <p:tav tm="100000">
                                          <p:val>
                                            <p:strVal val="#ppt_h"/>
                                          </p:val>
                                        </p:tav>
                                      </p:tavLst>
                                    </p:anim>
                                  </p:childTnLst>
                                </p:cTn>
                              </p:par>
                              <p:par>
                                <p:cTn id="91" presetID="23" presetClass="entr" presetSubtype="16" fill="hold" grpId="0" nodeType="withEffect">
                                  <p:stCondLst>
                                    <p:cond delay="0"/>
                                  </p:stCondLst>
                                  <p:childTnLst>
                                    <p:set>
                                      <p:cBhvr>
                                        <p:cTn id="92" dur="1" fill="hold">
                                          <p:stCondLst>
                                            <p:cond delay="0"/>
                                          </p:stCondLst>
                                        </p:cTn>
                                        <p:tgtEl>
                                          <p:spTgt spid="23"/>
                                        </p:tgtEl>
                                        <p:attrNameLst>
                                          <p:attrName>style.visibility</p:attrName>
                                        </p:attrNameLst>
                                      </p:cBhvr>
                                      <p:to>
                                        <p:strVal val="visible"/>
                                      </p:to>
                                    </p:set>
                                    <p:anim calcmode="lin" valueType="num">
                                      <p:cBhvr>
                                        <p:cTn id="93" dur="500" fill="hold"/>
                                        <p:tgtEl>
                                          <p:spTgt spid="23"/>
                                        </p:tgtEl>
                                        <p:attrNameLst>
                                          <p:attrName>ppt_w</p:attrName>
                                        </p:attrNameLst>
                                      </p:cBhvr>
                                      <p:tavLst>
                                        <p:tav tm="0">
                                          <p:val>
                                            <p:fltVal val="0"/>
                                          </p:val>
                                        </p:tav>
                                        <p:tav tm="100000">
                                          <p:val>
                                            <p:strVal val="#ppt_w"/>
                                          </p:val>
                                        </p:tav>
                                      </p:tavLst>
                                    </p:anim>
                                    <p:anim calcmode="lin" valueType="num">
                                      <p:cBhvr>
                                        <p:cTn id="94"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1" grpId="0" animBg="1"/>
      <p:bldP spid="12" grpId="0" animBg="1"/>
      <p:bldP spid="13" grpId="0" animBg="1"/>
      <p:bldP spid="14" grpId="0" animBg="1"/>
      <p:bldP spid="15" grpId="0" animBg="1"/>
      <p:bldP spid="16" grpId="0" animBg="1"/>
      <p:bldP spid="17" grpId="0" animBg="1"/>
      <p:bldP spid="18" grpId="0" animBg="1"/>
      <p:bldP spid="19" grpId="0" animBg="1"/>
      <p:bldP spid="22" grpId="0" animBg="1"/>
      <p:bldP spid="26" grpId="0"/>
      <p:bldP spid="27" grpId="0"/>
      <p:bldP spid="35" grpId="0" animBg="1"/>
      <p:bldP spid="36" grpId="0" animBg="1"/>
      <p:bldP spid="37" grpId="0" animBg="1"/>
      <p:bldP spid="38" grpId="0" animBg="1"/>
      <p:bldP spid="23"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FF00"/>
                </a:solidFill>
                <a:effectLst/>
              </a:rPr>
              <a:t>6.1. Définitions </a:t>
            </a:r>
            <a:endParaRPr lang="fr-FR" dirty="0">
              <a:solidFill>
                <a:srgbClr val="FFFF00"/>
              </a:solidFill>
              <a:effectLst/>
            </a:endParaRPr>
          </a:p>
        </p:txBody>
      </p:sp>
      <p:sp>
        <p:nvSpPr>
          <p:cNvPr id="3" name="Espace réservé du contenu 2"/>
          <p:cNvSpPr>
            <a:spLocks noGrp="1"/>
          </p:cNvSpPr>
          <p:nvPr>
            <p:ph idx="1"/>
          </p:nvPr>
        </p:nvSpPr>
        <p:spPr>
          <a:xfrm>
            <a:off x="450166" y="2096064"/>
            <a:ext cx="11394831" cy="3695136"/>
          </a:xfrm>
        </p:spPr>
        <p:txBody>
          <a:bodyPr>
            <a:normAutofit/>
          </a:bodyPr>
          <a:lstStyle/>
          <a:p>
            <a:r>
              <a:rPr lang="fr-FR" b="1" u="sng" dirty="0">
                <a:effectLst/>
              </a:rPr>
              <a:t>Le stock : </a:t>
            </a:r>
            <a:r>
              <a:rPr lang="fr-FR" dirty="0">
                <a:effectLst/>
              </a:rPr>
              <a:t> les </a:t>
            </a:r>
            <a:r>
              <a:rPr lang="fr-FR" b="1" dirty="0">
                <a:effectLst/>
              </a:rPr>
              <a:t>stocks</a:t>
            </a:r>
            <a:r>
              <a:rPr lang="fr-FR" dirty="0">
                <a:effectLst/>
              </a:rPr>
              <a:t> représentent les biens achetés, transformés ou à vendre à un moment donné. Le stock représente de manière habituelle, l'ensemble des biens qui interviennent dans le cycle d'exploitation de l'entreprise ou qui peuvent être vendus ou réutilisés.</a:t>
            </a:r>
          </a:p>
          <a:p>
            <a:r>
              <a:rPr lang="fr-FR" b="1" u="sng" dirty="0">
                <a:effectLst/>
              </a:rPr>
              <a:t>Le STOCKAGE : </a:t>
            </a:r>
            <a:r>
              <a:rPr lang="fr-FR" dirty="0">
                <a:effectLst/>
              </a:rPr>
              <a:t>Le </a:t>
            </a:r>
            <a:r>
              <a:rPr lang="fr-FR" b="1" dirty="0">
                <a:effectLst/>
              </a:rPr>
              <a:t>stockage</a:t>
            </a:r>
            <a:r>
              <a:rPr lang="fr-FR" dirty="0">
                <a:effectLst/>
              </a:rPr>
              <a:t>, ou entreposage, est l'action d’</a:t>
            </a:r>
            <a:r>
              <a:rPr lang="fr-FR" u="sng" dirty="0">
                <a:effectLst/>
                <a:hlinkClick r:id="rId2" tooltip="Entreposage"/>
              </a:rPr>
              <a:t>entreposer</a:t>
            </a:r>
            <a:r>
              <a:rPr lang="fr-FR" dirty="0">
                <a:effectLst/>
              </a:rPr>
              <a:t>, c'est-à-dire de placer à un endroit identifié des objets ou des matières dont on veut pouvoir disposer rapidement en cas de besoin.</a:t>
            </a:r>
          </a:p>
          <a:p>
            <a:endParaRPr lang="fr-FR" dirty="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FF00"/>
                </a:solidFill>
              </a:rPr>
              <a:t>6.2. POURQUOI LE STOCK DES PDR ?</a:t>
            </a:r>
            <a:endParaRPr lang="fr-FR" dirty="0">
              <a:solidFill>
                <a:srgbClr val="FFFF00"/>
              </a:solidFill>
            </a:endParaRPr>
          </a:p>
        </p:txBody>
      </p:sp>
      <p:sp>
        <p:nvSpPr>
          <p:cNvPr id="3" name="Espace réservé du contenu 2"/>
          <p:cNvSpPr>
            <a:spLocks noGrp="1"/>
          </p:cNvSpPr>
          <p:nvPr>
            <p:ph idx="1"/>
          </p:nvPr>
        </p:nvSpPr>
        <p:spPr>
          <a:xfrm>
            <a:off x="913795" y="1997588"/>
            <a:ext cx="10353762" cy="4761936"/>
          </a:xfrm>
        </p:spPr>
        <p:txBody>
          <a:bodyPr>
            <a:normAutofit/>
          </a:bodyPr>
          <a:lstStyle/>
          <a:p>
            <a:r>
              <a:rPr lang="fr-FR" dirty="0"/>
              <a:t>Le stock est un investissement pour l'entreprise, il est considéré comme une charge et il génère un coût qu'il faut maitriser et réduire. Dans la classification mondiale, le stock est classé parmi les </a:t>
            </a:r>
            <a:r>
              <a:rPr lang="fr-FR" dirty="0" err="1"/>
              <a:t>septs</a:t>
            </a:r>
            <a:r>
              <a:rPr lang="fr-FR" dirty="0"/>
              <a:t> types de gaspillage, c'est pour cela il faut le donner une  grande importance lors de l'établissement de notre stratégie d'amélioration.</a:t>
            </a:r>
          </a:p>
          <a:p>
            <a:r>
              <a:rPr lang="fr-FR" dirty="0"/>
              <a:t>Le stock des PDR est généralement crée pour les raisons suivantes : </a:t>
            </a:r>
          </a:p>
          <a:p>
            <a:pPr lvl="0">
              <a:buFont typeface="Wingdings" pitchFamily="2" charset="2"/>
              <a:buChar char="ü"/>
            </a:pPr>
            <a:r>
              <a:rPr lang="fr-FR" dirty="0"/>
              <a:t>Evitez le prolongement du temps d'arrêt causé par un manque des PDR, </a:t>
            </a:r>
          </a:p>
          <a:p>
            <a:pPr lvl="0">
              <a:buFont typeface="Wingdings" pitchFamily="2" charset="2"/>
              <a:buChar char="ü"/>
            </a:pPr>
            <a:r>
              <a:rPr lang="fr-FR" dirty="0"/>
              <a:t>Approvisionner et acheter les PDR non disponibles sur le marché local.</a:t>
            </a:r>
          </a:p>
          <a:p>
            <a:pPr lvl="0">
              <a:buFont typeface="Wingdings" pitchFamily="2" charset="2"/>
              <a:buChar char="ü"/>
            </a:pPr>
            <a:r>
              <a:rPr lang="fr-FR" dirty="0"/>
              <a:t>Si nous trouvons des opportunités d'achat  à ne pas rater (remises importantes chez les fournisseurs, liquidations et déstockage,..).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0"/>
            <a:ext cx="10353761" cy="909711"/>
          </a:xfrm>
        </p:spPr>
        <p:txBody>
          <a:bodyPr>
            <a:normAutofit/>
          </a:bodyPr>
          <a:lstStyle/>
          <a:p>
            <a:r>
              <a:rPr lang="fr-FR" b="1" dirty="0">
                <a:solidFill>
                  <a:srgbClr val="FFFF00"/>
                </a:solidFill>
              </a:rPr>
              <a:t>6.3. INCONVENIENTS DU STOCK</a:t>
            </a:r>
            <a:endParaRPr lang="fr-FR" dirty="0">
              <a:solidFill>
                <a:srgbClr val="FFFF00"/>
              </a:solidFill>
            </a:endParaRPr>
          </a:p>
        </p:txBody>
      </p:sp>
      <p:sp>
        <p:nvSpPr>
          <p:cNvPr id="3" name="Espace réservé du contenu 2"/>
          <p:cNvSpPr>
            <a:spLocks noGrp="1"/>
          </p:cNvSpPr>
          <p:nvPr>
            <p:ph idx="1"/>
          </p:nvPr>
        </p:nvSpPr>
        <p:spPr>
          <a:xfrm>
            <a:off x="0" y="1420837"/>
            <a:ext cx="11985674" cy="5176911"/>
          </a:xfrm>
        </p:spPr>
        <p:txBody>
          <a:bodyPr>
            <a:normAutofit fontScale="85000" lnSpcReduction="20000"/>
          </a:bodyPr>
          <a:lstStyle/>
          <a:p>
            <a:r>
              <a:rPr lang="fr-FR" b="1" u="sng" dirty="0">
                <a:solidFill>
                  <a:srgbClr val="FFC000"/>
                </a:solidFill>
              </a:rPr>
              <a:t>Le stock est de l'argent immobilisé:</a:t>
            </a:r>
            <a:endParaRPr lang="fr-FR" dirty="0">
              <a:solidFill>
                <a:srgbClr val="FFC000"/>
              </a:solidFill>
            </a:endParaRPr>
          </a:p>
          <a:p>
            <a:pPr>
              <a:buNone/>
            </a:pPr>
            <a:r>
              <a:rPr lang="fr-FR" dirty="0"/>
              <a:t>    Le stock est un investissement d'argent, mais malheureusement c'est un investissement qui dore, c'est pour cela, parmi les grandes inconvénients du stock c'est l'immobilisation de l'argents.</a:t>
            </a:r>
          </a:p>
          <a:p>
            <a:r>
              <a:rPr lang="fr-FR" b="1" u="sng" dirty="0">
                <a:solidFill>
                  <a:srgbClr val="FFC000"/>
                </a:solidFill>
              </a:rPr>
              <a:t>Le stockage génère un cout qui s'appelle le coût de possession du stock :</a:t>
            </a:r>
            <a:endParaRPr lang="fr-FR" dirty="0">
              <a:solidFill>
                <a:srgbClr val="FFC000"/>
              </a:solidFill>
            </a:endParaRPr>
          </a:p>
          <a:p>
            <a:pPr>
              <a:buNone/>
            </a:pPr>
            <a:r>
              <a:rPr lang="fr-FR" dirty="0"/>
              <a:t>      En plus de l'argents immobilisés, La gestion et la manipulation des stocks nécessite l'exploitation des ressources humaines et matériels pour la réalisation des tâches administratives (frais des achats ,d'approvisionnement,...) et d'exploitation (magasinier, aide magasinier, chariot élévateur, loyers,...) qui représentent un coût trop chère pour l'entreprise s'appelle le coût de possession du stock. Pour les PDR, ce coût fait partie du coût global de la maintenance.</a:t>
            </a:r>
          </a:p>
          <a:p>
            <a:r>
              <a:rPr lang="fr-FR" b="1" u="sng" dirty="0">
                <a:solidFill>
                  <a:srgbClr val="FFC000"/>
                </a:solidFill>
              </a:rPr>
              <a:t>Risque de détérioration ou d’obsolescence des articles:</a:t>
            </a:r>
            <a:endParaRPr lang="fr-FR" dirty="0">
              <a:solidFill>
                <a:srgbClr val="FFC000"/>
              </a:solidFill>
            </a:endParaRPr>
          </a:p>
          <a:p>
            <a:pPr>
              <a:buFont typeface="Wingdings" pitchFamily="2" charset="2"/>
              <a:buChar char="ü"/>
            </a:pPr>
            <a:r>
              <a:rPr lang="fr-FR" dirty="0"/>
              <a:t>Parmi les risques ou les inconvénients des stocks, c'est le risque de la détérioration à cause d'une mauvaise manipulation ou des mauvaises conditions de stockage.</a:t>
            </a:r>
          </a:p>
          <a:p>
            <a:pPr>
              <a:buFont typeface="Wingdings" pitchFamily="2" charset="2"/>
              <a:buChar char="ü"/>
            </a:pPr>
            <a:r>
              <a:rPr lang="fr-FR" dirty="0"/>
              <a:t>Aussi la non utilisation du stock pendant une longue durée, peut le rendre obsolète, par exemple une pièce spécifique à une machine qui ne fonctionne plus est nommée pièce obsolète. </a:t>
            </a:r>
          </a:p>
          <a:p>
            <a:pPr>
              <a:buFont typeface="Wingdings" pitchFamily="2" charset="2"/>
              <a:buChar char="ü"/>
            </a:pPr>
            <a:r>
              <a:rPr lang="fr-FR" dirty="0"/>
              <a:t>La détérioration et l'obsolescence sont considérés comme les risques qui menacent le stockage des PDR.</a:t>
            </a:r>
          </a:p>
          <a:p>
            <a:endParaRPr lang="fr-FR"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73841D-38D2-40C2-A77B-E442025E6209}"/>
              </a:ext>
            </a:extLst>
          </p:cNvPr>
          <p:cNvSpPr>
            <a:spLocks noGrp="1"/>
          </p:cNvSpPr>
          <p:nvPr>
            <p:ph type="title"/>
          </p:nvPr>
        </p:nvSpPr>
        <p:spPr>
          <a:xfrm>
            <a:off x="1083212" y="300038"/>
            <a:ext cx="10002130" cy="817562"/>
          </a:xfrm>
          <a:noFill/>
          <a:ln>
            <a:no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fr-FR" b="1" dirty="0">
                <a:solidFill>
                  <a:srgbClr val="FFFF00"/>
                </a:solidFill>
              </a:rPr>
              <a:t>6.4. Objectif de la Gestion du stock</a:t>
            </a:r>
          </a:p>
        </p:txBody>
      </p:sp>
      <p:sp>
        <p:nvSpPr>
          <p:cNvPr id="4" name="Rectangle : coins arrondis 3">
            <a:extLst>
              <a:ext uri="{FF2B5EF4-FFF2-40B4-BE49-F238E27FC236}">
                <a16:creationId xmlns:a16="http://schemas.microsoft.com/office/drawing/2014/main" id="{4CD33668-AAF3-46DD-B04C-74184E728568}"/>
              </a:ext>
            </a:extLst>
          </p:cNvPr>
          <p:cNvSpPr/>
          <p:nvPr/>
        </p:nvSpPr>
        <p:spPr>
          <a:xfrm>
            <a:off x="5043651" y="1499875"/>
            <a:ext cx="2191407" cy="898635"/>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2000" b="1" dirty="0"/>
              <a:t>Avoir                         un 0 Stock </a:t>
            </a:r>
          </a:p>
        </p:txBody>
      </p:sp>
      <p:sp>
        <p:nvSpPr>
          <p:cNvPr id="5" name="Rectangle : coins arrondis 4">
            <a:extLst>
              <a:ext uri="{FF2B5EF4-FFF2-40B4-BE49-F238E27FC236}">
                <a16:creationId xmlns:a16="http://schemas.microsoft.com/office/drawing/2014/main" id="{58CB6526-CE27-4AE4-805B-50F0208EB005}"/>
              </a:ext>
            </a:extLst>
          </p:cNvPr>
          <p:cNvSpPr/>
          <p:nvPr/>
        </p:nvSpPr>
        <p:spPr>
          <a:xfrm>
            <a:off x="5056351" y="2979682"/>
            <a:ext cx="2191407" cy="898635"/>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2000" b="1" dirty="0"/>
              <a:t>Le minimum possible de stock</a:t>
            </a:r>
          </a:p>
        </p:txBody>
      </p:sp>
      <p:sp>
        <p:nvSpPr>
          <p:cNvPr id="6" name="Rectangle : coins arrondis 5">
            <a:extLst>
              <a:ext uri="{FF2B5EF4-FFF2-40B4-BE49-F238E27FC236}">
                <a16:creationId xmlns:a16="http://schemas.microsoft.com/office/drawing/2014/main" id="{2F4DE121-B6F5-4F69-9304-D671539E08F6}"/>
              </a:ext>
            </a:extLst>
          </p:cNvPr>
          <p:cNvSpPr/>
          <p:nvPr/>
        </p:nvSpPr>
        <p:spPr>
          <a:xfrm>
            <a:off x="8824627" y="4758996"/>
            <a:ext cx="2503773" cy="898635"/>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2000" b="1" dirty="0"/>
              <a:t>En Evitant le                sur-stockage</a:t>
            </a:r>
          </a:p>
        </p:txBody>
      </p:sp>
      <p:sp>
        <p:nvSpPr>
          <p:cNvPr id="7" name="Rectangle : coins arrondis 6">
            <a:extLst>
              <a:ext uri="{FF2B5EF4-FFF2-40B4-BE49-F238E27FC236}">
                <a16:creationId xmlns:a16="http://schemas.microsoft.com/office/drawing/2014/main" id="{287C8965-D67A-4078-8B53-56776EC187FC}"/>
              </a:ext>
            </a:extLst>
          </p:cNvPr>
          <p:cNvSpPr/>
          <p:nvPr/>
        </p:nvSpPr>
        <p:spPr>
          <a:xfrm>
            <a:off x="1045462" y="4771695"/>
            <a:ext cx="2191407" cy="898635"/>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2000" b="1" dirty="0"/>
              <a:t>En Evitant les ruptures de stock</a:t>
            </a:r>
          </a:p>
        </p:txBody>
      </p:sp>
      <p:cxnSp>
        <p:nvCxnSpPr>
          <p:cNvPr id="11" name="Connecteur droit avec flèche 10">
            <a:extLst>
              <a:ext uri="{FF2B5EF4-FFF2-40B4-BE49-F238E27FC236}">
                <a16:creationId xmlns:a16="http://schemas.microsoft.com/office/drawing/2014/main" id="{5AE1D77E-6B17-47C4-A4C6-C85F9B37A019}"/>
              </a:ext>
            </a:extLst>
          </p:cNvPr>
          <p:cNvCxnSpPr>
            <a:stCxn id="4" idx="2"/>
            <a:endCxn id="5" idx="0"/>
          </p:cNvCxnSpPr>
          <p:nvPr/>
        </p:nvCxnSpPr>
        <p:spPr>
          <a:xfrm rot="16200000" flipH="1">
            <a:off x="5855119" y="2682746"/>
            <a:ext cx="581172" cy="1270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1845D324-9F73-4CF4-8836-2CEF282A01BC}"/>
              </a:ext>
            </a:extLst>
          </p:cNvPr>
          <p:cNvCxnSpPr>
            <a:cxnSpLocks/>
            <a:stCxn id="5" idx="2"/>
            <a:endCxn id="6" idx="0"/>
          </p:cNvCxnSpPr>
          <p:nvPr/>
        </p:nvCxnSpPr>
        <p:spPr>
          <a:xfrm rot="16200000" flipH="1">
            <a:off x="7673945" y="2356426"/>
            <a:ext cx="880679" cy="3924459"/>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96F58DAB-50C8-4F80-A6F5-92449D99926E}"/>
              </a:ext>
            </a:extLst>
          </p:cNvPr>
          <p:cNvCxnSpPr>
            <a:cxnSpLocks/>
            <a:stCxn id="5" idx="2"/>
            <a:endCxn id="7" idx="0"/>
          </p:cNvCxnSpPr>
          <p:nvPr/>
        </p:nvCxnSpPr>
        <p:spPr>
          <a:xfrm rot="5400000">
            <a:off x="3699922" y="2319562"/>
            <a:ext cx="893378" cy="4010889"/>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4483100" y="2489200"/>
            <a:ext cx="720069" cy="369332"/>
          </a:xfrm>
          <a:prstGeom prst="rect">
            <a:avLst/>
          </a:prstGeom>
          <a:noFill/>
        </p:spPr>
        <p:txBody>
          <a:bodyPr wrap="none" rtlCol="0">
            <a:spAutoFit/>
          </a:bodyPr>
          <a:lstStyle/>
          <a:p>
            <a:r>
              <a:rPr lang="fr-FR" b="1" dirty="0"/>
              <a:t>Sinon</a:t>
            </a:r>
          </a:p>
        </p:txBody>
      </p:sp>
    </p:spTree>
    <p:extLst>
      <p:ext uri="{BB962C8B-B14F-4D97-AF65-F5344CB8AC3E}">
        <p14:creationId xmlns:p14="http://schemas.microsoft.com/office/powerpoint/2010/main" val="40725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randombar(horizontal)">
                                      <p:cBhvr>
                                        <p:cTn id="11" dur="500"/>
                                        <p:tgtEl>
                                          <p:spTgt spid="11"/>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p:cTn id="19" dur="500"/>
                                        <p:tgtEl>
                                          <p:spTgt spid="15"/>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randombar(horizontal)">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106073"/>
            <a:ext cx="10972800" cy="3353386"/>
          </a:xfrm>
        </p:spPr>
        <p:txBody>
          <a:bodyPr>
            <a:normAutofit/>
          </a:bodyPr>
          <a:lstStyle/>
          <a:p>
            <a:r>
              <a:rPr lang="fr-FR" dirty="0"/>
              <a:t>La majorité des responsables cherchent à gérer les stocks sans savoir la philosophie de la gestion de stock. Dans ce paragraphe je vais essayer d'instaurer l’esprit que vous deviez avoir avant de se lancer dans une démarche pareille.</a:t>
            </a:r>
          </a:p>
          <a:p>
            <a:r>
              <a:rPr lang="fr-FR" dirty="0"/>
              <a:t>Comme il est mentionné sur la Figure 12, l'objectif principal d'une gestion des stocks c'est d'avoir un zéro stock. En se basant sur ce que nous avons détaillé dans la partie "inconvénients stock", </a:t>
            </a:r>
            <a:r>
              <a:rPr lang="fr-FR" u="sng" dirty="0"/>
              <a:t>le stock se considère comme une charge pour l'entreprise</a:t>
            </a:r>
            <a:r>
              <a:rPr lang="fr-FR" dirty="0"/>
              <a:t>, alors el éliminant ou en réduisant cette charge L’entreprise va bien fonctionner.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728" y="2227384"/>
            <a:ext cx="10353761" cy="1326321"/>
          </a:xfrm>
        </p:spPr>
        <p:txBody>
          <a:bodyPr>
            <a:normAutofit/>
          </a:bodyPr>
          <a:lstStyle/>
          <a:p>
            <a:r>
              <a:rPr lang="fr-FR" sz="3600" dirty="0">
                <a:ln w="11430"/>
                <a:solidFill>
                  <a:srgbClr val="FFC000"/>
                </a:solidFill>
                <a:effectLst>
                  <a:outerShdw blurRad="50800" dist="39000" dir="5460000" algn="tl">
                    <a:srgbClr val="000000">
                      <a:alpha val="38000"/>
                    </a:srgbClr>
                  </a:outerShdw>
                </a:effectLst>
              </a:rPr>
              <a:t>Piliers du management </a:t>
            </a:r>
            <a:br>
              <a:rPr lang="ar-MA" b="0" dirty="0">
                <a:solidFill>
                  <a:srgbClr val="FFC000"/>
                </a:solidFill>
              </a:rPr>
            </a:br>
            <a:endParaRPr lang="fr-FR" dirty="0">
              <a:solidFill>
                <a:srgbClr val="FFC000"/>
              </a:solidFil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3795" y="1041009"/>
            <a:ext cx="10353762" cy="4750191"/>
          </a:xfrm>
        </p:spPr>
        <p:txBody>
          <a:bodyPr>
            <a:normAutofit/>
          </a:bodyPr>
          <a:lstStyle/>
          <a:p>
            <a:r>
              <a:rPr lang="fr-FR" dirty="0"/>
              <a:t>Vous allez me dire que ce n'est pas pratique et que c'est difficile à atteindre, si nous n'avons pas un stock, nous serons perturbé, stressé et nous allons avoir des arrêts prolongés de la production à cause de la non disponibilité des PDR. je vous réponds par oui, vous avez tout à fait raison, mais je voulais que vous  fixez en tête que le stock c'est à réduire/éliminer et non pas  à maximiser. </a:t>
            </a:r>
          </a:p>
          <a:p>
            <a:r>
              <a:rPr lang="fr-FR" dirty="0"/>
              <a:t>J'ai passé plusieurs expériences, où les responsables croient que pour être un bon gestionnaire de stock il faut avoir le tout en stock, et même en double pour éviter les ruptures stock, sans tenir compte du coût de stock et de possession de stock.  </a:t>
            </a:r>
          </a:p>
          <a:p>
            <a:r>
              <a:rPr lang="fr-FR" dirty="0"/>
              <a:t>C'est pour cela je vous conseille de ne pas avoir cette mentalité perdante et de fixer un objectif de réduire le stock au minimum possible tout en évitant les ruptures stock et éliminant le sur-stockage.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4E8851-2557-4045-9550-52BBFA6975DA}"/>
              </a:ext>
            </a:extLst>
          </p:cNvPr>
          <p:cNvSpPr>
            <a:spLocks noGrp="1"/>
          </p:cNvSpPr>
          <p:nvPr>
            <p:ph type="title"/>
          </p:nvPr>
        </p:nvSpPr>
        <p:spPr>
          <a:xfrm>
            <a:off x="281354" y="279400"/>
            <a:ext cx="11408897" cy="1326321"/>
          </a:xfrm>
          <a:noFill/>
          <a:ln>
            <a:noFill/>
          </a:ln>
        </p:spPr>
        <p:style>
          <a:lnRef idx="2">
            <a:schemeClr val="accent6"/>
          </a:lnRef>
          <a:fillRef idx="1">
            <a:schemeClr val="lt1"/>
          </a:fillRef>
          <a:effectRef idx="0">
            <a:schemeClr val="accent6"/>
          </a:effectRef>
          <a:fontRef idx="minor">
            <a:schemeClr val="dk1"/>
          </a:fontRef>
        </p:style>
        <p:txBody>
          <a:bodyPr>
            <a:normAutofit/>
          </a:bodyPr>
          <a:lstStyle/>
          <a:p>
            <a:r>
              <a:rPr lang="fr-FR" sz="3200" dirty="0">
                <a:solidFill>
                  <a:srgbClr val="FFFF00"/>
                </a:solidFill>
              </a:rPr>
              <a:t>6.5. Objectif de la Gestion du Stock des PDR</a:t>
            </a:r>
          </a:p>
        </p:txBody>
      </p:sp>
      <p:sp>
        <p:nvSpPr>
          <p:cNvPr id="3" name="Espace réservé du contenu 2">
            <a:extLst>
              <a:ext uri="{FF2B5EF4-FFF2-40B4-BE49-F238E27FC236}">
                <a16:creationId xmlns:a16="http://schemas.microsoft.com/office/drawing/2014/main" id="{BBAC1BC3-9191-48B0-878D-0DB222C81975}"/>
              </a:ext>
            </a:extLst>
          </p:cNvPr>
          <p:cNvSpPr>
            <a:spLocks noGrp="1"/>
          </p:cNvSpPr>
          <p:nvPr>
            <p:ph idx="1"/>
          </p:nvPr>
        </p:nvSpPr>
        <p:spPr>
          <a:xfrm>
            <a:off x="7505700" y="1905564"/>
            <a:ext cx="4686300" cy="3326836"/>
          </a:xfrm>
        </p:spPr>
        <p:txBody>
          <a:bodyPr>
            <a:normAutofit fontScale="85000" lnSpcReduction="10000"/>
          </a:bodyPr>
          <a:lstStyle/>
          <a:p>
            <a:pPr algn="ctr"/>
            <a:r>
              <a:rPr lang="fr-FR" b="1" dirty="0">
                <a:solidFill>
                  <a:schemeClr val="accent6"/>
                </a:solidFill>
              </a:rPr>
              <a:t>Objectifs de la fonction maintenance</a:t>
            </a:r>
          </a:p>
          <a:p>
            <a:r>
              <a:rPr lang="fr-FR" sz="3000" dirty="0"/>
              <a:t>Assurer la disponibilité maximale des biens</a:t>
            </a:r>
          </a:p>
          <a:p>
            <a:r>
              <a:rPr lang="fr-FR" sz="3000" dirty="0"/>
              <a:t>Augmenter la durée de vie des bien</a:t>
            </a:r>
          </a:p>
          <a:p>
            <a:r>
              <a:rPr lang="fr-FR" sz="3000" dirty="0"/>
              <a:t>Avec le minimum des coûts</a:t>
            </a:r>
          </a:p>
        </p:txBody>
      </p:sp>
      <p:sp>
        <p:nvSpPr>
          <p:cNvPr id="4" name="Espace réservé du contenu 2">
            <a:extLst>
              <a:ext uri="{FF2B5EF4-FFF2-40B4-BE49-F238E27FC236}">
                <a16:creationId xmlns:a16="http://schemas.microsoft.com/office/drawing/2014/main" id="{BBAC1BC3-9191-48B0-878D-0DB222C81975}"/>
              </a:ext>
            </a:extLst>
          </p:cNvPr>
          <p:cNvSpPr txBox="1">
            <a:spLocks/>
          </p:cNvSpPr>
          <p:nvPr/>
        </p:nvSpPr>
        <p:spPr>
          <a:xfrm>
            <a:off x="0" y="1955800"/>
            <a:ext cx="4191000" cy="3276600"/>
          </a:xfrm>
          <a:prstGeom prst="rect">
            <a:avLst/>
          </a:prstGeom>
        </p:spPr>
        <p:txBody>
          <a:bodyPr vert="horz" lIns="91440" tIns="45720" rIns="91440" bIns="45720" rtlCol="0">
            <a:normAutofit fontScale="77500" lnSpcReduction="20000"/>
          </a:bodyPr>
          <a:lstStyle/>
          <a:p>
            <a:pPr marL="228600" marR="0" lvl="0" indent="-228600" algn="ctr"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3100" b="1" i="0" strike="noStrike" kern="1200" cap="none" spc="0" normalizeH="0" baseline="0" noProof="0" dirty="0">
                <a:ln>
                  <a:noFill/>
                </a:ln>
                <a:solidFill>
                  <a:schemeClr val="accent6"/>
                </a:solidFill>
                <a:uLnTx/>
                <a:uFillTx/>
                <a:latin typeface="+mn-lt"/>
                <a:ea typeface="+mn-ea"/>
                <a:cs typeface="+mn-cs"/>
              </a:rPr>
              <a:t>Objectifs de la Gestion des PDR</a:t>
            </a:r>
            <a:endParaRPr kumimoji="0" lang="fr-FR" sz="2300" b="0" i="0"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3000" b="0" i="0" u="none" strike="noStrike" kern="1200" cap="none" spc="0" normalizeH="0" baseline="0" noProof="0" dirty="0">
                <a:ln>
                  <a:noFill/>
                </a:ln>
                <a:solidFill>
                  <a:schemeClr val="tx1"/>
                </a:solidFill>
                <a:uLnTx/>
                <a:uFillTx/>
                <a:latin typeface="+mn-lt"/>
                <a:ea typeface="+mn-ea"/>
                <a:cs typeface="+mn-cs"/>
              </a:rPr>
              <a:t>Assurer</a:t>
            </a:r>
            <a:r>
              <a:rPr kumimoji="0" lang="fr-FR" sz="3000" b="0" i="0" u="none" strike="noStrike" kern="1200" cap="none" spc="0" normalizeH="0" noProof="0" dirty="0">
                <a:ln>
                  <a:noFill/>
                </a:ln>
                <a:solidFill>
                  <a:schemeClr val="tx1"/>
                </a:solidFill>
                <a:uLnTx/>
                <a:uFillTx/>
                <a:latin typeface="+mn-lt"/>
                <a:ea typeface="+mn-ea"/>
                <a:cs typeface="+mn-cs"/>
              </a:rPr>
              <a:t> les PDR nécessaires dans le temps voulu  et avec le minimum des coûts en évitant les ruptures stock et le sur-stockage</a:t>
            </a:r>
            <a:endParaRPr kumimoji="0" lang="fr-FR" sz="3000" b="0" i="0" u="none" strike="noStrike" kern="1200" cap="none" spc="0" normalizeH="0" baseline="0" noProof="0" dirty="0">
              <a:ln>
                <a:noFill/>
              </a:ln>
              <a:solidFill>
                <a:schemeClr val="tx1"/>
              </a:solidFill>
              <a:uLnTx/>
              <a:uFillTx/>
              <a:latin typeface="+mn-lt"/>
              <a:ea typeface="+mn-ea"/>
              <a:cs typeface="+mn-cs"/>
            </a:endParaRPr>
          </a:p>
        </p:txBody>
      </p:sp>
      <p:cxnSp>
        <p:nvCxnSpPr>
          <p:cNvPr id="6" name="Connecteur droit avec flèche 5"/>
          <p:cNvCxnSpPr>
            <a:stCxn id="4" idx="3"/>
            <a:endCxn id="11" idx="1"/>
          </p:cNvCxnSpPr>
          <p:nvPr/>
        </p:nvCxnSpPr>
        <p:spPr>
          <a:xfrm>
            <a:off x="4191000" y="3594100"/>
            <a:ext cx="609600" cy="6350"/>
          </a:xfrm>
          <a:prstGeom prst="straightConnector1">
            <a:avLst/>
          </a:prstGeom>
          <a:ln>
            <a:tailEnd type="arrow"/>
          </a:ln>
        </p:spPr>
        <p:style>
          <a:lnRef idx="2">
            <a:schemeClr val="accent6"/>
          </a:lnRef>
          <a:fillRef idx="1">
            <a:schemeClr val="lt1"/>
          </a:fillRef>
          <a:effectRef idx="0">
            <a:schemeClr val="accent6"/>
          </a:effectRef>
          <a:fontRef idx="minor">
            <a:schemeClr val="dk1"/>
          </a:fontRef>
        </p:style>
      </p:cxnSp>
      <p:cxnSp>
        <p:nvCxnSpPr>
          <p:cNvPr id="14" name="Connecteur droit avec flèche 13"/>
          <p:cNvCxnSpPr>
            <a:stCxn id="11" idx="3"/>
          </p:cNvCxnSpPr>
          <p:nvPr/>
        </p:nvCxnSpPr>
        <p:spPr>
          <a:xfrm flipV="1">
            <a:off x="6654800" y="3060700"/>
            <a:ext cx="939800" cy="539750"/>
          </a:xfrm>
          <a:prstGeom prst="straightConnector1">
            <a:avLst/>
          </a:prstGeom>
          <a:ln>
            <a:tailEnd type="arrow"/>
          </a:ln>
        </p:spPr>
        <p:style>
          <a:lnRef idx="2">
            <a:schemeClr val="accent6"/>
          </a:lnRef>
          <a:fillRef idx="1">
            <a:schemeClr val="lt1"/>
          </a:fillRef>
          <a:effectRef idx="0">
            <a:schemeClr val="accent6"/>
          </a:effectRef>
          <a:fontRef idx="minor">
            <a:schemeClr val="dk1"/>
          </a:fontRef>
        </p:style>
      </p:cxnSp>
      <p:sp>
        <p:nvSpPr>
          <p:cNvPr id="11" name="Rectangle à coins arrondis 10"/>
          <p:cNvSpPr/>
          <p:nvPr/>
        </p:nvSpPr>
        <p:spPr>
          <a:xfrm>
            <a:off x="4800600" y="2400300"/>
            <a:ext cx="1854200" cy="240030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solidFill>
                  <a:schemeClr val="bg1"/>
                </a:solidFill>
              </a:rPr>
              <a:t>Réduire le temps des arrêts correctives et préventives</a:t>
            </a:r>
          </a:p>
        </p:txBody>
      </p:sp>
      <p:cxnSp>
        <p:nvCxnSpPr>
          <p:cNvPr id="17" name="Connecteur droit avec flèche 16"/>
          <p:cNvCxnSpPr>
            <a:stCxn id="11" idx="3"/>
          </p:cNvCxnSpPr>
          <p:nvPr/>
        </p:nvCxnSpPr>
        <p:spPr>
          <a:xfrm>
            <a:off x="6654800" y="3600450"/>
            <a:ext cx="901700" cy="781050"/>
          </a:xfrm>
          <a:prstGeom prst="straightConnector1">
            <a:avLst/>
          </a:prstGeom>
          <a:ln>
            <a:tailEnd type="arrow"/>
          </a:ln>
        </p:spPr>
        <p:style>
          <a:lnRef idx="2">
            <a:schemeClr val="accent6"/>
          </a:lnRef>
          <a:fillRef idx="1">
            <a:schemeClr val="lt1"/>
          </a:fillRef>
          <a:effectRef idx="0">
            <a:schemeClr val="accent6"/>
          </a:effectRef>
          <a:fontRef idx="minor">
            <a:schemeClr val="dk1"/>
          </a:fontRef>
        </p:style>
      </p:cxnSp>
      <p:sp>
        <p:nvSpPr>
          <p:cNvPr id="9" name="ZoneTexte 8"/>
          <p:cNvSpPr txBox="1"/>
          <p:nvPr/>
        </p:nvSpPr>
        <p:spPr>
          <a:xfrm>
            <a:off x="182877" y="5528606"/>
            <a:ext cx="11882511" cy="923330"/>
          </a:xfrm>
          <a:prstGeom prst="rect">
            <a:avLst/>
          </a:prstGeom>
          <a:noFill/>
        </p:spPr>
        <p:txBody>
          <a:bodyPr wrap="square" rtlCol="0">
            <a:spAutoFit/>
          </a:bodyPr>
          <a:lstStyle/>
          <a:p>
            <a:r>
              <a:rPr lang="fr-FR" dirty="0"/>
              <a:t>La gestion des PDR consiste à assurer les PDR nécessaires pour la réalisation des interventions maintenance au temps voulu avec le minimum des coûts et bien sure en évitant les ruptures stock et le sur-stockage.</a:t>
            </a:r>
          </a:p>
          <a:p>
            <a:endParaRPr lang="fr-FR" dirty="0"/>
          </a:p>
        </p:txBody>
      </p:sp>
    </p:spTree>
    <p:extLst>
      <p:ext uri="{BB962C8B-B14F-4D97-AF65-F5344CB8AC3E}">
        <p14:creationId xmlns:p14="http://schemas.microsoft.com/office/powerpoint/2010/main" val="91573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additive="base">
                                        <p:cTn id="3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anim calcmode="lin" valueType="num">
                                      <p:cBhvr additive="base">
                                        <p:cTn id="3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 calcmode="lin" valueType="num">
                                      <p:cBhvr additive="base">
                                        <p:cTn id="4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additive="base">
                                        <p:cTn id="4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1" grpId="0" animBg="1"/>
      <p:bldP spid="9"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1930" y="0"/>
            <a:ext cx="10353761" cy="1326321"/>
          </a:xfrm>
        </p:spPr>
        <p:txBody>
          <a:bodyPr>
            <a:normAutofit/>
          </a:bodyPr>
          <a:lstStyle/>
          <a:p>
            <a:r>
              <a:rPr lang="fr-FR" b="1" dirty="0">
                <a:solidFill>
                  <a:srgbClr val="FFFF00"/>
                </a:solidFill>
              </a:rPr>
              <a:t>6.6. Les niveaux de stock</a:t>
            </a:r>
            <a:endParaRPr lang="fr-FR" dirty="0">
              <a:solidFill>
                <a:srgbClr val="FFFF00"/>
              </a:solidFill>
            </a:endParaRPr>
          </a:p>
        </p:txBody>
      </p:sp>
      <p:sp>
        <p:nvSpPr>
          <p:cNvPr id="3" name="Espace réservé du contenu 2"/>
          <p:cNvSpPr>
            <a:spLocks noGrp="1"/>
          </p:cNvSpPr>
          <p:nvPr>
            <p:ph idx="1"/>
          </p:nvPr>
        </p:nvSpPr>
        <p:spPr>
          <a:xfrm>
            <a:off x="576774" y="1575582"/>
            <a:ext cx="11043139" cy="4825218"/>
          </a:xfrm>
        </p:spPr>
        <p:txBody>
          <a:bodyPr>
            <a:normAutofit fontScale="92500" lnSpcReduction="10000"/>
          </a:bodyPr>
          <a:lstStyle/>
          <a:p>
            <a:r>
              <a:rPr lang="fr-FR" dirty="0"/>
              <a:t>Pour une bonne maîtrise de ses stocks et pour éviter les ruptures et le sur-stockage, le magasinier doit définir des différents niveaux de stock : </a:t>
            </a:r>
          </a:p>
          <a:p>
            <a:pPr lvl="0">
              <a:buFont typeface="Wingdings" pitchFamily="2" charset="2"/>
              <a:buChar char="Ø"/>
            </a:pPr>
            <a:r>
              <a:rPr lang="fr-FR" b="1" dirty="0">
                <a:solidFill>
                  <a:srgbClr val="FFC000"/>
                </a:solidFill>
              </a:rPr>
              <a:t>Stock de sécurité </a:t>
            </a:r>
            <a:r>
              <a:rPr lang="fr-FR" dirty="0">
                <a:solidFill>
                  <a:srgbClr val="FFC000"/>
                </a:solidFill>
              </a:rPr>
              <a:t>: </a:t>
            </a:r>
            <a:r>
              <a:rPr lang="fr-FR" dirty="0"/>
              <a:t>c’est la quantité en dessous de laquelle il ne faut pas descendre </a:t>
            </a:r>
          </a:p>
          <a:p>
            <a:pPr lvl="0">
              <a:buFont typeface="Wingdings" pitchFamily="2" charset="2"/>
              <a:buChar char="Ø"/>
            </a:pPr>
            <a:r>
              <a:rPr lang="fr-FR" b="1" dirty="0">
                <a:solidFill>
                  <a:srgbClr val="FFC000"/>
                </a:solidFill>
              </a:rPr>
              <a:t>Stock d’alerte </a:t>
            </a:r>
            <a:r>
              <a:rPr lang="fr-FR" dirty="0">
                <a:solidFill>
                  <a:srgbClr val="FFC000"/>
                </a:solidFill>
              </a:rPr>
              <a:t>: </a:t>
            </a:r>
            <a:r>
              <a:rPr lang="fr-FR" dirty="0"/>
              <a:t>c’est la quantité qui détermine le déclenchement de la commande, en fonction du délai habituel de livraison </a:t>
            </a:r>
          </a:p>
          <a:p>
            <a:pPr lvl="0">
              <a:buFont typeface="Wingdings" pitchFamily="2" charset="2"/>
              <a:buChar char="Ø"/>
            </a:pPr>
            <a:r>
              <a:rPr lang="fr-FR" b="1" dirty="0">
                <a:solidFill>
                  <a:srgbClr val="FFC000"/>
                </a:solidFill>
              </a:rPr>
              <a:t>Stock minimum </a:t>
            </a:r>
            <a:r>
              <a:rPr lang="fr-FR" dirty="0">
                <a:solidFill>
                  <a:srgbClr val="FFC000"/>
                </a:solidFill>
              </a:rPr>
              <a:t>: </a:t>
            </a:r>
            <a:r>
              <a:rPr lang="fr-FR" dirty="0"/>
              <a:t>c’est la quantité correspondant à la consommation pendant le délai de réapprovisionnement , donc stock minimum = stock d’alerte – stock de sécurité </a:t>
            </a:r>
          </a:p>
          <a:p>
            <a:pPr lvl="0">
              <a:buFont typeface="Wingdings" pitchFamily="2" charset="2"/>
              <a:buChar char="Ø"/>
            </a:pPr>
            <a:r>
              <a:rPr lang="fr-FR" b="1" dirty="0">
                <a:solidFill>
                  <a:srgbClr val="FFC000"/>
                </a:solidFill>
              </a:rPr>
              <a:t>Stock maximum </a:t>
            </a:r>
            <a:r>
              <a:rPr lang="fr-FR" dirty="0">
                <a:solidFill>
                  <a:srgbClr val="FFC000"/>
                </a:solidFill>
              </a:rPr>
              <a:t>: </a:t>
            </a:r>
            <a:r>
              <a:rPr lang="fr-FR" dirty="0"/>
              <a:t>il est fonction de l’espace de stockage disponible, mais aussi du coût que représente l’achat par avance du stock </a:t>
            </a:r>
          </a:p>
          <a:p>
            <a:pPr>
              <a:buNone/>
            </a:pPr>
            <a:endParaRPr lang="fr-FR" dirty="0"/>
          </a:p>
          <a:p>
            <a:r>
              <a:rPr lang="fr-FR" dirty="0"/>
              <a:t>Ils existent d'autres niveaux à calculer pour mieux maitriser ses stocks, mais l'essentiel et les plus pratiques se sont ces quatre niveaux cités ci dessus.</a:t>
            </a:r>
          </a:p>
          <a:p>
            <a:endParaRPr lang="fr-FR"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FF00"/>
                </a:solidFill>
              </a:rPr>
              <a:t>6.7. LES INDICATEURS DU STOCK</a:t>
            </a:r>
            <a:endParaRPr lang="fr-FR" dirty="0">
              <a:solidFill>
                <a:srgbClr val="FFFF00"/>
              </a:solidFill>
            </a:endParaRPr>
          </a:p>
        </p:txBody>
      </p:sp>
      <p:sp>
        <p:nvSpPr>
          <p:cNvPr id="3" name="Espace réservé du contenu 2"/>
          <p:cNvSpPr>
            <a:spLocks noGrp="1"/>
          </p:cNvSpPr>
          <p:nvPr>
            <p:ph idx="1"/>
          </p:nvPr>
        </p:nvSpPr>
        <p:spPr/>
        <p:txBody>
          <a:bodyPr/>
          <a:lstStyle/>
          <a:p>
            <a:r>
              <a:rPr lang="fr-FR" dirty="0"/>
              <a:t>Dans la gestion des stocks, un </a:t>
            </a:r>
            <a:r>
              <a:rPr lang="fr-FR" b="1" dirty="0"/>
              <a:t>indicateur de performance </a:t>
            </a:r>
            <a:r>
              <a:rPr lang="fr-FR" dirty="0"/>
              <a:t>(KPI, pour </a:t>
            </a:r>
            <a:r>
              <a:rPr lang="fr-FR" i="1" dirty="0"/>
              <a:t>Key Performance </a:t>
            </a:r>
            <a:r>
              <a:rPr lang="fr-FR" i="1" dirty="0" err="1"/>
              <a:t>Indicator</a:t>
            </a:r>
            <a:r>
              <a:rPr lang="fr-FR" dirty="0"/>
              <a:t>) est un </a:t>
            </a:r>
            <a:r>
              <a:rPr lang="fr-FR" b="1" dirty="0"/>
              <a:t>paramètre permettant de surveiller les stocks</a:t>
            </a:r>
            <a:r>
              <a:rPr lang="fr-FR" dirty="0"/>
              <a:t>, l’entrée et la sortie des articles et la disponibilité des stocks. Ces informations facilitent la prise de décision pour améliorer la </a:t>
            </a:r>
            <a:r>
              <a:rPr lang="fr-FR" u="sng" dirty="0">
                <a:hlinkClick r:id="rId2"/>
              </a:rPr>
              <a:t>maitrise</a:t>
            </a:r>
            <a:r>
              <a:rPr lang="fr-FR" b="1" dirty="0"/>
              <a:t> des stocks et le contrôle des stocks sur la base des performances réelles du magasin</a:t>
            </a:r>
            <a:r>
              <a:rPr lang="fr-FR" dirty="0"/>
              <a:t>.</a:t>
            </a:r>
          </a:p>
          <a:p>
            <a:r>
              <a:rPr lang="fr-FR" dirty="0"/>
              <a:t> Le bon suivi de ces indicateurs augmente la maitrise des stocks et la réduction des coûts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a:solidFill>
                  <a:srgbClr val="FFC000"/>
                </a:solidFill>
                <a:effectLst/>
              </a:rPr>
              <a:t>1. Stock moyen</a:t>
            </a:r>
            <a:br>
              <a:rPr lang="fr-FR" sz="2800" dirty="0">
                <a:solidFill>
                  <a:srgbClr val="FFC000"/>
                </a:solidFill>
                <a:effectLst/>
              </a:rPr>
            </a:br>
            <a:endParaRPr lang="fr-FR" sz="2800" dirty="0">
              <a:solidFill>
                <a:srgbClr val="FFC000"/>
              </a:solidFill>
              <a:effectLst/>
            </a:endParaRPr>
          </a:p>
        </p:txBody>
      </p:sp>
      <p:sp>
        <p:nvSpPr>
          <p:cNvPr id="3" name="Espace réservé du contenu 2"/>
          <p:cNvSpPr>
            <a:spLocks noGrp="1"/>
          </p:cNvSpPr>
          <p:nvPr>
            <p:ph idx="1"/>
          </p:nvPr>
        </p:nvSpPr>
        <p:spPr/>
        <p:txBody>
          <a:bodyPr/>
          <a:lstStyle/>
          <a:p>
            <a:r>
              <a:rPr lang="fr-FR" dirty="0"/>
              <a:t>Le stock moyen correspond au volume moyen de produits stocké dans l’installation sur une période déterminée, généralement un an. Cet indicateur donne au responsable magasin des informations factuelles sur la quantité moyenne de produits stockés au cours de la période sélectionnée.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solidFill>
                  <a:srgbClr val="FFC000"/>
                </a:solidFill>
                <a:effectLst/>
              </a:rPr>
              <a:t>2. Stock optimal</a:t>
            </a:r>
            <a:br>
              <a:rPr lang="fr-FR" sz="3200" b="1" dirty="0">
                <a:solidFill>
                  <a:srgbClr val="FFC000"/>
                </a:solidFill>
                <a:effectLst/>
              </a:rPr>
            </a:br>
            <a:endParaRPr lang="fr-FR" sz="3200" dirty="0">
              <a:solidFill>
                <a:srgbClr val="FFC000"/>
              </a:solidFill>
              <a:effectLst/>
            </a:endParaRPr>
          </a:p>
        </p:txBody>
      </p:sp>
      <p:sp>
        <p:nvSpPr>
          <p:cNvPr id="3" name="Espace réservé du contenu 2"/>
          <p:cNvSpPr>
            <a:spLocks noGrp="1"/>
          </p:cNvSpPr>
          <p:nvPr>
            <p:ph idx="1"/>
          </p:nvPr>
        </p:nvSpPr>
        <p:spPr/>
        <p:txBody>
          <a:bodyPr/>
          <a:lstStyle/>
          <a:p>
            <a:r>
              <a:rPr lang="fr-FR" dirty="0"/>
              <a:t>Le </a:t>
            </a:r>
            <a:r>
              <a:rPr lang="fr-FR" u="sng" dirty="0">
                <a:hlinkClick r:id="rId2"/>
              </a:rPr>
              <a:t>stock optimal</a:t>
            </a:r>
            <a:r>
              <a:rPr lang="fr-FR" dirty="0"/>
              <a:t> correspond à la quantité exacte de stock dont un magasin a besoin pour répondre à la demande sans rupture de stock (situation où une commande ne peut pas être traitée en raison d’un manque de stock). Ce KPI montre au responsable du magasin le volume de stock optimal pour maximiser la rentabilité tout en minimisant les coûts de stockage.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solidFill>
                  <a:srgbClr val="FFC000"/>
                </a:solidFill>
                <a:effectLst>
                  <a:outerShdw blurRad="38100" dist="38100" dir="2700000" algn="tl">
                    <a:srgbClr val="000000">
                      <a:alpha val="43137"/>
                    </a:srgbClr>
                  </a:outerShdw>
                </a:effectLst>
              </a:rPr>
              <a:t>3. Vitesse de rotation de stock</a:t>
            </a:r>
            <a:br>
              <a:rPr lang="fr-FR" sz="3200" b="1" dirty="0">
                <a:solidFill>
                  <a:srgbClr val="FFC000"/>
                </a:solidFill>
                <a:effectLst>
                  <a:outerShdw blurRad="38100" dist="38100" dir="2700000" algn="tl">
                    <a:srgbClr val="000000">
                      <a:alpha val="43137"/>
                    </a:srgbClr>
                  </a:outerShdw>
                </a:effectLst>
              </a:rPr>
            </a:br>
            <a:endParaRPr lang="fr-FR" sz="3200" dirty="0">
              <a:solidFill>
                <a:srgbClr val="FFC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txBody>
          <a:bodyPr>
            <a:normAutofit/>
          </a:bodyPr>
          <a:lstStyle/>
          <a:p>
            <a:r>
              <a:rPr lang="fr-FR" dirty="0"/>
              <a:t>La </a:t>
            </a:r>
            <a:r>
              <a:rPr lang="fr-FR" u="sng" dirty="0">
                <a:hlinkClick r:id="rId2"/>
              </a:rPr>
              <a:t>rotation des stocks</a:t>
            </a:r>
            <a:r>
              <a:rPr lang="fr-FR" dirty="0"/>
              <a:t> est un indicateur qui mesure la vitesse de réapprovisionnement des stocks sur une période déterminée. Autrement dit, il montre combien de fois un article a été demandé et sorti. Cet indicateur permet au responsable magasin d’attribuer à chaque référence une catégorie de rotation suivant la </a:t>
            </a:r>
            <a:r>
              <a:rPr lang="fr-FR" u="sng" dirty="0">
                <a:hlinkClick r:id="rId3"/>
              </a:rPr>
              <a:t>méthode ABC</a:t>
            </a:r>
            <a:r>
              <a:rPr lang="fr-FR" dirty="0"/>
              <a:t>, où A correspond à une forte rotation et C à la rotation la plus faible. Cette information permet une classification améliorée des produits dans le magasin, en fonction de leur niveau de demande.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698501"/>
            <a:ext cx="10972800" cy="5427666"/>
          </a:xfrm>
        </p:spPr>
        <p:txBody>
          <a:bodyPr>
            <a:normAutofit fontScale="92500" lnSpcReduction="20000"/>
          </a:bodyPr>
          <a:lstStyle/>
          <a:p>
            <a:pPr>
              <a:buNone/>
            </a:pPr>
            <a:r>
              <a:rPr lang="fr-FR" sz="2600" b="1" dirty="0">
                <a:solidFill>
                  <a:srgbClr val="FFC000"/>
                </a:solidFill>
                <a:effectLst/>
              </a:rPr>
              <a:t>4. Taux de ruptures</a:t>
            </a:r>
          </a:p>
          <a:p>
            <a:r>
              <a:rPr lang="fr-FR" dirty="0"/>
              <a:t>Cet indicateur  joue le rôle d'alarme pour détecter les articles ayant des niveaux de stocks mal calculés.</a:t>
            </a:r>
          </a:p>
          <a:p>
            <a:pPr>
              <a:buNone/>
            </a:pPr>
            <a:endParaRPr lang="fr-FR" b="1" dirty="0"/>
          </a:p>
          <a:p>
            <a:pPr>
              <a:buNone/>
            </a:pPr>
            <a:r>
              <a:rPr lang="fr-FR" sz="2600" b="1" dirty="0">
                <a:solidFill>
                  <a:srgbClr val="FFC000"/>
                </a:solidFill>
                <a:effectLst/>
              </a:rPr>
              <a:t>5. Durée de stockage</a:t>
            </a:r>
          </a:p>
          <a:p>
            <a:pPr>
              <a:buNone/>
            </a:pPr>
            <a:r>
              <a:rPr lang="fr-FR" b="1" dirty="0"/>
              <a:t> </a:t>
            </a:r>
          </a:p>
          <a:p>
            <a:r>
              <a:rPr lang="fr-FR" dirty="0"/>
              <a:t>La </a:t>
            </a:r>
            <a:r>
              <a:rPr lang="fr-FR" u="sng" dirty="0">
                <a:hlinkClick r:id="rId2"/>
              </a:rPr>
              <a:t>durée de stockage</a:t>
            </a:r>
            <a:r>
              <a:rPr lang="fr-FR" dirty="0"/>
              <a:t> correspond à la période pendant laquelle les PDR demeurent stockés avant d’être consommé. Cet indicateur, qui analyse le coût de stockage par article, plus le temps de stockage dans le magasin est court, plus le coût de stockage est faible et, par conséquent, plus la rentabilité est élevée.</a:t>
            </a:r>
          </a:p>
          <a:p>
            <a:pPr>
              <a:buNone/>
            </a:pPr>
            <a:endParaRPr lang="fr-FR" dirty="0"/>
          </a:p>
          <a:p>
            <a:pPr>
              <a:buNone/>
            </a:pPr>
            <a:r>
              <a:rPr lang="fr-FR" sz="2600" b="1" dirty="0">
                <a:solidFill>
                  <a:srgbClr val="FFC000"/>
                </a:solidFill>
                <a:effectLst/>
              </a:rPr>
              <a:t>6.Coût global du Stock :</a:t>
            </a:r>
            <a:endParaRPr lang="fr-FR" sz="2600" dirty="0">
              <a:solidFill>
                <a:srgbClr val="FFC000"/>
              </a:solidFill>
              <a:effectLst/>
            </a:endParaRPr>
          </a:p>
          <a:p>
            <a:r>
              <a:rPr lang="fr-FR" dirty="0"/>
              <a:t>Il correspond au coût global qui coûte la gestion du stock à l'entreprise, et il égale la somme des coûts de possession des stocks plus la valeur du stock</a:t>
            </a:r>
          </a:p>
          <a:p>
            <a:endParaRPr lang="fr-FR" dirty="0"/>
          </a:p>
          <a:p>
            <a:pPr>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7625" y="0"/>
            <a:ext cx="11422966" cy="1326321"/>
          </a:xfrm>
        </p:spPr>
        <p:txBody>
          <a:bodyPr>
            <a:normAutofit/>
          </a:bodyPr>
          <a:lstStyle/>
          <a:p>
            <a:r>
              <a:rPr lang="fr-FR" sz="3200" b="1" dirty="0">
                <a:solidFill>
                  <a:srgbClr val="FFFF00"/>
                </a:solidFill>
              </a:rPr>
              <a:t>6.8. La gestion du Stock et la méthode ABC</a:t>
            </a:r>
            <a:endParaRPr lang="fr-FR" sz="3200" dirty="0">
              <a:solidFill>
                <a:srgbClr val="FFFF00"/>
              </a:solidFill>
            </a:endParaRPr>
          </a:p>
        </p:txBody>
      </p:sp>
      <p:sp>
        <p:nvSpPr>
          <p:cNvPr id="3" name="Espace réservé du contenu 2"/>
          <p:cNvSpPr>
            <a:spLocks noGrp="1"/>
          </p:cNvSpPr>
          <p:nvPr>
            <p:ph idx="1"/>
          </p:nvPr>
        </p:nvSpPr>
        <p:spPr>
          <a:xfrm>
            <a:off x="773118" y="1181665"/>
            <a:ext cx="10353762" cy="5373880"/>
          </a:xfrm>
        </p:spPr>
        <p:txBody>
          <a:bodyPr>
            <a:noAutofit/>
          </a:bodyPr>
          <a:lstStyle/>
          <a:p>
            <a:r>
              <a:rPr lang="fr-FR" dirty="0"/>
              <a:t>Le gestionnaire de stock a souvent un nombre d’article très important à gérer sachant que Les ressources affectées à la tâche de gestion des stocks et des approvisionnements ne sont pas illimitées . </a:t>
            </a:r>
          </a:p>
          <a:p>
            <a:r>
              <a:rPr lang="fr-FR" dirty="0"/>
              <a:t>C’est pour cette raison qu’il faudra appliquer des modes de gestion de stock différents selon l’importance des articles. Alors,  Comment définir  le degré d’importance de chaque article  ? </a:t>
            </a:r>
          </a:p>
          <a:p>
            <a:pPr>
              <a:buNone/>
            </a:pPr>
            <a:r>
              <a:rPr lang="fr-FR" dirty="0"/>
              <a:t>On  pourrait citer différent critères : </a:t>
            </a:r>
          </a:p>
          <a:p>
            <a:pPr lvl="0">
              <a:buFont typeface="Wingdings" pitchFamily="2" charset="2"/>
              <a:buChar char="ü"/>
            </a:pPr>
            <a:r>
              <a:rPr lang="fr-FR" dirty="0"/>
              <a:t>difficulté d’approvisionnement (délais, rareté des fournisseurs, ..)</a:t>
            </a:r>
          </a:p>
          <a:p>
            <a:pPr lvl="0">
              <a:buFont typeface="Wingdings" pitchFamily="2" charset="2"/>
              <a:buChar char="ü"/>
            </a:pPr>
            <a:r>
              <a:rPr lang="fr-FR" dirty="0"/>
              <a:t>place occupée dans les magasins de stockage</a:t>
            </a:r>
          </a:p>
          <a:p>
            <a:pPr lvl="0">
              <a:buFont typeface="Wingdings" pitchFamily="2" charset="2"/>
              <a:buChar char="ü"/>
            </a:pPr>
            <a:r>
              <a:rPr lang="fr-FR" dirty="0"/>
              <a:t>quantités consommées annuellement</a:t>
            </a:r>
          </a:p>
          <a:p>
            <a:pPr lvl="0">
              <a:buFont typeface="Wingdings" pitchFamily="2" charset="2"/>
              <a:buChar char="ü"/>
            </a:pPr>
            <a:r>
              <a:rPr lang="fr-FR" dirty="0"/>
              <a:t>prix  des  articles.</a:t>
            </a:r>
          </a:p>
          <a:p>
            <a:pPr lvl="0">
              <a:buFont typeface="Wingdings" pitchFamily="2" charset="2"/>
              <a:buChar char="ü"/>
            </a:pPr>
            <a:r>
              <a:rPr lang="fr-FR" dirty="0"/>
              <a:t>……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a:solidFill>
                  <a:srgbClr val="FFC000"/>
                </a:solidFill>
              </a:rPr>
              <a:t>La méthode ABC (ou diagramme de Pareto)</a:t>
            </a:r>
            <a:br>
              <a:rPr lang="fr-FR" sz="2400" dirty="0">
                <a:solidFill>
                  <a:srgbClr val="FFC000"/>
                </a:solidFill>
              </a:rPr>
            </a:br>
            <a:endParaRPr lang="fr-FR" sz="2400" dirty="0">
              <a:solidFill>
                <a:srgbClr val="FFC000"/>
              </a:solidFill>
            </a:endParaRPr>
          </a:p>
        </p:txBody>
      </p:sp>
      <p:sp>
        <p:nvSpPr>
          <p:cNvPr id="3" name="Espace réservé du contenu 2"/>
          <p:cNvSpPr>
            <a:spLocks noGrp="1"/>
          </p:cNvSpPr>
          <p:nvPr>
            <p:ph idx="1"/>
          </p:nvPr>
        </p:nvSpPr>
        <p:spPr/>
        <p:txBody>
          <a:bodyPr>
            <a:normAutofit/>
          </a:bodyPr>
          <a:lstStyle/>
          <a:p>
            <a:r>
              <a:rPr lang="fr-FR" dirty="0"/>
              <a:t>La méthode ABC propose de retenir un critère d’analyse pour classer  les articles.</a:t>
            </a:r>
          </a:p>
          <a:p>
            <a:r>
              <a:rPr lang="fr-FR" dirty="0"/>
              <a:t>Ce critère permet de prendre en compte à la fois le prix des articles et la quantité consommée. </a:t>
            </a:r>
          </a:p>
          <a:p>
            <a:r>
              <a:rPr lang="fr-FR" dirty="0"/>
              <a:t>On constate souvent que 20 % des articles représentent 80% de la valeur consommée, c’est la fameuse règle des 20-80.</a:t>
            </a:r>
          </a:p>
          <a:p>
            <a:r>
              <a:rPr lang="fr-FR" dirty="0"/>
              <a:t>Même si ces pourcentages ne sont pas strictement respectés, l’idée est que tous les articles n’ont pas la même importance technique ou financière et ne doivent donc pas être gérés de la même manière.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u="sng" dirty="0">
                <a:solidFill>
                  <a:srgbClr val="D9F147"/>
                </a:solidFill>
              </a:rPr>
              <a:t>Quoi Gérer ?????</a:t>
            </a:r>
            <a:br>
              <a:rPr lang="fr-FR" u="sng" dirty="0">
                <a:solidFill>
                  <a:srgbClr val="D9F147"/>
                </a:solidFill>
              </a:rPr>
            </a:br>
            <a:endParaRPr lang="fr-FR" dirty="0">
              <a:solidFill>
                <a:srgbClr val="D9F147"/>
              </a:solidFill>
            </a:endParaRPr>
          </a:p>
        </p:txBody>
      </p:sp>
      <p:sp>
        <p:nvSpPr>
          <p:cNvPr id="3" name="Espace réservé du contenu 2"/>
          <p:cNvSpPr>
            <a:spLocks noGrp="1"/>
          </p:cNvSpPr>
          <p:nvPr>
            <p:ph idx="1"/>
          </p:nvPr>
        </p:nvSpPr>
        <p:spPr>
          <a:xfrm>
            <a:off x="0" y="2897923"/>
            <a:ext cx="12192000" cy="1448994"/>
          </a:xfrm>
        </p:spPr>
        <p:txBody>
          <a:bodyPr>
            <a:normAutofit/>
          </a:bodyPr>
          <a:lstStyle/>
          <a:p>
            <a:pPr algn="ctr"/>
            <a:r>
              <a:rPr lang="fr-FR" sz="3200" dirty="0"/>
              <a:t>Les ressources et les moyens</a:t>
            </a:r>
            <a:endParaRPr lang="fr-FR" sz="3200" b="1" dirty="0">
              <a:ln/>
              <a:solidFill>
                <a:schemeClr val="accent3"/>
              </a:solidFill>
            </a:endParaRPr>
          </a:p>
          <a:p>
            <a:pPr algn="ctr">
              <a:buNone/>
            </a:pP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29389" y="858106"/>
            <a:ext cx="10353762" cy="5078459"/>
          </a:xfrm>
        </p:spPr>
        <p:txBody>
          <a:bodyPr>
            <a:noAutofit/>
          </a:bodyPr>
          <a:lstStyle/>
          <a:p>
            <a:r>
              <a:rPr lang="fr-FR" dirty="0"/>
              <a:t>La méthode  ABC propose donc de ranger les articles dans 3 classes : </a:t>
            </a:r>
          </a:p>
          <a:p>
            <a:r>
              <a:rPr lang="fr-FR" dirty="0"/>
              <a:t> les articles A   80% de la valeur consommée pour 10% des articles </a:t>
            </a:r>
          </a:p>
          <a:p>
            <a:r>
              <a:rPr lang="fr-FR" dirty="0"/>
              <a:t> les articles B   15% de la valeur consommée pour 25% des articles</a:t>
            </a:r>
          </a:p>
          <a:p>
            <a:r>
              <a:rPr lang="fr-FR" dirty="0"/>
              <a:t> les Articles C    5% de la valeur consommée pour 65% des articles</a:t>
            </a:r>
          </a:p>
          <a:p>
            <a:pPr>
              <a:buNone/>
            </a:pPr>
            <a:r>
              <a:rPr lang="fr-FR" dirty="0"/>
              <a:t> </a:t>
            </a:r>
          </a:p>
          <a:p>
            <a:pPr>
              <a:buNone/>
            </a:pPr>
            <a:r>
              <a:rPr lang="fr-FR" b="1" u="sng" dirty="0"/>
              <a:t>3 remarques : </a:t>
            </a:r>
          </a:p>
          <a:p>
            <a:pPr lvl="0"/>
            <a:r>
              <a:rPr lang="fr-FR" dirty="0"/>
              <a:t>bien sûr, ces pourcentages fluctuent légèrement selon les entreprises il est possible de mener une analyse plus fine (ABCDEF…)</a:t>
            </a:r>
          </a:p>
          <a:p>
            <a:pPr lvl="0"/>
            <a:r>
              <a:rPr lang="fr-FR" dirty="0"/>
              <a:t>le même type d’analyse peut être mené  sur d’autres critères (criticité, délai d'approvisionnement, etc.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solidFill>
                  <a:srgbClr val="FFC000"/>
                </a:solidFill>
                <a:effectLst/>
              </a:rPr>
              <a:t>Méthodes de valorisation des stocks</a:t>
            </a:r>
            <a:endParaRPr lang="fr-FR" sz="3200" dirty="0">
              <a:solidFill>
                <a:srgbClr val="FFC000"/>
              </a:solidFill>
              <a:effectLst/>
            </a:endParaRPr>
          </a:p>
        </p:txBody>
      </p:sp>
      <p:sp>
        <p:nvSpPr>
          <p:cNvPr id="3" name="Espace réservé du contenu 2"/>
          <p:cNvSpPr>
            <a:spLocks noGrp="1"/>
          </p:cNvSpPr>
          <p:nvPr>
            <p:ph idx="1"/>
          </p:nvPr>
        </p:nvSpPr>
        <p:spPr/>
        <p:txBody>
          <a:bodyPr>
            <a:normAutofit lnSpcReduction="10000"/>
          </a:bodyPr>
          <a:lstStyle/>
          <a:p>
            <a:r>
              <a:rPr lang="fr-FR" b="1" u="sng" dirty="0">
                <a:solidFill>
                  <a:srgbClr val="D9F147"/>
                </a:solidFill>
              </a:rPr>
              <a:t>Le CUMP (coût unitaire moyen pondéré)</a:t>
            </a:r>
            <a:endParaRPr lang="fr-FR" b="1" dirty="0">
              <a:solidFill>
                <a:srgbClr val="D9F147"/>
              </a:solidFill>
            </a:endParaRPr>
          </a:p>
          <a:p>
            <a:r>
              <a:rPr lang="fr-FR" dirty="0"/>
              <a:t>La méthode du </a:t>
            </a:r>
            <a:r>
              <a:rPr lang="fr-FR" u="sng" dirty="0">
                <a:hlinkClick r:id="rId2"/>
              </a:rPr>
              <a:t>coût unitaire moyen pondéré</a:t>
            </a:r>
            <a:r>
              <a:rPr lang="fr-FR" dirty="0"/>
              <a:t> s’utilise surtout pour les matières non périssables et qui peuvent être en stock assez longtemps. Cette méthode est la moyenne pondérée par les quantités des coûts d’entrées en stock.. Elle permet de lisser les variations de prix d’achat.</a:t>
            </a:r>
          </a:p>
          <a:p>
            <a:r>
              <a:rPr lang="fr-FR" dirty="0"/>
              <a:t>Le calcul se fait de la façon suivante : (valeur des entrées + valeur du stock initial) / (quantités entrées + quantités en stock initial).</a:t>
            </a:r>
          </a:p>
          <a:p>
            <a:r>
              <a:rPr lang="fr-FR" dirty="0"/>
              <a:t>Il peut être calculé mensuellement, trimestriellement, annuellement ou à l’occasion de chaque entrée en stock.</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a:solidFill>
                  <a:srgbClr val="D9F147"/>
                </a:solidFill>
              </a:rPr>
              <a:t>Le FIFO (first in, first out) ou PEPS (premier entré, premier sorti)</a:t>
            </a:r>
            <a:endParaRPr lang="fr-FR" sz="2400" dirty="0">
              <a:solidFill>
                <a:srgbClr val="D9F147"/>
              </a:solidFill>
            </a:endParaRPr>
          </a:p>
        </p:txBody>
      </p:sp>
      <p:sp>
        <p:nvSpPr>
          <p:cNvPr id="3" name="Espace réservé du contenu 2"/>
          <p:cNvSpPr>
            <a:spLocks noGrp="1"/>
          </p:cNvSpPr>
          <p:nvPr>
            <p:ph idx="1"/>
          </p:nvPr>
        </p:nvSpPr>
        <p:spPr/>
        <p:txBody>
          <a:bodyPr>
            <a:normAutofit/>
          </a:bodyPr>
          <a:lstStyle/>
          <a:p>
            <a:r>
              <a:rPr lang="fr-FR" dirty="0"/>
              <a:t>La méthode </a:t>
            </a:r>
            <a:r>
              <a:rPr lang="fr-FR" u="sng" dirty="0">
                <a:hlinkClick r:id="rId2"/>
              </a:rPr>
              <a:t>first in, first out</a:t>
            </a:r>
            <a:r>
              <a:rPr lang="fr-FR" dirty="0"/>
              <a:t> signifie que les produits entrés en premier sont ceux qui sortent en premier du stock. Les produits qui sont entrés en dernier sont donc les produits qui restent dans le stock.</a:t>
            </a:r>
          </a:p>
          <a:p>
            <a:r>
              <a:rPr lang="fr-FR" dirty="0"/>
              <a:t>Cette méthode est recommandée pour les produits qui ne peuvent pas faire l’objet d’une longue conservation. Toutefois, elle engendre une répercussion assez tardive des variations de prix.</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a:solidFill>
                  <a:srgbClr val="D9F147"/>
                </a:solidFill>
                <a:effectLst/>
              </a:rPr>
              <a:t>Le LIFO (last in, first out) ou DEPS (dernier entré, premier sorti)</a:t>
            </a:r>
            <a:endParaRPr lang="fr-FR" sz="2400" dirty="0">
              <a:solidFill>
                <a:srgbClr val="D9F147"/>
              </a:solidFill>
              <a:effectLst/>
            </a:endParaRPr>
          </a:p>
        </p:txBody>
      </p:sp>
      <p:sp>
        <p:nvSpPr>
          <p:cNvPr id="3" name="Espace réservé du contenu 2"/>
          <p:cNvSpPr>
            <a:spLocks noGrp="1"/>
          </p:cNvSpPr>
          <p:nvPr>
            <p:ph idx="1"/>
          </p:nvPr>
        </p:nvSpPr>
        <p:spPr/>
        <p:txBody>
          <a:bodyPr>
            <a:normAutofit/>
          </a:bodyPr>
          <a:lstStyle/>
          <a:p>
            <a:r>
              <a:rPr lang="fr-FR" dirty="0"/>
              <a:t>La méthode last in first out est l’inverse de la PEPS. Elle signifie que les produits qui sont entrés en dernier dans le stock sont les produits qui sortent en premier du stock. Les produits qui restent donc dans le stock sont les produits entrés en premier. Cette méthode est utilisée pour les produits qui prennent de la valeur avec le temps. Elle n’est toutefois pas autorisée par les </a:t>
            </a:r>
            <a:r>
              <a:rPr lang="fr-FR" u="sng" dirty="0">
                <a:hlinkClick r:id="rId2"/>
              </a:rPr>
              <a:t>normes IAS/IFRS</a:t>
            </a:r>
            <a:r>
              <a:rPr lang="fr-FR" dirty="0"/>
              <a:t>.</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2349500"/>
            <a:ext cx="10972800" cy="1544638"/>
          </a:xfrm>
        </p:spPr>
        <p:txBody>
          <a:bodyPr>
            <a:normAutofit/>
          </a:bodyPr>
          <a:lstStyle/>
          <a:p>
            <a:r>
              <a:rPr lang="fr-FR" b="1" dirty="0">
                <a:solidFill>
                  <a:srgbClr val="FFFF00"/>
                </a:solidFill>
              </a:rPr>
              <a:t>6.8. Partie Pratique : </a:t>
            </a:r>
            <a:br>
              <a:rPr lang="fr-FR" b="1" dirty="0">
                <a:solidFill>
                  <a:srgbClr val="FFFF00"/>
                </a:solidFill>
              </a:rPr>
            </a:br>
            <a:r>
              <a:rPr lang="fr-FR" b="1" dirty="0">
                <a:solidFill>
                  <a:srgbClr val="FFFF00"/>
                </a:solidFill>
              </a:rPr>
              <a:t>Lancement d'une structuration de la gestion des PDR</a:t>
            </a:r>
            <a:endParaRPr lang="fr-FR" dirty="0">
              <a:solidFill>
                <a:srgbClr val="FFFF00"/>
              </a:solidFill>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546103"/>
            <a:ext cx="10972800" cy="4525963"/>
          </a:xfrm>
        </p:spPr>
        <p:txBody>
          <a:bodyPr/>
          <a:lstStyle/>
          <a:p>
            <a:r>
              <a:rPr lang="fr-FR" sz="2400" dirty="0"/>
              <a:t>La gestion des PDR se considère comme le facteur le plus important dans l'optimisation des interventions correctives et préventives ,et en même temps ,elle peut être le point noir qui risque de démolir tout ce que tu as préparé pour maitriser ces interventions, en effet, une bonne gestion des PDR va permettre d'assurer les PDR nécessaires aux agents de maintenance pour être réactivent lors des interventions correctives et ,en même temps, de préparer le besoin des PDR pour les interventions préventives.</a:t>
            </a:r>
          </a:p>
          <a:p>
            <a:endParaRPr lang="fr-FR"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0"/>
            <a:ext cx="10972800" cy="6857999"/>
          </a:xfrm>
        </p:spPr>
        <p:txBody>
          <a:bodyPr>
            <a:normAutofit/>
          </a:bodyPr>
          <a:lstStyle/>
          <a:p>
            <a:r>
              <a:rPr lang="fr-FR" sz="2100" dirty="0"/>
              <a:t>D'après mon expérience, permettez moi de partager avec vous une stratégie à suivre pour structurer et maitriser la gestion des PDR :</a:t>
            </a:r>
          </a:p>
          <a:p>
            <a:pPr marL="457200" lvl="0" indent="-457200">
              <a:buFont typeface="+mj-lt"/>
              <a:buAutoNum type="arabicPeriod"/>
            </a:pPr>
            <a:r>
              <a:rPr lang="fr-FR" sz="2100" dirty="0"/>
              <a:t>Inventaire du stock</a:t>
            </a:r>
          </a:p>
          <a:p>
            <a:pPr marL="457200" lvl="0" indent="-457200">
              <a:buFont typeface="+mj-lt"/>
              <a:buAutoNum type="arabicPeriod"/>
            </a:pPr>
            <a:r>
              <a:rPr lang="fr-FR" sz="2100" dirty="0"/>
              <a:t>Codification des PDR</a:t>
            </a:r>
          </a:p>
          <a:p>
            <a:pPr marL="457200" lvl="0" indent="-457200">
              <a:buFont typeface="+mj-lt"/>
              <a:buAutoNum type="arabicPeriod"/>
            </a:pPr>
            <a:r>
              <a:rPr lang="fr-FR" sz="2100" dirty="0"/>
              <a:t>Classification des PDR par famille </a:t>
            </a:r>
          </a:p>
          <a:p>
            <a:pPr marL="457200" lvl="0" indent="-457200">
              <a:buFont typeface="+mj-lt"/>
              <a:buAutoNum type="arabicPeriod"/>
            </a:pPr>
            <a:r>
              <a:rPr lang="fr-FR" sz="2100" dirty="0"/>
              <a:t>Maitrise des mouvements par la mise en place des fiches de stock</a:t>
            </a:r>
          </a:p>
          <a:p>
            <a:pPr marL="457200" lvl="0" indent="-457200">
              <a:buFont typeface="+mj-lt"/>
              <a:buAutoNum type="arabicPeriod"/>
            </a:pPr>
            <a:r>
              <a:rPr lang="fr-FR" sz="2100" dirty="0"/>
              <a:t>Création d’un historique des mouvements (1 à 6 mois selon l’activité)</a:t>
            </a:r>
          </a:p>
          <a:p>
            <a:pPr marL="457200" lvl="0" indent="-457200">
              <a:buFont typeface="+mj-lt"/>
              <a:buAutoNum type="arabicPeriod"/>
            </a:pPr>
            <a:r>
              <a:rPr lang="fr-FR" sz="2100" dirty="0"/>
              <a:t>Définir les niveaux de stock </a:t>
            </a:r>
          </a:p>
          <a:p>
            <a:pPr marL="457200" lvl="0" indent="-457200">
              <a:buFont typeface="+mj-lt"/>
              <a:buAutoNum type="arabicPeriod"/>
            </a:pPr>
            <a:r>
              <a:rPr lang="fr-FR" sz="2100" dirty="0"/>
              <a:t>Définir la liste à mettre en stock des articles :historique des mouvements ,Catalogue fournisseur Fiche de vie- MP-AMDEC…..</a:t>
            </a:r>
          </a:p>
          <a:p>
            <a:pPr marL="457200" lvl="0" indent="-457200">
              <a:buFont typeface="+mj-lt"/>
              <a:buAutoNum type="arabicPeriod"/>
            </a:pPr>
            <a:r>
              <a:rPr lang="fr-FR" sz="2100" dirty="0"/>
              <a:t>Détermination des politiques d’approvisionnement</a:t>
            </a:r>
          </a:p>
          <a:p>
            <a:pPr marL="457200" lvl="0" indent="-457200">
              <a:buFont typeface="+mj-lt"/>
              <a:buAutoNum type="arabicPeriod"/>
            </a:pPr>
            <a:r>
              <a:rPr lang="fr-FR" sz="2100" dirty="0"/>
              <a:t>Lancement de calcul des indicateurs de stock </a:t>
            </a:r>
          </a:p>
          <a:p>
            <a:pPr marL="457200" indent="-457200">
              <a:buFont typeface="+mj-lt"/>
              <a:buAutoNum type="arabicPeriod"/>
            </a:pPr>
            <a:r>
              <a:rPr lang="fr-FR" sz="2100" dirty="0"/>
              <a:t>Suivre ,optimiser et déterminer des stratégies de gestion et d’approvisionnement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sz="3200" b="1" u="sng" dirty="0">
                <a:solidFill>
                  <a:srgbClr val="FFC000"/>
                </a:solidFill>
              </a:rPr>
              <a:t>1.Inventaire du Stock</a:t>
            </a:r>
            <a:br>
              <a:rPr lang="fr-FR" sz="3200" dirty="0">
                <a:solidFill>
                  <a:srgbClr val="FFC000"/>
                </a:solidFill>
              </a:rPr>
            </a:br>
            <a:endParaRPr lang="fr-FR" sz="3200" dirty="0">
              <a:solidFill>
                <a:srgbClr val="FFC000"/>
              </a:solidFill>
            </a:endParaRPr>
          </a:p>
        </p:txBody>
      </p:sp>
      <p:sp>
        <p:nvSpPr>
          <p:cNvPr id="3" name="Espace réservé du contenu 2"/>
          <p:cNvSpPr>
            <a:spLocks noGrp="1"/>
          </p:cNvSpPr>
          <p:nvPr>
            <p:ph idx="1"/>
          </p:nvPr>
        </p:nvSpPr>
        <p:spPr/>
        <p:txBody>
          <a:bodyPr>
            <a:normAutofit/>
          </a:bodyPr>
          <a:lstStyle/>
          <a:p>
            <a:r>
              <a:rPr lang="fr-FR" sz="2400" dirty="0"/>
              <a:t>Avant de se lancer dans une démarche de structuration du stock, il faut tout d'abord savoir ce qu'on a en stock, les désignations, les quantités et pourquoi pas les prix d'achat aussi de toutes les pièces disponibles en stock, c'est pour cela il faut lancer un inventaire global du magasin PDR.</a:t>
            </a:r>
          </a:p>
          <a:p>
            <a:r>
              <a:rPr lang="fr-FR" sz="2400" dirty="0"/>
              <a:t>Vous choisissez une journée ou deux lors de l'arrêt d'usine, créez une équipe  des techniciens et lancez l'inventaire.</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a:solidFill>
                  <a:srgbClr val="FFC000"/>
                </a:solidFill>
              </a:rPr>
              <a:t>2. Codification des PDR</a:t>
            </a:r>
            <a:br>
              <a:rPr lang="fr-FR" sz="2800" dirty="0">
                <a:solidFill>
                  <a:srgbClr val="FFC000"/>
                </a:solidFill>
              </a:rPr>
            </a:br>
            <a:endParaRPr lang="fr-FR" sz="2800" dirty="0">
              <a:solidFill>
                <a:srgbClr val="FFC000"/>
              </a:solidFill>
            </a:endParaRPr>
          </a:p>
        </p:txBody>
      </p:sp>
      <p:sp>
        <p:nvSpPr>
          <p:cNvPr id="3" name="Espace réservé du contenu 2"/>
          <p:cNvSpPr>
            <a:spLocks noGrp="1"/>
          </p:cNvSpPr>
          <p:nvPr>
            <p:ph idx="1"/>
          </p:nvPr>
        </p:nvSpPr>
        <p:spPr/>
        <p:txBody>
          <a:bodyPr>
            <a:normAutofit/>
          </a:bodyPr>
          <a:lstStyle/>
          <a:p>
            <a:r>
              <a:rPr lang="fr-FR" sz="2800" dirty="0"/>
              <a:t>La codification devient de plus en plus importante, en plus qu'elle aide à classifier les articles, elle est nécessaire pour intégrer les PDR dans les logiciels de gestion tel que les ERP, les GMAO, etc...</a:t>
            </a:r>
          </a:p>
          <a:p>
            <a:endParaRPr lang="fr-FR" sz="2800" dirty="0"/>
          </a:p>
        </p:txBody>
      </p:sp>
      <p:sp>
        <p:nvSpPr>
          <p:cNvPr id="4" name="ZoneTexte 3"/>
          <p:cNvSpPr txBox="1"/>
          <p:nvPr/>
        </p:nvSpPr>
        <p:spPr>
          <a:xfrm>
            <a:off x="6273800" y="4572000"/>
            <a:ext cx="2247900" cy="646331"/>
          </a:xfrm>
          <a:prstGeom prst="rect">
            <a:avLst/>
          </a:prstGeom>
          <a:noFill/>
        </p:spPr>
        <p:txBody>
          <a:bodyPr wrap="square" rtlCol="0">
            <a:spAutoFit/>
          </a:bodyPr>
          <a:lstStyle/>
          <a:p>
            <a:r>
              <a:rPr lang="fr-FR" dirty="0">
                <a:solidFill>
                  <a:srgbClr val="FF0000"/>
                </a:solidFill>
              </a:rPr>
              <a:t>Exemple procédure codification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588962"/>
          </a:xfrm>
        </p:spPr>
        <p:txBody>
          <a:bodyPr>
            <a:normAutofit/>
          </a:bodyPr>
          <a:lstStyle/>
          <a:p>
            <a:r>
              <a:rPr lang="fr-FR" b="1" dirty="0">
                <a:solidFill>
                  <a:srgbClr val="FFC000"/>
                </a:solidFill>
              </a:rPr>
              <a:t>3. Classification des PDR par famille</a:t>
            </a:r>
            <a:endParaRPr lang="fr-FR" dirty="0">
              <a:solidFill>
                <a:srgbClr val="FFC000"/>
              </a:solidFill>
            </a:endParaRPr>
          </a:p>
        </p:txBody>
      </p:sp>
      <p:sp>
        <p:nvSpPr>
          <p:cNvPr id="3" name="Espace réservé du contenu 2"/>
          <p:cNvSpPr>
            <a:spLocks noGrp="1"/>
          </p:cNvSpPr>
          <p:nvPr>
            <p:ph idx="1"/>
          </p:nvPr>
        </p:nvSpPr>
        <p:spPr>
          <a:xfrm>
            <a:off x="913795" y="876300"/>
            <a:ext cx="10353762" cy="5600700"/>
          </a:xfrm>
        </p:spPr>
        <p:txBody>
          <a:bodyPr>
            <a:noAutofit/>
          </a:bodyPr>
          <a:lstStyle/>
          <a:p>
            <a:r>
              <a:rPr lang="fr-FR" sz="2400" dirty="0"/>
              <a:t>Après avoir terminé la codification, on doit répartir tous les articles par type , citant : les Consommables, les standards, les critiques et les obsolètes:</a:t>
            </a:r>
          </a:p>
          <a:p>
            <a:pPr lvl="0"/>
            <a:r>
              <a:rPr lang="fr-FR" sz="2400" b="1" u="sng" dirty="0">
                <a:solidFill>
                  <a:srgbClr val="D9F147"/>
                </a:solidFill>
              </a:rPr>
              <a:t>Les Consommables:</a:t>
            </a:r>
            <a:r>
              <a:rPr lang="fr-FR" sz="2400" dirty="0">
                <a:solidFill>
                  <a:srgbClr val="D9F147"/>
                </a:solidFill>
              </a:rPr>
              <a:t> </a:t>
            </a:r>
            <a:r>
              <a:rPr lang="fr-FR" sz="2400" dirty="0"/>
              <a:t>sont les articles qui ont une consommation standard par rapport au temps, et qui varient selon la charge de travail, par exemple : solvant, boulonnerie, disques, baguettes, etc.</a:t>
            </a:r>
          </a:p>
          <a:p>
            <a:pPr lvl="0"/>
            <a:r>
              <a:rPr lang="fr-FR" sz="2400" b="1" u="sng" dirty="0">
                <a:solidFill>
                  <a:srgbClr val="D9F147"/>
                </a:solidFill>
              </a:rPr>
              <a:t>Les standards:</a:t>
            </a:r>
            <a:r>
              <a:rPr lang="fr-FR" sz="2400" dirty="0">
                <a:solidFill>
                  <a:srgbClr val="D9F147"/>
                </a:solidFill>
              </a:rPr>
              <a:t> </a:t>
            </a:r>
            <a:r>
              <a:rPr lang="fr-FR" sz="2400" dirty="0"/>
              <a:t>on dit qu'une pièce est de nature standard, s’elle a une durée de vie standard, par ex: les roulements, joints, pignons, etc.</a:t>
            </a:r>
          </a:p>
          <a:p>
            <a:pPr lvl="0"/>
            <a:r>
              <a:rPr lang="fr-FR" sz="2400" b="1" u="sng" dirty="0">
                <a:solidFill>
                  <a:srgbClr val="D9F147"/>
                </a:solidFill>
              </a:rPr>
              <a:t>Les obsolètes </a:t>
            </a:r>
            <a:r>
              <a:rPr lang="fr-FR" sz="2400" b="1" u="sng" dirty="0"/>
              <a:t>:</a:t>
            </a:r>
            <a:r>
              <a:rPr lang="fr-FR" sz="2400" dirty="0"/>
              <a:t> se sont les pièces qui constituent un stock mort, autrement dit, sont les pièces qui ne sont plus utilisées pendant une longue durée (D &gt; 2ans).Ces PDR obsolètes doivent être éliminer du stock, parce qu'elles augmentent le coût de stock.</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u="sng" dirty="0">
                <a:solidFill>
                  <a:srgbClr val="D9F147"/>
                </a:solidFill>
              </a:rPr>
              <a:t>D’où ?????</a:t>
            </a:r>
            <a:br>
              <a:rPr lang="fr-FR" u="sng" dirty="0">
                <a:solidFill>
                  <a:srgbClr val="D9F147"/>
                </a:solidFill>
              </a:rPr>
            </a:br>
            <a:endParaRPr lang="fr-FR" dirty="0">
              <a:solidFill>
                <a:srgbClr val="D9F147"/>
              </a:solidFill>
            </a:endParaRPr>
          </a:p>
        </p:txBody>
      </p:sp>
      <p:sp>
        <p:nvSpPr>
          <p:cNvPr id="3" name="Espace réservé du contenu 2"/>
          <p:cNvSpPr>
            <a:spLocks noGrp="1"/>
          </p:cNvSpPr>
          <p:nvPr>
            <p:ph idx="1"/>
          </p:nvPr>
        </p:nvSpPr>
        <p:spPr>
          <a:xfrm>
            <a:off x="955998" y="2940126"/>
            <a:ext cx="10353762" cy="2152379"/>
          </a:xfrm>
        </p:spPr>
        <p:txBody>
          <a:bodyPr>
            <a:normAutofit/>
          </a:bodyPr>
          <a:lstStyle/>
          <a:p>
            <a:pPr algn="ctr"/>
            <a:r>
              <a:rPr lang="fr-FR" sz="3600" dirty="0"/>
              <a:t>L’état actuel</a:t>
            </a:r>
            <a:endParaRPr lang="fr-FR" sz="3600" b="1" dirty="0">
              <a:ln/>
              <a:solidFill>
                <a:schemeClr val="accent3"/>
              </a:solidFill>
            </a:endParaRPr>
          </a:p>
          <a:p>
            <a:pPr algn="ctr"/>
            <a:endParaRPr lang="fr-FR"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8302" y="422031"/>
            <a:ext cx="11324491" cy="5369169"/>
          </a:xfrm>
        </p:spPr>
        <p:txBody>
          <a:bodyPr>
            <a:noAutofit/>
          </a:bodyPr>
          <a:lstStyle/>
          <a:p>
            <a:pPr lvl="0"/>
            <a:r>
              <a:rPr lang="fr-FR" sz="2400" b="1" u="sng" dirty="0">
                <a:solidFill>
                  <a:srgbClr val="D9F147"/>
                </a:solidFill>
              </a:rPr>
              <a:t>Les critiques</a:t>
            </a:r>
            <a:r>
              <a:rPr lang="fr-FR" sz="2400" b="1" u="sng" dirty="0"/>
              <a:t>:</a:t>
            </a:r>
            <a:r>
              <a:rPr lang="fr-FR" sz="2400" dirty="0"/>
              <a:t> regroupent toutes les PDR qui représentent un grand risque sur le fonctionnement de la ligne de production et qui doivent avoir une gestion et une politique spéciale d'approvisionnement.  on détermine la criticité d’un article selon les critères suivantes :</a:t>
            </a:r>
          </a:p>
          <a:p>
            <a:pPr lvl="0"/>
            <a:r>
              <a:rPr lang="fr-FR" sz="2400" dirty="0"/>
              <a:t> les PDR qui ont un parcours d'approvisionnement difficile (non disponibilité sur le marché local, PDR fabriquée sur commande, etc.)  </a:t>
            </a:r>
          </a:p>
          <a:p>
            <a:pPr lvl="0"/>
            <a:r>
              <a:rPr lang="fr-FR" sz="2400" dirty="0"/>
              <a:t>Les pièces nécessaires pour les dysfonctionnements définis comme critiques lors d'une analyse AMDEC ou MBF</a:t>
            </a:r>
          </a:p>
          <a:p>
            <a:pPr>
              <a:buNone/>
            </a:pPr>
            <a:endParaRPr lang="fr-FR" sz="2400" dirty="0"/>
          </a:p>
          <a:p>
            <a:pPr algn="ctr">
              <a:buNone/>
            </a:pPr>
            <a:r>
              <a:rPr lang="fr-FR" sz="2400" dirty="0"/>
              <a:t>Cette classification va nous aider lors la détermination des politiques de réapprovisionnement </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760" y="342314"/>
            <a:ext cx="11422965" cy="1326321"/>
          </a:xfrm>
        </p:spPr>
        <p:txBody>
          <a:bodyPr>
            <a:normAutofit/>
          </a:bodyPr>
          <a:lstStyle/>
          <a:p>
            <a:r>
              <a:rPr lang="fr-FR" sz="3200" b="1" dirty="0">
                <a:solidFill>
                  <a:srgbClr val="FFC000"/>
                </a:solidFill>
                <a:effectLst/>
              </a:rPr>
              <a:t>4. Maitrise des mouvements par la mise en place des fiches de stock</a:t>
            </a:r>
            <a:endParaRPr lang="fr-FR" sz="3200" dirty="0">
              <a:solidFill>
                <a:srgbClr val="FFC000"/>
              </a:solidFill>
              <a:effectLst/>
            </a:endParaRPr>
          </a:p>
        </p:txBody>
      </p:sp>
      <p:sp>
        <p:nvSpPr>
          <p:cNvPr id="3" name="Espace réservé du contenu 2"/>
          <p:cNvSpPr>
            <a:spLocks noGrp="1"/>
          </p:cNvSpPr>
          <p:nvPr>
            <p:ph idx="1"/>
          </p:nvPr>
        </p:nvSpPr>
        <p:spPr>
          <a:xfrm>
            <a:off x="407962" y="2096064"/>
            <a:ext cx="11380763" cy="3695136"/>
          </a:xfrm>
        </p:spPr>
        <p:txBody>
          <a:bodyPr>
            <a:normAutofit/>
          </a:bodyPr>
          <a:lstStyle/>
          <a:p>
            <a:r>
              <a:rPr lang="fr-FR" dirty="0"/>
              <a:t>Cette étape est très importante, le suivi des mouvements est la base du calcul des indicateurs et des niveaux de stock. Sans suivi on ne peut rien faire , on n'aura aucune visibilité sur le passé et aucune vision pour le futur.</a:t>
            </a:r>
          </a:p>
          <a:p>
            <a:r>
              <a:rPr lang="fr-FR" dirty="0"/>
              <a:t>Malheureusement, j'ai vécu des services de maintenance qui n'ont aucun suivi sur les entrés ou bien les sorties du magasin PDR, ils n'ont aucune traçabilité qui peut aider à analyser et optimiser le stock.</a:t>
            </a:r>
          </a:p>
          <a:p>
            <a:r>
              <a:rPr lang="fr-FR" dirty="0"/>
              <a:t>Je vous invite à assurer et à fiabiliser le suivi des mouvements du stock, sinon vous ne pouvez pas passer à l'étape suivante.</a:t>
            </a:r>
          </a:p>
          <a:p>
            <a:endParaRPr lang="fr-FR" dirty="0"/>
          </a:p>
        </p:txBody>
      </p:sp>
      <p:sp>
        <p:nvSpPr>
          <p:cNvPr id="4" name="ZoneTexte 3"/>
          <p:cNvSpPr txBox="1"/>
          <p:nvPr/>
        </p:nvSpPr>
        <p:spPr>
          <a:xfrm>
            <a:off x="8128000" y="6184901"/>
            <a:ext cx="3225800" cy="646331"/>
          </a:xfrm>
          <a:prstGeom prst="rect">
            <a:avLst/>
          </a:prstGeom>
          <a:noFill/>
        </p:spPr>
        <p:txBody>
          <a:bodyPr wrap="square" rtlCol="0">
            <a:spAutoFit/>
          </a:bodyPr>
          <a:lstStyle/>
          <a:p>
            <a:r>
              <a:rPr lang="fr-FR" b="1" dirty="0">
                <a:solidFill>
                  <a:srgbClr val="FF0000"/>
                </a:solidFill>
              </a:rPr>
              <a:t>Exemple d'un fiche de suivi  </a:t>
            </a:r>
            <a:endParaRPr lang="fr-FR" dirty="0">
              <a:solidFill>
                <a:srgbClr val="FF0000"/>
              </a:solidFill>
            </a:endParaRPr>
          </a:p>
          <a:p>
            <a:endParaRPr lang="fr-FR"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solidFill>
                  <a:srgbClr val="FFC000"/>
                </a:solidFill>
              </a:rPr>
              <a:t>5.Création d’un historique des mouvements</a:t>
            </a:r>
            <a:endParaRPr lang="fr-FR" sz="3200" dirty="0">
              <a:solidFill>
                <a:srgbClr val="FFC000"/>
              </a:solidFill>
            </a:endParaRPr>
          </a:p>
        </p:txBody>
      </p:sp>
      <p:sp>
        <p:nvSpPr>
          <p:cNvPr id="3" name="Espace réservé du contenu 2"/>
          <p:cNvSpPr>
            <a:spLocks noGrp="1"/>
          </p:cNvSpPr>
          <p:nvPr>
            <p:ph idx="1"/>
          </p:nvPr>
        </p:nvSpPr>
        <p:spPr/>
        <p:txBody>
          <a:bodyPr>
            <a:normAutofit/>
          </a:bodyPr>
          <a:lstStyle/>
          <a:p>
            <a:r>
              <a:rPr lang="fr-FR" sz="2400" dirty="0"/>
              <a:t>Après avoir lancé le suivi des mouvements du stock, il nous faut préparer au moins un historique sur lequel on va se baser pour déterminer les niveaux du stock pour chaque article et calculer par la suite les indicateurs de performances.</a:t>
            </a:r>
          </a:p>
          <a:p>
            <a:r>
              <a:rPr lang="fr-FR" sz="2400" dirty="0"/>
              <a:t>Selon la fréquence des mouvements, nous choisissons la durée d'historique nécessaire.</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solidFill>
                  <a:srgbClr val="FFC000"/>
                </a:solidFill>
              </a:rPr>
              <a:t>6. Définir la liste à mettre en stock des articles</a:t>
            </a:r>
            <a:endParaRPr lang="fr-FR" sz="3200" dirty="0">
              <a:solidFill>
                <a:srgbClr val="FFC000"/>
              </a:solidFill>
            </a:endParaRPr>
          </a:p>
        </p:txBody>
      </p:sp>
      <p:sp>
        <p:nvSpPr>
          <p:cNvPr id="3" name="Espace réservé du contenu 2"/>
          <p:cNvSpPr>
            <a:spLocks noGrp="1"/>
          </p:cNvSpPr>
          <p:nvPr>
            <p:ph idx="1"/>
          </p:nvPr>
        </p:nvSpPr>
        <p:spPr/>
        <p:txBody>
          <a:bodyPr>
            <a:normAutofit/>
          </a:bodyPr>
          <a:lstStyle/>
          <a:p>
            <a:r>
              <a:rPr lang="fr-FR" sz="2400" dirty="0"/>
              <a:t>C'est l'étape la plus importante dans la gestion du stock, c'est là où nous devons définir ce qu'on doit stocker et ce qu'on doit éliminer, la réussite ou la défaite vont commencer dans cette étape , c'est pour cela il faut prendre le temps nécessaire pour choisir les méthodes et les démarches à suivre pour déterminer la liste à avoir en stock.</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469901"/>
            <a:ext cx="10972800" cy="5656266"/>
          </a:xfrm>
        </p:spPr>
        <p:txBody>
          <a:bodyPr>
            <a:noAutofit/>
          </a:bodyPr>
          <a:lstStyle/>
          <a:p>
            <a:pPr>
              <a:buNone/>
            </a:pPr>
            <a:r>
              <a:rPr lang="fr-FR" sz="2400" dirty="0"/>
              <a:t>Permettez moi de vous lister ci après, les principales méthodes à suivre pour définir la liste des PDR à stocker :</a:t>
            </a:r>
          </a:p>
          <a:p>
            <a:r>
              <a:rPr lang="fr-FR" sz="2400" b="1" u="sng" dirty="0">
                <a:solidFill>
                  <a:srgbClr val="D9F147"/>
                </a:solidFill>
              </a:rPr>
              <a:t>Le catalogue du fournisseur  : </a:t>
            </a:r>
            <a:endParaRPr lang="fr-FR" sz="2400" dirty="0">
              <a:solidFill>
                <a:srgbClr val="D9F147"/>
              </a:solidFill>
            </a:endParaRPr>
          </a:p>
          <a:p>
            <a:r>
              <a:rPr lang="fr-FR" sz="2400" dirty="0"/>
              <a:t>la majorité des constructeurs mentionnent dans leurs catalogue la liste des PDR à avoir en stock, ou bien la liste des PDR critiques (La nomenclature). Donc, vérifiez les catalogues au premier si non vous pouvez lui demander de la préparer.</a:t>
            </a:r>
          </a:p>
          <a:p>
            <a:r>
              <a:rPr lang="fr-FR" sz="2400" b="1" u="sng" dirty="0">
                <a:solidFill>
                  <a:srgbClr val="D9F147"/>
                </a:solidFill>
              </a:rPr>
              <a:t>Fiche de vie de la machine :</a:t>
            </a:r>
            <a:endParaRPr lang="fr-FR" sz="2400" dirty="0">
              <a:solidFill>
                <a:srgbClr val="D9F147"/>
              </a:solidFill>
            </a:endParaRPr>
          </a:p>
          <a:p>
            <a:r>
              <a:rPr lang="fr-FR" sz="2400" dirty="0"/>
              <a:t>C'est un enregistrement qui fait partie du dossier machine, sur lequel nous enregistrons toutes les interventions effectuées sur la machine (voir modèle de fiche de vie dans le chapitre documentation maintenance), alors nous pouvons en servir pour soulever les PDR consommées et déterminer les Pièces à mettre en stock.</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736601"/>
            <a:ext cx="10972800" cy="5389566"/>
          </a:xfrm>
        </p:spPr>
        <p:txBody>
          <a:bodyPr>
            <a:noAutofit/>
          </a:bodyPr>
          <a:lstStyle/>
          <a:p>
            <a:r>
              <a:rPr lang="fr-FR" sz="2400" b="1" u="sng" dirty="0">
                <a:solidFill>
                  <a:srgbClr val="D9F147"/>
                </a:solidFill>
              </a:rPr>
              <a:t>Historique des mouvements stock :</a:t>
            </a:r>
            <a:endParaRPr lang="fr-FR" sz="2400" dirty="0">
              <a:solidFill>
                <a:srgbClr val="D9F147"/>
              </a:solidFill>
            </a:endParaRPr>
          </a:p>
          <a:p>
            <a:r>
              <a:rPr lang="fr-FR" sz="2400" dirty="0"/>
              <a:t>Si vous disposez d'un historique des mouvements, vous pouvez s'en servir comme base pour déterminer les listes à avoir en stock; Essayez de calculer les indicateurs de toutes les articles et après choisissez les articles qui ont marqué des ruptures et/ou les articles à fort taux de rotation.</a:t>
            </a:r>
          </a:p>
          <a:p>
            <a:r>
              <a:rPr lang="fr-FR" sz="2400" b="1" u="sng" dirty="0">
                <a:solidFill>
                  <a:srgbClr val="D9F147"/>
                </a:solidFill>
              </a:rPr>
              <a:t>L'analyse AMDEC et MBF</a:t>
            </a:r>
            <a:endParaRPr lang="fr-FR" sz="2400" dirty="0">
              <a:solidFill>
                <a:srgbClr val="D9F147"/>
              </a:solidFill>
            </a:endParaRPr>
          </a:p>
          <a:p>
            <a:r>
              <a:rPr lang="fr-FR" sz="2400" dirty="0"/>
              <a:t>En plus de l'utilisation de ces Méthodes pour l'établissement du plan préventif ,nous pouvons aussi les utiliser pour établir la liste à avoir en stock.(voir le chapitre des méthodes d'amélioration).</a:t>
            </a:r>
          </a:p>
          <a:p>
            <a:r>
              <a:rPr lang="fr-FR" sz="2400" dirty="0"/>
              <a:t>En appliquant ces méthodes nous allons pouvoir déterminer la liste des PDR nécessaires pour la réalisation des actions de correction (actions correctives) et de prévention (actions préventives).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1698150"/>
            <a:ext cx="10353761" cy="1326321"/>
          </a:xfrm>
        </p:spPr>
        <p:txBody>
          <a:bodyPr/>
          <a:lstStyle/>
          <a:p>
            <a:r>
              <a:rPr lang="fr-FR" sz="3600" u="sng" dirty="0">
                <a:solidFill>
                  <a:srgbClr val="D9F147"/>
                </a:solidFill>
              </a:rPr>
              <a:t>LE PLAN DE LA MAINTENANCE PREVENTIVE</a:t>
            </a:r>
            <a:endParaRPr lang="fr-FR"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7863" y="0"/>
            <a:ext cx="10353761" cy="1326321"/>
          </a:xfrm>
        </p:spPr>
        <p:txBody>
          <a:bodyPr>
            <a:normAutofit/>
          </a:bodyPr>
          <a:lstStyle/>
          <a:p>
            <a:r>
              <a:rPr lang="fr-FR" sz="2800" b="1" u="sng" dirty="0">
                <a:solidFill>
                  <a:srgbClr val="FFC000"/>
                </a:solidFill>
              </a:rPr>
              <a:t>7. Définir les niveaux de stock</a:t>
            </a:r>
            <a:endParaRPr lang="fr-FR" sz="2800" dirty="0">
              <a:solidFill>
                <a:srgbClr val="FFC000"/>
              </a:solidFill>
            </a:endParaRPr>
          </a:p>
        </p:txBody>
      </p:sp>
      <p:sp>
        <p:nvSpPr>
          <p:cNvPr id="3" name="Espace réservé du contenu 2"/>
          <p:cNvSpPr>
            <a:spLocks noGrp="1"/>
          </p:cNvSpPr>
          <p:nvPr>
            <p:ph idx="1"/>
          </p:nvPr>
        </p:nvSpPr>
        <p:spPr>
          <a:xfrm>
            <a:off x="913795" y="1364565"/>
            <a:ext cx="10353762" cy="5064369"/>
          </a:xfrm>
        </p:spPr>
        <p:txBody>
          <a:bodyPr>
            <a:normAutofit/>
          </a:bodyPr>
          <a:lstStyle/>
          <a:p>
            <a:r>
              <a:rPr lang="fr-FR" dirty="0"/>
              <a:t>La définition des niveaux du stock est primordiale pour éviter les ruptures ; Prenez le temps nécessaire pour définir les niveaux adéquats pour chaque article en se basant sur l'historique des mouvements.</a:t>
            </a:r>
          </a:p>
          <a:p>
            <a:r>
              <a:rPr lang="fr-FR" dirty="0"/>
              <a:t>N'oubliez pas de prendre en considération la notion du coût en déterminant ces niveaux pour ne pas tomber dans le sur stockage.</a:t>
            </a:r>
          </a:p>
          <a:p>
            <a:r>
              <a:rPr lang="fr-FR" dirty="0"/>
              <a:t>Les principaux niveaux de stock à définir : </a:t>
            </a:r>
          </a:p>
          <a:p>
            <a:pPr lvl="0"/>
            <a:r>
              <a:rPr lang="fr-FR" dirty="0"/>
              <a:t>Le stock minimum</a:t>
            </a:r>
          </a:p>
          <a:p>
            <a:pPr lvl="0"/>
            <a:r>
              <a:rPr lang="fr-FR" dirty="0"/>
              <a:t>Le stock de sécurité</a:t>
            </a:r>
          </a:p>
          <a:p>
            <a:pPr lvl="0"/>
            <a:r>
              <a:rPr lang="fr-FR" dirty="0"/>
              <a:t>Le stock d'alerte</a:t>
            </a:r>
          </a:p>
          <a:p>
            <a:pPr lvl="0"/>
            <a:r>
              <a:rPr lang="fr-FR" dirty="0"/>
              <a:t>Le stock optimal</a:t>
            </a:r>
          </a:p>
          <a:p>
            <a:pPr lvl="0"/>
            <a:r>
              <a:rPr lang="fr-FR" dirty="0"/>
              <a:t>Le stock maximum</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6609" y="159427"/>
            <a:ext cx="11995051" cy="1326321"/>
          </a:xfrm>
        </p:spPr>
        <p:txBody>
          <a:bodyPr>
            <a:normAutofit/>
          </a:bodyPr>
          <a:lstStyle/>
          <a:p>
            <a:r>
              <a:rPr lang="fr-FR" sz="2800" dirty="0">
                <a:solidFill>
                  <a:srgbClr val="FFC000"/>
                </a:solidFill>
              </a:rPr>
              <a:t>8. </a:t>
            </a:r>
            <a:r>
              <a:rPr lang="fr-FR" sz="2800" b="1" dirty="0">
                <a:solidFill>
                  <a:srgbClr val="FFC000"/>
                </a:solidFill>
              </a:rPr>
              <a:t>Détermination des politiques d’approvisionnement</a:t>
            </a:r>
            <a:endParaRPr lang="fr-FR" sz="2800" dirty="0">
              <a:solidFill>
                <a:srgbClr val="FFC000"/>
              </a:solidFill>
            </a:endParaRPr>
          </a:p>
        </p:txBody>
      </p:sp>
      <p:sp>
        <p:nvSpPr>
          <p:cNvPr id="3" name="Espace réservé du contenu 2"/>
          <p:cNvSpPr>
            <a:spLocks noGrp="1"/>
          </p:cNvSpPr>
          <p:nvPr>
            <p:ph idx="1"/>
          </p:nvPr>
        </p:nvSpPr>
        <p:spPr>
          <a:xfrm>
            <a:off x="393895" y="1505243"/>
            <a:ext cx="11605848" cy="5036234"/>
          </a:xfrm>
        </p:spPr>
        <p:txBody>
          <a:bodyPr>
            <a:normAutofit/>
          </a:bodyPr>
          <a:lstStyle/>
          <a:p>
            <a:r>
              <a:rPr lang="fr-FR" sz="2400" dirty="0"/>
              <a:t>Jusqu'à présent, nous avons vu comment préparer le stock et déterminer la liste des PDR à Stocker, maintenant nous passons à la détermination de la politique de réapprovisionnement pour chaque classe de ces PDR. </a:t>
            </a:r>
          </a:p>
          <a:p>
            <a:r>
              <a:rPr lang="fr-FR" sz="2400" dirty="0"/>
              <a:t>Ces politiques concernent le choix de la date de commande et la quantité à commander, on distingue 4 politiques :</a:t>
            </a:r>
          </a:p>
          <a:p>
            <a:pPr lvl="0">
              <a:buFont typeface="Wingdings" pitchFamily="2" charset="2"/>
              <a:buChar char="Ø"/>
            </a:pPr>
            <a:r>
              <a:rPr lang="fr-FR" sz="2400" dirty="0"/>
              <a:t>Date fixe, quantité fixe</a:t>
            </a:r>
          </a:p>
          <a:p>
            <a:pPr lvl="0">
              <a:buFont typeface="Wingdings" pitchFamily="2" charset="2"/>
              <a:buChar char="Ø"/>
            </a:pPr>
            <a:r>
              <a:rPr lang="fr-FR" sz="2400" dirty="0"/>
              <a:t>Date fixe ,quantité variable</a:t>
            </a:r>
          </a:p>
          <a:p>
            <a:pPr lvl="0">
              <a:buFont typeface="Wingdings" pitchFamily="2" charset="2"/>
              <a:buChar char="Ø"/>
            </a:pPr>
            <a:r>
              <a:rPr lang="fr-FR" sz="2400" dirty="0"/>
              <a:t>Date variable , quantité fixe</a:t>
            </a:r>
          </a:p>
          <a:p>
            <a:pPr lvl="0">
              <a:buFont typeface="Wingdings" pitchFamily="2" charset="2"/>
              <a:buChar char="Ø"/>
            </a:pPr>
            <a:r>
              <a:rPr lang="fr-FR" sz="2400" dirty="0"/>
              <a:t>Date variable ,quantité variable</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27863" y="731520"/>
            <a:ext cx="10353762" cy="4314092"/>
          </a:xfrm>
        </p:spPr>
        <p:txBody>
          <a:bodyPr>
            <a:noAutofit/>
          </a:bodyPr>
          <a:lstStyle/>
          <a:p>
            <a:pPr>
              <a:buNone/>
            </a:pPr>
            <a:endParaRPr lang="fr-FR" sz="2400" dirty="0"/>
          </a:p>
          <a:p>
            <a:r>
              <a:rPr lang="fr-FR" sz="2400" dirty="0"/>
              <a:t>Le choix de la politique est relatif d'une part à la classe de l'article (consommables, standards, critiques) par ex : pour les consommables on va fixer une politique Date fixe, quantité variable et pour les critiques une politique Date fixe, quantité </a:t>
            </a:r>
            <a:r>
              <a:rPr lang="fr-FR" sz="2400" dirty="0" err="1"/>
              <a:t>fixe,etc</a:t>
            </a:r>
            <a:r>
              <a:rPr lang="fr-FR" sz="2400" dirty="0"/>
              <a:t>, et d'autre part au résultats de calcul des indicateurs de performances et à l'historique des mouvements.</a:t>
            </a:r>
          </a:p>
          <a:p>
            <a:r>
              <a:rPr lang="fr-FR" sz="2400" dirty="0"/>
              <a:t>Premièrement, choisissez les politiques selon les données disponibles après vous pouvez les changer en se basant sur les indicateurs et l'historiques.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u="sng" dirty="0">
                <a:solidFill>
                  <a:srgbClr val="D9F147"/>
                </a:solidFill>
              </a:rPr>
              <a:t>Pourquoi Gérer ??????????</a:t>
            </a:r>
            <a:br>
              <a:rPr lang="fr-FR" u="sng" dirty="0">
                <a:solidFill>
                  <a:srgbClr val="D9F147"/>
                </a:solidFill>
              </a:rPr>
            </a:br>
            <a:br>
              <a:rPr lang="fr-FR" dirty="0">
                <a:solidFill>
                  <a:srgbClr val="D9F147"/>
                </a:solidFill>
              </a:rPr>
            </a:br>
            <a:endParaRPr lang="fr-FR" dirty="0">
              <a:solidFill>
                <a:srgbClr val="D9F147"/>
              </a:solidFill>
            </a:endParaRPr>
          </a:p>
        </p:txBody>
      </p:sp>
      <p:sp>
        <p:nvSpPr>
          <p:cNvPr id="3" name="Espace réservé du contenu 2"/>
          <p:cNvSpPr>
            <a:spLocks noGrp="1"/>
          </p:cNvSpPr>
          <p:nvPr>
            <p:ph idx="1"/>
          </p:nvPr>
        </p:nvSpPr>
        <p:spPr>
          <a:xfrm>
            <a:off x="913795" y="1294228"/>
            <a:ext cx="10353762" cy="5219114"/>
          </a:xfrm>
        </p:spPr>
        <p:txBody>
          <a:bodyPr>
            <a:normAutofit/>
          </a:bodyPr>
          <a:lstStyle/>
          <a:p>
            <a:r>
              <a:rPr lang="fr-FR" sz="3200" dirty="0"/>
              <a:t>L’objectif</a:t>
            </a:r>
          </a:p>
          <a:p>
            <a:pPr algn="ctr"/>
            <a:r>
              <a:rPr lang="fr-FR" sz="3200" dirty="0">
                <a:solidFill>
                  <a:srgbClr val="FFFF00"/>
                </a:solidFill>
              </a:rPr>
              <a:t>SMART</a:t>
            </a:r>
          </a:p>
          <a:p>
            <a:r>
              <a:rPr lang="fr-FR" sz="3200" dirty="0">
                <a:solidFill>
                  <a:srgbClr val="FFFF00"/>
                </a:solidFill>
              </a:rPr>
              <a:t>S</a:t>
            </a:r>
            <a:r>
              <a:rPr lang="fr-FR" sz="3200" dirty="0"/>
              <a:t>pécifique</a:t>
            </a:r>
          </a:p>
          <a:p>
            <a:r>
              <a:rPr lang="fr-FR" sz="3200" dirty="0">
                <a:solidFill>
                  <a:srgbClr val="FFFF00"/>
                </a:solidFill>
              </a:rPr>
              <a:t>M</a:t>
            </a:r>
            <a:r>
              <a:rPr lang="fr-FR" sz="3200" dirty="0"/>
              <a:t>esurable</a:t>
            </a:r>
          </a:p>
          <a:p>
            <a:r>
              <a:rPr lang="fr-FR" sz="3200" dirty="0">
                <a:solidFill>
                  <a:srgbClr val="FFFF00"/>
                </a:solidFill>
              </a:rPr>
              <a:t>A</a:t>
            </a:r>
            <a:r>
              <a:rPr lang="fr-FR" sz="3200" dirty="0"/>
              <a:t>pplicable</a:t>
            </a:r>
          </a:p>
          <a:p>
            <a:r>
              <a:rPr lang="fr-FR" sz="3200" dirty="0">
                <a:solidFill>
                  <a:srgbClr val="FFFF00"/>
                </a:solidFill>
              </a:rPr>
              <a:t>R</a:t>
            </a:r>
            <a:r>
              <a:rPr lang="fr-FR" sz="3200" dirty="0"/>
              <a:t>éaliste</a:t>
            </a:r>
          </a:p>
          <a:p>
            <a:r>
              <a:rPr lang="fr-FR" sz="3200" dirty="0">
                <a:solidFill>
                  <a:srgbClr val="FFFF00"/>
                </a:solidFill>
              </a:rPr>
              <a:t>S</a:t>
            </a:r>
            <a:r>
              <a:rPr lang="fr-FR" sz="3200" dirty="0"/>
              <a:t>itué sur le temps</a:t>
            </a:r>
          </a:p>
          <a:p>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167" y="609600"/>
            <a:ext cx="10817390" cy="1326321"/>
          </a:xfrm>
        </p:spPr>
        <p:txBody>
          <a:bodyPr>
            <a:normAutofit/>
          </a:bodyPr>
          <a:lstStyle/>
          <a:p>
            <a:r>
              <a:rPr lang="fr-FR" sz="2800" b="1" dirty="0">
                <a:solidFill>
                  <a:srgbClr val="FFC000"/>
                </a:solidFill>
              </a:rPr>
              <a:t>9. Lancement de calcul des indicateurs de stock</a:t>
            </a:r>
            <a:endParaRPr lang="fr-FR" sz="2800" dirty="0">
              <a:solidFill>
                <a:srgbClr val="FFC000"/>
              </a:solidFill>
            </a:endParaRPr>
          </a:p>
        </p:txBody>
      </p:sp>
      <p:sp>
        <p:nvSpPr>
          <p:cNvPr id="3" name="Espace réservé du contenu 2"/>
          <p:cNvSpPr>
            <a:spLocks noGrp="1"/>
          </p:cNvSpPr>
          <p:nvPr>
            <p:ph idx="1"/>
          </p:nvPr>
        </p:nvSpPr>
        <p:spPr/>
        <p:txBody>
          <a:bodyPr>
            <a:normAutofit/>
          </a:bodyPr>
          <a:lstStyle/>
          <a:p>
            <a:r>
              <a:rPr lang="fr-FR" sz="2400" dirty="0"/>
              <a:t>Après la création d'un historique des mouvements, vous commencez à calculer les indicateurs de performances que nous l’avons déjà mentionnés dans la partie « Définitions ».</a:t>
            </a:r>
          </a:p>
          <a:p>
            <a:r>
              <a:rPr lang="fr-FR" sz="2400" dirty="0"/>
              <a:t> En se basant sur la mesure des ces indicateurs , augmentez, réduisez ou ajustez les stocks de chaque article pour ne pas tomber en rupture ou en sur-stockage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3218" y="609600"/>
            <a:ext cx="11718387" cy="1326321"/>
          </a:xfrm>
        </p:spPr>
        <p:txBody>
          <a:bodyPr>
            <a:normAutofit/>
          </a:bodyPr>
          <a:lstStyle/>
          <a:p>
            <a:r>
              <a:rPr lang="fr-FR" sz="2400" dirty="0">
                <a:solidFill>
                  <a:srgbClr val="FFC000"/>
                </a:solidFill>
              </a:rPr>
              <a:t>10. Suivre ,optimiser et déterminer des stratégies de gestion et d’approvisionnement</a:t>
            </a:r>
          </a:p>
        </p:txBody>
      </p:sp>
      <p:sp>
        <p:nvSpPr>
          <p:cNvPr id="3" name="Espace réservé du contenu 2"/>
          <p:cNvSpPr>
            <a:spLocks noGrp="1"/>
          </p:cNvSpPr>
          <p:nvPr>
            <p:ph idx="1"/>
          </p:nvPr>
        </p:nvSpPr>
        <p:spPr/>
        <p:txBody>
          <a:bodyPr>
            <a:normAutofit/>
          </a:bodyPr>
          <a:lstStyle/>
          <a:p>
            <a:pPr>
              <a:buNone/>
            </a:pPr>
            <a:r>
              <a:rPr lang="fr-FR" sz="2400" dirty="0"/>
              <a:t>   Finalement, je vous invite à :</a:t>
            </a:r>
          </a:p>
          <a:p>
            <a:r>
              <a:rPr lang="fr-FR" sz="2400" dirty="0"/>
              <a:t>Suivre d'une manière périodique les résultats des indicateurs pour ajuster les stocks, </a:t>
            </a:r>
          </a:p>
          <a:p>
            <a:r>
              <a:rPr lang="fr-FR" sz="2400" dirty="0"/>
              <a:t>Essayez de suivre le résultats des analyses causales de la maintenance productive pour mettre à jours la liste des PDR préventives.</a:t>
            </a:r>
          </a:p>
          <a:p>
            <a:r>
              <a:rPr lang="fr-FR" sz="2400" dirty="0"/>
              <a:t>Profitez du résultat des analyses AMDEC et MBF pour mettre à jours votre stock</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1591" y="46889"/>
            <a:ext cx="10353761" cy="923778"/>
          </a:xfrm>
        </p:spPr>
        <p:txBody>
          <a:bodyPr>
            <a:normAutofit/>
          </a:bodyPr>
          <a:lstStyle/>
          <a:p>
            <a:r>
              <a:rPr lang="fr-FR" sz="2800" b="1" dirty="0">
                <a:solidFill>
                  <a:srgbClr val="FFFF00"/>
                </a:solidFill>
              </a:rPr>
              <a:t>QUESTIONS / REPONSES</a:t>
            </a:r>
            <a:endParaRPr lang="fr-FR" sz="2800" dirty="0">
              <a:solidFill>
                <a:srgbClr val="FFFF00"/>
              </a:solidFill>
            </a:endParaRPr>
          </a:p>
        </p:txBody>
      </p:sp>
      <p:sp>
        <p:nvSpPr>
          <p:cNvPr id="3" name="Espace réservé du contenu 2"/>
          <p:cNvSpPr>
            <a:spLocks noGrp="1"/>
          </p:cNvSpPr>
          <p:nvPr>
            <p:ph idx="1"/>
          </p:nvPr>
        </p:nvSpPr>
        <p:spPr>
          <a:xfrm>
            <a:off x="267286" y="970671"/>
            <a:ext cx="11493305" cy="5598941"/>
          </a:xfrm>
        </p:spPr>
        <p:txBody>
          <a:bodyPr>
            <a:normAutofit/>
          </a:bodyPr>
          <a:lstStyle/>
          <a:p>
            <a:pPr algn="ctr">
              <a:buNone/>
            </a:pPr>
            <a:r>
              <a:rPr lang="fr-FR" b="1" dirty="0">
                <a:solidFill>
                  <a:srgbClr val="D9F147"/>
                </a:solidFill>
              </a:rPr>
              <a:t>Nous n'avons ni catalogues fournisseurs ni historique des mouvements, le magasin est désorganisé, par quoi je commence?</a:t>
            </a:r>
            <a:endParaRPr lang="fr-FR" dirty="0">
              <a:solidFill>
                <a:srgbClr val="D9F147"/>
              </a:solidFill>
            </a:endParaRPr>
          </a:p>
          <a:p>
            <a:endParaRPr lang="fr-FR" b="1" dirty="0">
              <a:solidFill>
                <a:srgbClr val="D9F147"/>
              </a:solidFill>
            </a:endParaRPr>
          </a:p>
          <a:p>
            <a:r>
              <a:rPr lang="fr-FR" b="1" dirty="0">
                <a:solidFill>
                  <a:srgbClr val="D9F147"/>
                </a:solidFill>
              </a:rPr>
              <a:t>La gestion des PDR n'est pas sous la responsabilité de la maintenance, elle est liée au service logistique, j'ai toujours des ruptures, je ne sais pas quoi faire??</a:t>
            </a:r>
            <a:endParaRPr lang="fr-FR" dirty="0">
              <a:solidFill>
                <a:srgbClr val="D9F147"/>
              </a:solidFill>
            </a:endParaRP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amond(in)">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7286" y="609600"/>
            <a:ext cx="11718387" cy="1326321"/>
          </a:xfrm>
        </p:spPr>
        <p:txBody>
          <a:bodyPr>
            <a:normAutofit/>
          </a:bodyPr>
          <a:lstStyle/>
          <a:p>
            <a:r>
              <a:rPr lang="fr-FR" b="1" dirty="0">
                <a:solidFill>
                  <a:srgbClr val="FFFF00"/>
                </a:solidFill>
              </a:rPr>
              <a:t>CHAPITRE 7 : LA DOCUMENTATION MAINTENANCE</a:t>
            </a:r>
            <a:endParaRPr lang="fr-FR" dirty="0">
              <a:solidFill>
                <a:srgbClr val="FFFF00"/>
              </a:solidFill>
            </a:endParaRPr>
          </a:p>
        </p:txBody>
      </p:sp>
      <p:sp>
        <p:nvSpPr>
          <p:cNvPr id="3" name="Espace réservé du contenu 2"/>
          <p:cNvSpPr>
            <a:spLocks noGrp="1"/>
          </p:cNvSpPr>
          <p:nvPr>
            <p:ph idx="1"/>
          </p:nvPr>
        </p:nvSpPr>
        <p:spPr/>
        <p:txBody>
          <a:bodyPr>
            <a:noAutofit/>
          </a:bodyPr>
          <a:lstStyle/>
          <a:p>
            <a:r>
              <a:rPr lang="fr-FR" sz="2400" dirty="0"/>
              <a:t>La documentation maintenance regroupe tous les documents, les fichiers, les procédures et les enregistrements , utilisés pour lancer, suivre ou archiver toute opération déroulante dans le service maintenance; On peut dire alors qu’elle représente la base de données du service.</a:t>
            </a:r>
          </a:p>
          <a:p>
            <a:r>
              <a:rPr lang="fr-FR" sz="2400" dirty="0"/>
              <a:t>Généralement, c'est le service méthodes maintenance qui s'occupe de cette fonction, il prend en charge la création des dossiers machines, des procédures de gestion, et des enregistrements.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0065" y="84399"/>
            <a:ext cx="10353761" cy="1021521"/>
          </a:xfrm>
        </p:spPr>
        <p:txBody>
          <a:bodyPr>
            <a:normAutofit/>
          </a:bodyPr>
          <a:lstStyle/>
          <a:p>
            <a:r>
              <a:rPr lang="fr-FR" b="1" dirty="0">
                <a:solidFill>
                  <a:srgbClr val="FFC000"/>
                </a:solidFill>
                <a:effectLst/>
              </a:rPr>
              <a:t>Les dossiers machines</a:t>
            </a:r>
            <a:endParaRPr lang="fr-FR" dirty="0">
              <a:solidFill>
                <a:srgbClr val="FFC000"/>
              </a:solidFill>
              <a:effectLst/>
            </a:endParaRPr>
          </a:p>
        </p:txBody>
      </p:sp>
      <p:sp>
        <p:nvSpPr>
          <p:cNvPr id="3" name="Espace réservé du contenu 2"/>
          <p:cNvSpPr>
            <a:spLocks noGrp="1"/>
          </p:cNvSpPr>
          <p:nvPr>
            <p:ph idx="1"/>
          </p:nvPr>
        </p:nvSpPr>
        <p:spPr>
          <a:xfrm>
            <a:off x="927862" y="1870981"/>
            <a:ext cx="10353762" cy="3695136"/>
          </a:xfrm>
        </p:spPr>
        <p:txBody>
          <a:bodyPr>
            <a:normAutofit/>
          </a:bodyPr>
          <a:lstStyle/>
          <a:p>
            <a:r>
              <a:rPr lang="fr-FR" sz="2400" dirty="0">
                <a:effectLst/>
              </a:rPr>
              <a:t>C'est le document le plus important dans la documentation maintenance , parce qu'il contient tous les éléments qui contribuent d'une manière direct ou indirecte à atteindre les objectifs de la fonction maintenance. </a:t>
            </a:r>
          </a:p>
          <a:p>
            <a:r>
              <a:rPr lang="fr-FR" sz="2400" dirty="0">
                <a:effectLst/>
              </a:rPr>
              <a:t>Il contient principalement: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1800" y="914403"/>
            <a:ext cx="10972800" cy="5134705"/>
          </a:xfrm>
        </p:spPr>
        <p:txBody>
          <a:bodyPr>
            <a:noAutofit/>
          </a:bodyPr>
          <a:lstStyle/>
          <a:p>
            <a:pPr>
              <a:buNone/>
            </a:pPr>
            <a:r>
              <a:rPr lang="fr-FR" sz="3200" b="1" dirty="0">
                <a:solidFill>
                  <a:srgbClr val="D9F147"/>
                </a:solidFill>
                <a:effectLst/>
              </a:rPr>
              <a:t>Une copie du catalogue fournisseur : </a:t>
            </a:r>
            <a:endParaRPr lang="fr-FR" sz="3200" dirty="0">
              <a:solidFill>
                <a:srgbClr val="D9F147"/>
              </a:solidFill>
              <a:effectLst/>
            </a:endParaRPr>
          </a:p>
          <a:p>
            <a:r>
              <a:rPr lang="fr-FR" sz="2400" dirty="0"/>
              <a:t>C'est le manuel fournie par le constructeur lors de  la réception du bien, il contient toutes les informations de démarrage, d'arrêt et d'exploitation , par exemple les procédures, les instructions, les modes opératoires, les consignes de sécurité etc. Ainsi que tous les éléments techniques nécessaires à son entretien, par exemple les schémas électriques, la nomenclature des PDR, plan préventif, etc. </a:t>
            </a:r>
          </a:p>
          <a:p>
            <a:r>
              <a:rPr lang="fr-FR" sz="2400" dirty="0"/>
              <a:t>Ce document joue un rôle très important lors de la création des plans préventifs, la détermination des PDR à avoir en stock et même faciliter le diagnostic des pannes. Il  doit être dupliqué et mis dans le dossiers machines;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800103"/>
            <a:ext cx="10972800" cy="2844797"/>
          </a:xfrm>
        </p:spPr>
        <p:txBody>
          <a:bodyPr>
            <a:normAutofit/>
          </a:bodyPr>
          <a:lstStyle/>
          <a:p>
            <a:pPr>
              <a:buNone/>
            </a:pPr>
            <a:r>
              <a:rPr lang="fr-FR" sz="2800" b="1" dirty="0">
                <a:solidFill>
                  <a:srgbClr val="D9F147"/>
                </a:solidFill>
                <a:effectLst/>
              </a:rPr>
              <a:t>La fiche technique:</a:t>
            </a:r>
            <a:endParaRPr lang="fr-FR" sz="2800" dirty="0">
              <a:solidFill>
                <a:srgbClr val="D9F147"/>
              </a:solidFill>
              <a:effectLst/>
            </a:endParaRPr>
          </a:p>
          <a:p>
            <a:r>
              <a:rPr lang="fr-FR" sz="2400" dirty="0"/>
              <a:t>C'est comme la carte d'identité technique du bien, elle contient toutes les informations utiles liées au bien, depuis les informations sur le constructeur jusqu'au les informations techniques de fonctionnement.</a:t>
            </a:r>
          </a:p>
          <a:p>
            <a:endParaRPr lang="fr-FR" sz="2400" dirty="0"/>
          </a:p>
        </p:txBody>
      </p:sp>
      <p:sp>
        <p:nvSpPr>
          <p:cNvPr id="4" name="ZoneTexte 3"/>
          <p:cNvSpPr txBox="1"/>
          <p:nvPr/>
        </p:nvSpPr>
        <p:spPr>
          <a:xfrm>
            <a:off x="6705600" y="4038600"/>
            <a:ext cx="3530600" cy="369332"/>
          </a:xfrm>
          <a:prstGeom prst="rect">
            <a:avLst/>
          </a:prstGeom>
          <a:noFill/>
        </p:spPr>
        <p:txBody>
          <a:bodyPr wrap="square" rtlCol="0">
            <a:spAutoFit/>
          </a:bodyPr>
          <a:lstStyle/>
          <a:p>
            <a:r>
              <a:rPr lang="fr-FR" b="1" dirty="0">
                <a:solidFill>
                  <a:srgbClr val="FF0000"/>
                </a:solidFill>
              </a:rPr>
              <a:t>Exemple fiche technique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2600" y="406403"/>
            <a:ext cx="10972800" cy="4525963"/>
          </a:xfrm>
        </p:spPr>
        <p:txBody>
          <a:bodyPr>
            <a:noAutofit/>
          </a:bodyPr>
          <a:lstStyle/>
          <a:p>
            <a:pPr>
              <a:buNone/>
            </a:pPr>
            <a:r>
              <a:rPr lang="fr-FR" sz="3200" b="1" u="sng" dirty="0">
                <a:solidFill>
                  <a:srgbClr val="D9F147"/>
                </a:solidFill>
              </a:rPr>
              <a:t>La fiche de vie : </a:t>
            </a:r>
            <a:endParaRPr lang="fr-FR" sz="3200" dirty="0">
              <a:solidFill>
                <a:srgbClr val="D9F147"/>
              </a:solidFill>
            </a:endParaRPr>
          </a:p>
          <a:p>
            <a:r>
              <a:rPr lang="fr-FR" sz="2400" dirty="0"/>
              <a:t>Souvent nommée la fiche historique , sur laquelle nous enregistrons toute intervention effectuée sur le bien que ce soit corrective, préventive ou améliorative. Elle doit contenir le détails de l'action, la durée, le responsable action, le type, la nature, les PDR utilisées, les prestations liées, etc. </a:t>
            </a:r>
          </a:p>
          <a:p>
            <a:r>
              <a:rPr lang="fr-FR" sz="2400" dirty="0"/>
              <a:t>Renseignée par l'agent méthodes, cette fiche est très utile pour l'établissement des plans préventifs, la détermination de la liste des PDR à avoir en stock , et aussi pour l'analyse des modes des dysfonctionnements (AMDEC et MBF).</a:t>
            </a:r>
          </a:p>
        </p:txBody>
      </p:sp>
      <p:sp>
        <p:nvSpPr>
          <p:cNvPr id="4" name="ZoneTexte 3"/>
          <p:cNvSpPr txBox="1"/>
          <p:nvPr/>
        </p:nvSpPr>
        <p:spPr>
          <a:xfrm>
            <a:off x="5753686" y="5486400"/>
            <a:ext cx="4009292" cy="369332"/>
          </a:xfrm>
          <a:prstGeom prst="rect">
            <a:avLst/>
          </a:prstGeom>
          <a:noFill/>
        </p:spPr>
        <p:txBody>
          <a:bodyPr wrap="square" rtlCol="0">
            <a:spAutoFit/>
          </a:bodyPr>
          <a:lstStyle/>
          <a:p>
            <a:r>
              <a:rPr lang="fr-FR" b="1" dirty="0">
                <a:solidFill>
                  <a:srgbClr val="FF0000"/>
                </a:solidFill>
              </a:rPr>
              <a:t>EXEMPLE FICHE DE VIE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215901"/>
            <a:ext cx="10353761" cy="977900"/>
          </a:xfrm>
        </p:spPr>
        <p:txBody>
          <a:bodyPr/>
          <a:lstStyle/>
          <a:p>
            <a:r>
              <a:rPr lang="fr-FR" dirty="0">
                <a:solidFill>
                  <a:srgbClr val="D9F147"/>
                </a:solidFill>
              </a:rPr>
              <a:t>Fiche Pannes/Remèdes</a:t>
            </a:r>
          </a:p>
        </p:txBody>
      </p:sp>
      <p:sp>
        <p:nvSpPr>
          <p:cNvPr id="3" name="Espace réservé du contenu 2"/>
          <p:cNvSpPr>
            <a:spLocks noGrp="1"/>
          </p:cNvSpPr>
          <p:nvPr>
            <p:ph idx="1"/>
          </p:nvPr>
        </p:nvSpPr>
        <p:spPr>
          <a:xfrm>
            <a:off x="913795" y="1079500"/>
            <a:ext cx="10353762" cy="5473700"/>
          </a:xfrm>
        </p:spPr>
        <p:txBody>
          <a:bodyPr>
            <a:normAutofit fontScale="92500"/>
          </a:bodyPr>
          <a:lstStyle/>
          <a:p>
            <a:pPr>
              <a:buClr>
                <a:srgbClr val="D9F147"/>
              </a:buClr>
              <a:buFont typeface="Wingdings" pitchFamily="2" charset="2"/>
              <a:buChar char="Ø"/>
            </a:pPr>
            <a:r>
              <a:rPr lang="fr-FR" dirty="0"/>
              <a:t>Cette fiche joue un rôle très important dans l'amélioration de la technicité des membres d'équipe maintenance, car elle contient toutes les données nécessaires pour le diagnostic, la préparation et la réparation de tous types de dysfonctionnements; Surtout qu'elle contient la liste de tous les dysfonctionnements possibles avec détermination de  leurs causes racines et l'action de réparation adéquate.</a:t>
            </a:r>
          </a:p>
          <a:p>
            <a:pPr>
              <a:buClr>
                <a:srgbClr val="D9F147"/>
              </a:buClr>
              <a:buFont typeface="Wingdings" pitchFamily="2" charset="2"/>
              <a:buChar char="Ø"/>
            </a:pPr>
            <a:r>
              <a:rPr lang="fr-FR" dirty="0"/>
              <a:t>L'agent de méthodes doit partager cette fiche avec tous les agents de maintenance et surtout les nouveaux recrutés pour améliorer leur technicité et les aider à comprendre rapidement les biens et à devenir plus efficace lors de la réalisation des interventions.</a:t>
            </a:r>
          </a:p>
          <a:p>
            <a:pPr>
              <a:buClr>
                <a:srgbClr val="D9F147"/>
              </a:buClr>
              <a:buFont typeface="Wingdings" pitchFamily="2" charset="2"/>
              <a:buChar char="Ø"/>
            </a:pPr>
            <a:r>
              <a:rPr lang="fr-FR" dirty="0"/>
              <a:t>Cette fiche doit être livrée avec le catalogue fournisseur et elle doit subir des mises à jours au fur et à mesure suivant le mode d'exploitation du bien.</a:t>
            </a:r>
          </a:p>
          <a:p>
            <a:pPr>
              <a:buClr>
                <a:srgbClr val="D9F147"/>
              </a:buClr>
              <a:buFont typeface="Wingdings" pitchFamily="2" charset="2"/>
              <a:buChar char="Ø"/>
            </a:pPr>
            <a:r>
              <a:rPr lang="fr-FR" dirty="0"/>
              <a:t>Dans le cas ou nous ne trouvons pas cette fiche dans le catalogue , nous devons l'établir et la renseigner en se basant sur les résultats des analyses causales (de la maintenance productive) et de l'analyse AMDEC/MBF.</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673101"/>
            <a:ext cx="10972800" cy="5453066"/>
          </a:xfrm>
        </p:spPr>
        <p:txBody>
          <a:bodyPr>
            <a:noAutofit/>
          </a:bodyPr>
          <a:lstStyle/>
          <a:p>
            <a:r>
              <a:rPr lang="fr-FR" sz="2800" b="1" dirty="0">
                <a:solidFill>
                  <a:srgbClr val="D9F147"/>
                </a:solidFill>
                <a:effectLst/>
              </a:rPr>
              <a:t>Plan et planning préventive :</a:t>
            </a:r>
            <a:endParaRPr lang="fr-FR" sz="2800" dirty="0">
              <a:solidFill>
                <a:srgbClr val="D9F147"/>
              </a:solidFill>
              <a:effectLst/>
            </a:endParaRPr>
          </a:p>
          <a:p>
            <a:r>
              <a:rPr lang="fr-FR" sz="2400" dirty="0"/>
              <a:t>L'ajout de ces fichiers au dossier machine sera très utile pour les agents de maintenance pour vérifier ou bien valider une action ou une date d'intervention,.... vous pouvez voir les modèles de ces fichiers dans le chapitre de la maintenance préventive.</a:t>
            </a:r>
          </a:p>
          <a:p>
            <a:pPr>
              <a:buNone/>
            </a:pPr>
            <a:endParaRPr lang="fr-FR" sz="2400" dirty="0"/>
          </a:p>
          <a:p>
            <a:r>
              <a:rPr lang="fr-FR" sz="2800" b="1" dirty="0">
                <a:solidFill>
                  <a:srgbClr val="D9F147"/>
                </a:solidFill>
                <a:effectLst/>
              </a:rPr>
              <a:t>Les procédures et les enregistrements</a:t>
            </a:r>
            <a:endParaRPr lang="fr-FR" sz="2800" dirty="0">
              <a:solidFill>
                <a:srgbClr val="D9F147"/>
              </a:solidFill>
              <a:effectLst/>
            </a:endParaRPr>
          </a:p>
          <a:p>
            <a:r>
              <a:rPr lang="fr-FR" sz="2400" dirty="0"/>
              <a:t>Nous avons vu dans les chapitres précédents l'importance de la procédure et les enregistrements, et nous avons vu aussi les différentes procédures de la gestion des interventions avec les enregistrements associés. Nous devons donc formaliser et classer ces documents.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u="sng" dirty="0">
                <a:solidFill>
                  <a:srgbClr val="D9F147"/>
                </a:solidFill>
              </a:rPr>
              <a:t> Comment mesurer ??????</a:t>
            </a:r>
            <a:br>
              <a:rPr lang="fr-FR" u="sng" dirty="0">
                <a:solidFill>
                  <a:srgbClr val="D9F147"/>
                </a:solidFill>
              </a:rPr>
            </a:br>
            <a:endParaRPr lang="fr-FR" dirty="0">
              <a:solidFill>
                <a:srgbClr val="D9F147"/>
              </a:solidFill>
            </a:endParaRPr>
          </a:p>
        </p:txBody>
      </p:sp>
      <p:sp>
        <p:nvSpPr>
          <p:cNvPr id="3" name="Espace réservé du contenu 2"/>
          <p:cNvSpPr>
            <a:spLocks noGrp="1"/>
          </p:cNvSpPr>
          <p:nvPr>
            <p:ph idx="1"/>
          </p:nvPr>
        </p:nvSpPr>
        <p:spPr>
          <a:xfrm>
            <a:off x="955998" y="2757246"/>
            <a:ext cx="10353762" cy="1561536"/>
          </a:xfrm>
        </p:spPr>
        <p:txBody>
          <a:bodyPr>
            <a:normAutofit fontScale="92500"/>
          </a:bodyPr>
          <a:lstStyle/>
          <a:p>
            <a:pPr algn="ctr"/>
            <a:r>
              <a:rPr lang="fr-FR" sz="3200" dirty="0"/>
              <a:t>Tableau de bord</a:t>
            </a:r>
          </a:p>
          <a:p>
            <a:pPr algn="ctr"/>
            <a:r>
              <a:rPr lang="fr-FR" sz="3200" dirty="0"/>
              <a:t>Indicateurs de performance : Principaux et analytiques</a:t>
            </a:r>
          </a:p>
          <a:p>
            <a:pPr algn="ct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99727" y="267264"/>
            <a:ext cx="10353762" cy="2082041"/>
          </a:xfrm>
        </p:spPr>
        <p:txBody>
          <a:bodyPr/>
          <a:lstStyle/>
          <a:p>
            <a:r>
              <a:rPr lang="fr-FR" b="1" dirty="0"/>
              <a:t>NB : Tous les fiches présentées dans cette partie ne représentent que les principaux documents à avoir lors de la création d'un dossiers machine, ou bien les documents nécessaires à la structuration du service et au lancement de la traçabilité Maintenance. Sinon je vous cite ci après la liste complète à avoir dans le dossier machine :</a:t>
            </a:r>
            <a:endParaRPr lang="fr-FR" dirty="0"/>
          </a:p>
          <a:p>
            <a:endParaRPr lang="fr-FR" dirty="0"/>
          </a:p>
        </p:txBody>
      </p:sp>
      <p:graphicFrame>
        <p:nvGraphicFramePr>
          <p:cNvPr id="4" name="Tableau 3"/>
          <p:cNvGraphicFramePr>
            <a:graphicFrameLocks noGrp="1"/>
          </p:cNvGraphicFramePr>
          <p:nvPr/>
        </p:nvGraphicFramePr>
        <p:xfrm>
          <a:off x="604911" y="2247313"/>
          <a:ext cx="11127544" cy="4366008"/>
        </p:xfrm>
        <a:graphic>
          <a:graphicData uri="http://schemas.openxmlformats.org/drawingml/2006/table">
            <a:tbl>
              <a:tblPr>
                <a:tableStyleId>{3C2FFA5D-87B4-456A-9821-1D502468CF0F}</a:tableStyleId>
              </a:tblPr>
              <a:tblGrid>
                <a:gridCol w="900332">
                  <a:extLst>
                    <a:ext uri="{9D8B030D-6E8A-4147-A177-3AD203B41FA5}">
                      <a16:colId xmlns:a16="http://schemas.microsoft.com/office/drawing/2014/main" val="20000"/>
                    </a:ext>
                  </a:extLst>
                </a:gridCol>
                <a:gridCol w="4994031">
                  <a:extLst>
                    <a:ext uri="{9D8B030D-6E8A-4147-A177-3AD203B41FA5}">
                      <a16:colId xmlns:a16="http://schemas.microsoft.com/office/drawing/2014/main" val="20001"/>
                    </a:ext>
                  </a:extLst>
                </a:gridCol>
                <a:gridCol w="1083212">
                  <a:extLst>
                    <a:ext uri="{9D8B030D-6E8A-4147-A177-3AD203B41FA5}">
                      <a16:colId xmlns:a16="http://schemas.microsoft.com/office/drawing/2014/main" val="20002"/>
                    </a:ext>
                  </a:extLst>
                </a:gridCol>
                <a:gridCol w="4149969">
                  <a:extLst>
                    <a:ext uri="{9D8B030D-6E8A-4147-A177-3AD203B41FA5}">
                      <a16:colId xmlns:a16="http://schemas.microsoft.com/office/drawing/2014/main" val="20003"/>
                    </a:ext>
                  </a:extLst>
                </a:gridCol>
              </a:tblGrid>
              <a:tr h="203814">
                <a:tc>
                  <a:txBody>
                    <a:bodyPr/>
                    <a:lstStyle/>
                    <a:p>
                      <a:pPr marL="100330" algn="ctr">
                        <a:spcBef>
                          <a:spcPts val="215"/>
                        </a:spcBef>
                        <a:spcAft>
                          <a:spcPts val="0"/>
                        </a:spcAft>
                      </a:pPr>
                      <a:r>
                        <a:rPr lang="fr-FR" sz="1400" dirty="0"/>
                        <a:t>Repère</a:t>
                      </a:r>
                      <a:endParaRPr lang="fr-FR" sz="1400" dirty="0">
                        <a:latin typeface="Arial"/>
                        <a:ea typeface="Times New Roman"/>
                      </a:endParaRPr>
                    </a:p>
                  </a:txBody>
                  <a:tcPr marL="68580" marR="68580" marT="0" marB="0"/>
                </a:tc>
                <a:tc>
                  <a:txBody>
                    <a:bodyPr/>
                    <a:lstStyle/>
                    <a:p>
                      <a:pPr marL="100330" algn="ctr">
                        <a:spcBef>
                          <a:spcPts val="215"/>
                        </a:spcBef>
                        <a:spcAft>
                          <a:spcPts val="0"/>
                        </a:spcAft>
                      </a:pPr>
                      <a:r>
                        <a:rPr lang="fr-FR" sz="1400"/>
                        <a:t>Titre des rubriques</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Repère</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Titre des rubriques</a:t>
                      </a:r>
                      <a:endParaRPr lang="fr-FR" sz="1400">
                        <a:latin typeface="Arial"/>
                        <a:ea typeface="Times New Roman"/>
                      </a:endParaRPr>
                    </a:p>
                  </a:txBody>
                  <a:tcPr marL="68580" marR="68580" marT="0" marB="0"/>
                </a:tc>
                <a:extLst>
                  <a:ext uri="{0D108BD9-81ED-4DB2-BD59-A6C34878D82A}">
                    <a16:rowId xmlns:a16="http://schemas.microsoft.com/office/drawing/2014/main" val="10000"/>
                  </a:ext>
                </a:extLst>
              </a:tr>
              <a:tr h="203814">
                <a:tc>
                  <a:txBody>
                    <a:bodyPr/>
                    <a:lstStyle/>
                    <a:p>
                      <a:pPr marL="100330" algn="ctr">
                        <a:spcBef>
                          <a:spcPts val="215"/>
                        </a:spcBef>
                        <a:spcAft>
                          <a:spcPts val="0"/>
                        </a:spcAft>
                      </a:pPr>
                      <a:r>
                        <a:rPr lang="fr-FR" sz="1400"/>
                        <a:t>00</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Sommaire</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12</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Fiche de vie</a:t>
                      </a:r>
                      <a:endParaRPr lang="fr-FR" sz="1400">
                        <a:latin typeface="Arial"/>
                        <a:ea typeface="Times New Roman"/>
                      </a:endParaRPr>
                    </a:p>
                  </a:txBody>
                  <a:tcPr marL="68580" marR="68580" marT="0" marB="0"/>
                </a:tc>
                <a:extLst>
                  <a:ext uri="{0D108BD9-81ED-4DB2-BD59-A6C34878D82A}">
                    <a16:rowId xmlns:a16="http://schemas.microsoft.com/office/drawing/2014/main" val="10001"/>
                  </a:ext>
                </a:extLst>
              </a:tr>
              <a:tr h="611442">
                <a:tc>
                  <a:txBody>
                    <a:bodyPr/>
                    <a:lstStyle/>
                    <a:p>
                      <a:pPr marL="100330" algn="ctr">
                        <a:spcBef>
                          <a:spcPts val="215"/>
                        </a:spcBef>
                        <a:spcAft>
                          <a:spcPts val="0"/>
                        </a:spcAft>
                      </a:pPr>
                      <a:r>
                        <a:rPr lang="fr-FR" sz="1400"/>
                        <a:t>01</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Fournisseur, contrat de commande, conditions de garantie, références SAV, etc</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13</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Liste des outillages spécifiques</a:t>
                      </a:r>
                      <a:endParaRPr lang="fr-FR" sz="1400">
                        <a:latin typeface="Arial"/>
                        <a:ea typeface="Times New Roman"/>
                      </a:endParaRPr>
                    </a:p>
                  </a:txBody>
                  <a:tcPr marL="68580" marR="68580" marT="0" marB="0"/>
                </a:tc>
                <a:extLst>
                  <a:ext uri="{0D108BD9-81ED-4DB2-BD59-A6C34878D82A}">
                    <a16:rowId xmlns:a16="http://schemas.microsoft.com/office/drawing/2014/main" val="10002"/>
                  </a:ext>
                </a:extLst>
              </a:tr>
              <a:tr h="203814">
                <a:tc>
                  <a:txBody>
                    <a:bodyPr/>
                    <a:lstStyle/>
                    <a:p>
                      <a:pPr marL="100330" algn="ctr">
                        <a:spcBef>
                          <a:spcPts val="215"/>
                        </a:spcBef>
                        <a:spcAft>
                          <a:spcPts val="0"/>
                        </a:spcAft>
                      </a:pPr>
                      <a:r>
                        <a:rPr lang="fr-FR" sz="1400"/>
                        <a:t>02</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Procès verbal de réception</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14</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Liste des défaillances prévisibles </a:t>
                      </a:r>
                      <a:endParaRPr lang="fr-FR" sz="1400">
                        <a:latin typeface="Arial"/>
                        <a:ea typeface="Times New Roman"/>
                      </a:endParaRPr>
                    </a:p>
                  </a:txBody>
                  <a:tcPr marL="68580" marR="68580" marT="0" marB="0"/>
                </a:tc>
                <a:extLst>
                  <a:ext uri="{0D108BD9-81ED-4DB2-BD59-A6C34878D82A}">
                    <a16:rowId xmlns:a16="http://schemas.microsoft.com/office/drawing/2014/main" val="10003"/>
                  </a:ext>
                </a:extLst>
              </a:tr>
              <a:tr h="407628">
                <a:tc>
                  <a:txBody>
                    <a:bodyPr/>
                    <a:lstStyle/>
                    <a:p>
                      <a:pPr marL="100330" algn="ctr">
                        <a:spcBef>
                          <a:spcPts val="215"/>
                        </a:spcBef>
                        <a:spcAft>
                          <a:spcPts val="0"/>
                        </a:spcAft>
                      </a:pPr>
                      <a:r>
                        <a:rPr lang="fr-FR" sz="1400"/>
                        <a:t>03</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Caractéristiques, fiche technique</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15</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Schémas logiques d’aide au diagnostic et au dépannage</a:t>
                      </a:r>
                      <a:endParaRPr lang="fr-FR" sz="1400">
                        <a:latin typeface="Arial"/>
                        <a:ea typeface="Times New Roman"/>
                      </a:endParaRPr>
                    </a:p>
                  </a:txBody>
                  <a:tcPr marL="68580" marR="68580" marT="0" marB="0"/>
                </a:tc>
                <a:extLst>
                  <a:ext uri="{0D108BD9-81ED-4DB2-BD59-A6C34878D82A}">
                    <a16:rowId xmlns:a16="http://schemas.microsoft.com/office/drawing/2014/main" val="10004"/>
                  </a:ext>
                </a:extLst>
              </a:tr>
              <a:tr h="611442">
                <a:tc>
                  <a:txBody>
                    <a:bodyPr/>
                    <a:lstStyle/>
                    <a:p>
                      <a:pPr marL="100330" algn="ctr">
                        <a:spcBef>
                          <a:spcPts val="215"/>
                        </a:spcBef>
                        <a:spcAft>
                          <a:spcPts val="0"/>
                        </a:spcAft>
                      </a:pPr>
                      <a:r>
                        <a:rPr lang="fr-FR" sz="1400"/>
                        <a:t>04</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Découpage structurel, arborescence, codification des modules et des composants</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16</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dirty="0"/>
                        <a:t>Gammes types des opérations répétitives</a:t>
                      </a:r>
                      <a:endParaRPr lang="fr-FR" sz="1400" dirty="0">
                        <a:latin typeface="Arial"/>
                        <a:ea typeface="Times New Roman"/>
                      </a:endParaRPr>
                    </a:p>
                  </a:txBody>
                  <a:tcPr marL="68580" marR="68580" marT="0" marB="0"/>
                </a:tc>
                <a:extLst>
                  <a:ext uri="{0D108BD9-81ED-4DB2-BD59-A6C34878D82A}">
                    <a16:rowId xmlns:a16="http://schemas.microsoft.com/office/drawing/2014/main" val="10005"/>
                  </a:ext>
                </a:extLst>
              </a:tr>
              <a:tr h="407628">
                <a:tc>
                  <a:txBody>
                    <a:bodyPr/>
                    <a:lstStyle/>
                    <a:p>
                      <a:pPr marL="100330" algn="ctr">
                        <a:spcBef>
                          <a:spcPts val="215"/>
                        </a:spcBef>
                        <a:spcAft>
                          <a:spcPts val="0"/>
                        </a:spcAft>
                      </a:pPr>
                      <a:r>
                        <a:rPr lang="fr-FR" sz="1400"/>
                        <a:t>05</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Plans d’ensemble, de détails, schémas, etc</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17</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PLAN DE MAINTENANCE</a:t>
                      </a:r>
                      <a:endParaRPr lang="fr-FR" sz="1400">
                        <a:latin typeface="Arial"/>
                        <a:ea typeface="Times New Roman"/>
                      </a:endParaRPr>
                    </a:p>
                  </a:txBody>
                  <a:tcPr marL="68580" marR="68580" marT="0" marB="0"/>
                </a:tc>
                <a:extLst>
                  <a:ext uri="{0D108BD9-81ED-4DB2-BD59-A6C34878D82A}">
                    <a16:rowId xmlns:a16="http://schemas.microsoft.com/office/drawing/2014/main" val="10006"/>
                  </a:ext>
                </a:extLst>
              </a:tr>
              <a:tr h="407628">
                <a:tc>
                  <a:txBody>
                    <a:bodyPr/>
                    <a:lstStyle/>
                    <a:p>
                      <a:pPr marL="100330" algn="ctr">
                        <a:spcBef>
                          <a:spcPts val="215"/>
                        </a:spcBef>
                        <a:spcAft>
                          <a:spcPts val="0"/>
                        </a:spcAft>
                      </a:pPr>
                      <a:r>
                        <a:rPr lang="fr-FR" sz="1400"/>
                        <a:t>06</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Notice d’installation et de mise en service</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171</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Consignes permanentes de poste</a:t>
                      </a:r>
                      <a:endParaRPr lang="fr-FR" sz="1400">
                        <a:latin typeface="Arial"/>
                        <a:ea typeface="Times New Roman"/>
                      </a:endParaRPr>
                    </a:p>
                  </a:txBody>
                  <a:tcPr marL="68580" marR="68580" marT="0" marB="0"/>
                </a:tc>
                <a:extLst>
                  <a:ext uri="{0D108BD9-81ED-4DB2-BD59-A6C34878D82A}">
                    <a16:rowId xmlns:a16="http://schemas.microsoft.com/office/drawing/2014/main" val="10007"/>
                  </a:ext>
                </a:extLst>
              </a:tr>
              <a:tr h="203814">
                <a:tc>
                  <a:txBody>
                    <a:bodyPr/>
                    <a:lstStyle/>
                    <a:p>
                      <a:pPr marL="100330" algn="ctr">
                        <a:spcBef>
                          <a:spcPts val="215"/>
                        </a:spcBef>
                        <a:spcAft>
                          <a:spcPts val="0"/>
                        </a:spcAft>
                      </a:pPr>
                      <a:r>
                        <a:rPr lang="fr-FR" sz="1400"/>
                        <a:t>07</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Notice de conduite</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172</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Plan de surveillance</a:t>
                      </a:r>
                      <a:endParaRPr lang="fr-FR" sz="1400">
                        <a:latin typeface="Arial"/>
                        <a:ea typeface="Times New Roman"/>
                      </a:endParaRPr>
                    </a:p>
                  </a:txBody>
                  <a:tcPr marL="68580" marR="68580" marT="0" marB="0"/>
                </a:tc>
                <a:extLst>
                  <a:ext uri="{0D108BD9-81ED-4DB2-BD59-A6C34878D82A}">
                    <a16:rowId xmlns:a16="http://schemas.microsoft.com/office/drawing/2014/main" val="10008"/>
                  </a:ext>
                </a:extLst>
              </a:tr>
              <a:tr h="203814">
                <a:tc>
                  <a:txBody>
                    <a:bodyPr/>
                    <a:lstStyle/>
                    <a:p>
                      <a:pPr marL="100330" algn="ctr">
                        <a:spcBef>
                          <a:spcPts val="215"/>
                        </a:spcBef>
                        <a:spcAft>
                          <a:spcPts val="0"/>
                        </a:spcAft>
                      </a:pPr>
                      <a:r>
                        <a:rPr lang="fr-FR" sz="1400"/>
                        <a:t>08</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Consignes permanentes de sécurité</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173</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Plan de maintenance systématique</a:t>
                      </a:r>
                      <a:endParaRPr lang="fr-FR" sz="1400">
                        <a:latin typeface="Arial"/>
                        <a:ea typeface="Times New Roman"/>
                      </a:endParaRPr>
                    </a:p>
                  </a:txBody>
                  <a:tcPr marL="68580" marR="68580" marT="0" marB="0"/>
                </a:tc>
                <a:extLst>
                  <a:ext uri="{0D108BD9-81ED-4DB2-BD59-A6C34878D82A}">
                    <a16:rowId xmlns:a16="http://schemas.microsoft.com/office/drawing/2014/main" val="10009"/>
                  </a:ext>
                </a:extLst>
              </a:tr>
              <a:tr h="203814">
                <a:tc>
                  <a:txBody>
                    <a:bodyPr/>
                    <a:lstStyle/>
                    <a:p>
                      <a:pPr marL="100330" algn="ctr">
                        <a:spcBef>
                          <a:spcPts val="215"/>
                        </a:spcBef>
                        <a:spcAft>
                          <a:spcPts val="0"/>
                        </a:spcAft>
                      </a:pPr>
                      <a:r>
                        <a:rPr lang="fr-FR" sz="1400"/>
                        <a:t>09</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Notice d’entretien et de nettoyage</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174</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Plan de maintenance conditionnelle</a:t>
                      </a:r>
                      <a:endParaRPr lang="fr-FR" sz="1400">
                        <a:latin typeface="Arial"/>
                        <a:ea typeface="Times New Roman"/>
                      </a:endParaRPr>
                    </a:p>
                  </a:txBody>
                  <a:tcPr marL="68580" marR="68580" marT="0" marB="0"/>
                </a:tc>
                <a:extLst>
                  <a:ext uri="{0D108BD9-81ED-4DB2-BD59-A6C34878D82A}">
                    <a16:rowId xmlns:a16="http://schemas.microsoft.com/office/drawing/2014/main" val="10010"/>
                  </a:ext>
                </a:extLst>
              </a:tr>
              <a:tr h="407628">
                <a:tc>
                  <a:txBody>
                    <a:bodyPr/>
                    <a:lstStyle/>
                    <a:p>
                      <a:pPr marL="100330" algn="ctr">
                        <a:spcBef>
                          <a:spcPts val="215"/>
                        </a:spcBef>
                        <a:spcAft>
                          <a:spcPts val="0"/>
                        </a:spcAft>
                      </a:pPr>
                      <a:r>
                        <a:rPr lang="fr-FR" sz="1400"/>
                        <a:t>10</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Notice de lubrification</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175</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Préparation des actions correctives attendues</a:t>
                      </a:r>
                      <a:endParaRPr lang="fr-FR" sz="1400">
                        <a:latin typeface="Arial"/>
                        <a:ea typeface="Times New Roman"/>
                      </a:endParaRPr>
                    </a:p>
                  </a:txBody>
                  <a:tcPr marL="68580" marR="68580" marT="0" marB="0"/>
                </a:tc>
                <a:extLst>
                  <a:ext uri="{0D108BD9-81ED-4DB2-BD59-A6C34878D82A}">
                    <a16:rowId xmlns:a16="http://schemas.microsoft.com/office/drawing/2014/main" val="10011"/>
                  </a:ext>
                </a:extLst>
              </a:tr>
              <a:tr h="203814">
                <a:tc>
                  <a:txBody>
                    <a:bodyPr/>
                    <a:lstStyle/>
                    <a:p>
                      <a:pPr marL="100330" algn="ctr">
                        <a:spcBef>
                          <a:spcPts val="215"/>
                        </a:spcBef>
                        <a:spcAft>
                          <a:spcPts val="0"/>
                        </a:spcAft>
                      </a:pPr>
                      <a:r>
                        <a:rPr lang="fr-FR" sz="1400"/>
                        <a:t>11</a:t>
                      </a:r>
                      <a:endParaRPr lang="fr-FR" sz="1400">
                        <a:latin typeface="Arial"/>
                        <a:ea typeface="Times New Roman"/>
                      </a:endParaRPr>
                    </a:p>
                  </a:txBody>
                  <a:tcPr marL="68580" marR="68580" marT="0" marB="0"/>
                </a:tc>
                <a:tc>
                  <a:txBody>
                    <a:bodyPr/>
                    <a:lstStyle/>
                    <a:p>
                      <a:pPr marL="100330" algn="ctr">
                        <a:spcBef>
                          <a:spcPts val="215"/>
                        </a:spcBef>
                        <a:spcAft>
                          <a:spcPts val="0"/>
                        </a:spcAft>
                      </a:pPr>
                      <a:r>
                        <a:rPr lang="fr-FR" sz="1400"/>
                        <a:t>Liste générale des constituants</a:t>
                      </a:r>
                      <a:endParaRPr lang="fr-FR" sz="1400">
                        <a:latin typeface="Arial"/>
                        <a:ea typeface="Times New Roman"/>
                      </a:endParaRPr>
                    </a:p>
                  </a:txBody>
                  <a:tcPr marL="68580" marR="68580" marT="0" marB="0"/>
                </a:tc>
                <a:tc>
                  <a:txBody>
                    <a:bodyPr/>
                    <a:lstStyle/>
                    <a:p>
                      <a:pPr marL="100330" algn="ctr">
                        <a:spcBef>
                          <a:spcPts val="215"/>
                        </a:spcBef>
                        <a:spcAft>
                          <a:spcPts val="0"/>
                        </a:spcAft>
                      </a:pPr>
                      <a:endParaRPr lang="fr-FR" sz="1400">
                        <a:latin typeface="Arial"/>
                        <a:ea typeface="Times New Roman"/>
                      </a:endParaRPr>
                    </a:p>
                  </a:txBody>
                  <a:tcPr marL="68580" marR="68580" marT="0" marB="0"/>
                </a:tc>
                <a:tc>
                  <a:txBody>
                    <a:bodyPr/>
                    <a:lstStyle/>
                    <a:p>
                      <a:pPr marL="100330" algn="ctr">
                        <a:spcBef>
                          <a:spcPts val="215"/>
                        </a:spcBef>
                        <a:spcAft>
                          <a:spcPts val="0"/>
                        </a:spcAft>
                      </a:pPr>
                      <a:endParaRPr lang="fr-FR" sz="1400" dirty="0">
                        <a:latin typeface="Arial"/>
                        <a:ea typeface="Times New Roman"/>
                      </a:endParaRPr>
                    </a:p>
                  </a:txBody>
                  <a:tcPr marL="68580" marR="68580" marT="0" marB="0"/>
                </a:tc>
                <a:extLst>
                  <a:ext uri="{0D108BD9-81ED-4DB2-BD59-A6C34878D82A}">
                    <a16:rowId xmlns:a16="http://schemas.microsoft.com/office/drawing/2014/main" val="10012"/>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8962" y="2510620"/>
            <a:ext cx="10972800" cy="1143000"/>
          </a:xfrm>
        </p:spPr>
        <p:txBody>
          <a:bodyPr>
            <a:normAutofit/>
          </a:bodyPr>
          <a:lstStyle/>
          <a:p>
            <a:r>
              <a:rPr lang="fr-FR" dirty="0">
                <a:solidFill>
                  <a:srgbClr val="FFFF00"/>
                </a:solidFill>
              </a:rPr>
              <a:t>CHAPITRE 8 : </a:t>
            </a:r>
            <a:r>
              <a:rPr lang="fr-FR" b="1" dirty="0">
                <a:solidFill>
                  <a:srgbClr val="FFFF00"/>
                </a:solidFill>
              </a:rPr>
              <a:t>GESTION DU PERSONNEL</a:t>
            </a:r>
            <a:endParaRPr lang="fr-FR" dirty="0">
              <a:solidFill>
                <a:srgbClr val="FFFF00"/>
              </a:solidFill>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876303"/>
            <a:ext cx="10972800" cy="4525963"/>
          </a:xfrm>
        </p:spPr>
        <p:txBody>
          <a:bodyPr>
            <a:normAutofit/>
          </a:bodyPr>
          <a:lstStyle/>
          <a:p>
            <a:pPr lvl="0"/>
            <a:r>
              <a:rPr lang="fr-FR" sz="2400" dirty="0"/>
              <a:t>La gestion du personnel est une fonction primordiale dans n’importe quel système ou organisation , en effet, c’est l’élément qui assure la continuité et l’évolution de l’organisation. </a:t>
            </a:r>
          </a:p>
          <a:p>
            <a:pPr lvl="0"/>
            <a:r>
              <a:rPr lang="fr-FR" sz="2400" dirty="0"/>
              <a:t>La défaillance de cette fonction a engendré la chute de plusieurs organismes .</a:t>
            </a:r>
          </a:p>
          <a:p>
            <a:pPr lvl="0"/>
            <a:r>
              <a:rPr lang="fr-FR" sz="2400" dirty="0"/>
              <a:t>A cet effet , je vous invite à structurer votre service et l'ajuster afin d'avoir la structure ci après :</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E46563-56D4-46E1-A746-7585F0F247E2}"/>
              </a:ext>
            </a:extLst>
          </p:cNvPr>
          <p:cNvSpPr>
            <a:spLocks noGrp="1"/>
          </p:cNvSpPr>
          <p:nvPr>
            <p:ph type="title"/>
          </p:nvPr>
        </p:nvSpPr>
        <p:spPr>
          <a:xfrm>
            <a:off x="914313" y="451945"/>
            <a:ext cx="10353762" cy="970450"/>
          </a:xfrm>
        </p:spPr>
        <p:txBody>
          <a:bodyPr>
            <a:normAutofit fontScale="90000"/>
          </a:bodyPr>
          <a:lstStyle/>
          <a:p>
            <a:r>
              <a:rPr lang="fr-FR" dirty="0">
                <a:solidFill>
                  <a:srgbClr val="FF0000"/>
                </a:solidFill>
              </a:rPr>
              <a:t>Structure Idéal d’un Service Maintenance</a:t>
            </a:r>
          </a:p>
        </p:txBody>
      </p:sp>
      <p:graphicFrame>
        <p:nvGraphicFramePr>
          <p:cNvPr id="4" name="Espace réservé du contenu 3">
            <a:extLst>
              <a:ext uri="{FF2B5EF4-FFF2-40B4-BE49-F238E27FC236}">
                <a16:creationId xmlns:a16="http://schemas.microsoft.com/office/drawing/2014/main" id="{15D897AD-CDC2-484F-9FBD-3757735EE7A4}"/>
              </a:ext>
            </a:extLst>
          </p:cNvPr>
          <p:cNvGraphicFramePr>
            <a:graphicFrameLocks noGrp="1"/>
          </p:cNvGraphicFramePr>
          <p:nvPr>
            <p:ph idx="1"/>
            <p:extLst>
              <p:ext uri="{D42A27DB-BD31-4B8C-83A1-F6EECF244321}">
                <p14:modId xmlns:p14="http://schemas.microsoft.com/office/powerpoint/2010/main" val="1572607742"/>
              </p:ext>
            </p:extLst>
          </p:nvPr>
        </p:nvGraphicFramePr>
        <p:xfrm>
          <a:off x="914313" y="1422395"/>
          <a:ext cx="10353675" cy="5126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994317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6DD55DF2-9E54-4774-BF74-14DB3F1F4729}"/>
              </a:ext>
            </a:extLst>
          </p:cNvPr>
          <p:cNvSpPr>
            <a:spLocks noGrp="1"/>
          </p:cNvSpPr>
          <p:nvPr>
            <p:ph type="title"/>
          </p:nvPr>
        </p:nvSpPr>
        <p:spPr/>
        <p:txBody>
          <a:bodyPr/>
          <a:lstStyle/>
          <a:p>
            <a:pPr marL="857250" indent="-857250"/>
            <a:r>
              <a:rPr lang="fr-FR" dirty="0">
                <a:solidFill>
                  <a:srgbClr val="FFFF00"/>
                </a:solidFill>
              </a:rPr>
              <a:t>8.1.STRUCTURATION DU SERVICE</a:t>
            </a:r>
          </a:p>
        </p:txBody>
      </p:sp>
      <p:sp>
        <p:nvSpPr>
          <p:cNvPr id="3" name="Espace réservé du contenu 2">
            <a:extLst>
              <a:ext uri="{FF2B5EF4-FFF2-40B4-BE49-F238E27FC236}">
                <a16:creationId xmlns:a16="http://schemas.microsoft.com/office/drawing/2014/main" id="{F62D5DCD-7CC3-4A5F-B039-422B74723A25}"/>
              </a:ext>
            </a:extLst>
          </p:cNvPr>
          <p:cNvSpPr>
            <a:spLocks noGrp="1"/>
          </p:cNvSpPr>
          <p:nvPr>
            <p:ph idx="1"/>
          </p:nvPr>
        </p:nvSpPr>
        <p:spPr/>
        <p:txBody>
          <a:bodyPr>
            <a:normAutofit/>
          </a:bodyPr>
          <a:lstStyle/>
          <a:p>
            <a:pPr marL="494100" indent="-457200">
              <a:buClr>
                <a:srgbClr val="FFFF00"/>
              </a:buClr>
              <a:buFont typeface="+mj-lt"/>
              <a:buAutoNum type="arabicParenR"/>
            </a:pPr>
            <a:r>
              <a:rPr lang="fr-FR" dirty="0"/>
              <a:t>Définition des tâches par spécialité</a:t>
            </a:r>
          </a:p>
          <a:p>
            <a:pPr marL="494100" indent="-457200">
              <a:buClr>
                <a:srgbClr val="FFFF00"/>
              </a:buClr>
              <a:buFont typeface="+mj-lt"/>
              <a:buAutoNum type="arabicParenR"/>
            </a:pPr>
            <a:r>
              <a:rPr lang="fr-FR" dirty="0"/>
              <a:t>Création du poste ou département Méthodes maintenance</a:t>
            </a:r>
          </a:p>
          <a:p>
            <a:pPr marL="494100" indent="-457200">
              <a:buClr>
                <a:srgbClr val="FFFF00"/>
              </a:buClr>
              <a:buFont typeface="+mj-lt"/>
              <a:buAutoNum type="arabicParenR"/>
            </a:pPr>
            <a:r>
              <a:rPr lang="fr-FR" dirty="0"/>
              <a:t>Structurer les postes et publier la structure</a:t>
            </a:r>
          </a:p>
          <a:p>
            <a:pPr marL="494100" indent="-457200">
              <a:buClr>
                <a:srgbClr val="FFFF00"/>
              </a:buClr>
              <a:buFont typeface="+mj-lt"/>
              <a:buAutoNum type="arabicParenR"/>
            </a:pPr>
            <a:r>
              <a:rPr lang="fr-FR" dirty="0"/>
              <a:t>Formation des membres de service sur l’importance de la fonction maintenance</a:t>
            </a:r>
          </a:p>
          <a:p>
            <a:pPr marL="494100" indent="-457200">
              <a:buClr>
                <a:srgbClr val="FFFF00"/>
              </a:buClr>
              <a:buFont typeface="+mj-lt"/>
              <a:buAutoNum type="arabicParenR"/>
            </a:pPr>
            <a:r>
              <a:rPr lang="fr-FR" dirty="0"/>
              <a:t>Responsabilisation des gens</a:t>
            </a:r>
          </a:p>
          <a:p>
            <a:pPr marL="494100" indent="-457200">
              <a:buClr>
                <a:srgbClr val="FFFF00"/>
              </a:buClr>
              <a:buFont typeface="+mj-lt"/>
              <a:buAutoNum type="arabicParenR"/>
            </a:pPr>
            <a:r>
              <a:rPr lang="fr-FR" dirty="0"/>
              <a:t>Faire adhérer les gens</a:t>
            </a:r>
          </a:p>
          <a:p>
            <a:pPr marL="494100" indent="-457200">
              <a:buClr>
                <a:srgbClr val="FFFF00"/>
              </a:buClr>
              <a:buFont typeface="+mj-lt"/>
              <a:buAutoNum type="arabicParenR"/>
            </a:pPr>
            <a:r>
              <a:rPr lang="fr-FR" dirty="0"/>
              <a:t>Lancement du chantier de structuration et d’amélioration</a:t>
            </a:r>
          </a:p>
          <a:p>
            <a:pPr marL="457200" indent="-457200">
              <a:buClr>
                <a:srgbClr val="FFFF00"/>
              </a:buClr>
              <a:buFont typeface="+mj-lt"/>
              <a:buAutoNum type="arabicParenR"/>
            </a:pPr>
            <a:endParaRPr lang="fr-FR" dirty="0"/>
          </a:p>
          <a:p>
            <a:endParaRPr lang="fr-FR" dirty="0"/>
          </a:p>
          <a:p>
            <a:endParaRPr lang="fr-FR" dirty="0"/>
          </a:p>
        </p:txBody>
      </p:sp>
    </p:spTree>
    <p:extLst>
      <p:ext uri="{BB962C8B-B14F-4D97-AF65-F5344CB8AC3E}">
        <p14:creationId xmlns:p14="http://schemas.microsoft.com/office/powerpoint/2010/main" val="109997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951895" y="2476500"/>
            <a:ext cx="10694005" cy="1326321"/>
          </a:xfrm>
        </p:spPr>
        <p:txBody>
          <a:bodyPr>
            <a:normAutofit fontScale="90000"/>
          </a:bodyPr>
          <a:lstStyle/>
          <a:p>
            <a:r>
              <a:rPr lang="fr-FR" dirty="0">
                <a:solidFill>
                  <a:srgbClr val="FFFF00"/>
                </a:solidFill>
              </a:rPr>
              <a:t>8.2 . Techniques de gestion du personnel :</a:t>
            </a:r>
            <a:br>
              <a:rPr lang="fr-FR" dirty="0">
                <a:solidFill>
                  <a:srgbClr val="FFFF00"/>
                </a:solidFill>
              </a:rPr>
            </a:br>
            <a:endParaRPr lang="fr-FR" dirty="0">
              <a:solidFill>
                <a:srgbClr val="FFFF00"/>
              </a:solidFill>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88395" y="1283264"/>
            <a:ext cx="10353762" cy="3695136"/>
          </a:xfrm>
        </p:spPr>
        <p:txBody>
          <a:bodyPr>
            <a:normAutofit/>
          </a:bodyPr>
          <a:lstStyle/>
          <a:p>
            <a:r>
              <a:rPr lang="fr-FR" sz="2400" dirty="0"/>
              <a:t>Je vous propose quatre étapes ou techniques à appliquer pour bien gérer et maitriser votre équipe : </a:t>
            </a:r>
          </a:p>
          <a:p>
            <a:pPr marL="514350" lvl="0" indent="-514350">
              <a:buClr>
                <a:srgbClr val="FFFF00"/>
              </a:buClr>
              <a:buFont typeface="+mj-lt"/>
              <a:buAutoNum type="romanUcPeriod"/>
            </a:pPr>
            <a:r>
              <a:rPr lang="fr-FR" sz="2400" dirty="0"/>
              <a:t>Préparer</a:t>
            </a:r>
          </a:p>
          <a:p>
            <a:pPr marL="514350" lvl="0" indent="-514350">
              <a:buClr>
                <a:srgbClr val="FFFF00"/>
              </a:buClr>
              <a:buFont typeface="+mj-lt"/>
              <a:buAutoNum type="romanUcPeriod"/>
            </a:pPr>
            <a:r>
              <a:rPr lang="fr-FR" sz="2400" dirty="0"/>
              <a:t>Former </a:t>
            </a:r>
          </a:p>
          <a:p>
            <a:pPr marL="514350" lvl="0" indent="-514350">
              <a:buClr>
                <a:srgbClr val="FFFF00"/>
              </a:buClr>
              <a:buFont typeface="+mj-lt"/>
              <a:buAutoNum type="romanUcPeriod"/>
            </a:pPr>
            <a:r>
              <a:rPr lang="fr-FR" sz="2400" dirty="0"/>
              <a:t>Motiver</a:t>
            </a:r>
          </a:p>
          <a:p>
            <a:pPr marL="514350" lvl="0" indent="-514350">
              <a:buClr>
                <a:srgbClr val="FFFF00"/>
              </a:buClr>
              <a:buFont typeface="+mj-lt"/>
              <a:buAutoNum type="romanUcPeriod"/>
            </a:pPr>
            <a:r>
              <a:rPr lang="fr-FR" sz="2400" dirty="0"/>
              <a:t>Récompenser </a:t>
            </a:r>
          </a:p>
          <a:p>
            <a:endParaRPr lang="fr-FR" sz="24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C000"/>
                </a:solidFill>
              </a:rPr>
              <a:t>Préparer</a:t>
            </a:r>
          </a:p>
        </p:txBody>
      </p:sp>
      <p:sp>
        <p:nvSpPr>
          <p:cNvPr id="3" name="Espace réservé du contenu 2"/>
          <p:cNvSpPr>
            <a:spLocks noGrp="1"/>
          </p:cNvSpPr>
          <p:nvPr>
            <p:ph idx="1"/>
          </p:nvPr>
        </p:nvSpPr>
        <p:spPr/>
        <p:txBody>
          <a:bodyPr>
            <a:normAutofit/>
          </a:bodyPr>
          <a:lstStyle/>
          <a:p>
            <a:r>
              <a:rPr lang="fr-FR" sz="2400" dirty="0"/>
              <a:t>Le lancement de n’importe quel système ou intervient le personnel nécessite une gestion et maitrise de ce facteur humain, la chose qui impose à : </a:t>
            </a:r>
          </a:p>
          <a:p>
            <a:pPr marL="457200" indent="-457200">
              <a:buFont typeface="+mj-lt"/>
              <a:buAutoNum type="arabicParenR"/>
            </a:pPr>
            <a:r>
              <a:rPr lang="fr-FR" sz="2400" dirty="0">
                <a:solidFill>
                  <a:srgbClr val="D9F147"/>
                </a:solidFill>
              </a:rPr>
              <a:t>Assurer les moyens nécessaires</a:t>
            </a:r>
          </a:p>
          <a:p>
            <a:pPr marL="457200" indent="-457200">
              <a:buFont typeface="+mj-lt"/>
              <a:buAutoNum type="arabicParenR"/>
            </a:pPr>
            <a:r>
              <a:rPr lang="fr-FR" sz="2400" dirty="0">
                <a:solidFill>
                  <a:srgbClr val="D9F147"/>
                </a:solidFill>
              </a:rPr>
              <a:t> Assurer un climat de stabilité </a:t>
            </a:r>
          </a:p>
          <a:p>
            <a:pPr marL="457200" indent="-457200">
              <a:buFont typeface="+mj-lt"/>
              <a:buAutoNum type="arabicParenR"/>
            </a:pPr>
            <a:r>
              <a:rPr lang="fr-FR" sz="2400" dirty="0">
                <a:solidFill>
                  <a:srgbClr val="D9F147"/>
                </a:solidFill>
              </a:rPr>
              <a:t>Créer le sentiment de fidélité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D9F147"/>
                </a:solidFill>
              </a:rPr>
              <a:t>1. Assurer les moyens nécessaires</a:t>
            </a:r>
          </a:p>
        </p:txBody>
      </p:sp>
      <p:sp>
        <p:nvSpPr>
          <p:cNvPr id="3" name="Espace réservé du contenu 2"/>
          <p:cNvSpPr>
            <a:spLocks noGrp="1"/>
          </p:cNvSpPr>
          <p:nvPr>
            <p:ph idx="1"/>
          </p:nvPr>
        </p:nvSpPr>
        <p:spPr/>
        <p:txBody>
          <a:bodyPr>
            <a:normAutofit/>
          </a:bodyPr>
          <a:lstStyle/>
          <a:p>
            <a:r>
              <a:rPr lang="fr-FR" sz="2400" dirty="0"/>
              <a:t>La réalisation de n’importe  quelle tache nécessite l’exploitation des différentes ressources et moyens, alors le manager ou bien l’animateur  d’équipe  doit obligatoirement assurer la disponibilité  de toutes ces ressources  à la disposition de l’opérateur  avant de  lui demander la réalisation des travaux .</a:t>
            </a:r>
          </a:p>
          <a:p>
            <a:r>
              <a:rPr lang="fr-FR" sz="2400" dirty="0"/>
              <a:t>La non suffisance des ressources engendre des retards de réalisation et des pertes en rendement la chose qui démotive le personnel </a:t>
            </a:r>
          </a:p>
        </p:txBody>
      </p:sp>
      <p:sp>
        <p:nvSpPr>
          <p:cNvPr id="4" name="ZoneTexte 3"/>
          <p:cNvSpPr txBox="1"/>
          <p:nvPr/>
        </p:nvSpPr>
        <p:spPr>
          <a:xfrm>
            <a:off x="1333467" y="5857892"/>
            <a:ext cx="9715568" cy="40011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2000" dirty="0"/>
              <a:t>Vous aurez besoin de quoi pour réaliser vos tâches facilement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2644" y="48773"/>
            <a:ext cx="10972800" cy="1143000"/>
          </a:xfrm>
        </p:spPr>
        <p:txBody>
          <a:bodyPr>
            <a:normAutofit/>
          </a:bodyPr>
          <a:lstStyle/>
          <a:p>
            <a:pPr algn="ctr"/>
            <a:r>
              <a:rPr lang="fr-FR" dirty="0">
                <a:solidFill>
                  <a:srgbClr val="D9F147"/>
                </a:solidFill>
              </a:rPr>
              <a:t> 2. Assurer un climat de stabilité </a:t>
            </a:r>
          </a:p>
        </p:txBody>
      </p:sp>
      <p:sp>
        <p:nvSpPr>
          <p:cNvPr id="3" name="Espace réservé du contenu 2"/>
          <p:cNvSpPr>
            <a:spLocks noGrp="1"/>
          </p:cNvSpPr>
          <p:nvPr>
            <p:ph idx="1"/>
          </p:nvPr>
        </p:nvSpPr>
        <p:spPr>
          <a:xfrm>
            <a:off x="609600" y="1322363"/>
            <a:ext cx="10972800" cy="4035463"/>
          </a:xfrm>
        </p:spPr>
        <p:txBody>
          <a:bodyPr>
            <a:noAutofit/>
          </a:bodyPr>
          <a:lstStyle/>
          <a:p>
            <a:r>
              <a:rPr lang="fr-FR" sz="2200" dirty="0"/>
              <a:t>Le personnel doit se sentir  alaise et protégé pour qu’il puisse donner  de la valeur  ajoutée, il doit se sentir stable dans l’organisme pour qu’il réalise ses taches avec succès et même proposer des solutions d’amélioration . C’est pour cela , il faut : </a:t>
            </a:r>
          </a:p>
          <a:p>
            <a:pPr>
              <a:buFont typeface="Wingdings" pitchFamily="2" charset="2"/>
              <a:buChar char="ü"/>
            </a:pPr>
            <a:r>
              <a:rPr lang="fr-FR" sz="2200" dirty="0"/>
              <a:t>Donner toujours une bonne image sur la stabilité du l’organisme </a:t>
            </a:r>
          </a:p>
          <a:p>
            <a:pPr>
              <a:buFont typeface="Wingdings" pitchFamily="2" charset="2"/>
              <a:buChar char="ü"/>
            </a:pPr>
            <a:r>
              <a:rPr lang="fr-FR" sz="2200" dirty="0"/>
              <a:t>Préparer des plans de carrière pour </a:t>
            </a:r>
            <a:r>
              <a:rPr lang="fr-FR" sz="2200" dirty="0" err="1"/>
              <a:t>chaqu’un</a:t>
            </a:r>
            <a:r>
              <a:rPr lang="fr-FR" sz="2200" dirty="0"/>
              <a:t> du membre d’équipe</a:t>
            </a:r>
          </a:p>
          <a:p>
            <a:pPr>
              <a:buFont typeface="Wingdings" pitchFamily="2" charset="2"/>
              <a:buChar char="ü"/>
            </a:pPr>
            <a:r>
              <a:rPr lang="fr-FR" sz="2200" dirty="0"/>
              <a:t>Montrer toujours l’importance du rôle de chaque membre d’équipe dans la réussite de l’organisme</a:t>
            </a:r>
          </a:p>
          <a:p>
            <a:pPr>
              <a:buFont typeface="Wingdings" pitchFamily="2" charset="2"/>
              <a:buChar char="ü"/>
            </a:pPr>
            <a:r>
              <a:rPr lang="fr-FR" sz="2200" dirty="0"/>
              <a:t>Eviter les discours des menaces </a:t>
            </a:r>
          </a:p>
        </p:txBody>
      </p:sp>
      <p:sp>
        <p:nvSpPr>
          <p:cNvPr id="4" name="ZoneTexte 3"/>
          <p:cNvSpPr txBox="1"/>
          <p:nvPr/>
        </p:nvSpPr>
        <p:spPr>
          <a:xfrm>
            <a:off x="952464" y="5786454"/>
            <a:ext cx="10191821" cy="40011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2000" dirty="0"/>
              <a:t>Notre organisme est en croissance continue, Bienvenu dans notre équipe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u="sng" dirty="0">
                <a:solidFill>
                  <a:srgbClr val="FFFF00"/>
                </a:solidFill>
              </a:rPr>
              <a:t>Conclusion sur le management</a:t>
            </a:r>
            <a:br>
              <a:rPr lang="fr-FR" dirty="0">
                <a:solidFill>
                  <a:srgbClr val="FFFF00"/>
                </a:solidFill>
              </a:rPr>
            </a:br>
            <a:endParaRPr lang="fr-FR" dirty="0">
              <a:solidFill>
                <a:srgbClr val="FFFF00"/>
              </a:solidFill>
            </a:endParaRPr>
          </a:p>
        </p:txBody>
      </p:sp>
      <p:sp>
        <p:nvSpPr>
          <p:cNvPr id="3" name="Espace réservé du contenu 2"/>
          <p:cNvSpPr>
            <a:spLocks noGrp="1"/>
          </p:cNvSpPr>
          <p:nvPr>
            <p:ph idx="1"/>
          </p:nvPr>
        </p:nvSpPr>
        <p:spPr>
          <a:xfrm>
            <a:off x="609600" y="2425703"/>
            <a:ext cx="10972800" cy="1511297"/>
          </a:xfrm>
        </p:spPr>
        <p:txBody>
          <a:bodyPr/>
          <a:lstStyle/>
          <a:p>
            <a:r>
              <a:rPr lang="fr-FR" dirty="0"/>
              <a:t>Exemple du  voyage sans savoir la destination</a:t>
            </a:r>
          </a:p>
          <a:p>
            <a:r>
              <a:rPr lang="fr-FR" dirty="0"/>
              <a:t>Exemple de conduite d’une voiture sans tableau de bord</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6712" y="357166"/>
            <a:ext cx="10972800" cy="1143000"/>
          </a:xfrm>
        </p:spPr>
        <p:txBody>
          <a:bodyPr>
            <a:normAutofit/>
          </a:bodyPr>
          <a:lstStyle/>
          <a:p>
            <a:r>
              <a:rPr lang="fr-FR" dirty="0">
                <a:solidFill>
                  <a:srgbClr val="D9F147"/>
                </a:solidFill>
              </a:rPr>
              <a:t>3. Créer le sentiment de fidélité </a:t>
            </a:r>
          </a:p>
        </p:txBody>
      </p:sp>
      <p:sp>
        <p:nvSpPr>
          <p:cNvPr id="3" name="Espace réservé du contenu 2"/>
          <p:cNvSpPr>
            <a:spLocks noGrp="1"/>
          </p:cNvSpPr>
          <p:nvPr>
            <p:ph idx="1"/>
          </p:nvPr>
        </p:nvSpPr>
        <p:spPr>
          <a:xfrm>
            <a:off x="476211" y="1500174"/>
            <a:ext cx="10972800" cy="4389120"/>
          </a:xfrm>
        </p:spPr>
        <p:txBody>
          <a:bodyPr>
            <a:normAutofit/>
          </a:bodyPr>
          <a:lstStyle/>
          <a:p>
            <a:r>
              <a:rPr lang="fr-FR" sz="2400" dirty="0"/>
              <a:t>Après avoir créé un environnement de stabilité, nous devons fidéliser le personnel . En effet, un membre fidèle peut donner plus et générer plus de la valeur  ajoutée, c’est pour cela , il faut : </a:t>
            </a:r>
          </a:p>
          <a:p>
            <a:r>
              <a:rPr lang="fr-FR" sz="2400" dirty="0"/>
              <a:t>Informer et pousser les membres d’équipe à croire en stratégie de l’organisme</a:t>
            </a:r>
          </a:p>
          <a:p>
            <a:r>
              <a:rPr lang="fr-FR" sz="2400" dirty="0"/>
              <a:t>Créer une liaison entre la croissance de la société et l’amélioration de l’état financier des membres d’équipe</a:t>
            </a:r>
          </a:p>
          <a:p>
            <a:r>
              <a:rPr lang="fr-FR" sz="2400" dirty="0"/>
              <a:t>Essayer de résoudre les problèmes personnels des membres d’équipe</a:t>
            </a:r>
          </a:p>
        </p:txBody>
      </p:sp>
      <p:sp>
        <p:nvSpPr>
          <p:cNvPr id="4" name="ZoneTexte 3"/>
          <p:cNvSpPr txBox="1"/>
          <p:nvPr/>
        </p:nvSpPr>
        <p:spPr>
          <a:xfrm>
            <a:off x="1002288" y="6086274"/>
            <a:ext cx="9928309" cy="46166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2400" dirty="0"/>
              <a:t>Vous êtes membre de notre  grande famille , faites comme chez vous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15191" y="2322923"/>
            <a:ext cx="10972800" cy="1143000"/>
          </a:xfrm>
        </p:spPr>
        <p:style>
          <a:lnRef idx="1">
            <a:schemeClr val="accent6"/>
          </a:lnRef>
          <a:fillRef idx="3">
            <a:schemeClr val="accent6"/>
          </a:fillRef>
          <a:effectRef idx="2">
            <a:schemeClr val="accent6"/>
          </a:effectRef>
          <a:fontRef idx="minor">
            <a:schemeClr val="lt1"/>
          </a:fontRef>
        </p:style>
        <p:txBody>
          <a:bodyPr/>
          <a:lstStyle/>
          <a:p>
            <a:pPr algn="ctr"/>
            <a:r>
              <a:rPr lang="fr-FR" dirty="0"/>
              <a:t>FORMER</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6211" y="1214422"/>
            <a:ext cx="10972800" cy="4389120"/>
          </a:xfrm>
        </p:spPr>
        <p:txBody>
          <a:bodyPr>
            <a:noAutofit/>
          </a:bodyPr>
          <a:lstStyle/>
          <a:p>
            <a:r>
              <a:rPr lang="fr-FR" sz="2800" dirty="0"/>
              <a:t>Pour que le personnel réalise très bien ses tâches il doit absolument avoir le savoir et le savoir faire nécessaire pour les réaliser  avec efficience</a:t>
            </a:r>
          </a:p>
          <a:p>
            <a:pPr>
              <a:buNone/>
            </a:pPr>
            <a:r>
              <a:rPr lang="fr-FR" sz="2800" dirty="0"/>
              <a:t>      A cet effet, il  faut : </a:t>
            </a:r>
          </a:p>
          <a:p>
            <a:pPr marL="514350" indent="-514350">
              <a:buFont typeface="+mj-lt"/>
              <a:buAutoNum type="arabicPeriod"/>
            </a:pPr>
            <a:r>
              <a:rPr lang="fr-FR" sz="2800" dirty="0">
                <a:solidFill>
                  <a:srgbClr val="D9F147"/>
                </a:solidFill>
              </a:rPr>
              <a:t>Former le personnel sur ces tâches </a:t>
            </a:r>
          </a:p>
          <a:p>
            <a:pPr marL="514350" indent="-514350">
              <a:buFont typeface="+mj-lt"/>
              <a:buAutoNum type="arabicPeriod"/>
            </a:pPr>
            <a:r>
              <a:rPr lang="fr-FR" sz="2800" dirty="0">
                <a:solidFill>
                  <a:srgbClr val="D9F147"/>
                </a:solidFill>
              </a:rPr>
              <a:t>Recruter  des gens qui ont le savoir et le savoir Faire nécessaire</a:t>
            </a:r>
          </a:p>
          <a:p>
            <a:pPr marL="514350" indent="-514350">
              <a:buFont typeface="+mj-lt"/>
              <a:buAutoNum type="arabicPeriod"/>
            </a:pPr>
            <a:r>
              <a:rPr lang="fr-FR" sz="2800" dirty="0">
                <a:solidFill>
                  <a:srgbClr val="D9F147"/>
                </a:solidFill>
              </a:rPr>
              <a:t>Assurer  des plans de formation  continue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amond(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7625" y="609600"/>
            <a:ext cx="10929931" cy="1326321"/>
          </a:xfrm>
        </p:spPr>
        <p:txBody>
          <a:bodyPr>
            <a:normAutofit/>
          </a:bodyPr>
          <a:lstStyle/>
          <a:p>
            <a:r>
              <a:rPr lang="fr-FR" dirty="0">
                <a:solidFill>
                  <a:srgbClr val="D9F147"/>
                </a:solidFill>
              </a:rPr>
              <a:t>1.former le personnel sur ses tâches </a:t>
            </a:r>
          </a:p>
        </p:txBody>
      </p:sp>
      <p:sp>
        <p:nvSpPr>
          <p:cNvPr id="3" name="Espace réservé du contenu 2"/>
          <p:cNvSpPr>
            <a:spLocks noGrp="1"/>
          </p:cNvSpPr>
          <p:nvPr>
            <p:ph idx="1"/>
          </p:nvPr>
        </p:nvSpPr>
        <p:spPr>
          <a:xfrm>
            <a:off x="0" y="1935480"/>
            <a:ext cx="12192000" cy="4389120"/>
          </a:xfrm>
        </p:spPr>
        <p:txBody>
          <a:bodyPr>
            <a:normAutofit/>
          </a:bodyPr>
          <a:lstStyle/>
          <a:p>
            <a:r>
              <a:rPr lang="fr-FR" sz="2400" dirty="0"/>
              <a:t>Avant de demander  aux membres d’équipe de réaliser leurs  tâches , nous devons les bien expliquer l’objectif de ses missions, de les bien former sur le détails du détails de la réalisation des tâches. C’est pour ça, il faut :</a:t>
            </a:r>
          </a:p>
          <a:p>
            <a:pPr marL="514350" indent="-514350">
              <a:buFont typeface="+mj-lt"/>
              <a:buAutoNum type="arabicPeriod"/>
            </a:pPr>
            <a:r>
              <a:rPr lang="fr-FR" sz="2400" dirty="0"/>
              <a:t>Créer et diffuser les fiches de postes détaillants les fonctions de chaque membre</a:t>
            </a:r>
          </a:p>
          <a:p>
            <a:pPr marL="514350" indent="-514350">
              <a:buFont typeface="+mj-lt"/>
              <a:buAutoNum type="arabicPeriod"/>
            </a:pPr>
            <a:r>
              <a:rPr lang="fr-FR" sz="2400" dirty="0"/>
              <a:t>Il faut créer et former les membres sur les procédures, les instructions et les modes opératoires</a:t>
            </a:r>
          </a:p>
          <a:p>
            <a:pPr marL="514350" indent="-514350">
              <a:buFont typeface="+mj-lt"/>
              <a:buAutoNum type="arabicPeriod"/>
            </a:pPr>
            <a:r>
              <a:rPr lang="fr-FR" sz="2400" dirty="0"/>
              <a:t>Définir qui fait quoi quant et comment</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2369" y="609600"/>
            <a:ext cx="10775187" cy="1326321"/>
          </a:xfrm>
        </p:spPr>
        <p:txBody>
          <a:bodyPr>
            <a:normAutofit/>
          </a:bodyPr>
          <a:lstStyle/>
          <a:p>
            <a:r>
              <a:rPr lang="fr-FR" dirty="0">
                <a:solidFill>
                  <a:srgbClr val="D9F147"/>
                </a:solidFill>
              </a:rPr>
              <a:t>2. Recruter  des gens qui ont le savoir et le savoir Faire nécessaire</a:t>
            </a:r>
          </a:p>
        </p:txBody>
      </p:sp>
      <p:sp>
        <p:nvSpPr>
          <p:cNvPr id="3" name="Espace réservé du contenu 2"/>
          <p:cNvSpPr>
            <a:spLocks noGrp="1"/>
          </p:cNvSpPr>
          <p:nvPr>
            <p:ph idx="1"/>
          </p:nvPr>
        </p:nvSpPr>
        <p:spPr/>
        <p:txBody>
          <a:bodyPr>
            <a:normAutofit/>
          </a:bodyPr>
          <a:lstStyle/>
          <a:p>
            <a:r>
              <a:rPr lang="fr-FR" sz="2800" dirty="0"/>
              <a:t>Si nous détectons un manque au niveau des compétences , nous pouvons recruter des nouveaux membres en suivant ces étapes : </a:t>
            </a:r>
          </a:p>
          <a:p>
            <a:r>
              <a:rPr lang="fr-FR" sz="2800" dirty="0"/>
              <a:t>Déterminer le profil et les compétences nécessaires pour le poste en question et établir </a:t>
            </a:r>
            <a:r>
              <a:rPr lang="fr-FR" sz="2800" u="sng" dirty="0"/>
              <a:t>une fiche de poste </a:t>
            </a:r>
            <a:r>
              <a:rPr lang="fr-FR" sz="2800" dirty="0"/>
              <a:t>.</a:t>
            </a:r>
          </a:p>
          <a:p>
            <a:r>
              <a:rPr lang="fr-FR" sz="2800" dirty="0"/>
              <a:t>Passer  2 à 3 entretiens surtout s’il s’agit d’un poste critique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D9F147"/>
                </a:solidFill>
              </a:rPr>
              <a:t>3. Assurer  des plans de formation  continue </a:t>
            </a:r>
          </a:p>
        </p:txBody>
      </p:sp>
      <p:sp>
        <p:nvSpPr>
          <p:cNvPr id="3" name="Espace réservé du contenu 2"/>
          <p:cNvSpPr>
            <a:spLocks noGrp="1"/>
          </p:cNvSpPr>
          <p:nvPr>
            <p:ph idx="1"/>
          </p:nvPr>
        </p:nvSpPr>
        <p:spPr/>
        <p:txBody>
          <a:bodyPr>
            <a:normAutofit/>
          </a:bodyPr>
          <a:lstStyle/>
          <a:p>
            <a:r>
              <a:rPr lang="fr-FR" sz="2800" dirty="0"/>
              <a:t>Il faut préparer un plan de formation pour l’ensemble des membres de l’équipe, que se soit interne externe, il faut préparer périodiquement des plans de formations et les communiquer au service RH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71461" y="2714620"/>
            <a:ext cx="10972800" cy="1143000"/>
          </a:xfrm>
        </p:spPr>
        <p:style>
          <a:lnRef idx="1">
            <a:schemeClr val="accent6"/>
          </a:lnRef>
          <a:fillRef idx="3">
            <a:schemeClr val="accent6"/>
          </a:fillRef>
          <a:effectRef idx="2">
            <a:schemeClr val="accent6"/>
          </a:effectRef>
          <a:fontRef idx="minor">
            <a:schemeClr val="lt1"/>
          </a:fontRef>
        </p:style>
        <p:txBody>
          <a:bodyPr/>
          <a:lstStyle/>
          <a:p>
            <a:pPr algn="ctr"/>
            <a:r>
              <a:rPr lang="fr-FR" dirty="0"/>
              <a:t>MOTIVER</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6211" y="1142984"/>
            <a:ext cx="10972800" cy="4389120"/>
          </a:xfrm>
        </p:spPr>
        <p:txBody>
          <a:bodyPr>
            <a:normAutofit lnSpcReduction="10000"/>
          </a:bodyPr>
          <a:lstStyle/>
          <a:p>
            <a:r>
              <a:rPr lang="fr-FR" sz="2800" dirty="0"/>
              <a:t>Le personnel  est le cœur de toute démarche d’amélioration, c’est pour cela il faut qu’il soit bien motivé pour qu’il puisse apporter le changement </a:t>
            </a:r>
          </a:p>
          <a:p>
            <a:r>
              <a:rPr lang="fr-FR" sz="2800" dirty="0"/>
              <a:t>En effet, un ouvrier ou bien un cadre non motivé , ne peut rien apporter à la société, c pour cela il faut faire attention  à ce point là .</a:t>
            </a:r>
          </a:p>
          <a:p>
            <a:r>
              <a:rPr lang="fr-FR" sz="2800" dirty="0"/>
              <a:t>(la continuité du personnel pour de longues durées ne signifie pas toujours qu’il est motivé et qu’il aime son travail)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D9F147"/>
                </a:solidFill>
              </a:rPr>
              <a:t>Les points à respecter pour assurer la motivation de son équipe : </a:t>
            </a:r>
          </a:p>
        </p:txBody>
      </p:sp>
      <p:sp>
        <p:nvSpPr>
          <p:cNvPr id="3" name="Espace réservé du contenu 2"/>
          <p:cNvSpPr>
            <a:spLocks noGrp="1"/>
          </p:cNvSpPr>
          <p:nvPr>
            <p:ph idx="1"/>
          </p:nvPr>
        </p:nvSpPr>
        <p:spPr/>
        <p:txBody>
          <a:bodyPr/>
          <a:lstStyle/>
          <a:p>
            <a:r>
              <a:rPr lang="fr-FR" dirty="0"/>
              <a:t>Fautes à éviter :</a:t>
            </a:r>
          </a:p>
          <a:p>
            <a:r>
              <a:rPr lang="fr-FR" dirty="0"/>
              <a:t>Climat de tensions</a:t>
            </a:r>
          </a:p>
          <a:p>
            <a:r>
              <a:rPr lang="fr-FR" dirty="0"/>
              <a:t>Critiques continues</a:t>
            </a:r>
          </a:p>
          <a:p>
            <a:r>
              <a:rPr lang="fr-FR" dirty="0"/>
              <a:t>Explorer les défauts de la personne devant ses collègues</a:t>
            </a:r>
          </a:p>
          <a:p>
            <a:r>
              <a:rPr lang="fr-FR" dirty="0"/>
              <a:t>Discours et comportements agressifs et non respectueux surtout devant les collègues</a:t>
            </a:r>
          </a:p>
          <a:p>
            <a:r>
              <a:rPr lang="fr-FR" dirty="0"/>
              <a:t>Critique de la personnalité de la personne surtout devant les collègues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D9F147"/>
                </a:solidFill>
              </a:rPr>
              <a:t>Points à mettre en place pour motiver</a:t>
            </a:r>
          </a:p>
        </p:txBody>
      </p:sp>
      <p:sp>
        <p:nvSpPr>
          <p:cNvPr id="3" name="Espace réservé du contenu 2"/>
          <p:cNvSpPr>
            <a:spLocks noGrp="1"/>
          </p:cNvSpPr>
          <p:nvPr>
            <p:ph idx="1"/>
          </p:nvPr>
        </p:nvSpPr>
        <p:spPr/>
        <p:txBody>
          <a:bodyPr>
            <a:normAutofit/>
          </a:bodyPr>
          <a:lstStyle/>
          <a:p>
            <a:r>
              <a:rPr lang="fr-FR" sz="2800" dirty="0"/>
              <a:t>La reconnaissance</a:t>
            </a:r>
          </a:p>
          <a:p>
            <a:r>
              <a:rPr lang="fr-FR" sz="2800" dirty="0"/>
              <a:t>Le discours respectueux</a:t>
            </a:r>
          </a:p>
          <a:p>
            <a:r>
              <a:rPr lang="fr-FR" sz="2800" dirty="0"/>
              <a:t>L’évolution dans les postes</a:t>
            </a:r>
          </a:p>
          <a:p>
            <a:r>
              <a:rPr lang="fr-FR" sz="2800" dirty="0"/>
              <a:t>Augmentation périodique du salaire et primes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989995" y="2628900"/>
            <a:ext cx="10353761" cy="1326321"/>
          </a:xfrm>
          <a:prstGeom prst="rect">
            <a:avLst/>
          </a:prstGeom>
        </p:spPr>
        <p:txBody>
          <a:bodyPr vert="horz" lIns="91440" tIns="45720" rIns="91440" bIns="45720" rtlCol="0" anchor="ctr">
            <a:normAutofit fontScale="97500"/>
          </a:bodyPr>
          <a:lstStyle/>
          <a:p>
            <a:pPr algn="ctr" defTabSz="914400">
              <a:lnSpc>
                <a:spcPct val="90000"/>
              </a:lnSpc>
              <a:spcBef>
                <a:spcPct val="0"/>
              </a:spcBef>
            </a:pPr>
            <a:r>
              <a:rPr kumimoji="0" lang="fr-FR" sz="3400" b="1" i="0" u="none" strike="noStrike" kern="1200" cap="all" spc="0" normalizeH="0" baseline="0" noProof="0" dirty="0">
                <a:ln>
                  <a:noFill/>
                </a:ln>
                <a:solidFill>
                  <a:srgbClr val="FFFF00"/>
                </a:solidFill>
                <a:effectLst>
                  <a:outerShdw blurRad="50800" dist="63500" dir="2700000" algn="tl" rotWithShape="0">
                    <a:srgbClr val="000000">
                      <a:alpha val="48000"/>
                    </a:srgbClr>
                  </a:outerShdw>
                </a:effectLst>
                <a:uLnTx/>
                <a:uFillTx/>
                <a:latin typeface="+mj-lt"/>
                <a:ea typeface="+mj-ea"/>
                <a:cs typeface="+mj-cs"/>
              </a:rPr>
              <a:t>1.4. Le management industriel</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666712" y="3071810"/>
            <a:ext cx="10972800" cy="1143000"/>
          </a:xfrm>
        </p:spPr>
        <p:style>
          <a:lnRef idx="1">
            <a:schemeClr val="accent6"/>
          </a:lnRef>
          <a:fillRef idx="3">
            <a:schemeClr val="accent6"/>
          </a:fillRef>
          <a:effectRef idx="2">
            <a:schemeClr val="accent6"/>
          </a:effectRef>
          <a:fontRef idx="minor">
            <a:schemeClr val="lt1"/>
          </a:fontRef>
        </p:style>
        <p:txBody>
          <a:bodyPr/>
          <a:lstStyle/>
          <a:p>
            <a:pPr algn="ctr"/>
            <a:r>
              <a:rPr lang="fr-FR" dirty="0"/>
              <a:t>Récompenser</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071546"/>
            <a:ext cx="10972800" cy="5253054"/>
          </a:xfrm>
        </p:spPr>
        <p:txBody>
          <a:bodyPr>
            <a:normAutofit/>
          </a:bodyPr>
          <a:lstStyle/>
          <a:p>
            <a:pPr>
              <a:buNone/>
            </a:pPr>
            <a:r>
              <a:rPr lang="fr-FR" sz="2800" dirty="0"/>
              <a:t>Afin d’assurer la continuité de son rendement , il faut : </a:t>
            </a:r>
          </a:p>
          <a:p>
            <a:pPr>
              <a:buNone/>
            </a:pPr>
            <a:endParaRPr lang="fr-FR" sz="2800" dirty="0"/>
          </a:p>
          <a:p>
            <a:r>
              <a:rPr lang="fr-FR" sz="2800" dirty="0"/>
              <a:t>Mettre en place des indicateurs de mesure de ses performances</a:t>
            </a:r>
          </a:p>
          <a:p>
            <a:r>
              <a:rPr lang="fr-FR" sz="2800" dirty="0"/>
              <a:t>Mettre en place un plan des diffusions des récompenses </a:t>
            </a:r>
          </a:p>
          <a:p>
            <a:r>
              <a:rPr lang="fr-FR" sz="2800" dirty="0"/>
              <a:t>Mettre en place un plan de dégradation et de punition en cas de non respect des consignes</a:t>
            </a:r>
          </a:p>
          <a:p>
            <a:endParaRPr lang="fr-FR" sz="2800" dirty="0"/>
          </a:p>
          <a:p>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459038"/>
            <a:ext cx="12192000" cy="1143000"/>
          </a:xfrm>
        </p:spPr>
        <p:txBody>
          <a:bodyPr>
            <a:normAutofit/>
          </a:bodyPr>
          <a:lstStyle/>
          <a:p>
            <a:r>
              <a:rPr lang="fr-FR" sz="3200" b="1" dirty="0">
                <a:solidFill>
                  <a:srgbClr val="FFFF00"/>
                </a:solidFill>
              </a:rPr>
              <a:t>CHAPITRE 9 : Tableau de bord et indicateurs de performances</a:t>
            </a:r>
            <a:endParaRPr lang="fr-FR" sz="3200" dirty="0">
              <a:solidFill>
                <a:srgbClr val="FFFF00"/>
              </a:solidFill>
            </a:endParaRP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800756-1795-4C89-8976-D4AA5B54E7E9}"/>
              </a:ext>
            </a:extLst>
          </p:cNvPr>
          <p:cNvSpPr>
            <a:spLocks noGrp="1"/>
          </p:cNvSpPr>
          <p:nvPr>
            <p:ph type="title"/>
          </p:nvPr>
        </p:nvSpPr>
        <p:spPr>
          <a:xfrm>
            <a:off x="3009899" y="114300"/>
            <a:ext cx="5956301" cy="910665"/>
          </a:xfrm>
        </p:spPr>
        <p:txBody>
          <a:bodyPr>
            <a:normAutofit/>
          </a:bodyPr>
          <a:lstStyle/>
          <a:p>
            <a:r>
              <a:rPr lang="fr-FR" sz="2400" dirty="0">
                <a:solidFill>
                  <a:srgbClr val="FFC000"/>
                </a:solidFill>
              </a:rPr>
              <a:t>Le management de la </a:t>
            </a:r>
            <a:br>
              <a:rPr lang="fr-FR" sz="2400" dirty="0">
                <a:solidFill>
                  <a:srgbClr val="FFC000"/>
                </a:solidFill>
              </a:rPr>
            </a:br>
            <a:r>
              <a:rPr lang="fr-FR" sz="2400" dirty="0">
                <a:solidFill>
                  <a:srgbClr val="FFC000"/>
                </a:solidFill>
              </a:rPr>
              <a:t>maintenance industrielle</a:t>
            </a:r>
            <a:endParaRPr lang="fr-FR" sz="4400" dirty="0">
              <a:solidFill>
                <a:srgbClr val="FFC000"/>
              </a:solidFill>
            </a:endParaRPr>
          </a:p>
        </p:txBody>
      </p:sp>
      <p:sp>
        <p:nvSpPr>
          <p:cNvPr id="4" name="ZoneTexte 3">
            <a:extLst>
              <a:ext uri="{FF2B5EF4-FFF2-40B4-BE49-F238E27FC236}">
                <a16:creationId xmlns:a16="http://schemas.microsoft.com/office/drawing/2014/main" id="{F31A3D5C-F897-45D1-BDCA-4FE9A288E050}"/>
              </a:ext>
            </a:extLst>
          </p:cNvPr>
          <p:cNvSpPr txBox="1"/>
          <p:nvPr/>
        </p:nvSpPr>
        <p:spPr>
          <a:xfrm>
            <a:off x="8321235" y="2654044"/>
            <a:ext cx="3565965"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a:t>Assurer la disponibilité maximale</a:t>
            </a:r>
          </a:p>
        </p:txBody>
      </p:sp>
      <p:sp>
        <p:nvSpPr>
          <p:cNvPr id="5" name="ZoneTexte 4">
            <a:extLst>
              <a:ext uri="{FF2B5EF4-FFF2-40B4-BE49-F238E27FC236}">
                <a16:creationId xmlns:a16="http://schemas.microsoft.com/office/drawing/2014/main" id="{17460059-0A53-49A9-89BA-5B8D5708F548}"/>
              </a:ext>
            </a:extLst>
          </p:cNvPr>
          <p:cNvSpPr txBox="1"/>
          <p:nvPr/>
        </p:nvSpPr>
        <p:spPr>
          <a:xfrm>
            <a:off x="8432800" y="3373735"/>
            <a:ext cx="3403601"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dirty="0"/>
              <a:t>Augmenter la durée de vie</a:t>
            </a:r>
          </a:p>
        </p:txBody>
      </p:sp>
      <p:sp>
        <p:nvSpPr>
          <p:cNvPr id="6" name="ZoneTexte 5">
            <a:extLst>
              <a:ext uri="{FF2B5EF4-FFF2-40B4-BE49-F238E27FC236}">
                <a16:creationId xmlns:a16="http://schemas.microsoft.com/office/drawing/2014/main" id="{107F673B-4C92-4F6D-99EB-BB185628A83E}"/>
              </a:ext>
            </a:extLst>
          </p:cNvPr>
          <p:cNvSpPr txBox="1"/>
          <p:nvPr/>
        </p:nvSpPr>
        <p:spPr>
          <a:xfrm>
            <a:off x="9074885" y="4038131"/>
            <a:ext cx="2292615"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b="1" dirty="0"/>
              <a:t>Reduction du </a:t>
            </a:r>
            <a:r>
              <a:rPr lang="en-US" b="1" dirty="0" err="1"/>
              <a:t>coût</a:t>
            </a:r>
            <a:r>
              <a:rPr lang="en-US" b="1" dirty="0"/>
              <a:t> </a:t>
            </a:r>
          </a:p>
          <a:p>
            <a:pPr algn="ctr"/>
            <a:r>
              <a:rPr lang="en-US" b="1" dirty="0"/>
              <a:t>de la maintenance</a:t>
            </a:r>
            <a:endParaRPr lang="fr-FR" b="1" dirty="0">
              <a:solidFill>
                <a:srgbClr val="FFC000"/>
              </a:solidFill>
            </a:endParaRPr>
          </a:p>
        </p:txBody>
      </p:sp>
      <p:sp>
        <p:nvSpPr>
          <p:cNvPr id="11" name="Flèche : droite 10">
            <a:extLst>
              <a:ext uri="{FF2B5EF4-FFF2-40B4-BE49-F238E27FC236}">
                <a16:creationId xmlns:a16="http://schemas.microsoft.com/office/drawing/2014/main" id="{7A9BEAE3-CEE1-46DB-BEFD-06592025675B}"/>
              </a:ext>
            </a:extLst>
          </p:cNvPr>
          <p:cNvSpPr/>
          <p:nvPr/>
        </p:nvSpPr>
        <p:spPr>
          <a:xfrm>
            <a:off x="4089400" y="3543301"/>
            <a:ext cx="3873499" cy="74929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2" name="Rectangle : carré corné 11">
            <a:extLst>
              <a:ext uri="{FF2B5EF4-FFF2-40B4-BE49-F238E27FC236}">
                <a16:creationId xmlns:a16="http://schemas.microsoft.com/office/drawing/2014/main" id="{D8BD4FDF-76C5-4EC9-AB28-EFA82542C408}"/>
              </a:ext>
            </a:extLst>
          </p:cNvPr>
          <p:cNvSpPr/>
          <p:nvPr/>
        </p:nvSpPr>
        <p:spPr>
          <a:xfrm>
            <a:off x="4991716" y="4356100"/>
            <a:ext cx="1970690" cy="2235200"/>
          </a:xfrm>
          <a:prstGeom prst="foldedCorner">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1400" dirty="0"/>
          </a:p>
          <a:p>
            <a:pPr algn="ctr"/>
            <a:r>
              <a:rPr lang="fr-FR" sz="1400" b="1" dirty="0"/>
              <a:t>Tableau de bord</a:t>
            </a:r>
          </a:p>
          <a:p>
            <a:pPr algn="ctr"/>
            <a:r>
              <a:rPr lang="fr-FR" sz="1400" b="1" dirty="0"/>
              <a:t>Indicateurs de performance</a:t>
            </a:r>
            <a:endParaRPr lang="ar-MA" sz="1400" b="1" dirty="0"/>
          </a:p>
          <a:p>
            <a:pPr algn="ctr"/>
            <a:r>
              <a:rPr lang="fr-FR" sz="1400" b="1" dirty="0"/>
              <a:t>KPI </a:t>
            </a:r>
            <a:r>
              <a:rPr lang="fr-FR" b="1" dirty="0"/>
              <a:t>:</a:t>
            </a:r>
            <a:endParaRPr lang="fr-FR" dirty="0"/>
          </a:p>
          <a:p>
            <a:pPr algn="ctr"/>
            <a:r>
              <a:rPr lang="fr-FR" dirty="0"/>
              <a:t>-TRS</a:t>
            </a:r>
          </a:p>
          <a:p>
            <a:pPr algn="ctr"/>
            <a:r>
              <a:rPr lang="fr-FR" dirty="0"/>
              <a:t>-MTBF</a:t>
            </a:r>
          </a:p>
          <a:p>
            <a:pPr algn="ctr"/>
            <a:r>
              <a:rPr lang="fr-FR" dirty="0"/>
              <a:t>-MTTR</a:t>
            </a:r>
          </a:p>
          <a:p>
            <a:pPr algn="ctr"/>
            <a:r>
              <a:rPr lang="fr-FR" dirty="0"/>
              <a:t>-…………</a:t>
            </a:r>
          </a:p>
        </p:txBody>
      </p:sp>
      <p:sp>
        <p:nvSpPr>
          <p:cNvPr id="13" name="ZoneTexte 12">
            <a:extLst>
              <a:ext uri="{FF2B5EF4-FFF2-40B4-BE49-F238E27FC236}">
                <a16:creationId xmlns:a16="http://schemas.microsoft.com/office/drawing/2014/main" id="{D7266333-F95B-43C0-A372-79C1E2CA7880}"/>
              </a:ext>
            </a:extLst>
          </p:cNvPr>
          <p:cNvSpPr txBox="1"/>
          <p:nvPr/>
        </p:nvSpPr>
        <p:spPr>
          <a:xfrm>
            <a:off x="241300" y="6388101"/>
            <a:ext cx="2933700"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b="1" dirty="0"/>
              <a:t>Fonctions maintenance</a:t>
            </a:r>
          </a:p>
        </p:txBody>
      </p:sp>
      <p:sp>
        <p:nvSpPr>
          <p:cNvPr id="14" name="Rectangle à coins arrondis 13"/>
          <p:cNvSpPr/>
          <p:nvPr/>
        </p:nvSpPr>
        <p:spPr>
          <a:xfrm>
            <a:off x="496964" y="1474308"/>
            <a:ext cx="2006600" cy="635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 Corrective</a:t>
            </a:r>
          </a:p>
        </p:txBody>
      </p:sp>
      <p:sp>
        <p:nvSpPr>
          <p:cNvPr id="15" name="Rectangle à coins arrondis 14"/>
          <p:cNvSpPr/>
          <p:nvPr/>
        </p:nvSpPr>
        <p:spPr>
          <a:xfrm>
            <a:off x="535064" y="2299808"/>
            <a:ext cx="2006600" cy="5969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 Préventive</a:t>
            </a:r>
          </a:p>
        </p:txBody>
      </p:sp>
      <p:sp>
        <p:nvSpPr>
          <p:cNvPr id="16" name="Rectangle à coins arrondis 15"/>
          <p:cNvSpPr/>
          <p:nvPr/>
        </p:nvSpPr>
        <p:spPr>
          <a:xfrm>
            <a:off x="522364" y="3087208"/>
            <a:ext cx="2006600" cy="5588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 Améliorative</a:t>
            </a:r>
          </a:p>
        </p:txBody>
      </p:sp>
      <p:sp>
        <p:nvSpPr>
          <p:cNvPr id="17" name="Rectangle à coins arrondis 16"/>
          <p:cNvSpPr/>
          <p:nvPr/>
        </p:nvSpPr>
        <p:spPr>
          <a:xfrm>
            <a:off x="535064" y="3836508"/>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PDR</a:t>
            </a:r>
            <a:endParaRPr lang="fr-FR" sz="1200" dirty="0"/>
          </a:p>
        </p:txBody>
      </p:sp>
      <p:sp>
        <p:nvSpPr>
          <p:cNvPr id="18" name="Rectangle à coins arrondis 17"/>
          <p:cNvSpPr/>
          <p:nvPr/>
        </p:nvSpPr>
        <p:spPr>
          <a:xfrm>
            <a:off x="547764" y="4535008"/>
            <a:ext cx="2006600" cy="5715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Documentation Maintenance</a:t>
            </a:r>
            <a:endParaRPr lang="fr-FR" sz="1200" dirty="0"/>
          </a:p>
        </p:txBody>
      </p:sp>
      <p:sp>
        <p:nvSpPr>
          <p:cNvPr id="19" name="Rectangle à coins arrondis 18"/>
          <p:cNvSpPr/>
          <p:nvPr/>
        </p:nvSpPr>
        <p:spPr>
          <a:xfrm>
            <a:off x="522364" y="5284308"/>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Personnel</a:t>
            </a:r>
          </a:p>
        </p:txBody>
      </p:sp>
      <p:sp>
        <p:nvSpPr>
          <p:cNvPr id="22" name="Ellipse 21"/>
          <p:cNvSpPr/>
          <p:nvPr/>
        </p:nvSpPr>
        <p:spPr>
          <a:xfrm>
            <a:off x="192164" y="1042508"/>
            <a:ext cx="2679700" cy="5257800"/>
          </a:xfrm>
          <a:prstGeom prst="ellipse">
            <a:avLst/>
          </a:prstGeom>
          <a:noFill/>
          <a:ln w="57150">
            <a:solidFill>
              <a:schemeClr val="accent3">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6" name="ZoneTexte 25">
            <a:extLst>
              <a:ext uri="{FF2B5EF4-FFF2-40B4-BE49-F238E27FC236}">
                <a16:creationId xmlns:a16="http://schemas.microsoft.com/office/drawing/2014/main" id="{4ACCB755-E6BF-4468-8C45-3E44CD114DDA}"/>
              </a:ext>
            </a:extLst>
          </p:cNvPr>
          <p:cNvSpPr txBox="1"/>
          <p:nvPr/>
        </p:nvSpPr>
        <p:spPr>
          <a:xfrm>
            <a:off x="2298701" y="830683"/>
            <a:ext cx="1396999" cy="369332"/>
          </a:xfrm>
          <a:prstGeom prst="rect">
            <a:avLst/>
          </a:prstGeom>
          <a:noFill/>
        </p:spPr>
        <p:txBody>
          <a:bodyPr wrap="square" rtlCol="0">
            <a:spAutoFit/>
          </a:bodyPr>
          <a:lstStyle/>
          <a:p>
            <a:r>
              <a:rPr lang="fr-FR" b="1" dirty="0"/>
              <a:t>Stratégies</a:t>
            </a:r>
            <a:endParaRPr lang="fr-FR" sz="2000" b="1" dirty="0"/>
          </a:p>
        </p:txBody>
      </p:sp>
      <p:sp>
        <p:nvSpPr>
          <p:cNvPr id="27" name="ZoneTexte 26">
            <a:extLst>
              <a:ext uri="{FF2B5EF4-FFF2-40B4-BE49-F238E27FC236}">
                <a16:creationId xmlns:a16="http://schemas.microsoft.com/office/drawing/2014/main" id="{69364076-5622-4458-8437-11FC8887FE02}"/>
              </a:ext>
            </a:extLst>
          </p:cNvPr>
          <p:cNvSpPr txBox="1"/>
          <p:nvPr/>
        </p:nvSpPr>
        <p:spPr>
          <a:xfrm>
            <a:off x="3029488" y="1681833"/>
            <a:ext cx="1180131" cy="338554"/>
          </a:xfrm>
          <a:prstGeom prst="rect">
            <a:avLst/>
          </a:prstGeom>
          <a:noFill/>
        </p:spPr>
        <p:txBody>
          <a:bodyPr wrap="none" rtlCol="0">
            <a:spAutoFit/>
          </a:bodyPr>
          <a:lstStyle/>
          <a:p>
            <a:pPr algn="ctr"/>
            <a:r>
              <a:rPr lang="fr-FR" sz="1600" b="1" dirty="0"/>
              <a:t>Décisions</a:t>
            </a:r>
          </a:p>
        </p:txBody>
      </p:sp>
      <p:sp>
        <p:nvSpPr>
          <p:cNvPr id="35" name="Flèche vers le bas 34"/>
          <p:cNvSpPr/>
          <p:nvPr/>
        </p:nvSpPr>
        <p:spPr>
          <a:xfrm>
            <a:off x="5664200" y="1282700"/>
            <a:ext cx="647700" cy="2235200"/>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D7266333-F95B-43C0-A372-79C1E2CA7880}"/>
              </a:ext>
            </a:extLst>
          </p:cNvPr>
          <p:cNvSpPr txBox="1"/>
          <p:nvPr/>
        </p:nvSpPr>
        <p:spPr>
          <a:xfrm>
            <a:off x="4432300" y="2196525"/>
            <a:ext cx="306070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t>Suivi d’avancement en utilisant le tableau de bord</a:t>
            </a:r>
          </a:p>
        </p:txBody>
      </p:sp>
      <p:sp>
        <p:nvSpPr>
          <p:cNvPr id="37" name="Flèche vers le bas 36"/>
          <p:cNvSpPr/>
          <p:nvPr/>
        </p:nvSpPr>
        <p:spPr>
          <a:xfrm rot="3520743">
            <a:off x="2974000" y="770561"/>
            <a:ext cx="568234" cy="1446132"/>
          </a:xfrm>
          <a:prstGeom prst="downArrow">
            <a:avLst/>
          </a:prstGeom>
        </p:spPr>
        <p:style>
          <a:lnRef idx="1">
            <a:schemeClr val="accent2"/>
          </a:lnRef>
          <a:fillRef idx="3">
            <a:schemeClr val="accent2"/>
          </a:fillRef>
          <a:effectRef idx="2">
            <a:schemeClr val="accent2"/>
          </a:effectRef>
          <a:fontRef idx="minor">
            <a:schemeClr val="lt1"/>
          </a:fontRef>
        </p:style>
        <p:txBody>
          <a:bodyPr vert="vert270" rtlCol="0" anchor="ctr"/>
          <a:lstStyle/>
          <a:p>
            <a:pPr algn="ctr"/>
            <a:endParaRPr lang="fr-FR" b="1" dirty="0"/>
          </a:p>
        </p:txBody>
      </p:sp>
      <p:sp>
        <p:nvSpPr>
          <p:cNvPr id="38" name="ZoneTexte 37">
            <a:extLst>
              <a:ext uri="{FF2B5EF4-FFF2-40B4-BE49-F238E27FC236}">
                <a16:creationId xmlns:a16="http://schemas.microsoft.com/office/drawing/2014/main" id="{D7266333-F95B-43C0-A372-79C1E2CA7880}"/>
              </a:ext>
            </a:extLst>
          </p:cNvPr>
          <p:cNvSpPr txBox="1"/>
          <p:nvPr/>
        </p:nvSpPr>
        <p:spPr>
          <a:xfrm>
            <a:off x="9136610" y="6298437"/>
            <a:ext cx="2209799"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sz="2000" b="1" dirty="0"/>
              <a:t>Objectifs </a:t>
            </a:r>
          </a:p>
        </p:txBody>
      </p:sp>
      <p:sp>
        <p:nvSpPr>
          <p:cNvPr id="23" name="Ellipse 22"/>
          <p:cNvSpPr/>
          <p:nvPr/>
        </p:nvSpPr>
        <p:spPr>
          <a:xfrm>
            <a:off x="8229600" y="1409700"/>
            <a:ext cx="3797300" cy="4000500"/>
          </a:xfrm>
          <a:prstGeom prst="ellipse">
            <a:avLst/>
          </a:prstGeom>
          <a:noFill/>
          <a:ln w="57150">
            <a:solidFill>
              <a:schemeClr val="accent3">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58940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500" fill="hold"/>
                                        <p:tgtEl>
                                          <p:spTgt spid="26"/>
                                        </p:tgtEl>
                                        <p:attrNameLst>
                                          <p:attrName>ppt_w</p:attrName>
                                        </p:attrNameLst>
                                      </p:cBhvr>
                                      <p:tavLst>
                                        <p:tav tm="0">
                                          <p:val>
                                            <p:fltVal val="0"/>
                                          </p:val>
                                        </p:tav>
                                        <p:tav tm="100000">
                                          <p:val>
                                            <p:strVal val="#ppt_w"/>
                                          </p:val>
                                        </p:tav>
                                      </p:tavLst>
                                    </p:anim>
                                    <p:anim calcmode="lin" valueType="num">
                                      <p:cBhvr>
                                        <p:cTn id="12" dur="500" fill="hold"/>
                                        <p:tgtEl>
                                          <p:spTgt spid="2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500" fill="hold"/>
                                        <p:tgtEl>
                                          <p:spTgt spid="27"/>
                                        </p:tgtEl>
                                        <p:attrNameLst>
                                          <p:attrName>ppt_w</p:attrName>
                                        </p:attrNameLst>
                                      </p:cBhvr>
                                      <p:tavLst>
                                        <p:tav tm="0">
                                          <p:val>
                                            <p:fltVal val="0"/>
                                          </p:val>
                                        </p:tav>
                                        <p:tav tm="100000">
                                          <p:val>
                                            <p:strVal val="#ppt_w"/>
                                          </p:val>
                                        </p:tav>
                                      </p:tavLst>
                                    </p:anim>
                                    <p:anim calcmode="lin" valueType="num">
                                      <p:cBhvr>
                                        <p:cTn id="16"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500" fill="hold"/>
                                        <p:tgtEl>
                                          <p:spTgt spid="22"/>
                                        </p:tgtEl>
                                        <p:attrNameLst>
                                          <p:attrName>ppt_w</p:attrName>
                                        </p:attrNameLst>
                                      </p:cBhvr>
                                      <p:tavLst>
                                        <p:tav tm="0">
                                          <p:val>
                                            <p:fltVal val="0"/>
                                          </p:val>
                                        </p:tav>
                                        <p:tav tm="100000">
                                          <p:val>
                                            <p:strVal val="#ppt_w"/>
                                          </p:val>
                                        </p:tav>
                                      </p:tavLst>
                                    </p:anim>
                                    <p:anim calcmode="lin" valueType="num">
                                      <p:cBhvr>
                                        <p:cTn id="26"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linds(horizontal)">
                                      <p:cBhvr>
                                        <p:cTn id="31" dur="500"/>
                                        <p:tgtEl>
                                          <p:spTgt spid="14"/>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linds(horizontal)">
                                      <p:cBhvr>
                                        <p:cTn id="34" dur="500"/>
                                        <p:tgtEl>
                                          <p:spTgt spid="15"/>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linds(horizontal)">
                                      <p:cBhvr>
                                        <p:cTn id="40" dur="500"/>
                                        <p:tgtEl>
                                          <p:spTgt spid="17"/>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linds(horizontal)">
                                      <p:cBhvr>
                                        <p:cTn id="43" dur="500"/>
                                        <p:tgtEl>
                                          <p:spTgt spid="18"/>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blinds(horizontal)">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fltVal val="0"/>
                                          </p:val>
                                        </p:tav>
                                        <p:tav tm="100000">
                                          <p:val>
                                            <p:strVal val="#ppt_w"/>
                                          </p:val>
                                        </p:tav>
                                      </p:tavLst>
                                    </p:anim>
                                    <p:anim calcmode="lin" valueType="num">
                                      <p:cBhvr>
                                        <p:cTn id="52"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anim calcmode="lin" valueType="num">
                                      <p:cBhvr>
                                        <p:cTn id="57" dur="500" fill="hold"/>
                                        <p:tgtEl>
                                          <p:spTgt spid="38"/>
                                        </p:tgtEl>
                                        <p:attrNameLst>
                                          <p:attrName>ppt_w</p:attrName>
                                        </p:attrNameLst>
                                      </p:cBhvr>
                                      <p:tavLst>
                                        <p:tav tm="0">
                                          <p:val>
                                            <p:fltVal val="0"/>
                                          </p:val>
                                        </p:tav>
                                        <p:tav tm="100000">
                                          <p:val>
                                            <p:strVal val="#ppt_w"/>
                                          </p:val>
                                        </p:tav>
                                      </p:tavLst>
                                    </p:anim>
                                    <p:anim calcmode="lin" valueType="num">
                                      <p:cBhvr>
                                        <p:cTn id="58" dur="500" fill="hold"/>
                                        <p:tgtEl>
                                          <p:spTgt spid="38"/>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
                                        </p:tgtEl>
                                        <p:attrNameLst>
                                          <p:attrName>style.visibility</p:attrName>
                                        </p:attrNameLst>
                                      </p:cBhvr>
                                      <p:to>
                                        <p:strVal val="visible"/>
                                      </p:to>
                                    </p:set>
                                    <p:anim calcmode="lin" valueType="num">
                                      <p:cBhvr additive="base">
                                        <p:cTn id="63" dur="500" fill="hold"/>
                                        <p:tgtEl>
                                          <p:spTgt spid="4"/>
                                        </p:tgtEl>
                                        <p:attrNameLst>
                                          <p:attrName>ppt_x</p:attrName>
                                        </p:attrNameLst>
                                      </p:cBhvr>
                                      <p:tavLst>
                                        <p:tav tm="0">
                                          <p:val>
                                            <p:strVal val="#ppt_x"/>
                                          </p:val>
                                        </p:tav>
                                        <p:tav tm="100000">
                                          <p:val>
                                            <p:strVal val="#ppt_x"/>
                                          </p:val>
                                        </p:tav>
                                      </p:tavLst>
                                    </p:anim>
                                    <p:anim calcmode="lin" valueType="num">
                                      <p:cBhvr additive="base">
                                        <p:cTn id="6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5"/>
                                        </p:tgtEl>
                                        <p:attrNameLst>
                                          <p:attrName>style.visibility</p:attrName>
                                        </p:attrNameLst>
                                      </p:cBhvr>
                                      <p:to>
                                        <p:strVal val="visible"/>
                                      </p:to>
                                    </p:set>
                                    <p:anim calcmode="lin" valueType="num">
                                      <p:cBhvr additive="base">
                                        <p:cTn id="69" dur="500" fill="hold"/>
                                        <p:tgtEl>
                                          <p:spTgt spid="5"/>
                                        </p:tgtEl>
                                        <p:attrNameLst>
                                          <p:attrName>ppt_x</p:attrName>
                                        </p:attrNameLst>
                                      </p:cBhvr>
                                      <p:tavLst>
                                        <p:tav tm="0">
                                          <p:val>
                                            <p:strVal val="#ppt_x"/>
                                          </p:val>
                                        </p:tav>
                                        <p:tav tm="100000">
                                          <p:val>
                                            <p:strVal val="#ppt_x"/>
                                          </p:val>
                                        </p:tav>
                                      </p:tavLst>
                                    </p:anim>
                                    <p:anim calcmode="lin" valueType="num">
                                      <p:cBhvr additive="base">
                                        <p:cTn id="7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additive="base">
                                        <p:cTn id="75" dur="500" fill="hold"/>
                                        <p:tgtEl>
                                          <p:spTgt spid="6"/>
                                        </p:tgtEl>
                                        <p:attrNameLst>
                                          <p:attrName>ppt_x</p:attrName>
                                        </p:attrNameLst>
                                      </p:cBhvr>
                                      <p:tavLst>
                                        <p:tav tm="0">
                                          <p:val>
                                            <p:strVal val="#ppt_x"/>
                                          </p:val>
                                        </p:tav>
                                        <p:tav tm="100000">
                                          <p:val>
                                            <p:strVal val="#ppt_x"/>
                                          </p:val>
                                        </p:tav>
                                      </p:tavLst>
                                    </p:anim>
                                    <p:anim calcmode="lin" valueType="num">
                                      <p:cBhvr additive="base">
                                        <p:cTn id="7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3" presetClass="entr" presetSubtype="16" fill="hold" grpId="0" nodeType="clickEffect">
                                  <p:stCondLst>
                                    <p:cond delay="0"/>
                                  </p:stCondLst>
                                  <p:childTnLst>
                                    <p:set>
                                      <p:cBhvr>
                                        <p:cTn id="80" dur="1" fill="hold">
                                          <p:stCondLst>
                                            <p:cond delay="0"/>
                                          </p:stCondLst>
                                        </p:cTn>
                                        <p:tgtEl>
                                          <p:spTgt spid="35"/>
                                        </p:tgtEl>
                                        <p:attrNameLst>
                                          <p:attrName>style.visibility</p:attrName>
                                        </p:attrNameLst>
                                      </p:cBhvr>
                                      <p:to>
                                        <p:strVal val="visible"/>
                                      </p:to>
                                    </p:set>
                                    <p:anim calcmode="lin" valueType="num">
                                      <p:cBhvr>
                                        <p:cTn id="81" dur="500" fill="hold"/>
                                        <p:tgtEl>
                                          <p:spTgt spid="35"/>
                                        </p:tgtEl>
                                        <p:attrNameLst>
                                          <p:attrName>ppt_w</p:attrName>
                                        </p:attrNameLst>
                                      </p:cBhvr>
                                      <p:tavLst>
                                        <p:tav tm="0">
                                          <p:val>
                                            <p:fltVal val="0"/>
                                          </p:val>
                                        </p:tav>
                                        <p:tav tm="100000">
                                          <p:val>
                                            <p:strVal val="#ppt_w"/>
                                          </p:val>
                                        </p:tav>
                                      </p:tavLst>
                                    </p:anim>
                                    <p:anim calcmode="lin" valueType="num">
                                      <p:cBhvr>
                                        <p:cTn id="82" dur="500" fill="hold"/>
                                        <p:tgtEl>
                                          <p:spTgt spid="35"/>
                                        </p:tgtEl>
                                        <p:attrNameLst>
                                          <p:attrName>ppt_h</p:attrName>
                                        </p:attrNameLst>
                                      </p:cBhvr>
                                      <p:tavLst>
                                        <p:tav tm="0">
                                          <p:val>
                                            <p:fltVal val="0"/>
                                          </p:val>
                                        </p:tav>
                                        <p:tav tm="100000">
                                          <p:val>
                                            <p:strVal val="#ppt_h"/>
                                          </p:val>
                                        </p:tav>
                                      </p:tavLst>
                                    </p:anim>
                                  </p:childTnLst>
                                </p:cTn>
                              </p:par>
                              <p:par>
                                <p:cTn id="83" presetID="23" presetClass="entr" presetSubtype="16" fill="hold" grpId="0" nodeType="withEffect">
                                  <p:stCondLst>
                                    <p:cond delay="0"/>
                                  </p:stCondLst>
                                  <p:childTnLst>
                                    <p:set>
                                      <p:cBhvr>
                                        <p:cTn id="84" dur="1" fill="hold">
                                          <p:stCondLst>
                                            <p:cond delay="0"/>
                                          </p:stCondLst>
                                        </p:cTn>
                                        <p:tgtEl>
                                          <p:spTgt spid="36"/>
                                        </p:tgtEl>
                                        <p:attrNameLst>
                                          <p:attrName>style.visibility</p:attrName>
                                        </p:attrNameLst>
                                      </p:cBhvr>
                                      <p:to>
                                        <p:strVal val="visible"/>
                                      </p:to>
                                    </p:set>
                                    <p:anim calcmode="lin" valueType="num">
                                      <p:cBhvr>
                                        <p:cTn id="85" dur="500" fill="hold"/>
                                        <p:tgtEl>
                                          <p:spTgt spid="36"/>
                                        </p:tgtEl>
                                        <p:attrNameLst>
                                          <p:attrName>ppt_w</p:attrName>
                                        </p:attrNameLst>
                                      </p:cBhvr>
                                      <p:tavLst>
                                        <p:tav tm="0">
                                          <p:val>
                                            <p:fltVal val="0"/>
                                          </p:val>
                                        </p:tav>
                                        <p:tav tm="100000">
                                          <p:val>
                                            <p:strVal val="#ppt_w"/>
                                          </p:val>
                                        </p:tav>
                                      </p:tavLst>
                                    </p:anim>
                                    <p:anim calcmode="lin" valueType="num">
                                      <p:cBhvr>
                                        <p:cTn id="86" dur="500" fill="hold"/>
                                        <p:tgtEl>
                                          <p:spTgt spid="36"/>
                                        </p:tgtEl>
                                        <p:attrNameLst>
                                          <p:attrName>ppt_h</p:attrName>
                                        </p:attrNameLst>
                                      </p:cBhvr>
                                      <p:tavLst>
                                        <p:tav tm="0">
                                          <p:val>
                                            <p:fltVal val="0"/>
                                          </p:val>
                                        </p:tav>
                                        <p:tav tm="100000">
                                          <p:val>
                                            <p:strVal val="#ppt_h"/>
                                          </p:val>
                                        </p:tav>
                                      </p:tavLst>
                                    </p:anim>
                                  </p:childTnLst>
                                </p:cTn>
                              </p:par>
                              <p:par>
                                <p:cTn id="87" presetID="23" presetClass="entr" presetSubtype="16" fill="hold" grpId="0" nodeType="withEffect">
                                  <p:stCondLst>
                                    <p:cond delay="0"/>
                                  </p:stCondLst>
                                  <p:childTnLst>
                                    <p:set>
                                      <p:cBhvr>
                                        <p:cTn id="88" dur="1" fill="hold">
                                          <p:stCondLst>
                                            <p:cond delay="0"/>
                                          </p:stCondLst>
                                        </p:cTn>
                                        <p:tgtEl>
                                          <p:spTgt spid="12"/>
                                        </p:tgtEl>
                                        <p:attrNameLst>
                                          <p:attrName>style.visibility</p:attrName>
                                        </p:attrNameLst>
                                      </p:cBhvr>
                                      <p:to>
                                        <p:strVal val="visible"/>
                                      </p:to>
                                    </p:set>
                                    <p:anim calcmode="lin" valueType="num">
                                      <p:cBhvr>
                                        <p:cTn id="89" dur="500" fill="hold"/>
                                        <p:tgtEl>
                                          <p:spTgt spid="12"/>
                                        </p:tgtEl>
                                        <p:attrNameLst>
                                          <p:attrName>ppt_w</p:attrName>
                                        </p:attrNameLst>
                                      </p:cBhvr>
                                      <p:tavLst>
                                        <p:tav tm="0">
                                          <p:val>
                                            <p:fltVal val="0"/>
                                          </p:val>
                                        </p:tav>
                                        <p:tav tm="100000">
                                          <p:val>
                                            <p:strVal val="#ppt_w"/>
                                          </p:val>
                                        </p:tav>
                                      </p:tavLst>
                                    </p:anim>
                                    <p:anim calcmode="lin" valueType="num">
                                      <p:cBhvr>
                                        <p:cTn id="90" dur="500" fill="hold"/>
                                        <p:tgtEl>
                                          <p:spTgt spid="12"/>
                                        </p:tgtEl>
                                        <p:attrNameLst>
                                          <p:attrName>ppt_h</p:attrName>
                                        </p:attrNameLst>
                                      </p:cBhvr>
                                      <p:tavLst>
                                        <p:tav tm="0">
                                          <p:val>
                                            <p:fltVal val="0"/>
                                          </p:val>
                                        </p:tav>
                                        <p:tav tm="100000">
                                          <p:val>
                                            <p:strVal val="#ppt_h"/>
                                          </p:val>
                                        </p:tav>
                                      </p:tavLst>
                                    </p:anim>
                                  </p:childTnLst>
                                </p:cTn>
                              </p:par>
                              <p:par>
                                <p:cTn id="91" presetID="23" presetClass="entr" presetSubtype="16" fill="hold" grpId="0" nodeType="withEffect">
                                  <p:stCondLst>
                                    <p:cond delay="0"/>
                                  </p:stCondLst>
                                  <p:childTnLst>
                                    <p:set>
                                      <p:cBhvr>
                                        <p:cTn id="92" dur="1" fill="hold">
                                          <p:stCondLst>
                                            <p:cond delay="0"/>
                                          </p:stCondLst>
                                        </p:cTn>
                                        <p:tgtEl>
                                          <p:spTgt spid="23"/>
                                        </p:tgtEl>
                                        <p:attrNameLst>
                                          <p:attrName>style.visibility</p:attrName>
                                        </p:attrNameLst>
                                      </p:cBhvr>
                                      <p:to>
                                        <p:strVal val="visible"/>
                                      </p:to>
                                    </p:set>
                                    <p:anim calcmode="lin" valueType="num">
                                      <p:cBhvr>
                                        <p:cTn id="93" dur="500" fill="hold"/>
                                        <p:tgtEl>
                                          <p:spTgt spid="23"/>
                                        </p:tgtEl>
                                        <p:attrNameLst>
                                          <p:attrName>ppt_w</p:attrName>
                                        </p:attrNameLst>
                                      </p:cBhvr>
                                      <p:tavLst>
                                        <p:tav tm="0">
                                          <p:val>
                                            <p:fltVal val="0"/>
                                          </p:val>
                                        </p:tav>
                                        <p:tav tm="100000">
                                          <p:val>
                                            <p:strVal val="#ppt_w"/>
                                          </p:val>
                                        </p:tav>
                                      </p:tavLst>
                                    </p:anim>
                                    <p:anim calcmode="lin" valueType="num">
                                      <p:cBhvr>
                                        <p:cTn id="94"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1" grpId="0" animBg="1"/>
      <p:bldP spid="12" grpId="0" animBg="1"/>
      <p:bldP spid="13" grpId="0" animBg="1"/>
      <p:bldP spid="14" grpId="0" animBg="1"/>
      <p:bldP spid="15" grpId="0" animBg="1"/>
      <p:bldP spid="16" grpId="0" animBg="1"/>
      <p:bldP spid="17" grpId="0" animBg="1"/>
      <p:bldP spid="18" grpId="0" animBg="1"/>
      <p:bldP spid="19" grpId="0" animBg="1"/>
      <p:bldP spid="22" grpId="0" animBg="1"/>
      <p:bldP spid="26" grpId="0"/>
      <p:bldP spid="27" grpId="0"/>
      <p:bldP spid="35" grpId="0" animBg="1"/>
      <p:bldP spid="36" grpId="0" animBg="1"/>
      <p:bldP spid="37" grpId="0" animBg="1"/>
      <p:bldP spid="38" grpId="0" animBg="1"/>
      <p:bldP spid="23" grpId="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8800" y="736603"/>
            <a:ext cx="10972800" cy="5312505"/>
          </a:xfrm>
        </p:spPr>
        <p:txBody>
          <a:bodyPr>
            <a:noAutofit/>
          </a:bodyPr>
          <a:lstStyle/>
          <a:p>
            <a:r>
              <a:rPr lang="fr-FR" sz="2400" dirty="0"/>
              <a:t>Le tableau de bord et le pilier principal du management, sans tableau de bord, on ne peut pas savoir si on est dans la bonne voie ou non, et si on est presque arrivé ou on est loin de notre destination. </a:t>
            </a:r>
          </a:p>
          <a:p>
            <a:endParaRPr lang="fr-FR" sz="2400" dirty="0"/>
          </a:p>
          <a:p>
            <a:r>
              <a:rPr lang="fr-FR" sz="2400" dirty="0"/>
              <a:t>On prend toujours l'exemple de la voiture, si quelqu'un vous a demandé de le transporter d'une ville à une autre en conduisant sa voiture, et lorsque vous êtes arrivés pour démarrer la voiture vous avez détecté que le tableau de bord ne fonctionne pas, comment vous allez réagir?? surement vous n'allez pas accepter , car vous risquez votre vie et il y  a un grand pourcentage que vous n'arriverez pas à votre destination sein et sans problèmes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3795" y="633046"/>
            <a:ext cx="10353762" cy="5669280"/>
          </a:xfrm>
        </p:spPr>
        <p:txBody>
          <a:bodyPr>
            <a:noAutofit/>
          </a:bodyPr>
          <a:lstStyle/>
          <a:p>
            <a:r>
              <a:rPr lang="fr-FR" sz="2400" dirty="0"/>
              <a:t>C'est la même chose lorsqu'on vous demande de prendre la conduite d'un service sans tableau de bord, c'est totalement illogique, c'est la première des choses à mettre en place pour gérer un service , c'est pour cela je vous prie de faire attention à ce point et de le mettre dans la priorité de vos plans d'action, Sinon vous risquez de ne pas réussir dans votre mission .</a:t>
            </a:r>
          </a:p>
          <a:p>
            <a:endParaRPr lang="fr-FR" sz="2400" dirty="0"/>
          </a:p>
          <a:p>
            <a:pPr algn="ctr">
              <a:buNone/>
            </a:pPr>
            <a:r>
              <a:rPr lang="fr-FR" sz="2400" b="1" dirty="0">
                <a:solidFill>
                  <a:srgbClr val="D9F147"/>
                </a:solidFill>
              </a:rPr>
              <a:t>"Le bon manager, est celui qui sait où il est, et où il veut arriver, et qui surveille à temps réel son avancement vers l'objectif"</a:t>
            </a:r>
            <a:endParaRPr lang="fr-FR" sz="2400" dirty="0">
              <a:solidFill>
                <a:srgbClr val="D9F147"/>
              </a:solidFill>
            </a:endParaRP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Etablissement d'un tableau de bord maintenance</a:t>
            </a:r>
            <a:endParaRPr lang="fr-FR" dirty="0">
              <a:solidFill>
                <a:srgbClr val="FFC000"/>
              </a:solidFill>
            </a:endParaRPr>
          </a:p>
        </p:txBody>
      </p:sp>
      <p:sp>
        <p:nvSpPr>
          <p:cNvPr id="3" name="Espace réservé du contenu 2"/>
          <p:cNvSpPr>
            <a:spLocks noGrp="1"/>
          </p:cNvSpPr>
          <p:nvPr>
            <p:ph idx="1"/>
          </p:nvPr>
        </p:nvSpPr>
        <p:spPr>
          <a:xfrm>
            <a:off x="211014" y="2096064"/>
            <a:ext cx="11788727" cy="4290668"/>
          </a:xfrm>
        </p:spPr>
        <p:txBody>
          <a:bodyPr>
            <a:normAutofit fontScale="92500"/>
          </a:bodyPr>
          <a:lstStyle/>
          <a:p>
            <a:pPr>
              <a:buNone/>
            </a:pPr>
            <a:r>
              <a:rPr lang="fr-FR" sz="2200" dirty="0"/>
              <a:t>  Je vous cite ci après les principales étapes à suivre pour établir un tableau de bord maintenance : </a:t>
            </a:r>
          </a:p>
          <a:p>
            <a:pPr marL="457200" lvl="0" indent="-457200">
              <a:buClr>
                <a:srgbClr val="FFFF00"/>
              </a:buClr>
              <a:buFont typeface="+mj-lt"/>
              <a:buAutoNum type="arabicParenR"/>
            </a:pPr>
            <a:r>
              <a:rPr lang="fr-FR" sz="2200" dirty="0"/>
              <a:t>Types des indicateurs</a:t>
            </a:r>
          </a:p>
          <a:p>
            <a:pPr marL="457200" lvl="0" indent="-457200">
              <a:buClr>
                <a:srgbClr val="FFFF00"/>
              </a:buClr>
              <a:buFont typeface="+mj-lt"/>
              <a:buAutoNum type="arabicParenR"/>
            </a:pPr>
            <a:r>
              <a:rPr lang="fr-FR" sz="2200" dirty="0"/>
              <a:t>Détermination des indicateurs </a:t>
            </a:r>
          </a:p>
          <a:p>
            <a:pPr marL="457200" lvl="0" indent="-457200">
              <a:buClr>
                <a:srgbClr val="FFFF00"/>
              </a:buClr>
              <a:buFont typeface="+mj-lt"/>
              <a:buAutoNum type="arabicParenR"/>
            </a:pPr>
            <a:r>
              <a:rPr lang="fr-FR" sz="2200" dirty="0"/>
              <a:t>Validation avec la direction et le service qualité</a:t>
            </a:r>
          </a:p>
          <a:p>
            <a:pPr marL="457200" lvl="0" indent="-457200">
              <a:buClr>
                <a:srgbClr val="FFFF00"/>
              </a:buClr>
              <a:buFont typeface="+mj-lt"/>
              <a:buAutoNum type="arabicParenR"/>
            </a:pPr>
            <a:r>
              <a:rPr lang="fr-FR" sz="2200" dirty="0"/>
              <a:t>Détermination de la méthode de collecte de données</a:t>
            </a:r>
          </a:p>
          <a:p>
            <a:pPr marL="457200" lvl="0" indent="-457200">
              <a:buClr>
                <a:srgbClr val="FFFF00"/>
              </a:buClr>
              <a:buFont typeface="+mj-lt"/>
              <a:buAutoNum type="arabicParenR"/>
            </a:pPr>
            <a:r>
              <a:rPr lang="fr-FR" sz="2200" dirty="0"/>
              <a:t>Formation des équipes</a:t>
            </a:r>
          </a:p>
          <a:p>
            <a:pPr marL="457200" lvl="0" indent="-457200">
              <a:buClr>
                <a:srgbClr val="FFFF00"/>
              </a:buClr>
              <a:buFont typeface="+mj-lt"/>
              <a:buAutoNum type="arabicParenR"/>
            </a:pPr>
            <a:r>
              <a:rPr lang="fr-FR" sz="2200" dirty="0"/>
              <a:t>Nomination du responsable du calcul et suivi</a:t>
            </a:r>
          </a:p>
          <a:p>
            <a:pPr marL="457200" lvl="0" indent="-457200">
              <a:buClr>
                <a:srgbClr val="FFFF00"/>
              </a:buClr>
              <a:buFont typeface="+mj-lt"/>
              <a:buAutoNum type="arabicParenR"/>
            </a:pPr>
            <a:r>
              <a:rPr lang="fr-FR" sz="2200" dirty="0"/>
              <a:t>Elaboration du modèle du tableau de bord</a:t>
            </a:r>
          </a:p>
          <a:p>
            <a:endParaRPr lang="fr-F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p:stCondLst>
                        <p:cond delay="indefinite"/>
                      </p:stCondLst>
                      <p:childTnLst>
                        <p:par>
                          <p:cTn id="44" fill="hold">
                            <p:stCondLst>
                              <p:cond delay="0"/>
                            </p:stCondLst>
                            <p:childTnLst>
                              <p:par>
                                <p:cTn id="45" presetID="15"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1" fill="hold">
                      <p:stCondLst>
                        <p:cond delay="indefinite"/>
                      </p:stCondLst>
                      <p:childTnLst>
                        <p:par>
                          <p:cTn id="52" fill="hold">
                            <p:stCondLst>
                              <p:cond delay="0"/>
                            </p:stCondLst>
                            <p:childTnLst>
                              <p:par>
                                <p:cTn id="53" presetID="15"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9" fill="hold">
                      <p:stCondLst>
                        <p:cond delay="indefinite"/>
                      </p:stCondLst>
                      <p:childTnLst>
                        <p:par>
                          <p:cTn id="60" fill="hold">
                            <p:stCondLst>
                              <p:cond delay="0"/>
                            </p:stCondLst>
                            <p:childTnLst>
                              <p:par>
                                <p:cTn id="61" presetID="15"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3">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5939" y="748140"/>
            <a:ext cx="10073470" cy="1083982"/>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fr-FR" dirty="0">
                <a:solidFill>
                  <a:srgbClr val="FFFF00"/>
                </a:solidFill>
              </a:rPr>
              <a:t>9.1.  Types des indicateurs</a:t>
            </a:r>
            <a:endParaRPr lang="fr-FR" b="1" dirty="0">
              <a:ln/>
              <a:solidFill>
                <a:schemeClr val="accent3"/>
              </a:solidFill>
            </a:endParaRPr>
          </a:p>
        </p:txBody>
      </p:sp>
      <p:sp>
        <p:nvSpPr>
          <p:cNvPr id="3" name="Espace réservé du contenu 2"/>
          <p:cNvSpPr>
            <a:spLocks noGrp="1"/>
          </p:cNvSpPr>
          <p:nvPr>
            <p:ph idx="1"/>
          </p:nvPr>
        </p:nvSpPr>
        <p:spPr>
          <a:xfrm>
            <a:off x="393700" y="2395818"/>
            <a:ext cx="10820400" cy="3471582"/>
          </a:xfrm>
        </p:spPr>
        <p:txBody>
          <a:bodyPr>
            <a:noAutofit/>
          </a:bodyPr>
          <a:lstStyle/>
          <a:p>
            <a:r>
              <a:rPr lang="fr-FR" sz="2800" b="1" u="sng" dirty="0">
                <a:solidFill>
                  <a:srgbClr val="FFFF00"/>
                </a:solidFill>
              </a:rPr>
              <a:t>Indicateur Principal : </a:t>
            </a:r>
            <a:r>
              <a:rPr lang="fr-FR" sz="2800" dirty="0"/>
              <a:t>les indicateurs qui donne une idée claire et net sur les objectifs à atteindre</a:t>
            </a:r>
          </a:p>
          <a:p>
            <a:r>
              <a:rPr lang="fr-FR" sz="2800" b="1" u="sng" dirty="0">
                <a:solidFill>
                  <a:srgbClr val="FFFF00"/>
                </a:solidFill>
              </a:rPr>
              <a:t>Indicateur analytique : </a:t>
            </a:r>
            <a:r>
              <a:rPr lang="fr-FR" sz="2800" dirty="0"/>
              <a:t>les indicateurs qui détaillent les indicateurs principaux , et ils peuvent être répartis en plusieurs niveaux</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43456" y="0"/>
            <a:ext cx="10353761" cy="937846"/>
          </a:xfrm>
        </p:spPr>
        <p:txBody>
          <a:bodyPr>
            <a:normAutofit/>
          </a:bodyPr>
          <a:lstStyle/>
          <a:p>
            <a:r>
              <a:rPr lang="fr-FR" b="1" dirty="0">
                <a:solidFill>
                  <a:srgbClr val="FFFF00"/>
                </a:solidFill>
              </a:rPr>
              <a:t>9.2.  Détermination des indicateurs</a:t>
            </a:r>
            <a:endParaRPr lang="fr-FR" dirty="0">
              <a:solidFill>
                <a:srgbClr val="FFFF00"/>
              </a:solidFill>
            </a:endParaRPr>
          </a:p>
        </p:txBody>
      </p:sp>
      <p:sp>
        <p:nvSpPr>
          <p:cNvPr id="3" name="Espace réservé du contenu 2"/>
          <p:cNvSpPr>
            <a:spLocks noGrp="1"/>
          </p:cNvSpPr>
          <p:nvPr>
            <p:ph idx="1"/>
          </p:nvPr>
        </p:nvSpPr>
        <p:spPr>
          <a:xfrm>
            <a:off x="815321" y="1322340"/>
            <a:ext cx="10353762" cy="3695136"/>
          </a:xfrm>
        </p:spPr>
        <p:txBody>
          <a:bodyPr>
            <a:noAutofit/>
          </a:bodyPr>
          <a:lstStyle/>
          <a:p>
            <a:r>
              <a:rPr lang="fr-FR" sz="2400" dirty="0"/>
              <a:t>Un indicateur est un moyen de mesure d’état actuel et d'avancement vers un objectif, alors avant de parler de l'indicateur il faut définir et fixer des objectifs.</a:t>
            </a:r>
          </a:p>
          <a:p>
            <a:r>
              <a:rPr lang="fr-FR" sz="2400" dirty="0"/>
              <a:t>Nous avons déjà parlé des objectifs de maintenance dans le premier chapitre, et nous avons dis que l'objectif du management du service maintenance est de maitriser les fonctions maintenance (corrective, préventive, gestion PDR,..) afin de : </a:t>
            </a:r>
          </a:p>
          <a:p>
            <a:pPr lvl="0">
              <a:buClr>
                <a:srgbClr val="FFFF00"/>
              </a:buClr>
              <a:buFont typeface="Wingdings" pitchFamily="2" charset="2"/>
              <a:buChar char="Ø"/>
            </a:pPr>
            <a:r>
              <a:rPr lang="fr-FR" sz="2400" dirty="0"/>
              <a:t>Assurer la disponibilité technique maximale des biens</a:t>
            </a:r>
          </a:p>
          <a:p>
            <a:pPr lvl="0">
              <a:buClr>
                <a:srgbClr val="FFFF00"/>
              </a:buClr>
              <a:buFont typeface="Wingdings" pitchFamily="2" charset="2"/>
              <a:buChar char="Ø"/>
            </a:pPr>
            <a:r>
              <a:rPr lang="fr-FR" sz="2400" dirty="0"/>
              <a:t>Augmenter la durée de vie des biens</a:t>
            </a:r>
          </a:p>
          <a:p>
            <a:pPr lvl="0">
              <a:buClr>
                <a:srgbClr val="FFFF00"/>
              </a:buClr>
              <a:buFont typeface="Wingdings" pitchFamily="2" charset="2"/>
              <a:buChar char="Ø"/>
            </a:pPr>
            <a:r>
              <a:rPr lang="fr-FR" sz="2400" dirty="0"/>
              <a:t>Réduire les coûts de la maintenance</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71592" y="196948"/>
            <a:ext cx="10353762" cy="6119446"/>
          </a:xfrm>
        </p:spPr>
        <p:txBody>
          <a:bodyPr>
            <a:noAutofit/>
          </a:bodyPr>
          <a:lstStyle/>
          <a:p>
            <a:pPr>
              <a:buNone/>
            </a:pPr>
            <a:r>
              <a:rPr lang="fr-FR" sz="2800" dirty="0"/>
              <a:t>Puisque l'indicateur doit être lié à l'objectif, je vous liste ci après les indicateurs liée à chaque objectif : </a:t>
            </a:r>
          </a:p>
          <a:p>
            <a:pPr lvl="0">
              <a:buClr>
                <a:srgbClr val="FFFF00"/>
              </a:buClr>
              <a:buFont typeface="Wingdings" pitchFamily="2" charset="2"/>
              <a:buChar char="q"/>
            </a:pPr>
            <a:r>
              <a:rPr lang="fr-FR" sz="2800" u="sng" dirty="0"/>
              <a:t>Assurer la disponibilité technique maximale des biens : </a:t>
            </a:r>
            <a:r>
              <a:rPr lang="fr-FR" sz="2800" dirty="0"/>
              <a:t>pour mesurer notre avancement vers cet objectif, nous allons calculer le taux de la disponibilité technique TDT.</a:t>
            </a:r>
          </a:p>
          <a:p>
            <a:pPr lvl="0">
              <a:buClr>
                <a:srgbClr val="FFFF00"/>
              </a:buClr>
              <a:buFont typeface="Wingdings" pitchFamily="2" charset="2"/>
              <a:buChar char="q"/>
            </a:pPr>
            <a:r>
              <a:rPr lang="fr-FR" sz="2800" u="sng" dirty="0"/>
              <a:t>Augmenter la durée de vie des biens : </a:t>
            </a:r>
            <a:r>
              <a:rPr lang="fr-FR" sz="2800" dirty="0"/>
              <a:t>pour cet objectif, on va commencer pas le calcul du Moyen du Temps de Bon Fonctionnement MTBF.</a:t>
            </a:r>
          </a:p>
          <a:p>
            <a:pPr lvl="0">
              <a:buClr>
                <a:srgbClr val="FFFF00"/>
              </a:buClr>
              <a:buFont typeface="Wingdings" pitchFamily="2" charset="2"/>
              <a:buChar char="q"/>
            </a:pPr>
            <a:r>
              <a:rPr lang="fr-FR" sz="2800" u="sng" dirty="0"/>
              <a:t>Réduction des coûts de la maintenance : </a:t>
            </a:r>
            <a:r>
              <a:rPr lang="fr-FR" sz="2800" dirty="0"/>
              <a:t>Nous allons calculer le Coût Global de la Maintenance CGM</a:t>
            </a:r>
          </a:p>
          <a:p>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966F75E-0AD6-478F-8550-7420BF8A7591}"/>
              </a:ext>
            </a:extLst>
          </p:cNvPr>
          <p:cNvSpPr/>
          <p:nvPr/>
        </p:nvSpPr>
        <p:spPr>
          <a:xfrm>
            <a:off x="4159243" y="0"/>
            <a:ext cx="4084871" cy="1077218"/>
          </a:xfrm>
          <a:prstGeom prst="rect">
            <a:avLst/>
          </a:prstGeom>
          <a:noFill/>
        </p:spPr>
        <p:txBody>
          <a:bodyPr wrap="square" lIns="91440" tIns="45720" rIns="91440" bIns="45720">
            <a:spAutoFit/>
          </a:bodyPr>
          <a:lstStyle/>
          <a:p>
            <a:pPr algn="ctr"/>
            <a:r>
              <a:rPr lang="fr-FR"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LE MANAGEMENT</a:t>
            </a:r>
          </a:p>
          <a:p>
            <a:pPr algn="ctr"/>
            <a:r>
              <a:rPr lang="fr-FR"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INDUSTRIEL</a:t>
            </a:r>
          </a:p>
        </p:txBody>
      </p:sp>
      <p:sp>
        <p:nvSpPr>
          <p:cNvPr id="24" name="ZoneTexte 23">
            <a:extLst>
              <a:ext uri="{FF2B5EF4-FFF2-40B4-BE49-F238E27FC236}">
                <a16:creationId xmlns:a16="http://schemas.microsoft.com/office/drawing/2014/main" id="{4ACCB755-E6BF-4468-8C45-3E44CD114DDA}"/>
              </a:ext>
            </a:extLst>
          </p:cNvPr>
          <p:cNvSpPr txBox="1"/>
          <p:nvPr/>
        </p:nvSpPr>
        <p:spPr>
          <a:xfrm>
            <a:off x="3677559" y="1725126"/>
            <a:ext cx="1653042" cy="461665"/>
          </a:xfrm>
          <a:prstGeom prst="rect">
            <a:avLst/>
          </a:prstGeom>
          <a:noFill/>
        </p:spPr>
        <p:txBody>
          <a:bodyPr wrap="square" rtlCol="0">
            <a:spAutoFit/>
          </a:bodyPr>
          <a:lstStyle/>
          <a:p>
            <a:r>
              <a:rPr lang="fr-FR" sz="2400" dirty="0"/>
              <a:t>Stratégies</a:t>
            </a:r>
          </a:p>
        </p:txBody>
      </p:sp>
      <p:sp>
        <p:nvSpPr>
          <p:cNvPr id="25" name="ZoneTexte 24">
            <a:extLst>
              <a:ext uri="{FF2B5EF4-FFF2-40B4-BE49-F238E27FC236}">
                <a16:creationId xmlns:a16="http://schemas.microsoft.com/office/drawing/2014/main" id="{69364076-5622-4458-8437-11FC8887FE02}"/>
              </a:ext>
            </a:extLst>
          </p:cNvPr>
          <p:cNvSpPr txBox="1"/>
          <p:nvPr/>
        </p:nvSpPr>
        <p:spPr>
          <a:xfrm>
            <a:off x="2641231" y="460818"/>
            <a:ext cx="1560042" cy="461665"/>
          </a:xfrm>
          <a:prstGeom prst="rect">
            <a:avLst/>
          </a:prstGeom>
          <a:noFill/>
        </p:spPr>
        <p:txBody>
          <a:bodyPr wrap="none" rtlCol="0">
            <a:spAutoFit/>
          </a:bodyPr>
          <a:lstStyle/>
          <a:p>
            <a:pPr algn="ctr"/>
            <a:r>
              <a:rPr lang="fr-FR" sz="2400" dirty="0"/>
              <a:t>Décisions</a:t>
            </a:r>
          </a:p>
        </p:txBody>
      </p:sp>
      <p:sp>
        <p:nvSpPr>
          <p:cNvPr id="28" name="Flèche : droite 27">
            <a:extLst>
              <a:ext uri="{FF2B5EF4-FFF2-40B4-BE49-F238E27FC236}">
                <a16:creationId xmlns:a16="http://schemas.microsoft.com/office/drawing/2014/main" id="{58FF34F7-D62B-4D3D-B047-C2759620F790}"/>
              </a:ext>
            </a:extLst>
          </p:cNvPr>
          <p:cNvSpPr/>
          <p:nvPr/>
        </p:nvSpPr>
        <p:spPr>
          <a:xfrm>
            <a:off x="4397829" y="2844800"/>
            <a:ext cx="3048000" cy="1178785"/>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a:p>
        </p:txBody>
      </p:sp>
      <p:sp>
        <p:nvSpPr>
          <p:cNvPr id="34" name="ZoneTexte 33">
            <a:extLst>
              <a:ext uri="{FF2B5EF4-FFF2-40B4-BE49-F238E27FC236}">
                <a16:creationId xmlns:a16="http://schemas.microsoft.com/office/drawing/2014/main" id="{596850CB-48CC-489F-853E-C657DE514F9C}"/>
              </a:ext>
            </a:extLst>
          </p:cNvPr>
          <p:cNvSpPr txBox="1"/>
          <p:nvPr/>
        </p:nvSpPr>
        <p:spPr>
          <a:xfrm>
            <a:off x="3006271" y="4357646"/>
            <a:ext cx="5588000" cy="830997"/>
          </a:xfrm>
          <a:prstGeom prst="rect">
            <a:avLst/>
          </a:prstGeom>
          <a:noFill/>
        </p:spPr>
        <p:txBody>
          <a:bodyPr wrap="square" rtlCol="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Suivi par des indicateurs de performances  </a:t>
            </a:r>
          </a:p>
        </p:txBody>
      </p:sp>
      <p:sp>
        <p:nvSpPr>
          <p:cNvPr id="18" name="Ellipse 17">
            <a:extLst>
              <a:ext uri="{FF2B5EF4-FFF2-40B4-BE49-F238E27FC236}">
                <a16:creationId xmlns:a16="http://schemas.microsoft.com/office/drawing/2014/main" id="{7B824F08-BAE9-494D-95E6-810587267449}"/>
              </a:ext>
            </a:extLst>
          </p:cNvPr>
          <p:cNvSpPr/>
          <p:nvPr/>
        </p:nvSpPr>
        <p:spPr>
          <a:xfrm>
            <a:off x="370424" y="771080"/>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Machines, équipements,…..</a:t>
            </a:r>
          </a:p>
        </p:txBody>
      </p:sp>
      <p:sp>
        <p:nvSpPr>
          <p:cNvPr id="19" name="Ellipse 18">
            <a:extLst>
              <a:ext uri="{FF2B5EF4-FFF2-40B4-BE49-F238E27FC236}">
                <a16:creationId xmlns:a16="http://schemas.microsoft.com/office/drawing/2014/main" id="{7B824F08-BAE9-494D-95E6-810587267449}"/>
              </a:ext>
            </a:extLst>
          </p:cNvPr>
          <p:cNvSpPr/>
          <p:nvPr/>
        </p:nvSpPr>
        <p:spPr>
          <a:xfrm>
            <a:off x="399453" y="1946737"/>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Matières premières, Ingrédients</a:t>
            </a:r>
          </a:p>
        </p:txBody>
      </p:sp>
      <p:sp>
        <p:nvSpPr>
          <p:cNvPr id="20" name="Ellipse 19">
            <a:extLst>
              <a:ext uri="{FF2B5EF4-FFF2-40B4-BE49-F238E27FC236}">
                <a16:creationId xmlns:a16="http://schemas.microsoft.com/office/drawing/2014/main" id="{7B824F08-BAE9-494D-95E6-810587267449}"/>
              </a:ext>
            </a:extLst>
          </p:cNvPr>
          <p:cNvSpPr/>
          <p:nvPr/>
        </p:nvSpPr>
        <p:spPr>
          <a:xfrm>
            <a:off x="457510" y="3122396"/>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MO: </a:t>
            </a:r>
          </a:p>
          <a:p>
            <a:pPr algn="ctr"/>
            <a:r>
              <a:rPr lang="fr-FR" sz="1600" b="1" dirty="0">
                <a:solidFill>
                  <a:schemeClr val="bg1"/>
                </a:solidFill>
              </a:rPr>
              <a:t>Cadres,  Opérateurs,</a:t>
            </a:r>
          </a:p>
        </p:txBody>
      </p:sp>
      <p:sp>
        <p:nvSpPr>
          <p:cNvPr id="21" name="Ellipse 20">
            <a:extLst>
              <a:ext uri="{FF2B5EF4-FFF2-40B4-BE49-F238E27FC236}">
                <a16:creationId xmlns:a16="http://schemas.microsoft.com/office/drawing/2014/main" id="{7B824F08-BAE9-494D-95E6-810587267449}"/>
              </a:ext>
            </a:extLst>
          </p:cNvPr>
          <p:cNvSpPr/>
          <p:nvPr/>
        </p:nvSpPr>
        <p:spPr>
          <a:xfrm>
            <a:off x="442996" y="4283539"/>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Méthodes de travail</a:t>
            </a:r>
          </a:p>
        </p:txBody>
      </p:sp>
      <p:sp>
        <p:nvSpPr>
          <p:cNvPr id="22" name="Ellipse 21">
            <a:extLst>
              <a:ext uri="{FF2B5EF4-FFF2-40B4-BE49-F238E27FC236}">
                <a16:creationId xmlns:a16="http://schemas.microsoft.com/office/drawing/2014/main" id="{7B824F08-BAE9-494D-95E6-810587267449}"/>
              </a:ext>
            </a:extLst>
          </p:cNvPr>
          <p:cNvSpPr/>
          <p:nvPr/>
        </p:nvSpPr>
        <p:spPr>
          <a:xfrm>
            <a:off x="442996" y="5437418"/>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Ateliers,  Espace de travail</a:t>
            </a:r>
          </a:p>
        </p:txBody>
      </p:sp>
      <p:sp>
        <p:nvSpPr>
          <p:cNvPr id="26" name="Flèche vers le bas 25"/>
          <p:cNvSpPr/>
          <p:nvPr/>
        </p:nvSpPr>
        <p:spPr>
          <a:xfrm rot="4215070">
            <a:off x="3249577" y="786674"/>
            <a:ext cx="780871" cy="1320800"/>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95017E50-29BB-4421-B9CD-E35BA3D5222B}"/>
              </a:ext>
            </a:extLst>
          </p:cNvPr>
          <p:cNvSpPr/>
          <p:nvPr/>
        </p:nvSpPr>
        <p:spPr>
          <a:xfrm>
            <a:off x="7910286" y="2255671"/>
            <a:ext cx="4281714" cy="2308324"/>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Produire un article qui </a:t>
            </a:r>
          </a:p>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répond aux exigences du client </a:t>
            </a:r>
          </a:p>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avec le minimum du coût </a:t>
            </a:r>
          </a:p>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et dans les meilleurs délais</a:t>
            </a:r>
          </a:p>
        </p:txBody>
      </p:sp>
      <p:sp>
        <p:nvSpPr>
          <p:cNvPr id="35" name="Étoile à 6 branches 34"/>
          <p:cNvSpPr/>
          <p:nvPr/>
        </p:nvSpPr>
        <p:spPr>
          <a:xfrm>
            <a:off x="9521371" y="5239657"/>
            <a:ext cx="2046515"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Production</a:t>
            </a:r>
          </a:p>
        </p:txBody>
      </p:sp>
      <p:sp>
        <p:nvSpPr>
          <p:cNvPr id="36" name="Étoile à 6 branches 35"/>
          <p:cNvSpPr/>
          <p:nvPr/>
        </p:nvSpPr>
        <p:spPr>
          <a:xfrm>
            <a:off x="7561943" y="5239657"/>
            <a:ext cx="1915886"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Maintenance</a:t>
            </a:r>
          </a:p>
        </p:txBody>
      </p:sp>
      <p:sp>
        <p:nvSpPr>
          <p:cNvPr id="37" name="Étoile à 6 branches 36"/>
          <p:cNvSpPr/>
          <p:nvPr/>
        </p:nvSpPr>
        <p:spPr>
          <a:xfrm>
            <a:off x="5994400" y="5225143"/>
            <a:ext cx="1509486"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Qualité</a:t>
            </a:r>
          </a:p>
        </p:txBody>
      </p:sp>
      <p:sp>
        <p:nvSpPr>
          <p:cNvPr id="38" name="Étoile à 6 branches 37"/>
          <p:cNvSpPr/>
          <p:nvPr/>
        </p:nvSpPr>
        <p:spPr>
          <a:xfrm>
            <a:off x="4470400" y="5210629"/>
            <a:ext cx="1509486"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Projets</a:t>
            </a:r>
          </a:p>
        </p:txBody>
      </p:sp>
      <p:sp>
        <p:nvSpPr>
          <p:cNvPr id="39" name="Étoile à 6 branches 38"/>
          <p:cNvSpPr/>
          <p:nvPr/>
        </p:nvSpPr>
        <p:spPr>
          <a:xfrm>
            <a:off x="2960915" y="5196114"/>
            <a:ext cx="1509486"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a:t>
            </a:r>
          </a:p>
        </p:txBody>
      </p:sp>
    </p:spTree>
    <p:extLst>
      <p:ext uri="{BB962C8B-B14F-4D97-AF65-F5344CB8AC3E}">
        <p14:creationId xmlns:p14="http://schemas.microsoft.com/office/powerpoint/2010/main" val="291423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6"/>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1000" fill="hold"/>
                                        <p:tgtEl>
                                          <p:spTgt spid="25"/>
                                        </p:tgtEl>
                                        <p:attrNameLst>
                                          <p:attrName>ppt_w</p:attrName>
                                        </p:attrNameLst>
                                      </p:cBhvr>
                                      <p:tavLst>
                                        <p:tav tm="0">
                                          <p:val>
                                            <p:fltVal val="0"/>
                                          </p:val>
                                        </p:tav>
                                        <p:tav tm="100000">
                                          <p:val>
                                            <p:strVal val="#ppt_w"/>
                                          </p:val>
                                        </p:tav>
                                      </p:tavLst>
                                    </p:anim>
                                    <p:anim calcmode="lin" valueType="num">
                                      <p:cBhvr>
                                        <p:cTn id="14" dur="1000" fill="hold"/>
                                        <p:tgtEl>
                                          <p:spTgt spid="25"/>
                                        </p:tgtEl>
                                        <p:attrNameLst>
                                          <p:attrName>ppt_h</p:attrName>
                                        </p:attrNameLst>
                                      </p:cBhvr>
                                      <p:tavLst>
                                        <p:tav tm="0">
                                          <p:val>
                                            <p:fltVal val="0"/>
                                          </p:val>
                                        </p:tav>
                                        <p:tav tm="100000">
                                          <p:val>
                                            <p:strVal val="#ppt_h"/>
                                          </p:val>
                                        </p:tav>
                                      </p:tavLst>
                                    </p:anim>
                                    <p:anim calcmode="lin" valueType="num">
                                      <p:cBhvr>
                                        <p:cTn id="15" dur="1000" fill="hold"/>
                                        <p:tgtEl>
                                          <p:spTgt spid="2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5"/>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1000" fill="hold"/>
                                        <p:tgtEl>
                                          <p:spTgt spid="24"/>
                                        </p:tgtEl>
                                        <p:attrNameLst>
                                          <p:attrName>ppt_w</p:attrName>
                                        </p:attrNameLst>
                                      </p:cBhvr>
                                      <p:tavLst>
                                        <p:tav tm="0">
                                          <p:val>
                                            <p:fltVal val="0"/>
                                          </p:val>
                                        </p:tav>
                                        <p:tav tm="100000">
                                          <p:val>
                                            <p:strVal val="#ppt_w"/>
                                          </p:val>
                                        </p:tav>
                                      </p:tavLst>
                                    </p:anim>
                                    <p:anim calcmode="lin" valueType="num">
                                      <p:cBhvr>
                                        <p:cTn id="20" dur="1000" fill="hold"/>
                                        <p:tgtEl>
                                          <p:spTgt spid="24"/>
                                        </p:tgtEl>
                                        <p:attrNameLst>
                                          <p:attrName>ppt_h</p:attrName>
                                        </p:attrNameLst>
                                      </p:cBhvr>
                                      <p:tavLst>
                                        <p:tav tm="0">
                                          <p:val>
                                            <p:fltVal val="0"/>
                                          </p:val>
                                        </p:tav>
                                        <p:tav tm="100000">
                                          <p:val>
                                            <p:strVal val="#ppt_h"/>
                                          </p:val>
                                        </p:tav>
                                      </p:tavLst>
                                    </p:anim>
                                    <p:anim calcmode="lin" valueType="num">
                                      <p:cBhvr>
                                        <p:cTn id="21" dur="1000" fill="hold"/>
                                        <p:tgtEl>
                                          <p:spTgt spid="24"/>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ppt_x"/>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500" fill="hold"/>
                                        <p:tgtEl>
                                          <p:spTgt spid="21"/>
                                        </p:tgtEl>
                                        <p:attrNameLst>
                                          <p:attrName>ppt_x</p:attrName>
                                        </p:attrNameLst>
                                      </p:cBhvr>
                                      <p:tavLst>
                                        <p:tav tm="0">
                                          <p:val>
                                            <p:strVal val="#ppt_x"/>
                                          </p:val>
                                        </p:tav>
                                        <p:tav tm="100000">
                                          <p:val>
                                            <p:strVal val="#ppt_x"/>
                                          </p:val>
                                        </p:tav>
                                      </p:tavLst>
                                    </p:anim>
                                    <p:anim calcmode="lin" valueType="num">
                                      <p:cBhvr additive="base">
                                        <p:cTn id="4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additive="base">
                                        <p:cTn id="51" dur="500" fill="hold"/>
                                        <p:tgtEl>
                                          <p:spTgt spid="22"/>
                                        </p:tgtEl>
                                        <p:attrNameLst>
                                          <p:attrName>ppt_x</p:attrName>
                                        </p:attrNameLst>
                                      </p:cBhvr>
                                      <p:tavLst>
                                        <p:tav tm="0">
                                          <p:val>
                                            <p:strVal val="#ppt_x"/>
                                          </p:val>
                                        </p:tav>
                                        <p:tav tm="100000">
                                          <p:val>
                                            <p:strVal val="#ppt_x"/>
                                          </p:val>
                                        </p:tav>
                                      </p:tavLst>
                                    </p:anim>
                                    <p:anim calcmode="lin" valueType="num">
                                      <p:cBhvr additive="base">
                                        <p:cTn id="5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5" presetClass="entr" presetSubtype="0"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p:cTn id="57" dur="1000" fill="hold"/>
                                        <p:tgtEl>
                                          <p:spTgt spid="28"/>
                                        </p:tgtEl>
                                        <p:attrNameLst>
                                          <p:attrName>ppt_w</p:attrName>
                                        </p:attrNameLst>
                                      </p:cBhvr>
                                      <p:tavLst>
                                        <p:tav tm="0">
                                          <p:val>
                                            <p:fltVal val="0"/>
                                          </p:val>
                                        </p:tav>
                                        <p:tav tm="100000">
                                          <p:val>
                                            <p:strVal val="#ppt_w"/>
                                          </p:val>
                                        </p:tav>
                                      </p:tavLst>
                                    </p:anim>
                                    <p:anim calcmode="lin" valueType="num">
                                      <p:cBhvr>
                                        <p:cTn id="58" dur="1000" fill="hold"/>
                                        <p:tgtEl>
                                          <p:spTgt spid="28"/>
                                        </p:tgtEl>
                                        <p:attrNameLst>
                                          <p:attrName>ppt_h</p:attrName>
                                        </p:attrNameLst>
                                      </p:cBhvr>
                                      <p:tavLst>
                                        <p:tav tm="0">
                                          <p:val>
                                            <p:fltVal val="0"/>
                                          </p:val>
                                        </p:tav>
                                        <p:tav tm="100000">
                                          <p:val>
                                            <p:strVal val="#ppt_h"/>
                                          </p:val>
                                        </p:tav>
                                      </p:tavLst>
                                    </p:anim>
                                    <p:anim calcmode="lin" valueType="num">
                                      <p:cBhvr>
                                        <p:cTn id="59" dur="1000" fill="hold"/>
                                        <p:tgtEl>
                                          <p:spTgt spid="28"/>
                                        </p:tgtEl>
                                        <p:attrNameLst>
                                          <p:attrName>ppt_x</p:attrName>
                                        </p:attrNameLst>
                                      </p:cBhvr>
                                      <p:tavLst>
                                        <p:tav tm="0" fmla="#ppt_x+(cos(-2*pi*(1-$))*-#ppt_x-sin(-2*pi*(1-$))*(1-#ppt_y))*(1-$)">
                                          <p:val>
                                            <p:fltVal val="0"/>
                                          </p:val>
                                        </p:tav>
                                        <p:tav tm="100000">
                                          <p:val>
                                            <p:fltVal val="1"/>
                                          </p:val>
                                        </p:tav>
                                      </p:tavLst>
                                    </p:anim>
                                    <p:anim calcmode="lin" valueType="num">
                                      <p:cBhvr>
                                        <p:cTn id="60" dur="1000" fill="hold"/>
                                        <p:tgtEl>
                                          <p:spTgt spid="28"/>
                                        </p:tgtEl>
                                        <p:attrNameLst>
                                          <p:attrName>ppt_y</p:attrName>
                                        </p:attrNameLst>
                                      </p:cBhvr>
                                      <p:tavLst>
                                        <p:tav tm="0" fmla="#ppt_y+(sin(-2*pi*(1-$))*-#ppt_x+cos(-2*pi*(1-$))*(1-#ppt_y))*(1-$)">
                                          <p:val>
                                            <p:fltVal val="0"/>
                                          </p:val>
                                        </p:tav>
                                        <p:tav tm="100000">
                                          <p:val>
                                            <p:fltVal val="1"/>
                                          </p:val>
                                        </p:tav>
                                      </p:tavLst>
                                    </p:anim>
                                  </p:childTnLst>
                                </p:cTn>
                              </p:par>
                              <p:par>
                                <p:cTn id="61" presetID="15" presetClass="entr" presetSubtype="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p:cTn id="63" dur="1000" fill="hold"/>
                                        <p:tgtEl>
                                          <p:spTgt spid="27"/>
                                        </p:tgtEl>
                                        <p:attrNameLst>
                                          <p:attrName>ppt_w</p:attrName>
                                        </p:attrNameLst>
                                      </p:cBhvr>
                                      <p:tavLst>
                                        <p:tav tm="0">
                                          <p:val>
                                            <p:fltVal val="0"/>
                                          </p:val>
                                        </p:tav>
                                        <p:tav tm="100000">
                                          <p:val>
                                            <p:strVal val="#ppt_w"/>
                                          </p:val>
                                        </p:tav>
                                      </p:tavLst>
                                    </p:anim>
                                    <p:anim calcmode="lin" valueType="num">
                                      <p:cBhvr>
                                        <p:cTn id="64" dur="1000" fill="hold"/>
                                        <p:tgtEl>
                                          <p:spTgt spid="27"/>
                                        </p:tgtEl>
                                        <p:attrNameLst>
                                          <p:attrName>ppt_h</p:attrName>
                                        </p:attrNameLst>
                                      </p:cBhvr>
                                      <p:tavLst>
                                        <p:tav tm="0">
                                          <p:val>
                                            <p:fltVal val="0"/>
                                          </p:val>
                                        </p:tav>
                                        <p:tav tm="100000">
                                          <p:val>
                                            <p:strVal val="#ppt_h"/>
                                          </p:val>
                                        </p:tav>
                                      </p:tavLst>
                                    </p:anim>
                                    <p:anim calcmode="lin" valueType="num">
                                      <p:cBhvr>
                                        <p:cTn id="65"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2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34"/>
                                        </p:tgtEl>
                                        <p:attrNameLst>
                                          <p:attrName>style.visibility</p:attrName>
                                        </p:attrNameLst>
                                      </p:cBhvr>
                                      <p:to>
                                        <p:strVal val="visible"/>
                                      </p:to>
                                    </p:set>
                                    <p:anim calcmode="lin" valueType="num">
                                      <p:cBhvr additive="base">
                                        <p:cTn id="71" dur="500" fill="hold"/>
                                        <p:tgtEl>
                                          <p:spTgt spid="34"/>
                                        </p:tgtEl>
                                        <p:attrNameLst>
                                          <p:attrName>ppt_x</p:attrName>
                                        </p:attrNameLst>
                                      </p:cBhvr>
                                      <p:tavLst>
                                        <p:tav tm="0">
                                          <p:val>
                                            <p:strVal val="#ppt_x"/>
                                          </p:val>
                                        </p:tav>
                                        <p:tav tm="100000">
                                          <p:val>
                                            <p:strVal val="#ppt_x"/>
                                          </p:val>
                                        </p:tav>
                                      </p:tavLst>
                                    </p:anim>
                                    <p:anim calcmode="lin" valueType="num">
                                      <p:cBhvr additive="base">
                                        <p:cTn id="7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5" presetClass="entr" presetSubtype="0"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p:cTn id="77" dur="1000" fill="hold"/>
                                        <p:tgtEl>
                                          <p:spTgt spid="35"/>
                                        </p:tgtEl>
                                        <p:attrNameLst>
                                          <p:attrName>ppt_w</p:attrName>
                                        </p:attrNameLst>
                                      </p:cBhvr>
                                      <p:tavLst>
                                        <p:tav tm="0">
                                          <p:val>
                                            <p:fltVal val="0"/>
                                          </p:val>
                                        </p:tav>
                                        <p:tav tm="100000">
                                          <p:val>
                                            <p:strVal val="#ppt_w"/>
                                          </p:val>
                                        </p:tav>
                                      </p:tavLst>
                                    </p:anim>
                                    <p:anim calcmode="lin" valueType="num">
                                      <p:cBhvr>
                                        <p:cTn id="78" dur="1000" fill="hold"/>
                                        <p:tgtEl>
                                          <p:spTgt spid="35"/>
                                        </p:tgtEl>
                                        <p:attrNameLst>
                                          <p:attrName>ppt_h</p:attrName>
                                        </p:attrNameLst>
                                      </p:cBhvr>
                                      <p:tavLst>
                                        <p:tav tm="0">
                                          <p:val>
                                            <p:fltVal val="0"/>
                                          </p:val>
                                        </p:tav>
                                        <p:tav tm="100000">
                                          <p:val>
                                            <p:strVal val="#ppt_h"/>
                                          </p:val>
                                        </p:tav>
                                      </p:tavLst>
                                    </p:anim>
                                    <p:anim calcmode="lin" valueType="num">
                                      <p:cBhvr>
                                        <p:cTn id="79" dur="1000" fill="hold"/>
                                        <p:tgtEl>
                                          <p:spTgt spid="35"/>
                                        </p:tgtEl>
                                        <p:attrNameLst>
                                          <p:attrName>ppt_x</p:attrName>
                                        </p:attrNameLst>
                                      </p:cBhvr>
                                      <p:tavLst>
                                        <p:tav tm="0" fmla="#ppt_x+(cos(-2*pi*(1-$))*-#ppt_x-sin(-2*pi*(1-$))*(1-#ppt_y))*(1-$)">
                                          <p:val>
                                            <p:fltVal val="0"/>
                                          </p:val>
                                        </p:tav>
                                        <p:tav tm="100000">
                                          <p:val>
                                            <p:fltVal val="1"/>
                                          </p:val>
                                        </p:tav>
                                      </p:tavLst>
                                    </p:anim>
                                    <p:anim calcmode="lin" valueType="num">
                                      <p:cBhvr>
                                        <p:cTn id="80" dur="1000" fill="hold"/>
                                        <p:tgtEl>
                                          <p:spTgt spid="3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1" fill="hold">
                      <p:stCondLst>
                        <p:cond delay="indefinite"/>
                      </p:stCondLst>
                      <p:childTnLst>
                        <p:par>
                          <p:cTn id="82" fill="hold">
                            <p:stCondLst>
                              <p:cond delay="0"/>
                            </p:stCondLst>
                            <p:childTnLst>
                              <p:par>
                                <p:cTn id="83" presetID="15" presetClass="entr" presetSubtype="0" fill="hold" grpId="0" nodeType="clickEffect">
                                  <p:stCondLst>
                                    <p:cond delay="0"/>
                                  </p:stCondLst>
                                  <p:childTnLst>
                                    <p:set>
                                      <p:cBhvr>
                                        <p:cTn id="84" dur="1" fill="hold">
                                          <p:stCondLst>
                                            <p:cond delay="0"/>
                                          </p:stCondLst>
                                        </p:cTn>
                                        <p:tgtEl>
                                          <p:spTgt spid="36"/>
                                        </p:tgtEl>
                                        <p:attrNameLst>
                                          <p:attrName>style.visibility</p:attrName>
                                        </p:attrNameLst>
                                      </p:cBhvr>
                                      <p:to>
                                        <p:strVal val="visible"/>
                                      </p:to>
                                    </p:set>
                                    <p:anim calcmode="lin" valueType="num">
                                      <p:cBhvr>
                                        <p:cTn id="85" dur="1000" fill="hold"/>
                                        <p:tgtEl>
                                          <p:spTgt spid="36"/>
                                        </p:tgtEl>
                                        <p:attrNameLst>
                                          <p:attrName>ppt_w</p:attrName>
                                        </p:attrNameLst>
                                      </p:cBhvr>
                                      <p:tavLst>
                                        <p:tav tm="0">
                                          <p:val>
                                            <p:fltVal val="0"/>
                                          </p:val>
                                        </p:tav>
                                        <p:tav tm="100000">
                                          <p:val>
                                            <p:strVal val="#ppt_w"/>
                                          </p:val>
                                        </p:tav>
                                      </p:tavLst>
                                    </p:anim>
                                    <p:anim calcmode="lin" valueType="num">
                                      <p:cBhvr>
                                        <p:cTn id="86" dur="1000" fill="hold"/>
                                        <p:tgtEl>
                                          <p:spTgt spid="36"/>
                                        </p:tgtEl>
                                        <p:attrNameLst>
                                          <p:attrName>ppt_h</p:attrName>
                                        </p:attrNameLst>
                                      </p:cBhvr>
                                      <p:tavLst>
                                        <p:tav tm="0">
                                          <p:val>
                                            <p:fltVal val="0"/>
                                          </p:val>
                                        </p:tav>
                                        <p:tav tm="100000">
                                          <p:val>
                                            <p:strVal val="#ppt_h"/>
                                          </p:val>
                                        </p:tav>
                                      </p:tavLst>
                                    </p:anim>
                                    <p:anim calcmode="lin" valueType="num">
                                      <p:cBhvr>
                                        <p:cTn id="87" dur="1000" fill="hold"/>
                                        <p:tgtEl>
                                          <p:spTgt spid="36"/>
                                        </p:tgtEl>
                                        <p:attrNameLst>
                                          <p:attrName>ppt_x</p:attrName>
                                        </p:attrNameLst>
                                      </p:cBhvr>
                                      <p:tavLst>
                                        <p:tav tm="0" fmla="#ppt_x+(cos(-2*pi*(1-$))*-#ppt_x-sin(-2*pi*(1-$))*(1-#ppt_y))*(1-$)">
                                          <p:val>
                                            <p:fltVal val="0"/>
                                          </p:val>
                                        </p:tav>
                                        <p:tav tm="100000">
                                          <p:val>
                                            <p:fltVal val="1"/>
                                          </p:val>
                                        </p:tav>
                                      </p:tavLst>
                                    </p:anim>
                                    <p:anim calcmode="lin" valueType="num">
                                      <p:cBhvr>
                                        <p:cTn id="88" dur="1000" fill="hold"/>
                                        <p:tgtEl>
                                          <p:spTgt spid="3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9" fill="hold">
                      <p:stCondLst>
                        <p:cond delay="indefinite"/>
                      </p:stCondLst>
                      <p:childTnLst>
                        <p:par>
                          <p:cTn id="90" fill="hold">
                            <p:stCondLst>
                              <p:cond delay="0"/>
                            </p:stCondLst>
                            <p:childTnLst>
                              <p:par>
                                <p:cTn id="91" presetID="15" presetClass="entr" presetSubtype="0" fill="hold" grpId="0" nodeType="clickEffect">
                                  <p:stCondLst>
                                    <p:cond delay="0"/>
                                  </p:stCondLst>
                                  <p:childTnLst>
                                    <p:set>
                                      <p:cBhvr>
                                        <p:cTn id="92" dur="1" fill="hold">
                                          <p:stCondLst>
                                            <p:cond delay="0"/>
                                          </p:stCondLst>
                                        </p:cTn>
                                        <p:tgtEl>
                                          <p:spTgt spid="37"/>
                                        </p:tgtEl>
                                        <p:attrNameLst>
                                          <p:attrName>style.visibility</p:attrName>
                                        </p:attrNameLst>
                                      </p:cBhvr>
                                      <p:to>
                                        <p:strVal val="visible"/>
                                      </p:to>
                                    </p:set>
                                    <p:anim calcmode="lin" valueType="num">
                                      <p:cBhvr>
                                        <p:cTn id="93" dur="1000" fill="hold"/>
                                        <p:tgtEl>
                                          <p:spTgt spid="37"/>
                                        </p:tgtEl>
                                        <p:attrNameLst>
                                          <p:attrName>ppt_w</p:attrName>
                                        </p:attrNameLst>
                                      </p:cBhvr>
                                      <p:tavLst>
                                        <p:tav tm="0">
                                          <p:val>
                                            <p:fltVal val="0"/>
                                          </p:val>
                                        </p:tav>
                                        <p:tav tm="100000">
                                          <p:val>
                                            <p:strVal val="#ppt_w"/>
                                          </p:val>
                                        </p:tav>
                                      </p:tavLst>
                                    </p:anim>
                                    <p:anim calcmode="lin" valueType="num">
                                      <p:cBhvr>
                                        <p:cTn id="94" dur="1000" fill="hold"/>
                                        <p:tgtEl>
                                          <p:spTgt spid="37"/>
                                        </p:tgtEl>
                                        <p:attrNameLst>
                                          <p:attrName>ppt_h</p:attrName>
                                        </p:attrNameLst>
                                      </p:cBhvr>
                                      <p:tavLst>
                                        <p:tav tm="0">
                                          <p:val>
                                            <p:fltVal val="0"/>
                                          </p:val>
                                        </p:tav>
                                        <p:tav tm="100000">
                                          <p:val>
                                            <p:strVal val="#ppt_h"/>
                                          </p:val>
                                        </p:tav>
                                      </p:tavLst>
                                    </p:anim>
                                    <p:anim calcmode="lin" valueType="num">
                                      <p:cBhvr>
                                        <p:cTn id="95" dur="1000" fill="hold"/>
                                        <p:tgtEl>
                                          <p:spTgt spid="37"/>
                                        </p:tgtEl>
                                        <p:attrNameLst>
                                          <p:attrName>ppt_x</p:attrName>
                                        </p:attrNameLst>
                                      </p:cBhvr>
                                      <p:tavLst>
                                        <p:tav tm="0" fmla="#ppt_x+(cos(-2*pi*(1-$))*-#ppt_x-sin(-2*pi*(1-$))*(1-#ppt_y))*(1-$)">
                                          <p:val>
                                            <p:fltVal val="0"/>
                                          </p:val>
                                        </p:tav>
                                        <p:tav tm="100000">
                                          <p:val>
                                            <p:fltVal val="1"/>
                                          </p:val>
                                        </p:tav>
                                      </p:tavLst>
                                    </p:anim>
                                    <p:anim calcmode="lin" valueType="num">
                                      <p:cBhvr>
                                        <p:cTn id="96" dur="1000" fill="hold"/>
                                        <p:tgtEl>
                                          <p:spTgt spid="3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7" fill="hold">
                      <p:stCondLst>
                        <p:cond delay="indefinite"/>
                      </p:stCondLst>
                      <p:childTnLst>
                        <p:par>
                          <p:cTn id="98" fill="hold">
                            <p:stCondLst>
                              <p:cond delay="0"/>
                            </p:stCondLst>
                            <p:childTnLst>
                              <p:par>
                                <p:cTn id="99" presetID="8" presetClass="entr" presetSubtype="16" fill="hold" grpId="0" nodeType="clickEffect">
                                  <p:stCondLst>
                                    <p:cond delay="0"/>
                                  </p:stCondLst>
                                  <p:childTnLst>
                                    <p:set>
                                      <p:cBhvr>
                                        <p:cTn id="100" dur="1" fill="hold">
                                          <p:stCondLst>
                                            <p:cond delay="0"/>
                                          </p:stCondLst>
                                        </p:cTn>
                                        <p:tgtEl>
                                          <p:spTgt spid="38"/>
                                        </p:tgtEl>
                                        <p:attrNameLst>
                                          <p:attrName>style.visibility</p:attrName>
                                        </p:attrNameLst>
                                      </p:cBhvr>
                                      <p:to>
                                        <p:strVal val="visible"/>
                                      </p:to>
                                    </p:set>
                                    <p:animEffect transition="in" filter="diamond(in)">
                                      <p:cBhvr>
                                        <p:cTn id="101" dur="2000"/>
                                        <p:tgtEl>
                                          <p:spTgt spid="38"/>
                                        </p:tgtEl>
                                      </p:cBhvr>
                                    </p:animEffect>
                                  </p:childTnLst>
                                </p:cTn>
                              </p:par>
                            </p:childTnLst>
                          </p:cTn>
                        </p:par>
                      </p:childTnLst>
                    </p:cTn>
                  </p:par>
                  <p:par>
                    <p:cTn id="102" fill="hold">
                      <p:stCondLst>
                        <p:cond delay="indefinite"/>
                      </p:stCondLst>
                      <p:childTnLst>
                        <p:par>
                          <p:cTn id="103" fill="hold">
                            <p:stCondLst>
                              <p:cond delay="0"/>
                            </p:stCondLst>
                            <p:childTnLst>
                              <p:par>
                                <p:cTn id="104" presetID="8" presetClass="entr" presetSubtype="16" fill="hold" grpId="0" nodeType="clickEffect">
                                  <p:stCondLst>
                                    <p:cond delay="0"/>
                                  </p:stCondLst>
                                  <p:childTnLst>
                                    <p:set>
                                      <p:cBhvr>
                                        <p:cTn id="105" dur="1" fill="hold">
                                          <p:stCondLst>
                                            <p:cond delay="0"/>
                                          </p:stCondLst>
                                        </p:cTn>
                                        <p:tgtEl>
                                          <p:spTgt spid="39"/>
                                        </p:tgtEl>
                                        <p:attrNameLst>
                                          <p:attrName>style.visibility</p:attrName>
                                        </p:attrNameLst>
                                      </p:cBhvr>
                                      <p:to>
                                        <p:strVal val="visible"/>
                                      </p:to>
                                    </p:set>
                                    <p:animEffect transition="in" filter="diamond(in)">
                                      <p:cBhvr>
                                        <p:cTn id="106"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8" grpId="0" animBg="1"/>
      <p:bldP spid="34" grpId="0"/>
      <p:bldP spid="18" grpId="0" animBg="1"/>
      <p:bldP spid="19" grpId="0" animBg="1"/>
      <p:bldP spid="20" grpId="0" animBg="1"/>
      <p:bldP spid="21" grpId="0" animBg="1"/>
      <p:bldP spid="22" grpId="0" animBg="1"/>
      <p:bldP spid="26" grpId="0" animBg="1"/>
      <p:bldP spid="27" grpId="0"/>
      <p:bldP spid="35" grpId="0" animBg="1"/>
      <p:bldP spid="36" grpId="0" animBg="1"/>
      <p:bldP spid="37" grpId="0" animBg="1"/>
      <p:bldP spid="38" grpId="0" animBg="1"/>
      <p:bldP spid="39"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2300" y="1130303"/>
            <a:ext cx="10972800" cy="4525963"/>
          </a:xfrm>
        </p:spPr>
        <p:txBody>
          <a:bodyPr>
            <a:normAutofit/>
          </a:bodyPr>
          <a:lstStyle/>
          <a:p>
            <a:r>
              <a:rPr lang="fr-FR" sz="2800" dirty="0"/>
              <a:t>La réussite du manager de la maintenance dans sa mission nécessite une maitrise des fonctions de la maintenance depuis la fonction maintenance corrective jusqu'à la fonction gestion personnel, et pour pouvoir les maitriser il doit tout d'abord les mesurer ,c'est pour cela nous avons parlé dans chaque fonction de ses indicateurs appropriés.</a:t>
            </a:r>
          </a:p>
          <a:p>
            <a:endParaRPr lang="fr-FR" sz="2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5660" y="2157046"/>
            <a:ext cx="10353761" cy="1326321"/>
          </a:xfrm>
        </p:spPr>
        <p:txBody>
          <a:bodyPr>
            <a:normAutofit fontScale="90000"/>
          </a:bodyPr>
          <a:lstStyle/>
          <a:p>
            <a:r>
              <a:rPr lang="fr-FR" b="1" u="sng" dirty="0">
                <a:solidFill>
                  <a:srgbClr val="FFC000"/>
                </a:solidFill>
              </a:rPr>
              <a:t>La maintenance Corrective : </a:t>
            </a:r>
            <a:br>
              <a:rPr lang="fr-FR" b="1" u="sng" dirty="0">
                <a:solidFill>
                  <a:srgbClr val="FFC000"/>
                </a:solidFill>
              </a:rPr>
            </a:br>
            <a:br>
              <a:rPr lang="fr-FR" dirty="0">
                <a:solidFill>
                  <a:srgbClr val="FFC000"/>
                </a:solidFill>
              </a:rPr>
            </a:br>
            <a:endParaRPr lang="fr-FR" dirty="0">
              <a:solidFill>
                <a:srgbClr val="FFC000"/>
              </a:solidFill>
            </a:endParaRP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457200"/>
            <a:ext cx="10972800" cy="6032499"/>
          </a:xfrm>
        </p:spPr>
        <p:txBody>
          <a:bodyPr>
            <a:normAutofit/>
          </a:bodyPr>
          <a:lstStyle/>
          <a:p>
            <a:r>
              <a:rPr lang="fr-FR" sz="2400" dirty="0"/>
              <a:t>Les indicateurs de performance sont le seul moyen de mesure de l'état actuel et de l'avancement vers nos objectifs, pour plus de détails veuillez consulter la partie des piliers du management dans le premier chapitre</a:t>
            </a:r>
          </a:p>
          <a:p>
            <a:pPr algn="ctr">
              <a:buNone/>
            </a:pPr>
            <a:r>
              <a:rPr lang="fr-FR" sz="2400" b="1" dirty="0">
                <a:solidFill>
                  <a:srgbClr val="00B0F0"/>
                </a:solidFill>
              </a:rPr>
              <a:t>" On ne peut améliorer que ce qu'on mesure"</a:t>
            </a:r>
          </a:p>
          <a:p>
            <a:r>
              <a:rPr lang="fr-FR" sz="2400" dirty="0"/>
              <a:t>Pour pouvoir maitriser et développer la maintenance corrective nous devons tout d'abord mesurer les performances actuelles et puis fixer les objectifs à atteindre, et avant tout ça nous devons définir les indicateurs à mesurer et à améliorer.</a:t>
            </a:r>
          </a:p>
          <a:p>
            <a:r>
              <a:rPr lang="fr-FR" sz="2400" dirty="0"/>
              <a:t>Nous avons déjà mentionné que l'objectif de la Gestion maintenance corrective est de réduire au maximum le temps d'arrêt en maintiendrons l'état technique du bien avec le minimum des coûts.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u="sng" dirty="0">
                <a:solidFill>
                  <a:srgbClr val="FFC000"/>
                </a:solidFill>
              </a:rPr>
              <a:t>Résumé: </a:t>
            </a:r>
            <a:endParaRPr lang="fr-FR" dirty="0">
              <a:solidFill>
                <a:srgbClr val="FFC000"/>
              </a:solidFill>
            </a:endParaRPr>
          </a:p>
        </p:txBody>
      </p:sp>
      <p:sp>
        <p:nvSpPr>
          <p:cNvPr id="3" name="Espace réservé du contenu 2"/>
          <p:cNvSpPr>
            <a:spLocks noGrp="1"/>
          </p:cNvSpPr>
          <p:nvPr>
            <p:ph idx="1"/>
          </p:nvPr>
        </p:nvSpPr>
        <p:spPr>
          <a:xfrm>
            <a:off x="913795" y="2096064"/>
            <a:ext cx="10353762" cy="4107788"/>
          </a:xfrm>
        </p:spPr>
        <p:txBody>
          <a:bodyPr>
            <a:normAutofit fontScale="92500"/>
          </a:bodyPr>
          <a:lstStyle/>
          <a:p>
            <a:r>
              <a:rPr lang="fr-FR" sz="2400" dirty="0"/>
              <a:t>La gestion de la maintenance corrective peut se mesurer par des indicateurs principaux et d'autres analytiques (voir chapitre des indicateurs)</a:t>
            </a:r>
          </a:p>
          <a:p>
            <a:r>
              <a:rPr lang="fr-FR" sz="2400" u="sng" dirty="0"/>
              <a:t>Les indicateurs principaux : </a:t>
            </a:r>
            <a:endParaRPr lang="fr-FR" sz="2400" dirty="0"/>
          </a:p>
          <a:p>
            <a:r>
              <a:rPr lang="fr-FR" sz="2400" dirty="0"/>
              <a:t>La disponibilité : le taux de la disponibilité TD</a:t>
            </a:r>
          </a:p>
          <a:p>
            <a:r>
              <a:rPr lang="fr-FR" sz="2400" dirty="0"/>
              <a:t>Le coût de la maintenance corrective CMC</a:t>
            </a:r>
          </a:p>
          <a:p>
            <a:r>
              <a:rPr lang="fr-FR" sz="2400" u="sng" dirty="0"/>
              <a:t>Les indicateurs analytiques : </a:t>
            </a:r>
          </a:p>
          <a:p>
            <a:r>
              <a:rPr lang="fr-FR" sz="2400" dirty="0"/>
              <a:t>La Réactivité         : le taux de la réactivité maintenance TRM</a:t>
            </a:r>
          </a:p>
          <a:p>
            <a:r>
              <a:rPr lang="fr-FR" sz="2400" dirty="0"/>
              <a:t>La </a:t>
            </a:r>
            <a:r>
              <a:rPr lang="fr-FR" sz="2400" dirty="0" err="1"/>
              <a:t>Maintenabilité</a:t>
            </a:r>
            <a:r>
              <a:rPr lang="fr-FR" sz="2400" dirty="0"/>
              <a:t>   : Moyen de temps technique de Réparation MTTR</a:t>
            </a:r>
          </a:p>
          <a:p>
            <a:endParaRPr lang="fr-FR" sz="24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txBox="1">
            <a:spLocks noGrp="1"/>
          </p:cNvSpPr>
          <p:nvPr>
            <p:ph type="title"/>
          </p:nvPr>
        </p:nvSpPr>
        <p:spPr>
          <a:xfrm>
            <a:off x="1028095" y="2616200"/>
            <a:ext cx="10353761" cy="1326321"/>
          </a:xfrm>
          <a:prstGeom prst="rect">
            <a:avLst/>
          </a:prstGeom>
          <a:noFill/>
        </p:spPr>
        <p:txBody>
          <a:bodyPr wrap="square" rtlCol="0">
            <a:spAutoFit/>
          </a:bodyPr>
          <a:lstStyle/>
          <a:p>
            <a:pPr algn="ctr"/>
            <a:r>
              <a:rPr lang="fr-FR" sz="2800" b="1" dirty="0">
                <a:solidFill>
                  <a:srgbClr val="D9F147"/>
                </a:solidFill>
              </a:rPr>
              <a:t>Le taux de la disponibilité technique TDT</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5A9CA97-E1E7-4989-B9FF-3D9C10F58F6D}"/>
              </a:ext>
            </a:extLst>
          </p:cNvPr>
          <p:cNvSpPr/>
          <p:nvPr/>
        </p:nvSpPr>
        <p:spPr>
          <a:xfrm>
            <a:off x="2266682" y="643945"/>
            <a:ext cx="6413679" cy="78561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400" b="1" dirty="0"/>
              <a:t>A  –                                  Temps d’ouverture d’usine</a:t>
            </a:r>
          </a:p>
        </p:txBody>
      </p:sp>
      <p:sp>
        <p:nvSpPr>
          <p:cNvPr id="6" name="Rectangle 5">
            <a:extLst>
              <a:ext uri="{FF2B5EF4-FFF2-40B4-BE49-F238E27FC236}">
                <a16:creationId xmlns:a16="http://schemas.microsoft.com/office/drawing/2014/main" id="{4D4CC07D-E7EC-444D-8D2C-E82A9148CEC9}"/>
              </a:ext>
            </a:extLst>
          </p:cNvPr>
          <p:cNvSpPr/>
          <p:nvPr/>
        </p:nvSpPr>
        <p:spPr>
          <a:xfrm>
            <a:off x="2266682" y="1764407"/>
            <a:ext cx="5615188" cy="78561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400" b="1" dirty="0"/>
              <a:t>B –                    </a:t>
            </a:r>
            <a:r>
              <a:rPr lang="fr-FR" sz="2000" b="1" dirty="0"/>
              <a:t>Temps de fonctionnement Brute  </a:t>
            </a:r>
            <a:endParaRPr lang="fr-FR" sz="2400" b="1" dirty="0"/>
          </a:p>
        </p:txBody>
      </p:sp>
      <p:sp>
        <p:nvSpPr>
          <p:cNvPr id="7" name="Rectangle 6">
            <a:extLst>
              <a:ext uri="{FF2B5EF4-FFF2-40B4-BE49-F238E27FC236}">
                <a16:creationId xmlns:a16="http://schemas.microsoft.com/office/drawing/2014/main" id="{3FDD6AC6-F0A5-4280-B308-1DFC43DEFD70}"/>
              </a:ext>
            </a:extLst>
          </p:cNvPr>
          <p:cNvSpPr/>
          <p:nvPr/>
        </p:nvSpPr>
        <p:spPr>
          <a:xfrm>
            <a:off x="2266682" y="2910627"/>
            <a:ext cx="4842456" cy="78561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400" b="1" dirty="0"/>
              <a:t>  C –    Temps de fonctionnement Net</a:t>
            </a:r>
          </a:p>
        </p:txBody>
      </p:sp>
      <p:sp>
        <p:nvSpPr>
          <p:cNvPr id="8" name="Rectangle 7">
            <a:extLst>
              <a:ext uri="{FF2B5EF4-FFF2-40B4-BE49-F238E27FC236}">
                <a16:creationId xmlns:a16="http://schemas.microsoft.com/office/drawing/2014/main" id="{677AA7CD-D376-46CE-9B9C-46F3EF5A16F9}"/>
              </a:ext>
            </a:extLst>
          </p:cNvPr>
          <p:cNvSpPr/>
          <p:nvPr/>
        </p:nvSpPr>
        <p:spPr>
          <a:xfrm>
            <a:off x="7946265" y="1764406"/>
            <a:ext cx="734096" cy="78561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1200" dirty="0"/>
              <a:t>AR PROD</a:t>
            </a:r>
          </a:p>
          <a:p>
            <a:pPr algn="ctr"/>
            <a:r>
              <a:rPr lang="fr-FR" sz="1200" dirty="0"/>
              <a:t>……</a:t>
            </a:r>
          </a:p>
        </p:txBody>
      </p:sp>
      <p:sp>
        <p:nvSpPr>
          <p:cNvPr id="9" name="Rectangle 8">
            <a:extLst>
              <a:ext uri="{FF2B5EF4-FFF2-40B4-BE49-F238E27FC236}">
                <a16:creationId xmlns:a16="http://schemas.microsoft.com/office/drawing/2014/main" id="{675199C4-BA37-4C87-A17A-D6DEC2BA73D7}"/>
              </a:ext>
            </a:extLst>
          </p:cNvPr>
          <p:cNvSpPr/>
          <p:nvPr/>
        </p:nvSpPr>
        <p:spPr>
          <a:xfrm>
            <a:off x="7147774" y="2910627"/>
            <a:ext cx="734096" cy="78561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1200" dirty="0"/>
              <a:t>AR MAINT</a:t>
            </a:r>
          </a:p>
        </p:txBody>
      </p:sp>
      <p:sp>
        <p:nvSpPr>
          <p:cNvPr id="10" name="Flèche : courbe vers la gauche 9">
            <a:extLst>
              <a:ext uri="{FF2B5EF4-FFF2-40B4-BE49-F238E27FC236}">
                <a16:creationId xmlns:a16="http://schemas.microsoft.com/office/drawing/2014/main" id="{EB5AC520-4700-4C0E-A2A6-B61A0E0E0EB8}"/>
              </a:ext>
            </a:extLst>
          </p:cNvPr>
          <p:cNvSpPr/>
          <p:nvPr/>
        </p:nvSpPr>
        <p:spPr>
          <a:xfrm flipV="1">
            <a:off x="9015211" y="917619"/>
            <a:ext cx="1287887" cy="2479183"/>
          </a:xfrm>
          <a:prstGeom prst="curvedLef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solidFill>
                <a:schemeClr val="tx1"/>
              </a:solidFill>
            </a:endParaRPr>
          </a:p>
        </p:txBody>
      </p:sp>
      <p:sp>
        <p:nvSpPr>
          <p:cNvPr id="11" name="ZoneTexte 10">
            <a:extLst>
              <a:ext uri="{FF2B5EF4-FFF2-40B4-BE49-F238E27FC236}">
                <a16:creationId xmlns:a16="http://schemas.microsoft.com/office/drawing/2014/main" id="{CF3CE7C7-1772-46C5-8D73-08981CFD5AA9}"/>
              </a:ext>
            </a:extLst>
          </p:cNvPr>
          <p:cNvSpPr txBox="1"/>
          <p:nvPr/>
        </p:nvSpPr>
        <p:spPr>
          <a:xfrm>
            <a:off x="9285667" y="1966313"/>
            <a:ext cx="695459" cy="369332"/>
          </a:xfrm>
          <a:prstGeom prst="rect">
            <a:avLst/>
          </a:prstGeom>
          <a:noFill/>
        </p:spPr>
        <p:txBody>
          <a:bodyPr wrap="square" rtlCol="0">
            <a:spAutoFit/>
          </a:bodyPr>
          <a:lstStyle/>
          <a:p>
            <a:r>
              <a:rPr lang="fr-FR" b="1" dirty="0"/>
              <a:t>V1</a:t>
            </a:r>
          </a:p>
        </p:txBody>
      </p:sp>
      <p:sp>
        <p:nvSpPr>
          <p:cNvPr id="12" name="ZoneTexte 11">
            <a:extLst>
              <a:ext uri="{FF2B5EF4-FFF2-40B4-BE49-F238E27FC236}">
                <a16:creationId xmlns:a16="http://schemas.microsoft.com/office/drawing/2014/main" id="{6D740904-DAD0-4440-AD5D-03C293174497}"/>
              </a:ext>
            </a:extLst>
          </p:cNvPr>
          <p:cNvSpPr txBox="1"/>
          <p:nvPr/>
        </p:nvSpPr>
        <p:spPr>
          <a:xfrm>
            <a:off x="10637948" y="1966313"/>
            <a:ext cx="1378041" cy="400110"/>
          </a:xfrm>
          <a:prstGeom prst="rect">
            <a:avLst/>
          </a:prstGeom>
          <a:noFill/>
        </p:spPr>
        <p:txBody>
          <a:bodyPr wrap="square" rtlCol="0">
            <a:spAutoFit/>
          </a:bodyPr>
          <a:lstStyle/>
          <a:p>
            <a:r>
              <a:rPr lang="fr-FR" sz="2000" b="1" dirty="0"/>
              <a:t>TFN / TO</a:t>
            </a:r>
          </a:p>
        </p:txBody>
      </p:sp>
      <p:sp>
        <p:nvSpPr>
          <p:cNvPr id="13" name="Flèche : courbe vers la gauche 12">
            <a:extLst>
              <a:ext uri="{FF2B5EF4-FFF2-40B4-BE49-F238E27FC236}">
                <a16:creationId xmlns:a16="http://schemas.microsoft.com/office/drawing/2014/main" id="{014F951E-2E6B-4AA5-BA09-21456ED85F17}"/>
              </a:ext>
            </a:extLst>
          </p:cNvPr>
          <p:cNvSpPr/>
          <p:nvPr/>
        </p:nvSpPr>
        <p:spPr>
          <a:xfrm flipH="1">
            <a:off x="1275008" y="1966313"/>
            <a:ext cx="856446" cy="1430489"/>
          </a:xfrm>
          <a:prstGeom prst="curved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solidFill>
                <a:schemeClr val="tx1"/>
              </a:solidFill>
            </a:endParaRPr>
          </a:p>
        </p:txBody>
      </p:sp>
      <p:sp>
        <p:nvSpPr>
          <p:cNvPr id="14" name="ZoneTexte 13">
            <a:extLst>
              <a:ext uri="{FF2B5EF4-FFF2-40B4-BE49-F238E27FC236}">
                <a16:creationId xmlns:a16="http://schemas.microsoft.com/office/drawing/2014/main" id="{E7C98137-C9C9-4B0E-9B37-724A8A4F6F4A}"/>
              </a:ext>
            </a:extLst>
          </p:cNvPr>
          <p:cNvSpPr txBox="1"/>
          <p:nvPr/>
        </p:nvSpPr>
        <p:spPr>
          <a:xfrm>
            <a:off x="1403798" y="2365351"/>
            <a:ext cx="695459" cy="369332"/>
          </a:xfrm>
          <a:prstGeom prst="rect">
            <a:avLst/>
          </a:prstGeom>
          <a:noFill/>
        </p:spPr>
        <p:txBody>
          <a:bodyPr wrap="square" rtlCol="0">
            <a:spAutoFit/>
          </a:bodyPr>
          <a:lstStyle/>
          <a:p>
            <a:r>
              <a:rPr lang="fr-FR" b="1" dirty="0"/>
              <a:t>V2</a:t>
            </a:r>
          </a:p>
        </p:txBody>
      </p:sp>
      <p:sp>
        <p:nvSpPr>
          <p:cNvPr id="15" name="ZoneTexte 14">
            <a:extLst>
              <a:ext uri="{FF2B5EF4-FFF2-40B4-BE49-F238E27FC236}">
                <a16:creationId xmlns:a16="http://schemas.microsoft.com/office/drawing/2014/main" id="{682A8108-D301-450B-A58F-00AD2FFB2EF1}"/>
              </a:ext>
            </a:extLst>
          </p:cNvPr>
          <p:cNvSpPr txBox="1"/>
          <p:nvPr/>
        </p:nvSpPr>
        <p:spPr>
          <a:xfrm>
            <a:off x="64393" y="2365351"/>
            <a:ext cx="1378041" cy="400110"/>
          </a:xfrm>
          <a:prstGeom prst="rect">
            <a:avLst/>
          </a:prstGeom>
          <a:noFill/>
        </p:spPr>
        <p:txBody>
          <a:bodyPr wrap="square" rtlCol="0">
            <a:spAutoFit/>
          </a:bodyPr>
          <a:lstStyle/>
          <a:p>
            <a:r>
              <a:rPr lang="fr-FR" sz="2000" b="1" dirty="0"/>
              <a:t>TFN / TFB</a:t>
            </a:r>
          </a:p>
        </p:txBody>
      </p:sp>
      <p:sp>
        <p:nvSpPr>
          <p:cNvPr id="16" name="ZoneTexte 15">
            <a:extLst>
              <a:ext uri="{FF2B5EF4-FFF2-40B4-BE49-F238E27FC236}">
                <a16:creationId xmlns:a16="http://schemas.microsoft.com/office/drawing/2014/main" id="{C67EF949-C0BE-4C74-A0AB-BEE5D16D419F}"/>
              </a:ext>
            </a:extLst>
          </p:cNvPr>
          <p:cNvSpPr txBox="1"/>
          <p:nvPr/>
        </p:nvSpPr>
        <p:spPr>
          <a:xfrm>
            <a:off x="4013200" y="3847026"/>
            <a:ext cx="2551627" cy="1323439"/>
          </a:xfrm>
          <a:prstGeom prst="rect">
            <a:avLst/>
          </a:prstGeom>
          <a:noFill/>
        </p:spPr>
        <p:txBody>
          <a:bodyPr wrap="square" rtlCol="0">
            <a:spAutoFit/>
          </a:bodyPr>
          <a:lstStyle/>
          <a:p>
            <a:r>
              <a:rPr lang="fr-FR" sz="2000" dirty="0"/>
              <a:t>Exemple :</a:t>
            </a:r>
          </a:p>
          <a:p>
            <a:r>
              <a:rPr lang="fr-FR" sz="2000" dirty="0"/>
              <a:t> Temps d’O   = 10 </a:t>
            </a:r>
            <a:r>
              <a:rPr lang="fr-FR" sz="2000" dirty="0" err="1"/>
              <a:t>hr</a:t>
            </a:r>
            <a:endParaRPr lang="fr-FR" sz="2000" dirty="0"/>
          </a:p>
          <a:p>
            <a:r>
              <a:rPr lang="fr-FR" sz="2000" dirty="0"/>
              <a:t>Arrêts PROD = 1 </a:t>
            </a:r>
            <a:r>
              <a:rPr lang="fr-FR" sz="2000" dirty="0" err="1"/>
              <a:t>hr</a:t>
            </a:r>
            <a:endParaRPr lang="fr-FR" sz="2000" dirty="0"/>
          </a:p>
          <a:p>
            <a:r>
              <a:rPr lang="fr-FR" sz="2000" dirty="0"/>
              <a:t>Arrêts Maint = 1 </a:t>
            </a:r>
            <a:r>
              <a:rPr lang="fr-FR" sz="2000" dirty="0" err="1"/>
              <a:t>hr</a:t>
            </a:r>
            <a:endParaRPr lang="fr-FR" sz="2000" dirty="0"/>
          </a:p>
        </p:txBody>
      </p:sp>
      <p:sp>
        <p:nvSpPr>
          <p:cNvPr id="19" name="ZoneTexte 18">
            <a:extLst>
              <a:ext uri="{FF2B5EF4-FFF2-40B4-BE49-F238E27FC236}">
                <a16:creationId xmlns:a16="http://schemas.microsoft.com/office/drawing/2014/main" id="{DFC44E3D-7365-48FD-8E70-1D727DDB7006}"/>
              </a:ext>
            </a:extLst>
          </p:cNvPr>
          <p:cNvSpPr txBox="1"/>
          <p:nvPr/>
        </p:nvSpPr>
        <p:spPr>
          <a:xfrm>
            <a:off x="6820616" y="3821805"/>
            <a:ext cx="2228045" cy="1323439"/>
          </a:xfrm>
          <a:prstGeom prst="rect">
            <a:avLst/>
          </a:prstGeom>
          <a:noFill/>
        </p:spPr>
        <p:txBody>
          <a:bodyPr wrap="square" rtlCol="0">
            <a:spAutoFit/>
          </a:bodyPr>
          <a:lstStyle/>
          <a:p>
            <a:r>
              <a:rPr lang="fr-FR" sz="2000" dirty="0"/>
              <a:t>Alors</a:t>
            </a:r>
          </a:p>
          <a:p>
            <a:r>
              <a:rPr lang="fr-FR" sz="2000" dirty="0"/>
              <a:t> TO = 10 </a:t>
            </a:r>
            <a:r>
              <a:rPr lang="fr-FR" sz="2000" dirty="0" err="1"/>
              <a:t>hr</a:t>
            </a:r>
            <a:endParaRPr lang="fr-FR" sz="2000" dirty="0"/>
          </a:p>
          <a:p>
            <a:r>
              <a:rPr lang="fr-FR" sz="2000" dirty="0"/>
              <a:t>TFB = 10- 1= 9 </a:t>
            </a:r>
            <a:r>
              <a:rPr lang="fr-FR" sz="2000" dirty="0" err="1"/>
              <a:t>hr</a:t>
            </a:r>
            <a:endParaRPr lang="fr-FR" sz="2000" dirty="0"/>
          </a:p>
          <a:p>
            <a:r>
              <a:rPr lang="fr-FR" sz="2000" dirty="0"/>
              <a:t>TFN = 9 -1= 8 </a:t>
            </a:r>
            <a:r>
              <a:rPr lang="fr-FR" sz="2000" dirty="0" err="1"/>
              <a:t>hr</a:t>
            </a:r>
            <a:endParaRPr lang="fr-FR" sz="2000" dirty="0"/>
          </a:p>
        </p:txBody>
      </p:sp>
      <p:sp>
        <p:nvSpPr>
          <p:cNvPr id="20" name="ZoneTexte 19">
            <a:extLst>
              <a:ext uri="{FF2B5EF4-FFF2-40B4-BE49-F238E27FC236}">
                <a16:creationId xmlns:a16="http://schemas.microsoft.com/office/drawing/2014/main" id="{982A22C9-6444-4582-880C-DB3FBA0A4A1F}"/>
              </a:ext>
            </a:extLst>
          </p:cNvPr>
          <p:cNvSpPr txBox="1"/>
          <p:nvPr/>
        </p:nvSpPr>
        <p:spPr>
          <a:xfrm>
            <a:off x="9633396" y="5293370"/>
            <a:ext cx="2189409" cy="646331"/>
          </a:xfrm>
          <a:prstGeom prst="rect">
            <a:avLst/>
          </a:prstGeom>
          <a:noFill/>
        </p:spPr>
        <p:txBody>
          <a:bodyPr wrap="square" rtlCol="0">
            <a:spAutoFit/>
          </a:bodyPr>
          <a:lstStyle/>
          <a:p>
            <a:r>
              <a:rPr lang="fr-FR" b="1" dirty="0"/>
              <a:t>V1</a:t>
            </a:r>
          </a:p>
          <a:p>
            <a:r>
              <a:rPr lang="fr-FR" b="1" dirty="0"/>
              <a:t>TDT = 9/10= </a:t>
            </a:r>
            <a:r>
              <a:rPr lang="fr-FR" b="1" dirty="0">
                <a:solidFill>
                  <a:srgbClr val="FF0000"/>
                </a:solidFill>
                <a:highlight>
                  <a:srgbClr val="FFFF00"/>
                </a:highlight>
              </a:rPr>
              <a:t>90% </a:t>
            </a:r>
          </a:p>
        </p:txBody>
      </p:sp>
      <p:sp>
        <p:nvSpPr>
          <p:cNvPr id="21" name="ZoneTexte 20">
            <a:extLst>
              <a:ext uri="{FF2B5EF4-FFF2-40B4-BE49-F238E27FC236}">
                <a16:creationId xmlns:a16="http://schemas.microsoft.com/office/drawing/2014/main" id="{2A94AD27-0744-4EBA-B7FD-541730E0589D}"/>
              </a:ext>
            </a:extLst>
          </p:cNvPr>
          <p:cNvSpPr txBox="1"/>
          <p:nvPr/>
        </p:nvSpPr>
        <p:spPr>
          <a:xfrm>
            <a:off x="77273" y="5293371"/>
            <a:ext cx="2189409" cy="646331"/>
          </a:xfrm>
          <a:prstGeom prst="rect">
            <a:avLst/>
          </a:prstGeom>
          <a:noFill/>
        </p:spPr>
        <p:txBody>
          <a:bodyPr wrap="square" rtlCol="0">
            <a:spAutoFit/>
          </a:bodyPr>
          <a:lstStyle/>
          <a:p>
            <a:r>
              <a:rPr lang="fr-FR" b="1" dirty="0"/>
              <a:t>V2</a:t>
            </a:r>
          </a:p>
          <a:p>
            <a:r>
              <a:rPr lang="fr-FR" b="1" dirty="0"/>
              <a:t>TDT = 8/9= </a:t>
            </a:r>
            <a:r>
              <a:rPr lang="fr-FR" b="1" dirty="0">
                <a:solidFill>
                  <a:srgbClr val="FF0000"/>
                </a:solidFill>
                <a:highlight>
                  <a:srgbClr val="FFFF00"/>
                </a:highlight>
              </a:rPr>
              <a:t>88% </a:t>
            </a:r>
          </a:p>
        </p:txBody>
      </p:sp>
      <p:sp>
        <p:nvSpPr>
          <p:cNvPr id="28" name="Rectangle : coins arrondis 27">
            <a:extLst>
              <a:ext uri="{FF2B5EF4-FFF2-40B4-BE49-F238E27FC236}">
                <a16:creationId xmlns:a16="http://schemas.microsoft.com/office/drawing/2014/main" id="{D4094B98-3190-4588-8BCE-4A024CCF8DE8}"/>
              </a:ext>
            </a:extLst>
          </p:cNvPr>
          <p:cNvSpPr/>
          <p:nvPr/>
        </p:nvSpPr>
        <p:spPr>
          <a:xfrm>
            <a:off x="1771024" y="4036070"/>
            <a:ext cx="2026276" cy="920685"/>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a:t>Temps de disponibilité technique</a:t>
            </a:r>
          </a:p>
        </p:txBody>
      </p:sp>
      <p:cxnSp>
        <p:nvCxnSpPr>
          <p:cNvPr id="30" name="Connecteur droit avec flèche 29">
            <a:extLst>
              <a:ext uri="{FF2B5EF4-FFF2-40B4-BE49-F238E27FC236}">
                <a16:creationId xmlns:a16="http://schemas.microsoft.com/office/drawing/2014/main" id="{A9073D96-1115-45EC-AE44-C7220AD91849}"/>
              </a:ext>
            </a:extLst>
          </p:cNvPr>
          <p:cNvCxnSpPr>
            <a:stCxn id="28" idx="0"/>
            <a:endCxn id="7" idx="2"/>
          </p:cNvCxnSpPr>
          <p:nvPr/>
        </p:nvCxnSpPr>
        <p:spPr>
          <a:xfrm rot="5400000" flipH="1" flipV="1">
            <a:off x="3566120" y="2914280"/>
            <a:ext cx="339832" cy="1903748"/>
          </a:xfrm>
          <a:prstGeom prst="straightConnector1">
            <a:avLst/>
          </a:prstGeom>
          <a:ln>
            <a:tailEnd type="triangle"/>
          </a:ln>
        </p:spPr>
        <p:style>
          <a:lnRef idx="1">
            <a:schemeClr val="accent3"/>
          </a:lnRef>
          <a:fillRef idx="2">
            <a:schemeClr val="accent3"/>
          </a:fillRef>
          <a:effectRef idx="1">
            <a:schemeClr val="accent3"/>
          </a:effectRef>
          <a:fontRef idx="minor">
            <a:schemeClr val="dk1"/>
          </a:fontRef>
        </p:style>
      </p:cxnSp>
    </p:spTree>
    <p:extLst>
      <p:ext uri="{BB962C8B-B14F-4D97-AF65-F5344CB8AC3E}">
        <p14:creationId xmlns:p14="http://schemas.microsoft.com/office/powerpoint/2010/main" val="28057536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randombar(horizontal)">
                                      <p:cBhvr>
                                        <p:cTn id="37" dur="500"/>
                                        <p:tgtEl>
                                          <p:spTgt spid="11"/>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randombar(horizontal)">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500" fill="hold"/>
                                        <p:tgtEl>
                                          <p:spTgt spid="12"/>
                                        </p:tgtEl>
                                        <p:attrNameLst>
                                          <p:attrName>ppt_w</p:attrName>
                                        </p:attrNameLst>
                                      </p:cBhvr>
                                      <p:tavLst>
                                        <p:tav tm="0">
                                          <p:val>
                                            <p:fltVal val="0"/>
                                          </p:val>
                                        </p:tav>
                                        <p:tav tm="100000">
                                          <p:val>
                                            <p:strVal val="#ppt_w"/>
                                          </p:val>
                                        </p:tav>
                                      </p:tavLst>
                                    </p:anim>
                                    <p:anim calcmode="lin" valueType="num">
                                      <p:cBhvr>
                                        <p:cTn id="46" dur="500" fill="hold"/>
                                        <p:tgtEl>
                                          <p:spTgt spid="12"/>
                                        </p:tgtEl>
                                        <p:attrNameLst>
                                          <p:attrName>ppt_h</p:attrName>
                                        </p:attrNameLst>
                                      </p:cBhvr>
                                      <p:tavLst>
                                        <p:tav tm="0">
                                          <p:val>
                                            <p:fltVal val="0"/>
                                          </p:val>
                                        </p:tav>
                                        <p:tav tm="100000">
                                          <p:val>
                                            <p:strVal val="#ppt_h"/>
                                          </p:val>
                                        </p:tav>
                                      </p:tavLst>
                                    </p:anim>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randombar(horizontal)">
                                      <p:cBhvr>
                                        <p:cTn id="52" dur="500"/>
                                        <p:tgtEl>
                                          <p:spTgt spid="14"/>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randombar(horizontal)">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15"/>
                                        </p:tgtEl>
                                        <p:attrNameLst>
                                          <p:attrName>style.visibility</p:attrName>
                                        </p:attrNameLst>
                                      </p:cBhvr>
                                      <p:to>
                                        <p:strVal val="visible"/>
                                      </p:to>
                                    </p:set>
                                    <p:anim calcmode="lin" valueType="num">
                                      <p:cBhvr>
                                        <p:cTn id="60" dur="500" fill="hold"/>
                                        <p:tgtEl>
                                          <p:spTgt spid="15"/>
                                        </p:tgtEl>
                                        <p:attrNameLst>
                                          <p:attrName>ppt_w</p:attrName>
                                        </p:attrNameLst>
                                      </p:cBhvr>
                                      <p:tavLst>
                                        <p:tav tm="0">
                                          <p:val>
                                            <p:fltVal val="0"/>
                                          </p:val>
                                        </p:tav>
                                        <p:tav tm="100000">
                                          <p:val>
                                            <p:strVal val="#ppt_w"/>
                                          </p:val>
                                        </p:tav>
                                      </p:tavLst>
                                    </p:anim>
                                    <p:anim calcmode="lin" valueType="num">
                                      <p:cBhvr>
                                        <p:cTn id="61" dur="500" fill="hold"/>
                                        <p:tgtEl>
                                          <p:spTgt spid="15"/>
                                        </p:tgtEl>
                                        <p:attrNameLst>
                                          <p:attrName>ppt_h</p:attrName>
                                        </p:attrNameLst>
                                      </p:cBhvr>
                                      <p:tavLst>
                                        <p:tav tm="0">
                                          <p:val>
                                            <p:fltVal val="0"/>
                                          </p:val>
                                        </p:tav>
                                        <p:tav tm="100000">
                                          <p:val>
                                            <p:strVal val="#ppt_h"/>
                                          </p:val>
                                        </p:tav>
                                      </p:tavLst>
                                    </p:anim>
                                    <p:animEffect transition="in" filter="fade">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ppt_x"/>
                                          </p:val>
                                        </p:tav>
                                        <p:tav tm="100000">
                                          <p:val>
                                            <p:strVal val="#ppt_x"/>
                                          </p:val>
                                        </p:tav>
                                      </p:tavLst>
                                    </p:anim>
                                    <p:anim calcmode="lin" valueType="num">
                                      <p:cBhvr additive="base">
                                        <p:cTn id="6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 calcmode="lin" valueType="num">
                                      <p:cBhvr additive="base">
                                        <p:cTn id="73" dur="500" fill="hold"/>
                                        <p:tgtEl>
                                          <p:spTgt spid="19"/>
                                        </p:tgtEl>
                                        <p:attrNameLst>
                                          <p:attrName>ppt_x</p:attrName>
                                        </p:attrNameLst>
                                      </p:cBhvr>
                                      <p:tavLst>
                                        <p:tav tm="0">
                                          <p:val>
                                            <p:strVal val="#ppt_x"/>
                                          </p:val>
                                        </p:tav>
                                        <p:tav tm="100000">
                                          <p:val>
                                            <p:strVal val="#ppt_x"/>
                                          </p:val>
                                        </p:tav>
                                      </p:tavLst>
                                    </p:anim>
                                    <p:anim calcmode="lin" valueType="num">
                                      <p:cBhvr additive="base">
                                        <p:cTn id="7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 calcmode="lin" valueType="num">
                                      <p:cBhvr>
                                        <p:cTn id="79" dur="500" fill="hold"/>
                                        <p:tgtEl>
                                          <p:spTgt spid="20"/>
                                        </p:tgtEl>
                                        <p:attrNameLst>
                                          <p:attrName>ppt_w</p:attrName>
                                        </p:attrNameLst>
                                      </p:cBhvr>
                                      <p:tavLst>
                                        <p:tav tm="0">
                                          <p:val>
                                            <p:fltVal val="0"/>
                                          </p:val>
                                        </p:tav>
                                        <p:tav tm="100000">
                                          <p:val>
                                            <p:strVal val="#ppt_w"/>
                                          </p:val>
                                        </p:tav>
                                      </p:tavLst>
                                    </p:anim>
                                    <p:anim calcmode="lin" valueType="num">
                                      <p:cBhvr>
                                        <p:cTn id="80" dur="500" fill="hold"/>
                                        <p:tgtEl>
                                          <p:spTgt spid="20"/>
                                        </p:tgtEl>
                                        <p:attrNameLst>
                                          <p:attrName>ppt_h</p:attrName>
                                        </p:attrNameLst>
                                      </p:cBhvr>
                                      <p:tavLst>
                                        <p:tav tm="0">
                                          <p:val>
                                            <p:fltVal val="0"/>
                                          </p:val>
                                        </p:tav>
                                        <p:tav tm="100000">
                                          <p:val>
                                            <p:strVal val="#ppt_h"/>
                                          </p:val>
                                        </p:tav>
                                      </p:tavLst>
                                    </p:anim>
                                    <p:animEffect transition="in" filter="fade">
                                      <p:cBhvr>
                                        <p:cTn id="81" dur="500"/>
                                        <p:tgtEl>
                                          <p:spTgt spid="20"/>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21"/>
                                        </p:tgtEl>
                                        <p:attrNameLst>
                                          <p:attrName>style.visibility</p:attrName>
                                        </p:attrNameLst>
                                      </p:cBhvr>
                                      <p:to>
                                        <p:strVal val="visible"/>
                                      </p:to>
                                    </p:set>
                                    <p:anim calcmode="lin" valueType="num">
                                      <p:cBhvr>
                                        <p:cTn id="86" dur="500" fill="hold"/>
                                        <p:tgtEl>
                                          <p:spTgt spid="21"/>
                                        </p:tgtEl>
                                        <p:attrNameLst>
                                          <p:attrName>ppt_w</p:attrName>
                                        </p:attrNameLst>
                                      </p:cBhvr>
                                      <p:tavLst>
                                        <p:tav tm="0">
                                          <p:val>
                                            <p:fltVal val="0"/>
                                          </p:val>
                                        </p:tav>
                                        <p:tav tm="100000">
                                          <p:val>
                                            <p:strVal val="#ppt_w"/>
                                          </p:val>
                                        </p:tav>
                                      </p:tavLst>
                                    </p:anim>
                                    <p:anim calcmode="lin" valueType="num">
                                      <p:cBhvr>
                                        <p:cTn id="87" dur="500" fill="hold"/>
                                        <p:tgtEl>
                                          <p:spTgt spid="21"/>
                                        </p:tgtEl>
                                        <p:attrNameLst>
                                          <p:attrName>ppt_h</p:attrName>
                                        </p:attrNameLst>
                                      </p:cBhvr>
                                      <p:tavLst>
                                        <p:tav tm="0">
                                          <p:val>
                                            <p:fltVal val="0"/>
                                          </p:val>
                                        </p:tav>
                                        <p:tav tm="100000">
                                          <p:val>
                                            <p:strVal val="#ppt_h"/>
                                          </p:val>
                                        </p:tav>
                                      </p:tavLst>
                                    </p:anim>
                                    <p:animEffect transition="in" filter="fade">
                                      <p:cBhvr>
                                        <p:cTn id="8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p:bldP spid="12" grpId="0"/>
      <p:bldP spid="13" grpId="0" animBg="1"/>
      <p:bldP spid="14" grpId="0"/>
      <p:bldP spid="15" grpId="0"/>
      <p:bldP spid="16" grpId="0"/>
      <p:bldP spid="19" grpId="0"/>
      <p:bldP spid="20" grpId="0"/>
      <p:bldP spid="21" grpId="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èche : droite 3">
            <a:extLst>
              <a:ext uri="{FF2B5EF4-FFF2-40B4-BE49-F238E27FC236}">
                <a16:creationId xmlns:a16="http://schemas.microsoft.com/office/drawing/2014/main" id="{2A42C79F-57CF-487B-83D9-E1B6772ED818}"/>
              </a:ext>
            </a:extLst>
          </p:cNvPr>
          <p:cNvSpPr/>
          <p:nvPr/>
        </p:nvSpPr>
        <p:spPr>
          <a:xfrm>
            <a:off x="2001795" y="1861751"/>
            <a:ext cx="8287264" cy="58488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5" name="Éclair 4">
            <a:extLst>
              <a:ext uri="{FF2B5EF4-FFF2-40B4-BE49-F238E27FC236}">
                <a16:creationId xmlns:a16="http://schemas.microsoft.com/office/drawing/2014/main" id="{74565C6C-61A9-4653-A5B5-2F5FAFDC1278}"/>
              </a:ext>
            </a:extLst>
          </p:cNvPr>
          <p:cNvSpPr/>
          <p:nvPr/>
        </p:nvSpPr>
        <p:spPr>
          <a:xfrm>
            <a:off x="2426044" y="1441647"/>
            <a:ext cx="691978" cy="58488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Éclair 5">
            <a:extLst>
              <a:ext uri="{FF2B5EF4-FFF2-40B4-BE49-F238E27FC236}">
                <a16:creationId xmlns:a16="http://schemas.microsoft.com/office/drawing/2014/main" id="{E3F4B839-6394-4931-9D75-FF8A6253571E}"/>
              </a:ext>
            </a:extLst>
          </p:cNvPr>
          <p:cNvSpPr/>
          <p:nvPr/>
        </p:nvSpPr>
        <p:spPr>
          <a:xfrm>
            <a:off x="4926227" y="1441650"/>
            <a:ext cx="691978" cy="58488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Éclair 6">
            <a:extLst>
              <a:ext uri="{FF2B5EF4-FFF2-40B4-BE49-F238E27FC236}">
                <a16:creationId xmlns:a16="http://schemas.microsoft.com/office/drawing/2014/main" id="{9ECA8103-A07A-44E0-AC3D-82B6C9E89C27}"/>
              </a:ext>
            </a:extLst>
          </p:cNvPr>
          <p:cNvSpPr/>
          <p:nvPr/>
        </p:nvSpPr>
        <p:spPr>
          <a:xfrm>
            <a:off x="6796216" y="1441648"/>
            <a:ext cx="691978" cy="58488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 name="Connecteur droit 12">
            <a:extLst>
              <a:ext uri="{FF2B5EF4-FFF2-40B4-BE49-F238E27FC236}">
                <a16:creationId xmlns:a16="http://schemas.microsoft.com/office/drawing/2014/main" id="{210BF42B-7EAF-42AC-830E-EFBCE4E29D05}"/>
              </a:ext>
            </a:extLst>
          </p:cNvPr>
          <p:cNvCxnSpPr>
            <a:cxnSpLocks/>
          </p:cNvCxnSpPr>
          <p:nvPr/>
        </p:nvCxnSpPr>
        <p:spPr>
          <a:xfrm>
            <a:off x="2265405" y="4226011"/>
            <a:ext cx="8715633" cy="0"/>
          </a:xfrm>
          <a:prstGeom prst="line">
            <a:avLst/>
          </a:prstGeom>
          <a:ln w="76200"/>
        </p:spPr>
        <p:style>
          <a:lnRef idx="2">
            <a:schemeClr val="accent2"/>
          </a:lnRef>
          <a:fillRef idx="0">
            <a:schemeClr val="accent2"/>
          </a:fillRef>
          <a:effectRef idx="1">
            <a:schemeClr val="accent2"/>
          </a:effectRef>
          <a:fontRef idx="minor">
            <a:schemeClr val="tx1"/>
          </a:fontRef>
        </p:style>
      </p:cxnSp>
      <p:cxnSp>
        <p:nvCxnSpPr>
          <p:cNvPr id="16" name="Connecteur droit avec flèche 15">
            <a:extLst>
              <a:ext uri="{FF2B5EF4-FFF2-40B4-BE49-F238E27FC236}">
                <a16:creationId xmlns:a16="http://schemas.microsoft.com/office/drawing/2014/main" id="{F8AAB016-346A-45CF-BAC7-F98803EAB0A6}"/>
              </a:ext>
            </a:extLst>
          </p:cNvPr>
          <p:cNvCxnSpPr/>
          <p:nvPr/>
        </p:nvCxnSpPr>
        <p:spPr>
          <a:xfrm flipV="1">
            <a:off x="3484603"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95849E34-9622-476C-8A9A-ACBF2BF60C85}"/>
              </a:ext>
            </a:extLst>
          </p:cNvPr>
          <p:cNvCxnSpPr/>
          <p:nvPr/>
        </p:nvCxnSpPr>
        <p:spPr>
          <a:xfrm flipV="1">
            <a:off x="5231024"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580EEEA5-8EDF-41AA-A9E2-2FE29E31EB53}"/>
              </a:ext>
            </a:extLst>
          </p:cNvPr>
          <p:cNvCxnSpPr/>
          <p:nvPr/>
        </p:nvCxnSpPr>
        <p:spPr>
          <a:xfrm flipV="1">
            <a:off x="6713836"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75E203E3-F155-4029-B8B7-34F9B359B20C}"/>
              </a:ext>
            </a:extLst>
          </p:cNvPr>
          <p:cNvSpPr txBox="1"/>
          <p:nvPr/>
        </p:nvSpPr>
        <p:spPr>
          <a:xfrm>
            <a:off x="1898817" y="3264817"/>
            <a:ext cx="782594"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Arrêt </a:t>
            </a:r>
          </a:p>
        </p:txBody>
      </p:sp>
      <p:sp>
        <p:nvSpPr>
          <p:cNvPr id="20" name="ZoneTexte 19">
            <a:extLst>
              <a:ext uri="{FF2B5EF4-FFF2-40B4-BE49-F238E27FC236}">
                <a16:creationId xmlns:a16="http://schemas.microsoft.com/office/drawing/2014/main" id="{20E67941-ED3B-40ED-AEEA-5CD42073D202}"/>
              </a:ext>
            </a:extLst>
          </p:cNvPr>
          <p:cNvSpPr txBox="1"/>
          <p:nvPr/>
        </p:nvSpPr>
        <p:spPr>
          <a:xfrm>
            <a:off x="2560756" y="5056715"/>
            <a:ext cx="1556951" cy="523220"/>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Déclaration d’arrêt</a:t>
            </a:r>
          </a:p>
        </p:txBody>
      </p:sp>
      <p:sp>
        <p:nvSpPr>
          <p:cNvPr id="21" name="ZoneTexte 20">
            <a:extLst>
              <a:ext uri="{FF2B5EF4-FFF2-40B4-BE49-F238E27FC236}">
                <a16:creationId xmlns:a16="http://schemas.microsoft.com/office/drawing/2014/main" id="{C469F217-FE63-4EB6-A29C-DFC5DE7CFFDA}"/>
              </a:ext>
            </a:extLst>
          </p:cNvPr>
          <p:cNvSpPr txBox="1"/>
          <p:nvPr/>
        </p:nvSpPr>
        <p:spPr>
          <a:xfrm>
            <a:off x="4559643" y="5472214"/>
            <a:ext cx="1309816"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diagnostic</a:t>
            </a:r>
          </a:p>
        </p:txBody>
      </p:sp>
      <p:sp>
        <p:nvSpPr>
          <p:cNvPr id="22" name="ZoneTexte 21">
            <a:extLst>
              <a:ext uri="{FF2B5EF4-FFF2-40B4-BE49-F238E27FC236}">
                <a16:creationId xmlns:a16="http://schemas.microsoft.com/office/drawing/2014/main" id="{0C27E402-2697-44DC-B4F4-389F5062E92C}"/>
              </a:ext>
            </a:extLst>
          </p:cNvPr>
          <p:cNvSpPr txBox="1"/>
          <p:nvPr/>
        </p:nvSpPr>
        <p:spPr>
          <a:xfrm>
            <a:off x="5967708" y="4950941"/>
            <a:ext cx="1556945"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préparation</a:t>
            </a:r>
          </a:p>
        </p:txBody>
      </p:sp>
      <p:cxnSp>
        <p:nvCxnSpPr>
          <p:cNvPr id="24" name="Connecteur droit avec flèche 23">
            <a:extLst>
              <a:ext uri="{FF2B5EF4-FFF2-40B4-BE49-F238E27FC236}">
                <a16:creationId xmlns:a16="http://schemas.microsoft.com/office/drawing/2014/main" id="{3FAF2016-578F-4525-9AD0-F88A781E3C1C}"/>
              </a:ext>
            </a:extLst>
          </p:cNvPr>
          <p:cNvCxnSpPr/>
          <p:nvPr/>
        </p:nvCxnSpPr>
        <p:spPr>
          <a:xfrm flipV="1">
            <a:off x="8279019"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55863E66-0CD2-49E6-BF60-CFC64CE42BD5}"/>
              </a:ext>
            </a:extLst>
          </p:cNvPr>
          <p:cNvSpPr txBox="1"/>
          <p:nvPr/>
        </p:nvSpPr>
        <p:spPr>
          <a:xfrm>
            <a:off x="7671183" y="5364492"/>
            <a:ext cx="1556945" cy="523220"/>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Début intervention</a:t>
            </a:r>
          </a:p>
        </p:txBody>
      </p:sp>
      <p:sp>
        <p:nvSpPr>
          <p:cNvPr id="26" name="ZoneTexte 25">
            <a:extLst>
              <a:ext uri="{FF2B5EF4-FFF2-40B4-BE49-F238E27FC236}">
                <a16:creationId xmlns:a16="http://schemas.microsoft.com/office/drawing/2014/main" id="{01049478-A64E-41AD-89EB-AFC3214FCD4D}"/>
              </a:ext>
            </a:extLst>
          </p:cNvPr>
          <p:cNvSpPr txBox="1"/>
          <p:nvPr/>
        </p:nvSpPr>
        <p:spPr>
          <a:xfrm>
            <a:off x="9374654" y="5010548"/>
            <a:ext cx="1556945"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Fin intervention</a:t>
            </a:r>
          </a:p>
        </p:txBody>
      </p:sp>
      <p:sp>
        <p:nvSpPr>
          <p:cNvPr id="28" name="ZoneTexte 27">
            <a:extLst>
              <a:ext uri="{FF2B5EF4-FFF2-40B4-BE49-F238E27FC236}">
                <a16:creationId xmlns:a16="http://schemas.microsoft.com/office/drawing/2014/main" id="{AEB68B9A-B8D0-4576-B09E-F625C387DEFC}"/>
              </a:ext>
            </a:extLst>
          </p:cNvPr>
          <p:cNvSpPr txBox="1"/>
          <p:nvPr/>
        </p:nvSpPr>
        <p:spPr>
          <a:xfrm>
            <a:off x="10489083" y="3095541"/>
            <a:ext cx="1556945" cy="646331"/>
          </a:xfrm>
          <a:prstGeom prst="rect">
            <a:avLst/>
          </a:prstGeom>
          <a:noFill/>
        </p:spPr>
        <p:txBody>
          <a:bodyPr wrap="square" rtlCol="0">
            <a:spAutoFit/>
          </a:bodyPr>
          <a:lstStyle/>
          <a:p>
            <a:r>
              <a:rPr lang="fr-FR" b="1" dirty="0"/>
              <a:t>Mise en marche</a:t>
            </a:r>
          </a:p>
        </p:txBody>
      </p:sp>
      <p:cxnSp>
        <p:nvCxnSpPr>
          <p:cNvPr id="30" name="Connecteur droit avec flèche 29">
            <a:extLst>
              <a:ext uri="{FF2B5EF4-FFF2-40B4-BE49-F238E27FC236}">
                <a16:creationId xmlns:a16="http://schemas.microsoft.com/office/drawing/2014/main" id="{C31C24F8-B842-45EF-B26B-1EC89205E82A}"/>
              </a:ext>
            </a:extLst>
          </p:cNvPr>
          <p:cNvCxnSpPr/>
          <p:nvPr/>
        </p:nvCxnSpPr>
        <p:spPr>
          <a:xfrm flipV="1">
            <a:off x="9992489"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CA27DC4F-F11C-40D0-9D08-F9C702F23653}"/>
              </a:ext>
            </a:extLst>
          </p:cNvPr>
          <p:cNvCxnSpPr/>
          <p:nvPr/>
        </p:nvCxnSpPr>
        <p:spPr>
          <a:xfrm>
            <a:off x="10981038" y="3814119"/>
            <a:ext cx="0" cy="4118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1C8ECE54-F848-4ADA-B7CA-F8A9704BF1B5}"/>
              </a:ext>
            </a:extLst>
          </p:cNvPr>
          <p:cNvCxnSpPr/>
          <p:nvPr/>
        </p:nvCxnSpPr>
        <p:spPr>
          <a:xfrm>
            <a:off x="2290114" y="3814119"/>
            <a:ext cx="0" cy="4118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F6769535-6229-462A-BE8D-599C33065E0F}"/>
              </a:ext>
            </a:extLst>
          </p:cNvPr>
          <p:cNvSpPr txBox="1"/>
          <p:nvPr/>
        </p:nvSpPr>
        <p:spPr>
          <a:xfrm>
            <a:off x="10337273" y="1385786"/>
            <a:ext cx="1203937" cy="523220"/>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Temps de marche </a:t>
            </a:r>
          </a:p>
        </p:txBody>
      </p:sp>
      <p:sp>
        <p:nvSpPr>
          <p:cNvPr id="35" name="ZoneTexte 34">
            <a:extLst>
              <a:ext uri="{FF2B5EF4-FFF2-40B4-BE49-F238E27FC236}">
                <a16:creationId xmlns:a16="http://schemas.microsoft.com/office/drawing/2014/main" id="{E889CBF0-2ECC-4058-84D3-CF5909A9C355}"/>
              </a:ext>
            </a:extLst>
          </p:cNvPr>
          <p:cNvSpPr txBox="1"/>
          <p:nvPr/>
        </p:nvSpPr>
        <p:spPr>
          <a:xfrm>
            <a:off x="2265405" y="1101243"/>
            <a:ext cx="416006"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P1 </a:t>
            </a:r>
          </a:p>
        </p:txBody>
      </p:sp>
      <p:sp>
        <p:nvSpPr>
          <p:cNvPr id="36" name="ZoneTexte 35">
            <a:extLst>
              <a:ext uri="{FF2B5EF4-FFF2-40B4-BE49-F238E27FC236}">
                <a16:creationId xmlns:a16="http://schemas.microsoft.com/office/drawing/2014/main" id="{E09D6B63-5C4C-470B-92AD-E2ECB29F700B}"/>
              </a:ext>
            </a:extLst>
          </p:cNvPr>
          <p:cNvSpPr txBox="1"/>
          <p:nvPr/>
        </p:nvSpPr>
        <p:spPr>
          <a:xfrm>
            <a:off x="4856210" y="1077215"/>
            <a:ext cx="416006"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P2 </a:t>
            </a:r>
          </a:p>
        </p:txBody>
      </p:sp>
      <p:sp>
        <p:nvSpPr>
          <p:cNvPr id="37" name="ZoneTexte 36">
            <a:extLst>
              <a:ext uri="{FF2B5EF4-FFF2-40B4-BE49-F238E27FC236}">
                <a16:creationId xmlns:a16="http://schemas.microsoft.com/office/drawing/2014/main" id="{E80F3AB9-79DA-4A2B-A586-A2581D36F08B}"/>
              </a:ext>
            </a:extLst>
          </p:cNvPr>
          <p:cNvSpPr txBox="1"/>
          <p:nvPr/>
        </p:nvSpPr>
        <p:spPr>
          <a:xfrm>
            <a:off x="6791193" y="1101242"/>
            <a:ext cx="416006"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P3 </a:t>
            </a:r>
          </a:p>
        </p:txBody>
      </p:sp>
      <p:sp>
        <p:nvSpPr>
          <p:cNvPr id="38" name="Flèche : double flèche horizontale 37">
            <a:extLst>
              <a:ext uri="{FF2B5EF4-FFF2-40B4-BE49-F238E27FC236}">
                <a16:creationId xmlns:a16="http://schemas.microsoft.com/office/drawing/2014/main" id="{5A79455F-7360-4C73-A526-DB0133AC3AB5}"/>
              </a:ext>
            </a:extLst>
          </p:cNvPr>
          <p:cNvSpPr/>
          <p:nvPr/>
        </p:nvSpPr>
        <p:spPr>
          <a:xfrm>
            <a:off x="8279019" y="3649362"/>
            <a:ext cx="1622862" cy="163098"/>
          </a:xfrm>
          <a:prstGeom prst="lef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39" name="Flèche : double flèche horizontale 38">
            <a:extLst>
              <a:ext uri="{FF2B5EF4-FFF2-40B4-BE49-F238E27FC236}">
                <a16:creationId xmlns:a16="http://schemas.microsoft.com/office/drawing/2014/main" id="{F8CA4983-0B36-4587-8CFB-AAFA8665C5D7}"/>
              </a:ext>
            </a:extLst>
          </p:cNvPr>
          <p:cNvSpPr/>
          <p:nvPr/>
        </p:nvSpPr>
        <p:spPr>
          <a:xfrm>
            <a:off x="3441350" y="3660323"/>
            <a:ext cx="4771767" cy="163088"/>
          </a:xfrm>
          <a:prstGeom prst="lef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cxnSp>
        <p:nvCxnSpPr>
          <p:cNvPr id="41" name="Connecteur droit 40">
            <a:extLst>
              <a:ext uri="{FF2B5EF4-FFF2-40B4-BE49-F238E27FC236}">
                <a16:creationId xmlns:a16="http://schemas.microsoft.com/office/drawing/2014/main" id="{BD455B48-3F4D-4A7B-A768-5F78400EBB5F}"/>
              </a:ext>
            </a:extLst>
          </p:cNvPr>
          <p:cNvCxnSpPr>
            <a:cxnSpLocks/>
            <a:stCxn id="7" idx="4"/>
          </p:cNvCxnSpPr>
          <p:nvPr/>
        </p:nvCxnSpPr>
        <p:spPr>
          <a:xfrm flipH="1">
            <a:off x="2290114" y="2026535"/>
            <a:ext cx="5198080" cy="2139869"/>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D65B2412-B1C7-4B47-BF5D-EC27807B3A90}"/>
              </a:ext>
            </a:extLst>
          </p:cNvPr>
          <p:cNvCxnSpPr>
            <a:cxnSpLocks/>
            <a:stCxn id="7" idx="4"/>
          </p:cNvCxnSpPr>
          <p:nvPr/>
        </p:nvCxnSpPr>
        <p:spPr>
          <a:xfrm>
            <a:off x="7488194" y="2026535"/>
            <a:ext cx="3443405" cy="2166846"/>
          </a:xfrm>
          <a:prstGeom prst="line">
            <a:avLst/>
          </a:prstGeom>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5E0E4618-3662-40B0-A0D5-82FA919CA8B7}"/>
              </a:ext>
            </a:extLst>
          </p:cNvPr>
          <p:cNvSpPr txBox="1"/>
          <p:nvPr/>
        </p:nvSpPr>
        <p:spPr>
          <a:xfrm>
            <a:off x="4740870" y="3272739"/>
            <a:ext cx="1882351" cy="338554"/>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fr-FR" sz="1600" b="1" dirty="0">
                <a:ln w="0"/>
                <a:solidFill>
                  <a:schemeClr val="accent1"/>
                </a:solidFill>
              </a:rPr>
              <a:t>REACTIVITE </a:t>
            </a:r>
          </a:p>
        </p:txBody>
      </p:sp>
      <p:sp>
        <p:nvSpPr>
          <p:cNvPr id="46" name="ZoneTexte 45">
            <a:extLst>
              <a:ext uri="{FF2B5EF4-FFF2-40B4-BE49-F238E27FC236}">
                <a16:creationId xmlns:a16="http://schemas.microsoft.com/office/drawing/2014/main" id="{B187C837-D5DF-4074-855E-F81BE01A2BF9}"/>
              </a:ext>
            </a:extLst>
          </p:cNvPr>
          <p:cNvSpPr txBox="1"/>
          <p:nvPr/>
        </p:nvSpPr>
        <p:spPr>
          <a:xfrm>
            <a:off x="8293100" y="3328988"/>
            <a:ext cx="1478807" cy="307777"/>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fr-FR" sz="1400" b="1" dirty="0">
                <a:ln w="0"/>
                <a:solidFill>
                  <a:schemeClr val="accent1"/>
                </a:solidFill>
              </a:rPr>
              <a:t>MAINTENABILITE </a:t>
            </a:r>
            <a:endParaRPr lang="fr-FR" sz="1200" b="1" dirty="0">
              <a:ln w="0"/>
              <a:solidFill>
                <a:schemeClr val="accent1"/>
              </a:solidFill>
            </a:endParaRPr>
          </a:p>
        </p:txBody>
      </p:sp>
      <p:sp>
        <p:nvSpPr>
          <p:cNvPr id="49" name="Flèche : double flèche horizontale 48">
            <a:extLst>
              <a:ext uri="{FF2B5EF4-FFF2-40B4-BE49-F238E27FC236}">
                <a16:creationId xmlns:a16="http://schemas.microsoft.com/office/drawing/2014/main" id="{8EF910E4-BA1D-4A17-9659-226329036A23}"/>
              </a:ext>
            </a:extLst>
          </p:cNvPr>
          <p:cNvSpPr/>
          <p:nvPr/>
        </p:nvSpPr>
        <p:spPr>
          <a:xfrm>
            <a:off x="3191241" y="1682338"/>
            <a:ext cx="1622862" cy="163098"/>
          </a:xfrm>
          <a:prstGeom prst="lef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50" name="ZoneTexte 49">
            <a:extLst>
              <a:ext uri="{FF2B5EF4-FFF2-40B4-BE49-F238E27FC236}">
                <a16:creationId xmlns:a16="http://schemas.microsoft.com/office/drawing/2014/main" id="{24E21528-B674-43B1-8FD9-8C20EC4EA408}"/>
              </a:ext>
            </a:extLst>
          </p:cNvPr>
          <p:cNvSpPr txBox="1"/>
          <p:nvPr/>
        </p:nvSpPr>
        <p:spPr>
          <a:xfrm>
            <a:off x="3308870" y="1279138"/>
            <a:ext cx="1362915" cy="338554"/>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fr-FR" sz="1600" b="1" dirty="0">
                <a:ln w="0"/>
                <a:solidFill>
                  <a:schemeClr val="accent1"/>
                </a:solidFill>
              </a:rPr>
              <a:t>FIABILITE</a:t>
            </a:r>
            <a:endParaRPr lang="fr-FR" sz="1200" b="1" dirty="0">
              <a:ln w="0"/>
              <a:solidFill>
                <a:schemeClr val="accent1"/>
              </a:solidFill>
            </a:endParaRPr>
          </a:p>
        </p:txBody>
      </p:sp>
      <p:sp>
        <p:nvSpPr>
          <p:cNvPr id="40" name="ZoneTexte 39"/>
          <p:cNvSpPr txBox="1"/>
          <p:nvPr/>
        </p:nvSpPr>
        <p:spPr>
          <a:xfrm>
            <a:off x="2276035" y="239151"/>
            <a:ext cx="73152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b="1" dirty="0"/>
              <a:t>ANALYSE D’UNE PANNE</a:t>
            </a:r>
          </a:p>
        </p:txBody>
      </p:sp>
    </p:spTree>
    <p:extLst>
      <p:ext uri="{BB962C8B-B14F-4D97-AF65-F5344CB8AC3E}">
        <p14:creationId xmlns:p14="http://schemas.microsoft.com/office/powerpoint/2010/main" val="3831159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randombar(horizontal)">
                                      <p:cBhvr>
                                        <p:cTn id="30" dur="5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randombar(horizontal)">
                                      <p:cBhvr>
                                        <p:cTn id="35" dur="500"/>
                                        <p:tgtEl>
                                          <p:spTgt spid="7"/>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randombar(horizontal)">
                                      <p:cBhvr>
                                        <p:cTn id="38" dur="500"/>
                                        <p:tgtEl>
                                          <p:spTgt spid="37"/>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41"/>
                                        </p:tgtEl>
                                        <p:attrNameLst>
                                          <p:attrName>style.visibility</p:attrName>
                                        </p:attrNameLst>
                                      </p:cBhvr>
                                      <p:to>
                                        <p:strVal val="visible"/>
                                      </p:to>
                                    </p:set>
                                    <p:anim calcmode="lin" valueType="num">
                                      <p:cBhvr>
                                        <p:cTn id="43" dur="500" fill="hold"/>
                                        <p:tgtEl>
                                          <p:spTgt spid="41"/>
                                        </p:tgtEl>
                                        <p:attrNameLst>
                                          <p:attrName>ppt_w</p:attrName>
                                        </p:attrNameLst>
                                      </p:cBhvr>
                                      <p:tavLst>
                                        <p:tav tm="0">
                                          <p:val>
                                            <p:fltVal val="0"/>
                                          </p:val>
                                        </p:tav>
                                        <p:tav tm="100000">
                                          <p:val>
                                            <p:strVal val="#ppt_w"/>
                                          </p:val>
                                        </p:tav>
                                      </p:tavLst>
                                    </p:anim>
                                    <p:anim calcmode="lin" valueType="num">
                                      <p:cBhvr>
                                        <p:cTn id="44" dur="500" fill="hold"/>
                                        <p:tgtEl>
                                          <p:spTgt spid="41"/>
                                        </p:tgtEl>
                                        <p:attrNameLst>
                                          <p:attrName>ppt_h</p:attrName>
                                        </p:attrNameLst>
                                      </p:cBhvr>
                                      <p:tavLst>
                                        <p:tav tm="0">
                                          <p:val>
                                            <p:fltVal val="0"/>
                                          </p:val>
                                        </p:tav>
                                        <p:tav tm="100000">
                                          <p:val>
                                            <p:strVal val="#ppt_h"/>
                                          </p:val>
                                        </p:tav>
                                      </p:tavLst>
                                    </p:anim>
                                    <p:animEffect transition="in" filter="fade">
                                      <p:cBhvr>
                                        <p:cTn id="45" dur="500"/>
                                        <p:tgtEl>
                                          <p:spTgt spid="41"/>
                                        </p:tgtEl>
                                      </p:cBhvr>
                                    </p:animEffect>
                                  </p:childTnLst>
                                </p:cTn>
                              </p:par>
                              <p:par>
                                <p:cTn id="46" presetID="53" presetClass="entr" presetSubtype="16" fill="hold" nodeType="withEffect">
                                  <p:stCondLst>
                                    <p:cond delay="0"/>
                                  </p:stCondLst>
                                  <p:childTnLst>
                                    <p:set>
                                      <p:cBhvr>
                                        <p:cTn id="47" dur="1" fill="hold">
                                          <p:stCondLst>
                                            <p:cond delay="0"/>
                                          </p:stCondLst>
                                        </p:cTn>
                                        <p:tgtEl>
                                          <p:spTgt spid="43"/>
                                        </p:tgtEl>
                                        <p:attrNameLst>
                                          <p:attrName>style.visibility</p:attrName>
                                        </p:attrNameLst>
                                      </p:cBhvr>
                                      <p:to>
                                        <p:strVal val="visible"/>
                                      </p:to>
                                    </p:set>
                                    <p:anim calcmode="lin" valueType="num">
                                      <p:cBhvr>
                                        <p:cTn id="48" dur="500" fill="hold"/>
                                        <p:tgtEl>
                                          <p:spTgt spid="43"/>
                                        </p:tgtEl>
                                        <p:attrNameLst>
                                          <p:attrName>ppt_w</p:attrName>
                                        </p:attrNameLst>
                                      </p:cBhvr>
                                      <p:tavLst>
                                        <p:tav tm="0">
                                          <p:val>
                                            <p:fltVal val="0"/>
                                          </p:val>
                                        </p:tav>
                                        <p:tav tm="100000">
                                          <p:val>
                                            <p:strVal val="#ppt_w"/>
                                          </p:val>
                                        </p:tav>
                                      </p:tavLst>
                                    </p:anim>
                                    <p:anim calcmode="lin" valueType="num">
                                      <p:cBhvr>
                                        <p:cTn id="49" dur="500" fill="hold"/>
                                        <p:tgtEl>
                                          <p:spTgt spid="43"/>
                                        </p:tgtEl>
                                        <p:attrNameLst>
                                          <p:attrName>ppt_h</p:attrName>
                                        </p:attrNameLst>
                                      </p:cBhvr>
                                      <p:tavLst>
                                        <p:tav tm="0">
                                          <p:val>
                                            <p:fltVal val="0"/>
                                          </p:val>
                                        </p:tav>
                                        <p:tav tm="100000">
                                          <p:val>
                                            <p:strVal val="#ppt_h"/>
                                          </p:val>
                                        </p:tav>
                                      </p:tavLst>
                                    </p:anim>
                                    <p:animEffect transition="in" filter="fade">
                                      <p:cBhvr>
                                        <p:cTn id="50" dur="500"/>
                                        <p:tgtEl>
                                          <p:spTgt spid="43"/>
                                        </p:tgtEl>
                                      </p:cBhvr>
                                    </p:animEffect>
                                  </p:childTnLst>
                                </p:cTn>
                              </p:par>
                              <p:par>
                                <p:cTn id="51" presetID="53" presetClass="entr" presetSubtype="16" fill="hold" nodeType="with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500" fill="hold"/>
                                        <p:tgtEl>
                                          <p:spTgt spid="13"/>
                                        </p:tgtEl>
                                        <p:attrNameLst>
                                          <p:attrName>ppt_w</p:attrName>
                                        </p:attrNameLst>
                                      </p:cBhvr>
                                      <p:tavLst>
                                        <p:tav tm="0">
                                          <p:val>
                                            <p:fltVal val="0"/>
                                          </p:val>
                                        </p:tav>
                                        <p:tav tm="100000">
                                          <p:val>
                                            <p:strVal val="#ppt_w"/>
                                          </p:val>
                                        </p:tav>
                                      </p:tavLst>
                                    </p:anim>
                                    <p:anim calcmode="lin" valueType="num">
                                      <p:cBhvr>
                                        <p:cTn id="54" dur="500" fill="hold"/>
                                        <p:tgtEl>
                                          <p:spTgt spid="13"/>
                                        </p:tgtEl>
                                        <p:attrNameLst>
                                          <p:attrName>ppt_h</p:attrName>
                                        </p:attrNameLst>
                                      </p:cBhvr>
                                      <p:tavLst>
                                        <p:tav tm="0">
                                          <p:val>
                                            <p:fltVal val="0"/>
                                          </p:val>
                                        </p:tav>
                                        <p:tav tm="100000">
                                          <p:val>
                                            <p:strVal val="#ppt_h"/>
                                          </p:val>
                                        </p:tav>
                                      </p:tavLst>
                                    </p:anim>
                                    <p:animEffect transition="in" filter="fade">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nodeType="click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randombar(horizontal)">
                                      <p:cBhvr>
                                        <p:cTn id="60" dur="500"/>
                                        <p:tgtEl>
                                          <p:spTgt spid="33"/>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randombar(horizontal)">
                                      <p:cBhvr>
                                        <p:cTn id="63" dur="500"/>
                                        <p:tgtEl>
                                          <p:spTgt spid="19"/>
                                        </p:tgtEl>
                                      </p:cBhvr>
                                    </p:animEffect>
                                  </p:childTnLst>
                                </p:cTn>
                              </p:par>
                              <p:par>
                                <p:cTn id="64" presetID="14" presetClass="entr" presetSubtype="10" fill="hold" nodeType="with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randombar(horizontal)">
                                      <p:cBhvr>
                                        <p:cTn id="66" dur="500"/>
                                        <p:tgtEl>
                                          <p:spTgt spid="32"/>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randombar(horizontal)">
                                      <p:cBhvr>
                                        <p:cTn id="69" dur="500"/>
                                        <p:tgtEl>
                                          <p:spTgt spid="28"/>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16"/>
                                        </p:tgtEl>
                                        <p:attrNameLst>
                                          <p:attrName>style.visibility</p:attrName>
                                        </p:attrNameLst>
                                      </p:cBhvr>
                                      <p:to>
                                        <p:strVal val="visible"/>
                                      </p:to>
                                    </p:set>
                                    <p:anim calcmode="lin" valueType="num">
                                      <p:cBhvr additive="base">
                                        <p:cTn id="74" dur="500" fill="hold"/>
                                        <p:tgtEl>
                                          <p:spTgt spid="16"/>
                                        </p:tgtEl>
                                        <p:attrNameLst>
                                          <p:attrName>ppt_x</p:attrName>
                                        </p:attrNameLst>
                                      </p:cBhvr>
                                      <p:tavLst>
                                        <p:tav tm="0">
                                          <p:val>
                                            <p:strVal val="#ppt_x"/>
                                          </p:val>
                                        </p:tav>
                                        <p:tav tm="100000">
                                          <p:val>
                                            <p:strVal val="#ppt_x"/>
                                          </p:val>
                                        </p:tav>
                                      </p:tavLst>
                                    </p:anim>
                                    <p:anim calcmode="lin" valueType="num">
                                      <p:cBhvr additive="base">
                                        <p:cTn id="75" dur="500" fill="hold"/>
                                        <p:tgtEl>
                                          <p:spTgt spid="16"/>
                                        </p:tgtEl>
                                        <p:attrNameLst>
                                          <p:attrName>ppt_y</p:attrName>
                                        </p:attrNameLst>
                                      </p:cBhvr>
                                      <p:tavLst>
                                        <p:tav tm="0">
                                          <p:val>
                                            <p:strVal val="1+#ppt_h/2"/>
                                          </p:val>
                                        </p:tav>
                                        <p:tav tm="100000">
                                          <p:val>
                                            <p:strVal val="#ppt_y"/>
                                          </p:val>
                                        </p:tav>
                                      </p:tavLst>
                                    </p:anim>
                                  </p:childTnLst>
                                </p:cTn>
                              </p:par>
                              <p:par>
                                <p:cTn id="76" presetID="2" presetClass="entr" presetSubtype="4" fill="hold" grpId="0" nodeType="withEffect">
                                  <p:stCondLst>
                                    <p:cond delay="0"/>
                                  </p:stCondLst>
                                  <p:childTnLst>
                                    <p:set>
                                      <p:cBhvr>
                                        <p:cTn id="77" dur="1" fill="hold">
                                          <p:stCondLst>
                                            <p:cond delay="0"/>
                                          </p:stCondLst>
                                        </p:cTn>
                                        <p:tgtEl>
                                          <p:spTgt spid="20"/>
                                        </p:tgtEl>
                                        <p:attrNameLst>
                                          <p:attrName>style.visibility</p:attrName>
                                        </p:attrNameLst>
                                      </p:cBhvr>
                                      <p:to>
                                        <p:strVal val="visible"/>
                                      </p:to>
                                    </p:set>
                                    <p:anim calcmode="lin" valueType="num">
                                      <p:cBhvr additive="base">
                                        <p:cTn id="78" dur="500" fill="hold"/>
                                        <p:tgtEl>
                                          <p:spTgt spid="20"/>
                                        </p:tgtEl>
                                        <p:attrNameLst>
                                          <p:attrName>ppt_x</p:attrName>
                                        </p:attrNameLst>
                                      </p:cBhvr>
                                      <p:tavLst>
                                        <p:tav tm="0">
                                          <p:val>
                                            <p:strVal val="#ppt_x"/>
                                          </p:val>
                                        </p:tav>
                                        <p:tav tm="100000">
                                          <p:val>
                                            <p:strVal val="#ppt_x"/>
                                          </p:val>
                                        </p:tav>
                                      </p:tavLst>
                                    </p:anim>
                                    <p:anim calcmode="lin" valueType="num">
                                      <p:cBhvr additive="base">
                                        <p:cTn id="7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17"/>
                                        </p:tgtEl>
                                        <p:attrNameLst>
                                          <p:attrName>style.visibility</p:attrName>
                                        </p:attrNameLst>
                                      </p:cBhvr>
                                      <p:to>
                                        <p:strVal val="visible"/>
                                      </p:to>
                                    </p:set>
                                    <p:anim calcmode="lin" valueType="num">
                                      <p:cBhvr additive="base">
                                        <p:cTn id="84" dur="500" fill="hold"/>
                                        <p:tgtEl>
                                          <p:spTgt spid="17"/>
                                        </p:tgtEl>
                                        <p:attrNameLst>
                                          <p:attrName>ppt_x</p:attrName>
                                        </p:attrNameLst>
                                      </p:cBhvr>
                                      <p:tavLst>
                                        <p:tav tm="0">
                                          <p:val>
                                            <p:strVal val="#ppt_x"/>
                                          </p:val>
                                        </p:tav>
                                        <p:tav tm="100000">
                                          <p:val>
                                            <p:strVal val="#ppt_x"/>
                                          </p:val>
                                        </p:tav>
                                      </p:tavLst>
                                    </p:anim>
                                    <p:anim calcmode="lin" valueType="num">
                                      <p:cBhvr additive="base">
                                        <p:cTn id="85" dur="500" fill="hold"/>
                                        <p:tgtEl>
                                          <p:spTgt spid="17"/>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21"/>
                                        </p:tgtEl>
                                        <p:attrNameLst>
                                          <p:attrName>style.visibility</p:attrName>
                                        </p:attrNameLst>
                                      </p:cBhvr>
                                      <p:to>
                                        <p:strVal val="visible"/>
                                      </p:to>
                                    </p:set>
                                    <p:anim calcmode="lin" valueType="num">
                                      <p:cBhvr additive="base">
                                        <p:cTn id="88" dur="500" fill="hold"/>
                                        <p:tgtEl>
                                          <p:spTgt spid="21"/>
                                        </p:tgtEl>
                                        <p:attrNameLst>
                                          <p:attrName>ppt_x</p:attrName>
                                        </p:attrNameLst>
                                      </p:cBhvr>
                                      <p:tavLst>
                                        <p:tav tm="0">
                                          <p:val>
                                            <p:strVal val="#ppt_x"/>
                                          </p:val>
                                        </p:tav>
                                        <p:tav tm="100000">
                                          <p:val>
                                            <p:strVal val="#ppt_x"/>
                                          </p:val>
                                        </p:tav>
                                      </p:tavLst>
                                    </p:anim>
                                    <p:anim calcmode="lin" valueType="num">
                                      <p:cBhvr additive="base">
                                        <p:cTn id="8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nodeType="clickEffect">
                                  <p:stCondLst>
                                    <p:cond delay="0"/>
                                  </p:stCondLst>
                                  <p:childTnLst>
                                    <p:set>
                                      <p:cBhvr>
                                        <p:cTn id="93" dur="1" fill="hold">
                                          <p:stCondLst>
                                            <p:cond delay="0"/>
                                          </p:stCondLst>
                                        </p:cTn>
                                        <p:tgtEl>
                                          <p:spTgt spid="18"/>
                                        </p:tgtEl>
                                        <p:attrNameLst>
                                          <p:attrName>style.visibility</p:attrName>
                                        </p:attrNameLst>
                                      </p:cBhvr>
                                      <p:to>
                                        <p:strVal val="visible"/>
                                      </p:to>
                                    </p:set>
                                    <p:anim calcmode="lin" valueType="num">
                                      <p:cBhvr additive="base">
                                        <p:cTn id="94" dur="500" fill="hold"/>
                                        <p:tgtEl>
                                          <p:spTgt spid="18"/>
                                        </p:tgtEl>
                                        <p:attrNameLst>
                                          <p:attrName>ppt_x</p:attrName>
                                        </p:attrNameLst>
                                      </p:cBhvr>
                                      <p:tavLst>
                                        <p:tav tm="0">
                                          <p:val>
                                            <p:strVal val="#ppt_x"/>
                                          </p:val>
                                        </p:tav>
                                        <p:tav tm="100000">
                                          <p:val>
                                            <p:strVal val="#ppt_x"/>
                                          </p:val>
                                        </p:tav>
                                      </p:tavLst>
                                    </p:anim>
                                    <p:anim calcmode="lin" valueType="num">
                                      <p:cBhvr additive="base">
                                        <p:cTn id="95" dur="500" fill="hold"/>
                                        <p:tgtEl>
                                          <p:spTgt spid="18"/>
                                        </p:tgtEl>
                                        <p:attrNameLst>
                                          <p:attrName>ppt_y</p:attrName>
                                        </p:attrNameLst>
                                      </p:cBhvr>
                                      <p:tavLst>
                                        <p:tav tm="0">
                                          <p:val>
                                            <p:strVal val="1+#ppt_h/2"/>
                                          </p:val>
                                        </p:tav>
                                        <p:tav tm="100000">
                                          <p:val>
                                            <p:strVal val="#ppt_y"/>
                                          </p:val>
                                        </p:tav>
                                      </p:tavLst>
                                    </p:anim>
                                  </p:childTnLst>
                                </p:cTn>
                              </p:par>
                              <p:par>
                                <p:cTn id="96" presetID="2" presetClass="entr" presetSubtype="4" fill="hold" grpId="0" nodeType="withEffect">
                                  <p:stCondLst>
                                    <p:cond delay="0"/>
                                  </p:stCondLst>
                                  <p:childTnLst>
                                    <p:set>
                                      <p:cBhvr>
                                        <p:cTn id="97" dur="1" fill="hold">
                                          <p:stCondLst>
                                            <p:cond delay="0"/>
                                          </p:stCondLst>
                                        </p:cTn>
                                        <p:tgtEl>
                                          <p:spTgt spid="22"/>
                                        </p:tgtEl>
                                        <p:attrNameLst>
                                          <p:attrName>style.visibility</p:attrName>
                                        </p:attrNameLst>
                                      </p:cBhvr>
                                      <p:to>
                                        <p:strVal val="visible"/>
                                      </p:to>
                                    </p:set>
                                    <p:anim calcmode="lin" valueType="num">
                                      <p:cBhvr additive="base">
                                        <p:cTn id="98" dur="500" fill="hold"/>
                                        <p:tgtEl>
                                          <p:spTgt spid="22"/>
                                        </p:tgtEl>
                                        <p:attrNameLst>
                                          <p:attrName>ppt_x</p:attrName>
                                        </p:attrNameLst>
                                      </p:cBhvr>
                                      <p:tavLst>
                                        <p:tav tm="0">
                                          <p:val>
                                            <p:strVal val="#ppt_x"/>
                                          </p:val>
                                        </p:tav>
                                        <p:tav tm="100000">
                                          <p:val>
                                            <p:strVal val="#ppt_x"/>
                                          </p:val>
                                        </p:tav>
                                      </p:tavLst>
                                    </p:anim>
                                    <p:anim calcmode="lin" valueType="num">
                                      <p:cBhvr additive="base">
                                        <p:cTn id="9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nodeType="clickEffect">
                                  <p:stCondLst>
                                    <p:cond delay="0"/>
                                  </p:stCondLst>
                                  <p:childTnLst>
                                    <p:set>
                                      <p:cBhvr>
                                        <p:cTn id="103" dur="1" fill="hold">
                                          <p:stCondLst>
                                            <p:cond delay="0"/>
                                          </p:stCondLst>
                                        </p:cTn>
                                        <p:tgtEl>
                                          <p:spTgt spid="24"/>
                                        </p:tgtEl>
                                        <p:attrNameLst>
                                          <p:attrName>style.visibility</p:attrName>
                                        </p:attrNameLst>
                                      </p:cBhvr>
                                      <p:to>
                                        <p:strVal val="visible"/>
                                      </p:to>
                                    </p:set>
                                    <p:anim calcmode="lin" valueType="num">
                                      <p:cBhvr additive="base">
                                        <p:cTn id="104" dur="500" fill="hold"/>
                                        <p:tgtEl>
                                          <p:spTgt spid="24"/>
                                        </p:tgtEl>
                                        <p:attrNameLst>
                                          <p:attrName>ppt_x</p:attrName>
                                        </p:attrNameLst>
                                      </p:cBhvr>
                                      <p:tavLst>
                                        <p:tav tm="0">
                                          <p:val>
                                            <p:strVal val="#ppt_x"/>
                                          </p:val>
                                        </p:tav>
                                        <p:tav tm="100000">
                                          <p:val>
                                            <p:strVal val="#ppt_x"/>
                                          </p:val>
                                        </p:tav>
                                      </p:tavLst>
                                    </p:anim>
                                    <p:anim calcmode="lin" valueType="num">
                                      <p:cBhvr additive="base">
                                        <p:cTn id="105" dur="500" fill="hold"/>
                                        <p:tgtEl>
                                          <p:spTgt spid="24"/>
                                        </p:tgtEl>
                                        <p:attrNameLst>
                                          <p:attrName>ppt_y</p:attrName>
                                        </p:attrNameLst>
                                      </p:cBhvr>
                                      <p:tavLst>
                                        <p:tav tm="0">
                                          <p:val>
                                            <p:strVal val="1+#ppt_h/2"/>
                                          </p:val>
                                        </p:tav>
                                        <p:tav tm="100000">
                                          <p:val>
                                            <p:strVal val="#ppt_y"/>
                                          </p:val>
                                        </p:tav>
                                      </p:tavLst>
                                    </p:anim>
                                  </p:childTnLst>
                                </p:cTn>
                              </p:par>
                              <p:par>
                                <p:cTn id="106" presetID="2" presetClass="entr" presetSubtype="4" fill="hold" grpId="0" nodeType="withEffect">
                                  <p:stCondLst>
                                    <p:cond delay="0"/>
                                  </p:stCondLst>
                                  <p:childTnLst>
                                    <p:set>
                                      <p:cBhvr>
                                        <p:cTn id="107" dur="1" fill="hold">
                                          <p:stCondLst>
                                            <p:cond delay="0"/>
                                          </p:stCondLst>
                                        </p:cTn>
                                        <p:tgtEl>
                                          <p:spTgt spid="25"/>
                                        </p:tgtEl>
                                        <p:attrNameLst>
                                          <p:attrName>style.visibility</p:attrName>
                                        </p:attrNameLst>
                                      </p:cBhvr>
                                      <p:to>
                                        <p:strVal val="visible"/>
                                      </p:to>
                                    </p:set>
                                    <p:anim calcmode="lin" valueType="num">
                                      <p:cBhvr additive="base">
                                        <p:cTn id="108" dur="500" fill="hold"/>
                                        <p:tgtEl>
                                          <p:spTgt spid="25"/>
                                        </p:tgtEl>
                                        <p:attrNameLst>
                                          <p:attrName>ppt_x</p:attrName>
                                        </p:attrNameLst>
                                      </p:cBhvr>
                                      <p:tavLst>
                                        <p:tav tm="0">
                                          <p:val>
                                            <p:strVal val="#ppt_x"/>
                                          </p:val>
                                        </p:tav>
                                        <p:tav tm="100000">
                                          <p:val>
                                            <p:strVal val="#ppt_x"/>
                                          </p:val>
                                        </p:tav>
                                      </p:tavLst>
                                    </p:anim>
                                    <p:anim calcmode="lin" valueType="num">
                                      <p:cBhvr additive="base">
                                        <p:cTn id="10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nodeType="clickEffect">
                                  <p:stCondLst>
                                    <p:cond delay="0"/>
                                  </p:stCondLst>
                                  <p:childTnLst>
                                    <p:set>
                                      <p:cBhvr>
                                        <p:cTn id="113" dur="1" fill="hold">
                                          <p:stCondLst>
                                            <p:cond delay="0"/>
                                          </p:stCondLst>
                                        </p:cTn>
                                        <p:tgtEl>
                                          <p:spTgt spid="30"/>
                                        </p:tgtEl>
                                        <p:attrNameLst>
                                          <p:attrName>style.visibility</p:attrName>
                                        </p:attrNameLst>
                                      </p:cBhvr>
                                      <p:to>
                                        <p:strVal val="visible"/>
                                      </p:to>
                                    </p:set>
                                    <p:anim calcmode="lin" valueType="num">
                                      <p:cBhvr additive="base">
                                        <p:cTn id="114" dur="500" fill="hold"/>
                                        <p:tgtEl>
                                          <p:spTgt spid="30"/>
                                        </p:tgtEl>
                                        <p:attrNameLst>
                                          <p:attrName>ppt_x</p:attrName>
                                        </p:attrNameLst>
                                      </p:cBhvr>
                                      <p:tavLst>
                                        <p:tav tm="0">
                                          <p:val>
                                            <p:strVal val="#ppt_x"/>
                                          </p:val>
                                        </p:tav>
                                        <p:tav tm="100000">
                                          <p:val>
                                            <p:strVal val="#ppt_x"/>
                                          </p:val>
                                        </p:tav>
                                      </p:tavLst>
                                    </p:anim>
                                    <p:anim calcmode="lin" valueType="num">
                                      <p:cBhvr additive="base">
                                        <p:cTn id="115" dur="500" fill="hold"/>
                                        <p:tgtEl>
                                          <p:spTgt spid="30"/>
                                        </p:tgtEl>
                                        <p:attrNameLst>
                                          <p:attrName>ppt_y</p:attrName>
                                        </p:attrNameLst>
                                      </p:cBhvr>
                                      <p:tavLst>
                                        <p:tav tm="0">
                                          <p:val>
                                            <p:strVal val="1+#ppt_h/2"/>
                                          </p:val>
                                        </p:tav>
                                        <p:tav tm="100000">
                                          <p:val>
                                            <p:strVal val="#ppt_y"/>
                                          </p:val>
                                        </p:tav>
                                      </p:tavLst>
                                    </p:anim>
                                  </p:childTnLst>
                                </p:cTn>
                              </p:par>
                              <p:par>
                                <p:cTn id="116" presetID="2" presetClass="entr" presetSubtype="4" fill="hold" grpId="0" nodeType="withEffect">
                                  <p:stCondLst>
                                    <p:cond delay="0"/>
                                  </p:stCondLst>
                                  <p:childTnLst>
                                    <p:set>
                                      <p:cBhvr>
                                        <p:cTn id="117" dur="1" fill="hold">
                                          <p:stCondLst>
                                            <p:cond delay="0"/>
                                          </p:stCondLst>
                                        </p:cTn>
                                        <p:tgtEl>
                                          <p:spTgt spid="26"/>
                                        </p:tgtEl>
                                        <p:attrNameLst>
                                          <p:attrName>style.visibility</p:attrName>
                                        </p:attrNameLst>
                                      </p:cBhvr>
                                      <p:to>
                                        <p:strVal val="visible"/>
                                      </p:to>
                                    </p:set>
                                    <p:anim calcmode="lin" valueType="num">
                                      <p:cBhvr additive="base">
                                        <p:cTn id="118" dur="500" fill="hold"/>
                                        <p:tgtEl>
                                          <p:spTgt spid="26"/>
                                        </p:tgtEl>
                                        <p:attrNameLst>
                                          <p:attrName>ppt_x</p:attrName>
                                        </p:attrNameLst>
                                      </p:cBhvr>
                                      <p:tavLst>
                                        <p:tav tm="0">
                                          <p:val>
                                            <p:strVal val="#ppt_x"/>
                                          </p:val>
                                        </p:tav>
                                        <p:tav tm="100000">
                                          <p:val>
                                            <p:strVal val="#ppt_x"/>
                                          </p:val>
                                        </p:tav>
                                      </p:tavLst>
                                    </p:anim>
                                    <p:anim calcmode="lin" valueType="num">
                                      <p:cBhvr additive="base">
                                        <p:cTn id="119"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14" presetClass="entr" presetSubtype="10" fill="hold" grpId="0" nodeType="clickEffect">
                                  <p:stCondLst>
                                    <p:cond delay="0"/>
                                  </p:stCondLst>
                                  <p:childTnLst>
                                    <p:set>
                                      <p:cBhvr>
                                        <p:cTn id="123" dur="1" fill="hold">
                                          <p:stCondLst>
                                            <p:cond delay="0"/>
                                          </p:stCondLst>
                                        </p:cTn>
                                        <p:tgtEl>
                                          <p:spTgt spid="38"/>
                                        </p:tgtEl>
                                        <p:attrNameLst>
                                          <p:attrName>style.visibility</p:attrName>
                                        </p:attrNameLst>
                                      </p:cBhvr>
                                      <p:to>
                                        <p:strVal val="visible"/>
                                      </p:to>
                                    </p:set>
                                    <p:animEffect transition="in" filter="randombar(horizontal)">
                                      <p:cBhvr>
                                        <p:cTn id="124" dur="500"/>
                                        <p:tgtEl>
                                          <p:spTgt spid="38"/>
                                        </p:tgtEl>
                                      </p:cBhvr>
                                    </p:animEffect>
                                  </p:childTnLst>
                                </p:cTn>
                              </p:par>
                              <p:par>
                                <p:cTn id="125" presetID="14" presetClass="entr" presetSubtype="10" fill="hold" grpId="0" nodeType="withEffect">
                                  <p:stCondLst>
                                    <p:cond delay="0"/>
                                  </p:stCondLst>
                                  <p:childTnLst>
                                    <p:set>
                                      <p:cBhvr>
                                        <p:cTn id="126" dur="1" fill="hold">
                                          <p:stCondLst>
                                            <p:cond delay="0"/>
                                          </p:stCondLst>
                                        </p:cTn>
                                        <p:tgtEl>
                                          <p:spTgt spid="39"/>
                                        </p:tgtEl>
                                        <p:attrNameLst>
                                          <p:attrName>style.visibility</p:attrName>
                                        </p:attrNameLst>
                                      </p:cBhvr>
                                      <p:to>
                                        <p:strVal val="visible"/>
                                      </p:to>
                                    </p:set>
                                    <p:animEffect transition="in" filter="randombar(horizontal)">
                                      <p:cBhvr>
                                        <p:cTn id="127" dur="500"/>
                                        <p:tgtEl>
                                          <p:spTgt spid="39"/>
                                        </p:tgtEl>
                                      </p:cBhvr>
                                    </p:animEffect>
                                  </p:childTnLst>
                                </p:cTn>
                              </p:par>
                              <p:par>
                                <p:cTn id="128" presetID="14" presetClass="entr" presetSubtype="10" fill="hold" grpId="0" nodeType="withEffect">
                                  <p:stCondLst>
                                    <p:cond delay="0"/>
                                  </p:stCondLst>
                                  <p:childTnLst>
                                    <p:set>
                                      <p:cBhvr>
                                        <p:cTn id="129" dur="1" fill="hold">
                                          <p:stCondLst>
                                            <p:cond delay="0"/>
                                          </p:stCondLst>
                                        </p:cTn>
                                        <p:tgtEl>
                                          <p:spTgt spid="49"/>
                                        </p:tgtEl>
                                        <p:attrNameLst>
                                          <p:attrName>style.visibility</p:attrName>
                                        </p:attrNameLst>
                                      </p:cBhvr>
                                      <p:to>
                                        <p:strVal val="visible"/>
                                      </p:to>
                                    </p:set>
                                    <p:animEffect transition="in" filter="randombar(horizontal)">
                                      <p:cBhvr>
                                        <p:cTn id="130" dur="500"/>
                                        <p:tgtEl>
                                          <p:spTgt spid="49"/>
                                        </p:tgtEl>
                                      </p:cBhvr>
                                    </p:animEffect>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46"/>
                                        </p:tgtEl>
                                        <p:attrNameLst>
                                          <p:attrName>style.visibility</p:attrName>
                                        </p:attrNameLst>
                                      </p:cBhvr>
                                      <p:to>
                                        <p:strVal val="visible"/>
                                      </p:to>
                                    </p:set>
                                    <p:anim calcmode="lin" valueType="num">
                                      <p:cBhvr additive="base">
                                        <p:cTn id="135" dur="500" fill="hold"/>
                                        <p:tgtEl>
                                          <p:spTgt spid="46"/>
                                        </p:tgtEl>
                                        <p:attrNameLst>
                                          <p:attrName>ppt_x</p:attrName>
                                        </p:attrNameLst>
                                      </p:cBhvr>
                                      <p:tavLst>
                                        <p:tav tm="0">
                                          <p:val>
                                            <p:strVal val="#ppt_x"/>
                                          </p:val>
                                        </p:tav>
                                        <p:tav tm="100000">
                                          <p:val>
                                            <p:strVal val="#ppt_x"/>
                                          </p:val>
                                        </p:tav>
                                      </p:tavLst>
                                    </p:anim>
                                    <p:anim calcmode="lin" valueType="num">
                                      <p:cBhvr additive="base">
                                        <p:cTn id="136"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4" fill="hold" grpId="0" nodeType="clickEffect">
                                  <p:stCondLst>
                                    <p:cond delay="0"/>
                                  </p:stCondLst>
                                  <p:childTnLst>
                                    <p:set>
                                      <p:cBhvr>
                                        <p:cTn id="140" dur="1" fill="hold">
                                          <p:stCondLst>
                                            <p:cond delay="0"/>
                                          </p:stCondLst>
                                        </p:cTn>
                                        <p:tgtEl>
                                          <p:spTgt spid="45"/>
                                        </p:tgtEl>
                                        <p:attrNameLst>
                                          <p:attrName>style.visibility</p:attrName>
                                        </p:attrNameLst>
                                      </p:cBhvr>
                                      <p:to>
                                        <p:strVal val="visible"/>
                                      </p:to>
                                    </p:set>
                                    <p:anim calcmode="lin" valueType="num">
                                      <p:cBhvr additive="base">
                                        <p:cTn id="141" dur="500" fill="hold"/>
                                        <p:tgtEl>
                                          <p:spTgt spid="45"/>
                                        </p:tgtEl>
                                        <p:attrNameLst>
                                          <p:attrName>ppt_x</p:attrName>
                                        </p:attrNameLst>
                                      </p:cBhvr>
                                      <p:tavLst>
                                        <p:tav tm="0">
                                          <p:val>
                                            <p:strVal val="#ppt_x"/>
                                          </p:val>
                                        </p:tav>
                                        <p:tav tm="100000">
                                          <p:val>
                                            <p:strVal val="#ppt_x"/>
                                          </p:val>
                                        </p:tav>
                                      </p:tavLst>
                                    </p:anim>
                                    <p:anim calcmode="lin" valueType="num">
                                      <p:cBhvr additive="base">
                                        <p:cTn id="14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2" presetClass="entr" presetSubtype="4" fill="hold" grpId="0" nodeType="clickEffect">
                                  <p:stCondLst>
                                    <p:cond delay="0"/>
                                  </p:stCondLst>
                                  <p:childTnLst>
                                    <p:set>
                                      <p:cBhvr>
                                        <p:cTn id="146" dur="1" fill="hold">
                                          <p:stCondLst>
                                            <p:cond delay="0"/>
                                          </p:stCondLst>
                                        </p:cTn>
                                        <p:tgtEl>
                                          <p:spTgt spid="50"/>
                                        </p:tgtEl>
                                        <p:attrNameLst>
                                          <p:attrName>style.visibility</p:attrName>
                                        </p:attrNameLst>
                                      </p:cBhvr>
                                      <p:to>
                                        <p:strVal val="visible"/>
                                      </p:to>
                                    </p:set>
                                    <p:anim calcmode="lin" valueType="num">
                                      <p:cBhvr additive="base">
                                        <p:cTn id="147" dur="500" fill="hold"/>
                                        <p:tgtEl>
                                          <p:spTgt spid="50"/>
                                        </p:tgtEl>
                                        <p:attrNameLst>
                                          <p:attrName>ppt_x</p:attrName>
                                        </p:attrNameLst>
                                      </p:cBhvr>
                                      <p:tavLst>
                                        <p:tav tm="0">
                                          <p:val>
                                            <p:strVal val="#ppt_x"/>
                                          </p:val>
                                        </p:tav>
                                        <p:tav tm="100000">
                                          <p:val>
                                            <p:strVal val="#ppt_x"/>
                                          </p:val>
                                        </p:tav>
                                      </p:tavLst>
                                    </p:anim>
                                    <p:anim calcmode="lin" valueType="num">
                                      <p:cBhvr additive="base">
                                        <p:cTn id="14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9" grpId="0" animBg="1"/>
      <p:bldP spid="20" grpId="0" animBg="1"/>
      <p:bldP spid="21" grpId="0" animBg="1"/>
      <p:bldP spid="22" grpId="0" animBg="1"/>
      <p:bldP spid="25" grpId="0" animBg="1"/>
      <p:bldP spid="26" grpId="0" animBg="1"/>
      <p:bldP spid="28" grpId="0"/>
      <p:bldP spid="34" grpId="0" animBg="1"/>
      <p:bldP spid="35" grpId="0" animBg="1"/>
      <p:bldP spid="36" grpId="0" animBg="1"/>
      <p:bldP spid="37" grpId="0" animBg="1"/>
      <p:bldP spid="38" grpId="0" animBg="1"/>
      <p:bldP spid="39" grpId="0" animBg="1"/>
      <p:bldP spid="45" grpId="0" animBg="1"/>
      <p:bldP spid="46" grpId="0" animBg="1"/>
      <p:bldP spid="49" grpId="0" animBg="1"/>
      <p:bldP spid="50" grpId="0" animBg="1"/>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3">
            <a:extLst>
              <a:ext uri="{FF2B5EF4-FFF2-40B4-BE49-F238E27FC236}">
                <a16:creationId xmlns:a16="http://schemas.microsoft.com/office/drawing/2014/main" id="{234E15BA-40CF-43D0-A1D6-161B3426DCCE}"/>
              </a:ext>
            </a:extLst>
          </p:cNvPr>
          <p:cNvSpPr txBox="1"/>
          <p:nvPr/>
        </p:nvSpPr>
        <p:spPr>
          <a:xfrm>
            <a:off x="2886534" y="1504403"/>
            <a:ext cx="6133154"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temps d’arrêt – temps de réparation</a:t>
            </a:r>
          </a:p>
        </p:txBody>
      </p:sp>
      <p:sp>
        <p:nvSpPr>
          <p:cNvPr id="19" name="ZoneTexte 4">
            <a:extLst>
              <a:ext uri="{FF2B5EF4-FFF2-40B4-BE49-F238E27FC236}">
                <a16:creationId xmlns:a16="http://schemas.microsoft.com/office/drawing/2014/main" id="{5AD36B31-2D0C-43D9-931B-28D55082E9FF}"/>
              </a:ext>
            </a:extLst>
          </p:cNvPr>
          <p:cNvSpPr txBox="1"/>
          <p:nvPr/>
        </p:nvSpPr>
        <p:spPr>
          <a:xfrm>
            <a:off x="1412889" y="1675742"/>
            <a:ext cx="1495922" cy="64633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3600" b="1" dirty="0">
                <a:solidFill>
                  <a:srgbClr val="FF0000"/>
                </a:solidFill>
                <a:highlight>
                  <a:srgbClr val="FFFF00"/>
                </a:highlight>
              </a:rPr>
              <a:t>TRM</a:t>
            </a:r>
            <a:r>
              <a:rPr lang="fr-FR" sz="3600" dirty="0"/>
              <a:t> =</a:t>
            </a:r>
          </a:p>
        </p:txBody>
      </p:sp>
      <p:cxnSp>
        <p:nvCxnSpPr>
          <p:cNvPr id="20" name="Connecteur droit 19">
            <a:extLst>
              <a:ext uri="{FF2B5EF4-FFF2-40B4-BE49-F238E27FC236}">
                <a16:creationId xmlns:a16="http://schemas.microsoft.com/office/drawing/2014/main" id="{0286ADEB-8627-4AFF-A542-836F47BA08B9}"/>
              </a:ext>
            </a:extLst>
          </p:cNvPr>
          <p:cNvCxnSpPr/>
          <p:nvPr/>
        </p:nvCxnSpPr>
        <p:spPr>
          <a:xfrm flipH="1">
            <a:off x="2999078" y="1998908"/>
            <a:ext cx="6252519" cy="0"/>
          </a:xfrm>
          <a:prstGeom prst="line">
            <a:avLst/>
          </a:prstGeom>
          <a:ln/>
        </p:spPr>
        <p:style>
          <a:lnRef idx="3">
            <a:schemeClr val="accent3"/>
          </a:lnRef>
          <a:fillRef idx="0">
            <a:schemeClr val="accent3"/>
          </a:fillRef>
          <a:effectRef idx="2">
            <a:schemeClr val="accent3"/>
          </a:effectRef>
          <a:fontRef idx="minor">
            <a:schemeClr val="tx1"/>
          </a:fontRef>
        </p:style>
      </p:cxnSp>
      <p:sp>
        <p:nvSpPr>
          <p:cNvPr id="21" name="ZoneTexte 7">
            <a:extLst>
              <a:ext uri="{FF2B5EF4-FFF2-40B4-BE49-F238E27FC236}">
                <a16:creationId xmlns:a16="http://schemas.microsoft.com/office/drawing/2014/main" id="{C316C031-A5DC-483D-AB62-3B3B9216384A}"/>
              </a:ext>
            </a:extLst>
          </p:cNvPr>
          <p:cNvSpPr txBox="1"/>
          <p:nvPr/>
        </p:nvSpPr>
        <p:spPr>
          <a:xfrm>
            <a:off x="4427010" y="1960176"/>
            <a:ext cx="2426305"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temps d’arrêt</a:t>
            </a:r>
          </a:p>
        </p:txBody>
      </p:sp>
      <p:sp>
        <p:nvSpPr>
          <p:cNvPr id="22" name="ZoneTexte 8"/>
          <p:cNvSpPr txBox="1"/>
          <p:nvPr/>
        </p:nvSpPr>
        <p:spPr>
          <a:xfrm>
            <a:off x="9384455" y="1699687"/>
            <a:ext cx="1549400" cy="52322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X 100</a:t>
            </a:r>
          </a:p>
        </p:txBody>
      </p:sp>
      <p:sp>
        <p:nvSpPr>
          <p:cNvPr id="23" name="ZoneTexte 22"/>
          <p:cNvSpPr txBox="1"/>
          <p:nvPr/>
        </p:nvSpPr>
        <p:spPr>
          <a:xfrm>
            <a:off x="1676400" y="266700"/>
            <a:ext cx="7580142" cy="738664"/>
          </a:xfrm>
          <a:prstGeom prst="rect">
            <a:avLst/>
          </a:prstGeom>
          <a:noFill/>
        </p:spPr>
        <p:txBody>
          <a:bodyPr wrap="square" rtlCol="0">
            <a:spAutoFit/>
          </a:bodyPr>
          <a:lstStyle/>
          <a:p>
            <a:r>
              <a:rPr lang="fr-FR" sz="2400" b="1" u="sng" dirty="0">
                <a:solidFill>
                  <a:srgbClr val="D9F147"/>
                </a:solidFill>
              </a:rPr>
              <a:t>Le taux de la réactivité maintenance :  TRM</a:t>
            </a:r>
            <a:endParaRPr lang="fr-FR" sz="2400" dirty="0">
              <a:solidFill>
                <a:srgbClr val="D9F147"/>
              </a:solidFill>
            </a:endParaRPr>
          </a:p>
          <a:p>
            <a:endParaRPr lang="fr-FR" dirty="0">
              <a:solidFill>
                <a:srgbClr val="D9F147"/>
              </a:solidFill>
            </a:endParaRPr>
          </a:p>
        </p:txBody>
      </p:sp>
      <p:sp>
        <p:nvSpPr>
          <p:cNvPr id="24" name="ZoneTexte 23"/>
          <p:cNvSpPr txBox="1"/>
          <p:nvPr/>
        </p:nvSpPr>
        <p:spPr>
          <a:xfrm>
            <a:off x="1231899" y="3378200"/>
            <a:ext cx="8671755" cy="738664"/>
          </a:xfrm>
          <a:prstGeom prst="rect">
            <a:avLst/>
          </a:prstGeom>
          <a:noFill/>
        </p:spPr>
        <p:txBody>
          <a:bodyPr wrap="square" rtlCol="0">
            <a:spAutoFit/>
          </a:bodyPr>
          <a:lstStyle/>
          <a:p>
            <a:r>
              <a:rPr lang="fr-FR" sz="2400" b="1" u="sng" dirty="0">
                <a:solidFill>
                  <a:srgbClr val="D9F147"/>
                </a:solidFill>
              </a:rPr>
              <a:t>Le moyen du temps technique de réparation : MTTR</a:t>
            </a:r>
            <a:endParaRPr lang="fr-FR" sz="2400" dirty="0">
              <a:solidFill>
                <a:srgbClr val="D9F147"/>
              </a:solidFill>
            </a:endParaRPr>
          </a:p>
          <a:p>
            <a:endParaRPr lang="fr-FR" dirty="0">
              <a:solidFill>
                <a:srgbClr val="D9F147"/>
              </a:solidFill>
            </a:endParaRPr>
          </a:p>
        </p:txBody>
      </p:sp>
      <p:sp>
        <p:nvSpPr>
          <p:cNvPr id="25" name="ZoneTexte 3">
            <a:extLst>
              <a:ext uri="{FF2B5EF4-FFF2-40B4-BE49-F238E27FC236}">
                <a16:creationId xmlns:a16="http://schemas.microsoft.com/office/drawing/2014/main" id="{234E15BA-40CF-43D0-A1D6-161B3426DCCE}"/>
              </a:ext>
            </a:extLst>
          </p:cNvPr>
          <p:cNvSpPr txBox="1"/>
          <p:nvPr/>
        </p:nvSpPr>
        <p:spPr>
          <a:xfrm>
            <a:off x="3774318" y="4273003"/>
            <a:ext cx="6269409"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Somme des durées des interventions</a:t>
            </a:r>
          </a:p>
        </p:txBody>
      </p:sp>
      <p:sp>
        <p:nvSpPr>
          <p:cNvPr id="26" name="ZoneTexte 4">
            <a:extLst>
              <a:ext uri="{FF2B5EF4-FFF2-40B4-BE49-F238E27FC236}">
                <a16:creationId xmlns:a16="http://schemas.microsoft.com/office/drawing/2014/main" id="{5AD36B31-2D0C-43D9-931B-28D55082E9FF}"/>
              </a:ext>
            </a:extLst>
          </p:cNvPr>
          <p:cNvSpPr txBox="1"/>
          <p:nvPr/>
        </p:nvSpPr>
        <p:spPr>
          <a:xfrm>
            <a:off x="1843473" y="4406242"/>
            <a:ext cx="1935145" cy="64633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3600" b="1" dirty="0">
                <a:solidFill>
                  <a:srgbClr val="FF0000"/>
                </a:solidFill>
                <a:highlight>
                  <a:srgbClr val="FFFF00"/>
                </a:highlight>
              </a:rPr>
              <a:t>MTTR=</a:t>
            </a:r>
            <a:endParaRPr lang="fr-FR" sz="3600" dirty="0"/>
          </a:p>
        </p:txBody>
      </p:sp>
      <p:cxnSp>
        <p:nvCxnSpPr>
          <p:cNvPr id="27" name="Connecteur droit 26">
            <a:extLst>
              <a:ext uri="{FF2B5EF4-FFF2-40B4-BE49-F238E27FC236}">
                <a16:creationId xmlns:a16="http://schemas.microsoft.com/office/drawing/2014/main" id="{0286ADEB-8627-4AFF-A542-836F47BA08B9}"/>
              </a:ext>
            </a:extLst>
          </p:cNvPr>
          <p:cNvCxnSpPr/>
          <p:nvPr/>
        </p:nvCxnSpPr>
        <p:spPr>
          <a:xfrm flipH="1">
            <a:off x="3774318" y="4767508"/>
            <a:ext cx="6252519" cy="0"/>
          </a:xfrm>
          <a:prstGeom prst="line">
            <a:avLst/>
          </a:prstGeom>
          <a:ln/>
        </p:spPr>
        <p:style>
          <a:lnRef idx="3">
            <a:schemeClr val="accent3"/>
          </a:lnRef>
          <a:fillRef idx="0">
            <a:schemeClr val="accent3"/>
          </a:fillRef>
          <a:effectRef idx="2">
            <a:schemeClr val="accent3"/>
          </a:effectRef>
          <a:fontRef idx="minor">
            <a:schemeClr val="tx1"/>
          </a:fontRef>
        </p:style>
      </p:cxnSp>
      <p:sp>
        <p:nvSpPr>
          <p:cNvPr id="28" name="ZoneTexte 7">
            <a:extLst>
              <a:ext uri="{FF2B5EF4-FFF2-40B4-BE49-F238E27FC236}">
                <a16:creationId xmlns:a16="http://schemas.microsoft.com/office/drawing/2014/main" id="{C316C031-A5DC-483D-AB62-3B3B9216384A}"/>
              </a:ext>
            </a:extLst>
          </p:cNvPr>
          <p:cNvSpPr txBox="1"/>
          <p:nvPr/>
        </p:nvSpPr>
        <p:spPr>
          <a:xfrm>
            <a:off x="4781394" y="4728776"/>
            <a:ext cx="4464171"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Nombre des interventions</a:t>
            </a:r>
          </a:p>
        </p:txBody>
      </p:sp>
      <p:sp>
        <p:nvSpPr>
          <p:cNvPr id="29" name="ZoneTexte 28"/>
          <p:cNvSpPr txBox="1"/>
          <p:nvPr/>
        </p:nvSpPr>
        <p:spPr>
          <a:xfrm>
            <a:off x="2959100" y="5626100"/>
            <a:ext cx="7479128" cy="923330"/>
          </a:xfrm>
          <a:prstGeom prst="rect">
            <a:avLst/>
          </a:prstGeom>
          <a:noFill/>
        </p:spPr>
        <p:txBody>
          <a:bodyPr wrap="square" rtlCol="0">
            <a:spAutoFit/>
          </a:bodyPr>
          <a:lstStyle/>
          <a:p>
            <a:r>
              <a:rPr lang="fr-FR" dirty="0"/>
              <a:t>NB :Il faut faire attention, le MTTR se calcule à base des durées des interventions et non pas à base des durées des arrêts.</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ox(in)">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childTnLst>
                                </p:cTn>
                              </p:par>
                              <p:par>
                                <p:cTn id="20" presetID="23" presetClass="entr" presetSubtype="16"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childTnLst>
                                </p:cTn>
                              </p:par>
                              <p:par>
                                <p:cTn id="24" presetID="23" presetClass="entr" presetSubtype="16"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p:cTn id="26" dur="500" fill="hold"/>
                                        <p:tgtEl>
                                          <p:spTgt spid="21"/>
                                        </p:tgtEl>
                                        <p:attrNameLst>
                                          <p:attrName>ppt_w</p:attrName>
                                        </p:attrNameLst>
                                      </p:cBhvr>
                                      <p:tavLst>
                                        <p:tav tm="0">
                                          <p:val>
                                            <p:fltVal val="0"/>
                                          </p:val>
                                        </p:tav>
                                        <p:tav tm="100000">
                                          <p:val>
                                            <p:strVal val="#ppt_w"/>
                                          </p:val>
                                        </p:tav>
                                      </p:tavLst>
                                    </p:anim>
                                    <p:anim calcmode="lin" valueType="num">
                                      <p:cBhvr>
                                        <p:cTn id="27" dur="500" fill="hold"/>
                                        <p:tgtEl>
                                          <p:spTgt spid="21"/>
                                        </p:tgtEl>
                                        <p:attrNameLst>
                                          <p:attrName>ppt_h</p:attrName>
                                        </p:attrNameLst>
                                      </p:cBhvr>
                                      <p:tavLst>
                                        <p:tav tm="0">
                                          <p:val>
                                            <p:fltVal val="0"/>
                                          </p:val>
                                        </p:tav>
                                        <p:tav tm="100000">
                                          <p:val>
                                            <p:strVal val="#ppt_h"/>
                                          </p:val>
                                        </p:tav>
                                      </p:tavLst>
                                    </p:anim>
                                  </p:childTnLst>
                                </p:cTn>
                              </p:par>
                              <p:par>
                                <p:cTn id="28" presetID="23" presetClass="entr" presetSubtype="16"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p:cTn id="30" dur="500" fill="hold"/>
                                        <p:tgtEl>
                                          <p:spTgt spid="22"/>
                                        </p:tgtEl>
                                        <p:attrNameLst>
                                          <p:attrName>ppt_w</p:attrName>
                                        </p:attrNameLst>
                                      </p:cBhvr>
                                      <p:tavLst>
                                        <p:tav tm="0">
                                          <p:val>
                                            <p:fltVal val="0"/>
                                          </p:val>
                                        </p:tav>
                                        <p:tav tm="100000">
                                          <p:val>
                                            <p:strVal val="#ppt_w"/>
                                          </p:val>
                                        </p:tav>
                                      </p:tavLst>
                                    </p:anim>
                                    <p:anim calcmode="lin" valueType="num">
                                      <p:cBhvr>
                                        <p:cTn id="31"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 calcmode="lin" valueType="num">
                                      <p:cBhvr additive="base">
                                        <p:cTn id="36" dur="500" fill="hold"/>
                                        <p:tgtEl>
                                          <p:spTgt spid="24"/>
                                        </p:tgtEl>
                                        <p:attrNameLst>
                                          <p:attrName>ppt_x</p:attrName>
                                        </p:attrNameLst>
                                      </p:cBhvr>
                                      <p:tavLst>
                                        <p:tav tm="0">
                                          <p:val>
                                            <p:strVal val="#ppt_x"/>
                                          </p:val>
                                        </p:tav>
                                        <p:tav tm="100000">
                                          <p:val>
                                            <p:strVal val="#ppt_x"/>
                                          </p:val>
                                        </p:tav>
                                      </p:tavLst>
                                    </p:anim>
                                    <p:anim calcmode="lin" valueType="num">
                                      <p:cBhvr additive="base">
                                        <p:cTn id="3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15" presetClass="entr" presetSubtype="0" fill="hold" nodeType="click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p:cTn id="48" dur="1000" fill="hold"/>
                                        <p:tgtEl>
                                          <p:spTgt spid="27"/>
                                        </p:tgtEl>
                                        <p:attrNameLst>
                                          <p:attrName>ppt_w</p:attrName>
                                        </p:attrNameLst>
                                      </p:cBhvr>
                                      <p:tavLst>
                                        <p:tav tm="0">
                                          <p:val>
                                            <p:fltVal val="0"/>
                                          </p:val>
                                        </p:tav>
                                        <p:tav tm="100000">
                                          <p:val>
                                            <p:strVal val="#ppt_w"/>
                                          </p:val>
                                        </p:tav>
                                      </p:tavLst>
                                    </p:anim>
                                    <p:anim calcmode="lin" valueType="num">
                                      <p:cBhvr>
                                        <p:cTn id="49" dur="1000" fill="hold"/>
                                        <p:tgtEl>
                                          <p:spTgt spid="27"/>
                                        </p:tgtEl>
                                        <p:attrNameLst>
                                          <p:attrName>ppt_h</p:attrName>
                                        </p:attrNameLst>
                                      </p:cBhvr>
                                      <p:tavLst>
                                        <p:tav tm="0">
                                          <p:val>
                                            <p:fltVal val="0"/>
                                          </p:val>
                                        </p:tav>
                                        <p:tav tm="100000">
                                          <p:val>
                                            <p:strVal val="#ppt_h"/>
                                          </p:val>
                                        </p:tav>
                                      </p:tavLst>
                                    </p:anim>
                                    <p:anim calcmode="lin" valueType="num">
                                      <p:cBhvr>
                                        <p:cTn id="50"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51" dur="1000" fill="hold"/>
                                        <p:tgtEl>
                                          <p:spTgt spid="27"/>
                                        </p:tgtEl>
                                        <p:attrNameLst>
                                          <p:attrName>ppt_y</p:attrName>
                                        </p:attrNameLst>
                                      </p:cBhvr>
                                      <p:tavLst>
                                        <p:tav tm="0" fmla="#ppt_y+(sin(-2*pi*(1-$))*-#ppt_x+cos(-2*pi*(1-$))*(1-#ppt_y))*(1-$)">
                                          <p:val>
                                            <p:fltVal val="0"/>
                                          </p:val>
                                        </p:tav>
                                        <p:tav tm="100000">
                                          <p:val>
                                            <p:fltVal val="1"/>
                                          </p:val>
                                        </p:tav>
                                      </p:tavLst>
                                    </p:anim>
                                  </p:childTnLst>
                                </p:cTn>
                              </p:par>
                              <p:par>
                                <p:cTn id="52" presetID="15" presetClass="entr" presetSubtype="0" fill="hold" grpId="0" nodeType="withEffect">
                                  <p:stCondLst>
                                    <p:cond delay="0"/>
                                  </p:stCondLst>
                                  <p:childTnLst>
                                    <p:set>
                                      <p:cBhvr>
                                        <p:cTn id="53" dur="1" fill="hold">
                                          <p:stCondLst>
                                            <p:cond delay="0"/>
                                          </p:stCondLst>
                                        </p:cTn>
                                        <p:tgtEl>
                                          <p:spTgt spid="25"/>
                                        </p:tgtEl>
                                        <p:attrNameLst>
                                          <p:attrName>style.visibility</p:attrName>
                                        </p:attrNameLst>
                                      </p:cBhvr>
                                      <p:to>
                                        <p:strVal val="visible"/>
                                      </p:to>
                                    </p:set>
                                    <p:anim calcmode="lin" valueType="num">
                                      <p:cBhvr>
                                        <p:cTn id="54" dur="1000" fill="hold"/>
                                        <p:tgtEl>
                                          <p:spTgt spid="25"/>
                                        </p:tgtEl>
                                        <p:attrNameLst>
                                          <p:attrName>ppt_w</p:attrName>
                                        </p:attrNameLst>
                                      </p:cBhvr>
                                      <p:tavLst>
                                        <p:tav tm="0">
                                          <p:val>
                                            <p:fltVal val="0"/>
                                          </p:val>
                                        </p:tav>
                                        <p:tav tm="100000">
                                          <p:val>
                                            <p:strVal val="#ppt_w"/>
                                          </p:val>
                                        </p:tav>
                                      </p:tavLst>
                                    </p:anim>
                                    <p:anim calcmode="lin" valueType="num">
                                      <p:cBhvr>
                                        <p:cTn id="55" dur="1000" fill="hold"/>
                                        <p:tgtEl>
                                          <p:spTgt spid="25"/>
                                        </p:tgtEl>
                                        <p:attrNameLst>
                                          <p:attrName>ppt_h</p:attrName>
                                        </p:attrNameLst>
                                      </p:cBhvr>
                                      <p:tavLst>
                                        <p:tav tm="0">
                                          <p:val>
                                            <p:fltVal val="0"/>
                                          </p:val>
                                        </p:tav>
                                        <p:tav tm="100000">
                                          <p:val>
                                            <p:strVal val="#ppt_h"/>
                                          </p:val>
                                        </p:tav>
                                      </p:tavLst>
                                    </p:anim>
                                    <p:anim calcmode="lin" valueType="num">
                                      <p:cBhvr>
                                        <p:cTn id="56" dur="1000" fill="hold"/>
                                        <p:tgtEl>
                                          <p:spTgt spid="25"/>
                                        </p:tgtEl>
                                        <p:attrNameLst>
                                          <p:attrName>ppt_x</p:attrName>
                                        </p:attrNameLst>
                                      </p:cBhvr>
                                      <p:tavLst>
                                        <p:tav tm="0" fmla="#ppt_x+(cos(-2*pi*(1-$))*-#ppt_x-sin(-2*pi*(1-$))*(1-#ppt_y))*(1-$)">
                                          <p:val>
                                            <p:fltVal val="0"/>
                                          </p:val>
                                        </p:tav>
                                        <p:tav tm="100000">
                                          <p:val>
                                            <p:fltVal val="1"/>
                                          </p:val>
                                        </p:tav>
                                      </p:tavLst>
                                    </p:anim>
                                    <p:anim calcmode="lin" valueType="num">
                                      <p:cBhvr>
                                        <p:cTn id="57" dur="1000" fill="hold"/>
                                        <p:tgtEl>
                                          <p:spTgt spid="25"/>
                                        </p:tgtEl>
                                        <p:attrNameLst>
                                          <p:attrName>ppt_y</p:attrName>
                                        </p:attrNameLst>
                                      </p:cBhvr>
                                      <p:tavLst>
                                        <p:tav tm="0" fmla="#ppt_y+(sin(-2*pi*(1-$))*-#ppt_x+cos(-2*pi*(1-$))*(1-#ppt_y))*(1-$)">
                                          <p:val>
                                            <p:fltVal val="0"/>
                                          </p:val>
                                        </p:tav>
                                        <p:tav tm="100000">
                                          <p:val>
                                            <p:fltVal val="1"/>
                                          </p:val>
                                        </p:tav>
                                      </p:tavLst>
                                    </p:anim>
                                  </p:childTnLst>
                                </p:cTn>
                              </p:par>
                              <p:par>
                                <p:cTn id="58" presetID="15" presetClass="entr" presetSubtype="0" fill="hold" grpId="0" nodeType="withEffect">
                                  <p:stCondLst>
                                    <p:cond delay="0"/>
                                  </p:stCondLst>
                                  <p:childTnLst>
                                    <p:set>
                                      <p:cBhvr>
                                        <p:cTn id="59" dur="1" fill="hold">
                                          <p:stCondLst>
                                            <p:cond delay="0"/>
                                          </p:stCondLst>
                                        </p:cTn>
                                        <p:tgtEl>
                                          <p:spTgt spid="28"/>
                                        </p:tgtEl>
                                        <p:attrNameLst>
                                          <p:attrName>style.visibility</p:attrName>
                                        </p:attrNameLst>
                                      </p:cBhvr>
                                      <p:to>
                                        <p:strVal val="visible"/>
                                      </p:to>
                                    </p:set>
                                    <p:anim calcmode="lin" valueType="num">
                                      <p:cBhvr>
                                        <p:cTn id="60" dur="1000" fill="hold"/>
                                        <p:tgtEl>
                                          <p:spTgt spid="28"/>
                                        </p:tgtEl>
                                        <p:attrNameLst>
                                          <p:attrName>ppt_w</p:attrName>
                                        </p:attrNameLst>
                                      </p:cBhvr>
                                      <p:tavLst>
                                        <p:tav tm="0">
                                          <p:val>
                                            <p:fltVal val="0"/>
                                          </p:val>
                                        </p:tav>
                                        <p:tav tm="100000">
                                          <p:val>
                                            <p:strVal val="#ppt_w"/>
                                          </p:val>
                                        </p:tav>
                                      </p:tavLst>
                                    </p:anim>
                                    <p:anim calcmode="lin" valueType="num">
                                      <p:cBhvr>
                                        <p:cTn id="61" dur="1000" fill="hold"/>
                                        <p:tgtEl>
                                          <p:spTgt spid="28"/>
                                        </p:tgtEl>
                                        <p:attrNameLst>
                                          <p:attrName>ppt_h</p:attrName>
                                        </p:attrNameLst>
                                      </p:cBhvr>
                                      <p:tavLst>
                                        <p:tav tm="0">
                                          <p:val>
                                            <p:fltVal val="0"/>
                                          </p:val>
                                        </p:tav>
                                        <p:tav tm="100000">
                                          <p:val>
                                            <p:strVal val="#ppt_h"/>
                                          </p:val>
                                        </p:tav>
                                      </p:tavLst>
                                    </p:anim>
                                    <p:anim calcmode="lin" valueType="num">
                                      <p:cBhvr>
                                        <p:cTn id="62" dur="1000" fill="hold"/>
                                        <p:tgtEl>
                                          <p:spTgt spid="28"/>
                                        </p:tgtEl>
                                        <p:attrNameLst>
                                          <p:attrName>ppt_x</p:attrName>
                                        </p:attrNameLst>
                                      </p:cBhvr>
                                      <p:tavLst>
                                        <p:tav tm="0" fmla="#ppt_x+(cos(-2*pi*(1-$))*-#ppt_x-sin(-2*pi*(1-$))*(1-#ppt_y))*(1-$)">
                                          <p:val>
                                            <p:fltVal val="0"/>
                                          </p:val>
                                        </p:tav>
                                        <p:tav tm="100000">
                                          <p:val>
                                            <p:fltVal val="1"/>
                                          </p:val>
                                        </p:tav>
                                      </p:tavLst>
                                    </p:anim>
                                    <p:anim calcmode="lin" valueType="num">
                                      <p:cBhvr>
                                        <p:cTn id="63" dur="1000" fill="hold"/>
                                        <p:tgtEl>
                                          <p:spTgt spid="2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 calcmode="lin" valueType="num">
                                      <p:cBhvr additive="base">
                                        <p:cTn id="68" dur="500" fill="hold"/>
                                        <p:tgtEl>
                                          <p:spTgt spid="29"/>
                                        </p:tgtEl>
                                        <p:attrNameLst>
                                          <p:attrName>ppt_x</p:attrName>
                                        </p:attrNameLst>
                                      </p:cBhvr>
                                      <p:tavLst>
                                        <p:tav tm="0">
                                          <p:val>
                                            <p:strVal val="#ppt_x"/>
                                          </p:val>
                                        </p:tav>
                                        <p:tav tm="100000">
                                          <p:val>
                                            <p:strVal val="#ppt_x"/>
                                          </p:val>
                                        </p:tav>
                                      </p:tavLst>
                                    </p:anim>
                                    <p:anim calcmode="lin" valueType="num">
                                      <p:cBhvr additive="base">
                                        <p:cTn id="69"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1" grpId="0"/>
      <p:bldP spid="22" grpId="0"/>
      <p:bldP spid="23" grpId="0"/>
      <p:bldP spid="24" grpId="0"/>
      <p:bldP spid="25" grpId="0"/>
      <p:bldP spid="26" grpId="0"/>
      <p:bldP spid="28" grpId="0"/>
      <p:bldP spid="29" grpId="0"/>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69145" y="211016"/>
            <a:ext cx="9734843" cy="954107"/>
          </a:xfrm>
          <a:prstGeom prst="rect">
            <a:avLst/>
          </a:prstGeom>
          <a:noFill/>
        </p:spPr>
        <p:txBody>
          <a:bodyPr wrap="square" rtlCol="0">
            <a:spAutoFit/>
          </a:bodyPr>
          <a:lstStyle/>
          <a:p>
            <a:r>
              <a:rPr lang="fr-FR" sz="2800" b="1" dirty="0">
                <a:solidFill>
                  <a:srgbClr val="D9F147"/>
                </a:solidFill>
              </a:rPr>
              <a:t>Le coût directs de la maintenance corrective  : CDMC</a:t>
            </a:r>
            <a:endParaRPr lang="fr-FR" sz="2800" dirty="0">
              <a:solidFill>
                <a:srgbClr val="D9F147"/>
              </a:solidFill>
            </a:endParaRPr>
          </a:p>
          <a:p>
            <a:endParaRPr lang="fr-FR" sz="2800" dirty="0">
              <a:solidFill>
                <a:srgbClr val="D9F147"/>
              </a:solidFill>
            </a:endParaRPr>
          </a:p>
        </p:txBody>
      </p:sp>
      <p:sp>
        <p:nvSpPr>
          <p:cNvPr id="5" name="ZoneTexte 9">
            <a:extLst>
              <a:ext uri="{FF2B5EF4-FFF2-40B4-BE49-F238E27FC236}">
                <a16:creationId xmlns:a16="http://schemas.microsoft.com/office/drawing/2014/main" id="{234E15BA-40CF-43D0-A1D6-161B3426DCCE}"/>
              </a:ext>
            </a:extLst>
          </p:cNvPr>
          <p:cNvSpPr txBox="1"/>
          <p:nvPr/>
        </p:nvSpPr>
        <p:spPr>
          <a:xfrm>
            <a:off x="1866671" y="1459351"/>
            <a:ext cx="10163669" cy="83099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400" dirty="0"/>
              <a:t>Coût horaire des agents*la durée des arrêts + Le coût des PDR +Le  coût de la prestation</a:t>
            </a:r>
          </a:p>
        </p:txBody>
      </p:sp>
      <p:sp>
        <p:nvSpPr>
          <p:cNvPr id="6" name="ZoneTexte 10">
            <a:extLst>
              <a:ext uri="{FF2B5EF4-FFF2-40B4-BE49-F238E27FC236}">
                <a16:creationId xmlns:a16="http://schemas.microsoft.com/office/drawing/2014/main" id="{5AD36B31-2D0C-43D9-931B-28D55082E9FF}"/>
              </a:ext>
            </a:extLst>
          </p:cNvPr>
          <p:cNvSpPr txBox="1"/>
          <p:nvPr/>
        </p:nvSpPr>
        <p:spPr>
          <a:xfrm>
            <a:off x="299992" y="1403458"/>
            <a:ext cx="1648208"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b="1" dirty="0">
                <a:solidFill>
                  <a:srgbClr val="FF0000"/>
                </a:solidFill>
                <a:highlight>
                  <a:srgbClr val="FFFF00"/>
                </a:highlight>
              </a:rPr>
              <a:t>CDMC=</a:t>
            </a:r>
            <a:endParaRPr lang="fr-FR" sz="2800" dirty="0"/>
          </a:p>
        </p:txBody>
      </p:sp>
      <p:sp>
        <p:nvSpPr>
          <p:cNvPr id="7" name="ZoneTexte 6"/>
          <p:cNvSpPr txBox="1"/>
          <p:nvPr/>
        </p:nvSpPr>
        <p:spPr>
          <a:xfrm>
            <a:off x="1191259" y="3342249"/>
            <a:ext cx="9725269" cy="1877437"/>
          </a:xfrm>
          <a:prstGeom prst="rect">
            <a:avLst/>
          </a:prstGeom>
          <a:noFill/>
        </p:spPr>
        <p:txBody>
          <a:bodyPr wrap="square" rtlCol="0">
            <a:spAutoFit/>
          </a:bodyPr>
          <a:lstStyle/>
          <a:p>
            <a:r>
              <a:rPr lang="fr-FR" sz="2800" b="1" u="sng" dirty="0">
                <a:solidFill>
                  <a:srgbClr val="D9F147"/>
                </a:solidFill>
              </a:rPr>
              <a:t>Le coût indirect de la maintenance corrective : CIMC</a:t>
            </a:r>
          </a:p>
          <a:p>
            <a:endParaRPr lang="fr-FR" sz="2800" dirty="0">
              <a:solidFill>
                <a:srgbClr val="D9F147"/>
              </a:solidFill>
            </a:endParaRPr>
          </a:p>
          <a:p>
            <a:r>
              <a:rPr lang="fr-FR" sz="2000" dirty="0"/>
              <a:t>ce coût sera calculer par le service production, il diffère selon la structuration et le type de flux de la production</a:t>
            </a:r>
          </a:p>
          <a:p>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049338"/>
            <a:ext cx="12192000" cy="1143000"/>
          </a:xfrm>
        </p:spPr>
        <p:txBody>
          <a:bodyPr>
            <a:noAutofit/>
          </a:bodyPr>
          <a:lstStyle/>
          <a:p>
            <a:br>
              <a:rPr lang="fr-FR" sz="2800" dirty="0">
                <a:solidFill>
                  <a:schemeClr val="accent6"/>
                </a:solidFill>
              </a:rPr>
            </a:br>
            <a:r>
              <a:rPr lang="fr-FR" sz="2800" dirty="0">
                <a:solidFill>
                  <a:schemeClr val="accent6"/>
                </a:solidFill>
              </a:rPr>
              <a:t>INDICATEURS DE PERFORMANCE DE LA MAINTENANCE PREVENTIVE</a:t>
            </a:r>
          </a:p>
        </p:txBody>
      </p:sp>
      <p:sp>
        <p:nvSpPr>
          <p:cNvPr id="3" name="Espace réservé du contenu 2"/>
          <p:cNvSpPr>
            <a:spLocks noGrp="1"/>
          </p:cNvSpPr>
          <p:nvPr>
            <p:ph idx="1"/>
          </p:nvPr>
        </p:nvSpPr>
        <p:spPr>
          <a:xfrm>
            <a:off x="635000" y="2781303"/>
            <a:ext cx="10972800" cy="2311397"/>
          </a:xfrm>
        </p:spPr>
        <p:txBody>
          <a:bodyPr/>
          <a:lstStyle/>
          <a:p>
            <a:r>
              <a:rPr lang="fr-FR" dirty="0"/>
              <a:t>Avant de parler des indicateurs de la maintenance préventive, je voulais rappeler votre attention à la relation entre les objectifs de la maintenance préventive et l'objectif global du service maintenance.</a:t>
            </a: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DD194F-5D3E-41ED-9096-4E4A2DA8B059}"/>
              </a:ext>
            </a:extLst>
          </p:cNvPr>
          <p:cNvSpPr>
            <a:spLocks noGrp="1"/>
          </p:cNvSpPr>
          <p:nvPr>
            <p:ph type="title"/>
          </p:nvPr>
        </p:nvSpPr>
        <p:spPr>
          <a:xfrm>
            <a:off x="774700" y="1798912"/>
            <a:ext cx="10515600" cy="1325563"/>
          </a:xfrm>
        </p:spPr>
        <p:txBody>
          <a:bodyPr>
            <a:normAutofit fontScale="90000"/>
          </a:bodyPr>
          <a:lstStyle/>
          <a:p>
            <a:r>
              <a:rPr lang="fr-FR" sz="5400" b="1" dirty="0">
                <a:solidFill>
                  <a:srgbClr val="FFFF00"/>
                </a:solidFill>
              </a:rPr>
              <a:t>La maintenance Industrielle</a:t>
            </a:r>
            <a:br>
              <a:rPr lang="fr-FR" sz="5400" b="1" dirty="0">
                <a:solidFill>
                  <a:srgbClr val="FF0000"/>
                </a:solidFill>
              </a:rPr>
            </a:br>
            <a:r>
              <a:rPr lang="fr-FR" sz="3100" dirty="0">
                <a:solidFill>
                  <a:srgbClr val="00B050"/>
                </a:solidFill>
              </a:rPr>
              <a:t>LE bon manager de la maintenance</a:t>
            </a:r>
          </a:p>
        </p:txBody>
      </p:sp>
      <p:sp>
        <p:nvSpPr>
          <p:cNvPr id="4" name="ZoneTexte 3">
            <a:extLst>
              <a:ext uri="{FF2B5EF4-FFF2-40B4-BE49-F238E27FC236}">
                <a16:creationId xmlns:a16="http://schemas.microsoft.com/office/drawing/2014/main" id="{C8364D99-347A-4C0A-8B26-81AE43AA6B61}"/>
              </a:ext>
            </a:extLst>
          </p:cNvPr>
          <p:cNvSpPr txBox="1"/>
          <p:nvPr/>
        </p:nvSpPr>
        <p:spPr>
          <a:xfrm>
            <a:off x="1229710" y="4682359"/>
            <a:ext cx="2680138" cy="923330"/>
          </a:xfrm>
          <a:prstGeom prst="rect">
            <a:avLst/>
          </a:prstGeom>
          <a:noFill/>
        </p:spPr>
        <p:txBody>
          <a:bodyPr wrap="square" rtlCol="0">
            <a:spAutoFit/>
          </a:bodyPr>
          <a:lstStyle/>
          <a:p>
            <a:r>
              <a:rPr lang="fr-FR" dirty="0"/>
              <a:t>Directeur technique</a:t>
            </a:r>
          </a:p>
          <a:p>
            <a:r>
              <a:rPr lang="fr-FR" dirty="0"/>
              <a:t>Responsable maintenance</a:t>
            </a:r>
          </a:p>
        </p:txBody>
      </p:sp>
      <p:sp>
        <p:nvSpPr>
          <p:cNvPr id="5" name="ZoneTexte 4">
            <a:extLst>
              <a:ext uri="{FF2B5EF4-FFF2-40B4-BE49-F238E27FC236}">
                <a16:creationId xmlns:a16="http://schemas.microsoft.com/office/drawing/2014/main" id="{56082EFE-0A52-4D31-8ED6-D8A4E69CDDCE}"/>
              </a:ext>
            </a:extLst>
          </p:cNvPr>
          <p:cNvSpPr txBox="1"/>
          <p:nvPr/>
        </p:nvSpPr>
        <p:spPr>
          <a:xfrm>
            <a:off x="4755931" y="4666539"/>
            <a:ext cx="2680138" cy="646331"/>
          </a:xfrm>
          <a:prstGeom prst="rect">
            <a:avLst/>
          </a:prstGeom>
          <a:noFill/>
        </p:spPr>
        <p:txBody>
          <a:bodyPr wrap="square" rtlCol="0">
            <a:spAutoFit/>
          </a:bodyPr>
          <a:lstStyle/>
          <a:p>
            <a:r>
              <a:rPr lang="fr-FR" dirty="0"/>
              <a:t>Gestionnaires  maintenance</a:t>
            </a:r>
          </a:p>
        </p:txBody>
      </p:sp>
      <p:sp>
        <p:nvSpPr>
          <p:cNvPr id="6" name="ZoneTexte 5">
            <a:extLst>
              <a:ext uri="{FF2B5EF4-FFF2-40B4-BE49-F238E27FC236}">
                <a16:creationId xmlns:a16="http://schemas.microsoft.com/office/drawing/2014/main" id="{09D919FF-30B1-4E0D-B028-9919119DA781}"/>
              </a:ext>
            </a:extLst>
          </p:cNvPr>
          <p:cNvSpPr txBox="1"/>
          <p:nvPr/>
        </p:nvSpPr>
        <p:spPr>
          <a:xfrm>
            <a:off x="8799786" y="4820858"/>
            <a:ext cx="2680138" cy="369332"/>
          </a:xfrm>
          <a:prstGeom prst="rect">
            <a:avLst/>
          </a:prstGeom>
          <a:noFill/>
        </p:spPr>
        <p:txBody>
          <a:bodyPr wrap="square" rtlCol="0">
            <a:spAutoFit/>
          </a:bodyPr>
          <a:lstStyle/>
          <a:p>
            <a:r>
              <a:rPr lang="fr-FR" dirty="0"/>
              <a:t>Stagiaires</a:t>
            </a:r>
          </a:p>
        </p:txBody>
      </p:sp>
      <p:sp>
        <p:nvSpPr>
          <p:cNvPr id="7" name="ZoneTexte 6">
            <a:extLst>
              <a:ext uri="{FF2B5EF4-FFF2-40B4-BE49-F238E27FC236}">
                <a16:creationId xmlns:a16="http://schemas.microsoft.com/office/drawing/2014/main" id="{4627DEEB-054B-4F6B-A96E-FF6A63C06FA3}"/>
              </a:ext>
            </a:extLst>
          </p:cNvPr>
          <p:cNvSpPr txBox="1"/>
          <p:nvPr/>
        </p:nvSpPr>
        <p:spPr>
          <a:xfrm>
            <a:off x="4755931" y="5722829"/>
            <a:ext cx="2680138" cy="369332"/>
          </a:xfrm>
          <a:prstGeom prst="rect">
            <a:avLst/>
          </a:prstGeom>
          <a:noFill/>
        </p:spPr>
        <p:txBody>
          <a:bodyPr wrap="square" rtlCol="0">
            <a:spAutoFit/>
          </a:bodyPr>
          <a:lstStyle/>
          <a:p>
            <a:r>
              <a:rPr lang="fr-FR" dirty="0"/>
              <a:t>Techniciens maintenance</a:t>
            </a:r>
          </a:p>
        </p:txBody>
      </p:sp>
    </p:spTree>
    <p:extLst>
      <p:ext uri="{BB962C8B-B14F-4D97-AF65-F5344CB8AC3E}">
        <p14:creationId xmlns:p14="http://schemas.microsoft.com/office/powerpoint/2010/main" val="3187112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5017E50-29BB-4421-B9CD-E35BA3D5222B}"/>
              </a:ext>
            </a:extLst>
          </p:cNvPr>
          <p:cNvSpPr/>
          <p:nvPr/>
        </p:nvSpPr>
        <p:spPr>
          <a:xfrm>
            <a:off x="9359900" y="2599204"/>
            <a:ext cx="2552700" cy="830997"/>
          </a:xfrm>
          <a:prstGeom prst="rect">
            <a:avLst/>
          </a:prstGeom>
          <a:noFill/>
        </p:spPr>
        <p:txBody>
          <a:bodyPr wrap="square" lIns="91440" tIns="45720" rIns="91440" bIns="45720">
            <a:spAutoFit/>
          </a:bodyPr>
          <a:lstStyle/>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Final Product</a:t>
            </a:r>
          </a:p>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Produit fini</a:t>
            </a:r>
          </a:p>
        </p:txBody>
      </p:sp>
      <p:sp>
        <p:nvSpPr>
          <p:cNvPr id="16" name="Rectangle 15">
            <a:extLst>
              <a:ext uri="{FF2B5EF4-FFF2-40B4-BE49-F238E27FC236}">
                <a16:creationId xmlns:a16="http://schemas.microsoft.com/office/drawing/2014/main" id="{3966F75E-0AD6-478F-8550-7420BF8A7591}"/>
              </a:ext>
            </a:extLst>
          </p:cNvPr>
          <p:cNvSpPr/>
          <p:nvPr/>
        </p:nvSpPr>
        <p:spPr>
          <a:xfrm>
            <a:off x="3289300" y="228600"/>
            <a:ext cx="524510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Management Industriel</a:t>
            </a:r>
          </a:p>
        </p:txBody>
      </p:sp>
      <p:sp>
        <p:nvSpPr>
          <p:cNvPr id="24" name="ZoneTexte 23">
            <a:extLst>
              <a:ext uri="{FF2B5EF4-FFF2-40B4-BE49-F238E27FC236}">
                <a16:creationId xmlns:a16="http://schemas.microsoft.com/office/drawing/2014/main" id="{4ACCB755-E6BF-4468-8C45-3E44CD114DDA}"/>
              </a:ext>
            </a:extLst>
          </p:cNvPr>
          <p:cNvSpPr txBox="1"/>
          <p:nvPr/>
        </p:nvSpPr>
        <p:spPr>
          <a:xfrm>
            <a:off x="6527801" y="1046583"/>
            <a:ext cx="1653042" cy="461665"/>
          </a:xfrm>
          <a:prstGeom prst="rect">
            <a:avLst/>
          </a:prstGeom>
          <a:noFill/>
        </p:spPr>
        <p:txBody>
          <a:bodyPr wrap="square" rtlCol="0">
            <a:spAutoFit/>
          </a:bodyPr>
          <a:lstStyle/>
          <a:p>
            <a:r>
              <a:rPr lang="fr-FR" sz="2400" dirty="0"/>
              <a:t>Stratégies</a:t>
            </a:r>
          </a:p>
        </p:txBody>
      </p:sp>
      <p:sp>
        <p:nvSpPr>
          <p:cNvPr id="25" name="ZoneTexte 24">
            <a:extLst>
              <a:ext uri="{FF2B5EF4-FFF2-40B4-BE49-F238E27FC236}">
                <a16:creationId xmlns:a16="http://schemas.microsoft.com/office/drawing/2014/main" id="{69364076-5622-4458-8437-11FC8887FE02}"/>
              </a:ext>
            </a:extLst>
          </p:cNvPr>
          <p:cNvSpPr txBox="1"/>
          <p:nvPr/>
        </p:nvSpPr>
        <p:spPr>
          <a:xfrm>
            <a:off x="3753388" y="1072233"/>
            <a:ext cx="1560042" cy="461665"/>
          </a:xfrm>
          <a:prstGeom prst="rect">
            <a:avLst/>
          </a:prstGeom>
          <a:noFill/>
        </p:spPr>
        <p:txBody>
          <a:bodyPr wrap="none" rtlCol="0">
            <a:spAutoFit/>
          </a:bodyPr>
          <a:lstStyle/>
          <a:p>
            <a:pPr algn="ctr"/>
            <a:r>
              <a:rPr lang="fr-FR" sz="2400" dirty="0"/>
              <a:t>Décisions</a:t>
            </a:r>
          </a:p>
        </p:txBody>
      </p:sp>
      <p:sp>
        <p:nvSpPr>
          <p:cNvPr id="28" name="Flèche : droite 27">
            <a:extLst>
              <a:ext uri="{FF2B5EF4-FFF2-40B4-BE49-F238E27FC236}">
                <a16:creationId xmlns:a16="http://schemas.microsoft.com/office/drawing/2014/main" id="{58FF34F7-D62B-4D3D-B047-C2759620F790}"/>
              </a:ext>
            </a:extLst>
          </p:cNvPr>
          <p:cNvSpPr/>
          <p:nvPr/>
        </p:nvSpPr>
        <p:spPr>
          <a:xfrm>
            <a:off x="2819400" y="2730500"/>
            <a:ext cx="6146800" cy="1028699"/>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000" b="1" dirty="0"/>
              <a:t>Production département</a:t>
            </a:r>
            <a:endParaRPr lang="fr-FR" sz="2400" b="1" dirty="0"/>
          </a:p>
        </p:txBody>
      </p:sp>
      <p:cxnSp>
        <p:nvCxnSpPr>
          <p:cNvPr id="29" name="Connecteur droit avec flèche 28">
            <a:extLst>
              <a:ext uri="{FF2B5EF4-FFF2-40B4-BE49-F238E27FC236}">
                <a16:creationId xmlns:a16="http://schemas.microsoft.com/office/drawing/2014/main" id="{27F66712-EF85-42D2-AD61-7F44517D1C0D}"/>
              </a:ext>
            </a:extLst>
          </p:cNvPr>
          <p:cNvCxnSpPr>
            <a:cxnSpLocks/>
          </p:cNvCxnSpPr>
          <p:nvPr/>
        </p:nvCxnSpPr>
        <p:spPr>
          <a:xfrm rot="5400000">
            <a:off x="5497893" y="1491315"/>
            <a:ext cx="821296" cy="6081"/>
          </a:xfrm>
          <a:prstGeom prst="straightConnector1">
            <a:avLst/>
          </a:prstGeom>
          <a:ln w="76200" cap="flat" cmpd="sng" algn="ctr">
            <a:solidFill>
              <a:srgbClr val="F84818"/>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7" name="Rectangle 16">
            <a:extLst>
              <a:ext uri="{FF2B5EF4-FFF2-40B4-BE49-F238E27FC236}">
                <a16:creationId xmlns:a16="http://schemas.microsoft.com/office/drawing/2014/main" id="{95017E50-29BB-4421-B9CD-E35BA3D5222B}"/>
              </a:ext>
            </a:extLst>
          </p:cNvPr>
          <p:cNvSpPr/>
          <p:nvPr/>
        </p:nvSpPr>
        <p:spPr>
          <a:xfrm>
            <a:off x="-25400" y="2751604"/>
            <a:ext cx="2794000" cy="830997"/>
          </a:xfrm>
          <a:prstGeom prst="rect">
            <a:avLst/>
          </a:prstGeom>
          <a:noFill/>
        </p:spPr>
        <p:txBody>
          <a:bodyPr wrap="square" lIns="91440" tIns="45720" rIns="91440" bIns="45720">
            <a:spAutoFit/>
          </a:bodyPr>
          <a:lstStyle/>
          <a:p>
            <a:pPr algn="ctr"/>
            <a:r>
              <a:rPr lang="fr-FR" sz="24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Raw</a:t>
            </a: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fr-FR" sz="24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Materials</a:t>
            </a:r>
            <a:endPar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Matière première</a:t>
            </a:r>
          </a:p>
        </p:txBody>
      </p:sp>
      <p:sp>
        <p:nvSpPr>
          <p:cNvPr id="18" name="Pentagone 17"/>
          <p:cNvSpPr/>
          <p:nvPr/>
        </p:nvSpPr>
        <p:spPr>
          <a:xfrm rot="16200000">
            <a:off x="2260600" y="4521199"/>
            <a:ext cx="2171700" cy="8001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t>Maintenance</a:t>
            </a:r>
          </a:p>
        </p:txBody>
      </p:sp>
      <p:sp>
        <p:nvSpPr>
          <p:cNvPr id="22" name="Pentagone 21"/>
          <p:cNvSpPr/>
          <p:nvPr/>
        </p:nvSpPr>
        <p:spPr>
          <a:xfrm rot="16200000">
            <a:off x="3517900" y="4521199"/>
            <a:ext cx="2171700" cy="8001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t>Qualité</a:t>
            </a:r>
          </a:p>
        </p:txBody>
      </p:sp>
      <p:sp>
        <p:nvSpPr>
          <p:cNvPr id="23" name="Pentagone 22"/>
          <p:cNvSpPr/>
          <p:nvPr/>
        </p:nvSpPr>
        <p:spPr>
          <a:xfrm rot="16200000">
            <a:off x="4775200" y="4521199"/>
            <a:ext cx="2171700" cy="8001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t>Méthodes</a:t>
            </a:r>
          </a:p>
        </p:txBody>
      </p:sp>
      <p:sp>
        <p:nvSpPr>
          <p:cNvPr id="26" name="Pentagone 25"/>
          <p:cNvSpPr/>
          <p:nvPr/>
        </p:nvSpPr>
        <p:spPr>
          <a:xfrm rot="16200000">
            <a:off x="6121400" y="4508499"/>
            <a:ext cx="2171700" cy="8001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t>Projets</a:t>
            </a:r>
          </a:p>
        </p:txBody>
      </p:sp>
      <p:sp>
        <p:nvSpPr>
          <p:cNvPr id="14" name="Rectangle 13">
            <a:extLst>
              <a:ext uri="{FF2B5EF4-FFF2-40B4-BE49-F238E27FC236}">
                <a16:creationId xmlns:a16="http://schemas.microsoft.com/office/drawing/2014/main" id="{95017E50-29BB-4421-B9CD-E35BA3D5222B}"/>
              </a:ext>
            </a:extLst>
          </p:cNvPr>
          <p:cNvSpPr/>
          <p:nvPr/>
        </p:nvSpPr>
        <p:spPr>
          <a:xfrm>
            <a:off x="1282700" y="1762176"/>
            <a:ext cx="8864600" cy="830997"/>
          </a:xfrm>
          <a:prstGeom prst="rect">
            <a:avLst/>
          </a:prstGeom>
          <a:noFill/>
        </p:spPr>
        <p:txBody>
          <a:bodyPr wrap="square" lIns="91440" tIns="45720" rIns="91440" bIns="45720">
            <a:spAutoFit/>
          </a:bodyPr>
          <a:lstStyle/>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Produire un article qui répond aux exigences du client avec le minimum du coût et dans les meilleurs délais</a:t>
            </a:r>
          </a:p>
        </p:txBody>
      </p:sp>
      <p:sp>
        <p:nvSpPr>
          <p:cNvPr id="20" name="Rectangle à coins arrondis 19"/>
          <p:cNvSpPr/>
          <p:nvPr/>
        </p:nvSpPr>
        <p:spPr>
          <a:xfrm>
            <a:off x="2692400" y="2730500"/>
            <a:ext cx="6451600" cy="3670300"/>
          </a:xfrm>
          <a:prstGeom prst="roundRect">
            <a:avLst/>
          </a:prstGeom>
          <a:noFill/>
          <a:ln w="38100">
            <a:solidFill>
              <a:srgbClr val="F848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Pentagone 29"/>
          <p:cNvSpPr/>
          <p:nvPr/>
        </p:nvSpPr>
        <p:spPr>
          <a:xfrm rot="16200000">
            <a:off x="7340600" y="4521199"/>
            <a:ext cx="2171700" cy="8001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t>Autres services</a:t>
            </a:r>
          </a:p>
        </p:txBody>
      </p:sp>
    </p:spTree>
    <p:extLst>
      <p:ext uri="{BB962C8B-B14F-4D97-AF65-F5344CB8AC3E}">
        <p14:creationId xmlns:p14="http://schemas.microsoft.com/office/powerpoint/2010/main" val="291423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linds(horizontal)">
                                      <p:cBhvr>
                                        <p:cTn id="7" dur="500"/>
                                        <p:tgtEl>
                                          <p:spTgt spid="2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linds(horizontal)">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blinds(horizontal)">
                                      <p:cBhvr>
                                        <p:cTn id="15" dur="500"/>
                                        <p:tgtEl>
                                          <p:spTgt spid="29"/>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linds(horizont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500" fill="hold"/>
                                        <p:tgtEl>
                                          <p:spTgt spid="26"/>
                                        </p:tgtEl>
                                        <p:attrNameLst>
                                          <p:attrName>ppt_x</p:attrName>
                                        </p:attrNameLst>
                                      </p:cBhvr>
                                      <p:tavLst>
                                        <p:tav tm="0">
                                          <p:val>
                                            <p:strVal val="#ppt_x"/>
                                          </p:val>
                                        </p:tav>
                                        <p:tav tm="100000">
                                          <p:val>
                                            <p:strVal val="#ppt_x"/>
                                          </p:val>
                                        </p:tav>
                                      </p:tavLst>
                                    </p:anim>
                                    <p:anim calcmode="lin" valueType="num">
                                      <p:cBhvr additive="base">
                                        <p:cTn id="40" dur="500" fill="hold"/>
                                        <p:tgtEl>
                                          <p:spTgt spid="2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500" fill="hold"/>
                                        <p:tgtEl>
                                          <p:spTgt spid="30"/>
                                        </p:tgtEl>
                                        <p:attrNameLst>
                                          <p:attrName>ppt_x</p:attrName>
                                        </p:attrNameLst>
                                      </p:cBhvr>
                                      <p:tavLst>
                                        <p:tav tm="0">
                                          <p:val>
                                            <p:strVal val="#ppt_x"/>
                                          </p:val>
                                        </p:tav>
                                        <p:tav tm="100000">
                                          <p:val>
                                            <p:strVal val="#ppt_x"/>
                                          </p:val>
                                        </p:tav>
                                      </p:tavLst>
                                    </p:anim>
                                    <p:anim calcmode="lin" valueType="num">
                                      <p:cBhvr additive="base">
                                        <p:cTn id="4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p:cTn id="61" dur="500" fill="hold"/>
                                        <p:tgtEl>
                                          <p:spTgt spid="14"/>
                                        </p:tgtEl>
                                        <p:attrNameLst>
                                          <p:attrName>ppt_w</p:attrName>
                                        </p:attrNameLst>
                                      </p:cBhvr>
                                      <p:tavLst>
                                        <p:tav tm="0">
                                          <p:val>
                                            <p:fltVal val="0"/>
                                          </p:val>
                                        </p:tav>
                                        <p:tav tm="100000">
                                          <p:val>
                                            <p:strVal val="#ppt_w"/>
                                          </p:val>
                                        </p:tav>
                                      </p:tavLst>
                                    </p:anim>
                                    <p:anim calcmode="lin" valueType="num">
                                      <p:cBhvr>
                                        <p:cTn id="62"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p:bldP spid="25" grpId="0"/>
      <p:bldP spid="28" grpId="0" animBg="1"/>
      <p:bldP spid="17" grpId="0"/>
      <p:bldP spid="18" grpId="0" animBg="1"/>
      <p:bldP spid="22" grpId="0" animBg="1"/>
      <p:bldP spid="23" grpId="0" animBg="1"/>
      <p:bldP spid="26" grpId="0" animBg="1"/>
      <p:bldP spid="14" grpId="0"/>
      <p:bldP spid="20" grpId="0" animBg="1"/>
      <p:bldP spid="30"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4E8851-2557-4045-9550-52BBFA6975DA}"/>
              </a:ext>
            </a:extLst>
          </p:cNvPr>
          <p:cNvSpPr>
            <a:spLocks noGrp="1"/>
          </p:cNvSpPr>
          <p:nvPr>
            <p:ph type="title"/>
          </p:nvPr>
        </p:nvSpPr>
        <p:spPr>
          <a:xfrm>
            <a:off x="913795" y="279400"/>
            <a:ext cx="10353761" cy="1326321"/>
          </a:xfrm>
        </p:spPr>
        <p:style>
          <a:lnRef idx="2">
            <a:schemeClr val="accent6"/>
          </a:lnRef>
          <a:fillRef idx="1">
            <a:schemeClr val="lt1"/>
          </a:fillRef>
          <a:effectRef idx="0">
            <a:schemeClr val="accent6"/>
          </a:effectRef>
          <a:fontRef idx="minor">
            <a:schemeClr val="dk1"/>
          </a:fontRef>
        </p:style>
        <p:txBody>
          <a:bodyPr>
            <a:normAutofit/>
          </a:bodyPr>
          <a:lstStyle/>
          <a:p>
            <a:r>
              <a:rPr lang="fr-FR" dirty="0">
                <a:solidFill>
                  <a:schemeClr val="accent6"/>
                </a:solidFill>
              </a:rPr>
              <a:t>Les indicateurs de la maintenance préventive</a:t>
            </a:r>
          </a:p>
        </p:txBody>
      </p:sp>
      <p:sp>
        <p:nvSpPr>
          <p:cNvPr id="3" name="Espace réservé du contenu 2">
            <a:extLst>
              <a:ext uri="{FF2B5EF4-FFF2-40B4-BE49-F238E27FC236}">
                <a16:creationId xmlns:a16="http://schemas.microsoft.com/office/drawing/2014/main" id="{BBAC1BC3-9191-48B0-878D-0DB222C81975}"/>
              </a:ext>
            </a:extLst>
          </p:cNvPr>
          <p:cNvSpPr>
            <a:spLocks noGrp="1"/>
          </p:cNvSpPr>
          <p:nvPr>
            <p:ph idx="1"/>
          </p:nvPr>
        </p:nvSpPr>
        <p:spPr>
          <a:xfrm>
            <a:off x="6400800" y="2514600"/>
            <a:ext cx="5791200" cy="3810000"/>
          </a:xfrm>
        </p:spPr>
        <p:txBody>
          <a:bodyPr>
            <a:normAutofit fontScale="92500" lnSpcReduction="10000"/>
          </a:bodyPr>
          <a:lstStyle/>
          <a:p>
            <a:r>
              <a:rPr lang="fr-FR" sz="2400" b="1" dirty="0">
                <a:solidFill>
                  <a:schemeClr val="accent6"/>
                </a:solidFill>
              </a:rPr>
              <a:t>Objectifs de la fonction maintenance</a:t>
            </a:r>
          </a:p>
          <a:p>
            <a:endParaRPr lang="fr-FR" sz="2800" dirty="0"/>
          </a:p>
          <a:p>
            <a:r>
              <a:rPr lang="fr-FR" sz="2800" dirty="0"/>
              <a:t>Assurer la disponibilité maximale des biens</a:t>
            </a:r>
          </a:p>
          <a:p>
            <a:r>
              <a:rPr lang="fr-FR" sz="2800" dirty="0"/>
              <a:t>Augmenter la durée de vie des bien</a:t>
            </a:r>
          </a:p>
          <a:p>
            <a:r>
              <a:rPr lang="fr-FR" sz="2800" dirty="0"/>
              <a:t>Avec le minimum des coûts</a:t>
            </a:r>
          </a:p>
        </p:txBody>
      </p:sp>
      <p:sp>
        <p:nvSpPr>
          <p:cNvPr id="4" name="Espace réservé du contenu 2">
            <a:extLst>
              <a:ext uri="{FF2B5EF4-FFF2-40B4-BE49-F238E27FC236}">
                <a16:creationId xmlns:a16="http://schemas.microsoft.com/office/drawing/2014/main" id="{BBAC1BC3-9191-48B0-878D-0DB222C81975}"/>
              </a:ext>
            </a:extLst>
          </p:cNvPr>
          <p:cNvSpPr txBox="1">
            <a:spLocks/>
          </p:cNvSpPr>
          <p:nvPr/>
        </p:nvSpPr>
        <p:spPr>
          <a:xfrm>
            <a:off x="0" y="2502464"/>
            <a:ext cx="5930900" cy="3695136"/>
          </a:xfrm>
          <a:prstGeom prst="rect">
            <a:avLst/>
          </a:prstGeom>
        </p:spPr>
        <p:txBody>
          <a:bodyPr vert="horz" lIns="91440" tIns="45720" rIns="91440" bIns="45720" rtlCol="0">
            <a:normAutofit/>
          </a:bodyPr>
          <a:lstStyle/>
          <a:p>
            <a:pPr marL="228600" marR="0" lvl="0" indent="-228600" algn="ctr"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2400" b="1" i="0" strike="noStrike" kern="1200" cap="none" spc="0" normalizeH="0" baseline="0" noProof="0" dirty="0">
                <a:ln>
                  <a:noFill/>
                </a:ln>
                <a:solidFill>
                  <a:schemeClr val="accent6"/>
                </a:solidFill>
                <a:uLnTx/>
                <a:uFillTx/>
                <a:latin typeface="+mn-lt"/>
                <a:ea typeface="+mn-ea"/>
                <a:cs typeface="+mn-cs"/>
              </a:rPr>
              <a:t>Objectifs de la maintenance préventive</a:t>
            </a:r>
          </a:p>
          <a:p>
            <a:pPr marL="457200" marR="0" lvl="0" indent="-457200" algn="l" defTabSz="914400" rtl="0" eaLnBrk="1" fontAlgn="auto" latinLnBrk="0" hangingPunct="1">
              <a:lnSpc>
                <a:spcPct val="120000"/>
              </a:lnSpc>
              <a:spcBef>
                <a:spcPts val="1000"/>
              </a:spcBef>
              <a:spcAft>
                <a:spcPts val="0"/>
              </a:spcAft>
              <a:buClrTx/>
              <a:buSzTx/>
              <a:buFont typeface="+mj-lt"/>
              <a:buAutoNum type="arabicPeriod"/>
              <a:tabLst/>
              <a:defRPr/>
            </a:pPr>
            <a:r>
              <a:rPr lang="fr-FR" sz="2400" dirty="0"/>
              <a:t>Eliminer la probabilité d’apparition des dysfonctionnements</a:t>
            </a:r>
            <a:endParaRPr kumimoji="0" lang="fr-FR" sz="2400" b="0" i="0" u="none" strike="noStrike" kern="1200" cap="none" spc="0" normalizeH="0" baseline="0" noProof="0" dirty="0">
              <a:ln>
                <a:noFill/>
              </a:ln>
              <a:solidFill>
                <a:schemeClr val="tx1"/>
              </a:solidFill>
              <a:uLnTx/>
              <a:uFillTx/>
              <a:latin typeface="+mn-lt"/>
              <a:ea typeface="+mn-ea"/>
              <a:cs typeface="+mn-cs"/>
            </a:endParaRPr>
          </a:p>
          <a:p>
            <a:pPr marL="457200" marR="0" lvl="0" indent="-457200" algn="l" defTabSz="914400" rtl="0" eaLnBrk="1" fontAlgn="auto" latinLnBrk="0" hangingPunct="1">
              <a:lnSpc>
                <a:spcPct val="120000"/>
              </a:lnSpc>
              <a:spcBef>
                <a:spcPts val="1000"/>
              </a:spcBef>
              <a:spcAft>
                <a:spcPts val="0"/>
              </a:spcAft>
              <a:buClrTx/>
              <a:buSzTx/>
              <a:buFont typeface="+mj-lt"/>
              <a:buAutoNum type="arabicPeriod"/>
              <a:tabLst/>
              <a:defRPr/>
            </a:pPr>
            <a:r>
              <a:rPr lang="fr-FR" sz="2400" dirty="0"/>
              <a:t>Améliorer  la fiabilité des biens</a:t>
            </a:r>
            <a:endParaRPr kumimoji="0" lang="fr-FR" sz="2400" b="0" i="0" u="none" strike="noStrike" kern="1200" cap="none" spc="0" normalizeH="0" baseline="0" noProof="0" dirty="0">
              <a:ln>
                <a:noFill/>
              </a:ln>
              <a:solidFill>
                <a:schemeClr val="tx1"/>
              </a:solidFill>
              <a:uLnTx/>
              <a:uFillTx/>
              <a:latin typeface="+mn-lt"/>
              <a:ea typeface="+mn-ea"/>
              <a:cs typeface="+mn-cs"/>
            </a:endParaRPr>
          </a:p>
          <a:p>
            <a:pPr marL="457200" marR="0" lvl="0" indent="-457200" algn="l" defTabSz="914400" rtl="0" eaLnBrk="1" fontAlgn="auto" latinLnBrk="0" hangingPunct="1">
              <a:lnSpc>
                <a:spcPct val="120000"/>
              </a:lnSpc>
              <a:spcBef>
                <a:spcPts val="1000"/>
              </a:spcBef>
              <a:spcAft>
                <a:spcPts val="0"/>
              </a:spcAft>
              <a:buClrTx/>
              <a:buSzTx/>
              <a:buFont typeface="+mj-lt"/>
              <a:buAutoNum type="arabicPeriod"/>
              <a:tabLst/>
              <a:defRPr/>
            </a:pPr>
            <a:r>
              <a:rPr kumimoji="0" lang="fr-FR" sz="2400" b="0" i="0" u="none" strike="noStrike" kern="1200" cap="none" spc="0" normalizeH="0" baseline="0" noProof="0" dirty="0">
                <a:ln>
                  <a:noFill/>
                </a:ln>
                <a:solidFill>
                  <a:schemeClr val="tx1"/>
                </a:solidFill>
                <a:uLnTx/>
                <a:uFillTx/>
                <a:latin typeface="+mn-lt"/>
                <a:ea typeface="+mn-ea"/>
                <a:cs typeface="+mn-cs"/>
              </a:rPr>
              <a:t>Avec  le minimum des coûts</a:t>
            </a:r>
          </a:p>
        </p:txBody>
      </p:sp>
      <p:cxnSp>
        <p:nvCxnSpPr>
          <p:cNvPr id="6" name="Connecteur droit avec flèche 5"/>
          <p:cNvCxnSpPr/>
          <p:nvPr/>
        </p:nvCxnSpPr>
        <p:spPr>
          <a:xfrm>
            <a:off x="5181600" y="3556000"/>
            <a:ext cx="1257300" cy="177800"/>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V="1">
            <a:off x="4597400" y="3937000"/>
            <a:ext cx="1943100" cy="419100"/>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4508500" y="4953000"/>
            <a:ext cx="1917700" cy="215900"/>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573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par>
                                <p:cTn id="15" presetID="2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p:cTn id="3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96900" y="1371603"/>
            <a:ext cx="10972800" cy="1904997"/>
          </a:xfrm>
        </p:spPr>
        <p:txBody>
          <a:bodyPr>
            <a:normAutofit/>
          </a:bodyPr>
          <a:lstStyle/>
          <a:p>
            <a:pPr>
              <a:buNone/>
            </a:pPr>
            <a:r>
              <a:rPr lang="fr-FR" sz="2400" b="1" dirty="0">
                <a:solidFill>
                  <a:srgbClr val="D9F147"/>
                </a:solidFill>
                <a:effectLst/>
              </a:rPr>
              <a:t>Nombre de pannes imprévues NPI </a:t>
            </a:r>
            <a:endParaRPr lang="fr-FR" sz="2400" dirty="0">
              <a:solidFill>
                <a:srgbClr val="D9F147"/>
              </a:solidFill>
              <a:effectLst/>
            </a:endParaRPr>
          </a:p>
          <a:p>
            <a:r>
              <a:rPr lang="fr-FR" sz="2400" dirty="0"/>
              <a:t>C'est la somme des pannes imprévues qui ont eu lieu au cours de la production</a:t>
            </a:r>
          </a:p>
          <a:p>
            <a:pPr>
              <a:buNone/>
            </a:pPr>
            <a:endParaRPr lang="fr-FR" sz="2400" dirty="0"/>
          </a:p>
        </p:txBody>
      </p:sp>
      <p:sp>
        <p:nvSpPr>
          <p:cNvPr id="4" name="Espace réservé du contenu 2"/>
          <p:cNvSpPr txBox="1">
            <a:spLocks/>
          </p:cNvSpPr>
          <p:nvPr/>
        </p:nvSpPr>
        <p:spPr>
          <a:xfrm>
            <a:off x="584200" y="3670303"/>
            <a:ext cx="10972800" cy="774697"/>
          </a:xfrm>
          <a:prstGeom prst="rect">
            <a:avLst/>
          </a:prstGeom>
        </p:spPr>
        <p:txBody>
          <a:bodyPr vert="horz" lIns="91440" tIns="45720" rIns="91440" bIns="45720" rtlCol="0">
            <a:normAutofit/>
          </a:bodyPr>
          <a:lstStyle/>
          <a:p>
            <a:r>
              <a:rPr lang="fr-FR" sz="3200" b="1" dirty="0">
                <a:solidFill>
                  <a:srgbClr val="D9F147"/>
                </a:solidFill>
              </a:rPr>
              <a:t>Taux de la maintenance préventive </a:t>
            </a:r>
            <a:endParaRPr lang="fr-FR" sz="3200" dirty="0">
              <a:solidFill>
                <a:srgbClr val="D9F147"/>
              </a:solidFill>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fr-FR" sz="3200" b="0" i="0" strike="noStrike" kern="1200" cap="none" spc="0" normalizeH="0" baseline="0" noProof="0" dirty="0">
              <a:ln>
                <a:noFill/>
              </a:ln>
              <a:solidFill>
                <a:srgbClr val="D9F147"/>
              </a:solidFill>
              <a:effectLst/>
              <a:uLnTx/>
              <a:uFillTx/>
              <a:latin typeface="+mn-lt"/>
              <a:ea typeface="+mn-ea"/>
              <a:cs typeface="+mn-cs"/>
            </a:endParaRPr>
          </a:p>
        </p:txBody>
      </p:sp>
      <p:sp>
        <p:nvSpPr>
          <p:cNvPr id="5" name="ZoneTexte 9">
            <a:extLst>
              <a:ext uri="{FF2B5EF4-FFF2-40B4-BE49-F238E27FC236}">
                <a16:creationId xmlns:a16="http://schemas.microsoft.com/office/drawing/2014/main" id="{D32FECCC-03C4-4DDD-A96A-54968CD80BA2}"/>
              </a:ext>
            </a:extLst>
          </p:cNvPr>
          <p:cNvSpPr txBox="1"/>
          <p:nvPr/>
        </p:nvSpPr>
        <p:spPr>
          <a:xfrm>
            <a:off x="1746250" y="4927639"/>
            <a:ext cx="1328779"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400" b="1" dirty="0">
                <a:solidFill>
                  <a:srgbClr val="FF0000"/>
                </a:solidFill>
                <a:highlight>
                  <a:srgbClr val="FFFF00"/>
                </a:highlight>
              </a:rPr>
              <a:t>TMP</a:t>
            </a:r>
            <a:r>
              <a:rPr lang="fr-FR" sz="2400" dirty="0"/>
              <a:t> =</a:t>
            </a:r>
          </a:p>
        </p:txBody>
      </p:sp>
      <p:sp>
        <p:nvSpPr>
          <p:cNvPr id="6" name="ZoneTexte 10">
            <a:extLst>
              <a:ext uri="{FF2B5EF4-FFF2-40B4-BE49-F238E27FC236}">
                <a16:creationId xmlns:a16="http://schemas.microsoft.com/office/drawing/2014/main" id="{DC0269A9-DCEA-4246-88A3-518175BE731B}"/>
              </a:ext>
            </a:extLst>
          </p:cNvPr>
          <p:cNvSpPr txBox="1"/>
          <p:nvPr/>
        </p:nvSpPr>
        <p:spPr>
          <a:xfrm>
            <a:off x="2897230" y="4744918"/>
            <a:ext cx="7548520"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400" dirty="0"/>
              <a:t>Tps de déroulement des interventions préventives </a:t>
            </a:r>
          </a:p>
        </p:txBody>
      </p:sp>
      <p:cxnSp>
        <p:nvCxnSpPr>
          <p:cNvPr id="7" name="Connecteur droit 6">
            <a:extLst>
              <a:ext uri="{FF2B5EF4-FFF2-40B4-BE49-F238E27FC236}">
                <a16:creationId xmlns:a16="http://schemas.microsoft.com/office/drawing/2014/main" id="{2E410BDB-0B4D-4BEB-BD13-AE681F184145}"/>
              </a:ext>
            </a:extLst>
          </p:cNvPr>
          <p:cNvCxnSpPr>
            <a:cxnSpLocks/>
          </p:cNvCxnSpPr>
          <p:nvPr/>
        </p:nvCxnSpPr>
        <p:spPr>
          <a:xfrm>
            <a:off x="3075029" y="5175805"/>
            <a:ext cx="6900821" cy="4267"/>
          </a:xfrm>
          <a:prstGeom prst="line">
            <a:avLst/>
          </a:prstGeom>
        </p:spPr>
        <p:style>
          <a:lnRef idx="3">
            <a:schemeClr val="accent1"/>
          </a:lnRef>
          <a:fillRef idx="0">
            <a:schemeClr val="accent1"/>
          </a:fillRef>
          <a:effectRef idx="2">
            <a:schemeClr val="accent1"/>
          </a:effectRef>
          <a:fontRef idx="minor">
            <a:schemeClr val="tx1"/>
          </a:fontRef>
        </p:style>
      </p:cxnSp>
      <p:sp>
        <p:nvSpPr>
          <p:cNvPr id="8" name="ZoneTexte 12">
            <a:extLst>
              <a:ext uri="{FF2B5EF4-FFF2-40B4-BE49-F238E27FC236}">
                <a16:creationId xmlns:a16="http://schemas.microsoft.com/office/drawing/2014/main" id="{B3F83E87-9DB2-46AB-BDAB-DB601F565CEA}"/>
              </a:ext>
            </a:extLst>
          </p:cNvPr>
          <p:cNvSpPr txBox="1"/>
          <p:nvPr/>
        </p:nvSpPr>
        <p:spPr>
          <a:xfrm>
            <a:off x="2984234" y="5345172"/>
            <a:ext cx="7423416"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dirty="0"/>
              <a:t>Tps de déroulement des interventions Correctives + </a:t>
            </a:r>
            <a:r>
              <a:rPr lang="fr-FR" sz="2000" dirty="0"/>
              <a:t>Préventives</a:t>
            </a:r>
            <a:r>
              <a:rPr lang="fr-FR"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5"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fltVal val="0"/>
                                          </p:val>
                                        </p:tav>
                                        <p:tav tm="100000">
                                          <p:val>
                                            <p:strVal val="#ppt_w"/>
                                          </p:val>
                                        </p:tav>
                                      </p:tavLst>
                                    </p:anim>
                                    <p:anim calcmode="lin" valueType="num">
                                      <p:cBhvr>
                                        <p:cTn id="26" dur="1000" fill="hold"/>
                                        <p:tgtEl>
                                          <p:spTgt spid="5"/>
                                        </p:tgtEl>
                                        <p:attrNameLst>
                                          <p:attrName>ppt_h</p:attrName>
                                        </p:attrNameLst>
                                      </p:cBhvr>
                                      <p:tavLst>
                                        <p:tav tm="0">
                                          <p:val>
                                            <p:fltVal val="0"/>
                                          </p:val>
                                        </p:tav>
                                        <p:tav tm="100000">
                                          <p:val>
                                            <p:strVal val="#ppt_h"/>
                                          </p:val>
                                        </p:tav>
                                      </p:tavLst>
                                    </p:anim>
                                    <p:anim calcmode="lin" valueType="num">
                                      <p:cBhvr>
                                        <p:cTn id="27"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5"/>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fltVal val="0"/>
                                          </p:val>
                                        </p:tav>
                                        <p:tav tm="100000">
                                          <p:val>
                                            <p:strVal val="#ppt_w"/>
                                          </p:val>
                                        </p:tav>
                                      </p:tavLst>
                                    </p:anim>
                                    <p:anim calcmode="lin" valueType="num">
                                      <p:cBhvr>
                                        <p:cTn id="32" dur="1000" fill="hold"/>
                                        <p:tgtEl>
                                          <p:spTgt spid="7"/>
                                        </p:tgtEl>
                                        <p:attrNameLst>
                                          <p:attrName>ppt_h</p:attrName>
                                        </p:attrNameLst>
                                      </p:cBhvr>
                                      <p:tavLst>
                                        <p:tav tm="0">
                                          <p:val>
                                            <p:fltVal val="0"/>
                                          </p:val>
                                        </p:tav>
                                        <p:tav tm="100000">
                                          <p:val>
                                            <p:strVal val="#ppt_h"/>
                                          </p:val>
                                        </p:tav>
                                      </p:tavLst>
                                    </p:anim>
                                    <p:anim calcmode="lin" valueType="num">
                                      <p:cBhvr>
                                        <p:cTn id="33"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7"/>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1000" fill="hold"/>
                                        <p:tgtEl>
                                          <p:spTgt spid="6"/>
                                        </p:tgtEl>
                                        <p:attrNameLst>
                                          <p:attrName>ppt_w</p:attrName>
                                        </p:attrNameLst>
                                      </p:cBhvr>
                                      <p:tavLst>
                                        <p:tav tm="0">
                                          <p:val>
                                            <p:fltVal val="0"/>
                                          </p:val>
                                        </p:tav>
                                        <p:tav tm="100000">
                                          <p:val>
                                            <p:strVal val="#ppt_w"/>
                                          </p:val>
                                        </p:tav>
                                      </p:tavLst>
                                    </p:anim>
                                    <p:anim calcmode="lin" valueType="num">
                                      <p:cBhvr>
                                        <p:cTn id="38" dur="1000" fill="hold"/>
                                        <p:tgtEl>
                                          <p:spTgt spid="6"/>
                                        </p:tgtEl>
                                        <p:attrNameLst>
                                          <p:attrName>ppt_h</p:attrName>
                                        </p:attrNameLst>
                                      </p:cBhvr>
                                      <p:tavLst>
                                        <p:tav tm="0">
                                          <p:val>
                                            <p:fltVal val="0"/>
                                          </p:val>
                                        </p:tav>
                                        <p:tav tm="100000">
                                          <p:val>
                                            <p:strVal val="#ppt_h"/>
                                          </p:val>
                                        </p:tav>
                                      </p:tavLst>
                                    </p:anim>
                                    <p:anim calcmode="lin" valueType="num">
                                      <p:cBhvr>
                                        <p:cTn id="3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6"/>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8" grpId="0"/>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69DE8E-3975-45E3-8698-C0B20D5ED87C}"/>
              </a:ext>
            </a:extLst>
          </p:cNvPr>
          <p:cNvSpPr>
            <a:spLocks noGrp="1" noChangeArrowheads="1"/>
          </p:cNvSpPr>
          <p:nvPr/>
        </p:nvSpPr>
        <p:spPr>
          <a:xfrm>
            <a:off x="2038349" y="292100"/>
            <a:ext cx="8077200" cy="10541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r>
              <a:rPr lang="fr-FR" altLang="fr-FR" dirty="0">
                <a:solidFill>
                  <a:srgbClr val="D9F147"/>
                </a:solidFill>
              </a:rPr>
              <a:t>MTBF</a:t>
            </a:r>
          </a:p>
        </p:txBody>
      </p:sp>
      <p:pic>
        <p:nvPicPr>
          <p:cNvPr id="5" name="Object 2"/>
          <p:cNvPicPr>
            <a:picLocks noChangeAspect="1" noChangeArrowheads="1"/>
          </p:cNvPicPr>
          <p:nvPr/>
        </p:nvPicPr>
        <p:blipFill>
          <a:blip r:embed="rId2"/>
          <a:srcRect/>
          <a:stretch>
            <a:fillRect/>
          </a:stretch>
        </p:blipFill>
        <p:spPr bwMode="auto">
          <a:xfrm>
            <a:off x="1806574" y="4675748"/>
            <a:ext cx="8559800" cy="977900"/>
          </a:xfrm>
          <a:prstGeom prst="rect">
            <a:avLst/>
          </a:prstGeom>
          <a:solidFill>
            <a:srgbClr val="FFCC00"/>
          </a:solidFill>
          <a:ln w="15875">
            <a:solidFill>
              <a:schemeClr val="tx1"/>
            </a:solidFill>
            <a:miter lim="800000"/>
            <a:headEnd/>
            <a:tailEnd/>
          </a:ln>
        </p:spPr>
      </p:pic>
      <p:sp>
        <p:nvSpPr>
          <p:cNvPr id="6" name="Rectangle 5">
            <a:extLst>
              <a:ext uri="{FF2B5EF4-FFF2-40B4-BE49-F238E27FC236}">
                <a16:creationId xmlns:a16="http://schemas.microsoft.com/office/drawing/2014/main" id="{20A761E7-0F2A-4C71-B8F3-D580E6DBC941}"/>
              </a:ext>
            </a:extLst>
          </p:cNvPr>
          <p:cNvSpPr>
            <a:spLocks noChangeArrowheads="1"/>
          </p:cNvSpPr>
          <p:nvPr/>
        </p:nvSpPr>
        <p:spPr bwMode="auto">
          <a:xfrm>
            <a:off x="3473450" y="5830982"/>
            <a:ext cx="55336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altLang="fr-FR" sz="2800" dirty="0"/>
              <a:t>MTBF = 21,50 / 4 = 5,375 heures </a:t>
            </a:r>
          </a:p>
        </p:txBody>
      </p:sp>
      <p:pic>
        <p:nvPicPr>
          <p:cNvPr id="7" name="Picture 8">
            <a:extLst>
              <a:ext uri="{FF2B5EF4-FFF2-40B4-BE49-F238E27FC236}">
                <a16:creationId xmlns:a16="http://schemas.microsoft.com/office/drawing/2014/main" id="{A3DBC19E-8F58-4D73-A5DF-736F35EBC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6100" y="1368987"/>
            <a:ext cx="8569325" cy="317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549400" y="647700"/>
            <a:ext cx="7060028" cy="830997"/>
          </a:xfrm>
          <a:prstGeom prst="rect">
            <a:avLst/>
          </a:prstGeom>
          <a:noFill/>
        </p:spPr>
        <p:txBody>
          <a:bodyPr wrap="square" rtlCol="0">
            <a:spAutoFit/>
          </a:bodyPr>
          <a:lstStyle/>
          <a:p>
            <a:r>
              <a:rPr lang="fr-FR" sz="2400" b="1" dirty="0">
                <a:solidFill>
                  <a:srgbClr val="D9F147"/>
                </a:solidFill>
              </a:rPr>
              <a:t>Coûts Direct de la maintenance préventives </a:t>
            </a:r>
            <a:endParaRPr lang="fr-FR" sz="2400" dirty="0">
              <a:solidFill>
                <a:srgbClr val="D9F147"/>
              </a:solidFill>
            </a:endParaRPr>
          </a:p>
          <a:p>
            <a:endParaRPr lang="fr-FR" sz="2400" dirty="0">
              <a:solidFill>
                <a:srgbClr val="D9F147"/>
              </a:solidFill>
            </a:endParaRPr>
          </a:p>
        </p:txBody>
      </p:sp>
      <p:sp>
        <p:nvSpPr>
          <p:cNvPr id="5" name="ZoneTexte 9">
            <a:extLst>
              <a:ext uri="{FF2B5EF4-FFF2-40B4-BE49-F238E27FC236}">
                <a16:creationId xmlns:a16="http://schemas.microsoft.com/office/drawing/2014/main" id="{234E15BA-40CF-43D0-A1D6-161B3426DCCE}"/>
              </a:ext>
            </a:extLst>
          </p:cNvPr>
          <p:cNvSpPr txBox="1"/>
          <p:nvPr/>
        </p:nvSpPr>
        <p:spPr>
          <a:xfrm>
            <a:off x="1447800" y="1586351"/>
            <a:ext cx="10744200"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000" dirty="0"/>
              <a:t>Coût horaire des agents*la durée des arrêts + Le coût des PDR +Le coût de la prestation</a:t>
            </a:r>
          </a:p>
        </p:txBody>
      </p:sp>
      <p:sp>
        <p:nvSpPr>
          <p:cNvPr id="6" name="ZoneTexte 10">
            <a:extLst>
              <a:ext uri="{FF2B5EF4-FFF2-40B4-BE49-F238E27FC236}">
                <a16:creationId xmlns:a16="http://schemas.microsoft.com/office/drawing/2014/main" id="{5AD36B31-2D0C-43D9-931B-28D55082E9FF}"/>
              </a:ext>
            </a:extLst>
          </p:cNvPr>
          <p:cNvSpPr txBox="1"/>
          <p:nvPr/>
        </p:nvSpPr>
        <p:spPr>
          <a:xfrm>
            <a:off x="0" y="1541790"/>
            <a:ext cx="1606530"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b="1" dirty="0">
                <a:solidFill>
                  <a:srgbClr val="FF0000"/>
                </a:solidFill>
                <a:highlight>
                  <a:srgbClr val="FFFF00"/>
                </a:highlight>
              </a:rPr>
              <a:t>CDMP=</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amond(in)">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951895" y="2260600"/>
            <a:ext cx="10353761" cy="1326321"/>
          </a:xfrm>
        </p:spPr>
        <p:txBody>
          <a:bodyPr>
            <a:normAutofit/>
          </a:bodyPr>
          <a:lstStyle/>
          <a:p>
            <a:r>
              <a:rPr lang="fr-FR" b="1" dirty="0">
                <a:solidFill>
                  <a:srgbClr val="FFC000"/>
                </a:solidFill>
                <a:effectLst/>
              </a:rPr>
              <a:t>La maintenance Productive</a:t>
            </a:r>
            <a:endParaRPr lang="fr-FR" dirty="0">
              <a:solidFill>
                <a:srgbClr val="FFC000"/>
              </a:solidFill>
              <a:effectLst/>
            </a:endParaRP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600203"/>
            <a:ext cx="10972800" cy="1384297"/>
          </a:xfrm>
        </p:spPr>
        <p:txBody>
          <a:bodyPr>
            <a:normAutofit/>
          </a:bodyPr>
          <a:lstStyle/>
          <a:p>
            <a:r>
              <a:rPr lang="fr-FR" sz="2400" b="1" dirty="0">
                <a:solidFill>
                  <a:srgbClr val="D9F147"/>
                </a:solidFill>
              </a:rPr>
              <a:t>Moyen de temps de Bon Fonctionnement MTBF</a:t>
            </a:r>
          </a:p>
          <a:p>
            <a:r>
              <a:rPr lang="fr-FR" sz="2400" b="1" dirty="0">
                <a:solidFill>
                  <a:srgbClr val="D9F147"/>
                </a:solidFill>
              </a:rPr>
              <a:t>Taux d'efficacité de la maintenance productive TEMP :</a:t>
            </a:r>
          </a:p>
          <a:p>
            <a:endParaRPr lang="fr-FR" sz="2400" b="1" dirty="0">
              <a:solidFill>
                <a:srgbClr val="D9F147"/>
              </a:solidFill>
            </a:endParaRPr>
          </a:p>
        </p:txBody>
      </p:sp>
      <p:sp>
        <p:nvSpPr>
          <p:cNvPr id="4" name="ZoneTexte 13">
            <a:extLst>
              <a:ext uri="{FF2B5EF4-FFF2-40B4-BE49-F238E27FC236}">
                <a16:creationId xmlns:a16="http://schemas.microsoft.com/office/drawing/2014/main" id="{234E15BA-40CF-43D0-A1D6-161B3426DCCE}"/>
              </a:ext>
            </a:extLst>
          </p:cNvPr>
          <p:cNvSpPr txBox="1"/>
          <p:nvPr/>
        </p:nvSpPr>
        <p:spPr>
          <a:xfrm>
            <a:off x="2687180" y="2906374"/>
            <a:ext cx="9198672"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Nombre des dysfonctionnements traités et non répétés</a:t>
            </a:r>
          </a:p>
        </p:txBody>
      </p:sp>
      <p:sp>
        <p:nvSpPr>
          <p:cNvPr id="5" name="ZoneTexte 14">
            <a:extLst>
              <a:ext uri="{FF2B5EF4-FFF2-40B4-BE49-F238E27FC236}">
                <a16:creationId xmlns:a16="http://schemas.microsoft.com/office/drawing/2014/main" id="{5AD36B31-2D0C-43D9-931B-28D55082E9FF}"/>
              </a:ext>
            </a:extLst>
          </p:cNvPr>
          <p:cNvSpPr txBox="1"/>
          <p:nvPr/>
        </p:nvSpPr>
        <p:spPr>
          <a:xfrm>
            <a:off x="756335" y="3039613"/>
            <a:ext cx="1901483" cy="64633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3600" b="1" dirty="0">
                <a:solidFill>
                  <a:srgbClr val="FF0000"/>
                </a:solidFill>
                <a:highlight>
                  <a:srgbClr val="FFFF00"/>
                </a:highlight>
              </a:rPr>
              <a:t>TEMP=</a:t>
            </a:r>
            <a:endParaRPr lang="fr-FR" sz="3600" dirty="0"/>
          </a:p>
        </p:txBody>
      </p:sp>
      <p:cxnSp>
        <p:nvCxnSpPr>
          <p:cNvPr id="6" name="Connecteur droit 5">
            <a:extLst>
              <a:ext uri="{FF2B5EF4-FFF2-40B4-BE49-F238E27FC236}">
                <a16:creationId xmlns:a16="http://schemas.microsoft.com/office/drawing/2014/main" id="{0286ADEB-8627-4AFF-A542-836F47BA08B9}"/>
              </a:ext>
            </a:extLst>
          </p:cNvPr>
          <p:cNvCxnSpPr/>
          <p:nvPr/>
        </p:nvCxnSpPr>
        <p:spPr>
          <a:xfrm rot="10800000">
            <a:off x="2687182" y="3400880"/>
            <a:ext cx="8682737" cy="10599"/>
          </a:xfrm>
          <a:prstGeom prst="line">
            <a:avLst/>
          </a:prstGeom>
          <a:ln/>
        </p:spPr>
        <p:style>
          <a:lnRef idx="3">
            <a:schemeClr val="accent3"/>
          </a:lnRef>
          <a:fillRef idx="0">
            <a:schemeClr val="accent3"/>
          </a:fillRef>
          <a:effectRef idx="2">
            <a:schemeClr val="accent3"/>
          </a:effectRef>
          <a:fontRef idx="minor">
            <a:schemeClr val="tx1"/>
          </a:fontRef>
        </p:style>
      </p:cxnSp>
      <p:sp>
        <p:nvSpPr>
          <p:cNvPr id="7" name="ZoneTexte 16">
            <a:extLst>
              <a:ext uri="{FF2B5EF4-FFF2-40B4-BE49-F238E27FC236}">
                <a16:creationId xmlns:a16="http://schemas.microsoft.com/office/drawing/2014/main" id="{C316C031-A5DC-483D-AB62-3B3B9216384A}"/>
              </a:ext>
            </a:extLst>
          </p:cNvPr>
          <p:cNvSpPr txBox="1"/>
          <p:nvPr/>
        </p:nvSpPr>
        <p:spPr>
          <a:xfrm>
            <a:off x="3217173" y="3428407"/>
            <a:ext cx="7544373"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Nombre total des dysfonctionnements traités</a:t>
            </a:r>
          </a:p>
        </p:txBody>
      </p:sp>
      <p:sp>
        <p:nvSpPr>
          <p:cNvPr id="8" name="ZoneTexte 7"/>
          <p:cNvSpPr txBox="1"/>
          <p:nvPr/>
        </p:nvSpPr>
        <p:spPr>
          <a:xfrm>
            <a:off x="464234" y="4616552"/>
            <a:ext cx="11324492" cy="1938992"/>
          </a:xfrm>
          <a:prstGeom prst="rect">
            <a:avLst/>
          </a:prstGeom>
          <a:noFill/>
        </p:spPr>
        <p:txBody>
          <a:bodyPr wrap="square" rtlCol="0">
            <a:spAutoFit/>
          </a:bodyPr>
          <a:lstStyle/>
          <a:p>
            <a:r>
              <a:rPr lang="fr-FR" sz="2000" dirty="0"/>
              <a:t>*Les dysfonctionnements traités sont les dysfonctionnement qui ont été analysés lors de l'analyse causale.</a:t>
            </a:r>
          </a:p>
          <a:p>
            <a:r>
              <a:rPr lang="fr-FR" sz="2000" dirty="0"/>
              <a:t>  *Les Dysfonctionnements traités non répétés, sont les dysfonctionnements qui ont été analysés et traités (qui ont eu des action de prévention pour qu'ils ne se répètent pas) et qui n'ont plus apparu</a:t>
            </a:r>
          </a:p>
          <a:p>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ppt_w</p:attrName>
                                        </p:attrNameLst>
                                      </p:cBhvr>
                                      <p:tavLst>
                                        <p:tav tm="0">
                                          <p:val>
                                            <p:fltVal val="0"/>
                                          </p:val>
                                        </p:tav>
                                        <p:tav tm="100000">
                                          <p:val>
                                            <p:strVal val="#ppt_w"/>
                                          </p:val>
                                        </p:tav>
                                      </p:tavLst>
                                    </p:anim>
                                    <p:anim calcmode="lin" valueType="num">
                                      <p:cBhvr>
                                        <p:cTn id="26" dur="1000" fill="hold"/>
                                        <p:tgtEl>
                                          <p:spTgt spid="4"/>
                                        </p:tgtEl>
                                        <p:attrNameLst>
                                          <p:attrName>ppt_h</p:attrName>
                                        </p:attrNameLst>
                                      </p:cBhvr>
                                      <p:tavLst>
                                        <p:tav tm="0">
                                          <p:val>
                                            <p:fltVal val="0"/>
                                          </p:val>
                                        </p:tav>
                                        <p:tav tm="100000">
                                          <p:val>
                                            <p:strVal val="#ppt_h"/>
                                          </p:val>
                                        </p:tav>
                                      </p:tavLst>
                                    </p:anim>
                                    <p:anim calcmode="lin" valueType="num">
                                      <p:cBhvr>
                                        <p:cTn id="27"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4"/>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fltVal val="0"/>
                                          </p:val>
                                        </p:tav>
                                        <p:tav tm="100000">
                                          <p:val>
                                            <p:strVal val="#ppt_w"/>
                                          </p:val>
                                        </p:tav>
                                      </p:tavLst>
                                    </p:anim>
                                    <p:anim calcmode="lin" valueType="num">
                                      <p:cBhvr>
                                        <p:cTn id="32" dur="1000" fill="hold"/>
                                        <p:tgtEl>
                                          <p:spTgt spid="7"/>
                                        </p:tgtEl>
                                        <p:attrNameLst>
                                          <p:attrName>ppt_h</p:attrName>
                                        </p:attrNameLst>
                                      </p:cBhvr>
                                      <p:tavLst>
                                        <p:tav tm="0">
                                          <p:val>
                                            <p:fltVal val="0"/>
                                          </p:val>
                                        </p:tav>
                                        <p:tav tm="100000">
                                          <p:val>
                                            <p:strVal val="#ppt_h"/>
                                          </p:val>
                                        </p:tav>
                                      </p:tavLst>
                                    </p:anim>
                                    <p:anim calcmode="lin" valueType="num">
                                      <p:cBhvr>
                                        <p:cTn id="33"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7"/>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1000" fill="hold"/>
                                        <p:tgtEl>
                                          <p:spTgt spid="5"/>
                                        </p:tgtEl>
                                        <p:attrNameLst>
                                          <p:attrName>ppt_w</p:attrName>
                                        </p:attrNameLst>
                                      </p:cBhvr>
                                      <p:tavLst>
                                        <p:tav tm="0">
                                          <p:val>
                                            <p:fltVal val="0"/>
                                          </p:val>
                                        </p:tav>
                                        <p:tav tm="100000">
                                          <p:val>
                                            <p:strVal val="#ppt_w"/>
                                          </p:val>
                                        </p:tav>
                                      </p:tavLst>
                                    </p:anim>
                                    <p:anim calcmode="lin" valueType="num">
                                      <p:cBhvr>
                                        <p:cTn id="38" dur="1000" fill="hold"/>
                                        <p:tgtEl>
                                          <p:spTgt spid="5"/>
                                        </p:tgtEl>
                                        <p:attrNameLst>
                                          <p:attrName>ppt_h</p:attrName>
                                        </p:attrNameLst>
                                      </p:cBhvr>
                                      <p:tavLst>
                                        <p:tav tm="0">
                                          <p:val>
                                            <p:fltVal val="0"/>
                                          </p:val>
                                        </p:tav>
                                        <p:tav tm="100000">
                                          <p:val>
                                            <p:strVal val="#ppt_h"/>
                                          </p:val>
                                        </p:tav>
                                      </p:tavLst>
                                    </p:anim>
                                    <p:anim calcmode="lin" valueType="num">
                                      <p:cBhvr>
                                        <p:cTn id="3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p:cTn id="45" dur="500" fill="hold"/>
                                        <p:tgtEl>
                                          <p:spTgt spid="8"/>
                                        </p:tgtEl>
                                        <p:attrNameLst>
                                          <p:attrName>ppt_w</p:attrName>
                                        </p:attrNameLst>
                                      </p:cBhvr>
                                      <p:tavLst>
                                        <p:tav tm="0">
                                          <p:val>
                                            <p:fltVal val="0"/>
                                          </p:val>
                                        </p:tav>
                                        <p:tav tm="100000">
                                          <p:val>
                                            <p:strVal val="#ppt_w"/>
                                          </p:val>
                                        </p:tav>
                                      </p:tavLst>
                                    </p:anim>
                                    <p:anim calcmode="lin" valueType="num">
                                      <p:cBhvr>
                                        <p:cTn id="46"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7" grpId="0"/>
      <p:bldP spid="8" grpId="0"/>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913795" y="2527300"/>
            <a:ext cx="10353761" cy="1326321"/>
          </a:xfrm>
        </p:spPr>
        <p:txBody>
          <a:bodyPr>
            <a:normAutofit/>
          </a:bodyPr>
          <a:lstStyle/>
          <a:p>
            <a:r>
              <a:rPr lang="fr-FR" b="1" dirty="0">
                <a:solidFill>
                  <a:srgbClr val="FFC000"/>
                </a:solidFill>
                <a:effectLst/>
              </a:rPr>
              <a:t>La gestion du stock PDR</a:t>
            </a:r>
            <a:endParaRPr lang="fr-FR" dirty="0">
              <a:solidFill>
                <a:srgbClr val="FFC000"/>
              </a:solidFill>
              <a:effectLst/>
            </a:endParaRP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4E8851-2557-4045-9550-52BBFA6975DA}"/>
              </a:ext>
            </a:extLst>
          </p:cNvPr>
          <p:cNvSpPr>
            <a:spLocks noGrp="1"/>
          </p:cNvSpPr>
          <p:nvPr>
            <p:ph type="title"/>
          </p:nvPr>
        </p:nvSpPr>
        <p:spPr>
          <a:xfrm>
            <a:off x="281354" y="279400"/>
            <a:ext cx="11408897" cy="1326321"/>
          </a:xfrm>
          <a:noFill/>
          <a:ln>
            <a:noFill/>
          </a:ln>
        </p:spPr>
        <p:style>
          <a:lnRef idx="2">
            <a:schemeClr val="accent6"/>
          </a:lnRef>
          <a:fillRef idx="1">
            <a:schemeClr val="lt1"/>
          </a:fillRef>
          <a:effectRef idx="0">
            <a:schemeClr val="accent6"/>
          </a:effectRef>
          <a:fontRef idx="minor">
            <a:schemeClr val="dk1"/>
          </a:fontRef>
        </p:style>
        <p:txBody>
          <a:bodyPr>
            <a:normAutofit/>
          </a:bodyPr>
          <a:lstStyle/>
          <a:p>
            <a:r>
              <a:rPr lang="fr-FR" sz="3200" dirty="0">
                <a:solidFill>
                  <a:srgbClr val="FFFF00"/>
                </a:solidFill>
              </a:rPr>
              <a:t>Objectif de la Gestion du Stock des PDR</a:t>
            </a:r>
          </a:p>
        </p:txBody>
      </p:sp>
      <p:sp>
        <p:nvSpPr>
          <p:cNvPr id="3" name="Espace réservé du contenu 2">
            <a:extLst>
              <a:ext uri="{FF2B5EF4-FFF2-40B4-BE49-F238E27FC236}">
                <a16:creationId xmlns:a16="http://schemas.microsoft.com/office/drawing/2014/main" id="{BBAC1BC3-9191-48B0-878D-0DB222C81975}"/>
              </a:ext>
            </a:extLst>
          </p:cNvPr>
          <p:cNvSpPr>
            <a:spLocks noGrp="1"/>
          </p:cNvSpPr>
          <p:nvPr>
            <p:ph idx="1"/>
          </p:nvPr>
        </p:nvSpPr>
        <p:spPr>
          <a:xfrm>
            <a:off x="7505700" y="1905564"/>
            <a:ext cx="4686300" cy="3326836"/>
          </a:xfrm>
        </p:spPr>
        <p:txBody>
          <a:bodyPr>
            <a:normAutofit fontScale="85000" lnSpcReduction="10000"/>
          </a:bodyPr>
          <a:lstStyle/>
          <a:p>
            <a:pPr algn="ctr"/>
            <a:r>
              <a:rPr lang="fr-FR" b="1" dirty="0">
                <a:solidFill>
                  <a:schemeClr val="accent6"/>
                </a:solidFill>
              </a:rPr>
              <a:t>Objectifs de la fonction maintenance</a:t>
            </a:r>
          </a:p>
          <a:p>
            <a:r>
              <a:rPr lang="fr-FR" sz="3000" dirty="0"/>
              <a:t>Assurer la disponibilité maximale des biens</a:t>
            </a:r>
          </a:p>
          <a:p>
            <a:r>
              <a:rPr lang="fr-FR" sz="3000" dirty="0"/>
              <a:t>Augmenter la durée de vie des bien</a:t>
            </a:r>
          </a:p>
          <a:p>
            <a:r>
              <a:rPr lang="fr-FR" sz="3000" dirty="0"/>
              <a:t>Avec le minimum des coûts</a:t>
            </a:r>
          </a:p>
        </p:txBody>
      </p:sp>
      <p:sp>
        <p:nvSpPr>
          <p:cNvPr id="4" name="Espace réservé du contenu 2">
            <a:extLst>
              <a:ext uri="{FF2B5EF4-FFF2-40B4-BE49-F238E27FC236}">
                <a16:creationId xmlns:a16="http://schemas.microsoft.com/office/drawing/2014/main" id="{BBAC1BC3-9191-48B0-878D-0DB222C81975}"/>
              </a:ext>
            </a:extLst>
          </p:cNvPr>
          <p:cNvSpPr txBox="1">
            <a:spLocks/>
          </p:cNvSpPr>
          <p:nvPr/>
        </p:nvSpPr>
        <p:spPr>
          <a:xfrm>
            <a:off x="0" y="1955800"/>
            <a:ext cx="4191000" cy="3276600"/>
          </a:xfrm>
          <a:prstGeom prst="rect">
            <a:avLst/>
          </a:prstGeom>
        </p:spPr>
        <p:txBody>
          <a:bodyPr vert="horz" lIns="91440" tIns="45720" rIns="91440" bIns="45720" rtlCol="0">
            <a:normAutofit fontScale="77500" lnSpcReduction="20000"/>
          </a:bodyPr>
          <a:lstStyle/>
          <a:p>
            <a:pPr marL="228600" marR="0" lvl="0" indent="-228600" algn="ctr"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3100" b="1" i="0" strike="noStrike" kern="1200" cap="none" spc="0" normalizeH="0" baseline="0" noProof="0" dirty="0">
                <a:ln>
                  <a:noFill/>
                </a:ln>
                <a:solidFill>
                  <a:schemeClr val="accent6"/>
                </a:solidFill>
                <a:uLnTx/>
                <a:uFillTx/>
                <a:latin typeface="+mn-lt"/>
                <a:ea typeface="+mn-ea"/>
                <a:cs typeface="+mn-cs"/>
              </a:rPr>
              <a:t>Objectifs de la Gestion des PDR</a:t>
            </a:r>
            <a:endParaRPr kumimoji="0" lang="fr-FR" sz="2300" b="0" i="0"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3000" b="0" i="0" u="none" strike="noStrike" kern="1200" cap="none" spc="0" normalizeH="0" baseline="0" noProof="0" dirty="0">
                <a:ln>
                  <a:noFill/>
                </a:ln>
                <a:solidFill>
                  <a:schemeClr val="tx1"/>
                </a:solidFill>
                <a:uLnTx/>
                <a:uFillTx/>
                <a:latin typeface="+mn-lt"/>
                <a:ea typeface="+mn-ea"/>
                <a:cs typeface="+mn-cs"/>
              </a:rPr>
              <a:t>Assurer</a:t>
            </a:r>
            <a:r>
              <a:rPr kumimoji="0" lang="fr-FR" sz="3000" b="0" i="0" u="none" strike="noStrike" kern="1200" cap="none" spc="0" normalizeH="0" noProof="0" dirty="0">
                <a:ln>
                  <a:noFill/>
                </a:ln>
                <a:solidFill>
                  <a:schemeClr val="tx1"/>
                </a:solidFill>
                <a:uLnTx/>
                <a:uFillTx/>
                <a:latin typeface="+mn-lt"/>
                <a:ea typeface="+mn-ea"/>
                <a:cs typeface="+mn-cs"/>
              </a:rPr>
              <a:t> les PDR nécessaires dans le temps voulu  et avec le minimum des coûts en évitant les ruptures stock et le sur-stockage</a:t>
            </a:r>
            <a:endParaRPr kumimoji="0" lang="fr-FR" sz="3000" b="0" i="0" u="none" strike="noStrike" kern="1200" cap="none" spc="0" normalizeH="0" baseline="0" noProof="0" dirty="0">
              <a:ln>
                <a:noFill/>
              </a:ln>
              <a:solidFill>
                <a:schemeClr val="tx1"/>
              </a:solidFill>
              <a:uLnTx/>
              <a:uFillTx/>
              <a:latin typeface="+mn-lt"/>
              <a:ea typeface="+mn-ea"/>
              <a:cs typeface="+mn-cs"/>
            </a:endParaRPr>
          </a:p>
        </p:txBody>
      </p:sp>
      <p:cxnSp>
        <p:nvCxnSpPr>
          <p:cNvPr id="6" name="Connecteur droit avec flèche 5"/>
          <p:cNvCxnSpPr>
            <a:stCxn id="4" idx="3"/>
            <a:endCxn id="11" idx="1"/>
          </p:cNvCxnSpPr>
          <p:nvPr/>
        </p:nvCxnSpPr>
        <p:spPr>
          <a:xfrm>
            <a:off x="4191000" y="3594100"/>
            <a:ext cx="609600" cy="6350"/>
          </a:xfrm>
          <a:prstGeom prst="straightConnector1">
            <a:avLst/>
          </a:prstGeom>
          <a:ln>
            <a:tailEnd type="arrow"/>
          </a:ln>
        </p:spPr>
        <p:style>
          <a:lnRef idx="2">
            <a:schemeClr val="accent6"/>
          </a:lnRef>
          <a:fillRef idx="1">
            <a:schemeClr val="lt1"/>
          </a:fillRef>
          <a:effectRef idx="0">
            <a:schemeClr val="accent6"/>
          </a:effectRef>
          <a:fontRef idx="minor">
            <a:schemeClr val="dk1"/>
          </a:fontRef>
        </p:style>
      </p:cxnSp>
      <p:cxnSp>
        <p:nvCxnSpPr>
          <p:cNvPr id="14" name="Connecteur droit avec flèche 13"/>
          <p:cNvCxnSpPr>
            <a:stCxn id="11" idx="3"/>
          </p:cNvCxnSpPr>
          <p:nvPr/>
        </p:nvCxnSpPr>
        <p:spPr>
          <a:xfrm flipV="1">
            <a:off x="6654800" y="3060700"/>
            <a:ext cx="939800" cy="539750"/>
          </a:xfrm>
          <a:prstGeom prst="straightConnector1">
            <a:avLst/>
          </a:prstGeom>
          <a:ln>
            <a:tailEnd type="arrow"/>
          </a:ln>
        </p:spPr>
        <p:style>
          <a:lnRef idx="2">
            <a:schemeClr val="accent6"/>
          </a:lnRef>
          <a:fillRef idx="1">
            <a:schemeClr val="lt1"/>
          </a:fillRef>
          <a:effectRef idx="0">
            <a:schemeClr val="accent6"/>
          </a:effectRef>
          <a:fontRef idx="minor">
            <a:schemeClr val="dk1"/>
          </a:fontRef>
        </p:style>
      </p:cxnSp>
      <p:sp>
        <p:nvSpPr>
          <p:cNvPr id="11" name="Rectangle à coins arrondis 10"/>
          <p:cNvSpPr/>
          <p:nvPr/>
        </p:nvSpPr>
        <p:spPr>
          <a:xfrm>
            <a:off x="4800600" y="2400300"/>
            <a:ext cx="1854200" cy="240030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solidFill>
                  <a:schemeClr val="bg1"/>
                </a:solidFill>
              </a:rPr>
              <a:t>Réduire le temps des arrêts correctives et préventives</a:t>
            </a:r>
          </a:p>
        </p:txBody>
      </p:sp>
      <p:cxnSp>
        <p:nvCxnSpPr>
          <p:cNvPr id="17" name="Connecteur droit avec flèche 16"/>
          <p:cNvCxnSpPr>
            <a:stCxn id="11" idx="3"/>
          </p:cNvCxnSpPr>
          <p:nvPr/>
        </p:nvCxnSpPr>
        <p:spPr>
          <a:xfrm>
            <a:off x="6654800" y="3600450"/>
            <a:ext cx="901700" cy="781050"/>
          </a:xfrm>
          <a:prstGeom prst="straightConnector1">
            <a:avLst/>
          </a:prstGeom>
          <a:ln>
            <a:tailEnd type="arrow"/>
          </a:ln>
        </p:spPr>
        <p:style>
          <a:lnRef idx="2">
            <a:schemeClr val="accent6"/>
          </a:lnRef>
          <a:fillRef idx="1">
            <a:schemeClr val="lt1"/>
          </a:fillRef>
          <a:effectRef idx="0">
            <a:schemeClr val="accent6"/>
          </a:effectRef>
          <a:fontRef idx="minor">
            <a:schemeClr val="dk1"/>
          </a:fontRef>
        </p:style>
      </p:cxnSp>
      <p:sp>
        <p:nvSpPr>
          <p:cNvPr id="9" name="ZoneTexte 8"/>
          <p:cNvSpPr txBox="1"/>
          <p:nvPr/>
        </p:nvSpPr>
        <p:spPr>
          <a:xfrm>
            <a:off x="182877" y="5528606"/>
            <a:ext cx="11882511" cy="923330"/>
          </a:xfrm>
          <a:prstGeom prst="rect">
            <a:avLst/>
          </a:prstGeom>
          <a:noFill/>
        </p:spPr>
        <p:txBody>
          <a:bodyPr wrap="square" rtlCol="0">
            <a:spAutoFit/>
          </a:bodyPr>
          <a:lstStyle/>
          <a:p>
            <a:r>
              <a:rPr lang="fr-FR" dirty="0"/>
              <a:t>La gestion des PDR consiste à assurer les PDR nécessaires pour la réalisation des interventions maintenance au temps voulu avec le minimum des coûts et bien sure en évitant les ruptures stock et le sur-stockage.</a:t>
            </a:r>
          </a:p>
          <a:p>
            <a:endParaRPr lang="fr-FR" dirty="0"/>
          </a:p>
        </p:txBody>
      </p:sp>
    </p:spTree>
    <p:extLst>
      <p:ext uri="{BB962C8B-B14F-4D97-AF65-F5344CB8AC3E}">
        <p14:creationId xmlns:p14="http://schemas.microsoft.com/office/powerpoint/2010/main" val="91573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additive="base">
                                        <p:cTn id="3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anim calcmode="lin" valueType="num">
                                      <p:cBhvr additive="base">
                                        <p:cTn id="3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 calcmode="lin" valueType="num">
                                      <p:cBhvr additive="base">
                                        <p:cTn id="4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additive="base">
                                        <p:cTn id="4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1" grpId="0" animBg="1"/>
      <p:bldP spid="9" grpId="0"/>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600203"/>
            <a:ext cx="10972800" cy="1333497"/>
          </a:xfrm>
        </p:spPr>
        <p:txBody>
          <a:bodyPr/>
          <a:lstStyle/>
          <a:p>
            <a:r>
              <a:rPr lang="fr-FR" sz="2400" b="1" u="sng" dirty="0">
                <a:solidFill>
                  <a:srgbClr val="D9F147"/>
                </a:solidFill>
              </a:rPr>
              <a:t>Le Stock Moyen SM</a:t>
            </a:r>
            <a:endParaRPr lang="fr-FR" sz="2400" dirty="0">
              <a:solidFill>
                <a:srgbClr val="D9F147"/>
              </a:solidFill>
            </a:endParaRPr>
          </a:p>
          <a:p>
            <a:r>
              <a:rPr lang="fr-FR" sz="2400" b="1" dirty="0">
                <a:solidFill>
                  <a:srgbClr val="FF0000"/>
                </a:solidFill>
              </a:rPr>
              <a:t>Stock moyen</a:t>
            </a:r>
            <a:r>
              <a:rPr lang="fr-FR" sz="2400" dirty="0"/>
              <a:t> = (stock initial + stock final) / 2</a:t>
            </a:r>
          </a:p>
          <a:p>
            <a:endParaRPr lang="fr-FR" dirty="0"/>
          </a:p>
        </p:txBody>
      </p:sp>
      <p:sp>
        <p:nvSpPr>
          <p:cNvPr id="5" name="Espace réservé du contenu 2"/>
          <p:cNvSpPr txBox="1">
            <a:spLocks/>
          </p:cNvSpPr>
          <p:nvPr/>
        </p:nvSpPr>
        <p:spPr>
          <a:xfrm>
            <a:off x="596900" y="3517903"/>
            <a:ext cx="11595100" cy="1333497"/>
          </a:xfrm>
          <a:prstGeom prst="rect">
            <a:avLst/>
          </a:prstGeom>
        </p:spPr>
        <p:txBody>
          <a:bodyPr vert="horz" lIns="91440" tIns="45720" rIns="91440" bIns="45720" rtlCol="0">
            <a:normAutofit/>
          </a:bodyPr>
          <a:lstStyle/>
          <a:p>
            <a:r>
              <a:rPr lang="fr-FR" sz="2400" b="1" u="sng" dirty="0">
                <a:solidFill>
                  <a:srgbClr val="D9F147"/>
                </a:solidFill>
              </a:rPr>
              <a:t>Le Taux de Rotation TR</a:t>
            </a:r>
            <a:endParaRPr lang="fr-FR" sz="2400" dirty="0">
              <a:solidFill>
                <a:srgbClr val="D9F147"/>
              </a:solidFill>
            </a:endParaRPr>
          </a:p>
          <a:p>
            <a:r>
              <a:rPr lang="fr-FR" sz="2400" b="1" dirty="0">
                <a:solidFill>
                  <a:srgbClr val="FF0000"/>
                </a:solidFill>
              </a:rPr>
              <a:t>Taux de rotation</a:t>
            </a:r>
            <a:r>
              <a:rPr lang="fr-FR" sz="2400" dirty="0">
                <a:solidFill>
                  <a:srgbClr val="FF0000"/>
                </a:solidFill>
              </a:rPr>
              <a:t> </a:t>
            </a:r>
            <a:r>
              <a:rPr lang="fr-FR" sz="2400" dirty="0"/>
              <a:t>=total des valeurs de sorties /stock moyen</a:t>
            </a:r>
            <a:r>
              <a:rPr lang="fr-FR" sz="3200" dirty="0"/>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35000" y="203203"/>
            <a:ext cx="10972800" cy="1917697"/>
          </a:xfrm>
        </p:spPr>
        <p:txBody>
          <a:bodyPr/>
          <a:lstStyle/>
          <a:p>
            <a:pPr>
              <a:buNone/>
            </a:pPr>
            <a:r>
              <a:rPr lang="fr-FR" sz="2400" b="1" u="sng" dirty="0">
                <a:solidFill>
                  <a:srgbClr val="D9F147"/>
                </a:solidFill>
              </a:rPr>
              <a:t>Le Taux de Ruptures TRU</a:t>
            </a:r>
            <a:endParaRPr lang="fr-FR" sz="2400" dirty="0">
              <a:solidFill>
                <a:srgbClr val="D9F147"/>
              </a:solidFill>
            </a:endParaRPr>
          </a:p>
          <a:p>
            <a:r>
              <a:rPr lang="fr-FR" b="1" dirty="0">
                <a:solidFill>
                  <a:srgbClr val="FF0000"/>
                </a:solidFill>
              </a:rPr>
              <a:t>Taux de Ruptures</a:t>
            </a:r>
            <a:r>
              <a:rPr lang="fr-FR" dirty="0">
                <a:solidFill>
                  <a:srgbClr val="FF0000"/>
                </a:solidFill>
              </a:rPr>
              <a:t> </a:t>
            </a:r>
            <a:r>
              <a:rPr lang="fr-FR" dirty="0"/>
              <a:t>= (Nombre de Ruptures/Nombre total des demandes)*100</a:t>
            </a:r>
          </a:p>
        </p:txBody>
      </p:sp>
      <p:sp>
        <p:nvSpPr>
          <p:cNvPr id="4" name="Espace réservé du contenu 2"/>
          <p:cNvSpPr txBox="1">
            <a:spLocks/>
          </p:cNvSpPr>
          <p:nvPr/>
        </p:nvSpPr>
        <p:spPr>
          <a:xfrm>
            <a:off x="546100" y="2438403"/>
            <a:ext cx="11645900" cy="1435097"/>
          </a:xfrm>
          <a:prstGeom prst="rect">
            <a:avLst/>
          </a:prstGeom>
        </p:spPr>
        <p:txBody>
          <a:bodyPr vert="horz" lIns="91440" tIns="45720" rIns="91440" bIns="45720" rtlCol="0">
            <a:normAutofit/>
          </a:bodyPr>
          <a:lstStyle/>
          <a:p>
            <a:r>
              <a:rPr lang="fr-FR" sz="2000" b="1" u="sng" dirty="0">
                <a:solidFill>
                  <a:srgbClr val="D9F147"/>
                </a:solidFill>
              </a:rPr>
              <a:t>La Durée Moyenne DM</a:t>
            </a:r>
          </a:p>
          <a:p>
            <a:endParaRPr lang="fr-FR" sz="2000" dirty="0">
              <a:solidFill>
                <a:srgbClr val="D9F147"/>
              </a:solidFill>
            </a:endParaRPr>
          </a:p>
          <a:p>
            <a:r>
              <a:rPr lang="fr-FR" sz="2000" b="1" dirty="0">
                <a:solidFill>
                  <a:srgbClr val="FF0000"/>
                </a:solidFill>
              </a:rPr>
              <a:t>Durée moyen de stockage</a:t>
            </a:r>
            <a:r>
              <a:rPr lang="fr-FR" sz="2000" dirty="0">
                <a:solidFill>
                  <a:srgbClr val="FF0000"/>
                </a:solidFill>
              </a:rPr>
              <a:t> </a:t>
            </a:r>
            <a:r>
              <a:rPr lang="fr-FR" sz="2000" dirty="0"/>
              <a:t>= Valeur du stock moyen/Coût d’achat des article*durée de la période en  jr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622300" y="4673603"/>
            <a:ext cx="10972800" cy="1917697"/>
          </a:xfrm>
          <a:prstGeom prst="rect">
            <a:avLst/>
          </a:prstGeom>
        </p:spPr>
        <p:txBody>
          <a:bodyPr vert="horz" lIns="91440" tIns="45720" rIns="91440" bIns="45720" rtlCol="0">
            <a:normAutofit/>
          </a:bodyPr>
          <a:lstStyle/>
          <a:p>
            <a:r>
              <a:rPr lang="fr-FR" sz="2400" b="1" u="sng" dirty="0">
                <a:solidFill>
                  <a:srgbClr val="D9F147"/>
                </a:solidFill>
              </a:rPr>
              <a:t>Coût global du Stock CGS</a:t>
            </a:r>
          </a:p>
          <a:p>
            <a:endParaRPr lang="fr-FR" sz="2400" dirty="0">
              <a:solidFill>
                <a:srgbClr val="D9F147"/>
              </a:solidFill>
            </a:endParaRPr>
          </a:p>
          <a:p>
            <a:r>
              <a:rPr lang="fr-FR" sz="2400" b="1" dirty="0">
                <a:solidFill>
                  <a:srgbClr val="FF0000"/>
                </a:solidFill>
              </a:rPr>
              <a:t>CGS</a:t>
            </a:r>
            <a:r>
              <a:rPr lang="fr-FR" sz="2400" dirty="0">
                <a:solidFill>
                  <a:srgbClr val="FF0000"/>
                </a:solidFill>
              </a:rPr>
              <a:t> = </a:t>
            </a:r>
            <a:r>
              <a:rPr lang="fr-FR" sz="2400" dirty="0"/>
              <a:t>La valeur en stock + le coût de possession de stock</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amond(in)">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1142395" y="2425700"/>
            <a:ext cx="10353761" cy="1326321"/>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3400" b="1" i="0" u="none" strike="noStrike" kern="1200" cap="all" spc="0" normalizeH="0" baseline="0" noProof="0" dirty="0">
                <a:ln>
                  <a:noFill/>
                </a:ln>
                <a:solidFill>
                  <a:srgbClr val="FFFF00"/>
                </a:solidFill>
                <a:effectLst>
                  <a:outerShdw blurRad="50800" dist="63500" dir="2700000" algn="tl" rotWithShape="0">
                    <a:srgbClr val="000000">
                      <a:alpha val="48000"/>
                    </a:srgbClr>
                  </a:outerShdw>
                </a:effectLst>
                <a:uLnTx/>
                <a:uFillTx/>
                <a:latin typeface="+mj-lt"/>
                <a:ea typeface="+mj-ea"/>
                <a:cs typeface="+mj-cs"/>
              </a:rPr>
              <a:t>1.5. Le management de la maintenance industrielle</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2222500"/>
            <a:ext cx="10353761" cy="1326321"/>
          </a:xfrm>
        </p:spPr>
        <p:txBody>
          <a:bodyPr/>
          <a:lstStyle/>
          <a:p>
            <a:r>
              <a:rPr lang="fr-FR" dirty="0">
                <a:solidFill>
                  <a:srgbClr val="FFC000"/>
                </a:solidFill>
              </a:rPr>
              <a:t>LE Coût GLOBAL DE LA MAINTENANCE</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7D56F0B-A9A3-48F6-BB99-CCD6006A57BB}"/>
              </a:ext>
            </a:extLst>
          </p:cNvPr>
          <p:cNvSpPr/>
          <p:nvPr/>
        </p:nvSpPr>
        <p:spPr>
          <a:xfrm>
            <a:off x="7295881" y="242109"/>
            <a:ext cx="2575775" cy="75985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a:t>Budget de la maintenance	</a:t>
            </a:r>
          </a:p>
        </p:txBody>
      </p:sp>
      <p:sp>
        <p:nvSpPr>
          <p:cNvPr id="6" name="Rectangle : coins arrondis 5">
            <a:extLst>
              <a:ext uri="{FF2B5EF4-FFF2-40B4-BE49-F238E27FC236}">
                <a16:creationId xmlns:a16="http://schemas.microsoft.com/office/drawing/2014/main" id="{DBCFE379-EA68-4A73-9B3D-AFBF064F14D1}"/>
              </a:ext>
            </a:extLst>
          </p:cNvPr>
          <p:cNvSpPr/>
          <p:nvPr/>
        </p:nvSpPr>
        <p:spPr>
          <a:xfrm>
            <a:off x="128790" y="2099259"/>
            <a:ext cx="1777284" cy="55379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r-FR" dirty="0"/>
              <a:t>Coûts directs</a:t>
            </a:r>
          </a:p>
        </p:txBody>
      </p:sp>
      <p:sp>
        <p:nvSpPr>
          <p:cNvPr id="7" name="Rectangle : coins arrondis 6">
            <a:extLst>
              <a:ext uri="{FF2B5EF4-FFF2-40B4-BE49-F238E27FC236}">
                <a16:creationId xmlns:a16="http://schemas.microsoft.com/office/drawing/2014/main" id="{38F995DB-ED2D-44DB-A170-395B6EE5E1B0}"/>
              </a:ext>
            </a:extLst>
          </p:cNvPr>
          <p:cNvSpPr/>
          <p:nvPr/>
        </p:nvSpPr>
        <p:spPr>
          <a:xfrm>
            <a:off x="2743201" y="2099259"/>
            <a:ext cx="2047740" cy="55379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r-FR" dirty="0"/>
              <a:t>Coûts indirects</a:t>
            </a:r>
          </a:p>
        </p:txBody>
      </p:sp>
      <p:sp>
        <p:nvSpPr>
          <p:cNvPr id="8" name="ZoneTexte 7">
            <a:extLst>
              <a:ext uri="{FF2B5EF4-FFF2-40B4-BE49-F238E27FC236}">
                <a16:creationId xmlns:a16="http://schemas.microsoft.com/office/drawing/2014/main" id="{4DC3BA68-3D43-47EF-9C02-A199EC9952F0}"/>
              </a:ext>
            </a:extLst>
          </p:cNvPr>
          <p:cNvSpPr txBox="1"/>
          <p:nvPr/>
        </p:nvSpPr>
        <p:spPr>
          <a:xfrm>
            <a:off x="90152" y="2975020"/>
            <a:ext cx="1803042" cy="923330"/>
          </a:xfrm>
          <a:prstGeom prst="rect">
            <a:avLst/>
          </a:prstGeom>
          <a:noFill/>
        </p:spPr>
        <p:txBody>
          <a:bodyPr wrap="square" rtlCol="0">
            <a:spAutoFit/>
          </a:bodyPr>
          <a:lstStyle/>
          <a:p>
            <a:r>
              <a:rPr lang="fr-FR" dirty="0"/>
              <a:t>Coût MO</a:t>
            </a:r>
          </a:p>
          <a:p>
            <a:r>
              <a:rPr lang="fr-FR" dirty="0"/>
              <a:t>Coût PDR</a:t>
            </a:r>
          </a:p>
          <a:p>
            <a:r>
              <a:rPr lang="fr-FR" dirty="0"/>
              <a:t>Coût Ss trait</a:t>
            </a:r>
          </a:p>
        </p:txBody>
      </p:sp>
      <p:sp>
        <p:nvSpPr>
          <p:cNvPr id="9" name="ZoneTexte 8">
            <a:extLst>
              <a:ext uri="{FF2B5EF4-FFF2-40B4-BE49-F238E27FC236}">
                <a16:creationId xmlns:a16="http://schemas.microsoft.com/office/drawing/2014/main" id="{A5BB7A2E-E0CB-4D91-8DEB-3F359D91B58D}"/>
              </a:ext>
            </a:extLst>
          </p:cNvPr>
          <p:cNvSpPr txBox="1"/>
          <p:nvPr/>
        </p:nvSpPr>
        <p:spPr>
          <a:xfrm>
            <a:off x="2743201" y="2975020"/>
            <a:ext cx="2324636" cy="1200329"/>
          </a:xfrm>
          <a:prstGeom prst="rect">
            <a:avLst/>
          </a:prstGeom>
          <a:noFill/>
        </p:spPr>
        <p:txBody>
          <a:bodyPr wrap="square" rtlCol="0">
            <a:spAutoFit/>
          </a:bodyPr>
          <a:lstStyle/>
          <a:p>
            <a:r>
              <a:rPr lang="fr-FR" dirty="0"/>
              <a:t>Pertes Matière</a:t>
            </a:r>
          </a:p>
          <a:p>
            <a:r>
              <a:rPr lang="fr-FR" dirty="0"/>
              <a:t>Manque à gagner</a:t>
            </a:r>
          </a:p>
          <a:p>
            <a:r>
              <a:rPr lang="fr-FR" dirty="0"/>
              <a:t>Pertes marchés</a:t>
            </a:r>
          </a:p>
          <a:p>
            <a:r>
              <a:rPr lang="fr-FR" dirty="0"/>
              <a:t>……..</a:t>
            </a:r>
          </a:p>
        </p:txBody>
      </p:sp>
      <p:sp>
        <p:nvSpPr>
          <p:cNvPr id="10" name="Rectangle : coins arrondis 9">
            <a:extLst>
              <a:ext uri="{FF2B5EF4-FFF2-40B4-BE49-F238E27FC236}">
                <a16:creationId xmlns:a16="http://schemas.microsoft.com/office/drawing/2014/main" id="{05139CE7-538B-45C1-9A5A-37FF52EE4E10}"/>
              </a:ext>
            </a:extLst>
          </p:cNvPr>
          <p:cNvSpPr/>
          <p:nvPr/>
        </p:nvSpPr>
        <p:spPr>
          <a:xfrm>
            <a:off x="5924282" y="2099259"/>
            <a:ext cx="2047740" cy="55379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a:t>Masse salariale</a:t>
            </a:r>
          </a:p>
        </p:txBody>
      </p:sp>
      <p:sp>
        <p:nvSpPr>
          <p:cNvPr id="11" name="Rectangle : coins arrondis 10">
            <a:extLst>
              <a:ext uri="{FF2B5EF4-FFF2-40B4-BE49-F238E27FC236}">
                <a16:creationId xmlns:a16="http://schemas.microsoft.com/office/drawing/2014/main" id="{AC8F0B40-0B8C-4534-A7D4-37337005B7DE}"/>
              </a:ext>
            </a:extLst>
          </p:cNvPr>
          <p:cNvSpPr/>
          <p:nvPr/>
        </p:nvSpPr>
        <p:spPr>
          <a:xfrm>
            <a:off x="8248918" y="2099259"/>
            <a:ext cx="1712890" cy="55379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a:t>Valeur stock</a:t>
            </a:r>
          </a:p>
        </p:txBody>
      </p:sp>
      <p:sp>
        <p:nvSpPr>
          <p:cNvPr id="12" name="Rectangle : coins arrondis 11">
            <a:extLst>
              <a:ext uri="{FF2B5EF4-FFF2-40B4-BE49-F238E27FC236}">
                <a16:creationId xmlns:a16="http://schemas.microsoft.com/office/drawing/2014/main" id="{966DA1C8-F1B6-4EA5-B7D8-A511C3420053}"/>
              </a:ext>
            </a:extLst>
          </p:cNvPr>
          <p:cNvSpPr/>
          <p:nvPr/>
        </p:nvSpPr>
        <p:spPr>
          <a:xfrm>
            <a:off x="10245142" y="2099259"/>
            <a:ext cx="1818067" cy="110758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400" dirty="0"/>
              <a:t>-Ss trait</a:t>
            </a:r>
          </a:p>
          <a:p>
            <a:pPr algn="ctr"/>
            <a:r>
              <a:rPr lang="fr-FR" sz="1400" dirty="0"/>
              <a:t>-PDR</a:t>
            </a:r>
          </a:p>
          <a:p>
            <a:pPr algn="ctr"/>
            <a:r>
              <a:rPr lang="fr-FR" sz="1400" dirty="0"/>
              <a:t>-loyers : local/Matériel</a:t>
            </a:r>
          </a:p>
          <a:p>
            <a:pPr algn="ctr"/>
            <a:r>
              <a:rPr lang="fr-FR" sz="1400" dirty="0"/>
              <a:t>………</a:t>
            </a:r>
          </a:p>
        </p:txBody>
      </p:sp>
      <p:sp>
        <p:nvSpPr>
          <p:cNvPr id="13" name="Rectangle : coins arrondis 12">
            <a:extLst>
              <a:ext uri="{FF2B5EF4-FFF2-40B4-BE49-F238E27FC236}">
                <a16:creationId xmlns:a16="http://schemas.microsoft.com/office/drawing/2014/main" id="{36E7B683-F31C-43D5-AF81-9CFE87B6A8E8}"/>
              </a:ext>
            </a:extLst>
          </p:cNvPr>
          <p:cNvSpPr/>
          <p:nvPr/>
        </p:nvSpPr>
        <p:spPr>
          <a:xfrm>
            <a:off x="4378816" y="4130272"/>
            <a:ext cx="2575775" cy="734095"/>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dirty="0"/>
              <a:t>Coût de la maintenance?????</a:t>
            </a:r>
          </a:p>
        </p:txBody>
      </p:sp>
      <p:sp>
        <p:nvSpPr>
          <p:cNvPr id="14" name="Rectangle : coins arrondis 13">
            <a:extLst>
              <a:ext uri="{FF2B5EF4-FFF2-40B4-BE49-F238E27FC236}">
                <a16:creationId xmlns:a16="http://schemas.microsoft.com/office/drawing/2014/main" id="{2A1D0FF1-BA36-4871-A38E-315540B42D7B}"/>
              </a:ext>
            </a:extLst>
          </p:cNvPr>
          <p:cNvSpPr/>
          <p:nvPr/>
        </p:nvSpPr>
        <p:spPr>
          <a:xfrm>
            <a:off x="1706451" y="5595871"/>
            <a:ext cx="8435662" cy="73409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t>Coût de la maintenance = Budget de la maintenance + Coûts indirects</a:t>
            </a:r>
          </a:p>
        </p:txBody>
      </p:sp>
      <p:sp>
        <p:nvSpPr>
          <p:cNvPr id="15" name="Flèche : bas 14">
            <a:extLst>
              <a:ext uri="{FF2B5EF4-FFF2-40B4-BE49-F238E27FC236}">
                <a16:creationId xmlns:a16="http://schemas.microsoft.com/office/drawing/2014/main" id="{FF9ED6D7-7C58-4DB8-BE30-F7902327A037}"/>
              </a:ext>
            </a:extLst>
          </p:cNvPr>
          <p:cNvSpPr/>
          <p:nvPr/>
        </p:nvSpPr>
        <p:spPr>
          <a:xfrm>
            <a:off x="5454202" y="4991860"/>
            <a:ext cx="425002" cy="476518"/>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866795C9-C964-4D32-8F6A-5EC849C8EE1F}"/>
              </a:ext>
            </a:extLst>
          </p:cNvPr>
          <p:cNvSpPr/>
          <p:nvPr/>
        </p:nvSpPr>
        <p:spPr>
          <a:xfrm>
            <a:off x="1203995" y="582508"/>
            <a:ext cx="2575775" cy="468109"/>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r-FR" sz="1400" dirty="0"/>
              <a:t>Coûts des interventions</a:t>
            </a:r>
          </a:p>
        </p:txBody>
      </p:sp>
      <p:sp>
        <p:nvSpPr>
          <p:cNvPr id="18" name="Ellipse 17">
            <a:extLst>
              <a:ext uri="{FF2B5EF4-FFF2-40B4-BE49-F238E27FC236}">
                <a16:creationId xmlns:a16="http://schemas.microsoft.com/office/drawing/2014/main" id="{FEFCC986-63B3-4F73-AA0E-5ECB25E3D9C7}"/>
              </a:ext>
            </a:extLst>
          </p:cNvPr>
          <p:cNvSpPr/>
          <p:nvPr/>
        </p:nvSpPr>
        <p:spPr>
          <a:xfrm>
            <a:off x="6861218" y="14127"/>
            <a:ext cx="3445099" cy="1236372"/>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908CD73A-F039-4A8B-AD19-9D70E5A702DF}"/>
              </a:ext>
            </a:extLst>
          </p:cNvPr>
          <p:cNvSpPr/>
          <p:nvPr/>
        </p:nvSpPr>
        <p:spPr>
          <a:xfrm>
            <a:off x="2498501" y="1804350"/>
            <a:ext cx="2575775" cy="1043177"/>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1" name="Connecteur droit 20">
            <a:extLst>
              <a:ext uri="{FF2B5EF4-FFF2-40B4-BE49-F238E27FC236}">
                <a16:creationId xmlns:a16="http://schemas.microsoft.com/office/drawing/2014/main" id="{7645D652-9AE8-4373-8239-6AA897B4820B}"/>
              </a:ext>
            </a:extLst>
          </p:cNvPr>
          <p:cNvCxnSpPr>
            <a:cxnSpLocks/>
            <a:stCxn id="18" idx="2"/>
            <a:endCxn id="19" idx="7"/>
          </p:cNvCxnSpPr>
          <p:nvPr/>
        </p:nvCxnSpPr>
        <p:spPr>
          <a:xfrm flipH="1">
            <a:off x="4697062" y="632313"/>
            <a:ext cx="2164156" cy="1324807"/>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a:endCxn id="13" idx="0"/>
          </p:cNvCxnSpPr>
          <p:nvPr/>
        </p:nvCxnSpPr>
        <p:spPr>
          <a:xfrm rot="5400000">
            <a:off x="4305166" y="2745838"/>
            <a:ext cx="2745972" cy="22896"/>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a:stCxn id="17" idx="2"/>
            <a:endCxn id="6" idx="0"/>
          </p:cNvCxnSpPr>
          <p:nvPr/>
        </p:nvCxnSpPr>
        <p:spPr>
          <a:xfrm rot="5400000">
            <a:off x="1230337" y="837713"/>
            <a:ext cx="1048642" cy="1474451"/>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8" name="Connecteur droit avec flèche 27"/>
          <p:cNvCxnSpPr>
            <a:stCxn id="17" idx="2"/>
            <a:endCxn id="7" idx="0"/>
          </p:cNvCxnSpPr>
          <p:nvPr/>
        </p:nvCxnSpPr>
        <p:spPr>
          <a:xfrm rot="16200000" flipH="1">
            <a:off x="2605156" y="937344"/>
            <a:ext cx="1048642" cy="1275188"/>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31" name="Connecteur droit avec flèche 30"/>
          <p:cNvCxnSpPr>
            <a:stCxn id="5" idx="2"/>
            <a:endCxn id="12" idx="0"/>
          </p:cNvCxnSpPr>
          <p:nvPr/>
        </p:nvCxnSpPr>
        <p:spPr>
          <a:xfrm rot="16200000" flipH="1">
            <a:off x="9320324" y="265406"/>
            <a:ext cx="1097297" cy="2570407"/>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34" name="Connecteur droit avec flèche 33"/>
          <p:cNvCxnSpPr>
            <a:stCxn id="5" idx="2"/>
            <a:endCxn id="11" idx="0"/>
          </p:cNvCxnSpPr>
          <p:nvPr/>
        </p:nvCxnSpPr>
        <p:spPr>
          <a:xfrm rot="16200000" flipH="1">
            <a:off x="8295918" y="1289813"/>
            <a:ext cx="1097297" cy="521594"/>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37" name="Connecteur droit avec flèche 36"/>
          <p:cNvCxnSpPr>
            <a:stCxn id="5" idx="2"/>
            <a:endCxn id="10" idx="0"/>
          </p:cNvCxnSpPr>
          <p:nvPr/>
        </p:nvCxnSpPr>
        <p:spPr>
          <a:xfrm rot="5400000">
            <a:off x="7217313" y="732802"/>
            <a:ext cx="1097297" cy="1635617"/>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75421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p:cTn id="13" dur="500" fill="hold"/>
                                        <p:tgtEl>
                                          <p:spTgt spid="27"/>
                                        </p:tgtEl>
                                        <p:attrNameLst>
                                          <p:attrName>ppt_w</p:attrName>
                                        </p:attrNameLst>
                                      </p:cBhvr>
                                      <p:tavLst>
                                        <p:tav tm="0">
                                          <p:val>
                                            <p:fltVal val="0"/>
                                          </p:val>
                                        </p:tav>
                                        <p:tav tm="100000">
                                          <p:val>
                                            <p:strVal val="#ppt_w"/>
                                          </p:val>
                                        </p:tav>
                                      </p:tavLst>
                                    </p:anim>
                                    <p:anim calcmode="lin" valueType="num">
                                      <p:cBhvr>
                                        <p:cTn id="14" dur="500" fill="hold"/>
                                        <p:tgtEl>
                                          <p:spTgt spid="27"/>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blinds(horizontal)">
                                      <p:cBhvr>
                                        <p:cTn id="23" dur="500"/>
                                        <p:tgtEl>
                                          <p:spTgt spid="28"/>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linds(horizont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anim calcmode="lin" valueType="num">
                                      <p:cBhvr>
                                        <p:cTn id="49" dur="500" fill="hold"/>
                                        <p:tgtEl>
                                          <p:spTgt spid="37"/>
                                        </p:tgtEl>
                                        <p:attrNameLst>
                                          <p:attrName>ppt_w</p:attrName>
                                        </p:attrNameLst>
                                      </p:cBhvr>
                                      <p:tavLst>
                                        <p:tav tm="0">
                                          <p:val>
                                            <p:fltVal val="0"/>
                                          </p:val>
                                        </p:tav>
                                        <p:tav tm="100000">
                                          <p:val>
                                            <p:strVal val="#ppt_w"/>
                                          </p:val>
                                        </p:tav>
                                      </p:tavLst>
                                    </p:anim>
                                    <p:anim calcmode="lin" valueType="num">
                                      <p:cBhvr>
                                        <p:cTn id="50" dur="500" fill="hold"/>
                                        <p:tgtEl>
                                          <p:spTgt spid="37"/>
                                        </p:tgtEl>
                                        <p:attrNameLst>
                                          <p:attrName>ppt_h</p:attrName>
                                        </p:attrNameLst>
                                      </p:cBhvr>
                                      <p:tavLst>
                                        <p:tav tm="0">
                                          <p:val>
                                            <p:fltVal val="0"/>
                                          </p:val>
                                        </p:tav>
                                        <p:tav tm="100000">
                                          <p:val>
                                            <p:strVal val="#ppt_h"/>
                                          </p:val>
                                        </p:tav>
                                      </p:tavLst>
                                    </p:anim>
                                  </p:childTnLst>
                                </p:cTn>
                              </p:par>
                              <p:par>
                                <p:cTn id="51" presetID="23" presetClass="entr" presetSubtype="16"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p:cTn id="53" dur="500" fill="hold"/>
                                        <p:tgtEl>
                                          <p:spTgt spid="10"/>
                                        </p:tgtEl>
                                        <p:attrNameLst>
                                          <p:attrName>ppt_w</p:attrName>
                                        </p:attrNameLst>
                                      </p:cBhvr>
                                      <p:tavLst>
                                        <p:tav tm="0">
                                          <p:val>
                                            <p:fltVal val="0"/>
                                          </p:val>
                                        </p:tav>
                                        <p:tav tm="100000">
                                          <p:val>
                                            <p:strVal val="#ppt_w"/>
                                          </p:val>
                                        </p:tav>
                                      </p:tavLst>
                                    </p:anim>
                                    <p:anim calcmode="lin" valueType="num">
                                      <p:cBhvr>
                                        <p:cTn id="54"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15" presetClass="entr" presetSubtype="0" fill="hold" nodeType="clickEffect">
                                  <p:stCondLst>
                                    <p:cond delay="0"/>
                                  </p:stCondLst>
                                  <p:childTnLst>
                                    <p:set>
                                      <p:cBhvr>
                                        <p:cTn id="58" dur="1" fill="hold">
                                          <p:stCondLst>
                                            <p:cond delay="0"/>
                                          </p:stCondLst>
                                        </p:cTn>
                                        <p:tgtEl>
                                          <p:spTgt spid="34"/>
                                        </p:tgtEl>
                                        <p:attrNameLst>
                                          <p:attrName>style.visibility</p:attrName>
                                        </p:attrNameLst>
                                      </p:cBhvr>
                                      <p:to>
                                        <p:strVal val="visible"/>
                                      </p:to>
                                    </p:set>
                                    <p:anim calcmode="lin" valueType="num">
                                      <p:cBhvr>
                                        <p:cTn id="59" dur="1000" fill="hold"/>
                                        <p:tgtEl>
                                          <p:spTgt spid="34"/>
                                        </p:tgtEl>
                                        <p:attrNameLst>
                                          <p:attrName>ppt_w</p:attrName>
                                        </p:attrNameLst>
                                      </p:cBhvr>
                                      <p:tavLst>
                                        <p:tav tm="0">
                                          <p:val>
                                            <p:fltVal val="0"/>
                                          </p:val>
                                        </p:tav>
                                        <p:tav tm="100000">
                                          <p:val>
                                            <p:strVal val="#ppt_w"/>
                                          </p:val>
                                        </p:tav>
                                      </p:tavLst>
                                    </p:anim>
                                    <p:anim calcmode="lin" valueType="num">
                                      <p:cBhvr>
                                        <p:cTn id="60" dur="1000" fill="hold"/>
                                        <p:tgtEl>
                                          <p:spTgt spid="34"/>
                                        </p:tgtEl>
                                        <p:attrNameLst>
                                          <p:attrName>ppt_h</p:attrName>
                                        </p:attrNameLst>
                                      </p:cBhvr>
                                      <p:tavLst>
                                        <p:tav tm="0">
                                          <p:val>
                                            <p:fltVal val="0"/>
                                          </p:val>
                                        </p:tav>
                                        <p:tav tm="100000">
                                          <p:val>
                                            <p:strVal val="#ppt_h"/>
                                          </p:val>
                                        </p:tav>
                                      </p:tavLst>
                                    </p:anim>
                                    <p:anim calcmode="lin" valueType="num">
                                      <p:cBhvr>
                                        <p:cTn id="61" dur="1000" fill="hold"/>
                                        <p:tgtEl>
                                          <p:spTgt spid="34"/>
                                        </p:tgtEl>
                                        <p:attrNameLst>
                                          <p:attrName>ppt_x</p:attrName>
                                        </p:attrNameLst>
                                      </p:cBhvr>
                                      <p:tavLst>
                                        <p:tav tm="0" fmla="#ppt_x+(cos(-2*pi*(1-$))*-#ppt_x-sin(-2*pi*(1-$))*(1-#ppt_y))*(1-$)">
                                          <p:val>
                                            <p:fltVal val="0"/>
                                          </p:val>
                                        </p:tav>
                                        <p:tav tm="100000">
                                          <p:val>
                                            <p:fltVal val="1"/>
                                          </p:val>
                                        </p:tav>
                                      </p:tavLst>
                                    </p:anim>
                                    <p:anim calcmode="lin" valueType="num">
                                      <p:cBhvr>
                                        <p:cTn id="62" dur="1000" fill="hold"/>
                                        <p:tgtEl>
                                          <p:spTgt spid="34"/>
                                        </p:tgtEl>
                                        <p:attrNameLst>
                                          <p:attrName>ppt_y</p:attrName>
                                        </p:attrNameLst>
                                      </p:cBhvr>
                                      <p:tavLst>
                                        <p:tav tm="0" fmla="#ppt_y+(sin(-2*pi*(1-$))*-#ppt_x+cos(-2*pi*(1-$))*(1-#ppt_y))*(1-$)">
                                          <p:val>
                                            <p:fltVal val="0"/>
                                          </p:val>
                                        </p:tav>
                                        <p:tav tm="100000">
                                          <p:val>
                                            <p:fltVal val="1"/>
                                          </p:val>
                                        </p:tav>
                                      </p:tavLst>
                                    </p:anim>
                                  </p:childTnLst>
                                </p:cTn>
                              </p:par>
                              <p:par>
                                <p:cTn id="63" presetID="15" presetClass="entr" presetSubtype="0" fill="hold" grpId="0" nodeType="with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1000" fill="hold"/>
                                        <p:tgtEl>
                                          <p:spTgt spid="11"/>
                                        </p:tgtEl>
                                        <p:attrNameLst>
                                          <p:attrName>ppt_w</p:attrName>
                                        </p:attrNameLst>
                                      </p:cBhvr>
                                      <p:tavLst>
                                        <p:tav tm="0">
                                          <p:val>
                                            <p:fltVal val="0"/>
                                          </p:val>
                                        </p:tav>
                                        <p:tav tm="100000">
                                          <p:val>
                                            <p:strVal val="#ppt_w"/>
                                          </p:val>
                                        </p:tav>
                                      </p:tavLst>
                                    </p:anim>
                                    <p:anim calcmode="lin" valueType="num">
                                      <p:cBhvr>
                                        <p:cTn id="66" dur="1000" fill="hold"/>
                                        <p:tgtEl>
                                          <p:spTgt spid="11"/>
                                        </p:tgtEl>
                                        <p:attrNameLst>
                                          <p:attrName>ppt_h</p:attrName>
                                        </p:attrNameLst>
                                      </p:cBhvr>
                                      <p:tavLst>
                                        <p:tav tm="0">
                                          <p:val>
                                            <p:fltVal val="0"/>
                                          </p:val>
                                        </p:tav>
                                        <p:tav tm="100000">
                                          <p:val>
                                            <p:strVal val="#ppt_h"/>
                                          </p:val>
                                        </p:tav>
                                      </p:tavLst>
                                    </p:anim>
                                    <p:anim calcmode="lin" valueType="num">
                                      <p:cBhvr>
                                        <p:cTn id="67"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68"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9" fill="hold">
                      <p:stCondLst>
                        <p:cond delay="indefinite"/>
                      </p:stCondLst>
                      <p:childTnLst>
                        <p:par>
                          <p:cTn id="70" fill="hold">
                            <p:stCondLst>
                              <p:cond delay="0"/>
                            </p:stCondLst>
                            <p:childTnLst>
                              <p:par>
                                <p:cTn id="71" presetID="23" presetClass="entr" presetSubtype="16" fill="hold" nodeType="clickEffect">
                                  <p:stCondLst>
                                    <p:cond delay="0"/>
                                  </p:stCondLst>
                                  <p:childTnLst>
                                    <p:set>
                                      <p:cBhvr>
                                        <p:cTn id="72" dur="1" fill="hold">
                                          <p:stCondLst>
                                            <p:cond delay="0"/>
                                          </p:stCondLst>
                                        </p:cTn>
                                        <p:tgtEl>
                                          <p:spTgt spid="31"/>
                                        </p:tgtEl>
                                        <p:attrNameLst>
                                          <p:attrName>style.visibility</p:attrName>
                                        </p:attrNameLst>
                                      </p:cBhvr>
                                      <p:to>
                                        <p:strVal val="visible"/>
                                      </p:to>
                                    </p:set>
                                    <p:anim calcmode="lin" valueType="num">
                                      <p:cBhvr>
                                        <p:cTn id="73" dur="500" fill="hold"/>
                                        <p:tgtEl>
                                          <p:spTgt spid="31"/>
                                        </p:tgtEl>
                                        <p:attrNameLst>
                                          <p:attrName>ppt_w</p:attrName>
                                        </p:attrNameLst>
                                      </p:cBhvr>
                                      <p:tavLst>
                                        <p:tav tm="0">
                                          <p:val>
                                            <p:fltVal val="0"/>
                                          </p:val>
                                        </p:tav>
                                        <p:tav tm="100000">
                                          <p:val>
                                            <p:strVal val="#ppt_w"/>
                                          </p:val>
                                        </p:tav>
                                      </p:tavLst>
                                    </p:anim>
                                    <p:anim calcmode="lin" valueType="num">
                                      <p:cBhvr>
                                        <p:cTn id="74" dur="500" fill="hold"/>
                                        <p:tgtEl>
                                          <p:spTgt spid="31"/>
                                        </p:tgtEl>
                                        <p:attrNameLst>
                                          <p:attrName>ppt_h</p:attrName>
                                        </p:attrNameLst>
                                      </p:cBhvr>
                                      <p:tavLst>
                                        <p:tav tm="0">
                                          <p:val>
                                            <p:fltVal val="0"/>
                                          </p:val>
                                        </p:tav>
                                        <p:tav tm="100000">
                                          <p:val>
                                            <p:strVal val="#ppt_h"/>
                                          </p:val>
                                        </p:tav>
                                      </p:tavLst>
                                    </p:anim>
                                  </p:childTnLst>
                                </p:cTn>
                              </p:par>
                              <p:par>
                                <p:cTn id="75" presetID="23" presetClass="entr" presetSubtype="16" fill="hold" grpId="0" nodeType="withEffect">
                                  <p:stCondLst>
                                    <p:cond delay="0"/>
                                  </p:stCondLst>
                                  <p:childTnLst>
                                    <p:set>
                                      <p:cBhvr>
                                        <p:cTn id="76" dur="1" fill="hold">
                                          <p:stCondLst>
                                            <p:cond delay="0"/>
                                          </p:stCondLst>
                                        </p:cTn>
                                        <p:tgtEl>
                                          <p:spTgt spid="12"/>
                                        </p:tgtEl>
                                        <p:attrNameLst>
                                          <p:attrName>style.visibility</p:attrName>
                                        </p:attrNameLst>
                                      </p:cBhvr>
                                      <p:to>
                                        <p:strVal val="visible"/>
                                      </p:to>
                                    </p:set>
                                    <p:anim calcmode="lin" valueType="num">
                                      <p:cBhvr>
                                        <p:cTn id="77" dur="500" fill="hold"/>
                                        <p:tgtEl>
                                          <p:spTgt spid="12"/>
                                        </p:tgtEl>
                                        <p:attrNameLst>
                                          <p:attrName>ppt_w</p:attrName>
                                        </p:attrNameLst>
                                      </p:cBhvr>
                                      <p:tavLst>
                                        <p:tav tm="0">
                                          <p:val>
                                            <p:fltVal val="0"/>
                                          </p:val>
                                        </p:tav>
                                        <p:tav tm="100000">
                                          <p:val>
                                            <p:strVal val="#ppt_w"/>
                                          </p:val>
                                        </p:tav>
                                      </p:tavLst>
                                    </p:anim>
                                    <p:anim calcmode="lin" valueType="num">
                                      <p:cBhvr>
                                        <p:cTn id="78"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79" fill="hold">
                      <p:stCondLst>
                        <p:cond delay="indefinite"/>
                      </p:stCondLst>
                      <p:childTnLst>
                        <p:par>
                          <p:cTn id="80" fill="hold">
                            <p:stCondLst>
                              <p:cond delay="0"/>
                            </p:stCondLst>
                            <p:childTnLst>
                              <p:par>
                                <p:cTn id="81" presetID="23" presetClass="entr" presetSubtype="16" fill="hold" grpId="0" nodeType="clickEffect">
                                  <p:stCondLst>
                                    <p:cond delay="0"/>
                                  </p:stCondLst>
                                  <p:childTnLst>
                                    <p:set>
                                      <p:cBhvr>
                                        <p:cTn id="82" dur="1" fill="hold">
                                          <p:stCondLst>
                                            <p:cond delay="0"/>
                                          </p:stCondLst>
                                        </p:cTn>
                                        <p:tgtEl>
                                          <p:spTgt spid="13"/>
                                        </p:tgtEl>
                                        <p:attrNameLst>
                                          <p:attrName>style.visibility</p:attrName>
                                        </p:attrNameLst>
                                      </p:cBhvr>
                                      <p:to>
                                        <p:strVal val="visible"/>
                                      </p:to>
                                    </p:set>
                                    <p:anim calcmode="lin" valueType="num">
                                      <p:cBhvr>
                                        <p:cTn id="83" dur="500" fill="hold"/>
                                        <p:tgtEl>
                                          <p:spTgt spid="13"/>
                                        </p:tgtEl>
                                        <p:attrNameLst>
                                          <p:attrName>ppt_w</p:attrName>
                                        </p:attrNameLst>
                                      </p:cBhvr>
                                      <p:tavLst>
                                        <p:tav tm="0">
                                          <p:val>
                                            <p:fltVal val="0"/>
                                          </p:val>
                                        </p:tav>
                                        <p:tav tm="100000">
                                          <p:val>
                                            <p:strVal val="#ppt_w"/>
                                          </p:val>
                                        </p:tav>
                                      </p:tavLst>
                                    </p:anim>
                                    <p:anim calcmode="lin" valueType="num">
                                      <p:cBhvr>
                                        <p:cTn id="84"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15" presetClass="entr" presetSubtype="0" fill="hold" grpId="0" nodeType="clickEffect">
                                  <p:stCondLst>
                                    <p:cond delay="0"/>
                                  </p:stCondLst>
                                  <p:childTnLst>
                                    <p:set>
                                      <p:cBhvr>
                                        <p:cTn id="88" dur="1" fill="hold">
                                          <p:stCondLst>
                                            <p:cond delay="0"/>
                                          </p:stCondLst>
                                        </p:cTn>
                                        <p:tgtEl>
                                          <p:spTgt spid="18"/>
                                        </p:tgtEl>
                                        <p:attrNameLst>
                                          <p:attrName>style.visibility</p:attrName>
                                        </p:attrNameLst>
                                      </p:cBhvr>
                                      <p:to>
                                        <p:strVal val="visible"/>
                                      </p:to>
                                    </p:set>
                                    <p:anim calcmode="lin" valueType="num">
                                      <p:cBhvr>
                                        <p:cTn id="89" dur="1000" fill="hold"/>
                                        <p:tgtEl>
                                          <p:spTgt spid="18"/>
                                        </p:tgtEl>
                                        <p:attrNameLst>
                                          <p:attrName>ppt_w</p:attrName>
                                        </p:attrNameLst>
                                      </p:cBhvr>
                                      <p:tavLst>
                                        <p:tav tm="0">
                                          <p:val>
                                            <p:fltVal val="0"/>
                                          </p:val>
                                        </p:tav>
                                        <p:tav tm="100000">
                                          <p:val>
                                            <p:strVal val="#ppt_w"/>
                                          </p:val>
                                        </p:tav>
                                      </p:tavLst>
                                    </p:anim>
                                    <p:anim calcmode="lin" valueType="num">
                                      <p:cBhvr>
                                        <p:cTn id="90" dur="1000" fill="hold"/>
                                        <p:tgtEl>
                                          <p:spTgt spid="18"/>
                                        </p:tgtEl>
                                        <p:attrNameLst>
                                          <p:attrName>ppt_h</p:attrName>
                                        </p:attrNameLst>
                                      </p:cBhvr>
                                      <p:tavLst>
                                        <p:tav tm="0">
                                          <p:val>
                                            <p:fltVal val="0"/>
                                          </p:val>
                                        </p:tav>
                                        <p:tav tm="100000">
                                          <p:val>
                                            <p:strVal val="#ppt_h"/>
                                          </p:val>
                                        </p:tav>
                                      </p:tavLst>
                                    </p:anim>
                                    <p:anim calcmode="lin" valueType="num">
                                      <p:cBhvr>
                                        <p:cTn id="91"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92" dur="1000" fill="hold"/>
                                        <p:tgtEl>
                                          <p:spTgt spid="18"/>
                                        </p:tgtEl>
                                        <p:attrNameLst>
                                          <p:attrName>ppt_y</p:attrName>
                                        </p:attrNameLst>
                                      </p:cBhvr>
                                      <p:tavLst>
                                        <p:tav tm="0" fmla="#ppt_y+(sin(-2*pi*(1-$))*-#ppt_x+cos(-2*pi*(1-$))*(1-#ppt_y))*(1-$)">
                                          <p:val>
                                            <p:fltVal val="0"/>
                                          </p:val>
                                        </p:tav>
                                        <p:tav tm="100000">
                                          <p:val>
                                            <p:fltVal val="1"/>
                                          </p:val>
                                        </p:tav>
                                      </p:tavLst>
                                    </p:anim>
                                  </p:childTnLst>
                                </p:cTn>
                              </p:par>
                              <p:par>
                                <p:cTn id="93" presetID="15" presetClass="entr" presetSubtype="0" fill="hold" nodeType="withEffect">
                                  <p:stCondLst>
                                    <p:cond delay="0"/>
                                  </p:stCondLst>
                                  <p:childTnLst>
                                    <p:set>
                                      <p:cBhvr>
                                        <p:cTn id="94" dur="1" fill="hold">
                                          <p:stCondLst>
                                            <p:cond delay="0"/>
                                          </p:stCondLst>
                                        </p:cTn>
                                        <p:tgtEl>
                                          <p:spTgt spid="21"/>
                                        </p:tgtEl>
                                        <p:attrNameLst>
                                          <p:attrName>style.visibility</p:attrName>
                                        </p:attrNameLst>
                                      </p:cBhvr>
                                      <p:to>
                                        <p:strVal val="visible"/>
                                      </p:to>
                                    </p:set>
                                    <p:anim calcmode="lin" valueType="num">
                                      <p:cBhvr>
                                        <p:cTn id="95" dur="1000" fill="hold"/>
                                        <p:tgtEl>
                                          <p:spTgt spid="21"/>
                                        </p:tgtEl>
                                        <p:attrNameLst>
                                          <p:attrName>ppt_w</p:attrName>
                                        </p:attrNameLst>
                                      </p:cBhvr>
                                      <p:tavLst>
                                        <p:tav tm="0">
                                          <p:val>
                                            <p:fltVal val="0"/>
                                          </p:val>
                                        </p:tav>
                                        <p:tav tm="100000">
                                          <p:val>
                                            <p:strVal val="#ppt_w"/>
                                          </p:val>
                                        </p:tav>
                                      </p:tavLst>
                                    </p:anim>
                                    <p:anim calcmode="lin" valueType="num">
                                      <p:cBhvr>
                                        <p:cTn id="96" dur="1000" fill="hold"/>
                                        <p:tgtEl>
                                          <p:spTgt spid="21"/>
                                        </p:tgtEl>
                                        <p:attrNameLst>
                                          <p:attrName>ppt_h</p:attrName>
                                        </p:attrNameLst>
                                      </p:cBhvr>
                                      <p:tavLst>
                                        <p:tav tm="0">
                                          <p:val>
                                            <p:fltVal val="0"/>
                                          </p:val>
                                        </p:tav>
                                        <p:tav tm="100000">
                                          <p:val>
                                            <p:strVal val="#ppt_h"/>
                                          </p:val>
                                        </p:tav>
                                      </p:tavLst>
                                    </p:anim>
                                    <p:anim calcmode="lin" valueType="num">
                                      <p:cBhvr>
                                        <p:cTn id="97" dur="1000" fill="hold"/>
                                        <p:tgtEl>
                                          <p:spTgt spid="21"/>
                                        </p:tgtEl>
                                        <p:attrNameLst>
                                          <p:attrName>ppt_x</p:attrName>
                                        </p:attrNameLst>
                                      </p:cBhvr>
                                      <p:tavLst>
                                        <p:tav tm="0" fmla="#ppt_x+(cos(-2*pi*(1-$))*-#ppt_x-sin(-2*pi*(1-$))*(1-#ppt_y))*(1-$)">
                                          <p:val>
                                            <p:fltVal val="0"/>
                                          </p:val>
                                        </p:tav>
                                        <p:tav tm="100000">
                                          <p:val>
                                            <p:fltVal val="1"/>
                                          </p:val>
                                        </p:tav>
                                      </p:tavLst>
                                    </p:anim>
                                    <p:anim calcmode="lin" valueType="num">
                                      <p:cBhvr>
                                        <p:cTn id="98" dur="1000" fill="hold"/>
                                        <p:tgtEl>
                                          <p:spTgt spid="21"/>
                                        </p:tgtEl>
                                        <p:attrNameLst>
                                          <p:attrName>ppt_y</p:attrName>
                                        </p:attrNameLst>
                                      </p:cBhvr>
                                      <p:tavLst>
                                        <p:tav tm="0" fmla="#ppt_y+(sin(-2*pi*(1-$))*-#ppt_x+cos(-2*pi*(1-$))*(1-#ppt_y))*(1-$)">
                                          <p:val>
                                            <p:fltVal val="0"/>
                                          </p:val>
                                        </p:tav>
                                        <p:tav tm="100000">
                                          <p:val>
                                            <p:fltVal val="1"/>
                                          </p:val>
                                        </p:tav>
                                      </p:tavLst>
                                    </p:anim>
                                  </p:childTnLst>
                                </p:cTn>
                              </p:par>
                              <p:par>
                                <p:cTn id="99" presetID="15" presetClass="entr" presetSubtype="0" fill="hold" grpId="0" nodeType="withEffect">
                                  <p:stCondLst>
                                    <p:cond delay="0"/>
                                  </p:stCondLst>
                                  <p:childTnLst>
                                    <p:set>
                                      <p:cBhvr>
                                        <p:cTn id="100" dur="1" fill="hold">
                                          <p:stCondLst>
                                            <p:cond delay="0"/>
                                          </p:stCondLst>
                                        </p:cTn>
                                        <p:tgtEl>
                                          <p:spTgt spid="19"/>
                                        </p:tgtEl>
                                        <p:attrNameLst>
                                          <p:attrName>style.visibility</p:attrName>
                                        </p:attrNameLst>
                                      </p:cBhvr>
                                      <p:to>
                                        <p:strVal val="visible"/>
                                      </p:to>
                                    </p:set>
                                    <p:anim calcmode="lin" valueType="num">
                                      <p:cBhvr>
                                        <p:cTn id="101" dur="1000" fill="hold"/>
                                        <p:tgtEl>
                                          <p:spTgt spid="19"/>
                                        </p:tgtEl>
                                        <p:attrNameLst>
                                          <p:attrName>ppt_w</p:attrName>
                                        </p:attrNameLst>
                                      </p:cBhvr>
                                      <p:tavLst>
                                        <p:tav tm="0">
                                          <p:val>
                                            <p:fltVal val="0"/>
                                          </p:val>
                                        </p:tav>
                                        <p:tav tm="100000">
                                          <p:val>
                                            <p:strVal val="#ppt_w"/>
                                          </p:val>
                                        </p:tav>
                                      </p:tavLst>
                                    </p:anim>
                                    <p:anim calcmode="lin" valueType="num">
                                      <p:cBhvr>
                                        <p:cTn id="102" dur="1000" fill="hold"/>
                                        <p:tgtEl>
                                          <p:spTgt spid="19"/>
                                        </p:tgtEl>
                                        <p:attrNameLst>
                                          <p:attrName>ppt_h</p:attrName>
                                        </p:attrNameLst>
                                      </p:cBhvr>
                                      <p:tavLst>
                                        <p:tav tm="0">
                                          <p:val>
                                            <p:fltVal val="0"/>
                                          </p:val>
                                        </p:tav>
                                        <p:tav tm="100000">
                                          <p:val>
                                            <p:strVal val="#ppt_h"/>
                                          </p:val>
                                        </p:tav>
                                      </p:tavLst>
                                    </p:anim>
                                    <p:anim calcmode="lin" valueType="num">
                                      <p:cBhvr>
                                        <p:cTn id="103" dur="1000" fill="hold"/>
                                        <p:tgtEl>
                                          <p:spTgt spid="19"/>
                                        </p:tgtEl>
                                        <p:attrNameLst>
                                          <p:attrName>ppt_x</p:attrName>
                                        </p:attrNameLst>
                                      </p:cBhvr>
                                      <p:tavLst>
                                        <p:tav tm="0" fmla="#ppt_x+(cos(-2*pi*(1-$))*-#ppt_x-sin(-2*pi*(1-$))*(1-#ppt_y))*(1-$)">
                                          <p:val>
                                            <p:fltVal val="0"/>
                                          </p:val>
                                        </p:tav>
                                        <p:tav tm="100000">
                                          <p:val>
                                            <p:fltVal val="1"/>
                                          </p:val>
                                        </p:tav>
                                      </p:tavLst>
                                    </p:anim>
                                    <p:anim calcmode="lin" valueType="num">
                                      <p:cBhvr>
                                        <p:cTn id="104" dur="1000" fill="hold"/>
                                        <p:tgtEl>
                                          <p:spTgt spid="19"/>
                                        </p:tgtEl>
                                        <p:attrNameLst>
                                          <p:attrName>ppt_y</p:attrName>
                                        </p:attrNameLst>
                                      </p:cBhvr>
                                      <p:tavLst>
                                        <p:tav tm="0" fmla="#ppt_y+(sin(-2*pi*(1-$))*-#ppt_x+cos(-2*pi*(1-$))*(1-#ppt_y))*(1-$)">
                                          <p:val>
                                            <p:fltVal val="0"/>
                                          </p:val>
                                        </p:tav>
                                        <p:tav tm="100000">
                                          <p:val>
                                            <p:fltVal val="1"/>
                                          </p:val>
                                        </p:tav>
                                      </p:tavLst>
                                    </p:anim>
                                  </p:childTnLst>
                                </p:cTn>
                              </p:par>
                              <p:par>
                                <p:cTn id="105" presetID="15" presetClass="entr" presetSubtype="0" fill="hold" nodeType="withEffect">
                                  <p:stCondLst>
                                    <p:cond delay="0"/>
                                  </p:stCondLst>
                                  <p:childTnLst>
                                    <p:set>
                                      <p:cBhvr>
                                        <p:cTn id="106" dur="1" fill="hold">
                                          <p:stCondLst>
                                            <p:cond delay="0"/>
                                          </p:stCondLst>
                                        </p:cTn>
                                        <p:tgtEl>
                                          <p:spTgt spid="22"/>
                                        </p:tgtEl>
                                        <p:attrNameLst>
                                          <p:attrName>style.visibility</p:attrName>
                                        </p:attrNameLst>
                                      </p:cBhvr>
                                      <p:to>
                                        <p:strVal val="visible"/>
                                      </p:to>
                                    </p:set>
                                    <p:anim calcmode="lin" valueType="num">
                                      <p:cBhvr>
                                        <p:cTn id="107" dur="1000" fill="hold"/>
                                        <p:tgtEl>
                                          <p:spTgt spid="22"/>
                                        </p:tgtEl>
                                        <p:attrNameLst>
                                          <p:attrName>ppt_w</p:attrName>
                                        </p:attrNameLst>
                                      </p:cBhvr>
                                      <p:tavLst>
                                        <p:tav tm="0">
                                          <p:val>
                                            <p:fltVal val="0"/>
                                          </p:val>
                                        </p:tav>
                                        <p:tav tm="100000">
                                          <p:val>
                                            <p:strVal val="#ppt_w"/>
                                          </p:val>
                                        </p:tav>
                                      </p:tavLst>
                                    </p:anim>
                                    <p:anim calcmode="lin" valueType="num">
                                      <p:cBhvr>
                                        <p:cTn id="108" dur="1000" fill="hold"/>
                                        <p:tgtEl>
                                          <p:spTgt spid="22"/>
                                        </p:tgtEl>
                                        <p:attrNameLst>
                                          <p:attrName>ppt_h</p:attrName>
                                        </p:attrNameLst>
                                      </p:cBhvr>
                                      <p:tavLst>
                                        <p:tav tm="0">
                                          <p:val>
                                            <p:fltVal val="0"/>
                                          </p:val>
                                        </p:tav>
                                        <p:tav tm="100000">
                                          <p:val>
                                            <p:strVal val="#ppt_h"/>
                                          </p:val>
                                        </p:tav>
                                      </p:tavLst>
                                    </p:anim>
                                    <p:anim calcmode="lin" valueType="num">
                                      <p:cBhvr>
                                        <p:cTn id="109" dur="1000" fill="hold"/>
                                        <p:tgtEl>
                                          <p:spTgt spid="22"/>
                                        </p:tgtEl>
                                        <p:attrNameLst>
                                          <p:attrName>ppt_x</p:attrName>
                                        </p:attrNameLst>
                                      </p:cBhvr>
                                      <p:tavLst>
                                        <p:tav tm="0" fmla="#ppt_x+(cos(-2*pi*(1-$))*-#ppt_x-sin(-2*pi*(1-$))*(1-#ppt_y))*(1-$)">
                                          <p:val>
                                            <p:fltVal val="0"/>
                                          </p:val>
                                        </p:tav>
                                        <p:tav tm="100000">
                                          <p:val>
                                            <p:fltVal val="1"/>
                                          </p:val>
                                        </p:tav>
                                      </p:tavLst>
                                    </p:anim>
                                    <p:anim calcmode="lin" valueType="num">
                                      <p:cBhvr>
                                        <p:cTn id="110" dur="1000" fill="hold"/>
                                        <p:tgtEl>
                                          <p:spTgt spid="2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1" fill="hold">
                      <p:stCondLst>
                        <p:cond delay="indefinite"/>
                      </p:stCondLst>
                      <p:childTnLst>
                        <p:par>
                          <p:cTn id="112" fill="hold">
                            <p:stCondLst>
                              <p:cond delay="0"/>
                            </p:stCondLst>
                            <p:childTnLst>
                              <p:par>
                                <p:cTn id="113" presetID="23" presetClass="entr" presetSubtype="16" fill="hold" grpId="0" nodeType="clickEffect">
                                  <p:stCondLst>
                                    <p:cond delay="0"/>
                                  </p:stCondLst>
                                  <p:childTnLst>
                                    <p:set>
                                      <p:cBhvr>
                                        <p:cTn id="114" dur="1" fill="hold">
                                          <p:stCondLst>
                                            <p:cond delay="0"/>
                                          </p:stCondLst>
                                        </p:cTn>
                                        <p:tgtEl>
                                          <p:spTgt spid="15"/>
                                        </p:tgtEl>
                                        <p:attrNameLst>
                                          <p:attrName>style.visibility</p:attrName>
                                        </p:attrNameLst>
                                      </p:cBhvr>
                                      <p:to>
                                        <p:strVal val="visible"/>
                                      </p:to>
                                    </p:set>
                                    <p:anim calcmode="lin" valueType="num">
                                      <p:cBhvr>
                                        <p:cTn id="115" dur="500" fill="hold"/>
                                        <p:tgtEl>
                                          <p:spTgt spid="15"/>
                                        </p:tgtEl>
                                        <p:attrNameLst>
                                          <p:attrName>ppt_w</p:attrName>
                                        </p:attrNameLst>
                                      </p:cBhvr>
                                      <p:tavLst>
                                        <p:tav tm="0">
                                          <p:val>
                                            <p:fltVal val="0"/>
                                          </p:val>
                                        </p:tav>
                                        <p:tav tm="100000">
                                          <p:val>
                                            <p:strVal val="#ppt_w"/>
                                          </p:val>
                                        </p:tav>
                                      </p:tavLst>
                                    </p:anim>
                                    <p:anim calcmode="lin" valueType="num">
                                      <p:cBhvr>
                                        <p:cTn id="116" dur="500" fill="hold"/>
                                        <p:tgtEl>
                                          <p:spTgt spid="15"/>
                                        </p:tgtEl>
                                        <p:attrNameLst>
                                          <p:attrName>ppt_h</p:attrName>
                                        </p:attrNameLst>
                                      </p:cBhvr>
                                      <p:tavLst>
                                        <p:tav tm="0">
                                          <p:val>
                                            <p:fltVal val="0"/>
                                          </p:val>
                                        </p:tav>
                                        <p:tav tm="100000">
                                          <p:val>
                                            <p:strVal val="#ppt_h"/>
                                          </p:val>
                                        </p:tav>
                                      </p:tavLst>
                                    </p:anim>
                                  </p:childTnLst>
                                </p:cTn>
                              </p:par>
                              <p:par>
                                <p:cTn id="117" presetID="23" presetClass="entr" presetSubtype="16" fill="hold" grpId="0" nodeType="withEffect">
                                  <p:stCondLst>
                                    <p:cond delay="0"/>
                                  </p:stCondLst>
                                  <p:childTnLst>
                                    <p:set>
                                      <p:cBhvr>
                                        <p:cTn id="118" dur="1" fill="hold">
                                          <p:stCondLst>
                                            <p:cond delay="0"/>
                                          </p:stCondLst>
                                        </p:cTn>
                                        <p:tgtEl>
                                          <p:spTgt spid="14"/>
                                        </p:tgtEl>
                                        <p:attrNameLst>
                                          <p:attrName>style.visibility</p:attrName>
                                        </p:attrNameLst>
                                      </p:cBhvr>
                                      <p:to>
                                        <p:strVal val="visible"/>
                                      </p:to>
                                    </p:set>
                                    <p:anim calcmode="lin" valueType="num">
                                      <p:cBhvr>
                                        <p:cTn id="119" dur="500" fill="hold"/>
                                        <p:tgtEl>
                                          <p:spTgt spid="14"/>
                                        </p:tgtEl>
                                        <p:attrNameLst>
                                          <p:attrName>ppt_w</p:attrName>
                                        </p:attrNameLst>
                                      </p:cBhvr>
                                      <p:tavLst>
                                        <p:tav tm="0">
                                          <p:val>
                                            <p:fltVal val="0"/>
                                          </p:val>
                                        </p:tav>
                                        <p:tav tm="100000">
                                          <p:val>
                                            <p:strVal val="#ppt_w"/>
                                          </p:val>
                                        </p:tav>
                                      </p:tavLst>
                                    </p:anim>
                                    <p:anim calcmode="lin" valueType="num">
                                      <p:cBhvr>
                                        <p:cTn id="12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p:bldP spid="10" grpId="0" animBg="1"/>
      <p:bldP spid="11" grpId="0" animBg="1"/>
      <p:bldP spid="12" grpId="0" animBg="1"/>
      <p:bldP spid="13" grpId="0" animBg="1"/>
      <p:bldP spid="14" grpId="0" animBg="1"/>
      <p:bldP spid="15" grpId="0" animBg="1"/>
      <p:bldP spid="17" grpId="0" animBg="1"/>
      <p:bldP spid="18" grpId="0" animBg="1"/>
      <p:bldP spid="19" grpId="0" animBg="1"/>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800756-1795-4C89-8976-D4AA5B54E7E9}"/>
              </a:ext>
            </a:extLst>
          </p:cNvPr>
          <p:cNvSpPr>
            <a:spLocks noGrp="1"/>
          </p:cNvSpPr>
          <p:nvPr>
            <p:ph type="title"/>
          </p:nvPr>
        </p:nvSpPr>
        <p:spPr>
          <a:xfrm>
            <a:off x="3009899" y="114300"/>
            <a:ext cx="5956301" cy="910665"/>
          </a:xfrm>
        </p:spPr>
        <p:txBody>
          <a:bodyPr>
            <a:normAutofit/>
          </a:bodyPr>
          <a:lstStyle/>
          <a:p>
            <a:r>
              <a:rPr lang="fr-FR" sz="2400" dirty="0">
                <a:solidFill>
                  <a:srgbClr val="FFC000"/>
                </a:solidFill>
              </a:rPr>
              <a:t>Le management de la </a:t>
            </a:r>
            <a:br>
              <a:rPr lang="fr-FR" sz="2400" dirty="0">
                <a:solidFill>
                  <a:srgbClr val="FFC000"/>
                </a:solidFill>
              </a:rPr>
            </a:br>
            <a:r>
              <a:rPr lang="fr-FR" sz="2400" dirty="0">
                <a:solidFill>
                  <a:srgbClr val="FFC000"/>
                </a:solidFill>
              </a:rPr>
              <a:t>maintenance industrielle</a:t>
            </a:r>
            <a:endParaRPr lang="fr-FR" sz="4400" dirty="0">
              <a:solidFill>
                <a:srgbClr val="FFC000"/>
              </a:solidFill>
            </a:endParaRPr>
          </a:p>
        </p:txBody>
      </p:sp>
      <p:sp>
        <p:nvSpPr>
          <p:cNvPr id="4" name="ZoneTexte 3">
            <a:extLst>
              <a:ext uri="{FF2B5EF4-FFF2-40B4-BE49-F238E27FC236}">
                <a16:creationId xmlns:a16="http://schemas.microsoft.com/office/drawing/2014/main" id="{F31A3D5C-F897-45D1-BDCA-4FE9A288E050}"/>
              </a:ext>
            </a:extLst>
          </p:cNvPr>
          <p:cNvSpPr txBox="1"/>
          <p:nvPr/>
        </p:nvSpPr>
        <p:spPr>
          <a:xfrm>
            <a:off x="8321235" y="2654044"/>
            <a:ext cx="3565965"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a:t>Assurer la disponibilité maximale</a:t>
            </a:r>
          </a:p>
        </p:txBody>
      </p:sp>
      <p:sp>
        <p:nvSpPr>
          <p:cNvPr id="5" name="ZoneTexte 4">
            <a:extLst>
              <a:ext uri="{FF2B5EF4-FFF2-40B4-BE49-F238E27FC236}">
                <a16:creationId xmlns:a16="http://schemas.microsoft.com/office/drawing/2014/main" id="{17460059-0A53-49A9-89BA-5B8D5708F548}"/>
              </a:ext>
            </a:extLst>
          </p:cNvPr>
          <p:cNvSpPr txBox="1"/>
          <p:nvPr/>
        </p:nvSpPr>
        <p:spPr>
          <a:xfrm>
            <a:off x="8432800" y="3373735"/>
            <a:ext cx="3403601"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dirty="0"/>
              <a:t>Augmenter la durée de vie</a:t>
            </a:r>
          </a:p>
        </p:txBody>
      </p:sp>
      <p:sp>
        <p:nvSpPr>
          <p:cNvPr id="6" name="ZoneTexte 5">
            <a:extLst>
              <a:ext uri="{FF2B5EF4-FFF2-40B4-BE49-F238E27FC236}">
                <a16:creationId xmlns:a16="http://schemas.microsoft.com/office/drawing/2014/main" id="{107F673B-4C92-4F6D-99EB-BB185628A83E}"/>
              </a:ext>
            </a:extLst>
          </p:cNvPr>
          <p:cNvSpPr txBox="1"/>
          <p:nvPr/>
        </p:nvSpPr>
        <p:spPr>
          <a:xfrm>
            <a:off x="9074885" y="4038131"/>
            <a:ext cx="2292615"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b="1" dirty="0"/>
              <a:t>Reduction du </a:t>
            </a:r>
            <a:r>
              <a:rPr lang="en-US" b="1" dirty="0" err="1"/>
              <a:t>coût</a:t>
            </a:r>
            <a:r>
              <a:rPr lang="en-US" b="1" dirty="0"/>
              <a:t> </a:t>
            </a:r>
          </a:p>
          <a:p>
            <a:pPr algn="ctr"/>
            <a:r>
              <a:rPr lang="en-US" b="1" dirty="0"/>
              <a:t>de la maintenance</a:t>
            </a:r>
            <a:endParaRPr lang="fr-FR" b="1" dirty="0">
              <a:solidFill>
                <a:srgbClr val="FFC000"/>
              </a:solidFill>
            </a:endParaRPr>
          </a:p>
        </p:txBody>
      </p:sp>
      <p:sp>
        <p:nvSpPr>
          <p:cNvPr id="11" name="Flèche : droite 10">
            <a:extLst>
              <a:ext uri="{FF2B5EF4-FFF2-40B4-BE49-F238E27FC236}">
                <a16:creationId xmlns:a16="http://schemas.microsoft.com/office/drawing/2014/main" id="{7A9BEAE3-CEE1-46DB-BEFD-06592025675B}"/>
              </a:ext>
            </a:extLst>
          </p:cNvPr>
          <p:cNvSpPr/>
          <p:nvPr/>
        </p:nvSpPr>
        <p:spPr>
          <a:xfrm>
            <a:off x="4089400" y="3543301"/>
            <a:ext cx="3873499" cy="74929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2" name="Rectangle : carré corné 11">
            <a:extLst>
              <a:ext uri="{FF2B5EF4-FFF2-40B4-BE49-F238E27FC236}">
                <a16:creationId xmlns:a16="http://schemas.microsoft.com/office/drawing/2014/main" id="{D8BD4FDF-76C5-4EC9-AB28-EFA82542C408}"/>
              </a:ext>
            </a:extLst>
          </p:cNvPr>
          <p:cNvSpPr/>
          <p:nvPr/>
        </p:nvSpPr>
        <p:spPr>
          <a:xfrm>
            <a:off x="4991716" y="4356100"/>
            <a:ext cx="1970690" cy="2235200"/>
          </a:xfrm>
          <a:prstGeom prst="foldedCorner">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b="1" dirty="0"/>
              <a:t>KPI </a:t>
            </a:r>
            <a:r>
              <a:rPr lang="fr-FR" b="1" dirty="0"/>
              <a:t>:</a:t>
            </a:r>
            <a:endParaRPr lang="fr-FR" dirty="0"/>
          </a:p>
          <a:p>
            <a:pPr algn="ctr"/>
            <a:r>
              <a:rPr lang="fr-FR" dirty="0"/>
              <a:t>-TDT</a:t>
            </a:r>
          </a:p>
          <a:p>
            <a:pPr algn="ctr"/>
            <a:r>
              <a:rPr lang="fr-FR" dirty="0"/>
              <a:t>-CGM</a:t>
            </a:r>
          </a:p>
          <a:p>
            <a:pPr algn="ctr"/>
            <a:r>
              <a:rPr lang="fr-FR" dirty="0"/>
              <a:t>-MTTR</a:t>
            </a:r>
          </a:p>
          <a:p>
            <a:pPr algn="ctr"/>
            <a:r>
              <a:rPr lang="fr-FR" dirty="0"/>
              <a:t>-MTBF</a:t>
            </a:r>
          </a:p>
          <a:p>
            <a:pPr algn="ctr"/>
            <a:r>
              <a:rPr lang="fr-FR" dirty="0"/>
              <a:t>-TRM</a:t>
            </a:r>
          </a:p>
          <a:p>
            <a:pPr algn="ctr"/>
            <a:r>
              <a:rPr lang="fr-FR" dirty="0"/>
              <a:t>-…………</a:t>
            </a:r>
          </a:p>
        </p:txBody>
      </p:sp>
      <p:sp>
        <p:nvSpPr>
          <p:cNvPr id="13" name="ZoneTexte 12">
            <a:extLst>
              <a:ext uri="{FF2B5EF4-FFF2-40B4-BE49-F238E27FC236}">
                <a16:creationId xmlns:a16="http://schemas.microsoft.com/office/drawing/2014/main" id="{D7266333-F95B-43C0-A372-79C1E2CA7880}"/>
              </a:ext>
            </a:extLst>
          </p:cNvPr>
          <p:cNvSpPr txBox="1"/>
          <p:nvPr/>
        </p:nvSpPr>
        <p:spPr>
          <a:xfrm>
            <a:off x="241300" y="6388101"/>
            <a:ext cx="2933700"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b="1" dirty="0"/>
              <a:t>Fonctions maintenance</a:t>
            </a:r>
          </a:p>
        </p:txBody>
      </p:sp>
      <p:sp>
        <p:nvSpPr>
          <p:cNvPr id="14" name="Rectangle à coins arrondis 13"/>
          <p:cNvSpPr/>
          <p:nvPr/>
        </p:nvSpPr>
        <p:spPr>
          <a:xfrm>
            <a:off x="496964" y="1474308"/>
            <a:ext cx="2006600" cy="635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 Corrective</a:t>
            </a:r>
          </a:p>
        </p:txBody>
      </p:sp>
      <p:sp>
        <p:nvSpPr>
          <p:cNvPr id="15" name="Rectangle à coins arrondis 14"/>
          <p:cNvSpPr/>
          <p:nvPr/>
        </p:nvSpPr>
        <p:spPr>
          <a:xfrm>
            <a:off x="535064" y="2299808"/>
            <a:ext cx="2006600" cy="5969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 Préventive</a:t>
            </a:r>
          </a:p>
        </p:txBody>
      </p:sp>
      <p:sp>
        <p:nvSpPr>
          <p:cNvPr id="16" name="Rectangle à coins arrondis 15"/>
          <p:cNvSpPr/>
          <p:nvPr/>
        </p:nvSpPr>
        <p:spPr>
          <a:xfrm>
            <a:off x="522364" y="3087208"/>
            <a:ext cx="2006600" cy="5588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 Améliorative</a:t>
            </a:r>
          </a:p>
        </p:txBody>
      </p:sp>
      <p:sp>
        <p:nvSpPr>
          <p:cNvPr id="17" name="Rectangle à coins arrondis 16"/>
          <p:cNvSpPr/>
          <p:nvPr/>
        </p:nvSpPr>
        <p:spPr>
          <a:xfrm>
            <a:off x="535064" y="3836508"/>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PDR</a:t>
            </a:r>
            <a:endParaRPr lang="fr-FR" sz="1200" dirty="0"/>
          </a:p>
        </p:txBody>
      </p:sp>
      <p:sp>
        <p:nvSpPr>
          <p:cNvPr id="18" name="Rectangle à coins arrondis 17"/>
          <p:cNvSpPr/>
          <p:nvPr/>
        </p:nvSpPr>
        <p:spPr>
          <a:xfrm>
            <a:off x="547764" y="4535008"/>
            <a:ext cx="2006600" cy="5715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Documentation Maintenance</a:t>
            </a:r>
            <a:endParaRPr lang="fr-FR" sz="1200" dirty="0"/>
          </a:p>
        </p:txBody>
      </p:sp>
      <p:sp>
        <p:nvSpPr>
          <p:cNvPr id="19" name="Rectangle à coins arrondis 18"/>
          <p:cNvSpPr/>
          <p:nvPr/>
        </p:nvSpPr>
        <p:spPr>
          <a:xfrm>
            <a:off x="522364" y="5284308"/>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Personnel</a:t>
            </a:r>
          </a:p>
        </p:txBody>
      </p:sp>
      <p:sp>
        <p:nvSpPr>
          <p:cNvPr id="22" name="Ellipse 21"/>
          <p:cNvSpPr/>
          <p:nvPr/>
        </p:nvSpPr>
        <p:spPr>
          <a:xfrm>
            <a:off x="192164" y="1042508"/>
            <a:ext cx="2679700" cy="5257800"/>
          </a:xfrm>
          <a:prstGeom prst="ellipse">
            <a:avLst/>
          </a:prstGeom>
          <a:noFill/>
          <a:ln w="57150">
            <a:solidFill>
              <a:schemeClr val="accent3">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6" name="ZoneTexte 25">
            <a:extLst>
              <a:ext uri="{FF2B5EF4-FFF2-40B4-BE49-F238E27FC236}">
                <a16:creationId xmlns:a16="http://schemas.microsoft.com/office/drawing/2014/main" id="{4ACCB755-E6BF-4468-8C45-3E44CD114DDA}"/>
              </a:ext>
            </a:extLst>
          </p:cNvPr>
          <p:cNvSpPr txBox="1"/>
          <p:nvPr/>
        </p:nvSpPr>
        <p:spPr>
          <a:xfrm>
            <a:off x="2298701" y="830683"/>
            <a:ext cx="1396999" cy="369332"/>
          </a:xfrm>
          <a:prstGeom prst="rect">
            <a:avLst/>
          </a:prstGeom>
          <a:noFill/>
        </p:spPr>
        <p:txBody>
          <a:bodyPr wrap="square" rtlCol="0">
            <a:spAutoFit/>
          </a:bodyPr>
          <a:lstStyle/>
          <a:p>
            <a:r>
              <a:rPr lang="fr-FR" b="1" dirty="0"/>
              <a:t>Stratégies</a:t>
            </a:r>
            <a:endParaRPr lang="fr-FR" sz="2000" b="1" dirty="0"/>
          </a:p>
        </p:txBody>
      </p:sp>
      <p:sp>
        <p:nvSpPr>
          <p:cNvPr id="27" name="ZoneTexte 26">
            <a:extLst>
              <a:ext uri="{FF2B5EF4-FFF2-40B4-BE49-F238E27FC236}">
                <a16:creationId xmlns:a16="http://schemas.microsoft.com/office/drawing/2014/main" id="{69364076-5622-4458-8437-11FC8887FE02}"/>
              </a:ext>
            </a:extLst>
          </p:cNvPr>
          <p:cNvSpPr txBox="1"/>
          <p:nvPr/>
        </p:nvSpPr>
        <p:spPr>
          <a:xfrm>
            <a:off x="3029488" y="1681833"/>
            <a:ext cx="1180131" cy="338554"/>
          </a:xfrm>
          <a:prstGeom prst="rect">
            <a:avLst/>
          </a:prstGeom>
          <a:noFill/>
        </p:spPr>
        <p:txBody>
          <a:bodyPr wrap="none" rtlCol="0">
            <a:spAutoFit/>
          </a:bodyPr>
          <a:lstStyle/>
          <a:p>
            <a:pPr algn="ctr"/>
            <a:r>
              <a:rPr lang="fr-FR" sz="1600" b="1" dirty="0"/>
              <a:t>Décisions</a:t>
            </a:r>
          </a:p>
        </p:txBody>
      </p:sp>
      <p:sp>
        <p:nvSpPr>
          <p:cNvPr id="35" name="Flèche vers le bas 34"/>
          <p:cNvSpPr/>
          <p:nvPr/>
        </p:nvSpPr>
        <p:spPr>
          <a:xfrm>
            <a:off x="5664200" y="1282700"/>
            <a:ext cx="647700" cy="2235200"/>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D7266333-F95B-43C0-A372-79C1E2CA7880}"/>
              </a:ext>
            </a:extLst>
          </p:cNvPr>
          <p:cNvSpPr txBox="1"/>
          <p:nvPr/>
        </p:nvSpPr>
        <p:spPr>
          <a:xfrm>
            <a:off x="4432300" y="2196525"/>
            <a:ext cx="306070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t>Suivi d’avancement en utilisant le tableau de bord</a:t>
            </a:r>
          </a:p>
        </p:txBody>
      </p:sp>
      <p:sp>
        <p:nvSpPr>
          <p:cNvPr id="37" name="Flèche vers le bas 36"/>
          <p:cNvSpPr/>
          <p:nvPr/>
        </p:nvSpPr>
        <p:spPr>
          <a:xfrm rot="3520743">
            <a:off x="2974000" y="770561"/>
            <a:ext cx="568234" cy="1446132"/>
          </a:xfrm>
          <a:prstGeom prst="downArrow">
            <a:avLst/>
          </a:prstGeom>
        </p:spPr>
        <p:style>
          <a:lnRef idx="1">
            <a:schemeClr val="accent2"/>
          </a:lnRef>
          <a:fillRef idx="3">
            <a:schemeClr val="accent2"/>
          </a:fillRef>
          <a:effectRef idx="2">
            <a:schemeClr val="accent2"/>
          </a:effectRef>
          <a:fontRef idx="minor">
            <a:schemeClr val="lt1"/>
          </a:fontRef>
        </p:style>
        <p:txBody>
          <a:bodyPr vert="vert270" rtlCol="0" anchor="ctr"/>
          <a:lstStyle/>
          <a:p>
            <a:pPr algn="ctr"/>
            <a:endParaRPr lang="fr-FR" b="1" dirty="0"/>
          </a:p>
        </p:txBody>
      </p:sp>
      <p:sp>
        <p:nvSpPr>
          <p:cNvPr id="38" name="ZoneTexte 37">
            <a:extLst>
              <a:ext uri="{FF2B5EF4-FFF2-40B4-BE49-F238E27FC236}">
                <a16:creationId xmlns:a16="http://schemas.microsoft.com/office/drawing/2014/main" id="{D7266333-F95B-43C0-A372-79C1E2CA7880}"/>
              </a:ext>
            </a:extLst>
          </p:cNvPr>
          <p:cNvSpPr txBox="1"/>
          <p:nvPr/>
        </p:nvSpPr>
        <p:spPr>
          <a:xfrm>
            <a:off x="9136610" y="6298437"/>
            <a:ext cx="2209799"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sz="2000" b="1" dirty="0"/>
              <a:t>Objectifs </a:t>
            </a:r>
          </a:p>
        </p:txBody>
      </p:sp>
      <p:sp>
        <p:nvSpPr>
          <p:cNvPr id="23" name="Ellipse 22"/>
          <p:cNvSpPr/>
          <p:nvPr/>
        </p:nvSpPr>
        <p:spPr>
          <a:xfrm>
            <a:off x="8229600" y="1409700"/>
            <a:ext cx="3797300" cy="4000500"/>
          </a:xfrm>
          <a:prstGeom prst="ellipse">
            <a:avLst/>
          </a:prstGeom>
          <a:noFill/>
          <a:ln w="57150">
            <a:solidFill>
              <a:schemeClr val="accent3">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58940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500" fill="hold"/>
                                        <p:tgtEl>
                                          <p:spTgt spid="26"/>
                                        </p:tgtEl>
                                        <p:attrNameLst>
                                          <p:attrName>ppt_w</p:attrName>
                                        </p:attrNameLst>
                                      </p:cBhvr>
                                      <p:tavLst>
                                        <p:tav tm="0">
                                          <p:val>
                                            <p:fltVal val="0"/>
                                          </p:val>
                                        </p:tav>
                                        <p:tav tm="100000">
                                          <p:val>
                                            <p:strVal val="#ppt_w"/>
                                          </p:val>
                                        </p:tav>
                                      </p:tavLst>
                                    </p:anim>
                                    <p:anim calcmode="lin" valueType="num">
                                      <p:cBhvr>
                                        <p:cTn id="12" dur="500" fill="hold"/>
                                        <p:tgtEl>
                                          <p:spTgt spid="2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500" fill="hold"/>
                                        <p:tgtEl>
                                          <p:spTgt spid="27"/>
                                        </p:tgtEl>
                                        <p:attrNameLst>
                                          <p:attrName>ppt_w</p:attrName>
                                        </p:attrNameLst>
                                      </p:cBhvr>
                                      <p:tavLst>
                                        <p:tav tm="0">
                                          <p:val>
                                            <p:fltVal val="0"/>
                                          </p:val>
                                        </p:tav>
                                        <p:tav tm="100000">
                                          <p:val>
                                            <p:strVal val="#ppt_w"/>
                                          </p:val>
                                        </p:tav>
                                      </p:tavLst>
                                    </p:anim>
                                    <p:anim calcmode="lin" valueType="num">
                                      <p:cBhvr>
                                        <p:cTn id="16"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500" fill="hold"/>
                                        <p:tgtEl>
                                          <p:spTgt spid="22"/>
                                        </p:tgtEl>
                                        <p:attrNameLst>
                                          <p:attrName>ppt_w</p:attrName>
                                        </p:attrNameLst>
                                      </p:cBhvr>
                                      <p:tavLst>
                                        <p:tav tm="0">
                                          <p:val>
                                            <p:fltVal val="0"/>
                                          </p:val>
                                        </p:tav>
                                        <p:tav tm="100000">
                                          <p:val>
                                            <p:strVal val="#ppt_w"/>
                                          </p:val>
                                        </p:tav>
                                      </p:tavLst>
                                    </p:anim>
                                    <p:anim calcmode="lin" valueType="num">
                                      <p:cBhvr>
                                        <p:cTn id="26"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linds(horizontal)">
                                      <p:cBhvr>
                                        <p:cTn id="31" dur="500"/>
                                        <p:tgtEl>
                                          <p:spTgt spid="14"/>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linds(horizontal)">
                                      <p:cBhvr>
                                        <p:cTn id="34" dur="500"/>
                                        <p:tgtEl>
                                          <p:spTgt spid="15"/>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linds(horizontal)">
                                      <p:cBhvr>
                                        <p:cTn id="40" dur="500"/>
                                        <p:tgtEl>
                                          <p:spTgt spid="17"/>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linds(horizontal)">
                                      <p:cBhvr>
                                        <p:cTn id="43" dur="500"/>
                                        <p:tgtEl>
                                          <p:spTgt spid="18"/>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blinds(horizontal)">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fltVal val="0"/>
                                          </p:val>
                                        </p:tav>
                                        <p:tav tm="100000">
                                          <p:val>
                                            <p:strVal val="#ppt_w"/>
                                          </p:val>
                                        </p:tav>
                                      </p:tavLst>
                                    </p:anim>
                                    <p:anim calcmode="lin" valueType="num">
                                      <p:cBhvr>
                                        <p:cTn id="52"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anim calcmode="lin" valueType="num">
                                      <p:cBhvr>
                                        <p:cTn id="57" dur="500" fill="hold"/>
                                        <p:tgtEl>
                                          <p:spTgt spid="38"/>
                                        </p:tgtEl>
                                        <p:attrNameLst>
                                          <p:attrName>ppt_w</p:attrName>
                                        </p:attrNameLst>
                                      </p:cBhvr>
                                      <p:tavLst>
                                        <p:tav tm="0">
                                          <p:val>
                                            <p:fltVal val="0"/>
                                          </p:val>
                                        </p:tav>
                                        <p:tav tm="100000">
                                          <p:val>
                                            <p:strVal val="#ppt_w"/>
                                          </p:val>
                                        </p:tav>
                                      </p:tavLst>
                                    </p:anim>
                                    <p:anim calcmode="lin" valueType="num">
                                      <p:cBhvr>
                                        <p:cTn id="58" dur="500" fill="hold"/>
                                        <p:tgtEl>
                                          <p:spTgt spid="38"/>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
                                        </p:tgtEl>
                                        <p:attrNameLst>
                                          <p:attrName>style.visibility</p:attrName>
                                        </p:attrNameLst>
                                      </p:cBhvr>
                                      <p:to>
                                        <p:strVal val="visible"/>
                                      </p:to>
                                    </p:set>
                                    <p:anim calcmode="lin" valueType="num">
                                      <p:cBhvr additive="base">
                                        <p:cTn id="63" dur="500" fill="hold"/>
                                        <p:tgtEl>
                                          <p:spTgt spid="4"/>
                                        </p:tgtEl>
                                        <p:attrNameLst>
                                          <p:attrName>ppt_x</p:attrName>
                                        </p:attrNameLst>
                                      </p:cBhvr>
                                      <p:tavLst>
                                        <p:tav tm="0">
                                          <p:val>
                                            <p:strVal val="#ppt_x"/>
                                          </p:val>
                                        </p:tav>
                                        <p:tav tm="100000">
                                          <p:val>
                                            <p:strVal val="#ppt_x"/>
                                          </p:val>
                                        </p:tav>
                                      </p:tavLst>
                                    </p:anim>
                                    <p:anim calcmode="lin" valueType="num">
                                      <p:cBhvr additive="base">
                                        <p:cTn id="6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5"/>
                                        </p:tgtEl>
                                        <p:attrNameLst>
                                          <p:attrName>style.visibility</p:attrName>
                                        </p:attrNameLst>
                                      </p:cBhvr>
                                      <p:to>
                                        <p:strVal val="visible"/>
                                      </p:to>
                                    </p:set>
                                    <p:anim calcmode="lin" valueType="num">
                                      <p:cBhvr additive="base">
                                        <p:cTn id="69" dur="500" fill="hold"/>
                                        <p:tgtEl>
                                          <p:spTgt spid="5"/>
                                        </p:tgtEl>
                                        <p:attrNameLst>
                                          <p:attrName>ppt_x</p:attrName>
                                        </p:attrNameLst>
                                      </p:cBhvr>
                                      <p:tavLst>
                                        <p:tav tm="0">
                                          <p:val>
                                            <p:strVal val="#ppt_x"/>
                                          </p:val>
                                        </p:tav>
                                        <p:tav tm="100000">
                                          <p:val>
                                            <p:strVal val="#ppt_x"/>
                                          </p:val>
                                        </p:tav>
                                      </p:tavLst>
                                    </p:anim>
                                    <p:anim calcmode="lin" valueType="num">
                                      <p:cBhvr additive="base">
                                        <p:cTn id="7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additive="base">
                                        <p:cTn id="75" dur="500" fill="hold"/>
                                        <p:tgtEl>
                                          <p:spTgt spid="6"/>
                                        </p:tgtEl>
                                        <p:attrNameLst>
                                          <p:attrName>ppt_x</p:attrName>
                                        </p:attrNameLst>
                                      </p:cBhvr>
                                      <p:tavLst>
                                        <p:tav tm="0">
                                          <p:val>
                                            <p:strVal val="#ppt_x"/>
                                          </p:val>
                                        </p:tav>
                                        <p:tav tm="100000">
                                          <p:val>
                                            <p:strVal val="#ppt_x"/>
                                          </p:val>
                                        </p:tav>
                                      </p:tavLst>
                                    </p:anim>
                                    <p:anim calcmode="lin" valueType="num">
                                      <p:cBhvr additive="base">
                                        <p:cTn id="7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3" presetClass="entr" presetSubtype="16" fill="hold" grpId="0" nodeType="clickEffect">
                                  <p:stCondLst>
                                    <p:cond delay="0"/>
                                  </p:stCondLst>
                                  <p:childTnLst>
                                    <p:set>
                                      <p:cBhvr>
                                        <p:cTn id="80" dur="1" fill="hold">
                                          <p:stCondLst>
                                            <p:cond delay="0"/>
                                          </p:stCondLst>
                                        </p:cTn>
                                        <p:tgtEl>
                                          <p:spTgt spid="35"/>
                                        </p:tgtEl>
                                        <p:attrNameLst>
                                          <p:attrName>style.visibility</p:attrName>
                                        </p:attrNameLst>
                                      </p:cBhvr>
                                      <p:to>
                                        <p:strVal val="visible"/>
                                      </p:to>
                                    </p:set>
                                    <p:anim calcmode="lin" valueType="num">
                                      <p:cBhvr>
                                        <p:cTn id="81" dur="500" fill="hold"/>
                                        <p:tgtEl>
                                          <p:spTgt spid="35"/>
                                        </p:tgtEl>
                                        <p:attrNameLst>
                                          <p:attrName>ppt_w</p:attrName>
                                        </p:attrNameLst>
                                      </p:cBhvr>
                                      <p:tavLst>
                                        <p:tav tm="0">
                                          <p:val>
                                            <p:fltVal val="0"/>
                                          </p:val>
                                        </p:tav>
                                        <p:tav tm="100000">
                                          <p:val>
                                            <p:strVal val="#ppt_w"/>
                                          </p:val>
                                        </p:tav>
                                      </p:tavLst>
                                    </p:anim>
                                    <p:anim calcmode="lin" valueType="num">
                                      <p:cBhvr>
                                        <p:cTn id="82" dur="500" fill="hold"/>
                                        <p:tgtEl>
                                          <p:spTgt spid="35"/>
                                        </p:tgtEl>
                                        <p:attrNameLst>
                                          <p:attrName>ppt_h</p:attrName>
                                        </p:attrNameLst>
                                      </p:cBhvr>
                                      <p:tavLst>
                                        <p:tav tm="0">
                                          <p:val>
                                            <p:fltVal val="0"/>
                                          </p:val>
                                        </p:tav>
                                        <p:tav tm="100000">
                                          <p:val>
                                            <p:strVal val="#ppt_h"/>
                                          </p:val>
                                        </p:tav>
                                      </p:tavLst>
                                    </p:anim>
                                  </p:childTnLst>
                                </p:cTn>
                              </p:par>
                              <p:par>
                                <p:cTn id="83" presetID="23" presetClass="entr" presetSubtype="16" fill="hold" grpId="0" nodeType="withEffect">
                                  <p:stCondLst>
                                    <p:cond delay="0"/>
                                  </p:stCondLst>
                                  <p:childTnLst>
                                    <p:set>
                                      <p:cBhvr>
                                        <p:cTn id="84" dur="1" fill="hold">
                                          <p:stCondLst>
                                            <p:cond delay="0"/>
                                          </p:stCondLst>
                                        </p:cTn>
                                        <p:tgtEl>
                                          <p:spTgt spid="36"/>
                                        </p:tgtEl>
                                        <p:attrNameLst>
                                          <p:attrName>style.visibility</p:attrName>
                                        </p:attrNameLst>
                                      </p:cBhvr>
                                      <p:to>
                                        <p:strVal val="visible"/>
                                      </p:to>
                                    </p:set>
                                    <p:anim calcmode="lin" valueType="num">
                                      <p:cBhvr>
                                        <p:cTn id="85" dur="500" fill="hold"/>
                                        <p:tgtEl>
                                          <p:spTgt spid="36"/>
                                        </p:tgtEl>
                                        <p:attrNameLst>
                                          <p:attrName>ppt_w</p:attrName>
                                        </p:attrNameLst>
                                      </p:cBhvr>
                                      <p:tavLst>
                                        <p:tav tm="0">
                                          <p:val>
                                            <p:fltVal val="0"/>
                                          </p:val>
                                        </p:tav>
                                        <p:tav tm="100000">
                                          <p:val>
                                            <p:strVal val="#ppt_w"/>
                                          </p:val>
                                        </p:tav>
                                      </p:tavLst>
                                    </p:anim>
                                    <p:anim calcmode="lin" valueType="num">
                                      <p:cBhvr>
                                        <p:cTn id="86" dur="500" fill="hold"/>
                                        <p:tgtEl>
                                          <p:spTgt spid="36"/>
                                        </p:tgtEl>
                                        <p:attrNameLst>
                                          <p:attrName>ppt_h</p:attrName>
                                        </p:attrNameLst>
                                      </p:cBhvr>
                                      <p:tavLst>
                                        <p:tav tm="0">
                                          <p:val>
                                            <p:fltVal val="0"/>
                                          </p:val>
                                        </p:tav>
                                        <p:tav tm="100000">
                                          <p:val>
                                            <p:strVal val="#ppt_h"/>
                                          </p:val>
                                        </p:tav>
                                      </p:tavLst>
                                    </p:anim>
                                  </p:childTnLst>
                                </p:cTn>
                              </p:par>
                              <p:par>
                                <p:cTn id="87" presetID="23" presetClass="entr" presetSubtype="16" fill="hold" grpId="0" nodeType="withEffect">
                                  <p:stCondLst>
                                    <p:cond delay="0"/>
                                  </p:stCondLst>
                                  <p:childTnLst>
                                    <p:set>
                                      <p:cBhvr>
                                        <p:cTn id="88" dur="1" fill="hold">
                                          <p:stCondLst>
                                            <p:cond delay="0"/>
                                          </p:stCondLst>
                                        </p:cTn>
                                        <p:tgtEl>
                                          <p:spTgt spid="12"/>
                                        </p:tgtEl>
                                        <p:attrNameLst>
                                          <p:attrName>style.visibility</p:attrName>
                                        </p:attrNameLst>
                                      </p:cBhvr>
                                      <p:to>
                                        <p:strVal val="visible"/>
                                      </p:to>
                                    </p:set>
                                    <p:anim calcmode="lin" valueType="num">
                                      <p:cBhvr>
                                        <p:cTn id="89" dur="500" fill="hold"/>
                                        <p:tgtEl>
                                          <p:spTgt spid="12"/>
                                        </p:tgtEl>
                                        <p:attrNameLst>
                                          <p:attrName>ppt_w</p:attrName>
                                        </p:attrNameLst>
                                      </p:cBhvr>
                                      <p:tavLst>
                                        <p:tav tm="0">
                                          <p:val>
                                            <p:fltVal val="0"/>
                                          </p:val>
                                        </p:tav>
                                        <p:tav tm="100000">
                                          <p:val>
                                            <p:strVal val="#ppt_w"/>
                                          </p:val>
                                        </p:tav>
                                      </p:tavLst>
                                    </p:anim>
                                    <p:anim calcmode="lin" valueType="num">
                                      <p:cBhvr>
                                        <p:cTn id="90" dur="500" fill="hold"/>
                                        <p:tgtEl>
                                          <p:spTgt spid="12"/>
                                        </p:tgtEl>
                                        <p:attrNameLst>
                                          <p:attrName>ppt_h</p:attrName>
                                        </p:attrNameLst>
                                      </p:cBhvr>
                                      <p:tavLst>
                                        <p:tav tm="0">
                                          <p:val>
                                            <p:fltVal val="0"/>
                                          </p:val>
                                        </p:tav>
                                        <p:tav tm="100000">
                                          <p:val>
                                            <p:strVal val="#ppt_h"/>
                                          </p:val>
                                        </p:tav>
                                      </p:tavLst>
                                    </p:anim>
                                  </p:childTnLst>
                                </p:cTn>
                              </p:par>
                              <p:par>
                                <p:cTn id="91" presetID="23" presetClass="entr" presetSubtype="16" fill="hold" grpId="0" nodeType="withEffect">
                                  <p:stCondLst>
                                    <p:cond delay="0"/>
                                  </p:stCondLst>
                                  <p:childTnLst>
                                    <p:set>
                                      <p:cBhvr>
                                        <p:cTn id="92" dur="1" fill="hold">
                                          <p:stCondLst>
                                            <p:cond delay="0"/>
                                          </p:stCondLst>
                                        </p:cTn>
                                        <p:tgtEl>
                                          <p:spTgt spid="23"/>
                                        </p:tgtEl>
                                        <p:attrNameLst>
                                          <p:attrName>style.visibility</p:attrName>
                                        </p:attrNameLst>
                                      </p:cBhvr>
                                      <p:to>
                                        <p:strVal val="visible"/>
                                      </p:to>
                                    </p:set>
                                    <p:anim calcmode="lin" valueType="num">
                                      <p:cBhvr>
                                        <p:cTn id="93" dur="500" fill="hold"/>
                                        <p:tgtEl>
                                          <p:spTgt spid="23"/>
                                        </p:tgtEl>
                                        <p:attrNameLst>
                                          <p:attrName>ppt_w</p:attrName>
                                        </p:attrNameLst>
                                      </p:cBhvr>
                                      <p:tavLst>
                                        <p:tav tm="0">
                                          <p:val>
                                            <p:fltVal val="0"/>
                                          </p:val>
                                        </p:tav>
                                        <p:tav tm="100000">
                                          <p:val>
                                            <p:strVal val="#ppt_w"/>
                                          </p:val>
                                        </p:tav>
                                      </p:tavLst>
                                    </p:anim>
                                    <p:anim calcmode="lin" valueType="num">
                                      <p:cBhvr>
                                        <p:cTn id="94"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1" grpId="0" animBg="1"/>
      <p:bldP spid="12" grpId="0" animBg="1"/>
      <p:bldP spid="13" grpId="0" animBg="1"/>
      <p:bldP spid="14" grpId="0" animBg="1"/>
      <p:bldP spid="15" grpId="0" animBg="1"/>
      <p:bldP spid="16" grpId="0" animBg="1"/>
      <p:bldP spid="17" grpId="0" animBg="1"/>
      <p:bldP spid="18" grpId="0" animBg="1"/>
      <p:bldP spid="19" grpId="0" animBg="1"/>
      <p:bldP spid="22" grpId="0" animBg="1"/>
      <p:bldP spid="26" grpId="0"/>
      <p:bldP spid="27" grpId="0"/>
      <p:bldP spid="35" grpId="0" animBg="1"/>
      <p:bldP spid="36" grpId="0" animBg="1"/>
      <p:bldP spid="37" grpId="0" animBg="1"/>
      <p:bldP spid="38" grpId="0" animBg="1"/>
      <p:bldP spid="23" grpId="0" animBg="1"/>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2730500"/>
            <a:ext cx="10353761" cy="1326321"/>
          </a:xfrm>
        </p:spPr>
        <p:style>
          <a:lnRef idx="0">
            <a:schemeClr val="accent4"/>
          </a:lnRef>
          <a:fillRef idx="3">
            <a:schemeClr val="accent4"/>
          </a:fillRef>
          <a:effectRef idx="3">
            <a:schemeClr val="accent4"/>
          </a:effectRef>
          <a:fontRef idx="minor">
            <a:schemeClr val="lt1"/>
          </a:fontRef>
        </p:style>
        <p:txBody>
          <a:bodyPr/>
          <a:lstStyle/>
          <a:p>
            <a:r>
              <a:rPr lang="fr-FR" dirty="0"/>
              <a:t>CALCUL DU TRS</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500D56B-8C21-4410-BC47-CDF73E637519}"/>
              </a:ext>
            </a:extLst>
          </p:cNvPr>
          <p:cNvSpPr/>
          <p:nvPr/>
        </p:nvSpPr>
        <p:spPr>
          <a:xfrm>
            <a:off x="1738282" y="1428736"/>
            <a:ext cx="5643602" cy="571504"/>
          </a:xfrm>
          <a:prstGeom prst="rect">
            <a:avLst/>
          </a:prstGeom>
        </p:spPr>
        <p:style>
          <a:lnRef idx="0">
            <a:schemeClr val="accent2"/>
          </a:lnRef>
          <a:fillRef idx="3">
            <a:schemeClr val="accent2"/>
          </a:fillRef>
          <a:effectRef idx="3">
            <a:schemeClr val="accent2"/>
          </a:effectRef>
          <a:fontRef idx="minor">
            <a:schemeClr val="lt1"/>
          </a:fontRef>
        </p:style>
        <p:txBody>
          <a:bodyPr anchor="ctr"/>
          <a:lstStyle/>
          <a:p>
            <a:pPr algn="ctr" eaLnBrk="1" hangingPunct="1">
              <a:defRPr/>
            </a:pPr>
            <a:r>
              <a:rPr lang="fr-FR" b="1" dirty="0"/>
              <a:t>A</a:t>
            </a:r>
            <a:r>
              <a:rPr lang="fr-FR" dirty="0"/>
              <a:t>                                          Temps total : 31 jrs*24hr</a:t>
            </a:r>
          </a:p>
        </p:txBody>
      </p:sp>
      <p:sp>
        <p:nvSpPr>
          <p:cNvPr id="5" name="Rectangle 4">
            <a:extLst>
              <a:ext uri="{FF2B5EF4-FFF2-40B4-BE49-F238E27FC236}">
                <a16:creationId xmlns:a16="http://schemas.microsoft.com/office/drawing/2014/main" id="{057A4DBA-55E5-46B5-AA61-A5938AA4B222}"/>
              </a:ext>
            </a:extLst>
          </p:cNvPr>
          <p:cNvSpPr/>
          <p:nvPr/>
        </p:nvSpPr>
        <p:spPr>
          <a:xfrm>
            <a:off x="1738282" y="2214554"/>
            <a:ext cx="4929222" cy="571504"/>
          </a:xfrm>
          <a:prstGeom prst="rect">
            <a:avLst/>
          </a:prstGeom>
        </p:spPr>
        <p:style>
          <a:lnRef idx="0">
            <a:schemeClr val="accent2"/>
          </a:lnRef>
          <a:fillRef idx="3">
            <a:schemeClr val="accent2"/>
          </a:fillRef>
          <a:effectRef idx="3">
            <a:schemeClr val="accent2"/>
          </a:effectRef>
          <a:fontRef idx="minor">
            <a:schemeClr val="lt1"/>
          </a:fontRef>
        </p:style>
        <p:txBody>
          <a:bodyPr anchor="ctr"/>
          <a:lstStyle/>
          <a:p>
            <a:pPr algn="ctr" eaLnBrk="1" hangingPunct="1">
              <a:defRPr/>
            </a:pPr>
            <a:r>
              <a:rPr lang="fr-FR" b="1" dirty="0"/>
              <a:t>B </a:t>
            </a:r>
            <a:r>
              <a:rPr lang="fr-FR" dirty="0"/>
              <a:t>                        Temps d’Ouverture d’usine</a:t>
            </a:r>
          </a:p>
        </p:txBody>
      </p:sp>
      <p:sp>
        <p:nvSpPr>
          <p:cNvPr id="6" name="Rectangle 5">
            <a:extLst>
              <a:ext uri="{FF2B5EF4-FFF2-40B4-BE49-F238E27FC236}">
                <a16:creationId xmlns:a16="http://schemas.microsoft.com/office/drawing/2014/main" id="{9F057292-A39F-495B-99C7-317F8712BED9}"/>
              </a:ext>
            </a:extLst>
          </p:cNvPr>
          <p:cNvSpPr/>
          <p:nvPr/>
        </p:nvSpPr>
        <p:spPr>
          <a:xfrm>
            <a:off x="6738939" y="2214563"/>
            <a:ext cx="642937" cy="5715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r>
              <a:rPr lang="fr-FR" sz="800" dirty="0"/>
              <a:t>Fermeture</a:t>
            </a:r>
          </a:p>
        </p:txBody>
      </p:sp>
      <p:sp>
        <p:nvSpPr>
          <p:cNvPr id="7" name="Rectangle 6">
            <a:extLst>
              <a:ext uri="{FF2B5EF4-FFF2-40B4-BE49-F238E27FC236}">
                <a16:creationId xmlns:a16="http://schemas.microsoft.com/office/drawing/2014/main" id="{928F1DD8-1203-4671-9B5E-DAE9C8F3803D}"/>
              </a:ext>
            </a:extLst>
          </p:cNvPr>
          <p:cNvSpPr/>
          <p:nvPr/>
        </p:nvSpPr>
        <p:spPr>
          <a:xfrm>
            <a:off x="1738282" y="3000372"/>
            <a:ext cx="3929090" cy="571504"/>
          </a:xfrm>
          <a:prstGeom prst="rect">
            <a:avLst/>
          </a:prstGeom>
        </p:spPr>
        <p:style>
          <a:lnRef idx="0">
            <a:schemeClr val="accent2"/>
          </a:lnRef>
          <a:fillRef idx="3">
            <a:schemeClr val="accent2"/>
          </a:fillRef>
          <a:effectRef idx="3">
            <a:schemeClr val="accent2"/>
          </a:effectRef>
          <a:fontRef idx="minor">
            <a:schemeClr val="lt1"/>
          </a:fontRef>
        </p:style>
        <p:txBody>
          <a:bodyPr anchor="ctr"/>
          <a:lstStyle/>
          <a:p>
            <a:pPr algn="ctr" eaLnBrk="1" hangingPunct="1">
              <a:defRPr/>
            </a:pPr>
            <a:r>
              <a:rPr lang="fr-FR" b="1" dirty="0"/>
              <a:t>C</a:t>
            </a:r>
            <a:r>
              <a:rPr lang="fr-FR" dirty="0"/>
              <a:t>                               Temps Requis</a:t>
            </a:r>
          </a:p>
        </p:txBody>
      </p:sp>
      <p:sp>
        <p:nvSpPr>
          <p:cNvPr id="8" name="Rectangle 7">
            <a:extLst>
              <a:ext uri="{FF2B5EF4-FFF2-40B4-BE49-F238E27FC236}">
                <a16:creationId xmlns:a16="http://schemas.microsoft.com/office/drawing/2014/main" id="{4E7FFBA9-E11A-4DF9-B246-3212BC2ED77C}"/>
              </a:ext>
            </a:extLst>
          </p:cNvPr>
          <p:cNvSpPr/>
          <p:nvPr/>
        </p:nvSpPr>
        <p:spPr>
          <a:xfrm>
            <a:off x="5738814" y="3000375"/>
            <a:ext cx="928687" cy="5715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r>
              <a:rPr lang="fr-FR" sz="800" dirty="0"/>
              <a:t>Préventive,</a:t>
            </a:r>
          </a:p>
          <a:p>
            <a:pPr algn="ctr" eaLnBrk="1" hangingPunct="1">
              <a:defRPr/>
            </a:pPr>
            <a:r>
              <a:rPr lang="fr-FR" sz="800" dirty="0"/>
              <a:t>Nettoyage……</a:t>
            </a:r>
          </a:p>
        </p:txBody>
      </p:sp>
      <p:sp>
        <p:nvSpPr>
          <p:cNvPr id="9" name="Rectangle 8">
            <a:extLst>
              <a:ext uri="{FF2B5EF4-FFF2-40B4-BE49-F238E27FC236}">
                <a16:creationId xmlns:a16="http://schemas.microsoft.com/office/drawing/2014/main" id="{63E3EE1B-520A-4B16-AB58-E8ACDA44A02A}"/>
              </a:ext>
            </a:extLst>
          </p:cNvPr>
          <p:cNvSpPr/>
          <p:nvPr/>
        </p:nvSpPr>
        <p:spPr>
          <a:xfrm>
            <a:off x="1738282" y="3857628"/>
            <a:ext cx="3357580" cy="571504"/>
          </a:xfrm>
          <a:prstGeom prst="rect">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r-FR" b="1" dirty="0"/>
              <a:t>D                - </a:t>
            </a:r>
            <a:r>
              <a:rPr lang="fr-FR" dirty="0"/>
              <a:t>Temps de bon fonctionnement</a:t>
            </a:r>
          </a:p>
        </p:txBody>
      </p:sp>
      <p:sp>
        <p:nvSpPr>
          <p:cNvPr id="10" name="Rectangle 9">
            <a:extLst>
              <a:ext uri="{FF2B5EF4-FFF2-40B4-BE49-F238E27FC236}">
                <a16:creationId xmlns:a16="http://schemas.microsoft.com/office/drawing/2014/main" id="{436F434B-ACA6-4C1C-841E-A02672F8C612}"/>
              </a:ext>
            </a:extLst>
          </p:cNvPr>
          <p:cNvSpPr/>
          <p:nvPr/>
        </p:nvSpPr>
        <p:spPr>
          <a:xfrm>
            <a:off x="5122850" y="3850103"/>
            <a:ext cx="592150" cy="5715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r>
              <a:rPr lang="fr-FR" sz="800" dirty="0"/>
              <a:t>Arrêts NP</a:t>
            </a:r>
          </a:p>
        </p:txBody>
      </p:sp>
      <p:sp>
        <p:nvSpPr>
          <p:cNvPr id="11" name="Rectangle 10">
            <a:extLst>
              <a:ext uri="{FF2B5EF4-FFF2-40B4-BE49-F238E27FC236}">
                <a16:creationId xmlns:a16="http://schemas.microsoft.com/office/drawing/2014/main" id="{80433597-0E22-477E-B818-128C5CC20E0B}"/>
              </a:ext>
            </a:extLst>
          </p:cNvPr>
          <p:cNvSpPr/>
          <p:nvPr/>
        </p:nvSpPr>
        <p:spPr>
          <a:xfrm>
            <a:off x="1738282" y="4714884"/>
            <a:ext cx="2500330" cy="571504"/>
          </a:xfrm>
          <a:prstGeom prst="rect">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r-FR" sz="1600" b="1" dirty="0"/>
              <a:t>E - </a:t>
            </a:r>
            <a:r>
              <a:rPr lang="fr-FR" sz="1600" dirty="0"/>
              <a:t> Temps net de fonctionnement</a:t>
            </a:r>
          </a:p>
        </p:txBody>
      </p:sp>
      <p:sp>
        <p:nvSpPr>
          <p:cNvPr id="12" name="Rectangle 11">
            <a:extLst>
              <a:ext uri="{FF2B5EF4-FFF2-40B4-BE49-F238E27FC236}">
                <a16:creationId xmlns:a16="http://schemas.microsoft.com/office/drawing/2014/main" id="{EBA00126-97F4-4181-B886-CD278D83260E}"/>
              </a:ext>
            </a:extLst>
          </p:cNvPr>
          <p:cNvSpPr/>
          <p:nvPr/>
        </p:nvSpPr>
        <p:spPr>
          <a:xfrm>
            <a:off x="4287840" y="4683128"/>
            <a:ext cx="830260" cy="5715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r>
              <a:rPr lang="fr-FR" sz="800" dirty="0"/>
              <a:t>Réglages, écarts cadences…</a:t>
            </a:r>
          </a:p>
        </p:txBody>
      </p:sp>
      <p:sp>
        <p:nvSpPr>
          <p:cNvPr id="13" name="Rectangle 12">
            <a:extLst>
              <a:ext uri="{FF2B5EF4-FFF2-40B4-BE49-F238E27FC236}">
                <a16:creationId xmlns:a16="http://schemas.microsoft.com/office/drawing/2014/main" id="{B40EE9B5-FF63-4A37-B979-BCA789E46F48}"/>
              </a:ext>
            </a:extLst>
          </p:cNvPr>
          <p:cNvSpPr/>
          <p:nvPr/>
        </p:nvSpPr>
        <p:spPr>
          <a:xfrm>
            <a:off x="1738282" y="5572140"/>
            <a:ext cx="2143140" cy="571504"/>
          </a:xfrm>
          <a:prstGeom prst="rect">
            <a:avLst/>
          </a:prstGeom>
        </p:spPr>
        <p:style>
          <a:lnRef idx="0">
            <a:schemeClr val="accent2"/>
          </a:lnRef>
          <a:fillRef idx="3">
            <a:schemeClr val="accent2"/>
          </a:fillRef>
          <a:effectRef idx="3">
            <a:schemeClr val="accent2"/>
          </a:effectRef>
          <a:fontRef idx="minor">
            <a:schemeClr val="lt1"/>
          </a:fontRef>
        </p:style>
        <p:txBody>
          <a:bodyPr anchor="ctr"/>
          <a:lstStyle/>
          <a:p>
            <a:pPr algn="ctr" eaLnBrk="1" hangingPunct="1">
              <a:defRPr/>
            </a:pPr>
            <a:r>
              <a:rPr lang="fr-FR" sz="2000" b="1" dirty="0"/>
              <a:t>F </a:t>
            </a:r>
            <a:r>
              <a:rPr lang="fr-FR" sz="1600" dirty="0"/>
              <a:t>   </a:t>
            </a:r>
            <a:r>
              <a:rPr lang="fr-FR" sz="1200" dirty="0"/>
              <a:t>Temps de production conforme</a:t>
            </a:r>
          </a:p>
        </p:txBody>
      </p:sp>
      <p:sp>
        <p:nvSpPr>
          <p:cNvPr id="14" name="Rectangle 13">
            <a:extLst>
              <a:ext uri="{FF2B5EF4-FFF2-40B4-BE49-F238E27FC236}">
                <a16:creationId xmlns:a16="http://schemas.microsoft.com/office/drawing/2014/main" id="{B50A80A4-D054-4387-AE38-7A1A584F41C8}"/>
              </a:ext>
            </a:extLst>
          </p:cNvPr>
          <p:cNvSpPr/>
          <p:nvPr/>
        </p:nvSpPr>
        <p:spPr>
          <a:xfrm>
            <a:off x="3952875" y="5572125"/>
            <a:ext cx="285750" cy="5715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r>
              <a:rPr lang="fr-FR" sz="800" dirty="0"/>
              <a:t>Déchets</a:t>
            </a:r>
          </a:p>
        </p:txBody>
      </p:sp>
      <p:sp>
        <p:nvSpPr>
          <p:cNvPr id="16409" name="Titre 1">
            <a:extLst>
              <a:ext uri="{FF2B5EF4-FFF2-40B4-BE49-F238E27FC236}">
                <a16:creationId xmlns:a16="http://schemas.microsoft.com/office/drawing/2014/main" id="{6CECE8E3-A065-4B85-9FE7-62E8AEF159E3}"/>
              </a:ext>
            </a:extLst>
          </p:cNvPr>
          <p:cNvSpPr>
            <a:spLocks noGrp="1"/>
          </p:cNvSpPr>
          <p:nvPr>
            <p:ph type="title"/>
          </p:nvPr>
        </p:nvSpPr>
        <p:spPr>
          <a:xfrm>
            <a:off x="1981200" y="71438"/>
            <a:ext cx="8229600" cy="1143000"/>
          </a:xfrm>
        </p:spPr>
        <p:txBody>
          <a:bodyPr/>
          <a:lstStyle/>
          <a:p>
            <a:pPr eaLnBrk="1" hangingPunct="1"/>
            <a:r>
              <a:rPr lang="fr-FR" altLang="fr-FR" sz="3200" b="1">
                <a:solidFill>
                  <a:srgbClr val="FF0000"/>
                </a:solidFill>
              </a:rPr>
              <a:t>TRE Selon la norme AFNOR 60 - 182</a:t>
            </a:r>
          </a:p>
        </p:txBody>
      </p:sp>
      <p:sp>
        <p:nvSpPr>
          <p:cNvPr id="16420" name="Espace réservé du numéro de diapositive 25">
            <a:extLst>
              <a:ext uri="{FF2B5EF4-FFF2-40B4-BE49-F238E27FC236}">
                <a16:creationId xmlns:a16="http://schemas.microsoft.com/office/drawing/2014/main" id="{CF4BCF20-4AD8-4756-8DAD-1A3F57E0E1D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2EFA036-7306-46E7-A9AD-2EDF1C73347C}" type="slidenum">
              <a:rPr lang="fr-FR" altLang="fr-FR" sz="1200">
                <a:solidFill>
                  <a:srgbClr val="898989"/>
                </a:solidFill>
              </a:rPr>
              <a:pPr>
                <a:spcBef>
                  <a:spcPct val="0"/>
                </a:spcBef>
                <a:buFontTx/>
                <a:buNone/>
              </a:pPr>
              <a:t>214</a:t>
            </a:fld>
            <a:endParaRPr lang="fr-FR" altLang="fr-FR" sz="1200">
              <a:solidFill>
                <a:srgbClr val="898989"/>
              </a:solidFill>
            </a:endParaRPr>
          </a:p>
        </p:txBody>
      </p:sp>
      <p:sp>
        <p:nvSpPr>
          <p:cNvPr id="13338" name="ZoneTexte 15">
            <a:extLst>
              <a:ext uri="{FF2B5EF4-FFF2-40B4-BE49-F238E27FC236}">
                <a16:creationId xmlns:a16="http://schemas.microsoft.com/office/drawing/2014/main" id="{66264DD1-E74C-4DD3-BCA5-BA2945A7750E}"/>
              </a:ext>
            </a:extLst>
          </p:cNvPr>
          <p:cNvSpPr txBox="1">
            <a:spLocks noChangeArrowheads="1"/>
          </p:cNvSpPr>
          <p:nvPr/>
        </p:nvSpPr>
        <p:spPr bwMode="auto">
          <a:xfrm>
            <a:off x="7739064" y="1571625"/>
            <a:ext cx="18113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a:latin typeface="Arial" panose="020B0604020202020204" pitchFamily="34" charset="0"/>
              </a:rPr>
              <a:t>TS</a:t>
            </a:r>
            <a:r>
              <a:rPr lang="fr-FR" altLang="fr-FR" sz="1800">
                <a:latin typeface="Arial" panose="020B0604020202020204" pitchFamily="34" charset="0"/>
              </a:rPr>
              <a:t> :</a:t>
            </a:r>
            <a:r>
              <a:rPr lang="fr-FR" altLang="fr-FR" sz="1200">
                <a:latin typeface="Arial" panose="020B0604020202020204" pitchFamily="34" charset="0"/>
              </a:rPr>
              <a:t>Taux stratégique </a:t>
            </a:r>
          </a:p>
          <a:p>
            <a:pPr eaLnBrk="1" hangingPunct="1">
              <a:spcBef>
                <a:spcPct val="0"/>
              </a:spcBef>
              <a:buFontTx/>
              <a:buNone/>
            </a:pPr>
            <a:r>
              <a:rPr lang="fr-FR" altLang="fr-FR" sz="1200">
                <a:latin typeface="Arial" panose="020B0604020202020204" pitchFamily="34" charset="0"/>
              </a:rPr>
              <a:t>           d’engagement</a:t>
            </a:r>
          </a:p>
        </p:txBody>
      </p:sp>
      <p:sp>
        <p:nvSpPr>
          <p:cNvPr id="13339" name="ZoneTexte 16">
            <a:extLst>
              <a:ext uri="{FF2B5EF4-FFF2-40B4-BE49-F238E27FC236}">
                <a16:creationId xmlns:a16="http://schemas.microsoft.com/office/drawing/2014/main" id="{62C0AACA-FB8E-475B-ABC7-290C7B8C4188}"/>
              </a:ext>
            </a:extLst>
          </p:cNvPr>
          <p:cNvSpPr txBox="1">
            <a:spLocks noChangeArrowheads="1"/>
          </p:cNvSpPr>
          <p:nvPr/>
        </p:nvSpPr>
        <p:spPr bwMode="auto">
          <a:xfrm>
            <a:off x="9594850" y="1538288"/>
            <a:ext cx="935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1800">
                <a:latin typeface="Arial" panose="020B0604020202020204" pitchFamily="34" charset="0"/>
              </a:rPr>
              <a:t>=</a:t>
            </a:r>
            <a:r>
              <a:rPr lang="fr-FR" altLang="fr-FR" sz="2400" b="1">
                <a:latin typeface="Arial" panose="020B0604020202020204" pitchFamily="34" charset="0"/>
              </a:rPr>
              <a:t> B/A</a:t>
            </a:r>
          </a:p>
        </p:txBody>
      </p:sp>
      <p:sp>
        <p:nvSpPr>
          <p:cNvPr id="13340" name="ZoneTexte 17">
            <a:extLst>
              <a:ext uri="{FF2B5EF4-FFF2-40B4-BE49-F238E27FC236}">
                <a16:creationId xmlns:a16="http://schemas.microsoft.com/office/drawing/2014/main" id="{7FFF2640-2052-453B-B8AF-971E96DF19AB}"/>
              </a:ext>
            </a:extLst>
          </p:cNvPr>
          <p:cNvSpPr txBox="1">
            <a:spLocks noChangeArrowheads="1"/>
          </p:cNvSpPr>
          <p:nvPr/>
        </p:nvSpPr>
        <p:spPr bwMode="auto">
          <a:xfrm>
            <a:off x="7748589" y="2814638"/>
            <a:ext cx="1704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a:latin typeface="Arial" panose="020B0604020202020204" pitchFamily="34" charset="0"/>
              </a:rPr>
              <a:t>TC</a:t>
            </a:r>
            <a:r>
              <a:rPr lang="fr-FR" altLang="fr-FR" sz="1800">
                <a:latin typeface="Arial" panose="020B0604020202020204" pitchFamily="34" charset="0"/>
              </a:rPr>
              <a:t> :</a:t>
            </a:r>
            <a:r>
              <a:rPr lang="fr-FR" altLang="fr-FR" sz="1200">
                <a:latin typeface="Arial" panose="020B0604020202020204" pitchFamily="34" charset="0"/>
              </a:rPr>
              <a:t>Taux de charge</a:t>
            </a:r>
          </a:p>
        </p:txBody>
      </p:sp>
      <p:sp>
        <p:nvSpPr>
          <p:cNvPr id="13341" name="ZoneTexte 18">
            <a:extLst>
              <a:ext uri="{FF2B5EF4-FFF2-40B4-BE49-F238E27FC236}">
                <a16:creationId xmlns:a16="http://schemas.microsoft.com/office/drawing/2014/main" id="{E47F1430-514E-4E8A-9C99-63CC37FE755F}"/>
              </a:ext>
            </a:extLst>
          </p:cNvPr>
          <p:cNvSpPr txBox="1">
            <a:spLocks noChangeArrowheads="1"/>
          </p:cNvSpPr>
          <p:nvPr/>
        </p:nvSpPr>
        <p:spPr bwMode="auto">
          <a:xfrm>
            <a:off x="9525000" y="2786063"/>
            <a:ext cx="935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1800">
                <a:latin typeface="Arial" panose="020B0604020202020204" pitchFamily="34" charset="0"/>
              </a:rPr>
              <a:t>=</a:t>
            </a:r>
            <a:r>
              <a:rPr lang="fr-FR" altLang="fr-FR" sz="2400" b="1">
                <a:latin typeface="Arial" panose="020B0604020202020204" pitchFamily="34" charset="0"/>
              </a:rPr>
              <a:t> C/B</a:t>
            </a:r>
          </a:p>
        </p:txBody>
      </p:sp>
      <p:sp>
        <p:nvSpPr>
          <p:cNvPr id="13342" name="ZoneTexte 19">
            <a:extLst>
              <a:ext uri="{FF2B5EF4-FFF2-40B4-BE49-F238E27FC236}">
                <a16:creationId xmlns:a16="http://schemas.microsoft.com/office/drawing/2014/main" id="{F89BCF89-7060-447D-A63B-615AF361710A}"/>
              </a:ext>
            </a:extLst>
          </p:cNvPr>
          <p:cNvSpPr txBox="1">
            <a:spLocks noChangeArrowheads="1"/>
          </p:cNvSpPr>
          <p:nvPr/>
        </p:nvSpPr>
        <p:spPr bwMode="auto">
          <a:xfrm>
            <a:off x="7640639" y="4305300"/>
            <a:ext cx="2200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a:latin typeface="Arial" panose="020B0604020202020204" pitchFamily="34" charset="0"/>
              </a:rPr>
              <a:t>TRS</a:t>
            </a:r>
            <a:r>
              <a:rPr lang="fr-FR" altLang="fr-FR" sz="1800">
                <a:latin typeface="Arial" panose="020B0604020202020204" pitchFamily="34" charset="0"/>
              </a:rPr>
              <a:t> :</a:t>
            </a:r>
            <a:r>
              <a:rPr lang="fr-FR" altLang="fr-FR" sz="1200">
                <a:latin typeface="Arial" panose="020B0604020202020204" pitchFamily="34" charset="0"/>
              </a:rPr>
              <a:t>Taux de Rendement</a:t>
            </a:r>
          </a:p>
          <a:p>
            <a:pPr eaLnBrk="1" hangingPunct="1">
              <a:spcBef>
                <a:spcPct val="0"/>
              </a:spcBef>
              <a:buFontTx/>
              <a:buNone/>
            </a:pPr>
            <a:r>
              <a:rPr lang="fr-FR" altLang="fr-FR" sz="1200">
                <a:latin typeface="Arial" panose="020B0604020202020204" pitchFamily="34" charset="0"/>
              </a:rPr>
              <a:t> Synthétique</a:t>
            </a:r>
          </a:p>
        </p:txBody>
      </p:sp>
      <p:sp>
        <p:nvSpPr>
          <p:cNvPr id="13343" name="ZoneTexte 20">
            <a:extLst>
              <a:ext uri="{FF2B5EF4-FFF2-40B4-BE49-F238E27FC236}">
                <a16:creationId xmlns:a16="http://schemas.microsoft.com/office/drawing/2014/main" id="{146CDB03-F763-4C69-B86E-787C88644963}"/>
              </a:ext>
            </a:extLst>
          </p:cNvPr>
          <p:cNvSpPr txBox="1">
            <a:spLocks noChangeArrowheads="1"/>
          </p:cNvSpPr>
          <p:nvPr/>
        </p:nvSpPr>
        <p:spPr bwMode="auto">
          <a:xfrm>
            <a:off x="9625013" y="4441826"/>
            <a:ext cx="9001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1800">
                <a:latin typeface="Arial" panose="020B0604020202020204" pitchFamily="34" charset="0"/>
              </a:rPr>
              <a:t>=</a:t>
            </a:r>
            <a:r>
              <a:rPr lang="fr-FR" altLang="fr-FR" sz="2400" b="1">
                <a:latin typeface="Arial" panose="020B0604020202020204" pitchFamily="34" charset="0"/>
              </a:rPr>
              <a:t> F/C</a:t>
            </a:r>
          </a:p>
        </p:txBody>
      </p:sp>
      <p:sp>
        <p:nvSpPr>
          <p:cNvPr id="22" name="ZoneTexte 21">
            <a:extLst>
              <a:ext uri="{FF2B5EF4-FFF2-40B4-BE49-F238E27FC236}">
                <a16:creationId xmlns:a16="http://schemas.microsoft.com/office/drawing/2014/main" id="{A8597039-DC4E-495D-8655-6EBEB6E2AB95}"/>
              </a:ext>
            </a:extLst>
          </p:cNvPr>
          <p:cNvSpPr txBox="1"/>
          <p:nvPr/>
        </p:nvSpPr>
        <p:spPr>
          <a:xfrm>
            <a:off x="6021389" y="6315075"/>
            <a:ext cx="2860675" cy="40005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eaLnBrk="1" hangingPunct="1">
              <a:defRPr/>
            </a:pPr>
            <a:r>
              <a:rPr lang="fr-FR" sz="2000" b="1" dirty="0"/>
              <a:t>TRE = TS  x TC  x  TRS</a:t>
            </a:r>
            <a:endParaRPr lang="fr-FR" sz="1200" dirty="0"/>
          </a:p>
        </p:txBody>
      </p:sp>
      <p:sp>
        <p:nvSpPr>
          <p:cNvPr id="23" name="Accolade fermante 22">
            <a:extLst>
              <a:ext uri="{FF2B5EF4-FFF2-40B4-BE49-F238E27FC236}">
                <a16:creationId xmlns:a16="http://schemas.microsoft.com/office/drawing/2014/main" id="{AF0E8D53-15B2-4D19-8CC0-9DB01B5DF79E}"/>
              </a:ext>
            </a:extLst>
          </p:cNvPr>
          <p:cNvSpPr/>
          <p:nvPr/>
        </p:nvSpPr>
        <p:spPr>
          <a:xfrm>
            <a:off x="7524751" y="1571625"/>
            <a:ext cx="214313" cy="857250"/>
          </a:xfrm>
          <a:prstGeom prst="rightBrace">
            <a:avLst/>
          </a:prstGeom>
        </p:spPr>
        <p:style>
          <a:lnRef idx="3">
            <a:schemeClr val="accent2"/>
          </a:lnRef>
          <a:fillRef idx="0">
            <a:schemeClr val="accent2"/>
          </a:fillRef>
          <a:effectRef idx="2">
            <a:schemeClr val="accent2"/>
          </a:effectRef>
          <a:fontRef idx="minor">
            <a:schemeClr val="tx1"/>
          </a:fontRef>
        </p:style>
        <p:txBody>
          <a:bodyPr anchor="ctr"/>
          <a:lstStyle/>
          <a:p>
            <a:pPr algn="ctr" eaLnBrk="1" hangingPunct="1">
              <a:defRPr/>
            </a:pPr>
            <a:endParaRPr lang="fr-FR" dirty="0"/>
          </a:p>
        </p:txBody>
      </p:sp>
      <p:sp>
        <p:nvSpPr>
          <p:cNvPr id="24" name="Accolade fermante 23">
            <a:extLst>
              <a:ext uri="{FF2B5EF4-FFF2-40B4-BE49-F238E27FC236}">
                <a16:creationId xmlns:a16="http://schemas.microsoft.com/office/drawing/2014/main" id="{502565BA-3771-46E9-8309-B12EC05BAF60}"/>
              </a:ext>
            </a:extLst>
          </p:cNvPr>
          <p:cNvSpPr/>
          <p:nvPr/>
        </p:nvSpPr>
        <p:spPr>
          <a:xfrm>
            <a:off x="7524751" y="2571750"/>
            <a:ext cx="214313" cy="642938"/>
          </a:xfrm>
          <a:prstGeom prst="rightBrace">
            <a:avLst/>
          </a:prstGeom>
        </p:spPr>
        <p:style>
          <a:lnRef idx="3">
            <a:schemeClr val="accent2"/>
          </a:lnRef>
          <a:fillRef idx="0">
            <a:schemeClr val="accent2"/>
          </a:fillRef>
          <a:effectRef idx="2">
            <a:schemeClr val="accent2"/>
          </a:effectRef>
          <a:fontRef idx="minor">
            <a:schemeClr val="tx1"/>
          </a:fontRef>
        </p:style>
        <p:txBody>
          <a:bodyPr anchor="ctr"/>
          <a:lstStyle/>
          <a:p>
            <a:pPr algn="ctr" eaLnBrk="1" hangingPunct="1">
              <a:defRPr/>
            </a:pPr>
            <a:endParaRPr lang="fr-FR" dirty="0"/>
          </a:p>
        </p:txBody>
      </p:sp>
      <p:sp>
        <p:nvSpPr>
          <p:cNvPr id="25" name="Accolade fermante 24">
            <a:extLst>
              <a:ext uri="{FF2B5EF4-FFF2-40B4-BE49-F238E27FC236}">
                <a16:creationId xmlns:a16="http://schemas.microsoft.com/office/drawing/2014/main" id="{BE90FAB2-FD5E-4D0C-A64F-C58D59818447}"/>
              </a:ext>
            </a:extLst>
          </p:cNvPr>
          <p:cNvSpPr/>
          <p:nvPr/>
        </p:nvSpPr>
        <p:spPr>
          <a:xfrm>
            <a:off x="7524751" y="3286126"/>
            <a:ext cx="214313" cy="2714625"/>
          </a:xfrm>
          <a:prstGeom prst="rightBrace">
            <a:avLst/>
          </a:prstGeom>
        </p:spPr>
        <p:style>
          <a:lnRef idx="3">
            <a:schemeClr val="accent2"/>
          </a:lnRef>
          <a:fillRef idx="0">
            <a:schemeClr val="accent2"/>
          </a:fillRef>
          <a:effectRef idx="2">
            <a:schemeClr val="accent2"/>
          </a:effectRef>
          <a:fontRef idx="minor">
            <a:schemeClr val="tx1"/>
          </a:fontRef>
        </p:style>
        <p:txBody>
          <a:bodyPr anchor="ctr"/>
          <a:lstStyle/>
          <a:p>
            <a:pPr algn="ctr" eaLnBrk="1" hangingPunct="1">
              <a:defRPr/>
            </a:pPr>
            <a:endParaRPr lang="fr-FR" dirty="0"/>
          </a:p>
        </p:txBody>
      </p:sp>
      <p:sp>
        <p:nvSpPr>
          <p:cNvPr id="26" name="ZoneTexte 25">
            <a:extLst>
              <a:ext uri="{FF2B5EF4-FFF2-40B4-BE49-F238E27FC236}">
                <a16:creationId xmlns:a16="http://schemas.microsoft.com/office/drawing/2014/main" id="{EDA095D8-40B4-4061-A8E1-1ED932E26633}"/>
              </a:ext>
            </a:extLst>
          </p:cNvPr>
          <p:cNvSpPr txBox="1"/>
          <p:nvPr/>
        </p:nvSpPr>
        <p:spPr>
          <a:xfrm>
            <a:off x="9736696" y="5508624"/>
            <a:ext cx="2200275" cy="40005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eaLnBrk="1" hangingPunct="1">
              <a:defRPr/>
            </a:pPr>
            <a:r>
              <a:rPr lang="fr-FR" sz="2000" b="1" dirty="0"/>
              <a:t>TRG = TRS  x TC</a:t>
            </a:r>
            <a:endParaRPr lang="fr-FR" sz="1200" dirty="0"/>
          </a:p>
        </p:txBody>
      </p:sp>
    </p:spTree>
    <p:extLst>
      <p:ext uri="{BB962C8B-B14F-4D97-AF65-F5344CB8AC3E}">
        <p14:creationId xmlns:p14="http://schemas.microsoft.com/office/powerpoint/2010/main" val="3413603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338"/>
                                        </p:tgtEl>
                                        <p:attrNameLst>
                                          <p:attrName>style.visibility</p:attrName>
                                        </p:attrNameLst>
                                      </p:cBhvr>
                                      <p:to>
                                        <p:strVal val="visible"/>
                                      </p:to>
                                    </p:set>
                                    <p:animEffect transition="in" filter="fade">
                                      <p:cBhvr>
                                        <p:cTn id="27" dur="1000"/>
                                        <p:tgtEl>
                                          <p:spTgt spid="13338"/>
                                        </p:tgtEl>
                                      </p:cBhvr>
                                    </p:animEffect>
                                    <p:anim calcmode="lin" valueType="num">
                                      <p:cBhvr>
                                        <p:cTn id="28" dur="1000" fill="hold"/>
                                        <p:tgtEl>
                                          <p:spTgt spid="13338"/>
                                        </p:tgtEl>
                                        <p:attrNameLst>
                                          <p:attrName>ppt_x</p:attrName>
                                        </p:attrNameLst>
                                      </p:cBhvr>
                                      <p:tavLst>
                                        <p:tav tm="0">
                                          <p:val>
                                            <p:strVal val="#ppt_x"/>
                                          </p:val>
                                        </p:tav>
                                        <p:tav tm="100000">
                                          <p:val>
                                            <p:strVal val="#ppt_x"/>
                                          </p:val>
                                        </p:tav>
                                      </p:tavLst>
                                    </p:anim>
                                    <p:anim calcmode="lin" valueType="num">
                                      <p:cBhvr>
                                        <p:cTn id="29" dur="1000" fill="hold"/>
                                        <p:tgtEl>
                                          <p:spTgt spid="1333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339"/>
                                        </p:tgtEl>
                                        <p:attrNameLst>
                                          <p:attrName>style.visibility</p:attrName>
                                        </p:attrNameLst>
                                      </p:cBhvr>
                                      <p:to>
                                        <p:strVal val="visible"/>
                                      </p:to>
                                    </p:set>
                                    <p:animEffect transition="in" filter="fade">
                                      <p:cBhvr>
                                        <p:cTn id="32" dur="1000"/>
                                        <p:tgtEl>
                                          <p:spTgt spid="13339"/>
                                        </p:tgtEl>
                                      </p:cBhvr>
                                    </p:animEffect>
                                    <p:anim calcmode="lin" valueType="num">
                                      <p:cBhvr>
                                        <p:cTn id="33" dur="1000" fill="hold"/>
                                        <p:tgtEl>
                                          <p:spTgt spid="13339"/>
                                        </p:tgtEl>
                                        <p:attrNameLst>
                                          <p:attrName>ppt_x</p:attrName>
                                        </p:attrNameLst>
                                      </p:cBhvr>
                                      <p:tavLst>
                                        <p:tav tm="0">
                                          <p:val>
                                            <p:strVal val="#ppt_x"/>
                                          </p:val>
                                        </p:tav>
                                        <p:tav tm="100000">
                                          <p:val>
                                            <p:strVal val="#ppt_x"/>
                                          </p:val>
                                        </p:tav>
                                      </p:tavLst>
                                    </p:anim>
                                    <p:anim calcmode="lin" valueType="num">
                                      <p:cBhvr>
                                        <p:cTn id="34" dur="1000" fill="hold"/>
                                        <p:tgtEl>
                                          <p:spTgt spid="13339"/>
                                        </p:tgtEl>
                                        <p:attrNameLst>
                                          <p:attrName>ppt_y</p:attrName>
                                        </p:attrNameLst>
                                      </p:cBhvr>
                                      <p:tavLst>
                                        <p:tav tm="0">
                                          <p:val>
                                            <p:strVal val="#ppt_y+.1"/>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randombar(horizontal)">
                                      <p:cBhvr>
                                        <p:cTn id="39" dur="500"/>
                                        <p:tgtEl>
                                          <p:spTgt spid="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42" presetClass="entr" presetSubtype="0"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1000"/>
                                        <p:tgtEl>
                                          <p:spTgt spid="24"/>
                                        </p:tgtEl>
                                      </p:cBhvr>
                                    </p:animEffect>
                                    <p:anim calcmode="lin" valueType="num">
                                      <p:cBhvr>
                                        <p:cTn id="52" dur="1000" fill="hold"/>
                                        <p:tgtEl>
                                          <p:spTgt spid="24"/>
                                        </p:tgtEl>
                                        <p:attrNameLst>
                                          <p:attrName>ppt_x</p:attrName>
                                        </p:attrNameLst>
                                      </p:cBhvr>
                                      <p:tavLst>
                                        <p:tav tm="0">
                                          <p:val>
                                            <p:strVal val="#ppt_x"/>
                                          </p:val>
                                        </p:tav>
                                        <p:tav tm="100000">
                                          <p:val>
                                            <p:strVal val="#ppt_x"/>
                                          </p:val>
                                        </p:tav>
                                      </p:tavLst>
                                    </p:anim>
                                    <p:anim calcmode="lin" valueType="num">
                                      <p:cBhvr>
                                        <p:cTn id="53" dur="1000" fill="hold"/>
                                        <p:tgtEl>
                                          <p:spTgt spid="24"/>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3340"/>
                                        </p:tgtEl>
                                        <p:attrNameLst>
                                          <p:attrName>style.visibility</p:attrName>
                                        </p:attrNameLst>
                                      </p:cBhvr>
                                      <p:to>
                                        <p:strVal val="visible"/>
                                      </p:to>
                                    </p:set>
                                    <p:animEffect transition="in" filter="fade">
                                      <p:cBhvr>
                                        <p:cTn id="56" dur="1000"/>
                                        <p:tgtEl>
                                          <p:spTgt spid="13340"/>
                                        </p:tgtEl>
                                      </p:cBhvr>
                                    </p:animEffect>
                                    <p:anim calcmode="lin" valueType="num">
                                      <p:cBhvr>
                                        <p:cTn id="57" dur="1000" fill="hold"/>
                                        <p:tgtEl>
                                          <p:spTgt spid="13340"/>
                                        </p:tgtEl>
                                        <p:attrNameLst>
                                          <p:attrName>ppt_x</p:attrName>
                                        </p:attrNameLst>
                                      </p:cBhvr>
                                      <p:tavLst>
                                        <p:tav tm="0">
                                          <p:val>
                                            <p:strVal val="#ppt_x"/>
                                          </p:val>
                                        </p:tav>
                                        <p:tav tm="100000">
                                          <p:val>
                                            <p:strVal val="#ppt_x"/>
                                          </p:val>
                                        </p:tav>
                                      </p:tavLst>
                                    </p:anim>
                                    <p:anim calcmode="lin" valueType="num">
                                      <p:cBhvr>
                                        <p:cTn id="58" dur="1000" fill="hold"/>
                                        <p:tgtEl>
                                          <p:spTgt spid="13340"/>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3341"/>
                                        </p:tgtEl>
                                        <p:attrNameLst>
                                          <p:attrName>style.visibility</p:attrName>
                                        </p:attrNameLst>
                                      </p:cBhvr>
                                      <p:to>
                                        <p:strVal val="visible"/>
                                      </p:to>
                                    </p:set>
                                    <p:animEffect transition="in" filter="fade">
                                      <p:cBhvr>
                                        <p:cTn id="61" dur="1000"/>
                                        <p:tgtEl>
                                          <p:spTgt spid="13341"/>
                                        </p:tgtEl>
                                      </p:cBhvr>
                                    </p:animEffect>
                                    <p:anim calcmode="lin" valueType="num">
                                      <p:cBhvr>
                                        <p:cTn id="62" dur="1000" fill="hold"/>
                                        <p:tgtEl>
                                          <p:spTgt spid="13341"/>
                                        </p:tgtEl>
                                        <p:attrNameLst>
                                          <p:attrName>ppt_x</p:attrName>
                                        </p:attrNameLst>
                                      </p:cBhvr>
                                      <p:tavLst>
                                        <p:tav tm="0">
                                          <p:val>
                                            <p:strVal val="#ppt_x"/>
                                          </p:val>
                                        </p:tav>
                                        <p:tav tm="100000">
                                          <p:val>
                                            <p:strVal val="#ppt_x"/>
                                          </p:val>
                                        </p:tav>
                                      </p:tavLst>
                                    </p:anim>
                                    <p:anim calcmode="lin" valueType="num">
                                      <p:cBhvr>
                                        <p:cTn id="63" dur="1000" fill="hold"/>
                                        <p:tgtEl>
                                          <p:spTgt spid="13341"/>
                                        </p:tgtEl>
                                        <p:attrNameLst>
                                          <p:attrName>ppt_y</p:attrName>
                                        </p:attrNameLst>
                                      </p:cBhvr>
                                      <p:tavLst>
                                        <p:tav tm="0">
                                          <p:val>
                                            <p:strVal val="#ppt_y+.1"/>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14" presetClass="entr" presetSubtype="10" fill="hold" grpId="0" nodeType="clickEffect">
                                  <p:stCondLst>
                                    <p:cond delay="0"/>
                                  </p:stCondLst>
                                  <p:childTnLst>
                                    <p:set>
                                      <p:cBhvr>
                                        <p:cTn id="67" dur="1" fill="hold">
                                          <p:stCondLst>
                                            <p:cond delay="0"/>
                                          </p:stCondLst>
                                        </p:cTn>
                                        <p:tgtEl>
                                          <p:spTgt spid="10"/>
                                        </p:tgtEl>
                                        <p:attrNameLst>
                                          <p:attrName>style.visibility</p:attrName>
                                        </p:attrNameLst>
                                      </p:cBhvr>
                                      <p:to>
                                        <p:strVal val="visible"/>
                                      </p:to>
                                    </p:set>
                                    <p:animEffect transition="in" filter="randombar(horizontal)">
                                      <p:cBhvr>
                                        <p:cTn id="68" dur="500"/>
                                        <p:tgtEl>
                                          <p:spTgt spid="10"/>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4" presetClass="entr" presetSubtype="10" fill="hold" nodeType="click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randombar(horizontal)">
                                      <p:cBhvr>
                                        <p:cTn id="73" dur="500"/>
                                        <p:tgtEl>
                                          <p:spTgt spid="9"/>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14" presetClass="entr" presetSubtype="10" fill="hold" grpId="0" nodeType="clickEffect">
                                  <p:stCondLst>
                                    <p:cond delay="0"/>
                                  </p:stCondLst>
                                  <p:childTnLst>
                                    <p:set>
                                      <p:cBhvr>
                                        <p:cTn id="77" dur="1" fill="hold">
                                          <p:stCondLst>
                                            <p:cond delay="0"/>
                                          </p:stCondLst>
                                        </p:cTn>
                                        <p:tgtEl>
                                          <p:spTgt spid="12"/>
                                        </p:tgtEl>
                                        <p:attrNameLst>
                                          <p:attrName>style.visibility</p:attrName>
                                        </p:attrNameLst>
                                      </p:cBhvr>
                                      <p:to>
                                        <p:strVal val="visible"/>
                                      </p:to>
                                    </p:set>
                                    <p:animEffect transition="in" filter="randombar(horizontal)">
                                      <p:cBhvr>
                                        <p:cTn id="78" dur="500"/>
                                        <p:tgtEl>
                                          <p:spTgt spid="12"/>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14" presetClass="entr" presetSubtype="10" fill="hold" nodeType="clickEffect">
                                  <p:stCondLst>
                                    <p:cond delay="0"/>
                                  </p:stCondLst>
                                  <p:childTnLst>
                                    <p:set>
                                      <p:cBhvr>
                                        <p:cTn id="82" dur="1" fill="hold">
                                          <p:stCondLst>
                                            <p:cond delay="0"/>
                                          </p:stCondLst>
                                        </p:cTn>
                                        <p:tgtEl>
                                          <p:spTgt spid="11"/>
                                        </p:tgtEl>
                                        <p:attrNameLst>
                                          <p:attrName>style.visibility</p:attrName>
                                        </p:attrNameLst>
                                      </p:cBhvr>
                                      <p:to>
                                        <p:strVal val="visible"/>
                                      </p:to>
                                    </p:set>
                                    <p:animEffect transition="in" filter="randombar(horizontal)">
                                      <p:cBhvr>
                                        <p:cTn id="83" dur="500"/>
                                        <p:tgtEl>
                                          <p:spTgt spid="11"/>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14"/>
                                        </p:tgtEl>
                                        <p:attrNameLst>
                                          <p:attrName>style.visibility</p:attrName>
                                        </p:attrNameLst>
                                      </p:cBhvr>
                                      <p:to>
                                        <p:strVal val="visible"/>
                                      </p:to>
                                    </p:set>
                                    <p:animEffect transition="in" filter="fade">
                                      <p:cBhvr>
                                        <p:cTn id="88" dur="1000"/>
                                        <p:tgtEl>
                                          <p:spTgt spid="14"/>
                                        </p:tgtEl>
                                      </p:cBhvr>
                                    </p:animEffect>
                                    <p:anim calcmode="lin" valueType="num">
                                      <p:cBhvr>
                                        <p:cTn id="89" dur="1000" fill="hold"/>
                                        <p:tgtEl>
                                          <p:spTgt spid="14"/>
                                        </p:tgtEl>
                                        <p:attrNameLst>
                                          <p:attrName>ppt_x</p:attrName>
                                        </p:attrNameLst>
                                      </p:cBhvr>
                                      <p:tavLst>
                                        <p:tav tm="0">
                                          <p:val>
                                            <p:strVal val="#ppt_x"/>
                                          </p:val>
                                        </p:tav>
                                        <p:tav tm="100000">
                                          <p:val>
                                            <p:strVal val="#ppt_x"/>
                                          </p:val>
                                        </p:tav>
                                      </p:tavLst>
                                    </p:anim>
                                    <p:anim calcmode="lin" valueType="num">
                                      <p:cBhvr>
                                        <p:cTn id="9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14" presetClass="entr" presetSubtype="10" fill="hold" nodeType="clickEffect">
                                  <p:stCondLst>
                                    <p:cond delay="0"/>
                                  </p:stCondLst>
                                  <p:childTnLst>
                                    <p:set>
                                      <p:cBhvr>
                                        <p:cTn id="94" dur="1" fill="hold">
                                          <p:stCondLst>
                                            <p:cond delay="0"/>
                                          </p:stCondLst>
                                        </p:cTn>
                                        <p:tgtEl>
                                          <p:spTgt spid="13"/>
                                        </p:tgtEl>
                                        <p:attrNameLst>
                                          <p:attrName>style.visibility</p:attrName>
                                        </p:attrNameLst>
                                      </p:cBhvr>
                                      <p:to>
                                        <p:strVal val="visible"/>
                                      </p:to>
                                    </p:set>
                                    <p:animEffect transition="in" filter="randombar(horizontal)">
                                      <p:cBhvr>
                                        <p:cTn id="95" dur="500"/>
                                        <p:tgtEl>
                                          <p:spTgt spid="13"/>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42" presetClass="entr" presetSubtype="0" fill="hold" grpId="0" nodeType="clickEffect">
                                  <p:stCondLst>
                                    <p:cond delay="0"/>
                                  </p:stCondLst>
                                  <p:childTnLst>
                                    <p:set>
                                      <p:cBhvr>
                                        <p:cTn id="99" dur="1" fill="hold">
                                          <p:stCondLst>
                                            <p:cond delay="0"/>
                                          </p:stCondLst>
                                        </p:cTn>
                                        <p:tgtEl>
                                          <p:spTgt spid="25"/>
                                        </p:tgtEl>
                                        <p:attrNameLst>
                                          <p:attrName>style.visibility</p:attrName>
                                        </p:attrNameLst>
                                      </p:cBhvr>
                                      <p:to>
                                        <p:strVal val="visible"/>
                                      </p:to>
                                    </p:set>
                                    <p:animEffect transition="in" filter="fade">
                                      <p:cBhvr>
                                        <p:cTn id="100" dur="1000"/>
                                        <p:tgtEl>
                                          <p:spTgt spid="25"/>
                                        </p:tgtEl>
                                      </p:cBhvr>
                                    </p:animEffect>
                                    <p:anim calcmode="lin" valueType="num">
                                      <p:cBhvr>
                                        <p:cTn id="101" dur="1000" fill="hold"/>
                                        <p:tgtEl>
                                          <p:spTgt spid="25"/>
                                        </p:tgtEl>
                                        <p:attrNameLst>
                                          <p:attrName>ppt_x</p:attrName>
                                        </p:attrNameLst>
                                      </p:cBhvr>
                                      <p:tavLst>
                                        <p:tav tm="0">
                                          <p:val>
                                            <p:strVal val="#ppt_x"/>
                                          </p:val>
                                        </p:tav>
                                        <p:tav tm="100000">
                                          <p:val>
                                            <p:strVal val="#ppt_x"/>
                                          </p:val>
                                        </p:tav>
                                      </p:tavLst>
                                    </p:anim>
                                    <p:anim calcmode="lin" valueType="num">
                                      <p:cBhvr>
                                        <p:cTn id="102" dur="1000" fill="hold"/>
                                        <p:tgtEl>
                                          <p:spTgt spid="25"/>
                                        </p:tgtEl>
                                        <p:attrNameLst>
                                          <p:attrName>ppt_y</p:attrName>
                                        </p:attrNameLst>
                                      </p:cBhvr>
                                      <p:tavLst>
                                        <p:tav tm="0">
                                          <p:val>
                                            <p:strVal val="#ppt_y+.1"/>
                                          </p:val>
                                        </p:tav>
                                        <p:tav tm="100000">
                                          <p:val>
                                            <p:strVal val="#ppt_y"/>
                                          </p:val>
                                        </p:tav>
                                      </p:tavLst>
                                    </p:anim>
                                  </p:childTnLst>
                                </p:cTn>
                              </p:par>
                              <p:par>
                                <p:cTn id="103" presetID="42" presetClass="entr" presetSubtype="0" fill="hold" grpId="0" nodeType="withEffect">
                                  <p:stCondLst>
                                    <p:cond delay="0"/>
                                  </p:stCondLst>
                                  <p:childTnLst>
                                    <p:set>
                                      <p:cBhvr>
                                        <p:cTn id="104" dur="1" fill="hold">
                                          <p:stCondLst>
                                            <p:cond delay="0"/>
                                          </p:stCondLst>
                                        </p:cTn>
                                        <p:tgtEl>
                                          <p:spTgt spid="13342"/>
                                        </p:tgtEl>
                                        <p:attrNameLst>
                                          <p:attrName>style.visibility</p:attrName>
                                        </p:attrNameLst>
                                      </p:cBhvr>
                                      <p:to>
                                        <p:strVal val="visible"/>
                                      </p:to>
                                    </p:set>
                                    <p:animEffect transition="in" filter="fade">
                                      <p:cBhvr>
                                        <p:cTn id="105" dur="1000"/>
                                        <p:tgtEl>
                                          <p:spTgt spid="13342"/>
                                        </p:tgtEl>
                                      </p:cBhvr>
                                    </p:animEffect>
                                    <p:anim calcmode="lin" valueType="num">
                                      <p:cBhvr>
                                        <p:cTn id="106" dur="1000" fill="hold"/>
                                        <p:tgtEl>
                                          <p:spTgt spid="13342"/>
                                        </p:tgtEl>
                                        <p:attrNameLst>
                                          <p:attrName>ppt_x</p:attrName>
                                        </p:attrNameLst>
                                      </p:cBhvr>
                                      <p:tavLst>
                                        <p:tav tm="0">
                                          <p:val>
                                            <p:strVal val="#ppt_x"/>
                                          </p:val>
                                        </p:tav>
                                        <p:tav tm="100000">
                                          <p:val>
                                            <p:strVal val="#ppt_x"/>
                                          </p:val>
                                        </p:tav>
                                      </p:tavLst>
                                    </p:anim>
                                    <p:anim calcmode="lin" valueType="num">
                                      <p:cBhvr>
                                        <p:cTn id="107" dur="1000" fill="hold"/>
                                        <p:tgtEl>
                                          <p:spTgt spid="13342"/>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13343"/>
                                        </p:tgtEl>
                                        <p:attrNameLst>
                                          <p:attrName>style.visibility</p:attrName>
                                        </p:attrNameLst>
                                      </p:cBhvr>
                                      <p:to>
                                        <p:strVal val="visible"/>
                                      </p:to>
                                    </p:set>
                                    <p:animEffect transition="in" filter="fade">
                                      <p:cBhvr>
                                        <p:cTn id="110" dur="1000"/>
                                        <p:tgtEl>
                                          <p:spTgt spid="13343"/>
                                        </p:tgtEl>
                                      </p:cBhvr>
                                    </p:animEffect>
                                    <p:anim calcmode="lin" valueType="num">
                                      <p:cBhvr>
                                        <p:cTn id="111" dur="1000" fill="hold"/>
                                        <p:tgtEl>
                                          <p:spTgt spid="13343"/>
                                        </p:tgtEl>
                                        <p:attrNameLst>
                                          <p:attrName>ppt_x</p:attrName>
                                        </p:attrNameLst>
                                      </p:cBhvr>
                                      <p:tavLst>
                                        <p:tav tm="0">
                                          <p:val>
                                            <p:strVal val="#ppt_x"/>
                                          </p:val>
                                        </p:tav>
                                        <p:tav tm="100000">
                                          <p:val>
                                            <p:strVal val="#ppt_x"/>
                                          </p:val>
                                        </p:tav>
                                      </p:tavLst>
                                    </p:anim>
                                    <p:anim calcmode="lin" valueType="num">
                                      <p:cBhvr>
                                        <p:cTn id="112" dur="1000" fill="hold"/>
                                        <p:tgtEl>
                                          <p:spTgt spid="13343"/>
                                        </p:tgtEl>
                                        <p:attrNameLst>
                                          <p:attrName>ppt_y</p:attrName>
                                        </p:attrNameLst>
                                      </p:cBhvr>
                                      <p:tavLst>
                                        <p:tav tm="0">
                                          <p:val>
                                            <p:strVal val="#ppt_y+.1"/>
                                          </p:val>
                                        </p:tav>
                                        <p:tav tm="100000">
                                          <p:val>
                                            <p:strVal val="#ppt_y"/>
                                          </p:val>
                                        </p:tav>
                                      </p:tavLst>
                                    </p:anim>
                                  </p:childTnLst>
                                </p:cTn>
                              </p:par>
                            </p:childTnLst>
                          </p:cTn>
                        </p:par>
                      </p:childTnLst>
                    </p:cTn>
                  </p:par>
                  <p:par>
                    <p:cTn id="113" fill="hold" nodeType="clickPar">
                      <p:stCondLst>
                        <p:cond delay="indefinite"/>
                      </p:stCondLst>
                      <p:childTnLst>
                        <p:par>
                          <p:cTn id="114" fill="hold" nodeType="withGroup">
                            <p:stCondLst>
                              <p:cond delay="0"/>
                            </p:stCondLst>
                            <p:childTnLst>
                              <p:par>
                                <p:cTn id="115" presetID="14" presetClass="entr" presetSubtype="10" fill="hold" grpId="0" nodeType="clickEffect">
                                  <p:stCondLst>
                                    <p:cond delay="0"/>
                                  </p:stCondLst>
                                  <p:childTnLst>
                                    <p:set>
                                      <p:cBhvr>
                                        <p:cTn id="116" dur="1" fill="hold">
                                          <p:stCondLst>
                                            <p:cond delay="0"/>
                                          </p:stCondLst>
                                        </p:cTn>
                                        <p:tgtEl>
                                          <p:spTgt spid="22"/>
                                        </p:tgtEl>
                                        <p:attrNameLst>
                                          <p:attrName>style.visibility</p:attrName>
                                        </p:attrNameLst>
                                      </p:cBhvr>
                                      <p:to>
                                        <p:strVal val="visible"/>
                                      </p:to>
                                    </p:set>
                                    <p:animEffect transition="in" filter="randombar(horizontal)">
                                      <p:cBhvr>
                                        <p:cTn id="117" dur="500"/>
                                        <p:tgtEl>
                                          <p:spTgt spid="22"/>
                                        </p:tgtEl>
                                      </p:cBhvr>
                                    </p:animEffect>
                                  </p:childTnLst>
                                </p:cTn>
                              </p:par>
                            </p:childTnLst>
                          </p:cTn>
                        </p:par>
                      </p:childTnLst>
                    </p:cTn>
                  </p:par>
                  <p:par>
                    <p:cTn id="118" fill="hold">
                      <p:stCondLst>
                        <p:cond delay="indefinite"/>
                      </p:stCondLst>
                      <p:childTnLst>
                        <p:par>
                          <p:cTn id="119" fill="hold">
                            <p:stCondLst>
                              <p:cond delay="0"/>
                            </p:stCondLst>
                            <p:childTnLst>
                              <p:par>
                                <p:cTn id="120" presetID="14" presetClass="entr" presetSubtype="10" fill="hold" grpId="0" nodeType="clickEffect">
                                  <p:stCondLst>
                                    <p:cond delay="0"/>
                                  </p:stCondLst>
                                  <p:childTnLst>
                                    <p:set>
                                      <p:cBhvr>
                                        <p:cTn id="121" dur="1" fill="hold">
                                          <p:stCondLst>
                                            <p:cond delay="0"/>
                                          </p:stCondLst>
                                        </p:cTn>
                                        <p:tgtEl>
                                          <p:spTgt spid="26"/>
                                        </p:tgtEl>
                                        <p:attrNameLst>
                                          <p:attrName>style.visibility</p:attrName>
                                        </p:attrNameLst>
                                      </p:cBhvr>
                                      <p:to>
                                        <p:strVal val="visible"/>
                                      </p:to>
                                    </p:set>
                                    <p:animEffect transition="in" filter="randombar(horizontal)">
                                      <p:cBhvr>
                                        <p:cTn id="12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2" grpId="0" animBg="1"/>
      <p:bldP spid="14" grpId="0" animBg="1"/>
      <p:bldP spid="13338" grpId="0"/>
      <p:bldP spid="13339" grpId="0"/>
      <p:bldP spid="13340" grpId="0"/>
      <p:bldP spid="13341" grpId="0"/>
      <p:bldP spid="13342" grpId="0"/>
      <p:bldP spid="13343" grpId="0"/>
      <p:bldP spid="22" grpId="0" animBg="1"/>
      <p:bldP spid="23" grpId="0" animBg="1"/>
      <p:bldP spid="24" grpId="0" animBg="1"/>
      <p:bldP spid="25" grpId="0" animBg="1"/>
      <p:bldP spid="26" grpId="0" animBg="1"/>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939195" y="2235200"/>
            <a:ext cx="10353761" cy="1326321"/>
          </a:xfrm>
        </p:spPr>
        <p:txBody>
          <a:bodyPr>
            <a:normAutofit/>
          </a:bodyPr>
          <a:lstStyle/>
          <a:p>
            <a:pPr lvl="0"/>
            <a:r>
              <a:rPr lang="fr-FR" b="1" dirty="0">
                <a:solidFill>
                  <a:srgbClr val="FFFF00"/>
                </a:solidFill>
              </a:rPr>
              <a:t>9.3. Validation avec la direction et le service qualité</a:t>
            </a:r>
            <a:endParaRPr lang="fr-FR" dirty="0">
              <a:solidFill>
                <a:srgbClr val="FFFF00"/>
              </a:solidFill>
            </a:endParaRP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283264"/>
            <a:ext cx="12191999" cy="3695136"/>
          </a:xfrm>
        </p:spPr>
        <p:txBody>
          <a:bodyPr>
            <a:noAutofit/>
          </a:bodyPr>
          <a:lstStyle/>
          <a:p>
            <a:r>
              <a:rPr lang="fr-FR" sz="2400" dirty="0"/>
              <a:t>Normalement les managers présentent et valident leurs objectifs à la direction générale, et puisque Les indicateurs sont le moyen de mesure d'avancement vers ces objectifs, alors ils doivent les valider avec la direction lors de lancement. </a:t>
            </a:r>
          </a:p>
          <a:p>
            <a:endParaRPr lang="fr-FR" sz="2400" dirty="0"/>
          </a:p>
          <a:p>
            <a:r>
              <a:rPr lang="fr-FR" sz="2400" dirty="0"/>
              <a:t>Dans Les sociétés qui instaurent un système de management de la qualité, les pilotes des processus doivent aviser le responsable management qualité avant d'effectuer aucun changement sur les indicateurs de performances, du coup il faut valider avec le responsable qualité lors du lancement des nouveaux indicateurs.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1015" y="609600"/>
            <a:ext cx="11980985" cy="1326321"/>
          </a:xfrm>
        </p:spPr>
        <p:txBody>
          <a:bodyPr>
            <a:normAutofit/>
          </a:bodyPr>
          <a:lstStyle/>
          <a:p>
            <a:pPr lvl="0"/>
            <a:r>
              <a:rPr lang="fr-FR" dirty="0">
                <a:solidFill>
                  <a:srgbClr val="FFFF00"/>
                </a:solidFill>
              </a:rPr>
              <a:t>9.4 </a:t>
            </a:r>
            <a:r>
              <a:rPr lang="fr-FR" b="1" dirty="0">
                <a:solidFill>
                  <a:srgbClr val="FFFF00"/>
                </a:solidFill>
              </a:rPr>
              <a:t>Détermination de la méthode de collecte de données</a:t>
            </a:r>
            <a:endParaRPr lang="fr-FR" dirty="0">
              <a:solidFill>
                <a:srgbClr val="FFFF00"/>
              </a:solidFill>
            </a:endParaRPr>
          </a:p>
        </p:txBody>
      </p:sp>
      <p:sp>
        <p:nvSpPr>
          <p:cNvPr id="3" name="Espace réservé du contenu 2"/>
          <p:cNvSpPr>
            <a:spLocks noGrp="1"/>
          </p:cNvSpPr>
          <p:nvPr>
            <p:ph idx="1"/>
          </p:nvPr>
        </p:nvSpPr>
        <p:spPr>
          <a:xfrm>
            <a:off x="0" y="2096064"/>
            <a:ext cx="12192000" cy="3695136"/>
          </a:xfrm>
        </p:spPr>
        <p:txBody>
          <a:bodyPr>
            <a:noAutofit/>
          </a:bodyPr>
          <a:lstStyle/>
          <a:p>
            <a:r>
              <a:rPr lang="fr-FR" sz="2200" dirty="0"/>
              <a:t>La collecte des données est une étape importante dans le calcul des indicateurs de performances. c'est pour cela il faut prendre le temps nécessaire pour créer et standardiser une méthode qui va garantir la fiabilisation des données et la continuité.</a:t>
            </a:r>
          </a:p>
          <a:p>
            <a:endParaRPr lang="fr-FR" sz="2200" dirty="0"/>
          </a:p>
          <a:p>
            <a:r>
              <a:rPr lang="fr-FR" sz="2400" dirty="0"/>
              <a:t>Je vous ai montré dans les chapitres précédents les principaux enregistrements que nous devons avoir pour enregistrer les réalisations du terrain, ci après un tableau récapitulatif des enregistrements nécessaires .</a:t>
            </a:r>
          </a:p>
          <a:p>
            <a:endParaRPr lang="fr-FR" sz="2200" dirty="0"/>
          </a:p>
          <a:p>
            <a:pPr>
              <a:buNone/>
            </a:pPr>
            <a:endParaRPr lang="fr-FR" sz="2200" dirty="0"/>
          </a:p>
          <a:p>
            <a:endParaRPr lang="fr-F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457200"/>
            <a:ext cx="10972800" cy="6197599"/>
          </a:xfrm>
        </p:spPr>
        <p:txBody>
          <a:bodyPr>
            <a:normAutofit/>
          </a:bodyPr>
          <a:lstStyle/>
          <a:p>
            <a:pPr>
              <a:buFont typeface="Wingdings" pitchFamily="2" charset="2"/>
              <a:buChar char="q"/>
            </a:pPr>
            <a:r>
              <a:rPr lang="fr-FR" b="1" u="sng" dirty="0">
                <a:solidFill>
                  <a:srgbClr val="D9F147"/>
                </a:solidFill>
              </a:rPr>
              <a:t>La continuité :</a:t>
            </a:r>
            <a:r>
              <a:rPr lang="fr-FR" dirty="0">
                <a:solidFill>
                  <a:srgbClr val="D9F147"/>
                </a:solidFill>
              </a:rPr>
              <a:t> </a:t>
            </a:r>
          </a:p>
          <a:p>
            <a:r>
              <a:rPr lang="fr-FR" dirty="0"/>
              <a:t>La collecte des données demande un effort de plus de tous les membres du service maintenance , alors pour assurer la continuité de ce travail, il faut faciliter au maximum la charge d'enregistrement (évitez l'utilisation des plusieurs fichiers, évitez le dédoublement des données,...)</a:t>
            </a:r>
          </a:p>
          <a:p>
            <a:pPr>
              <a:buFont typeface="Wingdings" pitchFamily="2" charset="2"/>
              <a:buChar char="q"/>
            </a:pPr>
            <a:r>
              <a:rPr lang="fr-FR" b="1" u="sng" dirty="0">
                <a:solidFill>
                  <a:srgbClr val="D9F147"/>
                </a:solidFill>
              </a:rPr>
              <a:t>La fiabilisation :</a:t>
            </a:r>
            <a:r>
              <a:rPr lang="fr-FR" dirty="0">
                <a:solidFill>
                  <a:srgbClr val="D9F147"/>
                </a:solidFill>
              </a:rPr>
              <a:t> </a:t>
            </a:r>
          </a:p>
          <a:p>
            <a:r>
              <a:rPr lang="fr-FR" dirty="0"/>
              <a:t>J'ai vécu des cas ,où les agents maintenance remplis d'une manière erronées les rapports et les fiches d’interventions, et ce, est causé par plusieurs facteurs( agents non formés sur l'importance des indicateurs, mauvaises intentions,...), à cet effet, je conseille tous les managers de choisir des moments aléatoires pour suivre la réalisation de quelque interventions sur terrain et vérifier si les données enregistrées correspondent à la réalité ou non.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4200" y="2128838"/>
            <a:ext cx="10972800" cy="1143000"/>
          </a:xfrm>
        </p:spPr>
        <p:txBody>
          <a:bodyPr/>
          <a:lstStyle/>
          <a:p>
            <a:r>
              <a:rPr lang="fr-FR" b="1" u="sng" dirty="0">
                <a:solidFill>
                  <a:srgbClr val="D9F147"/>
                </a:solidFill>
              </a:rPr>
              <a:t>Les sources de données : </a:t>
            </a:r>
            <a:endParaRPr lang="fr-FR" dirty="0">
              <a:solidFill>
                <a:srgbClr val="D9F147"/>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800756-1795-4C89-8976-D4AA5B54E7E9}"/>
              </a:ext>
            </a:extLst>
          </p:cNvPr>
          <p:cNvSpPr>
            <a:spLocks noGrp="1"/>
          </p:cNvSpPr>
          <p:nvPr>
            <p:ph type="title"/>
          </p:nvPr>
        </p:nvSpPr>
        <p:spPr>
          <a:xfrm>
            <a:off x="3009899" y="114300"/>
            <a:ext cx="5956301" cy="910665"/>
          </a:xfrm>
        </p:spPr>
        <p:txBody>
          <a:bodyPr>
            <a:normAutofit/>
          </a:bodyPr>
          <a:lstStyle/>
          <a:p>
            <a:r>
              <a:rPr lang="fr-FR" sz="2400" dirty="0">
                <a:solidFill>
                  <a:srgbClr val="FFC000"/>
                </a:solidFill>
              </a:rPr>
              <a:t>Le management de la </a:t>
            </a:r>
            <a:br>
              <a:rPr lang="fr-FR" sz="2400" dirty="0">
                <a:solidFill>
                  <a:srgbClr val="FFC000"/>
                </a:solidFill>
              </a:rPr>
            </a:br>
            <a:r>
              <a:rPr lang="fr-FR" sz="2400" dirty="0">
                <a:solidFill>
                  <a:srgbClr val="FFC000"/>
                </a:solidFill>
              </a:rPr>
              <a:t>maintenance industrielle</a:t>
            </a:r>
            <a:endParaRPr lang="fr-FR" sz="4400" dirty="0">
              <a:solidFill>
                <a:srgbClr val="FFC000"/>
              </a:solidFill>
            </a:endParaRPr>
          </a:p>
        </p:txBody>
      </p:sp>
      <p:sp>
        <p:nvSpPr>
          <p:cNvPr id="4" name="ZoneTexte 3">
            <a:extLst>
              <a:ext uri="{FF2B5EF4-FFF2-40B4-BE49-F238E27FC236}">
                <a16:creationId xmlns:a16="http://schemas.microsoft.com/office/drawing/2014/main" id="{F31A3D5C-F897-45D1-BDCA-4FE9A288E050}"/>
              </a:ext>
            </a:extLst>
          </p:cNvPr>
          <p:cNvSpPr txBox="1"/>
          <p:nvPr/>
        </p:nvSpPr>
        <p:spPr>
          <a:xfrm>
            <a:off x="8321235" y="2654044"/>
            <a:ext cx="3565965"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a:t>Assurer la disponibilité maximale</a:t>
            </a:r>
          </a:p>
        </p:txBody>
      </p:sp>
      <p:sp>
        <p:nvSpPr>
          <p:cNvPr id="5" name="ZoneTexte 4">
            <a:extLst>
              <a:ext uri="{FF2B5EF4-FFF2-40B4-BE49-F238E27FC236}">
                <a16:creationId xmlns:a16="http://schemas.microsoft.com/office/drawing/2014/main" id="{17460059-0A53-49A9-89BA-5B8D5708F548}"/>
              </a:ext>
            </a:extLst>
          </p:cNvPr>
          <p:cNvSpPr txBox="1"/>
          <p:nvPr/>
        </p:nvSpPr>
        <p:spPr>
          <a:xfrm>
            <a:off x="8432800" y="3373735"/>
            <a:ext cx="3403601"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dirty="0"/>
              <a:t>Augmenter la durée de vie</a:t>
            </a:r>
          </a:p>
        </p:txBody>
      </p:sp>
      <p:sp>
        <p:nvSpPr>
          <p:cNvPr id="6" name="ZoneTexte 5">
            <a:extLst>
              <a:ext uri="{FF2B5EF4-FFF2-40B4-BE49-F238E27FC236}">
                <a16:creationId xmlns:a16="http://schemas.microsoft.com/office/drawing/2014/main" id="{107F673B-4C92-4F6D-99EB-BB185628A83E}"/>
              </a:ext>
            </a:extLst>
          </p:cNvPr>
          <p:cNvSpPr txBox="1"/>
          <p:nvPr/>
        </p:nvSpPr>
        <p:spPr>
          <a:xfrm>
            <a:off x="9074885" y="4038131"/>
            <a:ext cx="2292615"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b="1" dirty="0"/>
              <a:t>Reduction du </a:t>
            </a:r>
            <a:r>
              <a:rPr lang="en-US" b="1" dirty="0" err="1"/>
              <a:t>coût</a:t>
            </a:r>
            <a:r>
              <a:rPr lang="en-US" b="1" dirty="0"/>
              <a:t> </a:t>
            </a:r>
          </a:p>
          <a:p>
            <a:pPr algn="ctr"/>
            <a:r>
              <a:rPr lang="en-US" b="1" dirty="0"/>
              <a:t>de la maintenance</a:t>
            </a:r>
            <a:endParaRPr lang="fr-FR" b="1" dirty="0">
              <a:solidFill>
                <a:srgbClr val="FFC000"/>
              </a:solidFill>
            </a:endParaRPr>
          </a:p>
        </p:txBody>
      </p:sp>
      <p:sp>
        <p:nvSpPr>
          <p:cNvPr id="11" name="Flèche : droite 10">
            <a:extLst>
              <a:ext uri="{FF2B5EF4-FFF2-40B4-BE49-F238E27FC236}">
                <a16:creationId xmlns:a16="http://schemas.microsoft.com/office/drawing/2014/main" id="{7A9BEAE3-CEE1-46DB-BEFD-06592025675B}"/>
              </a:ext>
            </a:extLst>
          </p:cNvPr>
          <p:cNvSpPr/>
          <p:nvPr/>
        </p:nvSpPr>
        <p:spPr>
          <a:xfrm>
            <a:off x="4089400" y="3543301"/>
            <a:ext cx="3873499" cy="74929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2" name="Rectangle : carré corné 11">
            <a:extLst>
              <a:ext uri="{FF2B5EF4-FFF2-40B4-BE49-F238E27FC236}">
                <a16:creationId xmlns:a16="http://schemas.microsoft.com/office/drawing/2014/main" id="{D8BD4FDF-76C5-4EC9-AB28-EFA82542C408}"/>
              </a:ext>
            </a:extLst>
          </p:cNvPr>
          <p:cNvSpPr/>
          <p:nvPr/>
        </p:nvSpPr>
        <p:spPr>
          <a:xfrm>
            <a:off x="4991716" y="4356100"/>
            <a:ext cx="1970690" cy="2235200"/>
          </a:xfrm>
          <a:prstGeom prst="foldedCorner">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1400" dirty="0"/>
          </a:p>
          <a:p>
            <a:pPr algn="ctr"/>
            <a:r>
              <a:rPr lang="fr-FR" sz="1400" b="1" dirty="0"/>
              <a:t>Tableau de bord</a:t>
            </a:r>
          </a:p>
          <a:p>
            <a:pPr algn="ctr"/>
            <a:r>
              <a:rPr lang="fr-FR" sz="1400" b="1" dirty="0"/>
              <a:t>Indicateurs de performance</a:t>
            </a:r>
            <a:endParaRPr lang="ar-MA" sz="1400" b="1" dirty="0"/>
          </a:p>
          <a:p>
            <a:pPr algn="ctr"/>
            <a:r>
              <a:rPr lang="fr-FR" sz="1400" b="1" dirty="0"/>
              <a:t>KPI </a:t>
            </a:r>
            <a:r>
              <a:rPr lang="fr-FR" b="1" dirty="0"/>
              <a:t>:</a:t>
            </a:r>
            <a:endParaRPr lang="fr-FR" dirty="0"/>
          </a:p>
          <a:p>
            <a:pPr algn="ctr"/>
            <a:r>
              <a:rPr lang="fr-FR" dirty="0"/>
              <a:t>-TRS</a:t>
            </a:r>
          </a:p>
          <a:p>
            <a:pPr algn="ctr"/>
            <a:r>
              <a:rPr lang="fr-FR" dirty="0"/>
              <a:t>-MTBF</a:t>
            </a:r>
          </a:p>
          <a:p>
            <a:pPr algn="ctr"/>
            <a:r>
              <a:rPr lang="fr-FR" dirty="0"/>
              <a:t>-MTTR</a:t>
            </a:r>
          </a:p>
          <a:p>
            <a:pPr algn="ctr"/>
            <a:r>
              <a:rPr lang="fr-FR" dirty="0"/>
              <a:t>-…………</a:t>
            </a:r>
          </a:p>
        </p:txBody>
      </p:sp>
      <p:sp>
        <p:nvSpPr>
          <p:cNvPr id="13" name="ZoneTexte 12">
            <a:extLst>
              <a:ext uri="{FF2B5EF4-FFF2-40B4-BE49-F238E27FC236}">
                <a16:creationId xmlns:a16="http://schemas.microsoft.com/office/drawing/2014/main" id="{D7266333-F95B-43C0-A372-79C1E2CA7880}"/>
              </a:ext>
            </a:extLst>
          </p:cNvPr>
          <p:cNvSpPr txBox="1"/>
          <p:nvPr/>
        </p:nvSpPr>
        <p:spPr>
          <a:xfrm>
            <a:off x="241300" y="6388101"/>
            <a:ext cx="2933700"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b="1" dirty="0"/>
              <a:t>Fonctions maintenance</a:t>
            </a:r>
          </a:p>
        </p:txBody>
      </p:sp>
      <p:sp>
        <p:nvSpPr>
          <p:cNvPr id="14" name="Rectangle à coins arrondis 13"/>
          <p:cNvSpPr/>
          <p:nvPr/>
        </p:nvSpPr>
        <p:spPr>
          <a:xfrm>
            <a:off x="496964" y="1474308"/>
            <a:ext cx="2006600" cy="635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 Corrective</a:t>
            </a:r>
          </a:p>
        </p:txBody>
      </p:sp>
      <p:sp>
        <p:nvSpPr>
          <p:cNvPr id="15" name="Rectangle à coins arrondis 14"/>
          <p:cNvSpPr/>
          <p:nvPr/>
        </p:nvSpPr>
        <p:spPr>
          <a:xfrm>
            <a:off x="535064" y="2299808"/>
            <a:ext cx="2006600" cy="5969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 Préventive</a:t>
            </a:r>
          </a:p>
        </p:txBody>
      </p:sp>
      <p:sp>
        <p:nvSpPr>
          <p:cNvPr id="16" name="Rectangle à coins arrondis 15"/>
          <p:cNvSpPr/>
          <p:nvPr/>
        </p:nvSpPr>
        <p:spPr>
          <a:xfrm>
            <a:off x="522364" y="3087208"/>
            <a:ext cx="2006600" cy="5588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 Améliorative</a:t>
            </a:r>
          </a:p>
        </p:txBody>
      </p:sp>
      <p:sp>
        <p:nvSpPr>
          <p:cNvPr id="17" name="Rectangle à coins arrondis 16"/>
          <p:cNvSpPr/>
          <p:nvPr/>
        </p:nvSpPr>
        <p:spPr>
          <a:xfrm>
            <a:off x="535064" y="3836508"/>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PDR</a:t>
            </a:r>
            <a:endParaRPr lang="fr-FR" sz="1200" dirty="0"/>
          </a:p>
        </p:txBody>
      </p:sp>
      <p:sp>
        <p:nvSpPr>
          <p:cNvPr id="18" name="Rectangle à coins arrondis 17"/>
          <p:cNvSpPr/>
          <p:nvPr/>
        </p:nvSpPr>
        <p:spPr>
          <a:xfrm>
            <a:off x="547764" y="4535008"/>
            <a:ext cx="2006600" cy="5715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Documentation Maintenance</a:t>
            </a:r>
            <a:endParaRPr lang="fr-FR" sz="1200" dirty="0"/>
          </a:p>
        </p:txBody>
      </p:sp>
      <p:sp>
        <p:nvSpPr>
          <p:cNvPr id="19" name="Rectangle à coins arrondis 18"/>
          <p:cNvSpPr/>
          <p:nvPr/>
        </p:nvSpPr>
        <p:spPr>
          <a:xfrm>
            <a:off x="522364" y="5284308"/>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Personnel</a:t>
            </a:r>
          </a:p>
        </p:txBody>
      </p:sp>
      <p:sp>
        <p:nvSpPr>
          <p:cNvPr id="22" name="Ellipse 21"/>
          <p:cNvSpPr/>
          <p:nvPr/>
        </p:nvSpPr>
        <p:spPr>
          <a:xfrm>
            <a:off x="192164" y="1042508"/>
            <a:ext cx="2679700" cy="5257800"/>
          </a:xfrm>
          <a:prstGeom prst="ellipse">
            <a:avLst/>
          </a:prstGeom>
          <a:noFill/>
          <a:ln w="57150">
            <a:solidFill>
              <a:schemeClr val="accent3">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6" name="ZoneTexte 25">
            <a:extLst>
              <a:ext uri="{FF2B5EF4-FFF2-40B4-BE49-F238E27FC236}">
                <a16:creationId xmlns:a16="http://schemas.microsoft.com/office/drawing/2014/main" id="{4ACCB755-E6BF-4468-8C45-3E44CD114DDA}"/>
              </a:ext>
            </a:extLst>
          </p:cNvPr>
          <p:cNvSpPr txBox="1"/>
          <p:nvPr/>
        </p:nvSpPr>
        <p:spPr>
          <a:xfrm>
            <a:off x="2298701" y="830683"/>
            <a:ext cx="1396999" cy="369332"/>
          </a:xfrm>
          <a:prstGeom prst="rect">
            <a:avLst/>
          </a:prstGeom>
          <a:noFill/>
        </p:spPr>
        <p:txBody>
          <a:bodyPr wrap="square" rtlCol="0">
            <a:spAutoFit/>
          </a:bodyPr>
          <a:lstStyle/>
          <a:p>
            <a:r>
              <a:rPr lang="fr-FR" b="1" dirty="0"/>
              <a:t>Stratégies</a:t>
            </a:r>
            <a:endParaRPr lang="fr-FR" sz="2000" b="1" dirty="0"/>
          </a:p>
        </p:txBody>
      </p:sp>
      <p:sp>
        <p:nvSpPr>
          <p:cNvPr id="27" name="ZoneTexte 26">
            <a:extLst>
              <a:ext uri="{FF2B5EF4-FFF2-40B4-BE49-F238E27FC236}">
                <a16:creationId xmlns:a16="http://schemas.microsoft.com/office/drawing/2014/main" id="{69364076-5622-4458-8437-11FC8887FE02}"/>
              </a:ext>
            </a:extLst>
          </p:cNvPr>
          <p:cNvSpPr txBox="1"/>
          <p:nvPr/>
        </p:nvSpPr>
        <p:spPr>
          <a:xfrm>
            <a:off x="3029488" y="1681833"/>
            <a:ext cx="1180131" cy="338554"/>
          </a:xfrm>
          <a:prstGeom prst="rect">
            <a:avLst/>
          </a:prstGeom>
          <a:noFill/>
        </p:spPr>
        <p:txBody>
          <a:bodyPr wrap="none" rtlCol="0">
            <a:spAutoFit/>
          </a:bodyPr>
          <a:lstStyle/>
          <a:p>
            <a:pPr algn="ctr"/>
            <a:r>
              <a:rPr lang="fr-FR" sz="1600" b="1" dirty="0"/>
              <a:t>Décisions</a:t>
            </a:r>
          </a:p>
        </p:txBody>
      </p:sp>
      <p:sp>
        <p:nvSpPr>
          <p:cNvPr id="35" name="Flèche vers le bas 34"/>
          <p:cNvSpPr/>
          <p:nvPr/>
        </p:nvSpPr>
        <p:spPr>
          <a:xfrm>
            <a:off x="5664200" y="1282700"/>
            <a:ext cx="647700" cy="2235200"/>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D7266333-F95B-43C0-A372-79C1E2CA7880}"/>
              </a:ext>
            </a:extLst>
          </p:cNvPr>
          <p:cNvSpPr txBox="1"/>
          <p:nvPr/>
        </p:nvSpPr>
        <p:spPr>
          <a:xfrm>
            <a:off x="4432300" y="2196525"/>
            <a:ext cx="306070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t>Suivi d’avancement en utilisant le tableau de bord</a:t>
            </a:r>
          </a:p>
        </p:txBody>
      </p:sp>
      <p:sp>
        <p:nvSpPr>
          <p:cNvPr id="37" name="Flèche vers le bas 36"/>
          <p:cNvSpPr/>
          <p:nvPr/>
        </p:nvSpPr>
        <p:spPr>
          <a:xfrm rot="3520743">
            <a:off x="2974000" y="770561"/>
            <a:ext cx="568234" cy="1446132"/>
          </a:xfrm>
          <a:prstGeom prst="downArrow">
            <a:avLst/>
          </a:prstGeom>
        </p:spPr>
        <p:style>
          <a:lnRef idx="1">
            <a:schemeClr val="accent2"/>
          </a:lnRef>
          <a:fillRef idx="3">
            <a:schemeClr val="accent2"/>
          </a:fillRef>
          <a:effectRef idx="2">
            <a:schemeClr val="accent2"/>
          </a:effectRef>
          <a:fontRef idx="minor">
            <a:schemeClr val="lt1"/>
          </a:fontRef>
        </p:style>
        <p:txBody>
          <a:bodyPr vert="vert270" rtlCol="0" anchor="ctr"/>
          <a:lstStyle/>
          <a:p>
            <a:pPr algn="ctr"/>
            <a:endParaRPr lang="fr-FR" b="1" dirty="0"/>
          </a:p>
        </p:txBody>
      </p:sp>
      <p:sp>
        <p:nvSpPr>
          <p:cNvPr id="38" name="ZoneTexte 37">
            <a:extLst>
              <a:ext uri="{FF2B5EF4-FFF2-40B4-BE49-F238E27FC236}">
                <a16:creationId xmlns:a16="http://schemas.microsoft.com/office/drawing/2014/main" id="{D7266333-F95B-43C0-A372-79C1E2CA7880}"/>
              </a:ext>
            </a:extLst>
          </p:cNvPr>
          <p:cNvSpPr txBox="1"/>
          <p:nvPr/>
        </p:nvSpPr>
        <p:spPr>
          <a:xfrm>
            <a:off x="9136610" y="6298437"/>
            <a:ext cx="2209799"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sz="2000" b="1" dirty="0"/>
              <a:t>Objectifs </a:t>
            </a:r>
          </a:p>
        </p:txBody>
      </p:sp>
      <p:sp>
        <p:nvSpPr>
          <p:cNvPr id="23" name="Ellipse 22"/>
          <p:cNvSpPr/>
          <p:nvPr/>
        </p:nvSpPr>
        <p:spPr>
          <a:xfrm>
            <a:off x="8229600" y="1409700"/>
            <a:ext cx="3797300" cy="4000500"/>
          </a:xfrm>
          <a:prstGeom prst="ellipse">
            <a:avLst/>
          </a:prstGeom>
          <a:noFill/>
          <a:ln w="57150">
            <a:solidFill>
              <a:schemeClr val="accent3">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58940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500" fill="hold"/>
                                        <p:tgtEl>
                                          <p:spTgt spid="26"/>
                                        </p:tgtEl>
                                        <p:attrNameLst>
                                          <p:attrName>ppt_w</p:attrName>
                                        </p:attrNameLst>
                                      </p:cBhvr>
                                      <p:tavLst>
                                        <p:tav tm="0">
                                          <p:val>
                                            <p:fltVal val="0"/>
                                          </p:val>
                                        </p:tav>
                                        <p:tav tm="100000">
                                          <p:val>
                                            <p:strVal val="#ppt_w"/>
                                          </p:val>
                                        </p:tav>
                                      </p:tavLst>
                                    </p:anim>
                                    <p:anim calcmode="lin" valueType="num">
                                      <p:cBhvr>
                                        <p:cTn id="12" dur="500" fill="hold"/>
                                        <p:tgtEl>
                                          <p:spTgt spid="2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500" fill="hold"/>
                                        <p:tgtEl>
                                          <p:spTgt spid="27"/>
                                        </p:tgtEl>
                                        <p:attrNameLst>
                                          <p:attrName>ppt_w</p:attrName>
                                        </p:attrNameLst>
                                      </p:cBhvr>
                                      <p:tavLst>
                                        <p:tav tm="0">
                                          <p:val>
                                            <p:fltVal val="0"/>
                                          </p:val>
                                        </p:tav>
                                        <p:tav tm="100000">
                                          <p:val>
                                            <p:strVal val="#ppt_w"/>
                                          </p:val>
                                        </p:tav>
                                      </p:tavLst>
                                    </p:anim>
                                    <p:anim calcmode="lin" valueType="num">
                                      <p:cBhvr>
                                        <p:cTn id="16"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500" fill="hold"/>
                                        <p:tgtEl>
                                          <p:spTgt spid="22"/>
                                        </p:tgtEl>
                                        <p:attrNameLst>
                                          <p:attrName>ppt_w</p:attrName>
                                        </p:attrNameLst>
                                      </p:cBhvr>
                                      <p:tavLst>
                                        <p:tav tm="0">
                                          <p:val>
                                            <p:fltVal val="0"/>
                                          </p:val>
                                        </p:tav>
                                        <p:tav tm="100000">
                                          <p:val>
                                            <p:strVal val="#ppt_w"/>
                                          </p:val>
                                        </p:tav>
                                      </p:tavLst>
                                    </p:anim>
                                    <p:anim calcmode="lin" valueType="num">
                                      <p:cBhvr>
                                        <p:cTn id="26"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linds(horizontal)">
                                      <p:cBhvr>
                                        <p:cTn id="31" dur="500"/>
                                        <p:tgtEl>
                                          <p:spTgt spid="14"/>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linds(horizontal)">
                                      <p:cBhvr>
                                        <p:cTn id="34" dur="500"/>
                                        <p:tgtEl>
                                          <p:spTgt spid="15"/>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linds(horizontal)">
                                      <p:cBhvr>
                                        <p:cTn id="40" dur="500"/>
                                        <p:tgtEl>
                                          <p:spTgt spid="17"/>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linds(horizontal)">
                                      <p:cBhvr>
                                        <p:cTn id="43" dur="500"/>
                                        <p:tgtEl>
                                          <p:spTgt spid="18"/>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blinds(horizontal)">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fltVal val="0"/>
                                          </p:val>
                                        </p:tav>
                                        <p:tav tm="100000">
                                          <p:val>
                                            <p:strVal val="#ppt_w"/>
                                          </p:val>
                                        </p:tav>
                                      </p:tavLst>
                                    </p:anim>
                                    <p:anim calcmode="lin" valueType="num">
                                      <p:cBhvr>
                                        <p:cTn id="52"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anim calcmode="lin" valueType="num">
                                      <p:cBhvr>
                                        <p:cTn id="57" dur="500" fill="hold"/>
                                        <p:tgtEl>
                                          <p:spTgt spid="38"/>
                                        </p:tgtEl>
                                        <p:attrNameLst>
                                          <p:attrName>ppt_w</p:attrName>
                                        </p:attrNameLst>
                                      </p:cBhvr>
                                      <p:tavLst>
                                        <p:tav tm="0">
                                          <p:val>
                                            <p:fltVal val="0"/>
                                          </p:val>
                                        </p:tav>
                                        <p:tav tm="100000">
                                          <p:val>
                                            <p:strVal val="#ppt_w"/>
                                          </p:val>
                                        </p:tav>
                                      </p:tavLst>
                                    </p:anim>
                                    <p:anim calcmode="lin" valueType="num">
                                      <p:cBhvr>
                                        <p:cTn id="58" dur="500" fill="hold"/>
                                        <p:tgtEl>
                                          <p:spTgt spid="38"/>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
                                        </p:tgtEl>
                                        <p:attrNameLst>
                                          <p:attrName>style.visibility</p:attrName>
                                        </p:attrNameLst>
                                      </p:cBhvr>
                                      <p:to>
                                        <p:strVal val="visible"/>
                                      </p:to>
                                    </p:set>
                                    <p:anim calcmode="lin" valueType="num">
                                      <p:cBhvr additive="base">
                                        <p:cTn id="63" dur="500" fill="hold"/>
                                        <p:tgtEl>
                                          <p:spTgt spid="4"/>
                                        </p:tgtEl>
                                        <p:attrNameLst>
                                          <p:attrName>ppt_x</p:attrName>
                                        </p:attrNameLst>
                                      </p:cBhvr>
                                      <p:tavLst>
                                        <p:tav tm="0">
                                          <p:val>
                                            <p:strVal val="#ppt_x"/>
                                          </p:val>
                                        </p:tav>
                                        <p:tav tm="100000">
                                          <p:val>
                                            <p:strVal val="#ppt_x"/>
                                          </p:val>
                                        </p:tav>
                                      </p:tavLst>
                                    </p:anim>
                                    <p:anim calcmode="lin" valueType="num">
                                      <p:cBhvr additive="base">
                                        <p:cTn id="6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5"/>
                                        </p:tgtEl>
                                        <p:attrNameLst>
                                          <p:attrName>style.visibility</p:attrName>
                                        </p:attrNameLst>
                                      </p:cBhvr>
                                      <p:to>
                                        <p:strVal val="visible"/>
                                      </p:to>
                                    </p:set>
                                    <p:anim calcmode="lin" valueType="num">
                                      <p:cBhvr additive="base">
                                        <p:cTn id="69" dur="500" fill="hold"/>
                                        <p:tgtEl>
                                          <p:spTgt spid="5"/>
                                        </p:tgtEl>
                                        <p:attrNameLst>
                                          <p:attrName>ppt_x</p:attrName>
                                        </p:attrNameLst>
                                      </p:cBhvr>
                                      <p:tavLst>
                                        <p:tav tm="0">
                                          <p:val>
                                            <p:strVal val="#ppt_x"/>
                                          </p:val>
                                        </p:tav>
                                        <p:tav tm="100000">
                                          <p:val>
                                            <p:strVal val="#ppt_x"/>
                                          </p:val>
                                        </p:tav>
                                      </p:tavLst>
                                    </p:anim>
                                    <p:anim calcmode="lin" valueType="num">
                                      <p:cBhvr additive="base">
                                        <p:cTn id="7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additive="base">
                                        <p:cTn id="75" dur="500" fill="hold"/>
                                        <p:tgtEl>
                                          <p:spTgt spid="6"/>
                                        </p:tgtEl>
                                        <p:attrNameLst>
                                          <p:attrName>ppt_x</p:attrName>
                                        </p:attrNameLst>
                                      </p:cBhvr>
                                      <p:tavLst>
                                        <p:tav tm="0">
                                          <p:val>
                                            <p:strVal val="#ppt_x"/>
                                          </p:val>
                                        </p:tav>
                                        <p:tav tm="100000">
                                          <p:val>
                                            <p:strVal val="#ppt_x"/>
                                          </p:val>
                                        </p:tav>
                                      </p:tavLst>
                                    </p:anim>
                                    <p:anim calcmode="lin" valueType="num">
                                      <p:cBhvr additive="base">
                                        <p:cTn id="7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3" presetClass="entr" presetSubtype="16" fill="hold" grpId="0" nodeType="clickEffect">
                                  <p:stCondLst>
                                    <p:cond delay="0"/>
                                  </p:stCondLst>
                                  <p:childTnLst>
                                    <p:set>
                                      <p:cBhvr>
                                        <p:cTn id="80" dur="1" fill="hold">
                                          <p:stCondLst>
                                            <p:cond delay="0"/>
                                          </p:stCondLst>
                                        </p:cTn>
                                        <p:tgtEl>
                                          <p:spTgt spid="35"/>
                                        </p:tgtEl>
                                        <p:attrNameLst>
                                          <p:attrName>style.visibility</p:attrName>
                                        </p:attrNameLst>
                                      </p:cBhvr>
                                      <p:to>
                                        <p:strVal val="visible"/>
                                      </p:to>
                                    </p:set>
                                    <p:anim calcmode="lin" valueType="num">
                                      <p:cBhvr>
                                        <p:cTn id="81" dur="500" fill="hold"/>
                                        <p:tgtEl>
                                          <p:spTgt spid="35"/>
                                        </p:tgtEl>
                                        <p:attrNameLst>
                                          <p:attrName>ppt_w</p:attrName>
                                        </p:attrNameLst>
                                      </p:cBhvr>
                                      <p:tavLst>
                                        <p:tav tm="0">
                                          <p:val>
                                            <p:fltVal val="0"/>
                                          </p:val>
                                        </p:tav>
                                        <p:tav tm="100000">
                                          <p:val>
                                            <p:strVal val="#ppt_w"/>
                                          </p:val>
                                        </p:tav>
                                      </p:tavLst>
                                    </p:anim>
                                    <p:anim calcmode="lin" valueType="num">
                                      <p:cBhvr>
                                        <p:cTn id="82" dur="500" fill="hold"/>
                                        <p:tgtEl>
                                          <p:spTgt spid="35"/>
                                        </p:tgtEl>
                                        <p:attrNameLst>
                                          <p:attrName>ppt_h</p:attrName>
                                        </p:attrNameLst>
                                      </p:cBhvr>
                                      <p:tavLst>
                                        <p:tav tm="0">
                                          <p:val>
                                            <p:fltVal val="0"/>
                                          </p:val>
                                        </p:tav>
                                        <p:tav tm="100000">
                                          <p:val>
                                            <p:strVal val="#ppt_h"/>
                                          </p:val>
                                        </p:tav>
                                      </p:tavLst>
                                    </p:anim>
                                  </p:childTnLst>
                                </p:cTn>
                              </p:par>
                              <p:par>
                                <p:cTn id="83" presetID="23" presetClass="entr" presetSubtype="16" fill="hold" grpId="0" nodeType="withEffect">
                                  <p:stCondLst>
                                    <p:cond delay="0"/>
                                  </p:stCondLst>
                                  <p:childTnLst>
                                    <p:set>
                                      <p:cBhvr>
                                        <p:cTn id="84" dur="1" fill="hold">
                                          <p:stCondLst>
                                            <p:cond delay="0"/>
                                          </p:stCondLst>
                                        </p:cTn>
                                        <p:tgtEl>
                                          <p:spTgt spid="36"/>
                                        </p:tgtEl>
                                        <p:attrNameLst>
                                          <p:attrName>style.visibility</p:attrName>
                                        </p:attrNameLst>
                                      </p:cBhvr>
                                      <p:to>
                                        <p:strVal val="visible"/>
                                      </p:to>
                                    </p:set>
                                    <p:anim calcmode="lin" valueType="num">
                                      <p:cBhvr>
                                        <p:cTn id="85" dur="500" fill="hold"/>
                                        <p:tgtEl>
                                          <p:spTgt spid="36"/>
                                        </p:tgtEl>
                                        <p:attrNameLst>
                                          <p:attrName>ppt_w</p:attrName>
                                        </p:attrNameLst>
                                      </p:cBhvr>
                                      <p:tavLst>
                                        <p:tav tm="0">
                                          <p:val>
                                            <p:fltVal val="0"/>
                                          </p:val>
                                        </p:tav>
                                        <p:tav tm="100000">
                                          <p:val>
                                            <p:strVal val="#ppt_w"/>
                                          </p:val>
                                        </p:tav>
                                      </p:tavLst>
                                    </p:anim>
                                    <p:anim calcmode="lin" valueType="num">
                                      <p:cBhvr>
                                        <p:cTn id="86" dur="500" fill="hold"/>
                                        <p:tgtEl>
                                          <p:spTgt spid="36"/>
                                        </p:tgtEl>
                                        <p:attrNameLst>
                                          <p:attrName>ppt_h</p:attrName>
                                        </p:attrNameLst>
                                      </p:cBhvr>
                                      <p:tavLst>
                                        <p:tav tm="0">
                                          <p:val>
                                            <p:fltVal val="0"/>
                                          </p:val>
                                        </p:tav>
                                        <p:tav tm="100000">
                                          <p:val>
                                            <p:strVal val="#ppt_h"/>
                                          </p:val>
                                        </p:tav>
                                      </p:tavLst>
                                    </p:anim>
                                  </p:childTnLst>
                                </p:cTn>
                              </p:par>
                              <p:par>
                                <p:cTn id="87" presetID="23" presetClass="entr" presetSubtype="16" fill="hold" grpId="0" nodeType="withEffect">
                                  <p:stCondLst>
                                    <p:cond delay="0"/>
                                  </p:stCondLst>
                                  <p:childTnLst>
                                    <p:set>
                                      <p:cBhvr>
                                        <p:cTn id="88" dur="1" fill="hold">
                                          <p:stCondLst>
                                            <p:cond delay="0"/>
                                          </p:stCondLst>
                                        </p:cTn>
                                        <p:tgtEl>
                                          <p:spTgt spid="12"/>
                                        </p:tgtEl>
                                        <p:attrNameLst>
                                          <p:attrName>style.visibility</p:attrName>
                                        </p:attrNameLst>
                                      </p:cBhvr>
                                      <p:to>
                                        <p:strVal val="visible"/>
                                      </p:to>
                                    </p:set>
                                    <p:anim calcmode="lin" valueType="num">
                                      <p:cBhvr>
                                        <p:cTn id="89" dur="500" fill="hold"/>
                                        <p:tgtEl>
                                          <p:spTgt spid="12"/>
                                        </p:tgtEl>
                                        <p:attrNameLst>
                                          <p:attrName>ppt_w</p:attrName>
                                        </p:attrNameLst>
                                      </p:cBhvr>
                                      <p:tavLst>
                                        <p:tav tm="0">
                                          <p:val>
                                            <p:fltVal val="0"/>
                                          </p:val>
                                        </p:tav>
                                        <p:tav tm="100000">
                                          <p:val>
                                            <p:strVal val="#ppt_w"/>
                                          </p:val>
                                        </p:tav>
                                      </p:tavLst>
                                    </p:anim>
                                    <p:anim calcmode="lin" valueType="num">
                                      <p:cBhvr>
                                        <p:cTn id="90" dur="500" fill="hold"/>
                                        <p:tgtEl>
                                          <p:spTgt spid="12"/>
                                        </p:tgtEl>
                                        <p:attrNameLst>
                                          <p:attrName>ppt_h</p:attrName>
                                        </p:attrNameLst>
                                      </p:cBhvr>
                                      <p:tavLst>
                                        <p:tav tm="0">
                                          <p:val>
                                            <p:fltVal val="0"/>
                                          </p:val>
                                        </p:tav>
                                        <p:tav tm="100000">
                                          <p:val>
                                            <p:strVal val="#ppt_h"/>
                                          </p:val>
                                        </p:tav>
                                      </p:tavLst>
                                    </p:anim>
                                  </p:childTnLst>
                                </p:cTn>
                              </p:par>
                              <p:par>
                                <p:cTn id="91" presetID="23" presetClass="entr" presetSubtype="16" fill="hold" grpId="0" nodeType="withEffect">
                                  <p:stCondLst>
                                    <p:cond delay="0"/>
                                  </p:stCondLst>
                                  <p:childTnLst>
                                    <p:set>
                                      <p:cBhvr>
                                        <p:cTn id="92" dur="1" fill="hold">
                                          <p:stCondLst>
                                            <p:cond delay="0"/>
                                          </p:stCondLst>
                                        </p:cTn>
                                        <p:tgtEl>
                                          <p:spTgt spid="23"/>
                                        </p:tgtEl>
                                        <p:attrNameLst>
                                          <p:attrName>style.visibility</p:attrName>
                                        </p:attrNameLst>
                                      </p:cBhvr>
                                      <p:to>
                                        <p:strVal val="visible"/>
                                      </p:to>
                                    </p:set>
                                    <p:anim calcmode="lin" valueType="num">
                                      <p:cBhvr>
                                        <p:cTn id="93" dur="500" fill="hold"/>
                                        <p:tgtEl>
                                          <p:spTgt spid="23"/>
                                        </p:tgtEl>
                                        <p:attrNameLst>
                                          <p:attrName>ppt_w</p:attrName>
                                        </p:attrNameLst>
                                      </p:cBhvr>
                                      <p:tavLst>
                                        <p:tav tm="0">
                                          <p:val>
                                            <p:fltVal val="0"/>
                                          </p:val>
                                        </p:tav>
                                        <p:tav tm="100000">
                                          <p:val>
                                            <p:strVal val="#ppt_w"/>
                                          </p:val>
                                        </p:tav>
                                      </p:tavLst>
                                    </p:anim>
                                    <p:anim calcmode="lin" valueType="num">
                                      <p:cBhvr>
                                        <p:cTn id="94"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1" grpId="0" animBg="1"/>
      <p:bldP spid="12" grpId="0" animBg="1"/>
      <p:bldP spid="13" grpId="0" animBg="1"/>
      <p:bldP spid="14" grpId="0" animBg="1"/>
      <p:bldP spid="15" grpId="0" animBg="1"/>
      <p:bldP spid="16" grpId="0" animBg="1"/>
      <p:bldP spid="17" grpId="0" animBg="1"/>
      <p:bldP spid="18" grpId="0" animBg="1"/>
      <p:bldP spid="19" grpId="0" animBg="1"/>
      <p:bldP spid="22" grpId="0" animBg="1"/>
      <p:bldP spid="26" grpId="0"/>
      <p:bldP spid="27" grpId="0"/>
      <p:bldP spid="35" grpId="0" animBg="1"/>
      <p:bldP spid="36" grpId="0" animBg="1"/>
      <p:bldP spid="37" grpId="0" animBg="1"/>
      <p:bldP spid="38" grpId="0" animBg="1"/>
      <p:bldP spid="23" grpId="0" animBg="1"/>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774699" y="304795"/>
          <a:ext cx="10502902" cy="6539034"/>
        </p:xfrm>
        <a:graphic>
          <a:graphicData uri="http://schemas.openxmlformats.org/drawingml/2006/table">
            <a:tbl>
              <a:tblPr>
                <a:tableStyleId>{69C7853C-536D-4A76-A0AE-DD22124D55A5}</a:tableStyleId>
              </a:tblPr>
              <a:tblGrid>
                <a:gridCol w="3119864">
                  <a:extLst>
                    <a:ext uri="{9D8B030D-6E8A-4147-A177-3AD203B41FA5}">
                      <a16:colId xmlns:a16="http://schemas.microsoft.com/office/drawing/2014/main" val="20000"/>
                    </a:ext>
                  </a:extLst>
                </a:gridCol>
                <a:gridCol w="1414598">
                  <a:extLst>
                    <a:ext uri="{9D8B030D-6E8A-4147-A177-3AD203B41FA5}">
                      <a16:colId xmlns:a16="http://schemas.microsoft.com/office/drawing/2014/main" val="20001"/>
                    </a:ext>
                  </a:extLst>
                </a:gridCol>
                <a:gridCol w="2984220">
                  <a:extLst>
                    <a:ext uri="{9D8B030D-6E8A-4147-A177-3AD203B41FA5}">
                      <a16:colId xmlns:a16="http://schemas.microsoft.com/office/drawing/2014/main" val="20002"/>
                    </a:ext>
                  </a:extLst>
                </a:gridCol>
                <a:gridCol w="2984220">
                  <a:extLst>
                    <a:ext uri="{9D8B030D-6E8A-4147-A177-3AD203B41FA5}">
                      <a16:colId xmlns:a16="http://schemas.microsoft.com/office/drawing/2014/main" val="20003"/>
                    </a:ext>
                  </a:extLst>
                </a:gridCol>
              </a:tblGrid>
              <a:tr h="225694">
                <a:tc>
                  <a:txBody>
                    <a:bodyPr/>
                    <a:lstStyle/>
                    <a:p>
                      <a:pPr algn="ctr">
                        <a:lnSpc>
                          <a:spcPct val="115000"/>
                        </a:lnSpc>
                        <a:spcAft>
                          <a:spcPts val="0"/>
                        </a:spcAft>
                      </a:pPr>
                      <a:r>
                        <a:rPr lang="fr-FR" sz="1800" dirty="0"/>
                        <a:t>Désignation indicateurs </a:t>
                      </a:r>
                      <a:endParaRPr lang="fr-FR" sz="1100" dirty="0">
                        <a:latin typeface="Calibri"/>
                        <a:ea typeface="Calibri"/>
                        <a:cs typeface="Arial"/>
                      </a:endParaRPr>
                    </a:p>
                  </a:txBody>
                  <a:tcPr marL="33367" marR="33367" marT="0" marB="0" anchor="b"/>
                </a:tc>
                <a:tc>
                  <a:txBody>
                    <a:bodyPr/>
                    <a:lstStyle/>
                    <a:p>
                      <a:pPr algn="ctr">
                        <a:lnSpc>
                          <a:spcPct val="115000"/>
                        </a:lnSpc>
                        <a:spcAft>
                          <a:spcPts val="0"/>
                        </a:spcAft>
                      </a:pPr>
                      <a:r>
                        <a:rPr lang="fr-FR" sz="1800"/>
                        <a:t>Fonction</a:t>
                      </a:r>
                      <a:endParaRPr lang="fr-FR" sz="1100">
                        <a:latin typeface="Calibri"/>
                        <a:ea typeface="Calibri"/>
                        <a:cs typeface="Arial"/>
                      </a:endParaRPr>
                    </a:p>
                  </a:txBody>
                  <a:tcPr marL="33367" marR="33367" marT="0" marB="0" anchor="b"/>
                </a:tc>
                <a:tc>
                  <a:txBody>
                    <a:bodyPr/>
                    <a:lstStyle/>
                    <a:p>
                      <a:pPr algn="ctr">
                        <a:lnSpc>
                          <a:spcPct val="115000"/>
                        </a:lnSpc>
                        <a:spcAft>
                          <a:spcPts val="0"/>
                        </a:spcAft>
                      </a:pPr>
                      <a:r>
                        <a:rPr lang="fr-FR" sz="1800"/>
                        <a:t>Fichier Source</a:t>
                      </a:r>
                      <a:endParaRPr lang="fr-FR" sz="1100">
                        <a:latin typeface="Calibri"/>
                        <a:ea typeface="Calibri"/>
                        <a:cs typeface="Arial"/>
                      </a:endParaRPr>
                    </a:p>
                  </a:txBody>
                  <a:tcPr marL="33367" marR="33367" marT="0" marB="0" anchor="b"/>
                </a:tc>
                <a:tc>
                  <a:txBody>
                    <a:bodyPr/>
                    <a:lstStyle/>
                    <a:p>
                      <a:pPr algn="ctr">
                        <a:lnSpc>
                          <a:spcPct val="115000"/>
                        </a:lnSpc>
                        <a:spcAft>
                          <a:spcPts val="0"/>
                        </a:spcAft>
                      </a:pPr>
                      <a:r>
                        <a:rPr lang="fr-FR" sz="1800"/>
                        <a:t>Observations</a:t>
                      </a:r>
                      <a:endParaRPr lang="fr-FR" sz="1100">
                        <a:latin typeface="Calibri"/>
                        <a:ea typeface="Calibri"/>
                        <a:cs typeface="Arial"/>
                      </a:endParaRPr>
                    </a:p>
                  </a:txBody>
                  <a:tcPr marL="33367" marR="33367" marT="0" marB="0" anchor="b"/>
                </a:tc>
                <a:extLst>
                  <a:ext uri="{0D108BD9-81ED-4DB2-BD59-A6C34878D82A}">
                    <a16:rowId xmlns:a16="http://schemas.microsoft.com/office/drawing/2014/main" val="10000"/>
                  </a:ext>
                </a:extLst>
              </a:tr>
              <a:tr h="169419">
                <a:tc rowSpan="2">
                  <a:txBody>
                    <a:bodyPr/>
                    <a:lstStyle/>
                    <a:p>
                      <a:pPr>
                        <a:lnSpc>
                          <a:spcPct val="115000"/>
                        </a:lnSpc>
                        <a:spcAft>
                          <a:spcPts val="0"/>
                        </a:spcAft>
                      </a:pPr>
                      <a:r>
                        <a:rPr lang="fr-FR" sz="1400"/>
                        <a:t>Taux de Disponibilité TDT</a:t>
                      </a:r>
                      <a:endParaRPr lang="fr-FR" sz="1400">
                        <a:latin typeface="Calibri"/>
                        <a:ea typeface="Calibri"/>
                        <a:cs typeface="Arial"/>
                      </a:endParaRPr>
                    </a:p>
                  </a:txBody>
                  <a:tcPr marL="33367" marR="33367" marT="0" marB="0" anchor="ctr"/>
                </a:tc>
                <a:tc rowSpan="7">
                  <a:txBody>
                    <a:bodyPr/>
                    <a:lstStyle/>
                    <a:p>
                      <a:pPr algn="ctr">
                        <a:lnSpc>
                          <a:spcPct val="115000"/>
                        </a:lnSpc>
                        <a:spcAft>
                          <a:spcPts val="0"/>
                        </a:spcAft>
                      </a:pPr>
                      <a:r>
                        <a:rPr lang="fr-FR" sz="1100" dirty="0"/>
                        <a:t>Maintenance corrective</a:t>
                      </a:r>
                      <a:endParaRPr lang="fr-FR" sz="1100" dirty="0">
                        <a:latin typeface="Calibri"/>
                        <a:ea typeface="Calibri"/>
                        <a:cs typeface="Arial"/>
                      </a:endParaRPr>
                    </a:p>
                  </a:txBody>
                  <a:tcPr marL="33367" marR="33367" marT="0" marB="0" anchor="ctr"/>
                </a:tc>
                <a:tc>
                  <a:txBody>
                    <a:bodyPr/>
                    <a:lstStyle/>
                    <a:p>
                      <a:pPr algn="ctr">
                        <a:lnSpc>
                          <a:spcPct val="115000"/>
                        </a:lnSpc>
                        <a:spcAft>
                          <a:spcPts val="0"/>
                        </a:spcAft>
                      </a:pPr>
                      <a:r>
                        <a:rPr lang="fr-FR" sz="1100"/>
                        <a:t>Demande d'intervention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01"/>
                  </a:ext>
                </a:extLst>
              </a:tr>
              <a:tr h="338839">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t>Fiche suivi de production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Pour avoir le temps de fonctionnement</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02"/>
                  </a:ext>
                </a:extLst>
              </a:tr>
              <a:tr h="169419">
                <a:tc rowSpan="2">
                  <a:txBody>
                    <a:bodyPr/>
                    <a:lstStyle/>
                    <a:p>
                      <a:pPr>
                        <a:lnSpc>
                          <a:spcPct val="115000"/>
                        </a:lnSpc>
                        <a:spcAft>
                          <a:spcPts val="0"/>
                        </a:spcAft>
                      </a:pPr>
                      <a:r>
                        <a:rPr lang="fr-FR" sz="1400"/>
                        <a:t>Taux de la Réactivité TRM</a:t>
                      </a:r>
                      <a:endParaRPr lang="fr-FR" sz="1400">
                        <a:latin typeface="Calibri"/>
                        <a:ea typeface="Calibri"/>
                        <a:cs typeface="Arial"/>
                      </a:endParaRPr>
                    </a:p>
                  </a:txBody>
                  <a:tcPr marL="33367" marR="33367" marT="0" marB="0" anchor="ctr"/>
                </a:tc>
                <a:tc vMerge="1">
                  <a:txBody>
                    <a:bodyPr/>
                    <a:lstStyle/>
                    <a:p>
                      <a:endParaRPr lang="fr-FR"/>
                    </a:p>
                  </a:txBody>
                  <a:tcPr/>
                </a:tc>
                <a:tc>
                  <a:txBody>
                    <a:bodyPr/>
                    <a:lstStyle/>
                    <a:p>
                      <a:pPr algn="ctr">
                        <a:lnSpc>
                          <a:spcPct val="115000"/>
                        </a:lnSpc>
                        <a:spcAft>
                          <a:spcPts val="0"/>
                        </a:spcAft>
                      </a:pPr>
                      <a:r>
                        <a:rPr lang="fr-FR" sz="1100"/>
                        <a:t>Demande d'intervention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03"/>
                  </a:ext>
                </a:extLst>
              </a:tr>
              <a:tr h="169419">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t>Rapport d'intervention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04"/>
                  </a:ext>
                </a:extLst>
              </a:tr>
              <a:tr h="169419">
                <a:tc>
                  <a:txBody>
                    <a:bodyPr/>
                    <a:lstStyle/>
                    <a:p>
                      <a:pPr>
                        <a:lnSpc>
                          <a:spcPct val="115000"/>
                        </a:lnSpc>
                        <a:spcAft>
                          <a:spcPts val="0"/>
                        </a:spcAft>
                      </a:pPr>
                      <a:r>
                        <a:rPr lang="fr-FR" sz="1400"/>
                        <a:t>MTTR</a:t>
                      </a:r>
                      <a:endParaRPr lang="fr-FR" sz="1400">
                        <a:latin typeface="Calibri"/>
                        <a:ea typeface="Calibri"/>
                        <a:cs typeface="Arial"/>
                      </a:endParaRPr>
                    </a:p>
                  </a:txBody>
                  <a:tcPr marL="33367" marR="33367" marT="0" marB="0" anchor="ctr"/>
                </a:tc>
                <a:tc vMerge="1">
                  <a:txBody>
                    <a:bodyPr/>
                    <a:lstStyle/>
                    <a:p>
                      <a:endParaRPr lang="fr-FR"/>
                    </a:p>
                  </a:txBody>
                  <a:tcPr/>
                </a:tc>
                <a:tc>
                  <a:txBody>
                    <a:bodyPr/>
                    <a:lstStyle/>
                    <a:p>
                      <a:pPr algn="ctr">
                        <a:lnSpc>
                          <a:spcPct val="115000"/>
                        </a:lnSpc>
                        <a:spcAft>
                          <a:spcPts val="0"/>
                        </a:spcAft>
                      </a:pPr>
                      <a:r>
                        <a:rPr lang="fr-FR" sz="1100"/>
                        <a:t>Rapport d'intervention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05"/>
                  </a:ext>
                </a:extLst>
              </a:tr>
              <a:tr h="169419">
                <a:tc>
                  <a:txBody>
                    <a:bodyPr/>
                    <a:lstStyle/>
                    <a:p>
                      <a:pPr>
                        <a:lnSpc>
                          <a:spcPct val="115000"/>
                        </a:lnSpc>
                        <a:spcAft>
                          <a:spcPts val="0"/>
                        </a:spcAft>
                      </a:pPr>
                      <a:r>
                        <a:rPr lang="fr-FR" sz="1400"/>
                        <a:t>Coût Direct de la MC CDMC</a:t>
                      </a:r>
                      <a:endParaRPr lang="fr-FR" sz="1400">
                        <a:latin typeface="Calibri"/>
                        <a:ea typeface="Calibri"/>
                        <a:cs typeface="Arial"/>
                      </a:endParaRPr>
                    </a:p>
                  </a:txBody>
                  <a:tcPr marL="33367" marR="33367" marT="0" marB="0" anchor="ctr"/>
                </a:tc>
                <a:tc vMerge="1">
                  <a:txBody>
                    <a:bodyPr/>
                    <a:lstStyle/>
                    <a:p>
                      <a:endParaRPr lang="fr-FR"/>
                    </a:p>
                  </a:txBody>
                  <a:tcPr/>
                </a:tc>
                <a:tc>
                  <a:txBody>
                    <a:bodyPr/>
                    <a:lstStyle/>
                    <a:p>
                      <a:pPr algn="ctr">
                        <a:lnSpc>
                          <a:spcPct val="115000"/>
                        </a:lnSpc>
                        <a:spcAft>
                          <a:spcPts val="0"/>
                        </a:spcAft>
                      </a:pPr>
                      <a:r>
                        <a:rPr lang="fr-FR" sz="1100"/>
                        <a:t>Rapport d'intervention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06"/>
                  </a:ext>
                </a:extLst>
              </a:tr>
              <a:tr h="169419">
                <a:tc>
                  <a:txBody>
                    <a:bodyPr/>
                    <a:lstStyle/>
                    <a:p>
                      <a:pPr>
                        <a:lnSpc>
                          <a:spcPct val="115000"/>
                        </a:lnSpc>
                        <a:spcAft>
                          <a:spcPts val="0"/>
                        </a:spcAft>
                      </a:pPr>
                      <a:r>
                        <a:rPr lang="fr-FR" sz="1400"/>
                        <a:t>Coût InDirect de la MC CIMC</a:t>
                      </a:r>
                      <a:endParaRPr lang="fr-FR" sz="1400">
                        <a:latin typeface="Calibri"/>
                        <a:ea typeface="Calibri"/>
                        <a:cs typeface="Arial"/>
                      </a:endParaRPr>
                    </a:p>
                  </a:txBody>
                  <a:tcPr marL="33367" marR="33367" marT="0" marB="0" anchor="ctr"/>
                </a:tc>
                <a:tc vMerge="1">
                  <a:txBody>
                    <a:bodyPr/>
                    <a:lstStyle/>
                    <a:p>
                      <a:endParaRPr lang="fr-FR"/>
                    </a:p>
                  </a:txBody>
                  <a:tcPr/>
                </a:tc>
                <a:tc>
                  <a:txBody>
                    <a:bodyPr/>
                    <a:lstStyle/>
                    <a:p>
                      <a:pPr algn="ctr">
                        <a:lnSpc>
                          <a:spcPct val="115000"/>
                        </a:lnSpc>
                        <a:spcAft>
                          <a:spcPts val="0"/>
                        </a:spcAft>
                      </a:pPr>
                      <a:r>
                        <a:rPr lang="fr-FR" sz="1100"/>
                        <a:t>Service production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Pour avoir le coûts des pertes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07"/>
                  </a:ext>
                </a:extLst>
              </a:tr>
              <a:tr h="169419">
                <a:tc>
                  <a:txBody>
                    <a:bodyPr/>
                    <a:lstStyle/>
                    <a:p>
                      <a:pPr>
                        <a:lnSpc>
                          <a:spcPct val="115000"/>
                        </a:lnSpc>
                        <a:spcAft>
                          <a:spcPts val="0"/>
                        </a:spcAft>
                      </a:pPr>
                      <a:r>
                        <a:rPr lang="fr-FR" sz="1400"/>
                        <a:t>Nombre de pannes Imprévues</a:t>
                      </a:r>
                      <a:endParaRPr lang="fr-FR" sz="1400">
                        <a:latin typeface="Calibri"/>
                        <a:ea typeface="Calibri"/>
                        <a:cs typeface="Arial"/>
                      </a:endParaRPr>
                    </a:p>
                  </a:txBody>
                  <a:tcPr marL="33367" marR="33367" marT="0" marB="0" anchor="ctr"/>
                </a:tc>
                <a:tc rowSpan="5">
                  <a:txBody>
                    <a:bodyPr/>
                    <a:lstStyle/>
                    <a:p>
                      <a:pPr algn="ctr">
                        <a:lnSpc>
                          <a:spcPct val="115000"/>
                        </a:lnSpc>
                        <a:spcAft>
                          <a:spcPts val="0"/>
                        </a:spcAft>
                      </a:pPr>
                      <a:r>
                        <a:rPr lang="fr-FR" sz="1100"/>
                        <a:t>Maintenance Préventive</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Rapport d'intervention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08"/>
                  </a:ext>
                </a:extLst>
              </a:tr>
              <a:tr h="169419">
                <a:tc rowSpan="2">
                  <a:txBody>
                    <a:bodyPr/>
                    <a:lstStyle/>
                    <a:p>
                      <a:pPr>
                        <a:lnSpc>
                          <a:spcPct val="115000"/>
                        </a:lnSpc>
                        <a:spcAft>
                          <a:spcPts val="0"/>
                        </a:spcAft>
                      </a:pPr>
                      <a:r>
                        <a:rPr lang="fr-FR" sz="1400"/>
                        <a:t>MTBF</a:t>
                      </a:r>
                      <a:endParaRPr lang="fr-FR" sz="1400">
                        <a:latin typeface="Calibri"/>
                        <a:ea typeface="Calibri"/>
                        <a:cs typeface="Arial"/>
                      </a:endParaRPr>
                    </a:p>
                  </a:txBody>
                  <a:tcPr marL="33367" marR="33367" marT="0" marB="0" anchor="ctr"/>
                </a:tc>
                <a:tc vMerge="1">
                  <a:txBody>
                    <a:bodyPr/>
                    <a:lstStyle/>
                    <a:p>
                      <a:endParaRPr lang="fr-FR"/>
                    </a:p>
                  </a:txBody>
                  <a:tcPr/>
                </a:tc>
                <a:tc>
                  <a:txBody>
                    <a:bodyPr/>
                    <a:lstStyle/>
                    <a:p>
                      <a:pPr algn="ctr">
                        <a:lnSpc>
                          <a:spcPct val="115000"/>
                        </a:lnSpc>
                        <a:spcAft>
                          <a:spcPts val="0"/>
                        </a:spcAft>
                      </a:pPr>
                      <a:r>
                        <a:rPr lang="fr-FR" sz="1100"/>
                        <a:t>Demande d'intervention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09"/>
                  </a:ext>
                </a:extLst>
              </a:tr>
              <a:tr h="338839">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t>Fiche suivi de production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dirty="0"/>
                        <a:t>Pour avoir le temps de fonctionnement</a:t>
                      </a:r>
                      <a:endParaRPr lang="fr-FR" sz="1100" dirty="0">
                        <a:latin typeface="Calibri"/>
                        <a:ea typeface="Calibri"/>
                        <a:cs typeface="Arial"/>
                      </a:endParaRPr>
                    </a:p>
                  </a:txBody>
                  <a:tcPr marL="33367" marR="33367" marT="0" marB="0" anchor="ctr"/>
                </a:tc>
                <a:extLst>
                  <a:ext uri="{0D108BD9-81ED-4DB2-BD59-A6C34878D82A}">
                    <a16:rowId xmlns:a16="http://schemas.microsoft.com/office/drawing/2014/main" val="10010"/>
                  </a:ext>
                </a:extLst>
              </a:tr>
              <a:tr h="338839">
                <a:tc>
                  <a:txBody>
                    <a:bodyPr/>
                    <a:lstStyle/>
                    <a:p>
                      <a:pPr>
                        <a:lnSpc>
                          <a:spcPct val="115000"/>
                        </a:lnSpc>
                        <a:spcAft>
                          <a:spcPts val="0"/>
                        </a:spcAft>
                      </a:pPr>
                      <a:r>
                        <a:rPr lang="fr-FR" sz="1400"/>
                        <a:t>Taux de la maintenance préventive TMP</a:t>
                      </a:r>
                      <a:endParaRPr lang="fr-FR" sz="1400">
                        <a:latin typeface="Calibri"/>
                        <a:ea typeface="Calibri"/>
                        <a:cs typeface="Arial"/>
                      </a:endParaRPr>
                    </a:p>
                  </a:txBody>
                  <a:tcPr marL="33367" marR="33367" marT="0" marB="0" anchor="ctr"/>
                </a:tc>
                <a:tc vMerge="1">
                  <a:txBody>
                    <a:bodyPr/>
                    <a:lstStyle/>
                    <a:p>
                      <a:endParaRPr lang="fr-FR"/>
                    </a:p>
                  </a:txBody>
                  <a:tcPr/>
                </a:tc>
                <a:tc>
                  <a:txBody>
                    <a:bodyPr/>
                    <a:lstStyle/>
                    <a:p>
                      <a:pPr algn="ctr">
                        <a:lnSpc>
                          <a:spcPct val="115000"/>
                        </a:lnSpc>
                        <a:spcAft>
                          <a:spcPts val="0"/>
                        </a:spcAft>
                      </a:pPr>
                      <a:r>
                        <a:rPr lang="fr-FR" sz="1100"/>
                        <a:t>Rapport d'intervention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11"/>
                  </a:ext>
                </a:extLst>
              </a:tr>
              <a:tr h="169419">
                <a:tc>
                  <a:txBody>
                    <a:bodyPr/>
                    <a:lstStyle/>
                    <a:p>
                      <a:pPr>
                        <a:lnSpc>
                          <a:spcPct val="115000"/>
                        </a:lnSpc>
                        <a:spcAft>
                          <a:spcPts val="0"/>
                        </a:spcAft>
                      </a:pPr>
                      <a:r>
                        <a:rPr lang="fr-FR" sz="1400"/>
                        <a:t>Coût Direct de la MP CDMP</a:t>
                      </a:r>
                      <a:endParaRPr lang="fr-FR" sz="1400">
                        <a:latin typeface="Calibri"/>
                        <a:ea typeface="Calibri"/>
                        <a:cs typeface="Arial"/>
                      </a:endParaRPr>
                    </a:p>
                  </a:txBody>
                  <a:tcPr marL="33367" marR="33367" marT="0" marB="0" anchor="ctr"/>
                </a:tc>
                <a:tc vMerge="1">
                  <a:txBody>
                    <a:bodyPr/>
                    <a:lstStyle/>
                    <a:p>
                      <a:endParaRPr lang="fr-FR"/>
                    </a:p>
                  </a:txBody>
                  <a:tcPr/>
                </a:tc>
                <a:tc>
                  <a:txBody>
                    <a:bodyPr/>
                    <a:lstStyle/>
                    <a:p>
                      <a:pPr algn="ctr">
                        <a:lnSpc>
                          <a:spcPct val="115000"/>
                        </a:lnSpc>
                        <a:spcAft>
                          <a:spcPts val="0"/>
                        </a:spcAft>
                      </a:pPr>
                      <a:r>
                        <a:rPr lang="fr-FR" sz="1100"/>
                        <a:t>Rapport d'intervention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12"/>
                  </a:ext>
                </a:extLst>
              </a:tr>
              <a:tr h="169419">
                <a:tc rowSpan="2">
                  <a:txBody>
                    <a:bodyPr/>
                    <a:lstStyle/>
                    <a:p>
                      <a:pPr>
                        <a:lnSpc>
                          <a:spcPct val="115000"/>
                        </a:lnSpc>
                        <a:spcAft>
                          <a:spcPts val="0"/>
                        </a:spcAft>
                      </a:pPr>
                      <a:r>
                        <a:rPr lang="fr-FR" sz="1400" dirty="0"/>
                        <a:t>Taux d'</a:t>
                      </a:r>
                      <a:r>
                        <a:rPr lang="fr-FR" sz="1400" dirty="0" err="1"/>
                        <a:t>éfficcité</a:t>
                      </a:r>
                      <a:r>
                        <a:rPr lang="fr-FR" sz="1400" dirty="0"/>
                        <a:t> de la M Productive TEMP</a:t>
                      </a:r>
                      <a:endParaRPr lang="fr-FR" sz="1400" dirty="0">
                        <a:latin typeface="Calibri"/>
                        <a:ea typeface="Calibri"/>
                        <a:cs typeface="Arial"/>
                      </a:endParaRPr>
                    </a:p>
                  </a:txBody>
                  <a:tcPr marL="33367" marR="33367" marT="0" marB="0" anchor="ctr"/>
                </a:tc>
                <a:tc rowSpan="2">
                  <a:txBody>
                    <a:bodyPr/>
                    <a:lstStyle/>
                    <a:p>
                      <a:pPr algn="ctr">
                        <a:lnSpc>
                          <a:spcPct val="115000"/>
                        </a:lnSpc>
                        <a:spcAft>
                          <a:spcPts val="0"/>
                        </a:spcAft>
                      </a:pPr>
                      <a:r>
                        <a:rPr lang="fr-FR" sz="1100"/>
                        <a:t>Maintenance productive</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Rapport d'intervention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13"/>
                  </a:ext>
                </a:extLst>
              </a:tr>
              <a:tr h="334821">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t>Rapport des analyses causales</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Pour avoir les pannes répétées</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14"/>
                  </a:ext>
                </a:extLst>
              </a:tr>
              <a:tr h="169419">
                <a:tc>
                  <a:txBody>
                    <a:bodyPr/>
                    <a:lstStyle/>
                    <a:p>
                      <a:pPr>
                        <a:lnSpc>
                          <a:spcPct val="115000"/>
                        </a:lnSpc>
                        <a:spcAft>
                          <a:spcPts val="0"/>
                        </a:spcAft>
                      </a:pPr>
                      <a:r>
                        <a:rPr lang="fr-FR" sz="1400"/>
                        <a:t>Le Stock Moyen SM</a:t>
                      </a:r>
                      <a:endParaRPr lang="fr-FR" sz="1400">
                        <a:latin typeface="Calibri"/>
                        <a:ea typeface="Calibri"/>
                        <a:cs typeface="Arial"/>
                      </a:endParaRPr>
                    </a:p>
                  </a:txBody>
                  <a:tcPr marL="33367" marR="33367" marT="0" marB="0" anchor="ctr"/>
                </a:tc>
                <a:tc rowSpan="7">
                  <a:txBody>
                    <a:bodyPr/>
                    <a:lstStyle/>
                    <a:p>
                      <a:pPr algn="ctr">
                        <a:lnSpc>
                          <a:spcPct val="115000"/>
                        </a:lnSpc>
                        <a:spcAft>
                          <a:spcPts val="0"/>
                        </a:spcAft>
                      </a:pPr>
                      <a:r>
                        <a:rPr lang="fr-FR" sz="1100"/>
                        <a:t>Gestion des PDR</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Fiche suivi Des mouvements</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15"/>
                  </a:ext>
                </a:extLst>
              </a:tr>
              <a:tr h="169419">
                <a:tc>
                  <a:txBody>
                    <a:bodyPr/>
                    <a:lstStyle/>
                    <a:p>
                      <a:pPr>
                        <a:lnSpc>
                          <a:spcPct val="115000"/>
                        </a:lnSpc>
                        <a:spcAft>
                          <a:spcPts val="0"/>
                        </a:spcAft>
                      </a:pPr>
                      <a:r>
                        <a:rPr lang="fr-FR" sz="1400"/>
                        <a:t>Le Stock Optimal SO</a:t>
                      </a:r>
                      <a:endParaRPr lang="fr-FR" sz="1400">
                        <a:latin typeface="Calibri"/>
                        <a:ea typeface="Calibri"/>
                        <a:cs typeface="Arial"/>
                      </a:endParaRPr>
                    </a:p>
                  </a:txBody>
                  <a:tcPr marL="33367" marR="33367" marT="0" marB="0" anchor="ctr"/>
                </a:tc>
                <a:tc vMerge="1">
                  <a:txBody>
                    <a:bodyPr/>
                    <a:lstStyle/>
                    <a:p>
                      <a:endParaRPr lang="fr-FR"/>
                    </a:p>
                  </a:txBody>
                  <a:tcPr/>
                </a:tc>
                <a:tc>
                  <a:txBody>
                    <a:bodyPr/>
                    <a:lstStyle/>
                    <a:p>
                      <a:pPr algn="ctr">
                        <a:lnSpc>
                          <a:spcPct val="115000"/>
                        </a:lnSpc>
                        <a:spcAft>
                          <a:spcPts val="0"/>
                        </a:spcAft>
                      </a:pPr>
                      <a:r>
                        <a:rPr lang="fr-FR" sz="1100"/>
                        <a:t>Fiche suivi Des mouvements</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16"/>
                  </a:ext>
                </a:extLst>
              </a:tr>
              <a:tr h="169419">
                <a:tc>
                  <a:txBody>
                    <a:bodyPr/>
                    <a:lstStyle/>
                    <a:p>
                      <a:pPr>
                        <a:lnSpc>
                          <a:spcPct val="115000"/>
                        </a:lnSpc>
                        <a:spcAft>
                          <a:spcPts val="0"/>
                        </a:spcAft>
                      </a:pPr>
                      <a:r>
                        <a:rPr lang="fr-FR" sz="1400"/>
                        <a:t>Le Taux de Rotation TR</a:t>
                      </a:r>
                      <a:endParaRPr lang="fr-FR" sz="1400">
                        <a:latin typeface="Calibri"/>
                        <a:ea typeface="Calibri"/>
                        <a:cs typeface="Arial"/>
                      </a:endParaRPr>
                    </a:p>
                  </a:txBody>
                  <a:tcPr marL="33367" marR="33367" marT="0" marB="0" anchor="ctr"/>
                </a:tc>
                <a:tc vMerge="1">
                  <a:txBody>
                    <a:bodyPr/>
                    <a:lstStyle/>
                    <a:p>
                      <a:endParaRPr lang="fr-FR"/>
                    </a:p>
                  </a:txBody>
                  <a:tcPr/>
                </a:tc>
                <a:tc>
                  <a:txBody>
                    <a:bodyPr/>
                    <a:lstStyle/>
                    <a:p>
                      <a:pPr algn="ctr">
                        <a:lnSpc>
                          <a:spcPct val="115000"/>
                        </a:lnSpc>
                        <a:spcAft>
                          <a:spcPts val="0"/>
                        </a:spcAft>
                      </a:pPr>
                      <a:r>
                        <a:rPr lang="fr-FR" sz="1100"/>
                        <a:t>Fiche suivi Des mouvements</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17"/>
                  </a:ext>
                </a:extLst>
              </a:tr>
              <a:tr h="169419">
                <a:tc>
                  <a:txBody>
                    <a:bodyPr/>
                    <a:lstStyle/>
                    <a:p>
                      <a:pPr>
                        <a:lnSpc>
                          <a:spcPct val="115000"/>
                        </a:lnSpc>
                        <a:spcAft>
                          <a:spcPts val="0"/>
                        </a:spcAft>
                      </a:pPr>
                      <a:r>
                        <a:rPr lang="fr-FR" sz="1400"/>
                        <a:t>Le Taux de Ruptures TRU</a:t>
                      </a:r>
                      <a:endParaRPr lang="fr-FR" sz="1400">
                        <a:latin typeface="Calibri"/>
                        <a:ea typeface="Calibri"/>
                        <a:cs typeface="Arial"/>
                      </a:endParaRPr>
                    </a:p>
                  </a:txBody>
                  <a:tcPr marL="33367" marR="33367" marT="0" marB="0" anchor="ctr"/>
                </a:tc>
                <a:tc vMerge="1">
                  <a:txBody>
                    <a:bodyPr/>
                    <a:lstStyle/>
                    <a:p>
                      <a:endParaRPr lang="fr-FR"/>
                    </a:p>
                  </a:txBody>
                  <a:tcPr/>
                </a:tc>
                <a:tc>
                  <a:txBody>
                    <a:bodyPr/>
                    <a:lstStyle/>
                    <a:p>
                      <a:pPr algn="ctr">
                        <a:lnSpc>
                          <a:spcPct val="115000"/>
                        </a:lnSpc>
                        <a:spcAft>
                          <a:spcPts val="0"/>
                        </a:spcAft>
                      </a:pPr>
                      <a:r>
                        <a:rPr lang="fr-FR" sz="1100"/>
                        <a:t>Fiche suivi Des mouvements</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18"/>
                  </a:ext>
                </a:extLst>
              </a:tr>
              <a:tr h="169419">
                <a:tc>
                  <a:txBody>
                    <a:bodyPr/>
                    <a:lstStyle/>
                    <a:p>
                      <a:pPr>
                        <a:lnSpc>
                          <a:spcPct val="115000"/>
                        </a:lnSpc>
                        <a:spcAft>
                          <a:spcPts val="0"/>
                        </a:spcAft>
                      </a:pPr>
                      <a:r>
                        <a:rPr lang="fr-FR" sz="1400"/>
                        <a:t>La Durée Moyenne DM</a:t>
                      </a:r>
                      <a:endParaRPr lang="fr-FR" sz="1400">
                        <a:latin typeface="Calibri"/>
                        <a:ea typeface="Calibri"/>
                        <a:cs typeface="Arial"/>
                      </a:endParaRPr>
                    </a:p>
                  </a:txBody>
                  <a:tcPr marL="33367" marR="33367" marT="0" marB="0" anchor="ctr"/>
                </a:tc>
                <a:tc vMerge="1">
                  <a:txBody>
                    <a:bodyPr/>
                    <a:lstStyle/>
                    <a:p>
                      <a:endParaRPr lang="fr-FR"/>
                    </a:p>
                  </a:txBody>
                  <a:tcPr/>
                </a:tc>
                <a:tc>
                  <a:txBody>
                    <a:bodyPr/>
                    <a:lstStyle/>
                    <a:p>
                      <a:pPr algn="ctr">
                        <a:lnSpc>
                          <a:spcPct val="115000"/>
                        </a:lnSpc>
                        <a:spcAft>
                          <a:spcPts val="0"/>
                        </a:spcAft>
                      </a:pPr>
                      <a:r>
                        <a:rPr lang="fr-FR" sz="1100"/>
                        <a:t>Fiche suivi Des mouvements</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19"/>
                  </a:ext>
                </a:extLst>
              </a:tr>
              <a:tr h="169419">
                <a:tc rowSpan="2">
                  <a:txBody>
                    <a:bodyPr/>
                    <a:lstStyle/>
                    <a:p>
                      <a:pPr>
                        <a:lnSpc>
                          <a:spcPct val="115000"/>
                        </a:lnSpc>
                        <a:spcAft>
                          <a:spcPts val="0"/>
                        </a:spcAft>
                      </a:pPr>
                      <a:r>
                        <a:rPr lang="fr-FR" sz="1400"/>
                        <a:t>Coût global du Stock CGS</a:t>
                      </a:r>
                      <a:endParaRPr lang="fr-FR" sz="1400">
                        <a:latin typeface="Calibri"/>
                        <a:ea typeface="Calibri"/>
                        <a:cs typeface="Arial"/>
                      </a:endParaRPr>
                    </a:p>
                  </a:txBody>
                  <a:tcPr marL="33367" marR="33367" marT="0" marB="0" anchor="ctr"/>
                </a:tc>
                <a:tc vMerge="1">
                  <a:txBody>
                    <a:bodyPr/>
                    <a:lstStyle/>
                    <a:p>
                      <a:endParaRPr lang="fr-FR"/>
                    </a:p>
                  </a:txBody>
                  <a:tcPr/>
                </a:tc>
                <a:tc>
                  <a:txBody>
                    <a:bodyPr/>
                    <a:lstStyle/>
                    <a:p>
                      <a:pPr algn="ctr">
                        <a:lnSpc>
                          <a:spcPct val="115000"/>
                        </a:lnSpc>
                        <a:spcAft>
                          <a:spcPts val="0"/>
                        </a:spcAft>
                      </a:pPr>
                      <a:r>
                        <a:rPr lang="fr-FR" sz="1100"/>
                        <a:t>Fiche suivi Des mouvements</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20"/>
                  </a:ext>
                </a:extLst>
              </a:tr>
              <a:tr h="338839">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t>Service de contrôle de gestion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Pour avoir les charges de la gestion des PDR</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21"/>
                  </a:ext>
                </a:extLst>
              </a:tr>
              <a:tr h="343190">
                <a:tc rowSpan="2">
                  <a:txBody>
                    <a:bodyPr/>
                    <a:lstStyle/>
                    <a:p>
                      <a:pPr>
                        <a:lnSpc>
                          <a:spcPct val="115000"/>
                        </a:lnSpc>
                        <a:spcAft>
                          <a:spcPts val="0"/>
                        </a:spcAft>
                      </a:pPr>
                      <a:r>
                        <a:rPr lang="fr-FR" sz="1400" dirty="0"/>
                        <a:t>Coût Global de la maintenance</a:t>
                      </a:r>
                      <a:endParaRPr lang="fr-FR" sz="1400" dirty="0">
                        <a:latin typeface="Calibri"/>
                        <a:ea typeface="Calibri"/>
                        <a:cs typeface="Arial"/>
                      </a:endParaRPr>
                    </a:p>
                  </a:txBody>
                  <a:tcPr marL="33367" marR="33367" marT="0" marB="0" anchor="ctr"/>
                </a:tc>
                <a:tc rowSpan="2">
                  <a:txBody>
                    <a:bodyPr/>
                    <a:lstStyle/>
                    <a:p>
                      <a:pPr algn="ctr">
                        <a:lnSpc>
                          <a:spcPct val="115000"/>
                        </a:lnSpc>
                        <a:spcAft>
                          <a:spcPts val="0"/>
                        </a:spcAft>
                      </a:pPr>
                      <a:r>
                        <a:rPr lang="fr-FR" sz="1100"/>
                        <a:t>Service Maintenance</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tous les enregistrements utilisés pour le calcul des coûts</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a:t> </a:t>
                      </a:r>
                      <a:endParaRPr lang="fr-FR" sz="1100">
                        <a:latin typeface="Calibri"/>
                        <a:ea typeface="Calibri"/>
                        <a:cs typeface="Arial"/>
                      </a:endParaRPr>
                    </a:p>
                  </a:txBody>
                  <a:tcPr marL="33367" marR="33367" marT="0" marB="0" anchor="ctr"/>
                </a:tc>
                <a:extLst>
                  <a:ext uri="{0D108BD9-81ED-4DB2-BD59-A6C34878D82A}">
                    <a16:rowId xmlns:a16="http://schemas.microsoft.com/office/drawing/2014/main" val="10022"/>
                  </a:ext>
                </a:extLst>
              </a:tr>
              <a:tr h="338839">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t>Service de contrôle de gestion</a:t>
                      </a:r>
                      <a:endParaRPr lang="fr-FR" sz="1100">
                        <a:latin typeface="Calibri"/>
                        <a:ea typeface="Calibri"/>
                        <a:cs typeface="Arial"/>
                      </a:endParaRPr>
                    </a:p>
                  </a:txBody>
                  <a:tcPr marL="33367" marR="33367" marT="0" marB="0" anchor="ctr"/>
                </a:tc>
                <a:tc>
                  <a:txBody>
                    <a:bodyPr/>
                    <a:lstStyle/>
                    <a:p>
                      <a:pPr algn="ctr">
                        <a:lnSpc>
                          <a:spcPct val="115000"/>
                        </a:lnSpc>
                        <a:spcAft>
                          <a:spcPts val="0"/>
                        </a:spcAft>
                      </a:pPr>
                      <a:r>
                        <a:rPr lang="fr-FR" sz="1100" dirty="0"/>
                        <a:t>Pour avoir les charges totales du service maintenance</a:t>
                      </a:r>
                      <a:endParaRPr lang="fr-FR" sz="1100" dirty="0">
                        <a:latin typeface="Calibri"/>
                        <a:ea typeface="Calibri"/>
                        <a:cs typeface="Arial"/>
                      </a:endParaRPr>
                    </a:p>
                  </a:txBody>
                  <a:tcPr marL="33367" marR="33367" marT="0" marB="0" anchor="ctr"/>
                </a:tc>
                <a:extLst>
                  <a:ext uri="{0D108BD9-81ED-4DB2-BD59-A6C34878D82A}">
                    <a16:rowId xmlns:a16="http://schemas.microsoft.com/office/drawing/2014/main" val="10023"/>
                  </a:ext>
                </a:extLst>
              </a:tr>
            </a:tbl>
          </a:graphicData>
        </a:graphic>
      </p:graphicFrame>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1592" y="0"/>
            <a:ext cx="10353761" cy="1326321"/>
          </a:xfrm>
        </p:spPr>
        <p:txBody>
          <a:bodyPr>
            <a:normAutofit/>
          </a:bodyPr>
          <a:lstStyle/>
          <a:p>
            <a:pPr lvl="0"/>
            <a:r>
              <a:rPr lang="fr-FR" b="1" dirty="0">
                <a:solidFill>
                  <a:srgbClr val="FFFF00"/>
                </a:solidFill>
              </a:rPr>
              <a:t>9.5. Formation des équipes</a:t>
            </a:r>
            <a:endParaRPr lang="fr-FR" dirty="0">
              <a:solidFill>
                <a:srgbClr val="FFFF00"/>
              </a:solidFill>
            </a:endParaRPr>
          </a:p>
        </p:txBody>
      </p:sp>
      <p:sp>
        <p:nvSpPr>
          <p:cNvPr id="3" name="Espace réservé du contenu 2"/>
          <p:cNvSpPr>
            <a:spLocks noGrp="1"/>
          </p:cNvSpPr>
          <p:nvPr>
            <p:ph idx="1"/>
          </p:nvPr>
        </p:nvSpPr>
        <p:spPr>
          <a:xfrm>
            <a:off x="168812" y="1195754"/>
            <a:ext cx="12023188" cy="5662246"/>
          </a:xfrm>
        </p:spPr>
        <p:txBody>
          <a:bodyPr>
            <a:noAutofit/>
          </a:bodyPr>
          <a:lstStyle/>
          <a:p>
            <a:r>
              <a:rPr lang="fr-FR" sz="2400" dirty="0"/>
              <a:t>Le facteur humain est la clé de la réussite du calcul des indicateurs, en effet, un agent qui sait très bien l'importance du calcul des indicateurs il sera facile de lui demander de remplir les fichiers, fiabiliser les données remplient, etc.</a:t>
            </a:r>
          </a:p>
          <a:p>
            <a:endParaRPr lang="fr-FR" sz="2400" dirty="0"/>
          </a:p>
          <a:p>
            <a:r>
              <a:rPr lang="fr-FR" sz="2400" dirty="0"/>
              <a:t>Au niveau de cette étape, nous devons planifier des formations pour l'ensemble des membres maintenance afin de leur montrer l'importance des indicateurs et que ces indicateurs sont le seul moyen qui peut valoriser leur travail et qu'ils seront  la base de détermination des futures rémunérations et  révisions salariales.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b="1" dirty="0">
                <a:solidFill>
                  <a:srgbClr val="FFFF00"/>
                </a:solidFill>
              </a:rPr>
              <a:t>9.6. Nomination du responsable du calcul DES KPI</a:t>
            </a:r>
            <a:endParaRPr lang="fr-FR" dirty="0">
              <a:solidFill>
                <a:srgbClr val="FFFF00"/>
              </a:solidFill>
            </a:endParaRPr>
          </a:p>
        </p:txBody>
      </p:sp>
      <p:sp>
        <p:nvSpPr>
          <p:cNvPr id="3" name="Espace réservé du contenu 2"/>
          <p:cNvSpPr>
            <a:spLocks noGrp="1"/>
          </p:cNvSpPr>
          <p:nvPr>
            <p:ph idx="1"/>
          </p:nvPr>
        </p:nvSpPr>
        <p:spPr/>
        <p:txBody>
          <a:bodyPr>
            <a:normAutofit/>
          </a:bodyPr>
          <a:lstStyle/>
          <a:p>
            <a:r>
              <a:rPr lang="fr-FR" sz="2800" dirty="0"/>
              <a:t>Afin de centraliser l'information et standardiser la méthode de travail, il vaut mieux responsabiliser une personne pour s'occuper du calcul des indicateurs de performances, généralement c'est l'agent méthodes maintenance qui s'occupe de ça, l'essentiel c'est de responsabiliser quelqu'un à le faire.</a:t>
            </a:r>
          </a:p>
          <a:p>
            <a:endParaRPr lang="fr-FR" sz="2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9829" y="609600"/>
            <a:ext cx="10887728" cy="1326321"/>
          </a:xfrm>
        </p:spPr>
        <p:txBody>
          <a:bodyPr>
            <a:normAutofit/>
          </a:bodyPr>
          <a:lstStyle/>
          <a:p>
            <a:pPr lvl="0"/>
            <a:r>
              <a:rPr lang="fr-FR" sz="3200" b="1" dirty="0">
                <a:solidFill>
                  <a:srgbClr val="FFFF00"/>
                </a:solidFill>
              </a:rPr>
              <a:t>9.7.Elaboration du modèle du tableau de bord</a:t>
            </a:r>
            <a:endParaRPr lang="fr-FR" sz="3200" dirty="0">
              <a:solidFill>
                <a:srgbClr val="FFFF00"/>
              </a:solidFill>
            </a:endParaRPr>
          </a:p>
        </p:txBody>
      </p:sp>
      <p:sp>
        <p:nvSpPr>
          <p:cNvPr id="3" name="Espace réservé du contenu 2"/>
          <p:cNvSpPr>
            <a:spLocks noGrp="1"/>
          </p:cNvSpPr>
          <p:nvPr>
            <p:ph idx="1"/>
          </p:nvPr>
        </p:nvSpPr>
        <p:spPr>
          <a:xfrm>
            <a:off x="281354" y="1856935"/>
            <a:ext cx="11676184" cy="3934265"/>
          </a:xfrm>
        </p:spPr>
        <p:txBody>
          <a:bodyPr>
            <a:noAutofit/>
          </a:bodyPr>
          <a:lstStyle/>
          <a:p>
            <a:r>
              <a:rPr lang="fr-FR" sz="2200" dirty="0"/>
              <a:t>Le tableau de bord est un outil d'aide à la décision, sur lequel on se base pour suivre l'efficacité du service et pour savoir notre état d'avancement vers nos objectifs, alors il doit contenir les indicateurs les plus parlants et les plus significatifs.</a:t>
            </a:r>
          </a:p>
          <a:p>
            <a:r>
              <a:rPr lang="fr-FR" sz="2200" dirty="0"/>
              <a:t>Le modèle du tableau de bord varie selon le secteur d'activité et la structure de la société et il est modifiable en fonction des objectifs fixés et selon la demande de la direction.</a:t>
            </a:r>
          </a:p>
          <a:p>
            <a:r>
              <a:rPr lang="fr-FR" sz="2200" dirty="0"/>
              <a:t>Le tableau de bord est le moyen de communication avec les supérieurs , c'est pour cela , il est préférable qu'il soit valider avec eux.</a:t>
            </a:r>
          </a:p>
          <a:p>
            <a:endParaRPr lang="fr-FR" sz="2200" dirty="0"/>
          </a:p>
        </p:txBody>
      </p:sp>
      <p:sp>
        <p:nvSpPr>
          <p:cNvPr id="4" name="ZoneTexte 3"/>
          <p:cNvSpPr txBox="1"/>
          <p:nvPr/>
        </p:nvSpPr>
        <p:spPr>
          <a:xfrm>
            <a:off x="6502400" y="5981700"/>
            <a:ext cx="3022600" cy="369332"/>
          </a:xfrm>
          <a:prstGeom prst="rect">
            <a:avLst/>
          </a:prstGeom>
          <a:noFill/>
        </p:spPr>
        <p:txBody>
          <a:bodyPr wrap="square" rtlCol="0">
            <a:spAutoFit/>
          </a:bodyPr>
          <a:lstStyle/>
          <a:p>
            <a:r>
              <a:rPr lang="fr-FR" dirty="0">
                <a:solidFill>
                  <a:srgbClr val="FF0000"/>
                </a:solidFill>
              </a:rPr>
              <a:t>Modèle tableau de bord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1592" y="103162"/>
            <a:ext cx="10353761" cy="670560"/>
          </a:xfrm>
        </p:spPr>
        <p:txBody>
          <a:bodyPr>
            <a:normAutofit/>
          </a:bodyPr>
          <a:lstStyle/>
          <a:p>
            <a:r>
              <a:rPr lang="fr-FR" b="1" dirty="0">
                <a:solidFill>
                  <a:srgbClr val="FFFF00"/>
                </a:solidFill>
              </a:rPr>
              <a:t>QUESTION / REPONSES</a:t>
            </a:r>
            <a:endParaRPr lang="fr-FR" dirty="0">
              <a:solidFill>
                <a:srgbClr val="FFFF00"/>
              </a:solidFill>
            </a:endParaRPr>
          </a:p>
        </p:txBody>
      </p:sp>
      <p:sp>
        <p:nvSpPr>
          <p:cNvPr id="3" name="Espace réservé du contenu 2"/>
          <p:cNvSpPr>
            <a:spLocks noGrp="1"/>
          </p:cNvSpPr>
          <p:nvPr>
            <p:ph idx="1"/>
          </p:nvPr>
        </p:nvSpPr>
        <p:spPr>
          <a:xfrm>
            <a:off x="281354" y="1167618"/>
            <a:ext cx="11718388" cy="5690382"/>
          </a:xfrm>
        </p:spPr>
        <p:txBody>
          <a:bodyPr>
            <a:normAutofit/>
          </a:bodyPr>
          <a:lstStyle/>
          <a:p>
            <a:pPr algn="ctr">
              <a:buNone/>
            </a:pPr>
            <a:r>
              <a:rPr lang="fr-FR" b="1" dirty="0">
                <a:solidFill>
                  <a:srgbClr val="D9F147"/>
                </a:solidFill>
              </a:rPr>
              <a:t> Je viens d'être recruté dans une boîte, je n'ai trouvé que des simples KPI (nombre d'arrêts, durées,...) ,  j'ai besoin de lancer le calcul de tous les KPI maintenance pour les présenter au directeur , par quoi je dois commencer??</a:t>
            </a:r>
          </a:p>
          <a:p>
            <a:pPr algn="ctr">
              <a:buNone/>
            </a:pPr>
            <a:endParaRPr lang="fr-FR" b="1" dirty="0">
              <a:solidFill>
                <a:srgbClr val="D9F147"/>
              </a:solidFill>
            </a:endParaRPr>
          </a:p>
          <a:p>
            <a:pPr algn="ctr">
              <a:buNone/>
            </a:pPr>
            <a:endParaRPr lang="fr-FR" dirty="0">
              <a:solidFill>
                <a:srgbClr val="D9F147"/>
              </a:solidFill>
            </a:endParaRPr>
          </a:p>
          <a:p>
            <a:r>
              <a:rPr lang="fr-FR" b="1" dirty="0">
                <a:solidFill>
                  <a:srgbClr val="D9F147"/>
                </a:solidFill>
              </a:rPr>
              <a:t>Bonjour, Nous calculons les indicateurs depuis longtemps mais toujours par d'amélioration, que dois je faire?</a:t>
            </a:r>
            <a:endParaRPr lang="fr-FR" dirty="0">
              <a:solidFill>
                <a:srgbClr val="D9F147"/>
              </a:solidFill>
            </a:endParaRP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5900"/>
            <a:ext cx="12192000" cy="6642099"/>
          </a:xfrm>
        </p:spPr>
        <p:txBody>
          <a:bodyPr>
            <a:noAutofit/>
          </a:bodyPr>
          <a:lstStyle/>
          <a:p>
            <a:pPr algn="ctr">
              <a:buNone/>
            </a:pPr>
            <a:r>
              <a:rPr lang="fr-FR" b="1" dirty="0">
                <a:solidFill>
                  <a:srgbClr val="D9F147"/>
                </a:solidFill>
              </a:rPr>
              <a:t>Je suis en phase de lancement des indicateurs de performances, est ce que je lance tous les indicateurs ou bien je lance partie par partie???</a:t>
            </a:r>
            <a:endParaRPr lang="fr-FR" dirty="0">
              <a:solidFill>
                <a:srgbClr val="D9F147"/>
              </a:solidFill>
            </a:endParaRPr>
          </a:p>
          <a:p>
            <a:endParaRPr lang="fr-FR" dirty="0"/>
          </a:p>
          <a:p>
            <a:endParaRPr lang="fr-FR" dirty="0"/>
          </a:p>
          <a:p>
            <a:endParaRPr lang="fr-FR" dirty="0"/>
          </a:p>
          <a:p>
            <a:pPr algn="ctr">
              <a:buNone/>
            </a:pPr>
            <a:r>
              <a:rPr lang="fr-FR" b="1" dirty="0">
                <a:solidFill>
                  <a:srgbClr val="D9F147"/>
                </a:solidFill>
              </a:rPr>
              <a:t>Comment je vais calculer le coût indirect des interventions??</a:t>
            </a:r>
            <a:endParaRPr lang="fr-FR" dirty="0">
              <a:solidFill>
                <a:srgbClr val="D9F147"/>
              </a:solidFill>
            </a:endParaRPr>
          </a:p>
          <a:p>
            <a:endParaRPr lang="fr-FR"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2881" y="0"/>
            <a:ext cx="11760590" cy="6527799"/>
          </a:xfrm>
        </p:spPr>
        <p:txBody>
          <a:bodyPr>
            <a:normAutofit/>
          </a:bodyPr>
          <a:lstStyle/>
          <a:p>
            <a:pPr algn="ctr">
              <a:buNone/>
            </a:pPr>
            <a:r>
              <a:rPr lang="fr-FR" b="1" dirty="0">
                <a:solidFill>
                  <a:srgbClr val="D9F147"/>
                </a:solidFill>
              </a:rPr>
              <a:t> Je vous calculer le TDT mais je n'ai pas l'information du temps de fonctionnement de la machine, comment je peux l'avoir?</a:t>
            </a:r>
          </a:p>
          <a:p>
            <a:pPr algn="ctr">
              <a:buNone/>
            </a:pPr>
            <a:endParaRPr lang="fr-FR" dirty="0">
              <a:solidFill>
                <a:srgbClr val="D9F147"/>
              </a:solidFill>
            </a:endParaRPr>
          </a:p>
          <a:p>
            <a:pPr algn="ctr">
              <a:buNone/>
            </a:pPr>
            <a:r>
              <a:rPr lang="fr-FR" b="1" dirty="0">
                <a:solidFill>
                  <a:srgbClr val="D9F147"/>
                </a:solidFill>
              </a:rPr>
              <a:t>Comment je peux avoir les durées des arrêts et les durées des interventions pour calculer le TRM et le MTTR ?</a:t>
            </a:r>
          </a:p>
          <a:p>
            <a:pPr algn="ctr">
              <a:buNone/>
            </a:pPr>
            <a:endParaRPr lang="fr-FR" dirty="0">
              <a:solidFill>
                <a:srgbClr val="D9F147"/>
              </a:solidFill>
            </a:endParaRPr>
          </a:p>
          <a:p>
            <a:pPr algn="ctr">
              <a:buNone/>
            </a:pPr>
            <a:r>
              <a:rPr lang="fr-FR" b="1" dirty="0">
                <a:solidFill>
                  <a:srgbClr val="D9F147"/>
                </a:solidFill>
              </a:rPr>
              <a:t>C'est quoi l'intérêt du TEMP ??</a:t>
            </a:r>
            <a:endParaRPr lang="fr-FR" dirty="0">
              <a:solidFill>
                <a:srgbClr val="D9F147"/>
              </a:solidFill>
            </a:endParaRP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01254" y="1125394"/>
            <a:ext cx="10353762" cy="3695136"/>
          </a:xfrm>
        </p:spPr>
        <p:txBody>
          <a:bodyPr/>
          <a:lstStyle/>
          <a:p>
            <a:pPr algn="ctr"/>
            <a:r>
              <a:rPr lang="fr-FR" b="1" dirty="0">
                <a:solidFill>
                  <a:srgbClr val="D9F147"/>
                </a:solidFill>
              </a:rPr>
              <a:t>A quoi sert le calcul des coûts indirects ? Je pense qu'il vont juste créer des problèmes et sous valoriser le service maintenance.</a:t>
            </a:r>
            <a:endParaRPr lang="fr-FR" dirty="0">
              <a:solidFill>
                <a:srgbClr val="D9F147"/>
              </a:solidFill>
            </a:endParaRP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1931" y="0"/>
            <a:ext cx="10353761" cy="1326321"/>
          </a:xfrm>
        </p:spPr>
        <p:txBody>
          <a:bodyPr>
            <a:normAutofit/>
          </a:bodyPr>
          <a:lstStyle/>
          <a:p>
            <a:r>
              <a:rPr lang="fr-FR" dirty="0">
                <a:solidFill>
                  <a:srgbClr val="FFFF00"/>
                </a:solidFill>
              </a:rPr>
              <a:t>Conclusion </a:t>
            </a:r>
          </a:p>
        </p:txBody>
      </p:sp>
      <p:sp>
        <p:nvSpPr>
          <p:cNvPr id="3" name="Espace réservé du contenu 2"/>
          <p:cNvSpPr>
            <a:spLocks noGrp="1"/>
          </p:cNvSpPr>
          <p:nvPr>
            <p:ph idx="1"/>
          </p:nvPr>
        </p:nvSpPr>
        <p:spPr>
          <a:xfrm>
            <a:off x="239151" y="1364544"/>
            <a:ext cx="11952849" cy="3695136"/>
          </a:xfrm>
        </p:spPr>
        <p:txBody>
          <a:bodyPr>
            <a:noAutofit/>
          </a:bodyPr>
          <a:lstStyle/>
          <a:p>
            <a:r>
              <a:rPr lang="fr-FR" sz="2400" dirty="0"/>
              <a:t>Jusqu'à présent, nous avons parlé des piliers du management du service maintenance, nous avons parlé des objectifs du service, nous avons vu les fonctions de la maintenance que nous devons structurer et maitriser pour atteindre les objectifs ,et finalement nous avons détaillé la mise en place du tableau de bord qui représente le moyen de mesure d'avancement vers les objectifs.</a:t>
            </a:r>
          </a:p>
          <a:p>
            <a:r>
              <a:rPr lang="fr-FR" sz="2400" dirty="0"/>
              <a:t>Si vous appliquez toutes ses consignes, nous pouvons dire que vous avez terminez la préparation et la structuration du service et que vous pouvez passez à l'étape suivante de l'informatisation de la gestion maintenance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5900" y="1544638"/>
            <a:ext cx="11976100" cy="1922462"/>
          </a:xfrm>
        </p:spPr>
        <p:txBody>
          <a:bodyPr>
            <a:normAutofit/>
          </a:bodyPr>
          <a:lstStyle/>
          <a:p>
            <a:r>
              <a:rPr lang="fr-FR" sz="2800" b="1" dirty="0">
                <a:solidFill>
                  <a:srgbClr val="FFFF00"/>
                </a:solidFill>
              </a:rPr>
              <a:t>CHAPITRE 10 :LA GESTION MAINTENANCE ASSISTEE PAR ORDINATEUR –GMAO-</a:t>
            </a:r>
            <a:endParaRPr lang="fr-FR" sz="2800" dirty="0">
              <a:solidFill>
                <a:srgbClr val="FFFF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sz="2400" dirty="0"/>
              <a:t>A la lecture de ce schéma, il nous apparaît clairement que la gestion de la maintenance est l'émission d'un ensemble de stratégies et la prise d'un ensemble de décisions dans le but de structurer et développer les fonctions de maintenance afin d'atteindre les objectifs souhaités, avec un suivi continu à l'aide d'un tableau de bord qui comprend les indicateurs nécessaires pour suivre le rythme de progression vers ces objectifs.</a:t>
            </a:r>
          </a:p>
          <a:p>
            <a:endParaRPr lang="fr-FR" sz="24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8395" y="0"/>
            <a:ext cx="10353761" cy="863600"/>
          </a:xfrm>
        </p:spPr>
        <p:txBody>
          <a:bodyPr>
            <a:normAutofit/>
          </a:bodyPr>
          <a:lstStyle/>
          <a:p>
            <a:r>
              <a:rPr lang="fr-FR" b="1" dirty="0">
                <a:solidFill>
                  <a:srgbClr val="FFFF00"/>
                </a:solidFill>
              </a:rPr>
              <a:t>10.1. Introduction</a:t>
            </a:r>
            <a:endParaRPr lang="fr-FR" dirty="0">
              <a:solidFill>
                <a:srgbClr val="FFFF00"/>
              </a:solidFill>
            </a:endParaRPr>
          </a:p>
        </p:txBody>
      </p:sp>
      <p:sp>
        <p:nvSpPr>
          <p:cNvPr id="3" name="Espace réservé du contenu 2"/>
          <p:cNvSpPr>
            <a:spLocks noGrp="1"/>
          </p:cNvSpPr>
          <p:nvPr>
            <p:ph idx="1"/>
          </p:nvPr>
        </p:nvSpPr>
        <p:spPr>
          <a:xfrm>
            <a:off x="913795" y="1435100"/>
            <a:ext cx="10353762" cy="4356100"/>
          </a:xfrm>
        </p:spPr>
        <p:txBody>
          <a:bodyPr>
            <a:noAutofit/>
          </a:bodyPr>
          <a:lstStyle/>
          <a:p>
            <a:r>
              <a:rPr lang="fr-FR" dirty="0"/>
              <a:t>La GMAO est une solution qui informatise la gestion de la maintenance afin d'alléger la charge de travail du staff manageriel, de centraliser et fiabiliser l'information. Enfaite, c'est une transformation de la gestion par stylo en gestion assistée par ordinateur.</a:t>
            </a:r>
          </a:p>
          <a:p>
            <a:r>
              <a:rPr lang="fr-FR" dirty="0"/>
              <a:t>La charge de travail d'une gestion maintenance assistée par stylo (GMAS)est énorme, l'agent méthodes ou le superviseur  doit programmer, suivre et saisir les informations de toutes les interventions correctives et préventives, superviser le stock, coordonner avec les services, calculer les indicateurs, etc. Cette charge absorbe beaucoup de temps du staff manageriel ,la chose qui les pousse à ignorer les opérations d'analyse, de contrôle et d'amélioration. </a:t>
            </a:r>
          </a:p>
          <a:p>
            <a:r>
              <a:rPr lang="fr-FR" dirty="0"/>
              <a:t>C'est pour cela la mise en place d'une solution informatisée va permettre de gagner plus de temps et aider à réaliser des analyses et des plans d'amélioration.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FF00"/>
                </a:solidFill>
              </a:rPr>
              <a:t>10.2. Objectifs de la GMAO</a:t>
            </a:r>
            <a:endParaRPr lang="fr-FR" dirty="0">
              <a:solidFill>
                <a:srgbClr val="FFFF00"/>
              </a:solidFill>
            </a:endParaRPr>
          </a:p>
        </p:txBody>
      </p:sp>
      <p:sp>
        <p:nvSpPr>
          <p:cNvPr id="3" name="Espace réservé du contenu 2"/>
          <p:cNvSpPr>
            <a:spLocks noGrp="1"/>
          </p:cNvSpPr>
          <p:nvPr>
            <p:ph idx="1"/>
          </p:nvPr>
        </p:nvSpPr>
        <p:spPr/>
        <p:txBody>
          <a:bodyPr>
            <a:normAutofit/>
          </a:bodyPr>
          <a:lstStyle/>
          <a:p>
            <a:r>
              <a:rPr lang="fr-FR" sz="2800" b="1" dirty="0">
                <a:solidFill>
                  <a:srgbClr val="FFC000"/>
                </a:solidFill>
              </a:rPr>
              <a:t>Objectifs à caractère économique</a:t>
            </a:r>
            <a:endParaRPr lang="fr-FR" sz="3200" dirty="0">
              <a:solidFill>
                <a:srgbClr val="FFC000"/>
              </a:solidFill>
            </a:endParaRPr>
          </a:p>
          <a:p>
            <a:pPr lvl="1"/>
            <a:r>
              <a:rPr lang="fr-FR" sz="2400" dirty="0"/>
              <a:t>Réduction des coûts de revient par diminution des coûts de maintenance : </a:t>
            </a:r>
            <a:endParaRPr lang="fr-FR" sz="2800" dirty="0"/>
          </a:p>
          <a:p>
            <a:pPr lvl="1"/>
            <a:r>
              <a:rPr lang="fr-FR" sz="2400" dirty="0"/>
              <a:t>Gestion des parcs de matériels</a:t>
            </a:r>
            <a:endParaRPr lang="fr-FR" sz="2800" dirty="0"/>
          </a:p>
          <a:p>
            <a:pPr lvl="1"/>
            <a:r>
              <a:rPr lang="fr-FR" sz="2400" dirty="0"/>
              <a:t>Gestion des pièces de rechange</a:t>
            </a:r>
            <a:endParaRPr lang="fr-FR" sz="2800" dirty="0"/>
          </a:p>
          <a:p>
            <a:pPr lvl="1"/>
            <a:r>
              <a:rPr lang="fr-FR" sz="2400" dirty="0"/>
              <a:t>Gestion prévisionnelle de la maintenance</a:t>
            </a:r>
            <a:endParaRPr lang="fr-FR" sz="2800" dirty="0"/>
          </a:p>
          <a:p>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393700"/>
            <a:ext cx="10972800" cy="6299199"/>
          </a:xfrm>
        </p:spPr>
        <p:txBody>
          <a:bodyPr>
            <a:normAutofit/>
          </a:bodyPr>
          <a:lstStyle/>
          <a:p>
            <a:r>
              <a:rPr lang="fr-FR" sz="2400" b="1" dirty="0">
                <a:solidFill>
                  <a:srgbClr val="FFC000"/>
                </a:solidFill>
              </a:rPr>
              <a:t>Objectifs à caractère technique</a:t>
            </a:r>
            <a:endParaRPr lang="fr-FR" sz="2800" dirty="0">
              <a:solidFill>
                <a:srgbClr val="FFC000"/>
              </a:solidFill>
            </a:endParaRPr>
          </a:p>
          <a:p>
            <a:pPr lvl="1"/>
            <a:r>
              <a:rPr lang="fr-FR" sz="2000" dirty="0"/>
              <a:t>Réduction des temps de maintenance</a:t>
            </a:r>
            <a:endParaRPr lang="fr-FR" sz="2400" dirty="0"/>
          </a:p>
          <a:p>
            <a:pPr lvl="1"/>
            <a:r>
              <a:rPr lang="fr-FR" sz="2000" dirty="0"/>
              <a:t>Facilite la maintenance des systèmes complexes</a:t>
            </a:r>
            <a:endParaRPr lang="fr-FR" sz="2400" dirty="0"/>
          </a:p>
          <a:p>
            <a:pPr lvl="1"/>
            <a:r>
              <a:rPr lang="fr-FR" sz="2000" dirty="0"/>
              <a:t>Amélioration de la disponibilité du parc</a:t>
            </a:r>
            <a:endParaRPr lang="fr-FR" sz="2400" dirty="0"/>
          </a:p>
          <a:p>
            <a:pPr lvl="1"/>
            <a:r>
              <a:rPr lang="fr-FR" sz="2000" dirty="0"/>
              <a:t>Augmentation de la qualité de maintenance</a:t>
            </a:r>
            <a:endParaRPr lang="fr-FR" sz="2400" dirty="0"/>
          </a:p>
          <a:p>
            <a:pPr lvl="1"/>
            <a:r>
              <a:rPr lang="fr-FR" sz="2000" dirty="0"/>
              <a:t>Prolongation de la durabilité des équipements</a:t>
            </a:r>
            <a:endParaRPr lang="fr-FR" sz="2400" dirty="0"/>
          </a:p>
          <a:p>
            <a:pPr lvl="1"/>
            <a:r>
              <a:rPr lang="fr-FR" sz="2000" dirty="0"/>
              <a:t>Facilite le suivi de l’activité de maintenance</a:t>
            </a:r>
            <a:endParaRPr lang="fr-FR" sz="2400" dirty="0"/>
          </a:p>
          <a:p>
            <a:pPr lvl="1"/>
            <a:r>
              <a:rPr lang="fr-FR" sz="2000" dirty="0"/>
              <a:t>Amélioration de la gestion de la documentation</a:t>
            </a:r>
            <a:endParaRPr lang="fr-FR" sz="2400" dirty="0"/>
          </a:p>
          <a:p>
            <a:r>
              <a:rPr lang="fr-FR" sz="2400" b="1" dirty="0">
                <a:solidFill>
                  <a:srgbClr val="FFC000"/>
                </a:solidFill>
              </a:rPr>
              <a:t>Objectifs à caractère humain</a:t>
            </a:r>
            <a:endParaRPr lang="fr-FR" sz="2800" dirty="0">
              <a:solidFill>
                <a:srgbClr val="FFC000"/>
              </a:solidFill>
            </a:endParaRPr>
          </a:p>
          <a:p>
            <a:pPr lvl="1"/>
            <a:r>
              <a:rPr lang="fr-FR" sz="2000" dirty="0"/>
              <a:t>Libérer le technicien de tâches présentant peu d’intérêt</a:t>
            </a:r>
            <a:endParaRPr lang="fr-FR" sz="2400" dirty="0"/>
          </a:p>
          <a:p>
            <a:pPr lvl="1"/>
            <a:r>
              <a:rPr lang="fr-FR" sz="2000" dirty="0"/>
              <a:t>Accroitre la rigueur dans l’analyse des informations</a:t>
            </a:r>
            <a:endParaRPr lang="fr-FR" sz="2400" dirty="0"/>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FFFF00"/>
                </a:solidFill>
              </a:rPr>
              <a:t>10.3.Modules de gestion de la GMAO</a:t>
            </a:r>
          </a:p>
        </p:txBody>
      </p:sp>
      <p:sp>
        <p:nvSpPr>
          <p:cNvPr id="3" name="Espace réservé du contenu 2"/>
          <p:cNvSpPr>
            <a:spLocks noGrp="1"/>
          </p:cNvSpPr>
          <p:nvPr>
            <p:ph idx="1"/>
          </p:nvPr>
        </p:nvSpPr>
        <p:spPr/>
        <p:txBody>
          <a:bodyPr>
            <a:noAutofit/>
          </a:bodyPr>
          <a:lstStyle/>
          <a:p>
            <a:r>
              <a:rPr lang="fr-FR" b="1" dirty="0">
                <a:solidFill>
                  <a:srgbClr val="FFC000"/>
                </a:solidFill>
              </a:rPr>
              <a:t>GESTION DES MATERIELS</a:t>
            </a:r>
            <a:endParaRPr lang="fr-FR" sz="2400" dirty="0">
              <a:solidFill>
                <a:srgbClr val="FFC000"/>
              </a:solidFill>
            </a:endParaRPr>
          </a:p>
          <a:p>
            <a:pPr lvl="1">
              <a:buFont typeface="Wingdings" pitchFamily="2" charset="2"/>
              <a:buChar char="ü"/>
            </a:pPr>
            <a:r>
              <a:rPr lang="fr-FR" dirty="0"/>
              <a:t>Classement suivant l’état de la machine</a:t>
            </a:r>
            <a:endParaRPr lang="fr-FR" sz="2000" dirty="0"/>
          </a:p>
          <a:p>
            <a:pPr lvl="1">
              <a:buFont typeface="Wingdings" pitchFamily="2" charset="2"/>
              <a:buChar char="ü"/>
            </a:pPr>
            <a:r>
              <a:rPr lang="fr-FR" dirty="0"/>
              <a:t>Relevé des unités d’usage</a:t>
            </a:r>
            <a:endParaRPr lang="fr-FR" sz="2000" dirty="0"/>
          </a:p>
          <a:p>
            <a:pPr lvl="1">
              <a:buFont typeface="Wingdings" pitchFamily="2" charset="2"/>
              <a:buChar char="ü"/>
            </a:pPr>
            <a:r>
              <a:rPr lang="fr-FR" dirty="0"/>
              <a:t>Mesure de la dérive des performances</a:t>
            </a:r>
            <a:endParaRPr lang="fr-FR" sz="2000" dirty="0"/>
          </a:p>
          <a:p>
            <a:pPr lvl="1">
              <a:buFont typeface="Wingdings" pitchFamily="2" charset="2"/>
              <a:buChar char="ü"/>
            </a:pPr>
            <a:r>
              <a:rPr lang="fr-FR" dirty="0"/>
              <a:t>Résultats des rondes</a:t>
            </a:r>
            <a:endParaRPr lang="fr-FR" sz="2000" dirty="0"/>
          </a:p>
          <a:p>
            <a:pPr lvl="1">
              <a:buFont typeface="Wingdings" pitchFamily="2" charset="2"/>
              <a:buChar char="ü"/>
            </a:pPr>
            <a:r>
              <a:rPr lang="fr-FR" dirty="0"/>
              <a:t>Historique des défaillances</a:t>
            </a:r>
            <a:endParaRPr lang="fr-FR" sz="2000" dirty="0"/>
          </a:p>
          <a:p>
            <a:pPr lvl="1">
              <a:buFont typeface="Wingdings" pitchFamily="2" charset="2"/>
              <a:buChar char="ü"/>
            </a:pPr>
            <a:r>
              <a:rPr lang="fr-FR" dirty="0"/>
              <a:t>Fiches d’analyse des défaillances</a:t>
            </a:r>
            <a:endParaRPr lang="fr-FR" sz="2000" dirty="0"/>
          </a:p>
          <a:p>
            <a:pPr lvl="1">
              <a:buFont typeface="Wingdings" pitchFamily="2" charset="2"/>
              <a:buChar char="ü"/>
            </a:pPr>
            <a:r>
              <a:rPr lang="fr-FR" dirty="0"/>
              <a:t>Pièces de rechange consommées</a:t>
            </a:r>
            <a:endParaRPr lang="fr-FR" sz="2000" dirty="0"/>
          </a:p>
          <a:p>
            <a:pPr lvl="1">
              <a:buFont typeface="Wingdings" pitchFamily="2" charset="2"/>
              <a:buChar char="ü"/>
            </a:pPr>
            <a:r>
              <a:rPr lang="fr-FR" dirty="0"/>
              <a:t>Consommations en lubrifiants et énergies</a:t>
            </a:r>
            <a:endParaRPr lang="fr-FR" sz="2000" dirty="0"/>
          </a:p>
          <a:p>
            <a:pPr lvl="1">
              <a:buFont typeface="Wingdings" pitchFamily="2" charset="2"/>
              <a:buChar char="ü"/>
            </a:pPr>
            <a:r>
              <a:rPr lang="fr-FR" dirty="0"/>
              <a:t>Mesure des nuisances industrielles</a:t>
            </a:r>
            <a:endParaRPr lang="fr-FR" sz="2000"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2" end="2"/>
                                            </p:txEl>
                                          </p:spTgt>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3" end="3"/>
                                            </p:txEl>
                                          </p:spTgt>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4" end="4"/>
                                            </p:txEl>
                                          </p:spTgt>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p:cTn id="2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5" end="5"/>
                                            </p:txEl>
                                          </p:spTgt>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6" end="6"/>
                                            </p:txEl>
                                          </p:spTgt>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p:cTn id="35"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7" end="7"/>
                                            </p:txEl>
                                          </p:spTgt>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p:cTn id="39"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8" end="8"/>
                                            </p:txEl>
                                          </p:spTgt>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p:cTn id="43"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9" end="9"/>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812801"/>
            <a:ext cx="10972800" cy="5313366"/>
          </a:xfrm>
        </p:spPr>
        <p:txBody>
          <a:bodyPr>
            <a:normAutofit/>
          </a:bodyPr>
          <a:lstStyle/>
          <a:p>
            <a:pPr>
              <a:buNone/>
            </a:pPr>
            <a:r>
              <a:rPr lang="fr-FR" sz="2800" b="1" dirty="0">
                <a:solidFill>
                  <a:srgbClr val="FFC000"/>
                </a:solidFill>
              </a:rPr>
              <a:t>GESTION DES STOCKS</a:t>
            </a:r>
            <a:endParaRPr lang="fr-FR" sz="3200" dirty="0">
              <a:solidFill>
                <a:srgbClr val="FFC000"/>
              </a:solidFill>
            </a:endParaRPr>
          </a:p>
          <a:p>
            <a:pPr lvl="0"/>
            <a:r>
              <a:rPr lang="fr-FR" dirty="0"/>
              <a:t>ELEMENTS DE DEPART</a:t>
            </a:r>
            <a:endParaRPr lang="fr-FR" sz="2400" dirty="0"/>
          </a:p>
          <a:p>
            <a:pPr lvl="1"/>
            <a:r>
              <a:rPr lang="fr-FR" dirty="0"/>
              <a:t>Nomenclatures des matériels</a:t>
            </a:r>
            <a:endParaRPr lang="fr-FR" sz="2000" dirty="0"/>
          </a:p>
          <a:p>
            <a:pPr lvl="1"/>
            <a:r>
              <a:rPr lang="fr-FR" dirty="0"/>
              <a:t>Fournisseurs</a:t>
            </a:r>
            <a:endParaRPr lang="fr-FR" sz="2000" dirty="0"/>
          </a:p>
          <a:p>
            <a:pPr lvl="1"/>
            <a:r>
              <a:rPr lang="fr-FR" dirty="0"/>
              <a:t>Réapprovisionnements automatiques</a:t>
            </a:r>
            <a:endParaRPr lang="fr-FR" sz="2000" dirty="0"/>
          </a:p>
          <a:p>
            <a:pPr lvl="1"/>
            <a:r>
              <a:rPr lang="fr-FR" dirty="0"/>
              <a:t>Suivi des commandes</a:t>
            </a:r>
            <a:endParaRPr lang="fr-FR" sz="2000" dirty="0"/>
          </a:p>
          <a:p>
            <a:pPr lvl="1"/>
            <a:r>
              <a:rPr lang="fr-FR" dirty="0"/>
              <a:t>Suivi des mouvements E/S du magasin</a:t>
            </a:r>
            <a:endParaRPr lang="fr-FR" sz="2000" dirty="0"/>
          </a:p>
          <a:p>
            <a:pPr lvl="0"/>
            <a:r>
              <a:rPr lang="fr-FR" dirty="0"/>
              <a:t>TRAITEMENTS PRINCIPAUX</a:t>
            </a:r>
            <a:endParaRPr lang="fr-FR" sz="2400" dirty="0"/>
          </a:p>
          <a:p>
            <a:pPr lvl="1"/>
            <a:r>
              <a:rPr lang="fr-FR" dirty="0"/>
              <a:t>Gestion des stocks à approvisionner</a:t>
            </a:r>
            <a:endParaRPr lang="fr-FR" sz="2000" dirty="0"/>
          </a:p>
          <a:p>
            <a:pPr lvl="1"/>
            <a:r>
              <a:rPr lang="fr-FR" dirty="0"/>
              <a:t>Suivi de l’évolution en coûts et quantités du stock</a:t>
            </a:r>
            <a:endParaRPr lang="fr-FR" sz="2000"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4" end="4"/>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p:cTn id="2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5" end="5"/>
                                            </p:txEl>
                                          </p:spTgt>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p:cTn id="33"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p:cTn id="3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7" end="7"/>
                                            </p:txEl>
                                          </p:spTgt>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p:cTn id="4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8" end="8"/>
                                            </p:txEl>
                                          </p:spTgt>
                                        </p:tgtEl>
                                        <p:attrNameLst>
                                          <p:attrName>ppt_h</p:attrName>
                                        </p:attrNameLst>
                                      </p:cBhvr>
                                      <p:tavLst>
                                        <p:tav tm="0">
                                          <p:val>
                                            <p:fltVal val="0"/>
                                          </p:val>
                                        </p:tav>
                                        <p:tav tm="100000">
                                          <p:val>
                                            <p:strVal val="#ppt_h"/>
                                          </p:val>
                                        </p:tav>
                                      </p:tavLst>
                                    </p:anim>
                                  </p:childTnLst>
                                </p:cTn>
                              </p:par>
                              <p:par>
                                <p:cTn id="45" presetID="23" presetClass="entr" presetSubtype="16" fill="hold" grpId="0"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p:cTn id="47"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9" end="9"/>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65100"/>
            <a:ext cx="10972800" cy="6692899"/>
          </a:xfrm>
        </p:spPr>
        <p:txBody>
          <a:bodyPr>
            <a:normAutofit fontScale="70000" lnSpcReduction="20000"/>
          </a:bodyPr>
          <a:lstStyle/>
          <a:p>
            <a:pPr>
              <a:buNone/>
            </a:pPr>
            <a:r>
              <a:rPr lang="fr-FR" sz="2900" b="1" dirty="0">
                <a:solidFill>
                  <a:srgbClr val="FFC000"/>
                </a:solidFill>
              </a:rPr>
              <a:t>GESTION ECONOMIQUE</a:t>
            </a:r>
            <a:endParaRPr lang="fr-FR" sz="3400" dirty="0">
              <a:solidFill>
                <a:srgbClr val="FFC000"/>
              </a:solidFill>
            </a:endParaRPr>
          </a:p>
          <a:p>
            <a:pPr lvl="0"/>
            <a:r>
              <a:rPr lang="fr-FR" dirty="0"/>
              <a:t>INFORMATIONS DE DEPART</a:t>
            </a:r>
            <a:endParaRPr lang="fr-FR" sz="2400" dirty="0"/>
          </a:p>
          <a:p>
            <a:pPr lvl="1"/>
            <a:r>
              <a:rPr lang="fr-FR" dirty="0"/>
              <a:t>Coûts horaires indirects d’arrêt par machine</a:t>
            </a:r>
            <a:endParaRPr lang="fr-FR" sz="2000" dirty="0"/>
          </a:p>
          <a:p>
            <a:pPr lvl="1"/>
            <a:r>
              <a:rPr lang="fr-FR" dirty="0"/>
              <a:t>Coûts horaires de main d’œuvre</a:t>
            </a:r>
            <a:endParaRPr lang="fr-FR" sz="2000" dirty="0"/>
          </a:p>
          <a:p>
            <a:pPr lvl="1"/>
            <a:r>
              <a:rPr lang="fr-FR" dirty="0"/>
              <a:t>Coûts horaires des frais généraux</a:t>
            </a:r>
            <a:endParaRPr lang="fr-FR" sz="2000" dirty="0"/>
          </a:p>
          <a:p>
            <a:pPr lvl="1"/>
            <a:r>
              <a:rPr lang="fr-FR" dirty="0"/>
              <a:t>Les BT remplis et certifiés exacts</a:t>
            </a:r>
            <a:endParaRPr lang="fr-FR" sz="2000" dirty="0"/>
          </a:p>
          <a:p>
            <a:pPr lvl="1"/>
            <a:r>
              <a:rPr lang="fr-FR" dirty="0"/>
              <a:t>Les bons de sortie magasin valorisés</a:t>
            </a:r>
            <a:endParaRPr lang="fr-FR" sz="2000" dirty="0"/>
          </a:p>
          <a:p>
            <a:pPr lvl="1"/>
            <a:r>
              <a:rPr lang="fr-FR" dirty="0"/>
              <a:t>L’archivage des coûts passés des années antérieures</a:t>
            </a:r>
            <a:endParaRPr lang="fr-FR" sz="2000" dirty="0"/>
          </a:p>
          <a:p>
            <a:pPr lvl="1"/>
            <a:r>
              <a:rPr lang="fr-FR" dirty="0"/>
              <a:t>Les factures (sous-traitance, contrats de maintenance, etc.)</a:t>
            </a:r>
            <a:endParaRPr lang="fr-FR" sz="2000" dirty="0"/>
          </a:p>
          <a:p>
            <a:pPr lvl="0"/>
            <a:r>
              <a:rPr lang="fr-FR" dirty="0"/>
              <a:t>VENTILATION DES COÛTS PAR MACHINE</a:t>
            </a:r>
            <a:endParaRPr lang="fr-FR" sz="2400" dirty="0"/>
          </a:p>
          <a:p>
            <a:pPr lvl="0"/>
            <a:r>
              <a:rPr lang="fr-FR" dirty="0"/>
              <a:t>VENTILATION DES COÛTS PAR TYPE D’ACTION DE MAINTENANCE :</a:t>
            </a:r>
            <a:endParaRPr lang="fr-FR" sz="2400" dirty="0"/>
          </a:p>
          <a:p>
            <a:pPr lvl="1"/>
            <a:r>
              <a:rPr lang="fr-FR" dirty="0"/>
              <a:t>Coûts d’actions correctives</a:t>
            </a:r>
            <a:endParaRPr lang="fr-FR" sz="2000" dirty="0"/>
          </a:p>
          <a:p>
            <a:pPr lvl="1"/>
            <a:r>
              <a:rPr lang="fr-FR" dirty="0"/>
              <a:t>Coûts d’actions préventives systématiques</a:t>
            </a:r>
            <a:endParaRPr lang="fr-FR" sz="2000" dirty="0"/>
          </a:p>
          <a:p>
            <a:pPr lvl="1"/>
            <a:r>
              <a:rPr lang="fr-FR" dirty="0"/>
              <a:t>Coûts d’actions préventives conditionnelles</a:t>
            </a:r>
            <a:endParaRPr lang="fr-FR" sz="2000" dirty="0"/>
          </a:p>
          <a:p>
            <a:pPr lvl="1"/>
            <a:r>
              <a:rPr lang="fr-FR" dirty="0"/>
              <a:t>Coûts des rondes, visites, action de surveillance</a:t>
            </a:r>
            <a:endParaRPr lang="fr-FR" sz="2000" dirty="0"/>
          </a:p>
          <a:p>
            <a:pPr lvl="1"/>
            <a:r>
              <a:rPr lang="fr-FR" dirty="0"/>
              <a:t>coût de la lubrification</a:t>
            </a:r>
            <a:endParaRPr lang="fr-FR" sz="2000" dirty="0"/>
          </a:p>
          <a:p>
            <a:pPr lvl="1"/>
            <a:r>
              <a:rPr lang="fr-FR" dirty="0"/>
              <a:t>Coûts de l’entretien général</a:t>
            </a:r>
            <a:endParaRPr lang="fr-FR" sz="2000" dirty="0"/>
          </a:p>
          <a:p>
            <a:pPr lvl="1"/>
            <a:r>
              <a:rPr lang="fr-FR" dirty="0"/>
              <a:t>Coûts des dossiers d’améliorations</a:t>
            </a:r>
            <a:endParaRPr lang="fr-FR" sz="2000" dirty="0"/>
          </a:p>
          <a:p>
            <a:pPr lvl="1"/>
            <a:r>
              <a:rPr lang="fr-FR" dirty="0"/>
              <a:t>Coûts des travaux neufs</a:t>
            </a:r>
            <a:endParaRPr lang="fr-FR" sz="2000" dirty="0"/>
          </a:p>
          <a:p>
            <a:pPr lvl="1"/>
            <a:r>
              <a:rPr lang="fr-FR" dirty="0"/>
              <a:t>Coûts de la sous </a:t>
            </a:r>
            <a:r>
              <a:rPr lang="fr-FR" dirty="0" err="1"/>
              <a:t>traitance</a:t>
            </a:r>
            <a:r>
              <a:rPr lang="fr-FR" dirty="0"/>
              <a:t> </a:t>
            </a:r>
            <a:endParaRPr lang="fr-FR" sz="2000" dirty="0"/>
          </a:p>
          <a:p>
            <a:pPr lvl="1"/>
            <a:r>
              <a:rPr lang="fr-FR" dirty="0"/>
              <a:t>Coûts des travaux de sécurité</a:t>
            </a:r>
            <a:endParaRPr lang="fr-FR" sz="2000" dirty="0"/>
          </a:p>
          <a:p>
            <a:pPr lvl="1"/>
            <a:r>
              <a:rPr lang="fr-FR" dirty="0"/>
              <a:t>Coûts des prestations extérieures</a:t>
            </a:r>
            <a:endParaRPr lang="fr-FR" sz="2000" dirty="0"/>
          </a:p>
          <a:p>
            <a:pPr lvl="0"/>
            <a:r>
              <a:rPr lang="fr-FR" dirty="0"/>
              <a:t>VENTILATION DES COÛTS PAR ATELIER</a:t>
            </a:r>
            <a:endParaRPr lang="fr-FR" sz="2400"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 calcmode="lin" valueType="num">
                                      <p:cBhvr additive="base">
                                        <p:cTn id="5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 calcmode="lin" valueType="num">
                                      <p:cBhvr additive="base">
                                        <p:cTn id="5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 calcmode="lin" valueType="num">
                                      <p:cBhvr additive="base">
                                        <p:cTn id="6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
                                            <p:txEl>
                                              <p:pRg st="13" end="13"/>
                                            </p:txEl>
                                          </p:spTgt>
                                        </p:tgtEl>
                                        <p:attrNameLst>
                                          <p:attrName>style.visibility</p:attrName>
                                        </p:attrNameLst>
                                      </p:cBhvr>
                                      <p:to>
                                        <p:strVal val="visible"/>
                                      </p:to>
                                    </p:set>
                                    <p:anim calcmode="lin" valueType="num">
                                      <p:cBhvr additive="base">
                                        <p:cTn id="6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
                                            <p:txEl>
                                              <p:pRg st="14" end="14"/>
                                            </p:txEl>
                                          </p:spTgt>
                                        </p:tgtEl>
                                        <p:attrNameLst>
                                          <p:attrName>style.visibility</p:attrName>
                                        </p:attrNameLst>
                                      </p:cBhvr>
                                      <p:to>
                                        <p:strVal val="visible"/>
                                      </p:to>
                                    </p:set>
                                    <p:anim calcmode="lin" valueType="num">
                                      <p:cBhvr additive="base">
                                        <p:cTn id="69"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3">
                                            <p:txEl>
                                              <p:pRg st="15" end="15"/>
                                            </p:txEl>
                                          </p:spTgt>
                                        </p:tgtEl>
                                        <p:attrNameLst>
                                          <p:attrName>style.visibility</p:attrName>
                                        </p:attrNameLst>
                                      </p:cBhvr>
                                      <p:to>
                                        <p:strVal val="visible"/>
                                      </p:to>
                                    </p:set>
                                    <p:anim calcmode="lin" valueType="num">
                                      <p:cBhvr additive="base">
                                        <p:cTn id="7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5" end="15"/>
                                            </p:txEl>
                                          </p:spTgt>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3">
                                            <p:txEl>
                                              <p:pRg st="16" end="16"/>
                                            </p:txEl>
                                          </p:spTgt>
                                        </p:tgtEl>
                                        <p:attrNameLst>
                                          <p:attrName>style.visibility</p:attrName>
                                        </p:attrNameLst>
                                      </p:cBhvr>
                                      <p:to>
                                        <p:strVal val="visible"/>
                                      </p:to>
                                    </p:set>
                                    <p:anim calcmode="lin" valueType="num">
                                      <p:cBhvr additive="base">
                                        <p:cTn id="77"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3">
                                            <p:txEl>
                                              <p:pRg st="16" end="16"/>
                                            </p:txEl>
                                          </p:spTgt>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3">
                                            <p:txEl>
                                              <p:pRg st="17" end="17"/>
                                            </p:txEl>
                                          </p:spTgt>
                                        </p:tgtEl>
                                        <p:attrNameLst>
                                          <p:attrName>style.visibility</p:attrName>
                                        </p:attrNameLst>
                                      </p:cBhvr>
                                      <p:to>
                                        <p:strVal val="visible"/>
                                      </p:to>
                                    </p:set>
                                    <p:anim calcmode="lin" valueType="num">
                                      <p:cBhvr additive="base">
                                        <p:cTn id="81"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3">
                                            <p:txEl>
                                              <p:pRg st="17" end="17"/>
                                            </p:txEl>
                                          </p:spTgt>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3">
                                            <p:txEl>
                                              <p:pRg st="18" end="18"/>
                                            </p:txEl>
                                          </p:spTgt>
                                        </p:tgtEl>
                                        <p:attrNameLst>
                                          <p:attrName>style.visibility</p:attrName>
                                        </p:attrNameLst>
                                      </p:cBhvr>
                                      <p:to>
                                        <p:strVal val="visible"/>
                                      </p:to>
                                    </p:set>
                                    <p:anim calcmode="lin" valueType="num">
                                      <p:cBhvr additive="base">
                                        <p:cTn id="85"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8" end="18"/>
                                            </p:txEl>
                                          </p:spTgt>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3">
                                            <p:txEl>
                                              <p:pRg st="19" end="19"/>
                                            </p:txEl>
                                          </p:spTgt>
                                        </p:tgtEl>
                                        <p:attrNameLst>
                                          <p:attrName>style.visibility</p:attrName>
                                        </p:attrNameLst>
                                      </p:cBhvr>
                                      <p:to>
                                        <p:strVal val="visible"/>
                                      </p:to>
                                    </p:set>
                                    <p:anim calcmode="lin" valueType="num">
                                      <p:cBhvr additive="base">
                                        <p:cTn id="89" dur="500" fill="hold"/>
                                        <p:tgtEl>
                                          <p:spTgt spid="3">
                                            <p:txEl>
                                              <p:pRg st="19" end="19"/>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3">
                                            <p:txEl>
                                              <p:pRg st="19" end="19"/>
                                            </p:txEl>
                                          </p:spTgt>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3">
                                            <p:txEl>
                                              <p:pRg st="20" end="20"/>
                                            </p:txEl>
                                          </p:spTgt>
                                        </p:tgtEl>
                                        <p:attrNameLst>
                                          <p:attrName>style.visibility</p:attrName>
                                        </p:attrNameLst>
                                      </p:cBhvr>
                                      <p:to>
                                        <p:strVal val="visible"/>
                                      </p:to>
                                    </p:set>
                                    <p:anim calcmode="lin" valueType="num">
                                      <p:cBhvr additive="base">
                                        <p:cTn id="93" dur="500" fill="hold"/>
                                        <p:tgtEl>
                                          <p:spTgt spid="3">
                                            <p:txEl>
                                              <p:pRg st="20" end="20"/>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3">
                                            <p:txEl>
                                              <p:pRg st="20" end="20"/>
                                            </p:txEl>
                                          </p:spTgt>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3">
                                            <p:txEl>
                                              <p:pRg st="21" end="21"/>
                                            </p:txEl>
                                          </p:spTgt>
                                        </p:tgtEl>
                                        <p:attrNameLst>
                                          <p:attrName>style.visibility</p:attrName>
                                        </p:attrNameLst>
                                      </p:cBhvr>
                                      <p:to>
                                        <p:strVal val="visible"/>
                                      </p:to>
                                    </p:set>
                                    <p:anim calcmode="lin" valueType="num">
                                      <p:cBhvr additive="base">
                                        <p:cTn id="97" dur="500" fill="hold"/>
                                        <p:tgtEl>
                                          <p:spTgt spid="3">
                                            <p:txEl>
                                              <p:pRg st="21" end="21"/>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21" end="21"/>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3">
                                            <p:txEl>
                                              <p:pRg st="22" end="22"/>
                                            </p:txEl>
                                          </p:spTgt>
                                        </p:tgtEl>
                                        <p:attrNameLst>
                                          <p:attrName>style.visibility</p:attrName>
                                        </p:attrNameLst>
                                      </p:cBhvr>
                                      <p:to>
                                        <p:strVal val="visible"/>
                                      </p:to>
                                    </p:set>
                                    <p:anim calcmode="lin" valueType="num">
                                      <p:cBhvr additive="base">
                                        <p:cTn id="103" dur="500" fill="hold"/>
                                        <p:tgtEl>
                                          <p:spTgt spid="3">
                                            <p:txEl>
                                              <p:pRg st="22" end="22"/>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3">
                                            <p:txEl>
                                              <p:pRg st="22" end="2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393700"/>
            <a:ext cx="10972800" cy="6273799"/>
          </a:xfrm>
        </p:spPr>
        <p:txBody>
          <a:bodyPr>
            <a:normAutofit/>
          </a:bodyPr>
          <a:lstStyle/>
          <a:p>
            <a:pPr>
              <a:buNone/>
            </a:pPr>
            <a:r>
              <a:rPr lang="fr-FR" b="1" dirty="0">
                <a:solidFill>
                  <a:srgbClr val="FFC000"/>
                </a:solidFill>
              </a:rPr>
              <a:t>GESTION DES INVESTISSEMENTS</a:t>
            </a:r>
            <a:endParaRPr lang="fr-FR" sz="2400" dirty="0">
              <a:solidFill>
                <a:srgbClr val="FFC000"/>
              </a:solidFill>
            </a:endParaRPr>
          </a:p>
          <a:p>
            <a:pPr lvl="0"/>
            <a:r>
              <a:rPr lang="fr-FR" dirty="0"/>
              <a:t>ELEMENTS DE DEPART</a:t>
            </a:r>
            <a:endParaRPr lang="fr-FR" sz="2400" dirty="0"/>
          </a:p>
          <a:p>
            <a:pPr lvl="1"/>
            <a:r>
              <a:rPr lang="fr-FR" dirty="0"/>
              <a:t>Frais d’achat et d’installation</a:t>
            </a:r>
            <a:endParaRPr lang="fr-FR" sz="2000" dirty="0"/>
          </a:p>
          <a:p>
            <a:pPr lvl="1"/>
            <a:r>
              <a:rPr lang="fr-FR" dirty="0"/>
              <a:t>Durabilité estimée</a:t>
            </a:r>
            <a:endParaRPr lang="fr-FR" sz="2000" dirty="0"/>
          </a:p>
          <a:p>
            <a:pPr lvl="1"/>
            <a:r>
              <a:rPr lang="fr-FR" dirty="0"/>
              <a:t>Type de financement</a:t>
            </a:r>
            <a:endParaRPr lang="fr-FR" sz="2000" dirty="0"/>
          </a:p>
          <a:p>
            <a:pPr lvl="0"/>
            <a:r>
              <a:rPr lang="fr-FR" dirty="0"/>
              <a:t>INDICATEURS PRINCIPAUX</a:t>
            </a:r>
            <a:endParaRPr lang="fr-FR" sz="2400" dirty="0"/>
          </a:p>
          <a:p>
            <a:pPr lvl="1"/>
            <a:r>
              <a:rPr lang="fr-FR" dirty="0"/>
              <a:t>Coûts moyens annuels de maintenance</a:t>
            </a:r>
            <a:endParaRPr lang="fr-FR" sz="2000" dirty="0"/>
          </a:p>
          <a:p>
            <a:pPr lvl="1"/>
            <a:r>
              <a:rPr lang="fr-FR" dirty="0"/>
              <a:t>Coûts moyens annuels de possession</a:t>
            </a:r>
            <a:endParaRPr lang="fr-FR" sz="2000" dirty="0"/>
          </a:p>
          <a:p>
            <a:pPr lvl="1"/>
            <a:r>
              <a:rPr lang="fr-FR" dirty="0"/>
              <a:t>Graphes de cycle de vie et bilans d’exploitation</a:t>
            </a:r>
            <a:endParaRPr lang="fr-FR" sz="2000"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419100"/>
            <a:ext cx="10972800" cy="6019799"/>
          </a:xfrm>
        </p:spPr>
        <p:txBody>
          <a:bodyPr>
            <a:normAutofit/>
          </a:bodyPr>
          <a:lstStyle/>
          <a:p>
            <a:r>
              <a:rPr lang="fr-FR" sz="2400" b="1" dirty="0">
                <a:solidFill>
                  <a:srgbClr val="FFC000"/>
                </a:solidFill>
              </a:rPr>
              <a:t>GESTION DES MOYENS HUMAINS</a:t>
            </a:r>
            <a:endParaRPr lang="fr-FR" sz="2800" b="1" dirty="0">
              <a:solidFill>
                <a:srgbClr val="FFC000"/>
              </a:solidFill>
            </a:endParaRPr>
          </a:p>
          <a:p>
            <a:pPr lvl="0"/>
            <a:r>
              <a:rPr lang="fr-FR" dirty="0"/>
              <a:t>ELEMENTS DE DEPART</a:t>
            </a:r>
            <a:endParaRPr lang="fr-FR" sz="2400" dirty="0"/>
          </a:p>
          <a:p>
            <a:pPr lvl="1"/>
            <a:r>
              <a:rPr lang="fr-FR" dirty="0"/>
              <a:t>Structure de l’effectif</a:t>
            </a:r>
            <a:endParaRPr lang="fr-FR" sz="2000" dirty="0"/>
          </a:p>
          <a:p>
            <a:pPr lvl="1"/>
            <a:r>
              <a:rPr lang="fr-FR" dirty="0"/>
              <a:t>Formation</a:t>
            </a:r>
            <a:endParaRPr lang="fr-FR" sz="2000" dirty="0"/>
          </a:p>
          <a:p>
            <a:pPr lvl="1"/>
            <a:r>
              <a:rPr lang="fr-FR" dirty="0"/>
              <a:t>Conditions de travail</a:t>
            </a:r>
            <a:endParaRPr lang="fr-FR" sz="2000" dirty="0"/>
          </a:p>
          <a:p>
            <a:pPr lvl="1"/>
            <a:r>
              <a:rPr lang="fr-FR" dirty="0"/>
              <a:t>Salaires et promotions passées</a:t>
            </a:r>
            <a:endParaRPr lang="fr-FR" sz="2000" dirty="0"/>
          </a:p>
          <a:p>
            <a:pPr lvl="0"/>
            <a:r>
              <a:rPr lang="fr-FR" dirty="0"/>
              <a:t>INDICATEURS PRINCIPAUX</a:t>
            </a:r>
            <a:endParaRPr lang="fr-FR" sz="2400" dirty="0"/>
          </a:p>
          <a:p>
            <a:pPr lvl="1"/>
            <a:r>
              <a:rPr lang="fr-FR" dirty="0"/>
              <a:t>Taux d’affectation</a:t>
            </a:r>
            <a:endParaRPr lang="fr-FR" sz="2000" dirty="0"/>
          </a:p>
          <a:p>
            <a:pPr lvl="1"/>
            <a:r>
              <a:rPr lang="fr-FR" dirty="0"/>
              <a:t>Taux d’encadrement</a:t>
            </a:r>
            <a:endParaRPr lang="fr-FR" sz="2000" dirty="0"/>
          </a:p>
          <a:p>
            <a:pPr lvl="1"/>
            <a:r>
              <a:rPr lang="fr-FR" dirty="0"/>
              <a:t>Taux de fréquence et gravité des accidents du travail</a:t>
            </a:r>
            <a:endParaRPr lang="fr-FR" sz="2000" dirty="0"/>
          </a:p>
          <a:p>
            <a:pPr lvl="1"/>
            <a:r>
              <a:rPr lang="fr-FR" dirty="0"/>
              <a:t>Taux d’absentéisme</a:t>
            </a:r>
            <a:endParaRPr lang="fr-FR" sz="2000" dirty="0"/>
          </a:p>
          <a:p>
            <a:pPr lvl="1"/>
            <a:r>
              <a:rPr lang="fr-FR" dirty="0"/>
              <a:t>Taux d’ancienneté</a:t>
            </a:r>
            <a:endParaRPr lang="fr-FR" sz="2000" dirty="0"/>
          </a:p>
          <a:p>
            <a:pPr lvl="1"/>
            <a:r>
              <a:rPr lang="fr-FR" dirty="0"/>
              <a:t>Etc.</a:t>
            </a:r>
            <a:endParaRPr lang="fr-FR" sz="2000"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additive="base">
                                        <p:cTn id="5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 calcmode="lin" valueType="num">
                                      <p:cBhvr additive="base">
                                        <p:cTn id="5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2880" y="609600"/>
            <a:ext cx="12009119" cy="1326321"/>
          </a:xfrm>
        </p:spPr>
        <p:txBody>
          <a:bodyPr>
            <a:normAutofit/>
          </a:bodyPr>
          <a:lstStyle/>
          <a:p>
            <a:r>
              <a:rPr lang="fr-FR" sz="3200" b="1" dirty="0">
                <a:solidFill>
                  <a:srgbClr val="FFFF00"/>
                </a:solidFill>
              </a:rPr>
              <a:t>10.4. Mise en place du GMAO : Partie pratique</a:t>
            </a:r>
            <a:endParaRPr lang="fr-FR" sz="3200" dirty="0">
              <a:solidFill>
                <a:srgbClr val="FFFF00"/>
              </a:solidFill>
            </a:endParaRPr>
          </a:p>
        </p:txBody>
      </p:sp>
      <p:sp>
        <p:nvSpPr>
          <p:cNvPr id="3" name="Espace réservé du contenu 2"/>
          <p:cNvSpPr>
            <a:spLocks noGrp="1"/>
          </p:cNvSpPr>
          <p:nvPr>
            <p:ph idx="1"/>
          </p:nvPr>
        </p:nvSpPr>
        <p:spPr/>
        <p:txBody>
          <a:bodyPr>
            <a:normAutofit/>
          </a:bodyPr>
          <a:lstStyle/>
          <a:p>
            <a:r>
              <a:rPr lang="fr-FR" b="1" u="sng" dirty="0">
                <a:solidFill>
                  <a:srgbClr val="FFC000"/>
                </a:solidFill>
                <a:effectLst>
                  <a:outerShdw blurRad="38100" dist="38100" dir="2700000" algn="tl">
                    <a:srgbClr val="000000">
                      <a:alpha val="43137"/>
                    </a:srgbClr>
                  </a:outerShdw>
                </a:effectLst>
              </a:rPr>
              <a:t>Engagement de la direction</a:t>
            </a:r>
          </a:p>
          <a:p>
            <a:r>
              <a:rPr lang="fr-FR" dirty="0"/>
              <a:t>Comme toute démarche d'amélioration ,la mise en place de la GMAO nécessite un engagement de la direction pour valider le financement et faciliter sa mise en place.</a:t>
            </a:r>
          </a:p>
          <a:p>
            <a:r>
              <a:rPr lang="fr-FR" dirty="0"/>
              <a:t>Essayez de préparer une présentation dans laquelle vous allez montrer l'état actuel et les gains que vous pouvez apporter à la société en installant la GMAO, par exemple l'amélioration de la productivité, la préparation des données nécessaires pour la maitrise des coûts et l'analyse des investissements, etc.</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8812" y="546101"/>
            <a:ext cx="11413588" cy="6032500"/>
          </a:xfrm>
        </p:spPr>
        <p:txBody>
          <a:bodyPr>
            <a:normAutofit/>
          </a:bodyPr>
          <a:lstStyle/>
          <a:p>
            <a:pPr>
              <a:buNone/>
            </a:pPr>
            <a:r>
              <a:rPr lang="fr-FR" sz="2600" b="1" dirty="0">
                <a:solidFill>
                  <a:srgbClr val="FFC000"/>
                </a:solidFill>
              </a:rPr>
              <a:t>      </a:t>
            </a:r>
            <a:r>
              <a:rPr lang="fr-FR" sz="2600" b="1" u="sng" dirty="0">
                <a:solidFill>
                  <a:srgbClr val="FFC000"/>
                </a:solidFill>
              </a:rPr>
              <a:t>Assurer la mise en place d'une GMAS</a:t>
            </a:r>
          </a:p>
          <a:p>
            <a:r>
              <a:rPr lang="fr-FR" dirty="0"/>
              <a:t>Avant de se lancer dans une démarche GMAO, il faut s'assurer qu'il y a déjà une gestion maintenance assistée par stylo (GMAS) mise en place. En effet, La GMAO est une solution informatique qui est venu informatiser la gestion manuelle, alors si nous n'avons pas une gestion manuelle sur terrain ce n'est pas la peine de l'installer. </a:t>
            </a:r>
          </a:p>
          <a:p>
            <a:r>
              <a:rPr lang="fr-FR" dirty="0"/>
              <a:t>Je connais des gens qui ont commencé à exploiter la solution après deux ans de son installation, car ils n'ont eu aucune gestion sur terrain, ni gestion de corrective , ni préventive, ni gestion des PDR, etc. Ils ont cru que la GMAO va faire tous ça. C'est pour cela je vous conseille de se préparer à l'avance.</a:t>
            </a:r>
          </a:p>
          <a:p>
            <a:pPr>
              <a:buNone/>
            </a:pPr>
            <a:endParaRPr lang="fr-FR"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C000"/>
                </a:solidFill>
              </a:rPr>
              <a:t>Piliers du management maintenance</a:t>
            </a:r>
          </a:p>
        </p:txBody>
      </p:sp>
      <p:sp>
        <p:nvSpPr>
          <p:cNvPr id="3" name="Espace réservé du contenu 2"/>
          <p:cNvSpPr>
            <a:spLocks noGrp="1"/>
          </p:cNvSpPr>
          <p:nvPr>
            <p:ph idx="1"/>
          </p:nvPr>
        </p:nvSpPr>
        <p:spPr/>
        <p:txBody>
          <a:bodyPr/>
          <a:lstStyle/>
          <a:p>
            <a:r>
              <a:rPr lang="fr-FR" dirty="0"/>
              <a:t>Etat actuel des fonctions maintenance qui gère les ressources</a:t>
            </a:r>
          </a:p>
          <a:p>
            <a:r>
              <a:rPr lang="fr-FR" dirty="0"/>
              <a:t>Objectifs </a:t>
            </a:r>
          </a:p>
          <a:p>
            <a:r>
              <a:rPr lang="fr-FR" dirty="0"/>
              <a:t>Tableau de bord</a:t>
            </a: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15321" y="1448950"/>
            <a:ext cx="10353762" cy="3695136"/>
          </a:xfrm>
        </p:spPr>
        <p:txBody>
          <a:bodyPr>
            <a:noAutofit/>
          </a:bodyPr>
          <a:lstStyle/>
          <a:p>
            <a:pPr>
              <a:buNone/>
            </a:pPr>
            <a:r>
              <a:rPr lang="fr-FR" sz="2400" dirty="0"/>
              <a:t>Si vous avez appliquez la structuration expliquée dans cette formation, je peux vous dire que vous êtes prêt pour LA GMAO. On peut la résumer dans les points suivants : </a:t>
            </a:r>
          </a:p>
          <a:p>
            <a:pPr lvl="0"/>
            <a:r>
              <a:rPr lang="fr-FR" sz="2400" dirty="0"/>
              <a:t>Structurer la gestion des interventions correctives</a:t>
            </a:r>
          </a:p>
          <a:p>
            <a:pPr lvl="0"/>
            <a:r>
              <a:rPr lang="fr-FR" sz="2400" dirty="0"/>
              <a:t>Structurer la gestion des interventions préventives</a:t>
            </a:r>
          </a:p>
          <a:p>
            <a:pPr lvl="0"/>
            <a:r>
              <a:rPr lang="fr-FR" sz="2400" dirty="0"/>
              <a:t>Structurer la gestion des PDR</a:t>
            </a:r>
          </a:p>
          <a:p>
            <a:pPr lvl="0"/>
            <a:r>
              <a:rPr lang="fr-FR" sz="2400" dirty="0"/>
              <a:t>Construire une Documentation des biens  : Dossiers machines</a:t>
            </a:r>
          </a:p>
          <a:p>
            <a:pPr lvl="0"/>
            <a:r>
              <a:rPr lang="fr-FR" sz="2400" dirty="0"/>
              <a:t>Assurer un inventaire et codification de tous les biens et les PDR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495301"/>
            <a:ext cx="10972800" cy="5630866"/>
          </a:xfrm>
        </p:spPr>
        <p:txBody>
          <a:bodyPr>
            <a:normAutofit/>
          </a:bodyPr>
          <a:lstStyle/>
          <a:p>
            <a:pPr>
              <a:buNone/>
            </a:pPr>
            <a:r>
              <a:rPr lang="fr-FR" sz="2800" b="1" u="sng" dirty="0">
                <a:solidFill>
                  <a:srgbClr val="FFC000"/>
                </a:solidFill>
              </a:rPr>
              <a:t>Préparation de la base de donnée</a:t>
            </a:r>
          </a:p>
          <a:p>
            <a:pPr lvl="0"/>
            <a:r>
              <a:rPr lang="fr-FR" dirty="0"/>
              <a:t>Essayer de préparer une base de donnée sur Excel qui contient ; </a:t>
            </a:r>
          </a:p>
          <a:p>
            <a:pPr lvl="0"/>
            <a:r>
              <a:rPr lang="fr-FR" dirty="0"/>
              <a:t>Liste des biens et les PDR codifiée</a:t>
            </a:r>
          </a:p>
          <a:p>
            <a:pPr lvl="0"/>
            <a:r>
              <a:rPr lang="fr-FR" dirty="0"/>
              <a:t>Liste des équipes maintenance codifiée</a:t>
            </a:r>
          </a:p>
          <a:p>
            <a:pPr lvl="0"/>
            <a:r>
              <a:rPr lang="fr-FR" dirty="0"/>
              <a:t>Dossiers machines de tous les biens surtout les fiches techniques, fiches historiques et les plan préventifs.</a:t>
            </a:r>
          </a:p>
          <a:p>
            <a:pPr lvl="0"/>
            <a:r>
              <a:rPr lang="fr-FR" dirty="0"/>
              <a:t>Historique des mouvements stock</a:t>
            </a:r>
          </a:p>
          <a:p>
            <a:pPr lvl="0"/>
            <a:r>
              <a:rPr lang="fr-FR" dirty="0"/>
              <a:t>Liste des procédures actuelles qui gèrent les fonctions maintenances</a:t>
            </a:r>
          </a:p>
          <a:p>
            <a:pPr lvl="0"/>
            <a:r>
              <a:rPr lang="fr-FR" dirty="0"/>
              <a:t>les indicateurs de performances </a:t>
            </a:r>
          </a:p>
          <a:p>
            <a:pPr lvl="0"/>
            <a:r>
              <a:rPr lang="fr-FR" dirty="0"/>
              <a:t>.....</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71592" y="1477086"/>
            <a:ext cx="10353762" cy="3695136"/>
          </a:xfrm>
        </p:spPr>
        <p:txBody>
          <a:bodyPr>
            <a:normAutofit/>
          </a:bodyPr>
          <a:lstStyle/>
          <a:p>
            <a:pPr>
              <a:buNone/>
            </a:pPr>
            <a:r>
              <a:rPr lang="fr-FR" sz="2800" b="1" u="sng" dirty="0">
                <a:solidFill>
                  <a:srgbClr val="FFC000"/>
                </a:solidFill>
              </a:rPr>
              <a:t>Préparer un cahiers des charges contenant l’analyse fonctionnelle</a:t>
            </a:r>
            <a:endParaRPr lang="fr-FR" sz="2800" u="sng" dirty="0">
              <a:solidFill>
                <a:srgbClr val="FFC000"/>
              </a:solidFill>
            </a:endParaRPr>
          </a:p>
          <a:p>
            <a:pPr>
              <a:buNone/>
            </a:pPr>
            <a:r>
              <a:rPr lang="fr-FR" sz="2400" dirty="0"/>
              <a:t>- Description détaillés des procédures actuelles qui gèrent le service et les fonctionnalités attendue de la solution, KPI, rapport, types des enregistrements voulus, liaison avec les ERP,……..</a:t>
            </a:r>
          </a:p>
          <a:p>
            <a:pPr>
              <a:buNone/>
            </a:pPr>
            <a:r>
              <a:rPr lang="fr-FR" sz="2400" dirty="0"/>
              <a:t>-Vous pouvez Demander au fournisseur un formulaire de détermination des besoins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15321" y="1252003"/>
            <a:ext cx="10353762" cy="3695136"/>
          </a:xfrm>
        </p:spPr>
        <p:txBody>
          <a:bodyPr>
            <a:normAutofit/>
          </a:bodyPr>
          <a:lstStyle/>
          <a:p>
            <a:pPr algn="ctr">
              <a:buNone/>
            </a:pPr>
            <a:r>
              <a:rPr lang="fr-FR" sz="3200" b="1" u="sng" dirty="0">
                <a:solidFill>
                  <a:srgbClr val="FFC000"/>
                </a:solidFill>
              </a:rPr>
              <a:t>Consulter les fournisseurs et Comparer les offres</a:t>
            </a:r>
            <a:endParaRPr lang="fr-FR" sz="3200" u="sng" dirty="0">
              <a:solidFill>
                <a:srgbClr val="FFC000"/>
              </a:solidFill>
            </a:endParaRPr>
          </a:p>
          <a:p>
            <a:r>
              <a:rPr lang="fr-FR" sz="2400" dirty="0"/>
              <a:t>Essayez de chercher des différents fournisseurs de la solution et comparez toutes les options : prix de la licence, prix de la DI, coût de la maintenance,....</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004669"/>
            <a:ext cx="10972800" cy="5135566"/>
          </a:xfrm>
        </p:spPr>
        <p:txBody>
          <a:bodyPr>
            <a:normAutofit/>
          </a:bodyPr>
          <a:lstStyle/>
          <a:p>
            <a:pPr algn="ctr"/>
            <a:r>
              <a:rPr lang="fr-FR" sz="3600" b="1" dirty="0">
                <a:solidFill>
                  <a:srgbClr val="FFC000"/>
                </a:solidFill>
              </a:rPr>
              <a:t>Conclusion</a:t>
            </a:r>
            <a:endParaRPr lang="fr-FR" sz="3600" dirty="0">
              <a:solidFill>
                <a:srgbClr val="FFC000"/>
              </a:solidFill>
            </a:endParaRPr>
          </a:p>
          <a:p>
            <a:r>
              <a:rPr lang="fr-FR" sz="2400" dirty="0"/>
              <a:t>La mise en place de la GMAO est la deuxième étape qui vient après la structuration du service et c'est la première étape dans le chemin de l'amélioration, on peut donc classer les démarches d'amélioration du service technique comme suit :</a:t>
            </a:r>
          </a:p>
          <a:p>
            <a:pPr>
              <a:buFont typeface="Wingdings" pitchFamily="2" charset="2"/>
              <a:buChar char="ü"/>
            </a:pPr>
            <a:r>
              <a:rPr lang="fr-FR" sz="2400" dirty="0"/>
              <a:t>Préparer (Structuration des fonctions du service)</a:t>
            </a:r>
          </a:p>
          <a:p>
            <a:pPr>
              <a:buFont typeface="Wingdings" pitchFamily="2" charset="2"/>
              <a:buChar char="ü"/>
            </a:pPr>
            <a:r>
              <a:rPr lang="fr-FR" sz="2400" dirty="0"/>
              <a:t>Informatiser (Mise en place de la GMAO)</a:t>
            </a:r>
          </a:p>
          <a:p>
            <a:pPr>
              <a:buFont typeface="Wingdings" pitchFamily="2" charset="2"/>
              <a:buChar char="ü"/>
            </a:pPr>
            <a:r>
              <a:rPr lang="fr-FR" sz="2400" dirty="0"/>
              <a:t>Améliorer (cherchez l'excellence)</a:t>
            </a:r>
          </a:p>
          <a:p>
            <a:pPr>
              <a:buFont typeface="Wingdings" pitchFamily="2" charset="2"/>
              <a:buChar char="ü"/>
            </a:pP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6948" y="2586038"/>
            <a:ext cx="11658600" cy="1143000"/>
          </a:xfrm>
        </p:spPr>
        <p:txBody>
          <a:bodyPr>
            <a:normAutofit/>
          </a:bodyPr>
          <a:lstStyle/>
          <a:p>
            <a:r>
              <a:rPr lang="fr-FR" sz="3600" b="1" dirty="0">
                <a:solidFill>
                  <a:srgbClr val="FFFF00"/>
                </a:solidFill>
              </a:rPr>
              <a:t>CHAPITRE 11 : Méthodes d'</a:t>
            </a:r>
            <a:r>
              <a:rPr lang="fr-FR" sz="3600" b="1" dirty="0" err="1">
                <a:solidFill>
                  <a:srgbClr val="FFFF00"/>
                </a:solidFill>
              </a:rPr>
              <a:t>aMELIORATION</a:t>
            </a:r>
            <a:endParaRPr lang="fr-FR" sz="3600" dirty="0">
              <a:solidFill>
                <a:srgbClr val="FFFF00"/>
              </a:solidFill>
            </a:endParaRP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5760" y="0"/>
            <a:ext cx="11242040" cy="6858000"/>
          </a:xfrm>
        </p:spPr>
        <p:txBody>
          <a:bodyPr>
            <a:noAutofit/>
          </a:bodyPr>
          <a:lstStyle/>
          <a:p>
            <a:r>
              <a:rPr lang="fr-FR" sz="2800" dirty="0"/>
              <a:t>L'objectif de cette première version de formation est d'aider le responsable maintenance à structurer le service et à maitriser les fonctions maintenance, par contre la deuxième version contiendra juste les méthodes et les démarches d'amélioration et d'optimisation, </a:t>
            </a:r>
          </a:p>
          <a:p>
            <a:r>
              <a:rPr lang="fr-FR" sz="2800" dirty="0"/>
              <a:t>Mais il y a des méthodes que nous utilisons pour structurer et améliorer le service, par exemple les 5S, L'AMDEC MOYEN /MBF. </a:t>
            </a:r>
          </a:p>
          <a:p>
            <a:r>
              <a:rPr lang="fr-FR" sz="2800" dirty="0"/>
              <a:t>Nous avons parlé dans les chapitres précédents de l'importance des méthodes AMDEC et MBF pour l'établissement du plan préventive et pour la création de la liste des PDR à avoir en stock, c'est pour cela , je vais vous expliquer la manière pratique de la mise en place de ces méthodes.</a:t>
            </a:r>
          </a:p>
          <a:p>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1592" y="0"/>
            <a:ext cx="10353761" cy="1069145"/>
          </a:xfrm>
        </p:spPr>
        <p:txBody>
          <a:bodyPr>
            <a:normAutofit/>
          </a:bodyPr>
          <a:lstStyle/>
          <a:p>
            <a:r>
              <a:rPr lang="fr-FR" sz="4000" b="1" dirty="0">
                <a:solidFill>
                  <a:srgbClr val="FFFF00"/>
                </a:solidFill>
              </a:rPr>
              <a:t>LES 5 S</a:t>
            </a:r>
            <a:endParaRPr lang="fr-FR" sz="4000" dirty="0">
              <a:solidFill>
                <a:srgbClr val="FFFF00"/>
              </a:solidFill>
            </a:endParaRPr>
          </a:p>
        </p:txBody>
      </p:sp>
      <p:sp>
        <p:nvSpPr>
          <p:cNvPr id="3" name="Espace réservé du contenu 2"/>
          <p:cNvSpPr>
            <a:spLocks noGrp="1"/>
          </p:cNvSpPr>
          <p:nvPr>
            <p:ph idx="1"/>
          </p:nvPr>
        </p:nvSpPr>
        <p:spPr>
          <a:xfrm>
            <a:off x="913795" y="1139483"/>
            <a:ext cx="10353762" cy="5331655"/>
          </a:xfrm>
        </p:spPr>
        <p:txBody>
          <a:bodyPr>
            <a:noAutofit/>
          </a:bodyPr>
          <a:lstStyle/>
          <a:p>
            <a:r>
              <a:rPr lang="fr-FR" sz="2400" dirty="0"/>
              <a:t>Les 5S ou "THE FIVE S SYSTEME" en anglais, est une démarche japonaise qui vise l'organisation et l'amélioration du milieu de travail. Tout le monde connait cette méthode et il existe plusieurs fichiers et présentation qui en parlent sur le net, mais  ici,  je vais vous démontrer la partie pratique à suivre pour la mettre en place avec SUCCES .</a:t>
            </a:r>
          </a:p>
          <a:p>
            <a:r>
              <a:rPr lang="fr-FR" sz="2400" dirty="0"/>
              <a:t>Dans nos jours , on peut dire que la majorité des industries ont lancé cette méthode mais malheureusement, le taux de la réussite ne dépasse pas les 35% , et ce, est causé principalement par la mauvaise méthodologie de la mise en place, c'est pour cela je vous prie de suivre pas à pas les étapes que je vous montrerai ci après.</a:t>
            </a:r>
          </a:p>
          <a:p>
            <a:endParaRPr lang="fr-FR" sz="24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0972800" cy="842962"/>
          </a:xfrm>
        </p:spPr>
        <p:txBody>
          <a:bodyPr/>
          <a:lstStyle/>
          <a:p>
            <a:r>
              <a:rPr lang="fr-FR" b="1" dirty="0">
                <a:solidFill>
                  <a:srgbClr val="FFC000"/>
                </a:solidFill>
              </a:rPr>
              <a:t>DEFINITIONS</a:t>
            </a:r>
          </a:p>
        </p:txBody>
      </p:sp>
      <p:sp>
        <p:nvSpPr>
          <p:cNvPr id="4" name="Rectangle à coins arrondis 3"/>
          <p:cNvSpPr/>
          <p:nvPr/>
        </p:nvSpPr>
        <p:spPr>
          <a:xfrm>
            <a:off x="1845469" y="821531"/>
            <a:ext cx="2357437" cy="1214438"/>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S</a:t>
            </a:r>
            <a:r>
              <a:rPr lang="fr-FR" dirty="0">
                <a:solidFill>
                  <a:srgbClr val="FF0000"/>
                </a:solidFill>
              </a:rPr>
              <a:t>EIRI</a:t>
            </a:r>
          </a:p>
        </p:txBody>
      </p:sp>
      <p:sp>
        <p:nvSpPr>
          <p:cNvPr id="5" name="Rectangle à coins arrondis 4"/>
          <p:cNvSpPr/>
          <p:nvPr/>
        </p:nvSpPr>
        <p:spPr>
          <a:xfrm>
            <a:off x="2131219" y="1607344"/>
            <a:ext cx="2357437" cy="121443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S</a:t>
            </a:r>
            <a:r>
              <a:rPr lang="fr-FR" dirty="0">
                <a:solidFill>
                  <a:srgbClr val="FF0000"/>
                </a:solidFill>
              </a:rPr>
              <a:t>EITON</a:t>
            </a:r>
          </a:p>
        </p:txBody>
      </p:sp>
      <p:sp>
        <p:nvSpPr>
          <p:cNvPr id="6" name="Rectangle à coins arrondis 5"/>
          <p:cNvSpPr/>
          <p:nvPr/>
        </p:nvSpPr>
        <p:spPr>
          <a:xfrm>
            <a:off x="2416969" y="2607469"/>
            <a:ext cx="2357437" cy="121443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S</a:t>
            </a:r>
            <a:r>
              <a:rPr lang="fr-FR" dirty="0">
                <a:solidFill>
                  <a:srgbClr val="FF0000"/>
                </a:solidFill>
              </a:rPr>
              <a:t>EISO</a:t>
            </a:r>
          </a:p>
        </p:txBody>
      </p:sp>
      <p:sp>
        <p:nvSpPr>
          <p:cNvPr id="7" name="Rectangle à coins arrondis 6"/>
          <p:cNvSpPr/>
          <p:nvPr/>
        </p:nvSpPr>
        <p:spPr>
          <a:xfrm>
            <a:off x="2702719" y="3750469"/>
            <a:ext cx="2357437" cy="121443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S</a:t>
            </a:r>
            <a:r>
              <a:rPr lang="fr-FR" dirty="0">
                <a:solidFill>
                  <a:srgbClr val="FF0000"/>
                </a:solidFill>
              </a:rPr>
              <a:t>EIKETSU</a:t>
            </a:r>
          </a:p>
        </p:txBody>
      </p:sp>
      <p:sp>
        <p:nvSpPr>
          <p:cNvPr id="8" name="Rectangle à coins arrondis 7"/>
          <p:cNvSpPr/>
          <p:nvPr/>
        </p:nvSpPr>
        <p:spPr>
          <a:xfrm>
            <a:off x="2917031" y="4822031"/>
            <a:ext cx="2357438" cy="1214438"/>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S</a:t>
            </a:r>
            <a:r>
              <a:rPr lang="fr-FR" dirty="0">
                <a:solidFill>
                  <a:srgbClr val="FF0000"/>
                </a:solidFill>
              </a:rPr>
              <a:t>HITSUKI</a:t>
            </a:r>
          </a:p>
        </p:txBody>
      </p:sp>
      <p:sp>
        <p:nvSpPr>
          <p:cNvPr id="9" name="Rectangle à coins arrondis 8"/>
          <p:cNvSpPr/>
          <p:nvPr/>
        </p:nvSpPr>
        <p:spPr>
          <a:xfrm>
            <a:off x="6917531" y="821531"/>
            <a:ext cx="2357438" cy="1214438"/>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D</a:t>
            </a:r>
            <a:r>
              <a:rPr lang="fr-FR" dirty="0">
                <a:solidFill>
                  <a:srgbClr val="FF0000"/>
                </a:solidFill>
              </a:rPr>
              <a:t>EBARRAS</a:t>
            </a:r>
          </a:p>
        </p:txBody>
      </p:sp>
      <p:sp>
        <p:nvSpPr>
          <p:cNvPr id="10" name="Rectangle à coins arrondis 9"/>
          <p:cNvSpPr/>
          <p:nvPr/>
        </p:nvSpPr>
        <p:spPr>
          <a:xfrm>
            <a:off x="7203281" y="1607344"/>
            <a:ext cx="2357438" cy="121443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R</a:t>
            </a:r>
            <a:r>
              <a:rPr lang="fr-FR" dirty="0">
                <a:solidFill>
                  <a:srgbClr val="FF0000"/>
                </a:solidFill>
              </a:rPr>
              <a:t>ANGEMENT</a:t>
            </a:r>
          </a:p>
        </p:txBody>
      </p:sp>
      <p:sp>
        <p:nvSpPr>
          <p:cNvPr id="11" name="Rectangle à coins arrondis 10"/>
          <p:cNvSpPr/>
          <p:nvPr/>
        </p:nvSpPr>
        <p:spPr>
          <a:xfrm>
            <a:off x="7489031" y="2607469"/>
            <a:ext cx="2357438" cy="121443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N</a:t>
            </a:r>
            <a:r>
              <a:rPr lang="fr-FR" dirty="0">
                <a:solidFill>
                  <a:srgbClr val="FF0000"/>
                </a:solidFill>
              </a:rPr>
              <a:t>ETTOYAGE</a:t>
            </a:r>
          </a:p>
        </p:txBody>
      </p:sp>
      <p:sp>
        <p:nvSpPr>
          <p:cNvPr id="12" name="Rectangle à coins arrondis 11"/>
          <p:cNvSpPr/>
          <p:nvPr/>
        </p:nvSpPr>
        <p:spPr>
          <a:xfrm>
            <a:off x="7774781" y="3750469"/>
            <a:ext cx="2357438" cy="121443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O</a:t>
            </a:r>
            <a:r>
              <a:rPr lang="fr-FR" dirty="0">
                <a:solidFill>
                  <a:srgbClr val="FF0000"/>
                </a:solidFill>
              </a:rPr>
              <a:t>RDRE</a:t>
            </a:r>
          </a:p>
        </p:txBody>
      </p:sp>
      <p:sp>
        <p:nvSpPr>
          <p:cNvPr id="13" name="Rectangle à coins arrondis 12"/>
          <p:cNvSpPr/>
          <p:nvPr/>
        </p:nvSpPr>
        <p:spPr>
          <a:xfrm>
            <a:off x="7989094" y="4822031"/>
            <a:ext cx="2357437" cy="1214438"/>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R</a:t>
            </a:r>
            <a:r>
              <a:rPr lang="fr-FR" dirty="0">
                <a:solidFill>
                  <a:srgbClr val="FF0000"/>
                </a:solidFill>
              </a:rPr>
              <a:t>IGUEUR</a:t>
            </a:r>
          </a:p>
        </p:txBody>
      </p:sp>
      <p:sp>
        <p:nvSpPr>
          <p:cNvPr id="14" name="Flèche droite rayée 13"/>
          <p:cNvSpPr/>
          <p:nvPr/>
        </p:nvSpPr>
        <p:spPr>
          <a:xfrm>
            <a:off x="5417344" y="3107531"/>
            <a:ext cx="1428750" cy="714375"/>
          </a:xfrm>
          <a:prstGeom prst="stripedRightArrow">
            <a:avLst/>
          </a:prstGeom>
        </p:spPr>
        <p:style>
          <a:lnRef idx="1">
            <a:schemeClr val="accent5"/>
          </a:lnRef>
          <a:fillRef idx="2">
            <a:schemeClr val="accent5"/>
          </a:fillRef>
          <a:effectRef idx="1">
            <a:schemeClr val="accent5"/>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endParaRPr lang="fr-F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500" y="1000126"/>
            <a:ext cx="10972800" cy="4525963"/>
          </a:xfrm>
        </p:spPr>
        <p:txBody>
          <a:bodyPr>
            <a:normAutofit/>
          </a:bodyPr>
          <a:lstStyle/>
          <a:p>
            <a:pPr marL="274320" indent="-274320" fontAlgn="auto">
              <a:spcAft>
                <a:spcPts val="0"/>
              </a:spcAft>
              <a:buClr>
                <a:schemeClr val="accent3"/>
              </a:buClr>
              <a:buFont typeface="Wingdings 2"/>
              <a:buNone/>
              <a:defRPr/>
            </a:pPr>
            <a:r>
              <a:rPr lang="fr-FR" b="1" dirty="0"/>
              <a:t>…</a:t>
            </a:r>
            <a:r>
              <a:rPr lang="fr-FR" dirty="0"/>
              <a:t>C ’est le fait </a:t>
            </a:r>
            <a:r>
              <a:rPr lang="fr-FR" b="1" dirty="0"/>
              <a:t>:</a:t>
            </a:r>
            <a:endParaRPr lang="fr-FR" dirty="0">
              <a:latin typeface="Times New Roman" pitchFamily="18" charset="0"/>
              <a:cs typeface="Times New Roman" pitchFamily="18" charset="0"/>
            </a:endParaRPr>
          </a:p>
          <a:p>
            <a:pPr marL="274320" indent="-274320" fontAlgn="auto">
              <a:spcAft>
                <a:spcPts val="0"/>
              </a:spcAft>
              <a:buClr>
                <a:schemeClr val="accent6">
                  <a:lumMod val="75000"/>
                </a:schemeClr>
              </a:buClr>
              <a:buSzPct val="90000"/>
              <a:buFont typeface="Wingdings" pitchFamily="2" charset="2"/>
              <a:buChar char="ü"/>
              <a:defRPr/>
            </a:pPr>
            <a:r>
              <a:rPr lang="fr-FR" dirty="0">
                <a:latin typeface="Times New Roman" pitchFamily="18" charset="0"/>
                <a:cs typeface="Times New Roman" pitchFamily="18" charset="0"/>
              </a:rPr>
              <a:t>de </a:t>
            </a:r>
            <a:r>
              <a:rPr lang="fr-FR" b="1" dirty="0">
                <a:latin typeface="Times New Roman" pitchFamily="18" charset="0"/>
                <a:cs typeface="Times New Roman" pitchFamily="18" charset="0"/>
              </a:rPr>
              <a:t>débarrasser </a:t>
            </a:r>
            <a:r>
              <a:rPr lang="fr-FR" dirty="0">
                <a:latin typeface="Times New Roman" pitchFamily="18" charset="0"/>
                <a:cs typeface="Times New Roman" pitchFamily="18" charset="0"/>
              </a:rPr>
              <a:t>le poste de travail des choses </a:t>
            </a:r>
            <a:r>
              <a:rPr lang="fr-FR" b="1" dirty="0">
                <a:latin typeface="Times New Roman" pitchFamily="18" charset="0"/>
                <a:cs typeface="Times New Roman" pitchFamily="18" charset="0"/>
              </a:rPr>
              <a:t>inutiles qui </a:t>
            </a:r>
            <a:r>
              <a:rPr lang="fr-FR" dirty="0">
                <a:latin typeface="Times New Roman" pitchFamily="18" charset="0"/>
                <a:cs typeface="Times New Roman" pitchFamily="18" charset="0"/>
              </a:rPr>
              <a:t>encombrent.</a:t>
            </a:r>
          </a:p>
          <a:p>
            <a:pPr marL="274320" indent="-274320" fontAlgn="auto">
              <a:spcAft>
                <a:spcPts val="0"/>
              </a:spcAft>
              <a:buClr>
                <a:schemeClr val="accent6">
                  <a:lumMod val="75000"/>
                </a:schemeClr>
              </a:buClr>
              <a:buSzPct val="90000"/>
              <a:buFont typeface="Wingdings" pitchFamily="2" charset="2"/>
              <a:buChar char="ü"/>
              <a:defRPr/>
            </a:pPr>
            <a:r>
              <a:rPr lang="fr-FR" dirty="0">
                <a:latin typeface="Times New Roman" pitchFamily="18" charset="0"/>
                <a:cs typeface="Times New Roman" pitchFamily="18" charset="0"/>
              </a:rPr>
              <a:t>d ’y </a:t>
            </a:r>
            <a:r>
              <a:rPr lang="fr-FR" b="1" dirty="0">
                <a:latin typeface="Times New Roman" pitchFamily="18" charset="0"/>
                <a:cs typeface="Times New Roman" pitchFamily="18" charset="0"/>
              </a:rPr>
              <a:t>ranger </a:t>
            </a:r>
            <a:r>
              <a:rPr lang="fr-FR" dirty="0">
                <a:latin typeface="Times New Roman" pitchFamily="18" charset="0"/>
                <a:cs typeface="Times New Roman" pitchFamily="18" charset="0"/>
              </a:rPr>
              <a:t>les choses utiles dont on a besoin</a:t>
            </a:r>
            <a:r>
              <a:rPr lang="fr-FR" b="1" dirty="0">
                <a:latin typeface="Times New Roman" pitchFamily="18" charset="0"/>
                <a:cs typeface="Times New Roman" pitchFamily="18" charset="0"/>
              </a:rPr>
              <a:t>.</a:t>
            </a:r>
          </a:p>
          <a:p>
            <a:pPr marL="274320" indent="-274320" fontAlgn="auto">
              <a:spcAft>
                <a:spcPts val="0"/>
              </a:spcAft>
              <a:buClr>
                <a:schemeClr val="accent6">
                  <a:lumMod val="75000"/>
                </a:schemeClr>
              </a:buClr>
              <a:buSzPct val="90000"/>
              <a:buFont typeface="Wingdings" pitchFamily="2" charset="2"/>
              <a:buChar char="ü"/>
              <a:defRPr/>
            </a:pPr>
            <a:r>
              <a:rPr lang="fr-FR" dirty="0">
                <a:latin typeface="Times New Roman" pitchFamily="18" charset="0"/>
                <a:cs typeface="Times New Roman" pitchFamily="18" charset="0"/>
              </a:rPr>
              <a:t>de </a:t>
            </a:r>
            <a:r>
              <a:rPr lang="fr-FR" b="1" dirty="0">
                <a:latin typeface="Times New Roman" pitchFamily="18" charset="0"/>
                <a:cs typeface="Times New Roman" pitchFamily="18" charset="0"/>
              </a:rPr>
              <a:t>nettoyer.</a:t>
            </a:r>
          </a:p>
          <a:p>
            <a:pPr marL="274320" indent="-274320" fontAlgn="auto">
              <a:spcAft>
                <a:spcPts val="0"/>
              </a:spcAft>
              <a:buClr>
                <a:schemeClr val="accent6">
                  <a:lumMod val="75000"/>
                </a:schemeClr>
              </a:buClr>
              <a:buSzPct val="90000"/>
              <a:buFont typeface="Wingdings" pitchFamily="2" charset="2"/>
              <a:buChar char="ü"/>
              <a:defRPr/>
            </a:pPr>
            <a:r>
              <a:rPr lang="fr-FR" dirty="0">
                <a:latin typeface="Times New Roman" pitchFamily="18" charset="0"/>
                <a:cs typeface="Times New Roman" pitchFamily="18" charset="0"/>
              </a:rPr>
              <a:t>de le </a:t>
            </a:r>
            <a:r>
              <a:rPr lang="fr-FR" b="1" dirty="0">
                <a:latin typeface="Times New Roman" pitchFamily="18" charset="0"/>
                <a:cs typeface="Times New Roman" pitchFamily="18" charset="0"/>
              </a:rPr>
              <a:t>garder </a:t>
            </a:r>
            <a:r>
              <a:rPr lang="fr-FR" dirty="0">
                <a:latin typeface="Times New Roman" pitchFamily="18" charset="0"/>
                <a:cs typeface="Times New Roman" pitchFamily="18" charset="0"/>
              </a:rPr>
              <a:t>en ordre tout le temps, afin d ’y maintenir</a:t>
            </a:r>
          </a:p>
          <a:p>
            <a:pPr marL="274320" indent="-274320" fontAlgn="auto">
              <a:spcAft>
                <a:spcPts val="0"/>
              </a:spcAft>
              <a:buClr>
                <a:schemeClr val="accent6">
                  <a:lumMod val="75000"/>
                </a:schemeClr>
              </a:buClr>
              <a:buSzPct val="90000"/>
              <a:buFont typeface="Wingdings" pitchFamily="2" charset="2"/>
              <a:buChar char="ü"/>
              <a:defRPr/>
            </a:pPr>
            <a:r>
              <a:rPr lang="fr-FR" dirty="0">
                <a:latin typeface="Times New Roman" pitchFamily="18" charset="0"/>
                <a:cs typeface="Times New Roman" pitchFamily="18" charset="0"/>
              </a:rPr>
              <a:t> De Chercher la </a:t>
            </a:r>
            <a:r>
              <a:rPr lang="fr-FR" b="1" dirty="0">
                <a:latin typeface="Times New Roman" pitchFamily="18" charset="0"/>
                <a:cs typeface="Times New Roman" pitchFamily="18" charset="0"/>
              </a:rPr>
              <a:t>rigueur</a:t>
            </a:r>
            <a:endParaRPr lang="fr-FR" dirty="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92D050"/>
                </a:solidFill>
              </a:rPr>
              <a:t>Objectifs du management maintenance</a:t>
            </a:r>
          </a:p>
        </p:txBody>
      </p:sp>
      <p:sp>
        <p:nvSpPr>
          <p:cNvPr id="3" name="Espace réservé du contenu 2"/>
          <p:cNvSpPr>
            <a:spLocks noGrp="1"/>
          </p:cNvSpPr>
          <p:nvPr>
            <p:ph idx="1"/>
          </p:nvPr>
        </p:nvSpPr>
        <p:spPr/>
        <p:txBody>
          <a:bodyPr/>
          <a:lstStyle/>
          <a:p>
            <a:r>
              <a:rPr lang="fr-FR" dirty="0"/>
              <a:t>Le but de l'existence du service de maintenance est de maintenir l'état fonctionnel et technique de toutes les machines et équipements afin de mener à bien sa tâche de production prévue, et donc nous avons fixé un objectif en ligne avec ce but et l'avons résumé dans le fait que l'objectif principal du service maintenance est d'assurer la disponibilité technique maximale des machines et des équipements, et de tenter d'augmenter sa durée de vie et la période de son exploitation, aux coûts les plus bas possibles.</a:t>
            </a: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p:txBody>
          <a:bodyPr/>
          <a:lstStyle/>
          <a:p>
            <a:r>
              <a:rPr lang="fr-FR" sz="2800" b="1">
                <a:latin typeface="Times New Roman" pitchFamily="18" charset="0"/>
                <a:cs typeface="Times New Roman" pitchFamily="18" charset="0"/>
              </a:rPr>
              <a:t>Les 5S et la démarche qualité …</a:t>
            </a:r>
            <a:br>
              <a:rPr lang="fr-FR" sz="2800" b="1">
                <a:latin typeface="Times New Roman" pitchFamily="18" charset="0"/>
                <a:cs typeface="Times New Roman" pitchFamily="18" charset="0"/>
              </a:rPr>
            </a:br>
            <a:r>
              <a:rPr lang="fr-FR" sz="2800" b="1">
                <a:latin typeface="Times New Roman" pitchFamily="18" charset="0"/>
                <a:cs typeface="Times New Roman" pitchFamily="18" charset="0"/>
              </a:rPr>
              <a:t> C’est un préalable à toute démarche d’amélioration</a:t>
            </a:r>
            <a:endParaRPr lang="fr-FR" sz="2800">
              <a:latin typeface="Times New Roman" pitchFamily="18" charset="0"/>
              <a:cs typeface="Times New Roman" pitchFamily="18" charset="0"/>
            </a:endParaRPr>
          </a:p>
        </p:txBody>
      </p:sp>
      <p:sp>
        <p:nvSpPr>
          <p:cNvPr id="9219" name="ZoneTexte 4"/>
          <p:cNvSpPr txBox="1">
            <a:spLocks noChangeArrowheads="1"/>
          </p:cNvSpPr>
          <p:nvPr/>
        </p:nvSpPr>
        <p:spPr bwMode="auto">
          <a:xfrm>
            <a:off x="5810251" y="2214564"/>
            <a:ext cx="6381749" cy="1570037"/>
          </a:xfrm>
          <a:prstGeom prst="rect">
            <a:avLst/>
          </a:prstGeom>
          <a:noFill/>
          <a:ln w="9525">
            <a:noFill/>
            <a:miter lim="800000"/>
            <a:headEnd/>
            <a:tailEnd/>
          </a:ln>
        </p:spPr>
        <p:txBody>
          <a:bodyPr>
            <a:spAutoFit/>
          </a:bodyPr>
          <a:lstStyle/>
          <a:p>
            <a:r>
              <a:rPr lang="fr-FR" sz="2400">
                <a:latin typeface="Times New Roman" pitchFamily="18" charset="0"/>
                <a:cs typeface="Times New Roman" pitchFamily="18" charset="0"/>
              </a:rPr>
              <a:t>• </a:t>
            </a:r>
            <a:r>
              <a:rPr lang="fr-FR" sz="2400" b="1">
                <a:latin typeface="Times New Roman" pitchFamily="18" charset="0"/>
                <a:cs typeface="Times New Roman" pitchFamily="18" charset="0"/>
              </a:rPr>
              <a:t>C ’est la première technique de</a:t>
            </a:r>
          </a:p>
          <a:p>
            <a:r>
              <a:rPr lang="fr-FR" sz="2400" b="1">
                <a:latin typeface="Times New Roman" pitchFamily="18" charset="0"/>
                <a:cs typeface="Times New Roman" pitchFamily="18" charset="0"/>
              </a:rPr>
              <a:t>management à mettre en œuvre, elle demande persévérance et</a:t>
            </a:r>
          </a:p>
          <a:p>
            <a:r>
              <a:rPr lang="fr-FR" sz="2400" b="1">
                <a:latin typeface="Times New Roman" pitchFamily="18" charset="0"/>
                <a:cs typeface="Times New Roman" pitchFamily="18" charset="0"/>
              </a:rPr>
              <a:t>détermination.</a:t>
            </a:r>
            <a:endParaRPr lang="fr-FR" sz="2400">
              <a:latin typeface="Times New Roman" pitchFamily="18" charset="0"/>
              <a:cs typeface="Times New Roman" pitchFamily="18" charset="0"/>
            </a:endParaRPr>
          </a:p>
        </p:txBody>
      </p:sp>
      <p:sp>
        <p:nvSpPr>
          <p:cNvPr id="6" name="Rectangle 5"/>
          <p:cNvSpPr/>
          <p:nvPr/>
        </p:nvSpPr>
        <p:spPr>
          <a:xfrm>
            <a:off x="5048243" y="4286256"/>
            <a:ext cx="6572296" cy="500066"/>
          </a:xfrm>
          <a:prstGeom prst="rect">
            <a:avLst/>
          </a:prstGeom>
        </p:spPr>
        <p:style>
          <a:lnRef idx="1">
            <a:schemeClr val="accent6"/>
          </a:lnRef>
          <a:fillRef idx="3">
            <a:schemeClr val="accent6"/>
          </a:fillRef>
          <a:effectRef idx="2">
            <a:schemeClr val="accent6"/>
          </a:effectRef>
          <a:fontRef idx="minor">
            <a:schemeClr val="lt1"/>
          </a:fontRef>
        </p:style>
        <p:txBody>
          <a:bodyPr anchor="ctr"/>
          <a:lstStyle/>
          <a:p>
            <a:pPr algn="ctr" fontAlgn="auto">
              <a:spcBef>
                <a:spcPts val="0"/>
              </a:spcBef>
              <a:spcAft>
                <a:spcPts val="0"/>
              </a:spcAft>
              <a:defRPr/>
            </a:pPr>
            <a:r>
              <a:rPr lang="fr-FR" b="1" dirty="0"/>
              <a:t>« Concept d’usine propre »</a:t>
            </a:r>
            <a:endParaRPr lang="fr-FR" dirty="0"/>
          </a:p>
        </p:txBody>
      </p:sp>
      <p:sp>
        <p:nvSpPr>
          <p:cNvPr id="9223" name="ZoneTexte 6"/>
          <p:cNvSpPr txBox="1">
            <a:spLocks noChangeArrowheads="1"/>
          </p:cNvSpPr>
          <p:nvPr/>
        </p:nvSpPr>
        <p:spPr bwMode="auto">
          <a:xfrm>
            <a:off x="1" y="5500688"/>
            <a:ext cx="8286751" cy="461962"/>
          </a:xfrm>
          <a:prstGeom prst="rect">
            <a:avLst/>
          </a:prstGeom>
          <a:noFill/>
          <a:ln w="9525">
            <a:noFill/>
            <a:miter lim="800000"/>
            <a:headEnd/>
            <a:tailEnd/>
          </a:ln>
        </p:spPr>
        <p:txBody>
          <a:bodyPr>
            <a:spAutoFit/>
          </a:bodyPr>
          <a:lstStyle/>
          <a:p>
            <a:r>
              <a:rPr lang="fr-FR" sz="2400">
                <a:latin typeface="Constantia" pitchFamily="18" charset="0"/>
              </a:rPr>
              <a:t>Les 5S partie intégrante de la vie de l ’entreprise.</a:t>
            </a:r>
          </a:p>
        </p:txBody>
      </p:sp>
      <p:sp>
        <p:nvSpPr>
          <p:cNvPr id="8" name="ZoneTexte 7"/>
          <p:cNvSpPr txBox="1"/>
          <p:nvPr/>
        </p:nvSpPr>
        <p:spPr>
          <a:xfrm>
            <a:off x="6381751" y="6000751"/>
            <a:ext cx="4092531" cy="461665"/>
          </a:xfrm>
          <a:prstGeom prst="rect">
            <a:avLst/>
          </a:prstGeom>
          <a:noFill/>
        </p:spPr>
        <p:txBody>
          <a:bodyPr wrap="none">
            <a:spAutoFit/>
          </a:bodyPr>
          <a:lstStyle/>
          <a:p>
            <a:pPr fontAlgn="auto">
              <a:spcBef>
                <a:spcPts val="0"/>
              </a:spcBef>
              <a:spcAft>
                <a:spcPts val="0"/>
              </a:spcAft>
              <a:defRPr/>
            </a:pPr>
            <a:r>
              <a:rPr lang="fr-FR" sz="2400" dirty="0">
                <a:solidFill>
                  <a:schemeClr val="accent6">
                    <a:lumMod val="50000"/>
                  </a:schemeClr>
                </a:solidFill>
                <a:latin typeface="+mn-lt"/>
                <a:cs typeface="+mn-cs"/>
              </a:rPr>
              <a:t>Tout le monde a un rôle à jouer</a:t>
            </a:r>
          </a:p>
        </p:txBody>
      </p:sp>
      <p:pic>
        <p:nvPicPr>
          <p:cNvPr id="9225" name="Picture 3"/>
          <p:cNvPicPr>
            <a:picLocks noChangeAspect="1" noChangeArrowheads="1"/>
          </p:cNvPicPr>
          <p:nvPr/>
        </p:nvPicPr>
        <p:blipFill>
          <a:blip r:embed="rId2"/>
          <a:srcRect/>
          <a:stretch>
            <a:fillRect/>
          </a:stretch>
        </p:blipFill>
        <p:spPr bwMode="auto">
          <a:xfrm>
            <a:off x="190501" y="2357438"/>
            <a:ext cx="4762500" cy="2571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500" fill="hold"/>
                                        <p:tgtEl>
                                          <p:spTgt spid="9218"/>
                                        </p:tgtEl>
                                        <p:attrNameLst>
                                          <p:attrName>ppt_w</p:attrName>
                                        </p:attrNameLst>
                                      </p:cBhvr>
                                      <p:tavLst>
                                        <p:tav tm="0">
                                          <p:val>
                                            <p:fltVal val="0"/>
                                          </p:val>
                                        </p:tav>
                                        <p:tav tm="100000">
                                          <p:val>
                                            <p:strVal val="#ppt_w"/>
                                          </p:val>
                                        </p:tav>
                                      </p:tavLst>
                                    </p:anim>
                                    <p:anim calcmode="lin" valueType="num">
                                      <p:cBhvr>
                                        <p:cTn id="8" dur="500" fill="hold"/>
                                        <p:tgtEl>
                                          <p:spTgt spid="9218"/>
                                        </p:tgtEl>
                                        <p:attrNameLst>
                                          <p:attrName>ppt_h</p:attrName>
                                        </p:attrNameLst>
                                      </p:cBhvr>
                                      <p:tavLst>
                                        <p:tav tm="0">
                                          <p:val>
                                            <p:strVal val="#ppt_h"/>
                                          </p:val>
                                        </p:tav>
                                        <p:tav tm="100000">
                                          <p:val>
                                            <p:strVal val="#ppt_h"/>
                                          </p:val>
                                        </p:tav>
                                      </p:tavLst>
                                    </p:anim>
                                  </p:childTnLst>
                                </p:cTn>
                              </p:par>
                              <p:par>
                                <p:cTn id="9" presetID="17" presetClass="entr" presetSubtype="10" fill="hold" nodeType="withEffect">
                                  <p:stCondLst>
                                    <p:cond delay="0"/>
                                  </p:stCondLst>
                                  <p:childTnLst>
                                    <p:set>
                                      <p:cBhvr>
                                        <p:cTn id="10" dur="1" fill="hold">
                                          <p:stCondLst>
                                            <p:cond delay="0"/>
                                          </p:stCondLst>
                                        </p:cTn>
                                        <p:tgtEl>
                                          <p:spTgt spid="9225"/>
                                        </p:tgtEl>
                                        <p:attrNameLst>
                                          <p:attrName>style.visibility</p:attrName>
                                        </p:attrNameLst>
                                      </p:cBhvr>
                                      <p:to>
                                        <p:strVal val="visible"/>
                                      </p:to>
                                    </p:set>
                                    <p:anim calcmode="lin" valueType="num">
                                      <p:cBhvr>
                                        <p:cTn id="11" dur="500" fill="hold"/>
                                        <p:tgtEl>
                                          <p:spTgt spid="9225"/>
                                        </p:tgtEl>
                                        <p:attrNameLst>
                                          <p:attrName>ppt_w</p:attrName>
                                        </p:attrNameLst>
                                      </p:cBhvr>
                                      <p:tavLst>
                                        <p:tav tm="0">
                                          <p:val>
                                            <p:fltVal val="0"/>
                                          </p:val>
                                        </p:tav>
                                        <p:tav tm="100000">
                                          <p:val>
                                            <p:strVal val="#ppt_w"/>
                                          </p:val>
                                        </p:tav>
                                      </p:tavLst>
                                    </p:anim>
                                    <p:anim calcmode="lin" valueType="num">
                                      <p:cBhvr>
                                        <p:cTn id="12" dur="500" fill="hold"/>
                                        <p:tgtEl>
                                          <p:spTgt spid="9225"/>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9219"/>
                                        </p:tgtEl>
                                        <p:attrNameLst>
                                          <p:attrName>style.visibility</p:attrName>
                                        </p:attrNameLst>
                                      </p:cBhvr>
                                      <p:to>
                                        <p:strVal val="visible"/>
                                      </p:to>
                                    </p:set>
                                    <p:animEffect transition="in" filter="box(in)">
                                      <p:cBhvr>
                                        <p:cTn id="17" dur="500"/>
                                        <p:tgtEl>
                                          <p:spTgt spid="921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223"/>
                                        </p:tgtEl>
                                        <p:attrNameLst>
                                          <p:attrName>style.visibility</p:attrName>
                                        </p:attrNameLst>
                                      </p:cBhvr>
                                      <p:to>
                                        <p:strVal val="visible"/>
                                      </p:to>
                                    </p:set>
                                    <p:animEffect transition="in" filter="blinds(horizontal)">
                                      <p:cBhvr>
                                        <p:cTn id="27" dur="500"/>
                                        <p:tgtEl>
                                          <p:spTgt spid="9223"/>
                                        </p:tgtEl>
                                      </p:cBhvr>
                                    </p:animEffect>
                                  </p:childTnLst>
                                </p:cTn>
                              </p:par>
                            </p:childTnLst>
                          </p:cTn>
                        </p:par>
                      </p:childTnLst>
                    </p:cTn>
                  </p:par>
                  <p:par>
                    <p:cTn id="28" fill="hold">
                      <p:stCondLst>
                        <p:cond delay="indefinite"/>
                      </p:stCondLst>
                      <p:childTnLst>
                        <p:par>
                          <p:cTn id="29" fill="hold">
                            <p:stCondLst>
                              <p:cond delay="0"/>
                            </p:stCondLst>
                            <p:childTnLst>
                              <p:par>
                                <p:cTn id="30" presetID="17"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p:bldP spid="9223" grpId="0"/>
      <p:bldP spid="8" grpId="0"/>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a:t>Les 5S et la démarche qualité …</a:t>
            </a:r>
            <a:endParaRPr lang="fr-FR" sz="3200"/>
          </a:p>
        </p:txBody>
      </p:sp>
      <p:sp>
        <p:nvSpPr>
          <p:cNvPr id="10243" name="ZoneTexte 3"/>
          <p:cNvSpPr txBox="1">
            <a:spLocks noChangeArrowheads="1"/>
          </p:cNvSpPr>
          <p:nvPr/>
        </p:nvSpPr>
        <p:spPr bwMode="auto">
          <a:xfrm>
            <a:off x="762000" y="1785938"/>
            <a:ext cx="5334000" cy="1200150"/>
          </a:xfrm>
          <a:prstGeom prst="rect">
            <a:avLst/>
          </a:prstGeom>
          <a:noFill/>
          <a:ln w="9525">
            <a:noFill/>
            <a:miter lim="800000"/>
            <a:headEnd/>
            <a:tailEnd/>
          </a:ln>
        </p:spPr>
        <p:txBody>
          <a:bodyPr>
            <a:spAutoFit/>
          </a:bodyPr>
          <a:lstStyle/>
          <a:p>
            <a:r>
              <a:rPr lang="fr-FR" b="1">
                <a:latin typeface="Constantia" pitchFamily="18" charset="0"/>
              </a:rPr>
              <a:t>La qualité ne peut prospérer:</a:t>
            </a:r>
          </a:p>
          <a:p>
            <a:r>
              <a:rPr lang="fr-FR">
                <a:latin typeface="Constantia" pitchFamily="18" charset="0"/>
              </a:rPr>
              <a:t>• Dans des ateliers sales et encombrés</a:t>
            </a:r>
          </a:p>
          <a:p>
            <a:r>
              <a:rPr lang="fr-FR">
                <a:latin typeface="Constantia" pitchFamily="18" charset="0"/>
              </a:rPr>
              <a:t>• Dans des bureaux qui croulent sous</a:t>
            </a:r>
          </a:p>
          <a:p>
            <a:r>
              <a:rPr lang="fr-FR">
                <a:latin typeface="Constantia" pitchFamily="18" charset="0"/>
              </a:rPr>
              <a:t>des masses de dossiers.</a:t>
            </a:r>
          </a:p>
        </p:txBody>
      </p:sp>
      <p:sp>
        <p:nvSpPr>
          <p:cNvPr id="5" name="ZoneTexte 4"/>
          <p:cNvSpPr txBox="1"/>
          <p:nvPr/>
        </p:nvSpPr>
        <p:spPr>
          <a:xfrm flipH="1">
            <a:off x="6347885" y="3857626"/>
            <a:ext cx="5558367" cy="923925"/>
          </a:xfrm>
          <a:prstGeom prst="rect">
            <a:avLst/>
          </a:prstGeom>
          <a:noFill/>
        </p:spPr>
        <p:txBody>
          <a:bodyPr>
            <a:spAutoFit/>
          </a:bodyPr>
          <a:lstStyle/>
          <a:p>
            <a:pPr fontAlgn="auto">
              <a:spcBef>
                <a:spcPts val="0"/>
              </a:spcBef>
              <a:spcAft>
                <a:spcPts val="0"/>
              </a:spcAft>
              <a:defRPr/>
            </a:pPr>
            <a:r>
              <a:rPr lang="fr-FR" dirty="0">
                <a:latin typeface="+mn-lt"/>
                <a:cs typeface="+mn-cs"/>
              </a:rPr>
              <a:t>Un poste de travail </a:t>
            </a:r>
            <a:r>
              <a:rPr lang="fr-FR" b="1" dirty="0">
                <a:solidFill>
                  <a:schemeClr val="accent6">
                    <a:lumMod val="75000"/>
                  </a:schemeClr>
                </a:solidFill>
                <a:latin typeface="+mn-lt"/>
                <a:cs typeface="+mn-cs"/>
              </a:rPr>
              <a:t>désordonné et sale</a:t>
            </a:r>
          </a:p>
          <a:p>
            <a:pPr fontAlgn="auto">
              <a:spcBef>
                <a:spcPts val="0"/>
              </a:spcBef>
              <a:spcAft>
                <a:spcPts val="0"/>
              </a:spcAft>
              <a:defRPr/>
            </a:pPr>
            <a:r>
              <a:rPr lang="fr-FR" dirty="0">
                <a:latin typeface="+mn-lt"/>
                <a:cs typeface="+mn-cs"/>
              </a:rPr>
              <a:t>génère un environnement peu agréable</a:t>
            </a:r>
          </a:p>
          <a:p>
            <a:pPr fontAlgn="auto">
              <a:spcBef>
                <a:spcPts val="0"/>
              </a:spcBef>
              <a:spcAft>
                <a:spcPts val="0"/>
              </a:spcAft>
              <a:defRPr/>
            </a:pPr>
            <a:r>
              <a:rPr lang="fr-FR" dirty="0">
                <a:latin typeface="+mn-lt"/>
                <a:cs typeface="+mn-cs"/>
              </a:rPr>
              <a:t>et peu propice à </a:t>
            </a:r>
            <a:r>
              <a:rPr lang="fr-FR" b="1" dirty="0">
                <a:solidFill>
                  <a:schemeClr val="accent6">
                    <a:lumMod val="75000"/>
                  </a:schemeClr>
                </a:solidFill>
                <a:latin typeface="+mn-lt"/>
                <a:cs typeface="+mn-cs"/>
              </a:rPr>
              <a:t>une activité efficace.</a:t>
            </a:r>
            <a:endParaRPr lang="fr-FR" dirty="0">
              <a:solidFill>
                <a:schemeClr val="accent6">
                  <a:lumMod val="75000"/>
                </a:schemeClr>
              </a:solidFill>
              <a:latin typeface="+mn-lt"/>
              <a:cs typeface="+mn-cs"/>
            </a:endParaRPr>
          </a:p>
        </p:txBody>
      </p:sp>
      <p:sp>
        <p:nvSpPr>
          <p:cNvPr id="6" name="ZoneTexte 5"/>
          <p:cNvSpPr txBox="1"/>
          <p:nvPr/>
        </p:nvSpPr>
        <p:spPr>
          <a:xfrm>
            <a:off x="3333751" y="5929313"/>
            <a:ext cx="8001000" cy="40005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fontAlgn="auto">
              <a:spcBef>
                <a:spcPts val="0"/>
              </a:spcBef>
              <a:spcAft>
                <a:spcPts val="0"/>
              </a:spcAft>
              <a:defRPr/>
            </a:pPr>
            <a:r>
              <a:rPr lang="fr-FR" sz="2000" b="1" dirty="0"/>
              <a:t>Les 5 S sont le fondement de toute démarche qualité !</a:t>
            </a:r>
            <a:endParaRPr lang="fr-FR" sz="2000" dirty="0"/>
          </a:p>
        </p:txBody>
      </p:sp>
      <p:pic>
        <p:nvPicPr>
          <p:cNvPr id="10246" name="Picture 2"/>
          <p:cNvPicPr>
            <a:picLocks noChangeAspect="1" noChangeArrowheads="1"/>
          </p:cNvPicPr>
          <p:nvPr/>
        </p:nvPicPr>
        <p:blipFill>
          <a:blip r:embed="rId2"/>
          <a:srcRect/>
          <a:stretch>
            <a:fillRect/>
          </a:stretch>
        </p:blipFill>
        <p:spPr bwMode="auto">
          <a:xfrm>
            <a:off x="7334251" y="1500189"/>
            <a:ext cx="3333749" cy="2071687"/>
          </a:xfrm>
          <a:prstGeom prst="rect">
            <a:avLst/>
          </a:prstGeom>
          <a:noFill/>
          <a:ln w="9525">
            <a:noFill/>
            <a:miter lim="800000"/>
            <a:headEnd/>
            <a:tailEnd/>
          </a:ln>
        </p:spPr>
      </p:pic>
      <p:pic>
        <p:nvPicPr>
          <p:cNvPr id="10247" name="Picture 3"/>
          <p:cNvPicPr>
            <a:picLocks noChangeAspect="1" noChangeArrowheads="1"/>
          </p:cNvPicPr>
          <p:nvPr/>
        </p:nvPicPr>
        <p:blipFill>
          <a:blip r:embed="rId3"/>
          <a:srcRect/>
          <a:stretch>
            <a:fillRect/>
          </a:stretch>
        </p:blipFill>
        <p:spPr bwMode="auto">
          <a:xfrm>
            <a:off x="1047751" y="3286126"/>
            <a:ext cx="3714749" cy="2428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10243"/>
                                        </p:tgtEl>
                                        <p:attrNameLst>
                                          <p:attrName>style.visibility</p:attrName>
                                        </p:attrNameLst>
                                      </p:cBhvr>
                                      <p:to>
                                        <p:strVal val="visible"/>
                                      </p:to>
                                    </p:set>
                                    <p:animEffect transition="in" filter="box(in)">
                                      <p:cBhvr>
                                        <p:cTn id="14" dur="500"/>
                                        <p:tgtEl>
                                          <p:spTgt spid="10243"/>
                                        </p:tgtEl>
                                      </p:cBhvr>
                                    </p:animEffect>
                                  </p:childTnLst>
                                </p:cTn>
                              </p:par>
                              <p:par>
                                <p:cTn id="15" presetID="4" presetClass="entr" presetSubtype="16" fill="hold" nodeType="withEffect">
                                  <p:stCondLst>
                                    <p:cond delay="0"/>
                                  </p:stCondLst>
                                  <p:childTnLst>
                                    <p:set>
                                      <p:cBhvr>
                                        <p:cTn id="16" dur="1" fill="hold">
                                          <p:stCondLst>
                                            <p:cond delay="0"/>
                                          </p:stCondLst>
                                        </p:cTn>
                                        <p:tgtEl>
                                          <p:spTgt spid="10246"/>
                                        </p:tgtEl>
                                        <p:attrNameLst>
                                          <p:attrName>style.visibility</p:attrName>
                                        </p:attrNameLst>
                                      </p:cBhvr>
                                      <p:to>
                                        <p:strVal val="visible"/>
                                      </p:to>
                                    </p:set>
                                    <p:animEffect transition="in" filter="box(in)">
                                      <p:cBhvr>
                                        <p:cTn id="17" dur="500"/>
                                        <p:tgtEl>
                                          <p:spTgt spid="10246"/>
                                        </p:tgtEl>
                                      </p:cBhvr>
                                    </p:animEffect>
                                  </p:childTnLst>
                                </p:cTn>
                              </p:par>
                              <p:par>
                                <p:cTn id="18" presetID="4" presetClass="entr" presetSubtype="16" fill="hold" nodeType="withEffect">
                                  <p:stCondLst>
                                    <p:cond delay="0"/>
                                  </p:stCondLst>
                                  <p:childTnLst>
                                    <p:set>
                                      <p:cBhvr>
                                        <p:cTn id="19" dur="1" fill="hold">
                                          <p:stCondLst>
                                            <p:cond delay="0"/>
                                          </p:stCondLst>
                                        </p:cTn>
                                        <p:tgtEl>
                                          <p:spTgt spid="10247"/>
                                        </p:tgtEl>
                                        <p:attrNameLst>
                                          <p:attrName>style.visibility</p:attrName>
                                        </p:attrNameLst>
                                      </p:cBhvr>
                                      <p:to>
                                        <p:strVal val="visible"/>
                                      </p:to>
                                    </p:set>
                                    <p:animEffect transition="in" filter="box(in)">
                                      <p:cBhvr>
                                        <p:cTn id="20" dur="500"/>
                                        <p:tgtEl>
                                          <p:spTgt spid="10247"/>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ox(i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slide(fromBottom)">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243" grpId="0"/>
      <p:bldP spid="5" grpId="0"/>
      <p:bldP spid="6" grpId="0" animBg="1"/>
    </p:bld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fontAlgn="auto">
              <a:spcAft>
                <a:spcPts val="0"/>
              </a:spcAft>
              <a:defRPr/>
            </a:pPr>
            <a:r>
              <a:rPr lang="fr-FR" b="1" dirty="0">
                <a:latin typeface="Times New Roman" pitchFamily="18" charset="0"/>
                <a:cs typeface="Times New Roman" pitchFamily="18" charset="0"/>
              </a:rPr>
              <a:t>Les bénéfices générés par le 5S …</a:t>
            </a:r>
            <a:endParaRPr lang="fr-FR" dirty="0">
              <a:latin typeface="Times New Roman" pitchFamily="18" charset="0"/>
              <a:cs typeface="Times New Roman" pitchFamily="18" charset="0"/>
            </a:endParaRPr>
          </a:p>
        </p:txBody>
      </p:sp>
      <p:sp>
        <p:nvSpPr>
          <p:cNvPr id="12291" name="ZoneTexte 3"/>
          <p:cNvSpPr txBox="1">
            <a:spLocks noChangeArrowheads="1"/>
          </p:cNvSpPr>
          <p:nvPr/>
        </p:nvSpPr>
        <p:spPr bwMode="auto">
          <a:xfrm>
            <a:off x="1" y="2571750"/>
            <a:ext cx="5524500" cy="1631950"/>
          </a:xfrm>
          <a:prstGeom prst="rect">
            <a:avLst/>
          </a:prstGeom>
          <a:noFill/>
          <a:ln w="9525">
            <a:noFill/>
            <a:miter lim="800000"/>
            <a:headEnd/>
            <a:tailEnd/>
          </a:ln>
        </p:spPr>
        <p:txBody>
          <a:bodyPr>
            <a:spAutoFit/>
          </a:bodyPr>
          <a:lstStyle/>
          <a:p>
            <a:pPr>
              <a:buFont typeface="Wingdings" pitchFamily="2" charset="2"/>
              <a:buChar char="ü"/>
            </a:pPr>
            <a:r>
              <a:rPr lang="fr-FR" sz="2000">
                <a:latin typeface="Times New Roman" pitchFamily="18" charset="0"/>
                <a:cs typeface="Times New Roman" pitchFamily="18" charset="0"/>
              </a:rPr>
              <a:t>Les résultats se traduisent par des </a:t>
            </a:r>
            <a:r>
              <a:rPr lang="fr-FR" sz="2000" b="1">
                <a:solidFill>
                  <a:srgbClr val="FF0000"/>
                </a:solidFill>
                <a:latin typeface="Times New Roman" pitchFamily="18" charset="0"/>
                <a:cs typeface="Times New Roman" pitchFamily="18" charset="0"/>
              </a:rPr>
              <a:t>habitudes de travail plus </a:t>
            </a:r>
            <a:r>
              <a:rPr lang="fr-FR" sz="2000">
                <a:latin typeface="Times New Roman" pitchFamily="18" charset="0"/>
                <a:cs typeface="Times New Roman" pitchFamily="18" charset="0"/>
              </a:rPr>
              <a:t>adaptées,</a:t>
            </a:r>
          </a:p>
          <a:p>
            <a:pPr>
              <a:buFont typeface="Wingdings" pitchFamily="2" charset="2"/>
              <a:buChar char="ü"/>
            </a:pPr>
            <a:r>
              <a:rPr lang="fr-FR" sz="2000">
                <a:latin typeface="Times New Roman" pitchFamily="18" charset="0"/>
                <a:cs typeface="Times New Roman" pitchFamily="18" charset="0"/>
              </a:rPr>
              <a:t>une </a:t>
            </a:r>
            <a:r>
              <a:rPr lang="fr-FR" sz="2000" b="1">
                <a:solidFill>
                  <a:srgbClr val="FF0000"/>
                </a:solidFill>
                <a:latin typeface="Times New Roman" pitchFamily="18" charset="0"/>
                <a:cs typeface="Times New Roman" pitchFamily="18" charset="0"/>
              </a:rPr>
              <a:t>réduction du travail,</a:t>
            </a:r>
          </a:p>
          <a:p>
            <a:pPr>
              <a:buFont typeface="Wingdings" pitchFamily="2" charset="2"/>
              <a:buChar char="ü"/>
            </a:pPr>
            <a:r>
              <a:rPr lang="fr-FR" sz="2000">
                <a:latin typeface="Times New Roman" pitchFamily="18" charset="0"/>
                <a:cs typeface="Times New Roman" pitchFamily="18" charset="0"/>
              </a:rPr>
              <a:t>une amélioration de la </a:t>
            </a:r>
            <a:r>
              <a:rPr lang="fr-FR" sz="2000" b="1">
                <a:solidFill>
                  <a:srgbClr val="FF0000"/>
                </a:solidFill>
                <a:latin typeface="Times New Roman" pitchFamily="18" charset="0"/>
                <a:cs typeface="Times New Roman" pitchFamily="18" charset="0"/>
              </a:rPr>
              <a:t>productivité et de la qualité.</a:t>
            </a:r>
            <a:endParaRPr lang="fr-FR" sz="2000">
              <a:solidFill>
                <a:srgbClr val="FF0000"/>
              </a:solidFill>
              <a:latin typeface="Times New Roman" pitchFamily="18" charset="0"/>
              <a:cs typeface="Times New Roman" pitchFamily="18" charset="0"/>
            </a:endParaRPr>
          </a:p>
        </p:txBody>
      </p:sp>
      <p:sp>
        <p:nvSpPr>
          <p:cNvPr id="12292" name="ZoneTexte 4"/>
          <p:cNvSpPr txBox="1">
            <a:spLocks noChangeArrowheads="1"/>
          </p:cNvSpPr>
          <p:nvPr/>
        </p:nvSpPr>
        <p:spPr bwMode="auto">
          <a:xfrm>
            <a:off x="0" y="1571626"/>
            <a:ext cx="4932697" cy="830997"/>
          </a:xfrm>
          <a:prstGeom prst="rect">
            <a:avLst/>
          </a:prstGeom>
          <a:noFill/>
          <a:ln w="9525">
            <a:noFill/>
            <a:miter lim="800000"/>
            <a:headEnd/>
            <a:tailEnd/>
          </a:ln>
        </p:spPr>
        <p:txBody>
          <a:bodyPr wrap="none">
            <a:spAutoFit/>
          </a:bodyPr>
          <a:lstStyle/>
          <a:p>
            <a:r>
              <a:rPr lang="fr-FR" sz="2400" b="1">
                <a:latin typeface="Constantia" pitchFamily="18" charset="0"/>
              </a:rPr>
              <a:t>              </a:t>
            </a:r>
            <a:r>
              <a:rPr lang="fr-FR" sz="2400" b="1">
                <a:solidFill>
                  <a:srgbClr val="00B0F0"/>
                </a:solidFill>
                <a:latin typeface="Constantia" pitchFamily="18" charset="0"/>
              </a:rPr>
              <a:t>La qualité prospère !</a:t>
            </a:r>
          </a:p>
          <a:p>
            <a:r>
              <a:rPr lang="fr-FR" sz="2400">
                <a:latin typeface="Constantia" pitchFamily="18" charset="0"/>
              </a:rPr>
              <a:t>L ’état d ’esprit des employés change</a:t>
            </a:r>
          </a:p>
        </p:txBody>
      </p:sp>
      <p:sp>
        <p:nvSpPr>
          <p:cNvPr id="6" name="ZoneTexte 5"/>
          <p:cNvSpPr txBox="1">
            <a:spLocks noChangeArrowheads="1"/>
          </p:cNvSpPr>
          <p:nvPr/>
        </p:nvSpPr>
        <p:spPr bwMode="auto">
          <a:xfrm>
            <a:off x="527051" y="4929188"/>
            <a:ext cx="4273549" cy="406400"/>
          </a:xfrm>
          <a:prstGeom prst="rect">
            <a:avLst/>
          </a:prstGeom>
          <a:solidFill>
            <a:srgbClr val="E8C8C8"/>
          </a:solidFill>
          <a:ln w="9525" algn="ctr">
            <a:solidFill>
              <a:srgbClr val="C64847"/>
            </a:solidFill>
            <a:miter lim="800000"/>
            <a:headEnd/>
            <a:tailEnd/>
          </a:ln>
          <a:effectLst>
            <a:outerShdw dist="25400" dir="5400000" rotWithShape="0">
              <a:srgbClr val="000000">
                <a:alpha val="34999"/>
              </a:srgbClr>
            </a:outerShdw>
          </a:effectLst>
        </p:spPr>
        <p:txBody>
          <a:bodyPr>
            <a:spAutoFit/>
          </a:bodyPr>
          <a:lstStyle/>
          <a:p>
            <a:pPr fontAlgn="auto">
              <a:spcBef>
                <a:spcPts val="0"/>
              </a:spcBef>
              <a:spcAft>
                <a:spcPts val="0"/>
              </a:spcAft>
              <a:defRPr/>
            </a:pPr>
            <a:r>
              <a:rPr lang="fr-FR" sz="2000" b="1" dirty="0">
                <a:solidFill>
                  <a:schemeClr val="dk1"/>
                </a:solidFill>
                <a:latin typeface="+mn-lt"/>
                <a:cs typeface="+mn-cs"/>
              </a:rPr>
              <a:t>C ’est un indicateur visuel</a:t>
            </a:r>
            <a:endParaRPr lang="fr-FR" sz="2000" dirty="0">
              <a:solidFill>
                <a:schemeClr val="dk1"/>
              </a:solidFill>
              <a:latin typeface="+mn-lt"/>
              <a:cs typeface="+mn-cs"/>
            </a:endParaRPr>
          </a:p>
        </p:txBody>
      </p:sp>
      <p:sp>
        <p:nvSpPr>
          <p:cNvPr id="7" name="ZoneTexte 6"/>
          <p:cNvSpPr txBox="1"/>
          <p:nvPr/>
        </p:nvSpPr>
        <p:spPr>
          <a:xfrm>
            <a:off x="5143500" y="5373688"/>
            <a:ext cx="5715000" cy="707886"/>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fr-FR" sz="2000" b="1" dirty="0"/>
              <a:t>La tenue d'un atelier ou d ’un bureau</a:t>
            </a:r>
          </a:p>
          <a:p>
            <a:pPr algn="ctr" fontAlgn="auto">
              <a:spcBef>
                <a:spcPts val="0"/>
              </a:spcBef>
              <a:spcAft>
                <a:spcPts val="0"/>
              </a:spcAft>
              <a:defRPr/>
            </a:pPr>
            <a:r>
              <a:rPr lang="fr-FR" sz="2000" b="1" dirty="0"/>
              <a:t>reflète à coup sûr la qualité du travail!</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12292"/>
                                        </p:tgtEl>
                                        <p:attrNameLst>
                                          <p:attrName>style.visibility</p:attrName>
                                        </p:attrNameLst>
                                      </p:cBhvr>
                                      <p:to>
                                        <p:strVal val="visible"/>
                                      </p:to>
                                    </p:set>
                                    <p:anim calcmode="lin" valueType="num">
                                      <p:cBhvr>
                                        <p:cTn id="12" dur="500" fill="hold"/>
                                        <p:tgtEl>
                                          <p:spTgt spid="12292"/>
                                        </p:tgtEl>
                                        <p:attrNameLst>
                                          <p:attrName>ppt_w</p:attrName>
                                        </p:attrNameLst>
                                      </p:cBhvr>
                                      <p:tavLst>
                                        <p:tav tm="0">
                                          <p:val>
                                            <p:fltVal val="0"/>
                                          </p:val>
                                        </p:tav>
                                        <p:tav tm="100000">
                                          <p:val>
                                            <p:strVal val="#ppt_w"/>
                                          </p:val>
                                        </p:tav>
                                      </p:tavLst>
                                    </p:anim>
                                    <p:anim calcmode="lin" valueType="num">
                                      <p:cBhvr>
                                        <p:cTn id="13" dur="500" fill="hold"/>
                                        <p:tgtEl>
                                          <p:spTgt spid="12292"/>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7" presetClass="entr" presetSubtype="10" fill="hold" grpId="0" nodeType="clickEffect">
                                  <p:stCondLst>
                                    <p:cond delay="0"/>
                                  </p:stCondLst>
                                  <p:childTnLst>
                                    <p:set>
                                      <p:cBhvr>
                                        <p:cTn id="17" dur="1" fill="hold">
                                          <p:stCondLst>
                                            <p:cond delay="0"/>
                                          </p:stCondLst>
                                        </p:cTn>
                                        <p:tgtEl>
                                          <p:spTgt spid="12291"/>
                                        </p:tgtEl>
                                        <p:attrNameLst>
                                          <p:attrName>style.visibility</p:attrName>
                                        </p:attrNameLst>
                                      </p:cBhvr>
                                      <p:to>
                                        <p:strVal val="visible"/>
                                      </p:to>
                                    </p:set>
                                    <p:anim calcmode="lin" valueType="num">
                                      <p:cBhvr>
                                        <p:cTn id="18" dur="500" fill="hold"/>
                                        <p:tgtEl>
                                          <p:spTgt spid="12291"/>
                                        </p:tgtEl>
                                        <p:attrNameLst>
                                          <p:attrName>ppt_w</p:attrName>
                                        </p:attrNameLst>
                                      </p:cBhvr>
                                      <p:tavLst>
                                        <p:tav tm="0">
                                          <p:val>
                                            <p:fltVal val="0"/>
                                          </p:val>
                                        </p:tav>
                                        <p:tav tm="100000">
                                          <p:val>
                                            <p:strVal val="#ppt_w"/>
                                          </p:val>
                                        </p:tav>
                                      </p:tavLst>
                                    </p:anim>
                                    <p:anim calcmode="lin" valueType="num">
                                      <p:cBhvr>
                                        <p:cTn id="19" dur="500" fill="hold"/>
                                        <p:tgtEl>
                                          <p:spTgt spid="12291"/>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291" grpId="0"/>
      <p:bldP spid="12292" grpId="0"/>
      <p:bldP spid="6" grpId="0" animBg="1"/>
      <p:bldP spid="7" grpId="0" animBg="1"/>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re 1"/>
          <p:cNvSpPr>
            <a:spLocks noGrp="1"/>
          </p:cNvSpPr>
          <p:nvPr>
            <p:ph type="title" idx="4294967295"/>
          </p:nvPr>
        </p:nvSpPr>
        <p:spPr>
          <a:xfrm>
            <a:off x="772714" y="0"/>
            <a:ext cx="10972800" cy="1143000"/>
          </a:xfrm>
        </p:spPr>
        <p:txBody>
          <a:bodyPr/>
          <a:lstStyle/>
          <a:p>
            <a:r>
              <a:rPr lang="fr-FR" b="1" dirty="0">
                <a:solidFill>
                  <a:srgbClr val="D9F147"/>
                </a:solidFill>
                <a:latin typeface="Times New Roman" pitchFamily="18" charset="0"/>
                <a:cs typeface="Times New Roman" pitchFamily="18" charset="0"/>
              </a:rPr>
              <a:t>Les principes du 5 S</a:t>
            </a:r>
            <a:endParaRPr lang="fr-FR" dirty="0">
              <a:solidFill>
                <a:srgbClr val="D9F147"/>
              </a:solidFill>
              <a:latin typeface="Times New Roman" pitchFamily="18" charset="0"/>
              <a:cs typeface="Times New Roman" pitchFamily="18" charset="0"/>
            </a:endParaRPr>
          </a:p>
        </p:txBody>
      </p:sp>
      <p:sp>
        <p:nvSpPr>
          <p:cNvPr id="3" name="Espace réservé du contenu 2"/>
          <p:cNvSpPr>
            <a:spLocks noGrp="1"/>
          </p:cNvSpPr>
          <p:nvPr>
            <p:ph idx="4294967295"/>
          </p:nvPr>
        </p:nvSpPr>
        <p:spPr>
          <a:xfrm>
            <a:off x="913795" y="745588"/>
            <a:ext cx="10353762" cy="5045612"/>
          </a:xfrm>
        </p:spPr>
        <p:txBody>
          <a:bodyPr>
            <a:noAutofit/>
          </a:bodyPr>
          <a:lstStyle/>
          <a:p>
            <a:pPr marL="274320" indent="-274320" fontAlgn="auto">
              <a:spcAft>
                <a:spcPts val="0"/>
              </a:spcAft>
              <a:buClr>
                <a:schemeClr val="accent3"/>
              </a:buClr>
              <a:buFont typeface="Wingdings 2"/>
              <a:buNone/>
              <a:defRPr/>
            </a:pPr>
            <a:r>
              <a:rPr lang="fr-FR" b="1" i="1" dirty="0">
                <a:latin typeface="Times New Roman" pitchFamily="18" charset="0"/>
                <a:cs typeface="Times New Roman" pitchFamily="18" charset="0"/>
              </a:rPr>
              <a:t>    Axé sur le comportement &amp; l ’attitude des individus : </a:t>
            </a:r>
            <a:r>
              <a:rPr lang="fr-FR" b="1" i="1" dirty="0">
                <a:solidFill>
                  <a:srgbClr val="FF0000"/>
                </a:solidFill>
                <a:latin typeface="Times New Roman" pitchFamily="18" charset="0"/>
                <a:cs typeface="Times New Roman" pitchFamily="18" charset="0"/>
              </a:rPr>
              <a:t>initiatives</a:t>
            </a:r>
          </a:p>
          <a:p>
            <a:pPr marL="274320" indent="-274320" fontAlgn="auto">
              <a:spcAft>
                <a:spcPts val="0"/>
              </a:spcAft>
              <a:buClr>
                <a:schemeClr val="accent3"/>
              </a:buClr>
              <a:buFont typeface="Wingdings 2"/>
              <a:buNone/>
              <a:defRPr/>
            </a:pPr>
            <a:r>
              <a:rPr lang="fr-FR" b="1" i="1" dirty="0">
                <a:latin typeface="Times New Roman" pitchFamily="18" charset="0"/>
                <a:cs typeface="Times New Roman" pitchFamily="18" charset="0"/>
              </a:rPr>
              <a:t>     personnelles pour renforcer :</a:t>
            </a:r>
          </a:p>
          <a:p>
            <a:pPr marL="274320" indent="-274320" fontAlgn="auto">
              <a:spcAft>
                <a:spcPts val="0"/>
              </a:spcAft>
              <a:buClr>
                <a:schemeClr val="accent3"/>
              </a:buClr>
              <a:buFont typeface="Courier New" pitchFamily="49" charset="0"/>
              <a:buChar char="o"/>
              <a:defRPr/>
            </a:pPr>
            <a:r>
              <a:rPr lang="fr-FR" dirty="0">
                <a:latin typeface="Times New Roman" pitchFamily="18" charset="0"/>
                <a:cs typeface="Times New Roman" pitchFamily="18" charset="0"/>
              </a:rPr>
              <a:t>l ’ordre</a:t>
            </a:r>
          </a:p>
          <a:p>
            <a:pPr marL="274320" indent="-274320" fontAlgn="auto">
              <a:spcAft>
                <a:spcPts val="0"/>
              </a:spcAft>
              <a:buClr>
                <a:schemeClr val="accent3"/>
              </a:buClr>
              <a:buFont typeface="Courier New" pitchFamily="49" charset="0"/>
              <a:buChar char="o"/>
              <a:defRPr/>
            </a:pPr>
            <a:r>
              <a:rPr lang="fr-FR" dirty="0">
                <a:latin typeface="Times New Roman" pitchFamily="18" charset="0"/>
                <a:cs typeface="Times New Roman" pitchFamily="18" charset="0"/>
              </a:rPr>
              <a:t>la propreté</a:t>
            </a:r>
          </a:p>
          <a:p>
            <a:pPr marL="274320" indent="-274320" fontAlgn="auto">
              <a:spcAft>
                <a:spcPts val="0"/>
              </a:spcAft>
              <a:buClr>
                <a:schemeClr val="accent3"/>
              </a:buClr>
              <a:buFont typeface="Courier New" pitchFamily="49" charset="0"/>
              <a:buChar char="o"/>
              <a:defRPr/>
            </a:pPr>
            <a:r>
              <a:rPr lang="fr-FR" dirty="0">
                <a:latin typeface="Times New Roman" pitchFamily="18" charset="0"/>
                <a:cs typeface="Times New Roman" pitchFamily="18" charset="0"/>
              </a:rPr>
              <a:t>la rigueur</a:t>
            </a:r>
          </a:p>
          <a:p>
            <a:pPr marL="274320" indent="-274320" fontAlgn="auto">
              <a:spcAft>
                <a:spcPts val="0"/>
              </a:spcAft>
              <a:buClr>
                <a:schemeClr val="accent3"/>
              </a:buClr>
              <a:buFont typeface="Wingdings 2"/>
              <a:buNone/>
              <a:defRPr/>
            </a:pPr>
            <a:r>
              <a:rPr lang="fr-FR" sz="1100" b="1" i="1" dirty="0">
                <a:latin typeface="Times New Roman" pitchFamily="18" charset="0"/>
                <a:cs typeface="Times New Roman" pitchFamily="18" charset="0"/>
              </a:rPr>
              <a:t>    </a:t>
            </a:r>
            <a:r>
              <a:rPr lang="fr-FR" sz="1600" b="1" i="1" dirty="0">
                <a:latin typeface="Times New Roman" pitchFamily="18" charset="0"/>
                <a:cs typeface="Times New Roman" pitchFamily="18" charset="0"/>
              </a:rPr>
              <a:t>Fixer des objectifs clairs par poste de travail</a:t>
            </a:r>
          </a:p>
          <a:p>
            <a:pPr marL="274320" indent="-274320" fontAlgn="auto">
              <a:spcAft>
                <a:spcPts val="0"/>
              </a:spcAft>
              <a:buClr>
                <a:schemeClr val="accent3"/>
              </a:buClr>
              <a:buFont typeface="Wingdings 2"/>
              <a:buNone/>
              <a:defRPr/>
            </a:pPr>
            <a:r>
              <a:rPr lang="fr-FR" sz="1600" b="1" i="1" dirty="0">
                <a:latin typeface="Times New Roman" pitchFamily="18" charset="0"/>
                <a:cs typeface="Times New Roman" pitchFamily="18" charset="0"/>
              </a:rPr>
              <a:t>     Promouvoir des « mots d ’ordre »</a:t>
            </a:r>
          </a:p>
          <a:p>
            <a:pPr marL="274320" indent="-274320" fontAlgn="auto">
              <a:spcAft>
                <a:spcPts val="0"/>
              </a:spcAft>
              <a:buClr>
                <a:schemeClr val="accent3"/>
              </a:buClr>
              <a:buFont typeface="Wingdings" pitchFamily="2" charset="2"/>
              <a:buChar char="q"/>
              <a:defRPr/>
            </a:pPr>
            <a:r>
              <a:rPr lang="fr-FR" sz="1600" b="1" dirty="0">
                <a:solidFill>
                  <a:srgbClr val="D9F147"/>
                </a:solidFill>
                <a:effectLst/>
                <a:latin typeface="Times New Roman" pitchFamily="18" charset="0"/>
                <a:cs typeface="Times New Roman" pitchFamily="18" charset="0"/>
              </a:rPr>
              <a:t>Ne jamais provoquer de désordre</a:t>
            </a:r>
          </a:p>
          <a:p>
            <a:pPr marL="274320" indent="-274320" fontAlgn="auto">
              <a:spcAft>
                <a:spcPts val="0"/>
              </a:spcAft>
              <a:buClr>
                <a:schemeClr val="accent3"/>
              </a:buClr>
              <a:buFont typeface="Wingdings" pitchFamily="2" charset="2"/>
              <a:buChar char="q"/>
              <a:defRPr/>
            </a:pPr>
            <a:r>
              <a:rPr lang="fr-FR" sz="1600" b="1" dirty="0">
                <a:solidFill>
                  <a:srgbClr val="D9F147"/>
                </a:solidFill>
                <a:effectLst/>
                <a:latin typeface="Times New Roman" pitchFamily="18" charset="0"/>
                <a:cs typeface="Times New Roman" pitchFamily="18" charset="0"/>
              </a:rPr>
              <a:t>Ne tolérer aucun désordre</a:t>
            </a:r>
          </a:p>
          <a:p>
            <a:pPr marL="274320" indent="-274320" fontAlgn="auto">
              <a:spcAft>
                <a:spcPts val="0"/>
              </a:spcAft>
              <a:buClr>
                <a:schemeClr val="accent3"/>
              </a:buClr>
              <a:buFont typeface="Wingdings" pitchFamily="2" charset="2"/>
              <a:buChar char="q"/>
              <a:defRPr/>
            </a:pPr>
            <a:r>
              <a:rPr lang="fr-FR" sz="1600" b="1" dirty="0">
                <a:solidFill>
                  <a:srgbClr val="D9F147"/>
                </a:solidFill>
                <a:effectLst/>
                <a:latin typeface="Times New Roman" pitchFamily="18" charset="0"/>
                <a:cs typeface="Times New Roman" pitchFamily="18" charset="0"/>
              </a:rPr>
              <a:t>Il faut nettoyer immédiatement ce qui à été sali</a:t>
            </a:r>
          </a:p>
          <a:p>
            <a:pPr marL="274320" indent="-274320" fontAlgn="auto">
              <a:spcAft>
                <a:spcPts val="0"/>
              </a:spcAft>
              <a:buClr>
                <a:schemeClr val="accent3"/>
              </a:buClr>
              <a:buFont typeface="Wingdings" pitchFamily="2" charset="2"/>
              <a:buChar char="q"/>
              <a:defRPr/>
            </a:pPr>
            <a:r>
              <a:rPr lang="fr-FR" sz="1600" b="1" dirty="0">
                <a:solidFill>
                  <a:srgbClr val="D9F147"/>
                </a:solidFill>
                <a:effectLst/>
                <a:latin typeface="Times New Roman" pitchFamily="18" charset="0"/>
                <a:cs typeface="Times New Roman" pitchFamily="18" charset="0"/>
              </a:rPr>
              <a:t>Tout ce qui n ’est plus lisible doit être réécrit</a:t>
            </a:r>
          </a:p>
          <a:p>
            <a:pPr marL="274320" indent="-274320" fontAlgn="auto">
              <a:spcAft>
                <a:spcPts val="0"/>
              </a:spcAft>
              <a:buClr>
                <a:schemeClr val="accent3"/>
              </a:buClr>
              <a:buFont typeface="Wingdings" pitchFamily="2" charset="2"/>
              <a:buChar char="q"/>
              <a:defRPr/>
            </a:pPr>
            <a:r>
              <a:rPr lang="fr-FR" sz="1600" b="1" dirty="0">
                <a:solidFill>
                  <a:srgbClr val="D9F147"/>
                </a:solidFill>
                <a:effectLst/>
                <a:latin typeface="Times New Roman" pitchFamily="18" charset="0"/>
                <a:cs typeface="Times New Roman" pitchFamily="18" charset="0"/>
              </a:rPr>
              <a:t>Dégager du temps pour faire les 5S</a:t>
            </a:r>
          </a:p>
          <a:p>
            <a:pPr marL="274320" indent="-274320" fontAlgn="auto">
              <a:spcAft>
                <a:spcPts val="0"/>
              </a:spcAft>
              <a:buClr>
                <a:schemeClr val="accent3"/>
              </a:buClr>
              <a:buFont typeface="Wingdings" pitchFamily="2" charset="2"/>
              <a:buChar char="q"/>
              <a:defRPr/>
            </a:pPr>
            <a:r>
              <a:rPr lang="fr-FR" sz="1600" b="1" dirty="0">
                <a:solidFill>
                  <a:srgbClr val="D9F147"/>
                </a:solidFill>
                <a:effectLst/>
                <a:latin typeface="Times New Roman" pitchFamily="18" charset="0"/>
                <a:cs typeface="Times New Roman" pitchFamily="18" charset="0"/>
              </a:rPr>
              <a:t>Se conformer aux modes opératoires...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82946"/>
                                        </p:tgtEl>
                                        <p:attrNameLst>
                                          <p:attrName>style.visibility</p:attrName>
                                        </p:attrNameLst>
                                      </p:cBhvr>
                                      <p:to>
                                        <p:strVal val="visible"/>
                                      </p:to>
                                    </p:set>
                                    <p:anim calcmode="lin" valueType="num">
                                      <p:cBhvr>
                                        <p:cTn id="7" dur="500" fill="hold"/>
                                        <p:tgtEl>
                                          <p:spTgt spid="82946"/>
                                        </p:tgtEl>
                                        <p:attrNameLst>
                                          <p:attrName>ppt_w</p:attrName>
                                        </p:attrNameLst>
                                      </p:cBhvr>
                                      <p:tavLst>
                                        <p:tav tm="0">
                                          <p:val>
                                            <p:fltVal val="0"/>
                                          </p:val>
                                        </p:tav>
                                        <p:tav tm="100000">
                                          <p:val>
                                            <p:strVal val="#ppt_w"/>
                                          </p:val>
                                        </p:tav>
                                      </p:tavLst>
                                    </p:anim>
                                    <p:anim calcmode="lin" valueType="num">
                                      <p:cBhvr>
                                        <p:cTn id="8" dur="500" fill="hold"/>
                                        <p:tgtEl>
                                          <p:spTgt spid="8294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4" presetClass="entr" presetSubtype="0" accel="10000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strVal val="#ppt_w*0.05"/>
                                          </p:val>
                                        </p:tav>
                                        <p:tav tm="100000">
                                          <p:val>
                                            <p:strVal val="#ppt_w"/>
                                          </p:val>
                                        </p:tav>
                                      </p:tavLst>
                                    </p:anim>
                                    <p:anim calcmode="lin" valueType="num">
                                      <p:cBhvr>
                                        <p:cTn id="14" dur="500" fill="hold"/>
                                        <p:tgtEl>
                                          <p:spTgt spid="3"/>
                                        </p:tgtEl>
                                        <p:attrNameLst>
                                          <p:attrName>ppt_h</p:attrName>
                                        </p:attrNameLst>
                                      </p:cBhvr>
                                      <p:tavLst>
                                        <p:tav tm="0">
                                          <p:val>
                                            <p:strVal val="#ppt_h"/>
                                          </p:val>
                                        </p:tav>
                                        <p:tav tm="100000">
                                          <p:val>
                                            <p:strVal val="#ppt_h"/>
                                          </p:val>
                                        </p:tav>
                                      </p:tavLst>
                                    </p:anim>
                                    <p:anim calcmode="lin" valueType="num">
                                      <p:cBhvr>
                                        <p:cTn id="15" dur="500" fill="hold"/>
                                        <p:tgtEl>
                                          <p:spTgt spid="3"/>
                                        </p:tgtEl>
                                        <p:attrNameLst>
                                          <p:attrName>ppt_x</p:attrName>
                                        </p:attrNameLst>
                                      </p:cBhvr>
                                      <p:tavLst>
                                        <p:tav tm="0">
                                          <p:val>
                                            <p:strVal val="#ppt_x-.2"/>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1"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P spid="3" grpId="0"/>
      <p:bldP spid="3" grpId="1"/>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a:xfrm>
            <a:off x="624417" y="260350"/>
            <a:ext cx="10972800" cy="1143000"/>
          </a:xfrm>
        </p:spPr>
        <p:txBody>
          <a:bodyPr/>
          <a:lstStyle/>
          <a:p>
            <a:r>
              <a:rPr lang="fr-FR" b="1" dirty="0">
                <a:solidFill>
                  <a:srgbClr val="D9F147"/>
                </a:solidFill>
                <a:latin typeface="Times New Roman" pitchFamily="18" charset="0"/>
                <a:cs typeface="Times New Roman" pitchFamily="18" charset="0"/>
              </a:rPr>
              <a:t>Les objectifs du 5S</a:t>
            </a:r>
            <a:endParaRPr lang="fr-FR" dirty="0">
              <a:solidFill>
                <a:srgbClr val="D9F147"/>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609600" y="1600200"/>
            <a:ext cx="10972800" cy="5043488"/>
          </a:xfrm>
        </p:spPr>
        <p:txBody>
          <a:bodyPr>
            <a:normAutofit fontScale="70000" lnSpcReduction="20000"/>
          </a:bodyPr>
          <a:lstStyle/>
          <a:p>
            <a:pPr marL="274320" indent="-274320" fontAlgn="auto">
              <a:spcAft>
                <a:spcPts val="0"/>
              </a:spcAft>
              <a:buClr>
                <a:schemeClr val="accent3"/>
              </a:buClr>
              <a:buFont typeface="Wingdings 2"/>
              <a:buNone/>
              <a:defRPr/>
            </a:pPr>
            <a:r>
              <a:rPr lang="fr-FR" sz="3400" b="1" i="1" dirty="0">
                <a:solidFill>
                  <a:srgbClr val="D9F147"/>
                </a:solidFill>
                <a:latin typeface="Times New Roman" pitchFamily="18" charset="0"/>
                <a:cs typeface="Times New Roman" pitchFamily="18" charset="0"/>
              </a:rPr>
              <a:t>    Vis à vis de la sécurité</a:t>
            </a:r>
          </a:p>
          <a:p>
            <a:pPr marL="274320" indent="-274320" fontAlgn="auto">
              <a:spcAft>
                <a:spcPts val="0"/>
              </a:spcAft>
              <a:buClr>
                <a:srgbClr val="FFC000"/>
              </a:buClr>
              <a:buFont typeface="Courier New" pitchFamily="49" charset="0"/>
              <a:buChar char="o"/>
              <a:defRPr/>
            </a:pPr>
            <a:r>
              <a:rPr lang="fr-FR" dirty="0">
                <a:latin typeface="Times New Roman" pitchFamily="18" charset="0"/>
                <a:cs typeface="Times New Roman" pitchFamily="18" charset="0"/>
              </a:rPr>
              <a:t>Rappel des règles élémentaires de sécurité</a:t>
            </a:r>
          </a:p>
          <a:p>
            <a:pPr marL="274320" indent="-274320" fontAlgn="auto">
              <a:spcAft>
                <a:spcPts val="0"/>
              </a:spcAft>
              <a:buClr>
                <a:schemeClr val="accent3"/>
              </a:buClr>
              <a:buSzPct val="80000"/>
              <a:buFont typeface="Wingdings 2"/>
              <a:buNone/>
              <a:defRPr/>
            </a:pPr>
            <a:r>
              <a:rPr lang="fr-FR" dirty="0">
                <a:latin typeface="Times New Roman" pitchFamily="18" charset="0"/>
                <a:cs typeface="Times New Roman" pitchFamily="18" charset="0"/>
              </a:rPr>
              <a:t>                                  Port du casque, de gants…</a:t>
            </a:r>
          </a:p>
          <a:p>
            <a:pPr marL="274320" indent="-274320" fontAlgn="auto">
              <a:spcAft>
                <a:spcPts val="0"/>
              </a:spcAft>
              <a:buClr>
                <a:schemeClr val="accent3"/>
              </a:buClr>
              <a:buSzPct val="80000"/>
              <a:buFont typeface="Wingdings 2"/>
              <a:buNone/>
              <a:defRPr/>
            </a:pPr>
            <a:r>
              <a:rPr lang="fr-FR" dirty="0">
                <a:latin typeface="Times New Roman" pitchFamily="18" charset="0"/>
                <a:cs typeface="Times New Roman" pitchFamily="18" charset="0"/>
              </a:rPr>
              <a:t>                                  Dégagement des allées (obstacles…)</a:t>
            </a:r>
          </a:p>
          <a:p>
            <a:pPr marL="274320" indent="-274320" fontAlgn="auto">
              <a:spcAft>
                <a:spcPts val="0"/>
              </a:spcAft>
              <a:buClr>
                <a:schemeClr val="accent3"/>
              </a:buClr>
              <a:buSzPct val="80000"/>
              <a:buFont typeface="Wingdings 2"/>
              <a:buNone/>
              <a:defRPr/>
            </a:pPr>
            <a:r>
              <a:rPr lang="fr-FR" dirty="0">
                <a:latin typeface="Times New Roman" pitchFamily="18" charset="0"/>
                <a:cs typeface="Times New Roman" pitchFamily="18" charset="0"/>
              </a:rPr>
              <a:t>                                  Réparation de fuite (huiles, produits chimiques…)</a:t>
            </a:r>
          </a:p>
          <a:p>
            <a:pPr marL="274320" indent="-274320" fontAlgn="auto">
              <a:spcAft>
                <a:spcPts val="0"/>
              </a:spcAft>
              <a:buClr>
                <a:schemeClr val="accent3"/>
              </a:buClr>
              <a:buSzPct val="80000"/>
              <a:buFont typeface="Wingdings 2"/>
              <a:buNone/>
              <a:defRPr/>
            </a:pPr>
            <a:endParaRPr lang="fr-FR" dirty="0">
              <a:latin typeface="Times New Roman" pitchFamily="18" charset="0"/>
              <a:cs typeface="Times New Roman" pitchFamily="18" charset="0"/>
            </a:endParaRPr>
          </a:p>
          <a:p>
            <a:pPr marL="274320" indent="-274320" fontAlgn="auto">
              <a:spcAft>
                <a:spcPts val="0"/>
              </a:spcAft>
              <a:buClr>
                <a:schemeClr val="accent3"/>
              </a:buClr>
              <a:buSzPct val="80000"/>
              <a:buFont typeface="Wingdings 2"/>
              <a:buNone/>
              <a:defRPr/>
            </a:pPr>
            <a:r>
              <a:rPr lang="fr-FR" sz="3400" b="1" i="1" dirty="0">
                <a:solidFill>
                  <a:srgbClr val="D9F147"/>
                </a:solidFill>
                <a:latin typeface="Times New Roman" pitchFamily="18" charset="0"/>
                <a:cs typeface="Times New Roman" pitchFamily="18" charset="0"/>
              </a:rPr>
              <a:t>        Vis à vis de la productivité</a:t>
            </a:r>
          </a:p>
          <a:p>
            <a:pPr marL="274320" indent="-274320" fontAlgn="auto">
              <a:spcAft>
                <a:spcPts val="0"/>
              </a:spcAft>
              <a:buClr>
                <a:srgbClr val="FFC000"/>
              </a:buClr>
              <a:buSzPct val="80000"/>
              <a:buFont typeface="Courier New" pitchFamily="49" charset="0"/>
              <a:buChar char="o"/>
              <a:defRPr/>
            </a:pPr>
            <a:r>
              <a:rPr lang="fr-FR" sz="2300" dirty="0">
                <a:latin typeface="Times New Roman" pitchFamily="18" charset="0"/>
                <a:cs typeface="Times New Roman" pitchFamily="18" charset="0"/>
              </a:rPr>
              <a:t>Pérenniser la qualité, l ’état et la protection des outils</a:t>
            </a:r>
          </a:p>
          <a:p>
            <a:pPr marL="274320" indent="-274320" fontAlgn="auto">
              <a:spcAft>
                <a:spcPts val="0"/>
              </a:spcAft>
              <a:buClr>
                <a:srgbClr val="FFC000"/>
              </a:buClr>
              <a:buSzPct val="80000"/>
              <a:buFont typeface="Courier New" pitchFamily="49" charset="0"/>
              <a:buChar char="o"/>
              <a:defRPr/>
            </a:pPr>
            <a:r>
              <a:rPr lang="fr-FR" sz="2300" dirty="0">
                <a:latin typeface="Times New Roman" pitchFamily="18" charset="0"/>
                <a:cs typeface="Times New Roman" pitchFamily="18" charset="0"/>
              </a:rPr>
              <a:t>Promouvoir l ’amélioration en continu et systématiser la part de temps</a:t>
            </a:r>
          </a:p>
          <a:p>
            <a:pPr marL="274320" indent="-274320" fontAlgn="auto">
              <a:spcAft>
                <a:spcPts val="0"/>
              </a:spcAft>
              <a:buClr>
                <a:srgbClr val="FFC000"/>
              </a:buClr>
              <a:buSzPct val="80000"/>
              <a:buFont typeface="Courier New" pitchFamily="49" charset="0"/>
              <a:buChar char="o"/>
              <a:defRPr/>
            </a:pPr>
            <a:r>
              <a:rPr lang="fr-FR" sz="2300" dirty="0">
                <a:latin typeface="Times New Roman" pitchFamily="18" charset="0"/>
                <a:cs typeface="Times New Roman" pitchFamily="18" charset="0"/>
              </a:rPr>
              <a:t>laissée aux 5S</a:t>
            </a:r>
          </a:p>
          <a:p>
            <a:pPr marL="274320" indent="-274320" fontAlgn="auto">
              <a:spcAft>
                <a:spcPts val="0"/>
              </a:spcAft>
              <a:buClr>
                <a:srgbClr val="FFC000"/>
              </a:buClr>
              <a:buSzPct val="80000"/>
              <a:buFont typeface="Courier New" pitchFamily="49" charset="0"/>
              <a:buChar char="o"/>
              <a:defRPr/>
            </a:pPr>
            <a:r>
              <a:rPr lang="fr-FR" sz="2300" dirty="0">
                <a:latin typeface="Times New Roman" pitchFamily="18" charset="0"/>
                <a:cs typeface="Times New Roman" pitchFamily="18" charset="0"/>
              </a:rPr>
              <a:t>Planifier le temps d ’exécution</a:t>
            </a:r>
          </a:p>
          <a:p>
            <a:pPr marL="274320" indent="-274320" fontAlgn="auto">
              <a:spcAft>
                <a:spcPts val="0"/>
              </a:spcAft>
              <a:buClr>
                <a:srgbClr val="FFC000"/>
              </a:buClr>
              <a:buSzPct val="80000"/>
              <a:buFont typeface="Courier New" pitchFamily="49" charset="0"/>
              <a:buChar char="o"/>
              <a:defRPr/>
            </a:pPr>
            <a:r>
              <a:rPr lang="fr-FR" sz="2300" dirty="0">
                <a:latin typeface="Times New Roman" pitchFamily="18" charset="0"/>
                <a:cs typeface="Times New Roman" pitchFamily="18" charset="0"/>
              </a:rPr>
              <a:t>Former le personnel</a:t>
            </a:r>
          </a:p>
          <a:p>
            <a:pPr marL="274320" indent="-274320" fontAlgn="auto">
              <a:spcAft>
                <a:spcPts val="0"/>
              </a:spcAft>
              <a:buClr>
                <a:srgbClr val="FFC000"/>
              </a:buClr>
              <a:buSzPct val="80000"/>
              <a:buFont typeface="Courier New" pitchFamily="49" charset="0"/>
              <a:buChar char="o"/>
              <a:defRPr/>
            </a:pPr>
            <a:r>
              <a:rPr lang="fr-FR" sz="2300" dirty="0">
                <a:latin typeface="Times New Roman" pitchFamily="18" charset="0"/>
                <a:cs typeface="Times New Roman" pitchFamily="18" charset="0"/>
              </a:rPr>
              <a:t>Modes opératoires &amp; fiches d ’instruction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500" fill="hold"/>
                                        <p:tgtEl>
                                          <p:spTgt spid="13314"/>
                                        </p:tgtEl>
                                        <p:attrNameLst>
                                          <p:attrName>ppt_w</p:attrName>
                                        </p:attrNameLst>
                                      </p:cBhvr>
                                      <p:tavLst>
                                        <p:tav tm="0">
                                          <p:val>
                                            <p:strVal val="#ppt_w*0.05"/>
                                          </p:val>
                                        </p:tav>
                                        <p:tav tm="100000">
                                          <p:val>
                                            <p:strVal val="#ppt_w"/>
                                          </p:val>
                                        </p:tav>
                                      </p:tavLst>
                                    </p:anim>
                                    <p:anim calcmode="lin" valueType="num">
                                      <p:cBhvr>
                                        <p:cTn id="8" dur="500" fill="hold"/>
                                        <p:tgtEl>
                                          <p:spTgt spid="13314"/>
                                        </p:tgtEl>
                                        <p:attrNameLst>
                                          <p:attrName>ppt_h</p:attrName>
                                        </p:attrNameLst>
                                      </p:cBhvr>
                                      <p:tavLst>
                                        <p:tav tm="0">
                                          <p:val>
                                            <p:strVal val="#ppt_h"/>
                                          </p:val>
                                        </p:tav>
                                        <p:tav tm="100000">
                                          <p:val>
                                            <p:strVal val="#ppt_h"/>
                                          </p:val>
                                        </p:tav>
                                      </p:tavLst>
                                    </p:anim>
                                    <p:anim calcmode="lin" valueType="num">
                                      <p:cBhvr>
                                        <p:cTn id="9" dur="500" fill="hold"/>
                                        <p:tgtEl>
                                          <p:spTgt spid="13314"/>
                                        </p:tgtEl>
                                        <p:attrNameLst>
                                          <p:attrName>ppt_x</p:attrName>
                                        </p:attrNameLst>
                                      </p:cBhvr>
                                      <p:tavLst>
                                        <p:tav tm="0">
                                          <p:val>
                                            <p:strVal val="#ppt_x-.2"/>
                                          </p:val>
                                        </p:tav>
                                        <p:tav tm="100000">
                                          <p:val>
                                            <p:strVal val="#ppt_x"/>
                                          </p:val>
                                        </p:tav>
                                      </p:tavLst>
                                    </p:anim>
                                    <p:anim calcmode="lin" valueType="num">
                                      <p:cBhvr>
                                        <p:cTn id="10" dur="500" fill="hold"/>
                                        <p:tgtEl>
                                          <p:spTgt spid="13314"/>
                                        </p:tgtEl>
                                        <p:attrNameLst>
                                          <p:attrName>ppt_y</p:attrName>
                                        </p:attrNameLst>
                                      </p:cBhvr>
                                      <p:tavLst>
                                        <p:tav tm="0">
                                          <p:val>
                                            <p:strVal val="#ppt_y"/>
                                          </p:val>
                                        </p:tav>
                                        <p:tav tm="100000">
                                          <p:val>
                                            <p:strVal val="#ppt_y"/>
                                          </p:val>
                                        </p:tav>
                                      </p:tavLst>
                                    </p:anim>
                                    <p:animEffect transition="in" filter="fade">
                                      <p:cBhvr>
                                        <p:cTn id="11" dur="500"/>
                                        <p:tgtEl>
                                          <p:spTgt spid="1331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3" grpId="0"/>
    </p:bld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p:txBody>
          <a:bodyPr/>
          <a:lstStyle/>
          <a:p>
            <a:r>
              <a:rPr lang="fr-FR" b="1" dirty="0">
                <a:solidFill>
                  <a:srgbClr val="D9F147"/>
                </a:solidFill>
                <a:latin typeface="Times New Roman" pitchFamily="18" charset="0"/>
                <a:cs typeface="Times New Roman" pitchFamily="18" charset="0"/>
              </a:rPr>
              <a:t>Les objectifs du 5S</a:t>
            </a:r>
            <a:endParaRPr lang="fr-FR" dirty="0">
              <a:solidFill>
                <a:srgbClr val="D9F147"/>
              </a:solidFill>
            </a:endParaRPr>
          </a:p>
        </p:txBody>
      </p:sp>
      <p:sp>
        <p:nvSpPr>
          <p:cNvPr id="3" name="Espace réservé du contenu 2"/>
          <p:cNvSpPr>
            <a:spLocks noGrp="1"/>
          </p:cNvSpPr>
          <p:nvPr>
            <p:ph idx="1"/>
          </p:nvPr>
        </p:nvSpPr>
        <p:spPr/>
        <p:txBody>
          <a:bodyPr>
            <a:noAutofit/>
          </a:bodyPr>
          <a:lstStyle/>
          <a:p>
            <a:pPr>
              <a:buFont typeface="Wingdings 2" pitchFamily="18" charset="2"/>
              <a:buNone/>
            </a:pPr>
            <a:r>
              <a:rPr lang="fr-FR" b="1" i="1" dirty="0">
                <a:solidFill>
                  <a:srgbClr val="D9F147"/>
                </a:solidFill>
              </a:rPr>
              <a:t>     </a:t>
            </a:r>
            <a:r>
              <a:rPr lang="fr-FR" b="1" i="1" dirty="0">
                <a:solidFill>
                  <a:srgbClr val="D9F147"/>
                </a:solidFill>
                <a:latin typeface="Times New Roman" pitchFamily="18" charset="0"/>
                <a:cs typeface="Times New Roman" pitchFamily="18" charset="0"/>
              </a:rPr>
              <a:t>Vis à vis de la qualité &amp; de la maintenance</a:t>
            </a:r>
          </a:p>
          <a:p>
            <a:pPr>
              <a:buClr>
                <a:srgbClr val="FF6600"/>
              </a:buClr>
              <a:buSzPct val="80000"/>
              <a:buFont typeface="Courier New" pitchFamily="49" charset="0"/>
              <a:buChar char="o"/>
            </a:pPr>
            <a:r>
              <a:rPr lang="fr-FR" sz="1800" dirty="0"/>
              <a:t>     Promouvoir l ’entretien et le nettoyage</a:t>
            </a:r>
          </a:p>
          <a:p>
            <a:pPr>
              <a:buClr>
                <a:srgbClr val="FF6600"/>
              </a:buClr>
              <a:buSzPct val="80000"/>
              <a:buFont typeface="Courier New" pitchFamily="49" charset="0"/>
              <a:buChar char="o"/>
            </a:pPr>
            <a:r>
              <a:rPr lang="fr-FR" sz="1800" dirty="0"/>
              <a:t>     Maintenance de niveau 1</a:t>
            </a:r>
          </a:p>
          <a:p>
            <a:pPr>
              <a:buClr>
                <a:srgbClr val="FF6600"/>
              </a:buClr>
              <a:buSzPct val="80000"/>
              <a:buFont typeface="Courier New" pitchFamily="49" charset="0"/>
              <a:buChar char="o"/>
            </a:pPr>
            <a:r>
              <a:rPr lang="fr-FR" sz="1800" dirty="0"/>
              <a:t>    Évolution vers la maintenance de niveau 2</a:t>
            </a:r>
          </a:p>
          <a:p>
            <a:pPr>
              <a:buFont typeface="Wingdings 2" pitchFamily="18" charset="2"/>
              <a:buNone/>
            </a:pPr>
            <a:r>
              <a:rPr lang="fr-FR" b="1" i="1" dirty="0">
                <a:solidFill>
                  <a:srgbClr val="D9F147"/>
                </a:solidFill>
              </a:rPr>
              <a:t>     </a:t>
            </a:r>
            <a:r>
              <a:rPr lang="fr-FR" b="1" i="1" dirty="0">
                <a:solidFill>
                  <a:srgbClr val="D9F147"/>
                </a:solidFill>
                <a:latin typeface="Times New Roman" pitchFamily="18" charset="0"/>
                <a:cs typeface="Times New Roman" pitchFamily="18" charset="0"/>
              </a:rPr>
              <a:t>Vis à vis du comportement humain</a:t>
            </a:r>
          </a:p>
          <a:p>
            <a:pPr>
              <a:buClr>
                <a:srgbClr val="FF6600"/>
              </a:buClr>
              <a:buSzPct val="80000"/>
              <a:buFont typeface="Courier New" pitchFamily="49" charset="0"/>
              <a:buChar char="o"/>
            </a:pPr>
            <a:r>
              <a:rPr lang="fr-FR" sz="1800" b="1" dirty="0"/>
              <a:t>   </a:t>
            </a:r>
            <a:r>
              <a:rPr lang="fr-FR" sz="2400" dirty="0"/>
              <a:t>Inculquer un esprit d ’équipe et des valeurs</a:t>
            </a:r>
          </a:p>
          <a:p>
            <a:pPr>
              <a:buClr>
                <a:srgbClr val="FF6600"/>
              </a:buClr>
              <a:buSzPct val="80000"/>
              <a:buFont typeface="Courier New" pitchFamily="49" charset="0"/>
              <a:buChar char="o"/>
            </a:pPr>
            <a:r>
              <a:rPr lang="fr-FR" sz="2400" dirty="0"/>
              <a:t>   dévouement, diligence</a:t>
            </a:r>
          </a:p>
          <a:p>
            <a:pPr>
              <a:buFont typeface="Wingdings 2" pitchFamily="18" charset="2"/>
              <a:buNone/>
            </a:pPr>
            <a:r>
              <a:rPr lang="fr-FR" b="1" i="1" dirty="0">
                <a:solidFill>
                  <a:srgbClr val="D9F147"/>
                </a:solidFill>
              </a:rPr>
              <a:t>      </a:t>
            </a:r>
            <a:r>
              <a:rPr lang="fr-FR" b="1" i="1" dirty="0">
                <a:solidFill>
                  <a:srgbClr val="D9F147"/>
                </a:solidFill>
                <a:latin typeface="Times New Roman" pitchFamily="18" charset="0"/>
                <a:cs typeface="Times New Roman" pitchFamily="18" charset="0"/>
              </a:rPr>
              <a:t>Vis à vis de la réduction des coûts</a:t>
            </a:r>
          </a:p>
          <a:p>
            <a:pPr>
              <a:buClr>
                <a:srgbClr val="FF6600"/>
              </a:buClr>
              <a:buSzPct val="80000"/>
              <a:buFont typeface="Courier New" pitchFamily="49" charset="0"/>
              <a:buChar char="o"/>
            </a:pPr>
            <a:r>
              <a:rPr lang="fr-FR" sz="1800" b="1" dirty="0"/>
              <a:t>    </a:t>
            </a:r>
            <a:r>
              <a:rPr lang="fr-FR" sz="2400" dirty="0"/>
              <a:t>C ’est le but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500" fill="hold"/>
                                        <p:tgtEl>
                                          <p:spTgt spid="15362"/>
                                        </p:tgtEl>
                                        <p:attrNameLst>
                                          <p:attrName>ppt_x</p:attrName>
                                        </p:attrNameLst>
                                      </p:cBhvr>
                                      <p:tavLst>
                                        <p:tav tm="0">
                                          <p:val>
                                            <p:strVal val="#ppt_x"/>
                                          </p:val>
                                        </p:tav>
                                        <p:tav tm="100000">
                                          <p:val>
                                            <p:strVal val="#ppt_x"/>
                                          </p:val>
                                        </p:tav>
                                      </p:tavLst>
                                    </p:anim>
                                    <p:anim calcmode="lin" valueType="num">
                                      <p:cBhvr additive="base">
                                        <p:cTn id="8"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4" presetClass="entr" presetSubtype="0" accel="10000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strVal val="#ppt_w*0.05"/>
                                          </p:val>
                                        </p:tav>
                                        <p:tav tm="100000">
                                          <p:val>
                                            <p:strVal val="#ppt_w"/>
                                          </p:val>
                                        </p:tav>
                                      </p:tavLst>
                                    </p:anim>
                                    <p:anim calcmode="lin" valueType="num">
                                      <p:cBhvr>
                                        <p:cTn id="14" dur="500" fill="hold"/>
                                        <p:tgtEl>
                                          <p:spTgt spid="3"/>
                                        </p:tgtEl>
                                        <p:attrNameLst>
                                          <p:attrName>ppt_h</p:attrName>
                                        </p:attrNameLst>
                                      </p:cBhvr>
                                      <p:tavLst>
                                        <p:tav tm="0">
                                          <p:val>
                                            <p:strVal val="#ppt_h"/>
                                          </p:val>
                                        </p:tav>
                                        <p:tav tm="100000">
                                          <p:val>
                                            <p:strVal val="#ppt_h"/>
                                          </p:val>
                                        </p:tav>
                                      </p:tavLst>
                                    </p:anim>
                                    <p:anim calcmode="lin" valueType="num">
                                      <p:cBhvr>
                                        <p:cTn id="15" dur="500" fill="hold"/>
                                        <p:tgtEl>
                                          <p:spTgt spid="3"/>
                                        </p:tgtEl>
                                        <p:attrNameLst>
                                          <p:attrName>ppt_x</p:attrName>
                                        </p:attrNameLst>
                                      </p:cBhvr>
                                      <p:tavLst>
                                        <p:tav tm="0">
                                          <p:val>
                                            <p:strVal val="#ppt_x-.2"/>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3" grpId="0"/>
    </p:bld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a:xfrm>
            <a:off x="624417" y="0"/>
            <a:ext cx="10972800" cy="1143000"/>
          </a:xfrm>
        </p:spPr>
        <p:txBody>
          <a:bodyPr/>
          <a:lstStyle/>
          <a:p>
            <a:r>
              <a:rPr lang="fr-FR" sz="2800" b="1" dirty="0">
                <a:solidFill>
                  <a:srgbClr val="FFC000"/>
                </a:solidFill>
                <a:latin typeface="Times New Roman" pitchFamily="18" charset="0"/>
                <a:cs typeface="Times New Roman" pitchFamily="18" charset="0"/>
              </a:rPr>
              <a:t>Démarche - « Premier S » - DEBARRAS – SEIRI -</a:t>
            </a:r>
            <a:endParaRPr lang="fr-FR" sz="2800" dirty="0">
              <a:solidFill>
                <a:srgbClr val="FFC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 y="2428875"/>
            <a:ext cx="6762751" cy="1714500"/>
          </a:xfrm>
        </p:spPr>
        <p:txBody>
          <a:bodyPr>
            <a:noAutofit/>
          </a:bodyPr>
          <a:lstStyle/>
          <a:p>
            <a:pPr marL="274320" indent="-274320" fontAlgn="auto">
              <a:spcAft>
                <a:spcPts val="0"/>
              </a:spcAft>
              <a:buClr>
                <a:schemeClr val="accent3"/>
              </a:buClr>
              <a:buFont typeface="Wingdings 2"/>
              <a:buNone/>
              <a:defRPr/>
            </a:pPr>
            <a:r>
              <a:rPr lang="fr-FR" sz="1600" b="1" i="1" dirty="0"/>
              <a:t>Mot d ’ordre</a:t>
            </a:r>
          </a:p>
          <a:p>
            <a:pPr marL="274320" indent="-274320" fontAlgn="auto">
              <a:spcAft>
                <a:spcPts val="0"/>
              </a:spcAft>
              <a:buClr>
                <a:srgbClr val="FF6600"/>
              </a:buClr>
              <a:buFont typeface="Wingdings" pitchFamily="2" charset="2"/>
              <a:buChar char="§"/>
              <a:defRPr/>
            </a:pPr>
            <a:r>
              <a:rPr lang="fr-FR" sz="1600" dirty="0"/>
              <a:t>Distinguer le nécessaire de l ’ inutile</a:t>
            </a:r>
          </a:p>
          <a:p>
            <a:pPr marL="274320" indent="-274320" fontAlgn="auto">
              <a:spcAft>
                <a:spcPts val="0"/>
              </a:spcAft>
              <a:buClr>
                <a:srgbClr val="FF6600"/>
              </a:buClr>
              <a:buFont typeface="Wingdings" pitchFamily="2" charset="2"/>
              <a:buChar char="§"/>
              <a:defRPr/>
            </a:pPr>
            <a:r>
              <a:rPr lang="fr-FR" sz="1600" dirty="0"/>
              <a:t>Supprimer l ’inutile</a:t>
            </a:r>
          </a:p>
          <a:p>
            <a:pPr marL="274320" indent="-274320" fontAlgn="auto">
              <a:spcAft>
                <a:spcPts val="0"/>
              </a:spcAft>
              <a:buClr>
                <a:schemeClr val="accent3"/>
              </a:buClr>
              <a:buFont typeface="Wingdings 2"/>
              <a:buNone/>
              <a:defRPr/>
            </a:pPr>
            <a:r>
              <a:rPr lang="fr-FR" sz="1600" dirty="0"/>
              <a:t>    </a:t>
            </a:r>
            <a:r>
              <a:rPr lang="fr-FR" sz="1600" b="1" dirty="0"/>
              <a:t>Objets matériels</a:t>
            </a:r>
          </a:p>
          <a:p>
            <a:pPr marL="274320" indent="-274320" fontAlgn="auto">
              <a:spcAft>
                <a:spcPts val="0"/>
              </a:spcAft>
              <a:buClr>
                <a:schemeClr val="accent3"/>
              </a:buClr>
              <a:buFont typeface="Wingdings 2"/>
              <a:buNone/>
              <a:defRPr/>
            </a:pPr>
            <a:r>
              <a:rPr lang="fr-FR" sz="1600" dirty="0"/>
              <a:t> – outils, pièces, produits, documents, etc. …</a:t>
            </a:r>
          </a:p>
        </p:txBody>
      </p:sp>
      <p:sp>
        <p:nvSpPr>
          <p:cNvPr id="16388" name="ZoneTexte 3"/>
          <p:cNvSpPr txBox="1">
            <a:spLocks noChangeArrowheads="1"/>
          </p:cNvSpPr>
          <p:nvPr/>
        </p:nvSpPr>
        <p:spPr bwMode="auto">
          <a:xfrm>
            <a:off x="6286501" y="1500189"/>
            <a:ext cx="5905500" cy="1015663"/>
          </a:xfrm>
          <a:prstGeom prst="rect">
            <a:avLst/>
          </a:prstGeom>
          <a:noFill/>
          <a:ln w="9525">
            <a:noFill/>
            <a:miter lim="800000"/>
            <a:headEnd/>
            <a:tailEnd/>
          </a:ln>
        </p:spPr>
        <p:txBody>
          <a:bodyPr>
            <a:spAutoFit/>
          </a:bodyPr>
          <a:lstStyle/>
          <a:p>
            <a:r>
              <a:rPr lang="fr-FR" sz="2000" b="1" dirty="0">
                <a:solidFill>
                  <a:srgbClr val="FF6600"/>
                </a:solidFill>
                <a:latin typeface="Constantia" pitchFamily="18" charset="0"/>
              </a:rPr>
              <a:t>La nature de l ’homme est d’accumuler,</a:t>
            </a:r>
          </a:p>
          <a:p>
            <a:r>
              <a:rPr lang="fr-FR" sz="2000" b="1" dirty="0">
                <a:solidFill>
                  <a:srgbClr val="FF6600"/>
                </a:solidFill>
                <a:latin typeface="Constantia" pitchFamily="18" charset="0"/>
              </a:rPr>
              <a:t>de conserver les choses</a:t>
            </a:r>
          </a:p>
          <a:p>
            <a:r>
              <a:rPr lang="fr-FR" sz="2000" b="1" dirty="0">
                <a:solidFill>
                  <a:srgbClr val="FF6600"/>
                </a:solidFill>
                <a:latin typeface="Constantia" pitchFamily="18" charset="0"/>
              </a:rPr>
              <a:t>« au cas ou … »</a:t>
            </a:r>
            <a:endParaRPr lang="fr-FR" sz="2000" dirty="0">
              <a:solidFill>
                <a:srgbClr val="FF6600"/>
              </a:solidFill>
              <a:latin typeface="Constantia" pitchFamily="18" charset="0"/>
            </a:endParaRPr>
          </a:p>
        </p:txBody>
      </p:sp>
      <p:sp>
        <p:nvSpPr>
          <p:cNvPr id="16389" name="ZoneTexte 4"/>
          <p:cNvSpPr txBox="1">
            <a:spLocks noChangeArrowheads="1"/>
          </p:cNvSpPr>
          <p:nvPr/>
        </p:nvSpPr>
        <p:spPr bwMode="auto">
          <a:xfrm>
            <a:off x="190500" y="1357313"/>
            <a:ext cx="4908973" cy="830997"/>
          </a:xfrm>
          <a:prstGeom prst="rect">
            <a:avLst/>
          </a:prstGeom>
          <a:noFill/>
          <a:ln w="9525">
            <a:noFill/>
            <a:miter lim="800000"/>
            <a:headEnd/>
            <a:tailEnd/>
          </a:ln>
        </p:spPr>
        <p:txBody>
          <a:bodyPr wrap="none">
            <a:spAutoFit/>
          </a:bodyPr>
          <a:lstStyle/>
          <a:p>
            <a:r>
              <a:rPr lang="fr-FR" sz="2400" b="1" i="1">
                <a:solidFill>
                  <a:srgbClr val="FF0066"/>
                </a:solidFill>
                <a:latin typeface="Constantia" pitchFamily="18" charset="0"/>
              </a:rPr>
              <a:t> Objectifs</a:t>
            </a:r>
          </a:p>
          <a:p>
            <a:r>
              <a:rPr lang="fr-FR" sz="2400" b="1">
                <a:latin typeface="Constantia" pitchFamily="18" charset="0"/>
              </a:rPr>
              <a:t>     </a:t>
            </a:r>
            <a:r>
              <a:rPr lang="fr-FR" sz="2400" b="1">
                <a:solidFill>
                  <a:srgbClr val="FF33CC"/>
                </a:solidFill>
                <a:latin typeface="Constantia" pitchFamily="18" charset="0"/>
              </a:rPr>
              <a:t>« Se débarrasser de l’inutile ! »</a:t>
            </a:r>
            <a:endParaRPr lang="fr-FR" sz="2400">
              <a:latin typeface="Constantia" pitchFamily="18" charset="0"/>
            </a:endParaRPr>
          </a:p>
        </p:txBody>
      </p:sp>
      <p:sp>
        <p:nvSpPr>
          <p:cNvPr id="16392" name="ZoneTexte 7"/>
          <p:cNvSpPr txBox="1">
            <a:spLocks noChangeArrowheads="1"/>
          </p:cNvSpPr>
          <p:nvPr/>
        </p:nvSpPr>
        <p:spPr bwMode="auto">
          <a:xfrm>
            <a:off x="1143001" y="5572126"/>
            <a:ext cx="5823004" cy="707886"/>
          </a:xfrm>
          <a:prstGeom prst="rect">
            <a:avLst/>
          </a:prstGeom>
          <a:noFill/>
          <a:ln w="9525">
            <a:noFill/>
            <a:miter lim="800000"/>
            <a:headEnd/>
            <a:tailEnd/>
          </a:ln>
        </p:spPr>
        <p:txBody>
          <a:bodyPr wrap="none">
            <a:spAutoFit/>
          </a:bodyPr>
          <a:lstStyle/>
          <a:p>
            <a:r>
              <a:rPr lang="fr-FR" sz="2000" b="1">
                <a:latin typeface="Constantia" pitchFamily="18" charset="0"/>
              </a:rPr>
              <a:t>Objets Immatériels     </a:t>
            </a:r>
          </a:p>
          <a:p>
            <a:r>
              <a:rPr lang="fr-FR" sz="2000">
                <a:latin typeface="Constantia" pitchFamily="18" charset="0"/>
              </a:rPr>
              <a:t>Normes, informations, fichiers informatiques, etc…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p:cTn id="7" dur="1000" fill="hold"/>
                                        <p:tgtEl>
                                          <p:spTgt spid="16386"/>
                                        </p:tgtEl>
                                        <p:attrNameLst>
                                          <p:attrName>ppt_w</p:attrName>
                                        </p:attrNameLst>
                                      </p:cBhvr>
                                      <p:tavLst>
                                        <p:tav tm="0">
                                          <p:val>
                                            <p:fltVal val="0"/>
                                          </p:val>
                                        </p:tav>
                                        <p:tav tm="100000">
                                          <p:val>
                                            <p:strVal val="#ppt_w"/>
                                          </p:val>
                                        </p:tav>
                                      </p:tavLst>
                                    </p:anim>
                                    <p:anim calcmode="lin" valueType="num">
                                      <p:cBhvr>
                                        <p:cTn id="8" dur="1000" fill="hold"/>
                                        <p:tgtEl>
                                          <p:spTgt spid="16386"/>
                                        </p:tgtEl>
                                        <p:attrNameLst>
                                          <p:attrName>ppt_h</p:attrName>
                                        </p:attrNameLst>
                                      </p:cBhvr>
                                      <p:tavLst>
                                        <p:tav tm="0">
                                          <p:val>
                                            <p:fltVal val="0"/>
                                          </p:val>
                                        </p:tav>
                                        <p:tav tm="100000">
                                          <p:val>
                                            <p:strVal val="#ppt_h"/>
                                          </p:val>
                                        </p:tav>
                                      </p:tavLst>
                                    </p:anim>
                                    <p:anim calcmode="lin" valueType="num">
                                      <p:cBhvr>
                                        <p:cTn id="9" dur="1000" fill="hold"/>
                                        <p:tgtEl>
                                          <p:spTgt spid="1638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638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6389"/>
                                        </p:tgtEl>
                                        <p:attrNameLst>
                                          <p:attrName>style.visibility</p:attrName>
                                        </p:attrNameLst>
                                      </p:cBhvr>
                                      <p:to>
                                        <p:strVal val="visible"/>
                                      </p:to>
                                    </p:set>
                                    <p:anim calcmode="lin" valueType="num">
                                      <p:cBhvr>
                                        <p:cTn id="15" dur="1000" fill="hold"/>
                                        <p:tgtEl>
                                          <p:spTgt spid="16389"/>
                                        </p:tgtEl>
                                        <p:attrNameLst>
                                          <p:attrName>ppt_w</p:attrName>
                                        </p:attrNameLst>
                                      </p:cBhvr>
                                      <p:tavLst>
                                        <p:tav tm="0">
                                          <p:val>
                                            <p:fltVal val="0"/>
                                          </p:val>
                                        </p:tav>
                                        <p:tav tm="100000">
                                          <p:val>
                                            <p:strVal val="#ppt_w"/>
                                          </p:val>
                                        </p:tav>
                                      </p:tavLst>
                                    </p:anim>
                                    <p:anim calcmode="lin" valueType="num">
                                      <p:cBhvr>
                                        <p:cTn id="16" dur="1000" fill="hold"/>
                                        <p:tgtEl>
                                          <p:spTgt spid="16389"/>
                                        </p:tgtEl>
                                        <p:attrNameLst>
                                          <p:attrName>ppt_h</p:attrName>
                                        </p:attrNameLst>
                                      </p:cBhvr>
                                      <p:tavLst>
                                        <p:tav tm="0">
                                          <p:val>
                                            <p:fltVal val="0"/>
                                          </p:val>
                                        </p:tav>
                                        <p:tav tm="100000">
                                          <p:val>
                                            <p:strVal val="#ppt_h"/>
                                          </p:val>
                                        </p:tav>
                                      </p:tavLst>
                                    </p:anim>
                                    <p:anim calcmode="lin" valueType="num">
                                      <p:cBhvr>
                                        <p:cTn id="17" dur="1000" fill="hold"/>
                                        <p:tgtEl>
                                          <p:spTgt spid="16389"/>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638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6388"/>
                                        </p:tgtEl>
                                        <p:attrNameLst>
                                          <p:attrName>style.visibility</p:attrName>
                                        </p:attrNameLst>
                                      </p:cBhvr>
                                      <p:to>
                                        <p:strVal val="visible"/>
                                      </p:to>
                                    </p:set>
                                    <p:animEffect transition="in" filter="checkerboard(across)">
                                      <p:cBhvr>
                                        <p:cTn id="23" dur="500"/>
                                        <p:tgtEl>
                                          <p:spTgt spid="16388"/>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checkerboard(across)">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54" presetClass="entr" presetSubtype="0" accel="100000" fill="hold" grpId="0" nodeType="clickEffect">
                                  <p:stCondLst>
                                    <p:cond delay="0"/>
                                  </p:stCondLst>
                                  <p:childTnLst>
                                    <p:set>
                                      <p:cBhvr>
                                        <p:cTn id="32" dur="1" fill="hold">
                                          <p:stCondLst>
                                            <p:cond delay="0"/>
                                          </p:stCondLst>
                                        </p:cTn>
                                        <p:tgtEl>
                                          <p:spTgt spid="16392"/>
                                        </p:tgtEl>
                                        <p:attrNameLst>
                                          <p:attrName>style.visibility</p:attrName>
                                        </p:attrNameLst>
                                      </p:cBhvr>
                                      <p:to>
                                        <p:strVal val="visible"/>
                                      </p:to>
                                    </p:set>
                                    <p:anim calcmode="lin" valueType="num">
                                      <p:cBhvr>
                                        <p:cTn id="33" dur="500" fill="hold"/>
                                        <p:tgtEl>
                                          <p:spTgt spid="16392"/>
                                        </p:tgtEl>
                                        <p:attrNameLst>
                                          <p:attrName>ppt_w</p:attrName>
                                        </p:attrNameLst>
                                      </p:cBhvr>
                                      <p:tavLst>
                                        <p:tav tm="0">
                                          <p:val>
                                            <p:strVal val="#ppt_w*0.05"/>
                                          </p:val>
                                        </p:tav>
                                        <p:tav tm="100000">
                                          <p:val>
                                            <p:strVal val="#ppt_w"/>
                                          </p:val>
                                        </p:tav>
                                      </p:tavLst>
                                    </p:anim>
                                    <p:anim calcmode="lin" valueType="num">
                                      <p:cBhvr>
                                        <p:cTn id="34" dur="500" fill="hold"/>
                                        <p:tgtEl>
                                          <p:spTgt spid="16392"/>
                                        </p:tgtEl>
                                        <p:attrNameLst>
                                          <p:attrName>ppt_h</p:attrName>
                                        </p:attrNameLst>
                                      </p:cBhvr>
                                      <p:tavLst>
                                        <p:tav tm="0">
                                          <p:val>
                                            <p:strVal val="#ppt_h"/>
                                          </p:val>
                                        </p:tav>
                                        <p:tav tm="100000">
                                          <p:val>
                                            <p:strVal val="#ppt_h"/>
                                          </p:val>
                                        </p:tav>
                                      </p:tavLst>
                                    </p:anim>
                                    <p:anim calcmode="lin" valueType="num">
                                      <p:cBhvr>
                                        <p:cTn id="35" dur="500" fill="hold"/>
                                        <p:tgtEl>
                                          <p:spTgt spid="16392"/>
                                        </p:tgtEl>
                                        <p:attrNameLst>
                                          <p:attrName>ppt_x</p:attrName>
                                        </p:attrNameLst>
                                      </p:cBhvr>
                                      <p:tavLst>
                                        <p:tav tm="0">
                                          <p:val>
                                            <p:strVal val="#ppt_x-.2"/>
                                          </p:val>
                                        </p:tav>
                                        <p:tav tm="100000">
                                          <p:val>
                                            <p:strVal val="#ppt_x"/>
                                          </p:val>
                                        </p:tav>
                                      </p:tavLst>
                                    </p:anim>
                                    <p:anim calcmode="lin" valueType="num">
                                      <p:cBhvr>
                                        <p:cTn id="36" dur="500" fill="hold"/>
                                        <p:tgtEl>
                                          <p:spTgt spid="16392"/>
                                        </p:tgtEl>
                                        <p:attrNameLst>
                                          <p:attrName>ppt_y</p:attrName>
                                        </p:attrNameLst>
                                      </p:cBhvr>
                                      <p:tavLst>
                                        <p:tav tm="0">
                                          <p:val>
                                            <p:strVal val="#ppt_y"/>
                                          </p:val>
                                        </p:tav>
                                        <p:tav tm="100000">
                                          <p:val>
                                            <p:strVal val="#ppt_y"/>
                                          </p:val>
                                        </p:tav>
                                      </p:tavLst>
                                    </p:anim>
                                    <p:animEffect transition="in" filter="fade">
                                      <p:cBhvr>
                                        <p:cTn id="37" dur="500"/>
                                        <p:tgtEl>
                                          <p:spTgt spid="16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3" grpId="0"/>
      <p:bldP spid="16388" grpId="0"/>
      <p:bldP spid="16389" grpId="0"/>
      <p:bldP spid="16392" grpId="0"/>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re 1"/>
          <p:cNvSpPr>
            <a:spLocks noGrp="1"/>
          </p:cNvSpPr>
          <p:nvPr>
            <p:ph type="title"/>
          </p:nvPr>
        </p:nvSpPr>
        <p:spPr>
          <a:xfrm>
            <a:off x="624417" y="333375"/>
            <a:ext cx="10972800" cy="1143000"/>
          </a:xfrm>
        </p:spPr>
        <p:txBody>
          <a:bodyPr/>
          <a:lstStyle/>
          <a:p>
            <a:r>
              <a:rPr lang="fr-FR" sz="2800" b="1">
                <a:solidFill>
                  <a:srgbClr val="FF0000"/>
                </a:solidFill>
                <a:latin typeface="Times New Roman" pitchFamily="18" charset="0"/>
                <a:cs typeface="Times New Roman" pitchFamily="18" charset="0"/>
              </a:rPr>
              <a:t>Démarche - « Premier S » - DEBARRAS – SEIRI -</a:t>
            </a:r>
            <a:endParaRPr lang="fr-FR" sz="280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651802" y="2804526"/>
            <a:ext cx="10972800" cy="3786188"/>
          </a:xfrm>
        </p:spPr>
        <p:txBody>
          <a:bodyPr>
            <a:normAutofit fontScale="70000" lnSpcReduction="20000"/>
          </a:bodyPr>
          <a:lstStyle/>
          <a:p>
            <a:pPr marL="274320" indent="-274320" fontAlgn="auto">
              <a:spcAft>
                <a:spcPts val="0"/>
              </a:spcAft>
              <a:buClr>
                <a:schemeClr val="accent3"/>
              </a:buClr>
              <a:buFont typeface="Wingdings 2"/>
              <a:buChar char=""/>
              <a:defRPr/>
            </a:pPr>
            <a:r>
              <a:rPr lang="fr-FR" b="1" dirty="0">
                <a:solidFill>
                  <a:srgbClr val="D9F147"/>
                </a:solidFill>
                <a:latin typeface="Times New Roman" pitchFamily="18" charset="0"/>
                <a:cs typeface="Times New Roman" pitchFamily="18" charset="0"/>
              </a:rPr>
              <a:t>Les pièces &amp; éléments rarement utilisés</a:t>
            </a:r>
          </a:p>
          <a:p>
            <a:pPr marL="274320" indent="-274320" fontAlgn="auto">
              <a:spcAft>
                <a:spcPts val="0"/>
              </a:spcAft>
              <a:buClr>
                <a:schemeClr val="accent3"/>
              </a:buClr>
              <a:buFont typeface="Wingdings 2"/>
              <a:buNone/>
              <a:defRPr/>
            </a:pPr>
            <a:r>
              <a:rPr lang="fr-FR" sz="2400" i="1" dirty="0">
                <a:latin typeface="Times New Roman" pitchFamily="18" charset="0"/>
                <a:cs typeface="Times New Roman" pitchFamily="18" charset="0"/>
              </a:rPr>
              <a:t>    Moins d ’1 fois par an</a:t>
            </a:r>
          </a:p>
          <a:p>
            <a:pPr marL="274320" indent="-274320" fontAlgn="auto">
              <a:spcAft>
                <a:spcPts val="0"/>
              </a:spcAft>
              <a:buClr>
                <a:schemeClr val="accent3"/>
              </a:buClr>
              <a:buFont typeface="Wingdings 2"/>
              <a:buNone/>
              <a:defRPr/>
            </a:pPr>
            <a:r>
              <a:rPr lang="fr-FR" sz="2400" i="1" dirty="0">
                <a:latin typeface="Times New Roman" pitchFamily="18" charset="0"/>
                <a:cs typeface="Times New Roman" pitchFamily="18" charset="0"/>
              </a:rPr>
              <a:t>    1à 2 fois par an</a:t>
            </a:r>
          </a:p>
          <a:p>
            <a:pPr marL="274320" indent="-274320" fontAlgn="auto">
              <a:spcAft>
                <a:spcPts val="0"/>
              </a:spcAft>
              <a:buClr>
                <a:schemeClr val="accent3"/>
              </a:buClr>
              <a:buFont typeface="Wingdings 2"/>
              <a:buChar char=""/>
              <a:defRPr/>
            </a:pPr>
            <a:r>
              <a:rPr lang="fr-FR" b="1" dirty="0">
                <a:solidFill>
                  <a:srgbClr val="D9F147"/>
                </a:solidFill>
                <a:latin typeface="Times New Roman" pitchFamily="18" charset="0"/>
                <a:cs typeface="Times New Roman" pitchFamily="18" charset="0"/>
              </a:rPr>
              <a:t>Les pièces &amp; éléments utilisés occasionnellement</a:t>
            </a:r>
          </a:p>
          <a:p>
            <a:pPr marL="274320" indent="-274320" fontAlgn="auto">
              <a:spcAft>
                <a:spcPts val="0"/>
              </a:spcAft>
              <a:buClr>
                <a:schemeClr val="accent3"/>
              </a:buClr>
              <a:buFont typeface="Wingdings 2"/>
              <a:buNone/>
              <a:defRPr/>
            </a:pPr>
            <a:r>
              <a:rPr lang="fr-FR" b="1" i="1" dirty="0">
                <a:latin typeface="Times New Roman" pitchFamily="18" charset="0"/>
                <a:cs typeface="Times New Roman" pitchFamily="18" charset="0"/>
              </a:rPr>
              <a:t>     </a:t>
            </a:r>
            <a:r>
              <a:rPr lang="fr-FR" sz="2400" i="1" dirty="0">
                <a:latin typeface="Times New Roman" pitchFamily="18" charset="0"/>
                <a:cs typeface="Times New Roman" pitchFamily="18" charset="0"/>
              </a:rPr>
              <a:t>Tous les 2 à 6 mois</a:t>
            </a:r>
          </a:p>
          <a:p>
            <a:pPr marL="274320" indent="-274320" fontAlgn="auto">
              <a:spcAft>
                <a:spcPts val="0"/>
              </a:spcAft>
              <a:buClr>
                <a:schemeClr val="accent3"/>
              </a:buClr>
              <a:buFont typeface="Wingdings 2"/>
              <a:buNone/>
              <a:defRPr/>
            </a:pPr>
            <a:r>
              <a:rPr lang="fr-FR" sz="2400" i="1" dirty="0">
                <a:latin typeface="Times New Roman" pitchFamily="18" charset="0"/>
                <a:cs typeface="Times New Roman" pitchFamily="18" charset="0"/>
              </a:rPr>
              <a:t>    Au moins 1 fois par mois</a:t>
            </a:r>
          </a:p>
          <a:p>
            <a:pPr marL="274320" indent="-274320" fontAlgn="auto">
              <a:spcAft>
                <a:spcPts val="0"/>
              </a:spcAft>
              <a:buClr>
                <a:schemeClr val="accent3"/>
              </a:buClr>
              <a:buFont typeface="Wingdings 2"/>
              <a:buChar char=""/>
              <a:defRPr/>
            </a:pPr>
            <a:r>
              <a:rPr lang="fr-FR" b="1" dirty="0">
                <a:solidFill>
                  <a:srgbClr val="D9F147"/>
                </a:solidFill>
                <a:latin typeface="Times New Roman" pitchFamily="18" charset="0"/>
                <a:cs typeface="Times New Roman" pitchFamily="18" charset="0"/>
              </a:rPr>
              <a:t>Les pièces &amp; éléments utilisés souvent</a:t>
            </a:r>
          </a:p>
          <a:p>
            <a:pPr marL="274320" indent="-274320" fontAlgn="auto">
              <a:spcAft>
                <a:spcPts val="0"/>
              </a:spcAft>
              <a:buClr>
                <a:schemeClr val="accent3"/>
              </a:buClr>
              <a:buFont typeface="Wingdings 2"/>
              <a:buNone/>
              <a:defRPr/>
            </a:pPr>
            <a:r>
              <a:rPr lang="fr-FR" sz="2400" i="1" dirty="0">
                <a:latin typeface="Times New Roman" pitchFamily="18" charset="0"/>
                <a:cs typeface="Times New Roman" pitchFamily="18" charset="0"/>
              </a:rPr>
              <a:t>    Au moins 1 fois par semaine</a:t>
            </a:r>
          </a:p>
          <a:p>
            <a:pPr marL="274320" indent="-274320" fontAlgn="auto">
              <a:spcAft>
                <a:spcPts val="0"/>
              </a:spcAft>
              <a:buClr>
                <a:schemeClr val="accent3"/>
              </a:buClr>
              <a:buFont typeface="Wingdings 2"/>
              <a:buNone/>
              <a:defRPr/>
            </a:pPr>
            <a:r>
              <a:rPr lang="fr-FR" sz="2400" i="1" dirty="0">
                <a:latin typeface="Times New Roman" pitchFamily="18" charset="0"/>
                <a:cs typeface="Times New Roman" pitchFamily="18" charset="0"/>
              </a:rPr>
              <a:t>   Au moins 1 fois par jour</a:t>
            </a:r>
          </a:p>
          <a:p>
            <a:pPr marL="274320" indent="-274320" fontAlgn="auto">
              <a:spcAft>
                <a:spcPts val="0"/>
              </a:spcAft>
              <a:buClr>
                <a:schemeClr val="accent3"/>
              </a:buClr>
              <a:buFont typeface="Wingdings 2"/>
              <a:buNone/>
              <a:defRPr/>
            </a:pPr>
            <a:r>
              <a:rPr lang="fr-FR" sz="2400" i="1" dirty="0">
                <a:latin typeface="Times New Roman" pitchFamily="18" charset="0"/>
                <a:cs typeface="Times New Roman" pitchFamily="18" charset="0"/>
              </a:rPr>
              <a:t>   AU moins 1 fois par heure</a:t>
            </a:r>
            <a:endParaRPr lang="fr-FR" sz="2400" dirty="0">
              <a:latin typeface="Times New Roman" pitchFamily="18" charset="0"/>
              <a:cs typeface="Times New Roman" pitchFamily="18" charset="0"/>
            </a:endParaRPr>
          </a:p>
        </p:txBody>
      </p:sp>
      <p:sp>
        <p:nvSpPr>
          <p:cNvPr id="17412" name="ZoneTexte 3"/>
          <p:cNvSpPr txBox="1">
            <a:spLocks noChangeArrowheads="1"/>
          </p:cNvSpPr>
          <p:nvPr/>
        </p:nvSpPr>
        <p:spPr bwMode="auto">
          <a:xfrm>
            <a:off x="381000" y="2019813"/>
            <a:ext cx="2463751" cy="461665"/>
          </a:xfrm>
          <a:prstGeom prst="rect">
            <a:avLst/>
          </a:prstGeom>
          <a:noFill/>
          <a:ln w="9525">
            <a:noFill/>
            <a:miter lim="800000"/>
            <a:headEnd/>
            <a:tailEnd/>
          </a:ln>
        </p:spPr>
        <p:txBody>
          <a:bodyPr wrap="none">
            <a:spAutoFit/>
          </a:bodyPr>
          <a:lstStyle/>
          <a:p>
            <a:pPr marL="342900" indent="-342900">
              <a:buClr>
                <a:srgbClr val="FF6600"/>
              </a:buClr>
              <a:buFont typeface="Calibri" pitchFamily="34" charset="0"/>
              <a:buAutoNum type="arabicPeriod"/>
            </a:pPr>
            <a:r>
              <a:rPr lang="fr-FR" sz="2400" dirty="0">
                <a:latin typeface="Constantia" pitchFamily="18" charset="0"/>
              </a:rPr>
              <a:t>Trier les objets</a:t>
            </a:r>
          </a:p>
        </p:txBody>
      </p:sp>
      <p:sp>
        <p:nvSpPr>
          <p:cNvPr id="17413" name="ZoneTexte 4"/>
          <p:cNvSpPr txBox="1">
            <a:spLocks noChangeArrowheads="1"/>
          </p:cNvSpPr>
          <p:nvPr/>
        </p:nvSpPr>
        <p:spPr bwMode="auto">
          <a:xfrm>
            <a:off x="4000500" y="1480796"/>
            <a:ext cx="7905751" cy="830262"/>
          </a:xfrm>
          <a:prstGeom prst="rect">
            <a:avLst/>
          </a:prstGeom>
          <a:noFill/>
          <a:ln w="9525">
            <a:noFill/>
            <a:miter lim="800000"/>
            <a:headEnd/>
            <a:tailEnd/>
          </a:ln>
        </p:spPr>
        <p:txBody>
          <a:bodyPr>
            <a:spAutoFit/>
          </a:bodyPr>
          <a:lstStyle/>
          <a:p>
            <a:r>
              <a:rPr lang="fr-FR" sz="2400" dirty="0">
                <a:latin typeface="Constantia" pitchFamily="18" charset="0"/>
              </a:rPr>
              <a:t>Si nécessaire au moyen de </a:t>
            </a:r>
            <a:r>
              <a:rPr lang="fr-FR" sz="2400" b="1" dirty="0">
                <a:solidFill>
                  <a:srgbClr val="FF6600"/>
                </a:solidFill>
                <a:latin typeface="Constantia" pitchFamily="18" charset="0"/>
              </a:rPr>
              <a:t>critères de tri</a:t>
            </a:r>
          </a:p>
          <a:p>
            <a:r>
              <a:rPr lang="fr-FR" sz="2400" b="1" dirty="0">
                <a:solidFill>
                  <a:srgbClr val="FF6600"/>
                </a:solidFill>
                <a:latin typeface="Constantia" pitchFamily="18" charset="0"/>
              </a:rPr>
              <a:t>et d’indices de cotation …</a:t>
            </a:r>
            <a:endParaRPr lang="fr-FR" sz="2400" dirty="0">
              <a:solidFill>
                <a:srgbClr val="FF6600"/>
              </a:solidFill>
              <a:latin typeface="Constantia" pitchFamily="18" charset="0"/>
            </a:endParaRPr>
          </a:p>
        </p:txBody>
      </p:sp>
      <p:sp>
        <p:nvSpPr>
          <p:cNvPr id="17414" name="ZoneTexte 5"/>
          <p:cNvSpPr txBox="1">
            <a:spLocks noChangeArrowheads="1"/>
          </p:cNvSpPr>
          <p:nvPr/>
        </p:nvSpPr>
        <p:spPr bwMode="auto">
          <a:xfrm>
            <a:off x="476251" y="1417981"/>
            <a:ext cx="1692066" cy="523220"/>
          </a:xfrm>
          <a:prstGeom prst="rect">
            <a:avLst/>
          </a:prstGeom>
          <a:noFill/>
          <a:ln w="9525">
            <a:noFill/>
            <a:miter lim="800000"/>
            <a:headEnd/>
            <a:tailEnd/>
          </a:ln>
        </p:spPr>
        <p:txBody>
          <a:bodyPr wrap="none">
            <a:spAutoFit/>
          </a:bodyPr>
          <a:lstStyle/>
          <a:p>
            <a:r>
              <a:rPr lang="fr-FR" sz="2800" dirty="0">
                <a:solidFill>
                  <a:srgbClr val="FF0066"/>
                </a:solidFill>
                <a:latin typeface="Constantia" pitchFamily="18" charset="0"/>
              </a:rPr>
              <a:t>Processus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1000" fill="hold"/>
                                        <p:tgtEl>
                                          <p:spTgt spid="17410"/>
                                        </p:tgtEl>
                                        <p:attrNameLst>
                                          <p:attrName>ppt_w</p:attrName>
                                        </p:attrNameLst>
                                      </p:cBhvr>
                                      <p:tavLst>
                                        <p:tav tm="0">
                                          <p:val>
                                            <p:fltVal val="0"/>
                                          </p:val>
                                        </p:tav>
                                        <p:tav tm="100000">
                                          <p:val>
                                            <p:strVal val="#ppt_w"/>
                                          </p:val>
                                        </p:tav>
                                      </p:tavLst>
                                    </p:anim>
                                    <p:anim calcmode="lin" valueType="num">
                                      <p:cBhvr>
                                        <p:cTn id="8" dur="1000" fill="hold"/>
                                        <p:tgtEl>
                                          <p:spTgt spid="17410"/>
                                        </p:tgtEl>
                                        <p:attrNameLst>
                                          <p:attrName>ppt_h</p:attrName>
                                        </p:attrNameLst>
                                      </p:cBhvr>
                                      <p:tavLst>
                                        <p:tav tm="0">
                                          <p:val>
                                            <p:fltVal val="0"/>
                                          </p:val>
                                        </p:tav>
                                        <p:tav tm="100000">
                                          <p:val>
                                            <p:strVal val="#ppt_h"/>
                                          </p:val>
                                        </p:tav>
                                      </p:tavLst>
                                    </p:anim>
                                    <p:anim calcmode="lin" valueType="num">
                                      <p:cBhvr>
                                        <p:cTn id="9" dur="1000" fill="hold"/>
                                        <p:tgtEl>
                                          <p:spTgt spid="1741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741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7414"/>
                                        </p:tgtEl>
                                        <p:attrNameLst>
                                          <p:attrName>style.visibility</p:attrName>
                                        </p:attrNameLst>
                                      </p:cBhvr>
                                      <p:to>
                                        <p:strVal val="visible"/>
                                      </p:to>
                                    </p:set>
                                    <p:anim calcmode="lin" valueType="num">
                                      <p:cBhvr>
                                        <p:cTn id="15" dur="1000" fill="hold"/>
                                        <p:tgtEl>
                                          <p:spTgt spid="17414"/>
                                        </p:tgtEl>
                                        <p:attrNameLst>
                                          <p:attrName>ppt_w</p:attrName>
                                        </p:attrNameLst>
                                      </p:cBhvr>
                                      <p:tavLst>
                                        <p:tav tm="0">
                                          <p:val>
                                            <p:fltVal val="0"/>
                                          </p:val>
                                        </p:tav>
                                        <p:tav tm="100000">
                                          <p:val>
                                            <p:strVal val="#ppt_w"/>
                                          </p:val>
                                        </p:tav>
                                      </p:tavLst>
                                    </p:anim>
                                    <p:anim calcmode="lin" valueType="num">
                                      <p:cBhvr>
                                        <p:cTn id="16" dur="1000" fill="hold"/>
                                        <p:tgtEl>
                                          <p:spTgt spid="17414"/>
                                        </p:tgtEl>
                                        <p:attrNameLst>
                                          <p:attrName>ppt_h</p:attrName>
                                        </p:attrNameLst>
                                      </p:cBhvr>
                                      <p:tavLst>
                                        <p:tav tm="0">
                                          <p:val>
                                            <p:fltVal val="0"/>
                                          </p:val>
                                        </p:tav>
                                        <p:tav tm="100000">
                                          <p:val>
                                            <p:strVal val="#ppt_h"/>
                                          </p:val>
                                        </p:tav>
                                      </p:tavLst>
                                    </p:anim>
                                    <p:anim calcmode="lin" valueType="num">
                                      <p:cBhvr>
                                        <p:cTn id="17" dur="1000" fill="hold"/>
                                        <p:tgtEl>
                                          <p:spTgt spid="17414"/>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741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17412"/>
                                        </p:tgtEl>
                                        <p:attrNameLst>
                                          <p:attrName>style.visibility</p:attrName>
                                        </p:attrNameLst>
                                      </p:cBhvr>
                                      <p:to>
                                        <p:strVal val="visible"/>
                                      </p:to>
                                    </p:set>
                                    <p:anim calcmode="lin" valueType="num">
                                      <p:cBhvr>
                                        <p:cTn id="23" dur="500" fill="hold"/>
                                        <p:tgtEl>
                                          <p:spTgt spid="17412"/>
                                        </p:tgtEl>
                                        <p:attrNameLst>
                                          <p:attrName>ppt_w</p:attrName>
                                        </p:attrNameLst>
                                      </p:cBhvr>
                                      <p:tavLst>
                                        <p:tav tm="0">
                                          <p:val>
                                            <p:strVal val="#ppt_w*0.05"/>
                                          </p:val>
                                        </p:tav>
                                        <p:tav tm="100000">
                                          <p:val>
                                            <p:strVal val="#ppt_w"/>
                                          </p:val>
                                        </p:tav>
                                      </p:tavLst>
                                    </p:anim>
                                    <p:anim calcmode="lin" valueType="num">
                                      <p:cBhvr>
                                        <p:cTn id="24" dur="500" fill="hold"/>
                                        <p:tgtEl>
                                          <p:spTgt spid="17412"/>
                                        </p:tgtEl>
                                        <p:attrNameLst>
                                          <p:attrName>ppt_h</p:attrName>
                                        </p:attrNameLst>
                                      </p:cBhvr>
                                      <p:tavLst>
                                        <p:tav tm="0">
                                          <p:val>
                                            <p:strVal val="#ppt_h"/>
                                          </p:val>
                                        </p:tav>
                                        <p:tav tm="100000">
                                          <p:val>
                                            <p:strVal val="#ppt_h"/>
                                          </p:val>
                                        </p:tav>
                                      </p:tavLst>
                                    </p:anim>
                                    <p:anim calcmode="lin" valueType="num">
                                      <p:cBhvr>
                                        <p:cTn id="25" dur="500" fill="hold"/>
                                        <p:tgtEl>
                                          <p:spTgt spid="17412"/>
                                        </p:tgtEl>
                                        <p:attrNameLst>
                                          <p:attrName>ppt_x</p:attrName>
                                        </p:attrNameLst>
                                      </p:cBhvr>
                                      <p:tavLst>
                                        <p:tav tm="0">
                                          <p:val>
                                            <p:strVal val="#ppt_x-.2"/>
                                          </p:val>
                                        </p:tav>
                                        <p:tav tm="100000">
                                          <p:val>
                                            <p:strVal val="#ppt_x"/>
                                          </p:val>
                                        </p:tav>
                                      </p:tavLst>
                                    </p:anim>
                                    <p:anim calcmode="lin" valueType="num">
                                      <p:cBhvr>
                                        <p:cTn id="26" dur="500" fill="hold"/>
                                        <p:tgtEl>
                                          <p:spTgt spid="17412"/>
                                        </p:tgtEl>
                                        <p:attrNameLst>
                                          <p:attrName>ppt_y</p:attrName>
                                        </p:attrNameLst>
                                      </p:cBhvr>
                                      <p:tavLst>
                                        <p:tav tm="0">
                                          <p:val>
                                            <p:strVal val="#ppt_y"/>
                                          </p:val>
                                        </p:tav>
                                        <p:tav tm="100000">
                                          <p:val>
                                            <p:strVal val="#ppt_y"/>
                                          </p:val>
                                        </p:tav>
                                      </p:tavLst>
                                    </p:anim>
                                    <p:animEffect transition="in" filter="fade">
                                      <p:cBhvr>
                                        <p:cTn id="27" dur="500"/>
                                        <p:tgtEl>
                                          <p:spTgt spid="17412"/>
                                        </p:tgtEl>
                                      </p:cBhvr>
                                    </p:animEffect>
                                  </p:childTnLst>
                                </p:cTn>
                              </p:par>
                              <p:par>
                                <p:cTn id="28" presetID="54" presetClass="entr" presetSubtype="0" accel="100000" fill="hold" grpId="0" nodeType="withEffect">
                                  <p:stCondLst>
                                    <p:cond delay="0"/>
                                  </p:stCondLst>
                                  <p:childTnLst>
                                    <p:set>
                                      <p:cBhvr>
                                        <p:cTn id="29" dur="1" fill="hold">
                                          <p:stCondLst>
                                            <p:cond delay="0"/>
                                          </p:stCondLst>
                                        </p:cTn>
                                        <p:tgtEl>
                                          <p:spTgt spid="17413"/>
                                        </p:tgtEl>
                                        <p:attrNameLst>
                                          <p:attrName>style.visibility</p:attrName>
                                        </p:attrNameLst>
                                      </p:cBhvr>
                                      <p:to>
                                        <p:strVal val="visible"/>
                                      </p:to>
                                    </p:set>
                                    <p:anim calcmode="lin" valueType="num">
                                      <p:cBhvr>
                                        <p:cTn id="30" dur="500" fill="hold"/>
                                        <p:tgtEl>
                                          <p:spTgt spid="17413"/>
                                        </p:tgtEl>
                                        <p:attrNameLst>
                                          <p:attrName>ppt_w</p:attrName>
                                        </p:attrNameLst>
                                      </p:cBhvr>
                                      <p:tavLst>
                                        <p:tav tm="0">
                                          <p:val>
                                            <p:strVal val="#ppt_w*0.05"/>
                                          </p:val>
                                        </p:tav>
                                        <p:tav tm="100000">
                                          <p:val>
                                            <p:strVal val="#ppt_w"/>
                                          </p:val>
                                        </p:tav>
                                      </p:tavLst>
                                    </p:anim>
                                    <p:anim calcmode="lin" valueType="num">
                                      <p:cBhvr>
                                        <p:cTn id="31" dur="500" fill="hold"/>
                                        <p:tgtEl>
                                          <p:spTgt spid="17413"/>
                                        </p:tgtEl>
                                        <p:attrNameLst>
                                          <p:attrName>ppt_h</p:attrName>
                                        </p:attrNameLst>
                                      </p:cBhvr>
                                      <p:tavLst>
                                        <p:tav tm="0">
                                          <p:val>
                                            <p:strVal val="#ppt_h"/>
                                          </p:val>
                                        </p:tav>
                                        <p:tav tm="100000">
                                          <p:val>
                                            <p:strVal val="#ppt_h"/>
                                          </p:val>
                                        </p:tav>
                                      </p:tavLst>
                                    </p:anim>
                                    <p:anim calcmode="lin" valueType="num">
                                      <p:cBhvr>
                                        <p:cTn id="32" dur="500" fill="hold"/>
                                        <p:tgtEl>
                                          <p:spTgt spid="17413"/>
                                        </p:tgtEl>
                                        <p:attrNameLst>
                                          <p:attrName>ppt_x</p:attrName>
                                        </p:attrNameLst>
                                      </p:cBhvr>
                                      <p:tavLst>
                                        <p:tav tm="0">
                                          <p:val>
                                            <p:strVal val="#ppt_x-.2"/>
                                          </p:val>
                                        </p:tav>
                                        <p:tav tm="100000">
                                          <p:val>
                                            <p:strVal val="#ppt_x"/>
                                          </p:val>
                                        </p:tav>
                                      </p:tavLst>
                                    </p:anim>
                                    <p:anim calcmode="lin" valueType="num">
                                      <p:cBhvr>
                                        <p:cTn id="33" dur="500" fill="hold"/>
                                        <p:tgtEl>
                                          <p:spTgt spid="17413"/>
                                        </p:tgtEl>
                                        <p:attrNameLst>
                                          <p:attrName>ppt_y</p:attrName>
                                        </p:attrNameLst>
                                      </p:cBhvr>
                                      <p:tavLst>
                                        <p:tav tm="0">
                                          <p:val>
                                            <p:strVal val="#ppt_y"/>
                                          </p:val>
                                        </p:tav>
                                        <p:tav tm="100000">
                                          <p:val>
                                            <p:strVal val="#ppt_y"/>
                                          </p:val>
                                        </p:tav>
                                      </p:tavLst>
                                    </p:anim>
                                    <p:animEffect transition="in" filter="fade">
                                      <p:cBhvr>
                                        <p:cTn id="34" dur="500"/>
                                        <p:tgtEl>
                                          <p:spTgt spid="17413"/>
                                        </p:tgtEl>
                                      </p:cBhvr>
                                    </p:animEffect>
                                  </p:childTnLst>
                                </p:cTn>
                              </p:par>
                            </p:childTnLst>
                          </p:cTn>
                        </p:par>
                      </p:childTnLst>
                    </p:cTn>
                  </p:par>
                  <p:par>
                    <p:cTn id="35" fill="hold">
                      <p:stCondLst>
                        <p:cond delay="indefinite"/>
                      </p:stCondLst>
                      <p:childTnLst>
                        <p:par>
                          <p:cTn id="36" fill="hold">
                            <p:stCondLst>
                              <p:cond delay="0"/>
                            </p:stCondLst>
                            <p:childTnLst>
                              <p:par>
                                <p:cTn id="37" presetID="52"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Scale>
                                      <p:cBhvr>
                                        <p:cTn id="39"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0" dur="1000" decel="50000" fill="hold">
                                          <p:stCondLst>
                                            <p:cond delay="0"/>
                                          </p:stCondLst>
                                        </p:cTn>
                                        <p:tgtEl>
                                          <p:spTgt spid="3"/>
                                        </p:tgtEl>
                                        <p:attrNameLst>
                                          <p:attrName>ppt_x</p:attrName>
                                          <p:attrName>ppt_y</p:attrName>
                                        </p:attrNameLst>
                                      </p:cBhvr>
                                    </p:animMotion>
                                    <p:animEffect transition="in" filter="fade">
                                      <p:cBhvr>
                                        <p:cTn id="4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3" grpId="0"/>
      <p:bldP spid="17412" grpId="0"/>
      <p:bldP spid="17413" grpId="0"/>
      <p:bldP spid="17414" grpId="0"/>
    </p:bld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a:xfrm>
            <a:off x="624417" y="333375"/>
            <a:ext cx="10972800" cy="1143000"/>
          </a:xfrm>
        </p:spPr>
        <p:txBody>
          <a:bodyPr/>
          <a:lstStyle/>
          <a:p>
            <a:r>
              <a:rPr lang="fr-FR" sz="2800" b="1" dirty="0">
                <a:solidFill>
                  <a:srgbClr val="FFC000"/>
                </a:solidFill>
                <a:latin typeface="Times New Roman" pitchFamily="18" charset="0"/>
                <a:cs typeface="Times New Roman" pitchFamily="18" charset="0"/>
              </a:rPr>
              <a:t>Démarche - « Premier S » - DEBARRAS – SEIRI -</a:t>
            </a:r>
            <a:endParaRPr lang="fr-FR" sz="2800" dirty="0">
              <a:solidFill>
                <a:srgbClr val="FFC000"/>
              </a:solidFill>
              <a:latin typeface="Times New Roman" pitchFamily="18" charset="0"/>
              <a:cs typeface="Times New Roman" pitchFamily="18" charset="0"/>
            </a:endParaRPr>
          </a:p>
        </p:txBody>
      </p:sp>
      <p:sp>
        <p:nvSpPr>
          <p:cNvPr id="18435" name="Espace réservé du contenu 2"/>
          <p:cNvSpPr>
            <a:spLocks noGrp="1"/>
          </p:cNvSpPr>
          <p:nvPr>
            <p:ph idx="1"/>
          </p:nvPr>
        </p:nvSpPr>
        <p:spPr>
          <a:xfrm>
            <a:off x="609600" y="3159513"/>
            <a:ext cx="10972800" cy="3786188"/>
          </a:xfrm>
        </p:spPr>
        <p:txBody>
          <a:bodyPr>
            <a:normAutofit lnSpcReduction="10000"/>
          </a:bodyPr>
          <a:lstStyle/>
          <a:p>
            <a:pPr>
              <a:buFont typeface="Wingdings 2" pitchFamily="18" charset="2"/>
              <a:buNone/>
            </a:pPr>
            <a:r>
              <a:rPr lang="fr-FR" sz="2400" b="1" dirty="0"/>
              <a:t>     </a:t>
            </a:r>
            <a:r>
              <a:rPr lang="fr-FR" sz="2400" b="1" u="sng" dirty="0"/>
              <a:t>Pour chaque objet inutile se poser les questions suivantes</a:t>
            </a:r>
          </a:p>
          <a:p>
            <a:r>
              <a:rPr lang="fr-FR" sz="2400" i="1" dirty="0"/>
              <a:t>Faut-il jeter ?</a:t>
            </a:r>
          </a:p>
          <a:p>
            <a:r>
              <a:rPr lang="fr-FR" sz="2400" dirty="0"/>
              <a:t> </a:t>
            </a:r>
            <a:r>
              <a:rPr lang="fr-FR" sz="2400" i="1" dirty="0"/>
              <a:t>Faut-il stocker à l’écart ?</a:t>
            </a:r>
          </a:p>
          <a:p>
            <a:r>
              <a:rPr lang="fr-FR" sz="2400" dirty="0"/>
              <a:t> </a:t>
            </a:r>
            <a:r>
              <a:rPr lang="fr-FR" sz="2400" i="1" dirty="0"/>
              <a:t>En a-t-on besoin ailleurs ?</a:t>
            </a:r>
          </a:p>
          <a:p>
            <a:r>
              <a:rPr lang="fr-FR" sz="2400" dirty="0"/>
              <a:t> </a:t>
            </a:r>
            <a:r>
              <a:rPr lang="fr-FR" sz="2400" i="1" dirty="0"/>
              <a:t>A-t-il été prêté ? Faut-il le rendre ?</a:t>
            </a:r>
          </a:p>
          <a:p>
            <a:r>
              <a:rPr lang="fr-FR" sz="2400" dirty="0"/>
              <a:t> </a:t>
            </a:r>
            <a:r>
              <a:rPr lang="fr-FR" sz="2400" i="1" dirty="0"/>
              <a:t>Faut-il le réparer ?</a:t>
            </a:r>
          </a:p>
          <a:p>
            <a:pPr>
              <a:buFont typeface="Wingdings 2" pitchFamily="18" charset="2"/>
              <a:buNone/>
            </a:pPr>
            <a:r>
              <a:rPr lang="fr-FR" sz="2400" b="1" i="1" dirty="0"/>
              <a:t>…</a:t>
            </a:r>
            <a:endParaRPr lang="fr-FR" sz="2400" dirty="0">
              <a:latin typeface="Times New Roman" pitchFamily="18" charset="0"/>
              <a:cs typeface="Times New Roman" pitchFamily="18" charset="0"/>
            </a:endParaRPr>
          </a:p>
        </p:txBody>
      </p:sp>
      <p:sp>
        <p:nvSpPr>
          <p:cNvPr id="18436" name="ZoneTexte 3"/>
          <p:cNvSpPr txBox="1">
            <a:spLocks noChangeArrowheads="1"/>
          </p:cNvSpPr>
          <p:nvPr/>
        </p:nvSpPr>
        <p:spPr bwMode="auto">
          <a:xfrm>
            <a:off x="381000" y="2357438"/>
            <a:ext cx="2825902" cy="461665"/>
          </a:xfrm>
          <a:prstGeom prst="rect">
            <a:avLst/>
          </a:prstGeom>
          <a:noFill/>
          <a:ln w="9525">
            <a:noFill/>
            <a:miter lim="800000"/>
            <a:headEnd/>
            <a:tailEnd/>
          </a:ln>
        </p:spPr>
        <p:txBody>
          <a:bodyPr wrap="none">
            <a:spAutoFit/>
          </a:bodyPr>
          <a:lstStyle/>
          <a:p>
            <a:pPr marL="457200" indent="-457200">
              <a:buClr>
                <a:srgbClr val="FF6600"/>
              </a:buClr>
              <a:buFont typeface="Calibri" pitchFamily="34" charset="0"/>
              <a:buAutoNum type="arabicPeriod" startAt="2"/>
            </a:pPr>
            <a:r>
              <a:rPr lang="fr-FR" sz="2400">
                <a:latin typeface="Constantia" pitchFamily="18" charset="0"/>
              </a:rPr>
              <a:t>Traiter les objets</a:t>
            </a:r>
          </a:p>
        </p:txBody>
      </p:sp>
      <p:sp>
        <p:nvSpPr>
          <p:cNvPr id="18437" name="ZoneTexte 4"/>
          <p:cNvSpPr txBox="1">
            <a:spLocks noChangeArrowheads="1"/>
          </p:cNvSpPr>
          <p:nvPr/>
        </p:nvSpPr>
        <p:spPr bwMode="auto">
          <a:xfrm>
            <a:off x="4286251" y="2357438"/>
            <a:ext cx="7905749" cy="461962"/>
          </a:xfrm>
          <a:prstGeom prst="rect">
            <a:avLst/>
          </a:prstGeom>
          <a:noFill/>
          <a:ln w="9525">
            <a:noFill/>
            <a:miter lim="800000"/>
            <a:headEnd/>
            <a:tailEnd/>
          </a:ln>
        </p:spPr>
        <p:txBody>
          <a:bodyPr>
            <a:spAutoFit/>
          </a:bodyPr>
          <a:lstStyle/>
          <a:p>
            <a:r>
              <a:rPr lang="fr-FR" sz="2400">
                <a:latin typeface="Constantia" pitchFamily="18" charset="0"/>
              </a:rPr>
              <a:t>Garder ce qui est </a:t>
            </a:r>
            <a:r>
              <a:rPr lang="fr-FR" sz="2400" b="1">
                <a:solidFill>
                  <a:srgbClr val="FF6600"/>
                </a:solidFill>
                <a:latin typeface="Constantia" pitchFamily="18" charset="0"/>
              </a:rPr>
              <a:t>nécessaire</a:t>
            </a:r>
          </a:p>
        </p:txBody>
      </p:sp>
      <p:sp>
        <p:nvSpPr>
          <p:cNvPr id="18438" name="ZoneTexte 5"/>
          <p:cNvSpPr txBox="1">
            <a:spLocks noChangeArrowheads="1"/>
          </p:cNvSpPr>
          <p:nvPr/>
        </p:nvSpPr>
        <p:spPr bwMode="auto">
          <a:xfrm>
            <a:off x="476251" y="1643064"/>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1000" fill="hold"/>
                                        <p:tgtEl>
                                          <p:spTgt spid="18434"/>
                                        </p:tgtEl>
                                        <p:attrNameLst>
                                          <p:attrName>ppt_w</p:attrName>
                                        </p:attrNameLst>
                                      </p:cBhvr>
                                      <p:tavLst>
                                        <p:tav tm="0">
                                          <p:val>
                                            <p:fltVal val="0"/>
                                          </p:val>
                                        </p:tav>
                                        <p:tav tm="100000">
                                          <p:val>
                                            <p:strVal val="#ppt_w"/>
                                          </p:val>
                                        </p:tav>
                                      </p:tavLst>
                                    </p:anim>
                                    <p:anim calcmode="lin" valueType="num">
                                      <p:cBhvr>
                                        <p:cTn id="8" dur="1000" fill="hold"/>
                                        <p:tgtEl>
                                          <p:spTgt spid="18434"/>
                                        </p:tgtEl>
                                        <p:attrNameLst>
                                          <p:attrName>ppt_h</p:attrName>
                                        </p:attrNameLst>
                                      </p:cBhvr>
                                      <p:tavLst>
                                        <p:tav tm="0">
                                          <p:val>
                                            <p:fltVal val="0"/>
                                          </p:val>
                                        </p:tav>
                                        <p:tav tm="100000">
                                          <p:val>
                                            <p:strVal val="#ppt_h"/>
                                          </p:val>
                                        </p:tav>
                                      </p:tavLst>
                                    </p:anim>
                                    <p:anim calcmode="lin" valueType="num">
                                      <p:cBhvr>
                                        <p:cTn id="9" dur="1000" fill="hold"/>
                                        <p:tgtEl>
                                          <p:spTgt spid="1843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843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8438"/>
                                        </p:tgtEl>
                                        <p:attrNameLst>
                                          <p:attrName>style.visibility</p:attrName>
                                        </p:attrNameLst>
                                      </p:cBhvr>
                                      <p:to>
                                        <p:strVal val="visible"/>
                                      </p:to>
                                    </p:set>
                                    <p:anim calcmode="lin" valueType="num">
                                      <p:cBhvr>
                                        <p:cTn id="15" dur="1000" fill="hold"/>
                                        <p:tgtEl>
                                          <p:spTgt spid="18438"/>
                                        </p:tgtEl>
                                        <p:attrNameLst>
                                          <p:attrName>ppt_w</p:attrName>
                                        </p:attrNameLst>
                                      </p:cBhvr>
                                      <p:tavLst>
                                        <p:tav tm="0">
                                          <p:val>
                                            <p:fltVal val="0"/>
                                          </p:val>
                                        </p:tav>
                                        <p:tav tm="100000">
                                          <p:val>
                                            <p:strVal val="#ppt_w"/>
                                          </p:val>
                                        </p:tav>
                                      </p:tavLst>
                                    </p:anim>
                                    <p:anim calcmode="lin" valueType="num">
                                      <p:cBhvr>
                                        <p:cTn id="16" dur="1000" fill="hold"/>
                                        <p:tgtEl>
                                          <p:spTgt spid="18438"/>
                                        </p:tgtEl>
                                        <p:attrNameLst>
                                          <p:attrName>ppt_h</p:attrName>
                                        </p:attrNameLst>
                                      </p:cBhvr>
                                      <p:tavLst>
                                        <p:tav tm="0">
                                          <p:val>
                                            <p:fltVal val="0"/>
                                          </p:val>
                                        </p:tav>
                                        <p:tav tm="100000">
                                          <p:val>
                                            <p:strVal val="#ppt_h"/>
                                          </p:val>
                                        </p:tav>
                                      </p:tavLst>
                                    </p:anim>
                                    <p:anim calcmode="lin" valueType="num">
                                      <p:cBhvr>
                                        <p:cTn id="17" dur="1000" fill="hold"/>
                                        <p:tgtEl>
                                          <p:spTgt spid="18438"/>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843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8436"/>
                                        </p:tgtEl>
                                        <p:attrNameLst>
                                          <p:attrName>style.visibility</p:attrName>
                                        </p:attrNameLst>
                                      </p:cBhvr>
                                      <p:to>
                                        <p:strVal val="visible"/>
                                      </p:to>
                                    </p:set>
                                    <p:animEffect transition="in" filter="diamond(in)">
                                      <p:cBhvr>
                                        <p:cTn id="23" dur="2000"/>
                                        <p:tgtEl>
                                          <p:spTgt spid="18436"/>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18437"/>
                                        </p:tgtEl>
                                        <p:attrNameLst>
                                          <p:attrName>style.visibility</p:attrName>
                                        </p:attrNameLst>
                                      </p:cBhvr>
                                      <p:to>
                                        <p:strVal val="visible"/>
                                      </p:to>
                                    </p:set>
                                    <p:animEffect transition="in" filter="diamond(in)">
                                      <p:cBhvr>
                                        <p:cTn id="26" dur="2000"/>
                                        <p:tgtEl>
                                          <p:spTgt spid="18437"/>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8435"/>
                                        </p:tgtEl>
                                        <p:attrNameLst>
                                          <p:attrName>style.visibility</p:attrName>
                                        </p:attrNameLst>
                                      </p:cBhvr>
                                      <p:to>
                                        <p:strVal val="visible"/>
                                      </p:to>
                                    </p:set>
                                    <p:anim calcmode="lin" valueType="num">
                                      <p:cBhvr>
                                        <p:cTn id="31" dur="500" fill="hold"/>
                                        <p:tgtEl>
                                          <p:spTgt spid="18435"/>
                                        </p:tgtEl>
                                        <p:attrNameLst>
                                          <p:attrName>ppt_w</p:attrName>
                                        </p:attrNameLst>
                                      </p:cBhvr>
                                      <p:tavLst>
                                        <p:tav tm="0">
                                          <p:val>
                                            <p:fltVal val="0"/>
                                          </p:val>
                                        </p:tav>
                                        <p:tav tm="100000">
                                          <p:val>
                                            <p:strVal val="#ppt_w"/>
                                          </p:val>
                                        </p:tav>
                                      </p:tavLst>
                                    </p:anim>
                                    <p:anim calcmode="lin" valueType="num">
                                      <p:cBhvr>
                                        <p:cTn id="32" dur="500" fill="hold"/>
                                        <p:tgtEl>
                                          <p:spTgt spid="1843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p:bldP spid="18436" grpId="0"/>
      <p:bldP spid="18437" grpId="0"/>
      <p:bldP spid="18438" grpId="0"/>
    </p:bld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624417" y="0"/>
            <a:ext cx="10972800" cy="1143000"/>
          </a:xfrm>
        </p:spPr>
        <p:txBody>
          <a:bodyPr/>
          <a:lstStyle/>
          <a:p>
            <a:r>
              <a:rPr lang="fr-FR" sz="2800" b="1" dirty="0">
                <a:solidFill>
                  <a:srgbClr val="FFC000"/>
                </a:solidFill>
                <a:latin typeface="Times New Roman" pitchFamily="18" charset="0"/>
                <a:cs typeface="Times New Roman" pitchFamily="18" charset="0"/>
              </a:rPr>
              <a:t>Démarche - « Premier S » - DEBARRAS – SEIRI -</a:t>
            </a:r>
            <a:endParaRPr lang="fr-FR" sz="2800" dirty="0">
              <a:solidFill>
                <a:srgbClr val="FFC000"/>
              </a:solidFill>
              <a:latin typeface="Times New Roman" pitchFamily="18" charset="0"/>
              <a:cs typeface="Times New Roman" pitchFamily="18" charset="0"/>
            </a:endParaRPr>
          </a:p>
        </p:txBody>
      </p:sp>
      <p:sp>
        <p:nvSpPr>
          <p:cNvPr id="19459" name="Espace réservé du contenu 2"/>
          <p:cNvSpPr>
            <a:spLocks noGrp="1"/>
          </p:cNvSpPr>
          <p:nvPr>
            <p:ph idx="1"/>
          </p:nvPr>
        </p:nvSpPr>
        <p:spPr>
          <a:xfrm>
            <a:off x="6191251" y="3286126"/>
            <a:ext cx="6000749" cy="2500313"/>
          </a:xfrm>
        </p:spPr>
        <p:txBody>
          <a:bodyPr>
            <a:normAutofit fontScale="92500" lnSpcReduction="20000"/>
          </a:bodyPr>
          <a:lstStyle/>
          <a:p>
            <a:pPr>
              <a:buFont typeface="Wingdings 2" pitchFamily="18" charset="2"/>
              <a:buNone/>
            </a:pPr>
            <a:r>
              <a:rPr lang="fr-FR" sz="2400"/>
              <a:t>1 – La palette n’est pas rangée et obstrue l’allée</a:t>
            </a:r>
          </a:p>
          <a:p>
            <a:pPr>
              <a:buFont typeface="Wingdings 2" pitchFamily="18" charset="2"/>
              <a:buNone/>
            </a:pPr>
            <a:r>
              <a:rPr lang="fr-FR" sz="2400"/>
              <a:t>2 – la zone de stocka n’est pas libérée (palette vide)</a:t>
            </a:r>
          </a:p>
          <a:p>
            <a:pPr>
              <a:buFont typeface="Wingdings 2" pitchFamily="18" charset="2"/>
              <a:buNone/>
            </a:pPr>
            <a:r>
              <a:rPr lang="fr-FR" sz="2400"/>
              <a:t>3 – Maintenir les zones de stockage opérationnelles</a:t>
            </a:r>
            <a:endParaRPr lang="fr-FR" sz="2400">
              <a:latin typeface="Times New Roman" pitchFamily="18" charset="0"/>
              <a:cs typeface="Times New Roman" pitchFamily="18" charset="0"/>
            </a:endParaRPr>
          </a:p>
        </p:txBody>
      </p:sp>
      <p:sp>
        <p:nvSpPr>
          <p:cNvPr id="4" name="ZoneTexte 3"/>
          <p:cNvSpPr txBox="1"/>
          <p:nvPr/>
        </p:nvSpPr>
        <p:spPr>
          <a:xfrm>
            <a:off x="0" y="1857375"/>
            <a:ext cx="6718058" cy="1384995"/>
          </a:xfrm>
          <a:prstGeom prst="rect">
            <a:avLst/>
          </a:prstGeom>
          <a:noFill/>
        </p:spPr>
        <p:txBody>
          <a:bodyPr wrap="none">
            <a:spAutoFit/>
          </a:bodyPr>
          <a:lstStyle/>
          <a:p>
            <a:pPr marL="457200" indent="-457200" fontAlgn="auto">
              <a:spcBef>
                <a:spcPts val="0"/>
              </a:spcBef>
              <a:spcAft>
                <a:spcPts val="0"/>
              </a:spcAft>
              <a:buClr>
                <a:srgbClr val="FF6600"/>
              </a:buClr>
              <a:buFont typeface="+mj-lt"/>
              <a:buAutoNum type="arabicPeriod" startAt="3"/>
              <a:defRPr/>
            </a:pPr>
            <a:r>
              <a:rPr lang="fr-FR" sz="2400" dirty="0">
                <a:latin typeface="+mn-lt"/>
                <a:cs typeface="+mn-cs"/>
              </a:rPr>
              <a:t>Éviter le formation de l’inutile</a:t>
            </a:r>
          </a:p>
          <a:p>
            <a:pPr fontAlgn="auto">
              <a:spcBef>
                <a:spcPts val="0"/>
              </a:spcBef>
              <a:spcAft>
                <a:spcPts val="0"/>
              </a:spcAft>
              <a:defRPr/>
            </a:pPr>
            <a:r>
              <a:rPr lang="fr-FR" sz="2000" dirty="0">
                <a:latin typeface="+mn-lt"/>
                <a:cs typeface="+mn-cs"/>
              </a:rPr>
              <a:t>Comprendre pourquoi les choses ont tendance à s’accumuler ?</a:t>
            </a:r>
          </a:p>
          <a:p>
            <a:pPr fontAlgn="auto">
              <a:spcBef>
                <a:spcPts val="0"/>
              </a:spcBef>
              <a:spcAft>
                <a:spcPts val="0"/>
              </a:spcAft>
              <a:defRPr/>
            </a:pPr>
            <a:r>
              <a:rPr lang="fr-FR" sz="2000" dirty="0">
                <a:latin typeface="+mn-lt"/>
                <a:cs typeface="+mn-cs"/>
              </a:rPr>
              <a:t>Comprendre pourquoi cela arrive ?</a:t>
            </a:r>
          </a:p>
          <a:p>
            <a:pPr fontAlgn="auto">
              <a:spcBef>
                <a:spcPts val="0"/>
              </a:spcBef>
              <a:spcAft>
                <a:spcPts val="0"/>
              </a:spcAft>
              <a:defRPr/>
            </a:pPr>
            <a:r>
              <a:rPr lang="fr-FR" sz="2000" dirty="0">
                <a:latin typeface="+mn-lt"/>
                <a:cs typeface="+mn-cs"/>
              </a:rPr>
              <a:t>Essayer de remédier à ces dysfonctionnements</a:t>
            </a:r>
          </a:p>
        </p:txBody>
      </p:sp>
      <p:sp>
        <p:nvSpPr>
          <p:cNvPr id="19461" name="ZoneTexte 5"/>
          <p:cNvSpPr txBox="1">
            <a:spLocks noChangeArrowheads="1"/>
          </p:cNvSpPr>
          <p:nvPr/>
        </p:nvSpPr>
        <p:spPr bwMode="auto">
          <a:xfrm>
            <a:off x="476251" y="1285876"/>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1000" fill="hold"/>
                                        <p:tgtEl>
                                          <p:spTgt spid="19458"/>
                                        </p:tgtEl>
                                        <p:attrNameLst>
                                          <p:attrName>ppt_w</p:attrName>
                                        </p:attrNameLst>
                                      </p:cBhvr>
                                      <p:tavLst>
                                        <p:tav tm="0">
                                          <p:val>
                                            <p:fltVal val="0"/>
                                          </p:val>
                                        </p:tav>
                                        <p:tav tm="100000">
                                          <p:val>
                                            <p:strVal val="#ppt_w"/>
                                          </p:val>
                                        </p:tav>
                                      </p:tavLst>
                                    </p:anim>
                                    <p:anim calcmode="lin" valueType="num">
                                      <p:cBhvr>
                                        <p:cTn id="8" dur="1000" fill="hold"/>
                                        <p:tgtEl>
                                          <p:spTgt spid="19458"/>
                                        </p:tgtEl>
                                        <p:attrNameLst>
                                          <p:attrName>ppt_h</p:attrName>
                                        </p:attrNameLst>
                                      </p:cBhvr>
                                      <p:tavLst>
                                        <p:tav tm="0">
                                          <p:val>
                                            <p:fltVal val="0"/>
                                          </p:val>
                                        </p:tav>
                                        <p:tav tm="100000">
                                          <p:val>
                                            <p:strVal val="#ppt_h"/>
                                          </p:val>
                                        </p:tav>
                                      </p:tavLst>
                                    </p:anim>
                                    <p:anim calcmode="lin" valueType="num">
                                      <p:cBhvr>
                                        <p:cTn id="9" dur="1000" fill="hold"/>
                                        <p:tgtEl>
                                          <p:spTgt spid="1945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945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9461"/>
                                        </p:tgtEl>
                                        <p:attrNameLst>
                                          <p:attrName>style.visibility</p:attrName>
                                        </p:attrNameLst>
                                      </p:cBhvr>
                                      <p:to>
                                        <p:strVal val="visible"/>
                                      </p:to>
                                    </p:set>
                                    <p:anim calcmode="lin" valueType="num">
                                      <p:cBhvr>
                                        <p:cTn id="15" dur="1000" fill="hold"/>
                                        <p:tgtEl>
                                          <p:spTgt spid="19461"/>
                                        </p:tgtEl>
                                        <p:attrNameLst>
                                          <p:attrName>ppt_w</p:attrName>
                                        </p:attrNameLst>
                                      </p:cBhvr>
                                      <p:tavLst>
                                        <p:tav tm="0">
                                          <p:val>
                                            <p:fltVal val="0"/>
                                          </p:val>
                                        </p:tav>
                                        <p:tav tm="100000">
                                          <p:val>
                                            <p:strVal val="#ppt_w"/>
                                          </p:val>
                                        </p:tav>
                                      </p:tavLst>
                                    </p:anim>
                                    <p:anim calcmode="lin" valueType="num">
                                      <p:cBhvr>
                                        <p:cTn id="16" dur="1000" fill="hold"/>
                                        <p:tgtEl>
                                          <p:spTgt spid="19461"/>
                                        </p:tgtEl>
                                        <p:attrNameLst>
                                          <p:attrName>ppt_h</p:attrName>
                                        </p:attrNameLst>
                                      </p:cBhvr>
                                      <p:tavLst>
                                        <p:tav tm="0">
                                          <p:val>
                                            <p:fltVal val="0"/>
                                          </p:val>
                                        </p:tav>
                                        <p:tav tm="100000">
                                          <p:val>
                                            <p:strVal val="#ppt_h"/>
                                          </p:val>
                                        </p:tav>
                                      </p:tavLst>
                                    </p:anim>
                                    <p:anim calcmode="lin" valueType="num">
                                      <p:cBhvr>
                                        <p:cTn id="17" dur="1000" fill="hold"/>
                                        <p:tgtEl>
                                          <p:spTgt spid="19461"/>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946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strVal val="#ppt_w*0.05"/>
                                          </p:val>
                                        </p:tav>
                                        <p:tav tm="100000">
                                          <p:val>
                                            <p:strVal val="#ppt_w"/>
                                          </p:val>
                                        </p:tav>
                                      </p:tavLst>
                                    </p:anim>
                                    <p:anim calcmode="lin" valueType="num">
                                      <p:cBhvr>
                                        <p:cTn id="24" dur="500" fill="hold"/>
                                        <p:tgtEl>
                                          <p:spTgt spid="4"/>
                                        </p:tgtEl>
                                        <p:attrNameLst>
                                          <p:attrName>ppt_h</p:attrName>
                                        </p:attrNameLst>
                                      </p:cBhvr>
                                      <p:tavLst>
                                        <p:tav tm="0">
                                          <p:val>
                                            <p:strVal val="#ppt_h"/>
                                          </p:val>
                                        </p:tav>
                                        <p:tav tm="100000">
                                          <p:val>
                                            <p:strVal val="#ppt_h"/>
                                          </p:val>
                                        </p:tav>
                                      </p:tavLst>
                                    </p:anim>
                                    <p:anim calcmode="lin" valueType="num">
                                      <p:cBhvr>
                                        <p:cTn id="25" dur="500" fill="hold"/>
                                        <p:tgtEl>
                                          <p:spTgt spid="4"/>
                                        </p:tgtEl>
                                        <p:attrNameLst>
                                          <p:attrName>ppt_x</p:attrName>
                                        </p:attrNameLst>
                                      </p:cBhvr>
                                      <p:tavLst>
                                        <p:tav tm="0">
                                          <p:val>
                                            <p:strVal val="#ppt_x-.2"/>
                                          </p:val>
                                        </p:tav>
                                        <p:tav tm="100000">
                                          <p:val>
                                            <p:strVal val="#ppt_x"/>
                                          </p:val>
                                        </p:tav>
                                      </p:tavLst>
                                    </p:anim>
                                    <p:anim calcmode="lin" valueType="num">
                                      <p:cBhvr>
                                        <p:cTn id="26" dur="500" fill="hold"/>
                                        <p:tgtEl>
                                          <p:spTgt spid="4"/>
                                        </p:tgtEl>
                                        <p:attrNameLst>
                                          <p:attrName>ppt_y</p:attrName>
                                        </p:attrNameLst>
                                      </p:cBhvr>
                                      <p:tavLst>
                                        <p:tav tm="0">
                                          <p:val>
                                            <p:strVal val="#ppt_y"/>
                                          </p:val>
                                        </p:tav>
                                        <p:tav tm="100000">
                                          <p:val>
                                            <p:strVal val="#ppt_y"/>
                                          </p:val>
                                        </p:tav>
                                      </p:tavLst>
                                    </p:anim>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54" presetClass="entr" presetSubtype="0" accel="100000" fill="hold" grpId="0" nodeType="clickEffect">
                                  <p:stCondLst>
                                    <p:cond delay="0"/>
                                  </p:stCondLst>
                                  <p:childTnLst>
                                    <p:set>
                                      <p:cBhvr>
                                        <p:cTn id="31" dur="1" fill="hold">
                                          <p:stCondLst>
                                            <p:cond delay="0"/>
                                          </p:stCondLst>
                                        </p:cTn>
                                        <p:tgtEl>
                                          <p:spTgt spid="19459"/>
                                        </p:tgtEl>
                                        <p:attrNameLst>
                                          <p:attrName>style.visibility</p:attrName>
                                        </p:attrNameLst>
                                      </p:cBhvr>
                                      <p:to>
                                        <p:strVal val="visible"/>
                                      </p:to>
                                    </p:set>
                                    <p:anim calcmode="lin" valueType="num">
                                      <p:cBhvr>
                                        <p:cTn id="32" dur="500" fill="hold"/>
                                        <p:tgtEl>
                                          <p:spTgt spid="19459"/>
                                        </p:tgtEl>
                                        <p:attrNameLst>
                                          <p:attrName>ppt_w</p:attrName>
                                        </p:attrNameLst>
                                      </p:cBhvr>
                                      <p:tavLst>
                                        <p:tav tm="0">
                                          <p:val>
                                            <p:strVal val="#ppt_w*0.05"/>
                                          </p:val>
                                        </p:tav>
                                        <p:tav tm="100000">
                                          <p:val>
                                            <p:strVal val="#ppt_w"/>
                                          </p:val>
                                        </p:tav>
                                      </p:tavLst>
                                    </p:anim>
                                    <p:anim calcmode="lin" valueType="num">
                                      <p:cBhvr>
                                        <p:cTn id="33" dur="500" fill="hold"/>
                                        <p:tgtEl>
                                          <p:spTgt spid="19459"/>
                                        </p:tgtEl>
                                        <p:attrNameLst>
                                          <p:attrName>ppt_h</p:attrName>
                                        </p:attrNameLst>
                                      </p:cBhvr>
                                      <p:tavLst>
                                        <p:tav tm="0">
                                          <p:val>
                                            <p:strVal val="#ppt_h"/>
                                          </p:val>
                                        </p:tav>
                                        <p:tav tm="100000">
                                          <p:val>
                                            <p:strVal val="#ppt_h"/>
                                          </p:val>
                                        </p:tav>
                                      </p:tavLst>
                                    </p:anim>
                                    <p:anim calcmode="lin" valueType="num">
                                      <p:cBhvr>
                                        <p:cTn id="34" dur="500" fill="hold"/>
                                        <p:tgtEl>
                                          <p:spTgt spid="19459"/>
                                        </p:tgtEl>
                                        <p:attrNameLst>
                                          <p:attrName>ppt_x</p:attrName>
                                        </p:attrNameLst>
                                      </p:cBhvr>
                                      <p:tavLst>
                                        <p:tav tm="0">
                                          <p:val>
                                            <p:strVal val="#ppt_x-.2"/>
                                          </p:val>
                                        </p:tav>
                                        <p:tav tm="100000">
                                          <p:val>
                                            <p:strVal val="#ppt_x"/>
                                          </p:val>
                                        </p:tav>
                                      </p:tavLst>
                                    </p:anim>
                                    <p:anim calcmode="lin" valueType="num">
                                      <p:cBhvr>
                                        <p:cTn id="35" dur="500" fill="hold"/>
                                        <p:tgtEl>
                                          <p:spTgt spid="19459"/>
                                        </p:tgtEl>
                                        <p:attrNameLst>
                                          <p:attrName>ppt_y</p:attrName>
                                        </p:attrNameLst>
                                      </p:cBhvr>
                                      <p:tavLst>
                                        <p:tav tm="0">
                                          <p:val>
                                            <p:strVal val="#ppt_y"/>
                                          </p:val>
                                        </p:tav>
                                        <p:tav tm="100000">
                                          <p:val>
                                            <p:strVal val="#ppt_y"/>
                                          </p:val>
                                        </p:tav>
                                      </p:tavLst>
                                    </p:anim>
                                    <p:animEffect transition="in" filter="fade">
                                      <p:cBhvr>
                                        <p:cTn id="36"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p:bldP spid="4" grpId="0"/>
      <p:bldP spid="1946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913795" y="2002302"/>
            <a:ext cx="10353761" cy="1326321"/>
          </a:xfrm>
        </p:spPr>
        <p:txBody>
          <a:bodyPr/>
          <a:lstStyle/>
          <a:p>
            <a:r>
              <a:rPr lang="fr-FR" dirty="0">
                <a:solidFill>
                  <a:srgbClr val="92D050"/>
                </a:solidFill>
              </a:rPr>
              <a:t>Fonctions maintenance</a:t>
            </a: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p:cNvSpPr>
            <a:spLocks noGrp="1"/>
          </p:cNvSpPr>
          <p:nvPr>
            <p:ph type="title"/>
          </p:nvPr>
        </p:nvSpPr>
        <p:spPr>
          <a:xfrm>
            <a:off x="624417" y="333375"/>
            <a:ext cx="10972800" cy="1143000"/>
          </a:xfrm>
        </p:spPr>
        <p:txBody>
          <a:bodyPr/>
          <a:lstStyle/>
          <a:p>
            <a:r>
              <a:rPr lang="fr-FR" sz="2800" b="1" dirty="0">
                <a:solidFill>
                  <a:srgbClr val="FFC000"/>
                </a:solidFill>
                <a:latin typeface="Times New Roman" pitchFamily="18" charset="0"/>
                <a:cs typeface="Times New Roman" pitchFamily="18" charset="0"/>
              </a:rPr>
              <a:t>Démarche - « Premier S » - DEBARRAS – SEIRI -</a:t>
            </a:r>
            <a:endParaRPr lang="fr-FR" sz="2800" dirty="0">
              <a:solidFill>
                <a:srgbClr val="FFC000"/>
              </a:solidFill>
            </a:endParaRPr>
          </a:p>
        </p:txBody>
      </p:sp>
      <p:sp>
        <p:nvSpPr>
          <p:cNvPr id="4" name="Rectangle à coins arrondis 3"/>
          <p:cNvSpPr/>
          <p:nvPr/>
        </p:nvSpPr>
        <p:spPr>
          <a:xfrm>
            <a:off x="476252" y="1928813"/>
            <a:ext cx="3524249"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2800" b="1" dirty="0"/>
              <a:t>S</a:t>
            </a:r>
            <a:r>
              <a:rPr lang="fr-FR" b="1" dirty="0"/>
              <a:t>EIRI</a:t>
            </a:r>
            <a:endParaRPr lang="fr-FR" dirty="0"/>
          </a:p>
        </p:txBody>
      </p:sp>
      <p:sp>
        <p:nvSpPr>
          <p:cNvPr id="5" name="Rectangle à coins arrondis 4"/>
          <p:cNvSpPr/>
          <p:nvPr/>
        </p:nvSpPr>
        <p:spPr>
          <a:xfrm>
            <a:off x="7143751" y="1928813"/>
            <a:ext cx="3619500"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2800" b="1" dirty="0"/>
              <a:t>D</a:t>
            </a:r>
            <a:r>
              <a:rPr lang="fr-FR" b="1" dirty="0"/>
              <a:t>EBARRAS</a:t>
            </a:r>
            <a:endParaRPr lang="fr-FR" dirty="0"/>
          </a:p>
        </p:txBody>
      </p:sp>
      <p:sp>
        <p:nvSpPr>
          <p:cNvPr id="6" name="Flèche droite à entaille 5"/>
          <p:cNvSpPr/>
          <p:nvPr/>
        </p:nvSpPr>
        <p:spPr>
          <a:xfrm>
            <a:off x="4857751" y="2286000"/>
            <a:ext cx="1333500" cy="571500"/>
          </a:xfrm>
          <a:prstGeom prst="notchedRightArrow">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fr-FR"/>
          </a:p>
        </p:txBody>
      </p:sp>
      <p:sp>
        <p:nvSpPr>
          <p:cNvPr id="20486" name="ZoneTexte 6"/>
          <p:cNvSpPr txBox="1">
            <a:spLocks noChangeArrowheads="1"/>
          </p:cNvSpPr>
          <p:nvPr/>
        </p:nvSpPr>
        <p:spPr bwMode="auto">
          <a:xfrm>
            <a:off x="762001" y="3929064"/>
            <a:ext cx="8538633" cy="1754187"/>
          </a:xfrm>
          <a:prstGeom prst="rect">
            <a:avLst/>
          </a:prstGeom>
          <a:noFill/>
          <a:ln w="9525">
            <a:noFill/>
            <a:miter lim="800000"/>
            <a:headEnd/>
            <a:tailEnd/>
          </a:ln>
        </p:spPr>
        <p:txBody>
          <a:bodyPr>
            <a:spAutoFit/>
          </a:bodyPr>
          <a:lstStyle/>
          <a:p>
            <a:r>
              <a:rPr lang="fr-FR" sz="2800" b="1" i="1">
                <a:latin typeface="Constantia" pitchFamily="18" charset="0"/>
              </a:rPr>
              <a:t>Actions &amp; résultats attendus</a:t>
            </a:r>
          </a:p>
          <a:p>
            <a:pPr>
              <a:buClr>
                <a:srgbClr val="FF6600"/>
              </a:buClr>
              <a:buFont typeface="Courier New" pitchFamily="49" charset="0"/>
              <a:buChar char="o"/>
            </a:pPr>
            <a:r>
              <a:rPr lang="fr-FR" sz="2000">
                <a:latin typeface="Constantia" pitchFamily="18" charset="0"/>
              </a:rPr>
              <a:t>Libération d ’espace &amp; diminution des stocks</a:t>
            </a:r>
          </a:p>
          <a:p>
            <a:pPr>
              <a:buClr>
                <a:srgbClr val="FF6600"/>
              </a:buClr>
              <a:buFont typeface="Courier New" pitchFamily="49" charset="0"/>
              <a:buChar char="o"/>
            </a:pPr>
            <a:r>
              <a:rPr lang="fr-FR" sz="2000">
                <a:latin typeface="Constantia" pitchFamily="18" charset="0"/>
              </a:rPr>
              <a:t>Flexibilité des zones de travail</a:t>
            </a:r>
          </a:p>
          <a:p>
            <a:pPr>
              <a:buClr>
                <a:srgbClr val="FF6600"/>
              </a:buClr>
              <a:buFont typeface="Courier New" pitchFamily="49" charset="0"/>
              <a:buChar char="o"/>
            </a:pPr>
            <a:r>
              <a:rPr lang="fr-FR" sz="2000">
                <a:latin typeface="Constantia" pitchFamily="18" charset="0"/>
              </a:rPr>
              <a:t>Ambiance, mobilisation favorable au travail d ’équipe &amp; au</a:t>
            </a:r>
          </a:p>
          <a:p>
            <a:pPr>
              <a:buClr>
                <a:srgbClr val="FF6600"/>
              </a:buClr>
            </a:pPr>
            <a:r>
              <a:rPr lang="fr-FR" sz="2000">
                <a:latin typeface="Constantia" pitchFamily="18" charset="0"/>
              </a:rPr>
              <a:t>     développement d ’opérations de nettoyage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p:cTn id="7" dur="1000" fill="hold"/>
                                        <p:tgtEl>
                                          <p:spTgt spid="20482"/>
                                        </p:tgtEl>
                                        <p:attrNameLst>
                                          <p:attrName>ppt_w</p:attrName>
                                        </p:attrNameLst>
                                      </p:cBhvr>
                                      <p:tavLst>
                                        <p:tav tm="0">
                                          <p:val>
                                            <p:fltVal val="0"/>
                                          </p:val>
                                        </p:tav>
                                        <p:tav tm="100000">
                                          <p:val>
                                            <p:strVal val="#ppt_w"/>
                                          </p:val>
                                        </p:tav>
                                      </p:tavLst>
                                    </p:anim>
                                    <p:anim calcmode="lin" valueType="num">
                                      <p:cBhvr>
                                        <p:cTn id="8" dur="1000" fill="hold"/>
                                        <p:tgtEl>
                                          <p:spTgt spid="20482"/>
                                        </p:tgtEl>
                                        <p:attrNameLst>
                                          <p:attrName>ppt_h</p:attrName>
                                        </p:attrNameLst>
                                      </p:cBhvr>
                                      <p:tavLst>
                                        <p:tav tm="0">
                                          <p:val>
                                            <p:fltVal val="0"/>
                                          </p:val>
                                        </p:tav>
                                        <p:tav tm="100000">
                                          <p:val>
                                            <p:strVal val="#ppt_h"/>
                                          </p:val>
                                        </p:tav>
                                      </p:tavLst>
                                    </p:anim>
                                    <p:anim calcmode="lin" valueType="num">
                                      <p:cBhvr>
                                        <p:cTn id="9" dur="1000" fill="hold"/>
                                        <p:tgtEl>
                                          <p:spTgt spid="2048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048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ox(i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4" presetClass="entr" presetSubtype="0" accel="10000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strVal val="#ppt_w*0.05"/>
                                          </p:val>
                                        </p:tav>
                                        <p:tav tm="100000">
                                          <p:val>
                                            <p:strVal val="#ppt_w"/>
                                          </p:val>
                                        </p:tav>
                                      </p:tavLst>
                                    </p:anim>
                                    <p:anim calcmode="lin" valueType="num">
                                      <p:cBhvr>
                                        <p:cTn id="21" dur="500" fill="hold"/>
                                        <p:tgtEl>
                                          <p:spTgt spid="6"/>
                                        </p:tgtEl>
                                        <p:attrNameLst>
                                          <p:attrName>ppt_h</p:attrName>
                                        </p:attrNameLst>
                                      </p:cBhvr>
                                      <p:tavLst>
                                        <p:tav tm="0">
                                          <p:val>
                                            <p:strVal val="#ppt_h"/>
                                          </p:val>
                                        </p:tav>
                                        <p:tav tm="100000">
                                          <p:val>
                                            <p:strVal val="#ppt_h"/>
                                          </p:val>
                                        </p:tav>
                                      </p:tavLst>
                                    </p:anim>
                                    <p:anim calcmode="lin" valueType="num">
                                      <p:cBhvr>
                                        <p:cTn id="22" dur="500" fill="hold"/>
                                        <p:tgtEl>
                                          <p:spTgt spid="6"/>
                                        </p:tgtEl>
                                        <p:attrNameLst>
                                          <p:attrName>ppt_x</p:attrName>
                                        </p:attrNameLst>
                                      </p:cBhvr>
                                      <p:tavLst>
                                        <p:tav tm="0">
                                          <p:val>
                                            <p:strVal val="#ppt_x-.2"/>
                                          </p:val>
                                        </p:tav>
                                        <p:tav tm="100000">
                                          <p:val>
                                            <p:strVal val="#ppt_x"/>
                                          </p:val>
                                        </p:tav>
                                      </p:tavLst>
                                    </p:anim>
                                    <p:anim calcmode="lin" valueType="num">
                                      <p:cBhvr>
                                        <p:cTn id="23" dur="500" fill="hold"/>
                                        <p:tgtEl>
                                          <p:spTgt spid="6"/>
                                        </p:tgtEl>
                                        <p:attrNameLst>
                                          <p:attrName>ppt_y</p:attrName>
                                        </p:attrNameLst>
                                      </p:cBhvr>
                                      <p:tavLst>
                                        <p:tav tm="0">
                                          <p:val>
                                            <p:strVal val="#ppt_y"/>
                                          </p:val>
                                        </p:tav>
                                        <p:tav tm="100000">
                                          <p:val>
                                            <p:strVal val="#ppt_y"/>
                                          </p:val>
                                        </p:tav>
                                      </p:tavLst>
                                    </p:anim>
                                    <p:animEffect transition="in" filter="fade">
                                      <p:cBhvr>
                                        <p:cTn id="24" dur="500"/>
                                        <p:tgtEl>
                                          <p:spTgt spid="6"/>
                                        </p:tgtEl>
                                      </p:cBhvr>
                                    </p:animEffect>
                                  </p:childTnLst>
                                </p:cTn>
                              </p:par>
                              <p:par>
                                <p:cTn id="25" presetID="54" presetClass="entr" presetSubtype="0" accel="10000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strVal val="#ppt_w*0.05"/>
                                          </p:val>
                                        </p:tav>
                                        <p:tav tm="100000">
                                          <p:val>
                                            <p:strVal val="#ppt_w"/>
                                          </p:val>
                                        </p:tav>
                                      </p:tavLst>
                                    </p:anim>
                                    <p:anim calcmode="lin" valueType="num">
                                      <p:cBhvr>
                                        <p:cTn id="28" dur="500" fill="hold"/>
                                        <p:tgtEl>
                                          <p:spTgt spid="5"/>
                                        </p:tgtEl>
                                        <p:attrNameLst>
                                          <p:attrName>ppt_h</p:attrName>
                                        </p:attrNameLst>
                                      </p:cBhvr>
                                      <p:tavLst>
                                        <p:tav tm="0">
                                          <p:val>
                                            <p:strVal val="#ppt_h"/>
                                          </p:val>
                                        </p:tav>
                                        <p:tav tm="100000">
                                          <p:val>
                                            <p:strVal val="#ppt_h"/>
                                          </p:val>
                                        </p:tav>
                                      </p:tavLst>
                                    </p:anim>
                                    <p:anim calcmode="lin" valueType="num">
                                      <p:cBhvr>
                                        <p:cTn id="29" dur="500" fill="hold"/>
                                        <p:tgtEl>
                                          <p:spTgt spid="5"/>
                                        </p:tgtEl>
                                        <p:attrNameLst>
                                          <p:attrName>ppt_x</p:attrName>
                                        </p:attrNameLst>
                                      </p:cBhvr>
                                      <p:tavLst>
                                        <p:tav tm="0">
                                          <p:val>
                                            <p:strVal val="#ppt_x-.2"/>
                                          </p:val>
                                        </p:tav>
                                        <p:tav tm="100000">
                                          <p:val>
                                            <p:strVal val="#ppt_x"/>
                                          </p:val>
                                        </p:tav>
                                      </p:tavLst>
                                    </p:anim>
                                    <p:anim calcmode="lin" valueType="num">
                                      <p:cBhvr>
                                        <p:cTn id="30" dur="500" fill="hold"/>
                                        <p:tgtEl>
                                          <p:spTgt spid="5"/>
                                        </p:tgtEl>
                                        <p:attrNameLst>
                                          <p:attrName>ppt_y</p:attrName>
                                        </p:attrNameLst>
                                      </p:cBhvr>
                                      <p:tavLst>
                                        <p:tav tm="0">
                                          <p:val>
                                            <p:strVal val="#ppt_y"/>
                                          </p:val>
                                        </p:tav>
                                        <p:tav tm="100000">
                                          <p:val>
                                            <p:strVal val="#ppt_y"/>
                                          </p:val>
                                        </p:tav>
                                      </p:tavLst>
                                    </p:anim>
                                    <p:animEffect transition="in" filter="fade">
                                      <p:cBhvr>
                                        <p:cTn id="31" dur="500"/>
                                        <p:tgtEl>
                                          <p:spTgt spid="5"/>
                                        </p:tgtEl>
                                      </p:cBhvr>
                                    </p:animEffect>
                                  </p:childTnLst>
                                </p:cTn>
                              </p:par>
                              <p:par>
                                <p:cTn id="32" presetID="54" presetClass="entr" presetSubtype="0" accel="100000" fill="hold" grpId="0" nodeType="withEffect">
                                  <p:stCondLst>
                                    <p:cond delay="0"/>
                                  </p:stCondLst>
                                  <p:childTnLst>
                                    <p:set>
                                      <p:cBhvr>
                                        <p:cTn id="33" dur="1" fill="hold">
                                          <p:stCondLst>
                                            <p:cond delay="0"/>
                                          </p:stCondLst>
                                        </p:cTn>
                                        <p:tgtEl>
                                          <p:spTgt spid="20486"/>
                                        </p:tgtEl>
                                        <p:attrNameLst>
                                          <p:attrName>style.visibility</p:attrName>
                                        </p:attrNameLst>
                                      </p:cBhvr>
                                      <p:to>
                                        <p:strVal val="visible"/>
                                      </p:to>
                                    </p:set>
                                    <p:anim calcmode="lin" valueType="num">
                                      <p:cBhvr>
                                        <p:cTn id="34" dur="500" fill="hold"/>
                                        <p:tgtEl>
                                          <p:spTgt spid="20486"/>
                                        </p:tgtEl>
                                        <p:attrNameLst>
                                          <p:attrName>ppt_w</p:attrName>
                                        </p:attrNameLst>
                                      </p:cBhvr>
                                      <p:tavLst>
                                        <p:tav tm="0">
                                          <p:val>
                                            <p:strVal val="#ppt_w*0.05"/>
                                          </p:val>
                                        </p:tav>
                                        <p:tav tm="100000">
                                          <p:val>
                                            <p:strVal val="#ppt_w"/>
                                          </p:val>
                                        </p:tav>
                                      </p:tavLst>
                                    </p:anim>
                                    <p:anim calcmode="lin" valueType="num">
                                      <p:cBhvr>
                                        <p:cTn id="35" dur="500" fill="hold"/>
                                        <p:tgtEl>
                                          <p:spTgt spid="20486"/>
                                        </p:tgtEl>
                                        <p:attrNameLst>
                                          <p:attrName>ppt_h</p:attrName>
                                        </p:attrNameLst>
                                      </p:cBhvr>
                                      <p:tavLst>
                                        <p:tav tm="0">
                                          <p:val>
                                            <p:strVal val="#ppt_h"/>
                                          </p:val>
                                        </p:tav>
                                        <p:tav tm="100000">
                                          <p:val>
                                            <p:strVal val="#ppt_h"/>
                                          </p:val>
                                        </p:tav>
                                      </p:tavLst>
                                    </p:anim>
                                    <p:anim calcmode="lin" valueType="num">
                                      <p:cBhvr>
                                        <p:cTn id="36" dur="500" fill="hold"/>
                                        <p:tgtEl>
                                          <p:spTgt spid="20486"/>
                                        </p:tgtEl>
                                        <p:attrNameLst>
                                          <p:attrName>ppt_x</p:attrName>
                                        </p:attrNameLst>
                                      </p:cBhvr>
                                      <p:tavLst>
                                        <p:tav tm="0">
                                          <p:val>
                                            <p:strVal val="#ppt_x-.2"/>
                                          </p:val>
                                        </p:tav>
                                        <p:tav tm="100000">
                                          <p:val>
                                            <p:strVal val="#ppt_x"/>
                                          </p:val>
                                        </p:tav>
                                      </p:tavLst>
                                    </p:anim>
                                    <p:anim calcmode="lin" valueType="num">
                                      <p:cBhvr>
                                        <p:cTn id="37" dur="500" fill="hold"/>
                                        <p:tgtEl>
                                          <p:spTgt spid="20486"/>
                                        </p:tgtEl>
                                        <p:attrNameLst>
                                          <p:attrName>ppt_y</p:attrName>
                                        </p:attrNameLst>
                                      </p:cBhvr>
                                      <p:tavLst>
                                        <p:tav tm="0">
                                          <p:val>
                                            <p:strVal val="#ppt_y"/>
                                          </p:val>
                                        </p:tav>
                                        <p:tav tm="100000">
                                          <p:val>
                                            <p:strVal val="#ppt_y"/>
                                          </p:val>
                                        </p:tav>
                                      </p:tavLst>
                                    </p:anim>
                                    <p:animEffect transition="in" filter="fade">
                                      <p:cBhvr>
                                        <p:cTn id="38" dur="500"/>
                                        <p:tgtEl>
                                          <p:spTgt spid="20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4" grpId="0" animBg="1"/>
      <p:bldP spid="5" grpId="0" animBg="1"/>
      <p:bldP spid="6" grpId="0" animBg="1"/>
      <p:bldP spid="20486" grpId="0"/>
    </p:bld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nvPr>
        </p:nvSpPr>
        <p:spPr>
          <a:xfrm>
            <a:off x="527051" y="0"/>
            <a:ext cx="10972800" cy="1143000"/>
          </a:xfrm>
        </p:spPr>
        <p:txBody>
          <a:bodyPr/>
          <a:lstStyle/>
          <a:p>
            <a:r>
              <a:rPr lang="fr-FR" sz="2800" b="1" dirty="0">
                <a:solidFill>
                  <a:srgbClr val="FFC000"/>
                </a:solidFill>
                <a:latin typeface="Times New Roman" pitchFamily="18" charset="0"/>
              </a:rPr>
              <a:t>Démarche - « Second S » - RANGEMENT – SEITON </a:t>
            </a:r>
            <a:endParaRPr lang="fr-FR" sz="2800" dirty="0">
              <a:solidFill>
                <a:srgbClr val="FFC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238251" y="2857500"/>
            <a:ext cx="8667749" cy="2571750"/>
          </a:xfrm>
        </p:spPr>
        <p:txBody>
          <a:bodyPr>
            <a:normAutofit fontScale="62500" lnSpcReduction="20000"/>
          </a:bodyPr>
          <a:lstStyle/>
          <a:p>
            <a:pPr marL="274320" indent="-274320" fontAlgn="auto">
              <a:spcAft>
                <a:spcPts val="0"/>
              </a:spcAft>
              <a:buClr>
                <a:schemeClr val="accent3"/>
              </a:buClr>
              <a:buFont typeface="Wingdings 2"/>
              <a:buNone/>
              <a:defRPr/>
            </a:pPr>
            <a:r>
              <a:rPr lang="fr-FR" sz="5100" b="1" i="1" dirty="0">
                <a:latin typeface="Times New Roman" pitchFamily="18" charset="0"/>
                <a:cs typeface="Times New Roman" pitchFamily="18" charset="0"/>
              </a:rPr>
              <a:t>Mot d ’ordre</a:t>
            </a:r>
          </a:p>
          <a:p>
            <a:pPr marL="274320" indent="-274320" fontAlgn="auto">
              <a:spcAft>
                <a:spcPts val="0"/>
              </a:spcAft>
              <a:buClr>
                <a:srgbClr val="FF6600"/>
              </a:buClr>
              <a:buFont typeface="Courier New" pitchFamily="49" charset="0"/>
              <a:buChar char="o"/>
              <a:defRPr/>
            </a:pPr>
            <a:r>
              <a:rPr lang="fr-FR" sz="4200" dirty="0">
                <a:latin typeface="Times New Roman" pitchFamily="18" charset="0"/>
                <a:cs typeface="Times New Roman" pitchFamily="18" charset="0"/>
              </a:rPr>
              <a:t>Ranger veut dire placer chaque chose à un </a:t>
            </a:r>
            <a:r>
              <a:rPr lang="fr-FR" sz="4200" b="1" dirty="0">
                <a:solidFill>
                  <a:srgbClr val="FF6600"/>
                </a:solidFill>
                <a:latin typeface="Times New Roman" pitchFamily="18" charset="0"/>
                <a:cs typeface="Times New Roman" pitchFamily="18" charset="0"/>
              </a:rPr>
              <a:t>endroit précis </a:t>
            </a:r>
            <a:r>
              <a:rPr lang="fr-FR" sz="4200" dirty="0">
                <a:latin typeface="Times New Roman" pitchFamily="18" charset="0"/>
                <a:cs typeface="Times New Roman" pitchFamily="18" charset="0"/>
              </a:rPr>
              <a:t>et </a:t>
            </a:r>
            <a:r>
              <a:rPr lang="fr-FR" sz="4200" b="1" dirty="0">
                <a:solidFill>
                  <a:srgbClr val="FF6600"/>
                </a:solidFill>
                <a:latin typeface="Times New Roman" pitchFamily="18" charset="0"/>
                <a:cs typeface="Times New Roman" pitchFamily="18" charset="0"/>
              </a:rPr>
              <a:t>accessible</a:t>
            </a:r>
            <a:r>
              <a:rPr lang="fr-FR" sz="4200" dirty="0">
                <a:latin typeface="Times New Roman" pitchFamily="18" charset="0"/>
                <a:cs typeface="Times New Roman" pitchFamily="18" charset="0"/>
              </a:rPr>
              <a:t> afin de pouvoir la retrouver ou la </a:t>
            </a:r>
            <a:r>
              <a:rPr lang="fr-FR" sz="4200" b="1" dirty="0">
                <a:solidFill>
                  <a:srgbClr val="FF6600"/>
                </a:solidFill>
                <a:latin typeface="Times New Roman" pitchFamily="18" charset="0"/>
                <a:cs typeface="Times New Roman" pitchFamily="18" charset="0"/>
              </a:rPr>
              <a:t>ranger rapidement </a:t>
            </a:r>
            <a:r>
              <a:rPr lang="fr-FR" sz="4200" dirty="0">
                <a:latin typeface="Times New Roman" pitchFamily="18" charset="0"/>
                <a:cs typeface="Times New Roman" pitchFamily="18" charset="0"/>
              </a:rPr>
              <a:t>après usage</a:t>
            </a:r>
          </a:p>
          <a:p>
            <a:pPr marL="274320" indent="-274320" fontAlgn="auto">
              <a:spcAft>
                <a:spcPts val="0"/>
              </a:spcAft>
              <a:buClr>
                <a:srgbClr val="FF6600"/>
              </a:buClr>
              <a:buFont typeface="Courier New" pitchFamily="49" charset="0"/>
              <a:buChar char="o"/>
              <a:defRPr/>
            </a:pPr>
            <a:r>
              <a:rPr lang="fr-FR" sz="4200" dirty="0">
                <a:latin typeface="Times New Roman" pitchFamily="18" charset="0"/>
                <a:cs typeface="Times New Roman" pitchFamily="18" charset="0"/>
              </a:rPr>
              <a:t>Réduire </a:t>
            </a:r>
            <a:r>
              <a:rPr lang="fr-FR" sz="4200" b="1" dirty="0">
                <a:solidFill>
                  <a:srgbClr val="FF6600"/>
                </a:solidFill>
                <a:latin typeface="Times New Roman" pitchFamily="18" charset="0"/>
                <a:cs typeface="Times New Roman" pitchFamily="18" charset="0"/>
              </a:rPr>
              <a:t>les gestes inutiles </a:t>
            </a:r>
            <a:r>
              <a:rPr lang="fr-FR" sz="4200" dirty="0">
                <a:latin typeface="Times New Roman" pitchFamily="18" charset="0"/>
                <a:cs typeface="Times New Roman" pitchFamily="18" charset="0"/>
              </a:rPr>
              <a:t>et les pertes de temps</a:t>
            </a:r>
          </a:p>
        </p:txBody>
      </p:sp>
      <p:sp>
        <p:nvSpPr>
          <p:cNvPr id="21508" name="ZoneTexte 3"/>
          <p:cNvSpPr txBox="1">
            <a:spLocks noChangeArrowheads="1"/>
          </p:cNvSpPr>
          <p:nvPr/>
        </p:nvSpPr>
        <p:spPr bwMode="auto">
          <a:xfrm>
            <a:off x="6286501" y="1500189"/>
            <a:ext cx="5143500" cy="708025"/>
          </a:xfrm>
          <a:prstGeom prst="rect">
            <a:avLst/>
          </a:prstGeom>
          <a:noFill/>
          <a:ln w="9525">
            <a:noFill/>
            <a:miter lim="800000"/>
            <a:headEnd/>
            <a:tailEnd/>
          </a:ln>
        </p:spPr>
        <p:txBody>
          <a:bodyPr>
            <a:spAutoFit/>
          </a:bodyPr>
          <a:lstStyle/>
          <a:p>
            <a:r>
              <a:rPr lang="fr-FR" sz="2000" b="1" dirty="0">
                <a:solidFill>
                  <a:srgbClr val="FF6600"/>
                </a:solidFill>
                <a:latin typeface="Constantia" pitchFamily="18" charset="0"/>
              </a:rPr>
              <a:t>Une place pour chaque chose …</a:t>
            </a:r>
          </a:p>
          <a:p>
            <a:r>
              <a:rPr lang="fr-FR" sz="2000" b="1" dirty="0">
                <a:solidFill>
                  <a:srgbClr val="FF6600"/>
                </a:solidFill>
                <a:latin typeface="Constantia" pitchFamily="18" charset="0"/>
              </a:rPr>
              <a:t>et chaque chose à sa place !</a:t>
            </a:r>
            <a:endParaRPr lang="fr-FR" sz="2000" dirty="0">
              <a:solidFill>
                <a:srgbClr val="FF6600"/>
              </a:solidFill>
              <a:latin typeface="Constantia" pitchFamily="18" charset="0"/>
            </a:endParaRPr>
          </a:p>
        </p:txBody>
      </p:sp>
      <p:sp>
        <p:nvSpPr>
          <p:cNvPr id="21509" name="ZoneTexte 4"/>
          <p:cNvSpPr txBox="1">
            <a:spLocks noChangeArrowheads="1"/>
          </p:cNvSpPr>
          <p:nvPr/>
        </p:nvSpPr>
        <p:spPr bwMode="auto">
          <a:xfrm>
            <a:off x="190500" y="1357313"/>
            <a:ext cx="3563283" cy="830997"/>
          </a:xfrm>
          <a:prstGeom prst="rect">
            <a:avLst/>
          </a:prstGeom>
          <a:noFill/>
          <a:ln w="9525">
            <a:noFill/>
            <a:miter lim="800000"/>
            <a:headEnd/>
            <a:tailEnd/>
          </a:ln>
        </p:spPr>
        <p:txBody>
          <a:bodyPr wrap="none">
            <a:spAutoFit/>
          </a:bodyPr>
          <a:lstStyle/>
          <a:p>
            <a:r>
              <a:rPr lang="fr-FR" sz="2400" b="1" i="1">
                <a:solidFill>
                  <a:srgbClr val="FF0066"/>
                </a:solidFill>
                <a:latin typeface="Constantia" pitchFamily="18" charset="0"/>
              </a:rPr>
              <a:t> Objectifs</a:t>
            </a:r>
          </a:p>
          <a:p>
            <a:r>
              <a:rPr lang="fr-FR" sz="2400" b="1">
                <a:latin typeface="Constantia" pitchFamily="18" charset="0"/>
              </a:rPr>
              <a:t>           </a:t>
            </a:r>
            <a:r>
              <a:rPr lang="fr-FR" sz="2400" b="1">
                <a:solidFill>
                  <a:srgbClr val="FF33CC"/>
                </a:solidFill>
                <a:latin typeface="Constantia" pitchFamily="18" charset="0"/>
              </a:rPr>
              <a:t>« Ranger l’utile ! »</a:t>
            </a:r>
            <a:endParaRPr lang="fr-FR" sz="2400">
              <a:solidFill>
                <a:srgbClr val="FF33CC"/>
              </a:solidFill>
              <a:latin typeface="Constantia" pitchFamily="18" charset="0"/>
            </a:endParaRPr>
          </a:p>
        </p:txBody>
      </p:sp>
      <p:pic>
        <p:nvPicPr>
          <p:cNvPr id="21511" name="Picture 7"/>
          <p:cNvPicPr>
            <a:picLocks noChangeAspect="1" noChangeArrowheads="1"/>
          </p:cNvPicPr>
          <p:nvPr/>
        </p:nvPicPr>
        <p:blipFill>
          <a:blip r:embed="rId2"/>
          <a:srcRect/>
          <a:stretch>
            <a:fillRect/>
          </a:stretch>
        </p:blipFill>
        <p:spPr bwMode="auto">
          <a:xfrm>
            <a:off x="9840385" y="2276475"/>
            <a:ext cx="2110316" cy="1828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p:cTn id="7" dur="1000" fill="hold"/>
                                        <p:tgtEl>
                                          <p:spTgt spid="21506"/>
                                        </p:tgtEl>
                                        <p:attrNameLst>
                                          <p:attrName>ppt_w</p:attrName>
                                        </p:attrNameLst>
                                      </p:cBhvr>
                                      <p:tavLst>
                                        <p:tav tm="0">
                                          <p:val>
                                            <p:fltVal val="0"/>
                                          </p:val>
                                        </p:tav>
                                        <p:tav tm="100000">
                                          <p:val>
                                            <p:strVal val="#ppt_w"/>
                                          </p:val>
                                        </p:tav>
                                      </p:tavLst>
                                    </p:anim>
                                    <p:anim calcmode="lin" valueType="num">
                                      <p:cBhvr>
                                        <p:cTn id="8" dur="1000" fill="hold"/>
                                        <p:tgtEl>
                                          <p:spTgt spid="21506"/>
                                        </p:tgtEl>
                                        <p:attrNameLst>
                                          <p:attrName>ppt_h</p:attrName>
                                        </p:attrNameLst>
                                      </p:cBhvr>
                                      <p:tavLst>
                                        <p:tav tm="0">
                                          <p:val>
                                            <p:fltVal val="0"/>
                                          </p:val>
                                        </p:tav>
                                        <p:tav tm="100000">
                                          <p:val>
                                            <p:strVal val="#ppt_h"/>
                                          </p:val>
                                        </p:tav>
                                      </p:tavLst>
                                    </p:anim>
                                    <p:anim calcmode="lin" valueType="num">
                                      <p:cBhvr>
                                        <p:cTn id="9" dur="1000" fill="hold"/>
                                        <p:tgtEl>
                                          <p:spTgt spid="2150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150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1509"/>
                                        </p:tgtEl>
                                        <p:attrNameLst>
                                          <p:attrName>style.visibility</p:attrName>
                                        </p:attrNameLst>
                                      </p:cBhvr>
                                      <p:to>
                                        <p:strVal val="visible"/>
                                      </p:to>
                                    </p:set>
                                    <p:anim calcmode="lin" valueType="num">
                                      <p:cBhvr>
                                        <p:cTn id="15" dur="1000" fill="hold"/>
                                        <p:tgtEl>
                                          <p:spTgt spid="21509"/>
                                        </p:tgtEl>
                                        <p:attrNameLst>
                                          <p:attrName>ppt_w</p:attrName>
                                        </p:attrNameLst>
                                      </p:cBhvr>
                                      <p:tavLst>
                                        <p:tav tm="0">
                                          <p:val>
                                            <p:fltVal val="0"/>
                                          </p:val>
                                        </p:tav>
                                        <p:tav tm="100000">
                                          <p:val>
                                            <p:strVal val="#ppt_w"/>
                                          </p:val>
                                        </p:tav>
                                      </p:tavLst>
                                    </p:anim>
                                    <p:anim calcmode="lin" valueType="num">
                                      <p:cBhvr>
                                        <p:cTn id="16" dur="1000" fill="hold"/>
                                        <p:tgtEl>
                                          <p:spTgt spid="21509"/>
                                        </p:tgtEl>
                                        <p:attrNameLst>
                                          <p:attrName>ppt_h</p:attrName>
                                        </p:attrNameLst>
                                      </p:cBhvr>
                                      <p:tavLst>
                                        <p:tav tm="0">
                                          <p:val>
                                            <p:fltVal val="0"/>
                                          </p:val>
                                        </p:tav>
                                        <p:tav tm="100000">
                                          <p:val>
                                            <p:strVal val="#ppt_h"/>
                                          </p:val>
                                        </p:tav>
                                      </p:tavLst>
                                    </p:anim>
                                    <p:anim calcmode="lin" valueType="num">
                                      <p:cBhvr>
                                        <p:cTn id="17" dur="1000" fill="hold"/>
                                        <p:tgtEl>
                                          <p:spTgt spid="21509"/>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150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1508"/>
                                        </p:tgtEl>
                                        <p:attrNameLst>
                                          <p:attrName>style.visibility</p:attrName>
                                        </p:attrNameLst>
                                      </p:cBhvr>
                                      <p:to>
                                        <p:strVal val="visible"/>
                                      </p:to>
                                    </p:set>
                                    <p:anim calcmode="lin" valueType="num">
                                      <p:cBhvr>
                                        <p:cTn id="23" dur="1000" fill="hold"/>
                                        <p:tgtEl>
                                          <p:spTgt spid="21508"/>
                                        </p:tgtEl>
                                        <p:attrNameLst>
                                          <p:attrName>ppt_w</p:attrName>
                                        </p:attrNameLst>
                                      </p:cBhvr>
                                      <p:tavLst>
                                        <p:tav tm="0">
                                          <p:val>
                                            <p:fltVal val="0"/>
                                          </p:val>
                                        </p:tav>
                                        <p:tav tm="100000">
                                          <p:val>
                                            <p:strVal val="#ppt_w"/>
                                          </p:val>
                                        </p:tav>
                                      </p:tavLst>
                                    </p:anim>
                                    <p:anim calcmode="lin" valueType="num">
                                      <p:cBhvr>
                                        <p:cTn id="24" dur="1000" fill="hold"/>
                                        <p:tgtEl>
                                          <p:spTgt spid="21508"/>
                                        </p:tgtEl>
                                        <p:attrNameLst>
                                          <p:attrName>ppt_h</p:attrName>
                                        </p:attrNameLst>
                                      </p:cBhvr>
                                      <p:tavLst>
                                        <p:tav tm="0">
                                          <p:val>
                                            <p:fltVal val="0"/>
                                          </p:val>
                                        </p:tav>
                                        <p:tav tm="100000">
                                          <p:val>
                                            <p:strVal val="#ppt_h"/>
                                          </p:val>
                                        </p:tav>
                                      </p:tavLst>
                                    </p:anim>
                                    <p:anim calcmode="lin" valueType="num">
                                      <p:cBhvr>
                                        <p:cTn id="25" dur="1000" fill="hold"/>
                                        <p:tgtEl>
                                          <p:spTgt spid="21508"/>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150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3" grpId="0"/>
      <p:bldP spid="21508" grpId="0"/>
      <p:bldP spid="21509" grpId="0"/>
    </p:bld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p:cNvSpPr>
            <a:spLocks noGrp="1"/>
          </p:cNvSpPr>
          <p:nvPr>
            <p:ph type="title"/>
          </p:nvPr>
        </p:nvSpPr>
        <p:spPr>
          <a:xfrm>
            <a:off x="624417" y="260350"/>
            <a:ext cx="10972800" cy="1143000"/>
          </a:xfrm>
        </p:spPr>
        <p:txBody>
          <a:bodyPr/>
          <a:lstStyle/>
          <a:p>
            <a:r>
              <a:rPr lang="fr-FR" sz="2800" b="1" dirty="0">
                <a:solidFill>
                  <a:srgbClr val="FFC000"/>
                </a:solidFill>
                <a:latin typeface="Times New Roman" pitchFamily="18" charset="0"/>
              </a:rPr>
              <a:t>Démarche - « Second S » - RANGEMENT – SEITON</a:t>
            </a:r>
            <a:endParaRPr lang="fr-FR" sz="2800" dirty="0">
              <a:solidFill>
                <a:srgbClr val="FFC000"/>
              </a:solidFill>
              <a:latin typeface="Times New Roman" pitchFamily="18" charset="0"/>
              <a:cs typeface="Times New Roman" pitchFamily="18" charset="0"/>
            </a:endParaRPr>
          </a:p>
        </p:txBody>
      </p:sp>
      <p:sp>
        <p:nvSpPr>
          <p:cNvPr id="22531" name="Espace réservé du contenu 2"/>
          <p:cNvSpPr>
            <a:spLocks noGrp="1"/>
          </p:cNvSpPr>
          <p:nvPr>
            <p:ph idx="1"/>
          </p:nvPr>
        </p:nvSpPr>
        <p:spPr>
          <a:xfrm>
            <a:off x="609600" y="3000375"/>
            <a:ext cx="10972800" cy="3786188"/>
          </a:xfrm>
        </p:spPr>
        <p:txBody>
          <a:bodyPr>
            <a:normAutofit fontScale="92500" lnSpcReduction="20000"/>
          </a:bodyPr>
          <a:lstStyle/>
          <a:p>
            <a:pPr>
              <a:buFont typeface="Wingdings 2" pitchFamily="18" charset="2"/>
              <a:buNone/>
            </a:pPr>
            <a:r>
              <a:rPr lang="fr-FR" sz="2400" b="1" u="sng" dirty="0">
                <a:latin typeface="Times New Roman" pitchFamily="18" charset="0"/>
                <a:cs typeface="Times New Roman" pitchFamily="18" charset="0"/>
              </a:rPr>
              <a:t>Ce qui n ’est pas utilisé</a:t>
            </a:r>
          </a:p>
          <a:p>
            <a:pPr>
              <a:buClr>
                <a:srgbClr val="FF6600"/>
              </a:buClr>
            </a:pPr>
            <a:r>
              <a:rPr lang="fr-FR" sz="2200" dirty="0">
                <a:latin typeface="Times New Roman" pitchFamily="18" charset="0"/>
                <a:cs typeface="Times New Roman" pitchFamily="18" charset="0"/>
              </a:rPr>
              <a:t>est à éliminer (SEIRI)</a:t>
            </a:r>
          </a:p>
          <a:p>
            <a:pPr>
              <a:buFont typeface="Wingdings 2" pitchFamily="18" charset="2"/>
              <a:buNone/>
            </a:pPr>
            <a:r>
              <a:rPr lang="fr-FR" sz="2400" b="1" u="sng" dirty="0">
                <a:latin typeface="Times New Roman" pitchFamily="18" charset="0"/>
                <a:cs typeface="Times New Roman" pitchFamily="18" charset="0"/>
              </a:rPr>
              <a:t>Ce qui n ’est que rarement utilisé</a:t>
            </a:r>
          </a:p>
          <a:p>
            <a:pPr>
              <a:buClr>
                <a:srgbClr val="FF6600"/>
              </a:buClr>
            </a:pPr>
            <a:r>
              <a:rPr lang="fr-FR" sz="2200" dirty="0">
                <a:latin typeface="Times New Roman" pitchFamily="18" charset="0"/>
                <a:cs typeface="Times New Roman" pitchFamily="18" charset="0"/>
              </a:rPr>
              <a:t>est à placer dans des secteurs éloignés</a:t>
            </a:r>
          </a:p>
          <a:p>
            <a:pPr>
              <a:buFont typeface="Wingdings 2" pitchFamily="18" charset="2"/>
              <a:buNone/>
            </a:pPr>
            <a:r>
              <a:rPr lang="fr-FR" sz="2400" b="1" u="sng" dirty="0">
                <a:latin typeface="Times New Roman" pitchFamily="18" charset="0"/>
                <a:cs typeface="Times New Roman" pitchFamily="18" charset="0"/>
              </a:rPr>
              <a:t>Ce qui est utilisé de façon occasionnelle</a:t>
            </a:r>
          </a:p>
          <a:p>
            <a:pPr>
              <a:buClr>
                <a:srgbClr val="FF6600"/>
              </a:buClr>
            </a:pPr>
            <a:r>
              <a:rPr lang="fr-FR" sz="2200" dirty="0">
                <a:latin typeface="Times New Roman" pitchFamily="18" charset="0"/>
                <a:cs typeface="Times New Roman" pitchFamily="18" charset="0"/>
              </a:rPr>
              <a:t>est à placer dans des zones désignées</a:t>
            </a:r>
          </a:p>
          <a:p>
            <a:pPr>
              <a:buFont typeface="Wingdings 2" pitchFamily="18" charset="2"/>
              <a:buNone/>
            </a:pPr>
            <a:r>
              <a:rPr lang="fr-FR" sz="2400" b="1" u="sng" dirty="0">
                <a:latin typeface="Times New Roman" pitchFamily="18" charset="0"/>
                <a:cs typeface="Times New Roman" pitchFamily="18" charset="0"/>
              </a:rPr>
              <a:t>Ce qui est souvent utilisé</a:t>
            </a:r>
          </a:p>
          <a:p>
            <a:pPr>
              <a:buClr>
                <a:srgbClr val="FF6600"/>
              </a:buClr>
            </a:pPr>
            <a:r>
              <a:rPr lang="fr-FR" sz="2200" dirty="0">
                <a:latin typeface="Times New Roman" pitchFamily="18" charset="0"/>
                <a:cs typeface="Times New Roman" pitchFamily="18" charset="0"/>
              </a:rPr>
              <a:t>est à placer dans les aires de travail &amp; à proximité des postes</a:t>
            </a:r>
          </a:p>
        </p:txBody>
      </p:sp>
      <p:sp>
        <p:nvSpPr>
          <p:cNvPr id="22532" name="ZoneTexte 3"/>
          <p:cNvSpPr txBox="1">
            <a:spLocks noChangeArrowheads="1"/>
          </p:cNvSpPr>
          <p:nvPr/>
        </p:nvSpPr>
        <p:spPr bwMode="auto">
          <a:xfrm>
            <a:off x="381000" y="2357438"/>
            <a:ext cx="8071440" cy="461665"/>
          </a:xfrm>
          <a:prstGeom prst="rect">
            <a:avLst/>
          </a:prstGeom>
          <a:noFill/>
          <a:ln w="9525">
            <a:noFill/>
            <a:miter lim="800000"/>
            <a:headEnd/>
            <a:tailEnd/>
          </a:ln>
        </p:spPr>
        <p:txBody>
          <a:bodyPr wrap="none">
            <a:spAutoFit/>
          </a:bodyPr>
          <a:lstStyle/>
          <a:p>
            <a:pPr marL="457200" indent="-457200">
              <a:buClr>
                <a:srgbClr val="FF6600"/>
              </a:buClr>
              <a:buFont typeface="Calibri" pitchFamily="34" charset="0"/>
              <a:buAutoNum type="arabicPeriod"/>
            </a:pPr>
            <a:r>
              <a:rPr lang="fr-FR" sz="2400" dirty="0">
                <a:latin typeface="Times New Roman" pitchFamily="18" charset="0"/>
                <a:cs typeface="Times New Roman" pitchFamily="18" charset="0"/>
              </a:rPr>
              <a:t>Déterminer les emplacements appropriés des éléments utiles</a:t>
            </a:r>
          </a:p>
        </p:txBody>
      </p:sp>
      <p:sp>
        <p:nvSpPr>
          <p:cNvPr id="22533" name="ZoneTexte 5"/>
          <p:cNvSpPr txBox="1">
            <a:spLocks noChangeArrowheads="1"/>
          </p:cNvSpPr>
          <p:nvPr/>
        </p:nvSpPr>
        <p:spPr bwMode="auto">
          <a:xfrm>
            <a:off x="476251" y="1643064"/>
            <a:ext cx="1692066" cy="523220"/>
          </a:xfrm>
          <a:prstGeom prst="rect">
            <a:avLst/>
          </a:prstGeom>
          <a:noFill/>
          <a:ln w="9525">
            <a:noFill/>
            <a:miter lim="800000"/>
            <a:headEnd/>
            <a:tailEnd/>
          </a:ln>
        </p:spPr>
        <p:txBody>
          <a:bodyPr wrap="none">
            <a:spAutoFit/>
          </a:bodyPr>
          <a:lstStyle/>
          <a:p>
            <a:r>
              <a:rPr lang="fr-FR" sz="2800" dirty="0">
                <a:solidFill>
                  <a:srgbClr val="FF0066"/>
                </a:solidFill>
                <a:latin typeface="Constantia" pitchFamily="18" charset="0"/>
              </a:rPr>
              <a:t>Processus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 calcmode="lin" valueType="num">
                                      <p:cBhvr>
                                        <p:cTn id="7" dur="1000" fill="hold"/>
                                        <p:tgtEl>
                                          <p:spTgt spid="22530"/>
                                        </p:tgtEl>
                                        <p:attrNameLst>
                                          <p:attrName>ppt_w</p:attrName>
                                        </p:attrNameLst>
                                      </p:cBhvr>
                                      <p:tavLst>
                                        <p:tav tm="0">
                                          <p:val>
                                            <p:fltVal val="0"/>
                                          </p:val>
                                        </p:tav>
                                        <p:tav tm="100000">
                                          <p:val>
                                            <p:strVal val="#ppt_w"/>
                                          </p:val>
                                        </p:tav>
                                      </p:tavLst>
                                    </p:anim>
                                    <p:anim calcmode="lin" valueType="num">
                                      <p:cBhvr>
                                        <p:cTn id="8" dur="1000" fill="hold"/>
                                        <p:tgtEl>
                                          <p:spTgt spid="22530"/>
                                        </p:tgtEl>
                                        <p:attrNameLst>
                                          <p:attrName>ppt_h</p:attrName>
                                        </p:attrNameLst>
                                      </p:cBhvr>
                                      <p:tavLst>
                                        <p:tav tm="0">
                                          <p:val>
                                            <p:fltVal val="0"/>
                                          </p:val>
                                        </p:tav>
                                        <p:tav tm="100000">
                                          <p:val>
                                            <p:strVal val="#ppt_h"/>
                                          </p:val>
                                        </p:tav>
                                      </p:tavLst>
                                    </p:anim>
                                    <p:anim calcmode="lin" valueType="num">
                                      <p:cBhvr>
                                        <p:cTn id="9" dur="1000" fill="hold"/>
                                        <p:tgtEl>
                                          <p:spTgt spid="2253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253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2533"/>
                                        </p:tgtEl>
                                        <p:attrNameLst>
                                          <p:attrName>style.visibility</p:attrName>
                                        </p:attrNameLst>
                                      </p:cBhvr>
                                      <p:to>
                                        <p:strVal val="visible"/>
                                      </p:to>
                                    </p:set>
                                    <p:anim calcmode="lin" valueType="num">
                                      <p:cBhvr>
                                        <p:cTn id="15" dur="1000" fill="hold"/>
                                        <p:tgtEl>
                                          <p:spTgt spid="22533"/>
                                        </p:tgtEl>
                                        <p:attrNameLst>
                                          <p:attrName>ppt_w</p:attrName>
                                        </p:attrNameLst>
                                      </p:cBhvr>
                                      <p:tavLst>
                                        <p:tav tm="0">
                                          <p:val>
                                            <p:fltVal val="0"/>
                                          </p:val>
                                        </p:tav>
                                        <p:tav tm="100000">
                                          <p:val>
                                            <p:strVal val="#ppt_w"/>
                                          </p:val>
                                        </p:tav>
                                      </p:tavLst>
                                    </p:anim>
                                    <p:anim calcmode="lin" valueType="num">
                                      <p:cBhvr>
                                        <p:cTn id="16" dur="1000" fill="hold"/>
                                        <p:tgtEl>
                                          <p:spTgt spid="22533"/>
                                        </p:tgtEl>
                                        <p:attrNameLst>
                                          <p:attrName>ppt_h</p:attrName>
                                        </p:attrNameLst>
                                      </p:cBhvr>
                                      <p:tavLst>
                                        <p:tav tm="0">
                                          <p:val>
                                            <p:fltVal val="0"/>
                                          </p:val>
                                        </p:tav>
                                        <p:tav tm="100000">
                                          <p:val>
                                            <p:strVal val="#ppt_h"/>
                                          </p:val>
                                        </p:tav>
                                      </p:tavLst>
                                    </p:anim>
                                    <p:anim calcmode="lin" valueType="num">
                                      <p:cBhvr>
                                        <p:cTn id="17" dur="1000" fill="hold"/>
                                        <p:tgtEl>
                                          <p:spTgt spid="22533"/>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253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10" fill="hold" grpId="0" nodeType="clickEffect">
                                  <p:stCondLst>
                                    <p:cond delay="0"/>
                                  </p:stCondLst>
                                  <p:childTnLst>
                                    <p:set>
                                      <p:cBhvr>
                                        <p:cTn id="22" dur="1" fill="hold">
                                          <p:stCondLst>
                                            <p:cond delay="0"/>
                                          </p:stCondLst>
                                        </p:cTn>
                                        <p:tgtEl>
                                          <p:spTgt spid="22532"/>
                                        </p:tgtEl>
                                        <p:attrNameLst>
                                          <p:attrName>style.visibility</p:attrName>
                                        </p:attrNameLst>
                                      </p:cBhvr>
                                      <p:to>
                                        <p:strVal val="visible"/>
                                      </p:to>
                                    </p:set>
                                    <p:anim calcmode="lin" valueType="num">
                                      <p:cBhvr>
                                        <p:cTn id="23" dur="500" fill="hold"/>
                                        <p:tgtEl>
                                          <p:spTgt spid="22532"/>
                                        </p:tgtEl>
                                        <p:attrNameLst>
                                          <p:attrName>ppt_w</p:attrName>
                                        </p:attrNameLst>
                                      </p:cBhvr>
                                      <p:tavLst>
                                        <p:tav tm="0">
                                          <p:val>
                                            <p:fltVal val="0"/>
                                          </p:val>
                                        </p:tav>
                                        <p:tav tm="100000">
                                          <p:val>
                                            <p:strVal val="#ppt_w"/>
                                          </p:val>
                                        </p:tav>
                                      </p:tavLst>
                                    </p:anim>
                                    <p:anim calcmode="lin" valueType="num">
                                      <p:cBhvr>
                                        <p:cTn id="24" dur="500" fill="hold"/>
                                        <p:tgtEl>
                                          <p:spTgt spid="22532"/>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2531"/>
                                        </p:tgtEl>
                                        <p:attrNameLst>
                                          <p:attrName>style.visibility</p:attrName>
                                        </p:attrNameLst>
                                      </p:cBhvr>
                                      <p:to>
                                        <p:strVal val="visible"/>
                                      </p:to>
                                    </p:set>
                                    <p:anim calcmode="lin" valueType="num">
                                      <p:cBhvr additive="base">
                                        <p:cTn id="29" dur="500" fill="hold"/>
                                        <p:tgtEl>
                                          <p:spTgt spid="22531"/>
                                        </p:tgtEl>
                                        <p:attrNameLst>
                                          <p:attrName>ppt_x</p:attrName>
                                        </p:attrNameLst>
                                      </p:cBhvr>
                                      <p:tavLst>
                                        <p:tav tm="0">
                                          <p:val>
                                            <p:strVal val="#ppt_x"/>
                                          </p:val>
                                        </p:tav>
                                        <p:tav tm="100000">
                                          <p:val>
                                            <p:strVal val="#ppt_x"/>
                                          </p:val>
                                        </p:tav>
                                      </p:tavLst>
                                    </p:anim>
                                    <p:anim calcmode="lin" valueType="num">
                                      <p:cBhvr additive="base">
                                        <p:cTn id="30" dur="500" fill="hold"/>
                                        <p:tgtEl>
                                          <p:spTgt spid="225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p:bldP spid="22532" grpId="0"/>
      <p:bldP spid="22533" grpId="0"/>
    </p:bld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re 1"/>
          <p:cNvSpPr>
            <a:spLocks noGrp="1"/>
          </p:cNvSpPr>
          <p:nvPr>
            <p:ph type="title"/>
          </p:nvPr>
        </p:nvSpPr>
        <p:spPr>
          <a:xfrm>
            <a:off x="624417" y="188913"/>
            <a:ext cx="10972800" cy="1143000"/>
          </a:xfrm>
        </p:spPr>
        <p:txBody>
          <a:bodyPr/>
          <a:lstStyle/>
          <a:p>
            <a:r>
              <a:rPr lang="fr-FR" sz="2800" b="1" dirty="0">
                <a:solidFill>
                  <a:srgbClr val="FFC000"/>
                </a:solidFill>
                <a:latin typeface="Times New Roman" pitchFamily="18" charset="0"/>
              </a:rPr>
              <a:t>Démarche - « Second S » - RANGEMENT – SEITON</a:t>
            </a:r>
            <a:endParaRPr lang="fr-FR" sz="2800" dirty="0">
              <a:solidFill>
                <a:srgbClr val="FFC000"/>
              </a:solidFill>
              <a:latin typeface="Times New Roman" pitchFamily="18" charset="0"/>
              <a:cs typeface="Times New Roman" pitchFamily="18" charset="0"/>
            </a:endParaRPr>
          </a:p>
        </p:txBody>
      </p:sp>
      <p:sp>
        <p:nvSpPr>
          <p:cNvPr id="23555" name="ZoneTexte 3"/>
          <p:cNvSpPr txBox="1">
            <a:spLocks noChangeArrowheads="1"/>
          </p:cNvSpPr>
          <p:nvPr/>
        </p:nvSpPr>
        <p:spPr bwMode="auto">
          <a:xfrm>
            <a:off x="381001" y="2357438"/>
            <a:ext cx="5440592" cy="461665"/>
          </a:xfrm>
          <a:prstGeom prst="rect">
            <a:avLst/>
          </a:prstGeom>
          <a:noFill/>
          <a:ln w="9525">
            <a:noFill/>
            <a:miter lim="800000"/>
            <a:headEnd/>
            <a:tailEnd/>
          </a:ln>
        </p:spPr>
        <p:txBody>
          <a:bodyPr wrap="none">
            <a:spAutoFit/>
          </a:bodyPr>
          <a:lstStyle/>
          <a:p>
            <a:pPr marL="457200" indent="-457200">
              <a:buClr>
                <a:srgbClr val="FF6600"/>
              </a:buClr>
              <a:buFont typeface="Calibri" pitchFamily="34" charset="0"/>
              <a:buAutoNum type="arabicPeriod" startAt="2"/>
            </a:pPr>
            <a:r>
              <a:rPr lang="fr-FR" sz="2400">
                <a:latin typeface="Constantia" pitchFamily="18" charset="0"/>
              </a:rPr>
              <a:t>Décider comment ranger les objets ?</a:t>
            </a:r>
            <a:endParaRPr lang="fr-FR" sz="2400">
              <a:latin typeface="Times New Roman" pitchFamily="18" charset="0"/>
              <a:cs typeface="Times New Roman" pitchFamily="18" charset="0"/>
            </a:endParaRPr>
          </a:p>
        </p:txBody>
      </p:sp>
      <p:sp>
        <p:nvSpPr>
          <p:cNvPr id="23556" name="ZoneTexte 5"/>
          <p:cNvSpPr txBox="1">
            <a:spLocks noChangeArrowheads="1"/>
          </p:cNvSpPr>
          <p:nvPr/>
        </p:nvSpPr>
        <p:spPr bwMode="auto">
          <a:xfrm>
            <a:off x="1" y="1628776"/>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pic>
        <p:nvPicPr>
          <p:cNvPr id="23557" name="Picture 2"/>
          <p:cNvPicPr>
            <a:picLocks noChangeAspect="1" noChangeArrowheads="1"/>
          </p:cNvPicPr>
          <p:nvPr/>
        </p:nvPicPr>
        <p:blipFill>
          <a:blip r:embed="rId3"/>
          <a:srcRect/>
          <a:stretch>
            <a:fillRect/>
          </a:stretch>
        </p:blipFill>
        <p:spPr bwMode="auto">
          <a:xfrm>
            <a:off x="95252" y="3057526"/>
            <a:ext cx="11906249" cy="3800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p:cTn id="7" dur="1000" fill="hold"/>
                                        <p:tgtEl>
                                          <p:spTgt spid="23554"/>
                                        </p:tgtEl>
                                        <p:attrNameLst>
                                          <p:attrName>ppt_w</p:attrName>
                                        </p:attrNameLst>
                                      </p:cBhvr>
                                      <p:tavLst>
                                        <p:tav tm="0">
                                          <p:val>
                                            <p:fltVal val="0"/>
                                          </p:val>
                                        </p:tav>
                                        <p:tav tm="100000">
                                          <p:val>
                                            <p:strVal val="#ppt_w"/>
                                          </p:val>
                                        </p:tav>
                                      </p:tavLst>
                                    </p:anim>
                                    <p:anim calcmode="lin" valueType="num">
                                      <p:cBhvr>
                                        <p:cTn id="8" dur="1000" fill="hold"/>
                                        <p:tgtEl>
                                          <p:spTgt spid="23554"/>
                                        </p:tgtEl>
                                        <p:attrNameLst>
                                          <p:attrName>ppt_h</p:attrName>
                                        </p:attrNameLst>
                                      </p:cBhvr>
                                      <p:tavLst>
                                        <p:tav tm="0">
                                          <p:val>
                                            <p:fltVal val="0"/>
                                          </p:val>
                                        </p:tav>
                                        <p:tav tm="100000">
                                          <p:val>
                                            <p:strVal val="#ppt_h"/>
                                          </p:val>
                                        </p:tav>
                                      </p:tavLst>
                                    </p:anim>
                                    <p:anim calcmode="lin" valueType="num">
                                      <p:cBhvr>
                                        <p:cTn id="9" dur="1000" fill="hold"/>
                                        <p:tgtEl>
                                          <p:spTgt spid="2355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355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3556"/>
                                        </p:tgtEl>
                                        <p:attrNameLst>
                                          <p:attrName>style.visibility</p:attrName>
                                        </p:attrNameLst>
                                      </p:cBhvr>
                                      <p:to>
                                        <p:strVal val="visible"/>
                                      </p:to>
                                    </p:set>
                                    <p:anim calcmode="lin" valueType="num">
                                      <p:cBhvr>
                                        <p:cTn id="15" dur="1000" fill="hold"/>
                                        <p:tgtEl>
                                          <p:spTgt spid="23556"/>
                                        </p:tgtEl>
                                        <p:attrNameLst>
                                          <p:attrName>ppt_w</p:attrName>
                                        </p:attrNameLst>
                                      </p:cBhvr>
                                      <p:tavLst>
                                        <p:tav tm="0">
                                          <p:val>
                                            <p:fltVal val="0"/>
                                          </p:val>
                                        </p:tav>
                                        <p:tav tm="100000">
                                          <p:val>
                                            <p:strVal val="#ppt_w"/>
                                          </p:val>
                                        </p:tav>
                                      </p:tavLst>
                                    </p:anim>
                                    <p:anim calcmode="lin" valueType="num">
                                      <p:cBhvr>
                                        <p:cTn id="16" dur="1000" fill="hold"/>
                                        <p:tgtEl>
                                          <p:spTgt spid="23556"/>
                                        </p:tgtEl>
                                        <p:attrNameLst>
                                          <p:attrName>ppt_h</p:attrName>
                                        </p:attrNameLst>
                                      </p:cBhvr>
                                      <p:tavLst>
                                        <p:tav tm="0">
                                          <p:val>
                                            <p:fltVal val="0"/>
                                          </p:val>
                                        </p:tav>
                                        <p:tav tm="100000">
                                          <p:val>
                                            <p:strVal val="#ppt_h"/>
                                          </p:val>
                                        </p:tav>
                                      </p:tavLst>
                                    </p:anim>
                                    <p:anim calcmode="lin" valueType="num">
                                      <p:cBhvr>
                                        <p:cTn id="17" dur="1000" fill="hold"/>
                                        <p:tgtEl>
                                          <p:spTgt spid="23556"/>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355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3555"/>
                                        </p:tgtEl>
                                        <p:attrNameLst>
                                          <p:attrName>style.visibility</p:attrName>
                                        </p:attrNameLst>
                                      </p:cBhvr>
                                      <p:to>
                                        <p:strVal val="visible"/>
                                      </p:to>
                                    </p:set>
                                    <p:anim calcmode="lin" valueType="num">
                                      <p:cBhvr>
                                        <p:cTn id="23" dur="1000" fill="hold"/>
                                        <p:tgtEl>
                                          <p:spTgt spid="23555"/>
                                        </p:tgtEl>
                                        <p:attrNameLst>
                                          <p:attrName>ppt_w</p:attrName>
                                        </p:attrNameLst>
                                      </p:cBhvr>
                                      <p:tavLst>
                                        <p:tav tm="0">
                                          <p:val>
                                            <p:fltVal val="0"/>
                                          </p:val>
                                        </p:tav>
                                        <p:tav tm="100000">
                                          <p:val>
                                            <p:strVal val="#ppt_w"/>
                                          </p:val>
                                        </p:tav>
                                      </p:tavLst>
                                    </p:anim>
                                    <p:anim calcmode="lin" valueType="num">
                                      <p:cBhvr>
                                        <p:cTn id="24" dur="1000" fill="hold"/>
                                        <p:tgtEl>
                                          <p:spTgt spid="23555"/>
                                        </p:tgtEl>
                                        <p:attrNameLst>
                                          <p:attrName>ppt_h</p:attrName>
                                        </p:attrNameLst>
                                      </p:cBhvr>
                                      <p:tavLst>
                                        <p:tav tm="0">
                                          <p:val>
                                            <p:fltVal val="0"/>
                                          </p:val>
                                        </p:tav>
                                        <p:tav tm="100000">
                                          <p:val>
                                            <p:strVal val="#ppt_h"/>
                                          </p:val>
                                        </p:tav>
                                      </p:tavLst>
                                    </p:anim>
                                    <p:anim calcmode="lin" valueType="num">
                                      <p:cBhvr>
                                        <p:cTn id="25" dur="1000" fill="hold"/>
                                        <p:tgtEl>
                                          <p:spTgt spid="23555"/>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355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23557"/>
                                        </p:tgtEl>
                                        <p:attrNameLst>
                                          <p:attrName>style.visibility</p:attrName>
                                        </p:attrNameLst>
                                      </p:cBhvr>
                                      <p:to>
                                        <p:strVal val="visible"/>
                                      </p:to>
                                    </p:set>
                                    <p:anim calcmode="lin" valueType="num">
                                      <p:cBhvr>
                                        <p:cTn id="31" dur="500" fill="hold"/>
                                        <p:tgtEl>
                                          <p:spTgt spid="23557"/>
                                        </p:tgtEl>
                                        <p:attrNameLst>
                                          <p:attrName>ppt_w</p:attrName>
                                        </p:attrNameLst>
                                      </p:cBhvr>
                                      <p:tavLst>
                                        <p:tav tm="0">
                                          <p:val>
                                            <p:fltVal val="0"/>
                                          </p:val>
                                        </p:tav>
                                        <p:tav tm="100000">
                                          <p:val>
                                            <p:strVal val="#ppt_w"/>
                                          </p:val>
                                        </p:tav>
                                      </p:tavLst>
                                    </p:anim>
                                    <p:anim calcmode="lin" valueType="num">
                                      <p:cBhvr>
                                        <p:cTn id="32" dur="500" fill="hold"/>
                                        <p:tgtEl>
                                          <p:spTgt spid="2355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3555" grpId="0"/>
      <p:bldP spid="23556" grpId="0"/>
    </p:bld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p:cNvSpPr>
            <a:spLocks noGrp="1"/>
          </p:cNvSpPr>
          <p:nvPr>
            <p:ph type="title"/>
          </p:nvPr>
        </p:nvSpPr>
        <p:spPr>
          <a:xfrm>
            <a:off x="624417" y="260350"/>
            <a:ext cx="10972800" cy="1143000"/>
          </a:xfrm>
        </p:spPr>
        <p:txBody>
          <a:bodyPr/>
          <a:lstStyle/>
          <a:p>
            <a:r>
              <a:rPr lang="fr-FR" sz="2800" b="1" dirty="0">
                <a:solidFill>
                  <a:srgbClr val="FFC000"/>
                </a:solidFill>
                <a:latin typeface="Times New Roman" pitchFamily="18" charset="0"/>
              </a:rPr>
              <a:t>Démarche - « Second S » - RANGEMENT – SEITON</a:t>
            </a:r>
            <a:endParaRPr lang="fr-FR" sz="2800" dirty="0">
              <a:solidFill>
                <a:srgbClr val="FFC000"/>
              </a:solidFill>
              <a:latin typeface="Times New Roman" pitchFamily="18" charset="0"/>
            </a:endParaRPr>
          </a:p>
        </p:txBody>
      </p:sp>
      <p:sp>
        <p:nvSpPr>
          <p:cNvPr id="4" name="Rectangle à coins arrondis 3"/>
          <p:cNvSpPr/>
          <p:nvPr/>
        </p:nvSpPr>
        <p:spPr>
          <a:xfrm>
            <a:off x="476252" y="1928813"/>
            <a:ext cx="3524249"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000" b="1" dirty="0"/>
              <a:t>S</a:t>
            </a:r>
            <a:r>
              <a:rPr lang="fr-FR" sz="2800" b="1" dirty="0"/>
              <a:t>EITON</a:t>
            </a:r>
            <a:endParaRPr lang="fr-FR" dirty="0"/>
          </a:p>
        </p:txBody>
      </p:sp>
      <p:sp>
        <p:nvSpPr>
          <p:cNvPr id="5" name="Rectangle à coins arrondis 4"/>
          <p:cNvSpPr/>
          <p:nvPr/>
        </p:nvSpPr>
        <p:spPr>
          <a:xfrm>
            <a:off x="7143751" y="1928813"/>
            <a:ext cx="4233333"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000" b="1" dirty="0"/>
              <a:t>R</a:t>
            </a:r>
            <a:r>
              <a:rPr lang="fr-FR" sz="2800" b="1" dirty="0"/>
              <a:t>ANGEMENT</a:t>
            </a:r>
            <a:endParaRPr lang="fr-FR" dirty="0"/>
          </a:p>
        </p:txBody>
      </p:sp>
      <p:sp>
        <p:nvSpPr>
          <p:cNvPr id="6" name="Flèche droite à entaille 5"/>
          <p:cNvSpPr/>
          <p:nvPr/>
        </p:nvSpPr>
        <p:spPr>
          <a:xfrm>
            <a:off x="4857751" y="2286000"/>
            <a:ext cx="1333500" cy="571500"/>
          </a:xfrm>
          <a:prstGeom prst="notchedRightArrow">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fr-FR"/>
          </a:p>
        </p:txBody>
      </p:sp>
      <p:sp>
        <p:nvSpPr>
          <p:cNvPr id="24582" name="ZoneTexte 6"/>
          <p:cNvSpPr txBox="1">
            <a:spLocks noChangeArrowheads="1"/>
          </p:cNvSpPr>
          <p:nvPr/>
        </p:nvSpPr>
        <p:spPr bwMode="auto">
          <a:xfrm>
            <a:off x="190500" y="3929064"/>
            <a:ext cx="11811000" cy="2738437"/>
          </a:xfrm>
          <a:prstGeom prst="rect">
            <a:avLst/>
          </a:prstGeom>
          <a:noFill/>
          <a:ln w="9525">
            <a:noFill/>
            <a:miter lim="800000"/>
            <a:headEnd/>
            <a:tailEnd/>
          </a:ln>
        </p:spPr>
        <p:txBody>
          <a:bodyPr>
            <a:spAutoFit/>
          </a:bodyPr>
          <a:lstStyle/>
          <a:p>
            <a:r>
              <a:rPr lang="fr-FR" sz="2800" b="1" i="1">
                <a:latin typeface="Constantia" pitchFamily="18" charset="0"/>
              </a:rPr>
              <a:t>Actions &amp; résultats attendus</a:t>
            </a:r>
          </a:p>
          <a:p>
            <a:pPr>
              <a:buClr>
                <a:srgbClr val="FF6600"/>
              </a:buClr>
              <a:buFont typeface="Arial" charset="0"/>
              <a:buChar char="•"/>
            </a:pPr>
            <a:r>
              <a:rPr lang="fr-FR" sz="2400">
                <a:latin typeface="Constantia" pitchFamily="18" charset="0"/>
              </a:rPr>
              <a:t> Impact sur la gestion des stocks des composants &amp; des fournitures : libre service &amp; méthode du « double tiroir »</a:t>
            </a:r>
          </a:p>
          <a:p>
            <a:pPr>
              <a:buClr>
                <a:srgbClr val="FF6600"/>
              </a:buClr>
              <a:buFont typeface="Arial" charset="0"/>
              <a:buChar char="•"/>
            </a:pPr>
            <a:r>
              <a:rPr lang="fr-FR" sz="2400">
                <a:latin typeface="Constantia" pitchFamily="18" charset="0"/>
              </a:rPr>
              <a:t> Agencement des rayonnages &amp; des lieux de stockage (marquages au sol, allées de circulation dégagées, rayonnages flexibles…)</a:t>
            </a:r>
          </a:p>
          <a:p>
            <a:pPr>
              <a:buClr>
                <a:srgbClr val="FF6600"/>
              </a:buClr>
            </a:pPr>
            <a:endParaRPr lang="fr-FR" sz="2400">
              <a:latin typeface="Constantia" pitchFamily="18" charset="0"/>
            </a:endParaRPr>
          </a:p>
          <a:p>
            <a:r>
              <a:rPr lang="fr-FR" sz="2400">
                <a:latin typeface="Constantia" pitchFamily="18" charset="0"/>
              </a:rPr>
              <a:t>    Visibilité &amp; lisibilité des références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p:cTn id="7" dur="1000" fill="hold"/>
                                        <p:tgtEl>
                                          <p:spTgt spid="24578"/>
                                        </p:tgtEl>
                                        <p:attrNameLst>
                                          <p:attrName>ppt_w</p:attrName>
                                        </p:attrNameLst>
                                      </p:cBhvr>
                                      <p:tavLst>
                                        <p:tav tm="0">
                                          <p:val>
                                            <p:fltVal val="0"/>
                                          </p:val>
                                        </p:tav>
                                        <p:tav tm="100000">
                                          <p:val>
                                            <p:strVal val="#ppt_w"/>
                                          </p:val>
                                        </p:tav>
                                      </p:tavLst>
                                    </p:anim>
                                    <p:anim calcmode="lin" valueType="num">
                                      <p:cBhvr>
                                        <p:cTn id="8" dur="1000" fill="hold"/>
                                        <p:tgtEl>
                                          <p:spTgt spid="24578"/>
                                        </p:tgtEl>
                                        <p:attrNameLst>
                                          <p:attrName>ppt_h</p:attrName>
                                        </p:attrNameLst>
                                      </p:cBhvr>
                                      <p:tavLst>
                                        <p:tav tm="0">
                                          <p:val>
                                            <p:fltVal val="0"/>
                                          </p:val>
                                        </p:tav>
                                        <p:tav tm="100000">
                                          <p:val>
                                            <p:strVal val="#ppt_h"/>
                                          </p:val>
                                        </p:tav>
                                      </p:tavLst>
                                    </p:anim>
                                    <p:anim calcmode="lin" valueType="num">
                                      <p:cBhvr>
                                        <p:cTn id="9" dur="1000" fill="hold"/>
                                        <p:tgtEl>
                                          <p:spTgt spid="2457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457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34" presetClass="entr" presetSubtype="0" fill="hold" grpId="0" nodeType="clickEffect">
                                  <p:stCondLst>
                                    <p:cond delay="0"/>
                                  </p:stCondLst>
                                  <p:childTnLst>
                                    <p:set>
                                      <p:cBhvr>
                                        <p:cTn id="28" dur="1" fill="hold">
                                          <p:stCondLst>
                                            <p:cond delay="0"/>
                                          </p:stCondLst>
                                        </p:cTn>
                                        <p:tgtEl>
                                          <p:spTgt spid="24582"/>
                                        </p:tgtEl>
                                        <p:attrNameLst>
                                          <p:attrName>style.visibility</p:attrName>
                                        </p:attrNameLst>
                                      </p:cBhvr>
                                      <p:to>
                                        <p:strVal val="visible"/>
                                      </p:to>
                                    </p:set>
                                    <p:anim from="(-#ppt_w/2)" to="(#ppt_x)" calcmode="lin" valueType="num">
                                      <p:cBhvr>
                                        <p:cTn id="29" dur="600" fill="hold">
                                          <p:stCondLst>
                                            <p:cond delay="0"/>
                                          </p:stCondLst>
                                        </p:cTn>
                                        <p:tgtEl>
                                          <p:spTgt spid="24582"/>
                                        </p:tgtEl>
                                        <p:attrNameLst>
                                          <p:attrName>ppt_x</p:attrName>
                                        </p:attrNameLst>
                                      </p:cBhvr>
                                    </p:anim>
                                    <p:anim from="0" to="-1.0" calcmode="lin" valueType="num">
                                      <p:cBhvr>
                                        <p:cTn id="30" dur="200" decel="50000" autoRev="1" fill="hold">
                                          <p:stCondLst>
                                            <p:cond delay="600"/>
                                          </p:stCondLst>
                                        </p:cTn>
                                        <p:tgtEl>
                                          <p:spTgt spid="24582"/>
                                        </p:tgtEl>
                                        <p:attrNameLst>
                                          <p:attrName>xshear</p:attrName>
                                        </p:attrNameLst>
                                      </p:cBhvr>
                                    </p:anim>
                                    <p:animScale>
                                      <p:cBhvr>
                                        <p:cTn id="31" dur="200" decel="100000" autoRev="1" fill="hold">
                                          <p:stCondLst>
                                            <p:cond delay="600"/>
                                          </p:stCondLst>
                                        </p:cTn>
                                        <p:tgtEl>
                                          <p:spTgt spid="24582"/>
                                        </p:tgtEl>
                                      </p:cBhvr>
                                      <p:from x="100000" y="100000"/>
                                      <p:to x="80000" y="100000"/>
                                    </p:animScale>
                                    <p:anim by="(#ppt_h/3+#ppt_w*0.1)" calcmode="lin" valueType="num">
                                      <p:cBhvr additive="sum">
                                        <p:cTn id="32" dur="200" decel="100000" autoRev="1" fill="hold">
                                          <p:stCondLst>
                                            <p:cond delay="600"/>
                                          </p:stCondLst>
                                        </p:cTn>
                                        <p:tgtEl>
                                          <p:spTgt spid="2458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4" grpId="0" animBg="1"/>
      <p:bldP spid="5" grpId="0" animBg="1"/>
      <p:bldP spid="6" grpId="0" animBg="1"/>
      <p:bldP spid="24582" grpId="0"/>
    </p:bld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noGrp="1"/>
          </p:cNvSpPr>
          <p:nvPr>
            <p:ph type="title"/>
          </p:nvPr>
        </p:nvSpPr>
        <p:spPr>
          <a:xfrm>
            <a:off x="624417" y="0"/>
            <a:ext cx="10972800" cy="1143000"/>
          </a:xfrm>
        </p:spPr>
        <p:txBody>
          <a:bodyPr/>
          <a:lstStyle/>
          <a:p>
            <a:r>
              <a:rPr lang="fr-FR" sz="2800" b="1" dirty="0">
                <a:solidFill>
                  <a:srgbClr val="FFC000"/>
                </a:solidFill>
                <a:latin typeface="Times New Roman" pitchFamily="18" charset="0"/>
              </a:rPr>
              <a:t>Démarche - « Troisième S » - NETTOYAGE - SEISO</a:t>
            </a:r>
            <a:endParaRPr lang="fr-FR" sz="2800" dirty="0">
              <a:solidFill>
                <a:srgbClr val="FFC000"/>
              </a:solidFill>
              <a:latin typeface="Times New Roman" pitchFamily="18" charset="0"/>
              <a:cs typeface="Times New Roman" pitchFamily="18" charset="0"/>
            </a:endParaRPr>
          </a:p>
        </p:txBody>
      </p:sp>
      <p:sp>
        <p:nvSpPr>
          <p:cNvPr id="25603" name="Espace réservé du contenu 2"/>
          <p:cNvSpPr>
            <a:spLocks noGrp="1"/>
          </p:cNvSpPr>
          <p:nvPr>
            <p:ph idx="1"/>
          </p:nvPr>
        </p:nvSpPr>
        <p:spPr>
          <a:xfrm>
            <a:off x="381000" y="3071814"/>
            <a:ext cx="6477000" cy="1214437"/>
          </a:xfrm>
        </p:spPr>
        <p:txBody>
          <a:bodyPr/>
          <a:lstStyle/>
          <a:p>
            <a:pPr>
              <a:buFont typeface="Wingdings 2" pitchFamily="18" charset="2"/>
              <a:buNone/>
            </a:pPr>
            <a:r>
              <a:rPr lang="fr-FR" b="1" i="1">
                <a:latin typeface="Times New Roman" pitchFamily="18" charset="0"/>
                <a:cs typeface="Times New Roman" pitchFamily="18" charset="0"/>
              </a:rPr>
              <a:t>Mot d ’ordre</a:t>
            </a:r>
          </a:p>
          <a:p>
            <a:pPr>
              <a:buClr>
                <a:srgbClr val="FF6600"/>
              </a:buClr>
              <a:buFont typeface="Courier New" pitchFamily="49" charset="0"/>
              <a:buChar char="o"/>
            </a:pPr>
            <a:r>
              <a:rPr lang="fr-FR"/>
              <a:t>Nettoyer dès que l ’on salit</a:t>
            </a:r>
            <a:endParaRPr lang="fr-FR" sz="4200">
              <a:latin typeface="Times New Roman" pitchFamily="18" charset="0"/>
              <a:cs typeface="Times New Roman" pitchFamily="18" charset="0"/>
            </a:endParaRPr>
          </a:p>
        </p:txBody>
      </p:sp>
      <p:sp>
        <p:nvSpPr>
          <p:cNvPr id="25604" name="ZoneTexte 3"/>
          <p:cNvSpPr txBox="1">
            <a:spLocks noChangeArrowheads="1"/>
          </p:cNvSpPr>
          <p:nvPr/>
        </p:nvSpPr>
        <p:spPr bwMode="auto">
          <a:xfrm>
            <a:off x="6286501" y="1643064"/>
            <a:ext cx="5619751" cy="708025"/>
          </a:xfrm>
          <a:prstGeom prst="rect">
            <a:avLst/>
          </a:prstGeom>
          <a:noFill/>
          <a:ln w="9525">
            <a:noFill/>
            <a:miter lim="800000"/>
            <a:headEnd/>
            <a:tailEnd/>
          </a:ln>
        </p:spPr>
        <p:txBody>
          <a:bodyPr>
            <a:spAutoFit/>
          </a:bodyPr>
          <a:lstStyle/>
          <a:p>
            <a:r>
              <a:rPr lang="fr-FR" sz="2000" b="1" dirty="0">
                <a:solidFill>
                  <a:srgbClr val="FF6600"/>
                </a:solidFill>
                <a:latin typeface="Constantia" pitchFamily="18" charset="0"/>
              </a:rPr>
              <a:t>Se débarrasser de ce qui salit, de ce qui encombre</a:t>
            </a:r>
            <a:endParaRPr lang="fr-FR" sz="2000" dirty="0">
              <a:solidFill>
                <a:srgbClr val="FF6600"/>
              </a:solidFill>
              <a:latin typeface="Constantia" pitchFamily="18" charset="0"/>
            </a:endParaRPr>
          </a:p>
        </p:txBody>
      </p:sp>
      <p:sp>
        <p:nvSpPr>
          <p:cNvPr id="25605" name="ZoneTexte 4"/>
          <p:cNvSpPr txBox="1">
            <a:spLocks noChangeArrowheads="1"/>
          </p:cNvSpPr>
          <p:nvPr/>
        </p:nvSpPr>
        <p:spPr bwMode="auto">
          <a:xfrm>
            <a:off x="190500" y="1357313"/>
            <a:ext cx="4667251" cy="1200150"/>
          </a:xfrm>
          <a:prstGeom prst="rect">
            <a:avLst/>
          </a:prstGeom>
          <a:noFill/>
          <a:ln w="9525">
            <a:noFill/>
            <a:miter lim="800000"/>
            <a:headEnd/>
            <a:tailEnd/>
          </a:ln>
        </p:spPr>
        <p:txBody>
          <a:bodyPr>
            <a:spAutoFit/>
          </a:bodyPr>
          <a:lstStyle/>
          <a:p>
            <a:pPr algn="ctr"/>
            <a:r>
              <a:rPr lang="fr-FR" sz="2400" b="1" i="1" dirty="0">
                <a:solidFill>
                  <a:srgbClr val="FF0066"/>
                </a:solidFill>
                <a:latin typeface="Constantia" pitchFamily="18" charset="0"/>
              </a:rPr>
              <a:t> Objectifs</a:t>
            </a:r>
          </a:p>
          <a:p>
            <a:pPr algn="ctr"/>
            <a:r>
              <a:rPr lang="fr-FR" sz="2400" b="1" dirty="0">
                <a:solidFill>
                  <a:srgbClr val="FF33CC"/>
                </a:solidFill>
                <a:latin typeface="Constantia" pitchFamily="18" charset="0"/>
              </a:rPr>
              <a:t> « Nettoyer régulièrement</a:t>
            </a:r>
          </a:p>
          <a:p>
            <a:pPr algn="ctr"/>
            <a:r>
              <a:rPr lang="fr-FR" sz="2400" b="1" dirty="0">
                <a:solidFill>
                  <a:srgbClr val="FF33CC"/>
                </a:solidFill>
                <a:latin typeface="Constantia" pitchFamily="18" charset="0"/>
              </a:rPr>
              <a:t>le poste de travail »</a:t>
            </a:r>
            <a:endParaRPr lang="fr-FR" sz="2400" dirty="0">
              <a:solidFill>
                <a:srgbClr val="FF33CC"/>
              </a:solidFill>
              <a:latin typeface="Constantia" pitchFamily="18" charset="0"/>
            </a:endParaRPr>
          </a:p>
        </p:txBody>
      </p:sp>
      <p:sp>
        <p:nvSpPr>
          <p:cNvPr id="25606" name="ZoneTexte 5"/>
          <p:cNvSpPr txBox="1">
            <a:spLocks noChangeArrowheads="1"/>
          </p:cNvSpPr>
          <p:nvPr/>
        </p:nvSpPr>
        <p:spPr bwMode="auto">
          <a:xfrm>
            <a:off x="6671734" y="4941889"/>
            <a:ext cx="5238751" cy="830997"/>
          </a:xfrm>
          <a:prstGeom prst="rect">
            <a:avLst/>
          </a:prstGeom>
          <a:noFill/>
          <a:ln w="9525">
            <a:noFill/>
            <a:miter lim="800000"/>
            <a:headEnd/>
            <a:tailEnd/>
          </a:ln>
        </p:spPr>
        <p:txBody>
          <a:bodyPr>
            <a:spAutoFit/>
          </a:bodyPr>
          <a:lstStyle/>
          <a:p>
            <a:r>
              <a:rPr lang="fr-FR" sz="2400">
                <a:latin typeface="Constantia" pitchFamily="18" charset="0"/>
              </a:rPr>
              <a:t>C’est un nouvel </a:t>
            </a:r>
            <a:r>
              <a:rPr lang="fr-FR" sz="2400" b="1">
                <a:solidFill>
                  <a:srgbClr val="FF6600"/>
                </a:solidFill>
                <a:latin typeface="Constantia" pitchFamily="18" charset="0"/>
              </a:rPr>
              <a:t>état d’esprit</a:t>
            </a:r>
            <a:r>
              <a:rPr lang="fr-FR" sz="2400" b="1">
                <a:latin typeface="Constantia" pitchFamily="18" charset="0"/>
              </a:rPr>
              <a:t>,</a:t>
            </a:r>
          </a:p>
          <a:p>
            <a:r>
              <a:rPr lang="fr-FR" sz="2400">
                <a:latin typeface="Constantia" pitchFamily="18" charset="0"/>
              </a:rPr>
              <a:t>une </a:t>
            </a:r>
            <a:r>
              <a:rPr lang="fr-FR" sz="2400" b="1">
                <a:solidFill>
                  <a:srgbClr val="FF6600"/>
                </a:solidFill>
                <a:latin typeface="Constantia" pitchFamily="18" charset="0"/>
              </a:rPr>
              <a:t>discipline</a:t>
            </a:r>
            <a:endParaRPr lang="fr-FR" sz="2400">
              <a:solidFill>
                <a:srgbClr val="FF6600"/>
              </a:solidFill>
              <a:latin typeface="Constantia" pitchFamily="18" charset="0"/>
            </a:endParaRPr>
          </a:p>
        </p:txBody>
      </p:sp>
      <p:pic>
        <p:nvPicPr>
          <p:cNvPr id="25609" name="Picture 9" descr="PE02000_"/>
          <p:cNvPicPr>
            <a:picLocks noChangeAspect="1" noChangeArrowheads="1"/>
          </p:cNvPicPr>
          <p:nvPr/>
        </p:nvPicPr>
        <p:blipFill>
          <a:blip r:embed="rId2"/>
          <a:srcRect/>
          <a:stretch>
            <a:fillRect/>
          </a:stretch>
        </p:blipFill>
        <p:spPr bwMode="auto">
          <a:xfrm>
            <a:off x="7823201" y="2420939"/>
            <a:ext cx="3266017" cy="2160587"/>
          </a:xfrm>
          <a:prstGeom prst="rect">
            <a:avLst/>
          </a:prstGeom>
          <a:noFill/>
        </p:spPr>
      </p:pic>
      <p:pic>
        <p:nvPicPr>
          <p:cNvPr id="25610" name="Picture 10"/>
          <p:cNvPicPr>
            <a:picLocks noChangeAspect="1" noChangeArrowheads="1"/>
          </p:cNvPicPr>
          <p:nvPr/>
        </p:nvPicPr>
        <p:blipFill>
          <a:blip r:embed="rId3"/>
          <a:srcRect/>
          <a:stretch>
            <a:fillRect/>
          </a:stretch>
        </p:blipFill>
        <p:spPr bwMode="auto">
          <a:xfrm>
            <a:off x="1295401" y="4437064"/>
            <a:ext cx="3071284" cy="18002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p:cTn id="7" dur="1000" fill="hold"/>
                                        <p:tgtEl>
                                          <p:spTgt spid="25602"/>
                                        </p:tgtEl>
                                        <p:attrNameLst>
                                          <p:attrName>ppt_w</p:attrName>
                                        </p:attrNameLst>
                                      </p:cBhvr>
                                      <p:tavLst>
                                        <p:tav tm="0">
                                          <p:val>
                                            <p:fltVal val="0"/>
                                          </p:val>
                                        </p:tav>
                                        <p:tav tm="100000">
                                          <p:val>
                                            <p:strVal val="#ppt_w"/>
                                          </p:val>
                                        </p:tav>
                                      </p:tavLst>
                                    </p:anim>
                                    <p:anim calcmode="lin" valueType="num">
                                      <p:cBhvr>
                                        <p:cTn id="8" dur="1000" fill="hold"/>
                                        <p:tgtEl>
                                          <p:spTgt spid="25602"/>
                                        </p:tgtEl>
                                        <p:attrNameLst>
                                          <p:attrName>ppt_h</p:attrName>
                                        </p:attrNameLst>
                                      </p:cBhvr>
                                      <p:tavLst>
                                        <p:tav tm="0">
                                          <p:val>
                                            <p:fltVal val="0"/>
                                          </p:val>
                                        </p:tav>
                                        <p:tav tm="100000">
                                          <p:val>
                                            <p:strVal val="#ppt_h"/>
                                          </p:val>
                                        </p:tav>
                                      </p:tavLst>
                                    </p:anim>
                                    <p:anim calcmode="lin" valueType="num">
                                      <p:cBhvr>
                                        <p:cTn id="9" dur="1000" fill="hold"/>
                                        <p:tgtEl>
                                          <p:spTgt spid="2560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560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5605"/>
                                        </p:tgtEl>
                                        <p:attrNameLst>
                                          <p:attrName>style.visibility</p:attrName>
                                        </p:attrNameLst>
                                      </p:cBhvr>
                                      <p:to>
                                        <p:strVal val="visible"/>
                                      </p:to>
                                    </p:set>
                                    <p:anim calcmode="lin" valueType="num">
                                      <p:cBhvr>
                                        <p:cTn id="15" dur="1000" fill="hold"/>
                                        <p:tgtEl>
                                          <p:spTgt spid="25605"/>
                                        </p:tgtEl>
                                        <p:attrNameLst>
                                          <p:attrName>ppt_w</p:attrName>
                                        </p:attrNameLst>
                                      </p:cBhvr>
                                      <p:tavLst>
                                        <p:tav tm="0">
                                          <p:val>
                                            <p:fltVal val="0"/>
                                          </p:val>
                                        </p:tav>
                                        <p:tav tm="100000">
                                          <p:val>
                                            <p:strVal val="#ppt_w"/>
                                          </p:val>
                                        </p:tav>
                                      </p:tavLst>
                                    </p:anim>
                                    <p:anim calcmode="lin" valueType="num">
                                      <p:cBhvr>
                                        <p:cTn id="16" dur="1000" fill="hold"/>
                                        <p:tgtEl>
                                          <p:spTgt spid="25605"/>
                                        </p:tgtEl>
                                        <p:attrNameLst>
                                          <p:attrName>ppt_h</p:attrName>
                                        </p:attrNameLst>
                                      </p:cBhvr>
                                      <p:tavLst>
                                        <p:tav tm="0">
                                          <p:val>
                                            <p:fltVal val="0"/>
                                          </p:val>
                                        </p:tav>
                                        <p:tav tm="100000">
                                          <p:val>
                                            <p:strVal val="#ppt_h"/>
                                          </p:val>
                                        </p:tav>
                                      </p:tavLst>
                                    </p:anim>
                                    <p:anim calcmode="lin" valueType="num">
                                      <p:cBhvr>
                                        <p:cTn id="17" dur="1000" fill="hold"/>
                                        <p:tgtEl>
                                          <p:spTgt spid="25605"/>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5605"/>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0" nodeType="withEffect">
                                  <p:stCondLst>
                                    <p:cond delay="0"/>
                                  </p:stCondLst>
                                  <p:childTnLst>
                                    <p:set>
                                      <p:cBhvr>
                                        <p:cTn id="20" dur="1" fill="hold">
                                          <p:stCondLst>
                                            <p:cond delay="0"/>
                                          </p:stCondLst>
                                        </p:cTn>
                                        <p:tgtEl>
                                          <p:spTgt spid="25604"/>
                                        </p:tgtEl>
                                        <p:attrNameLst>
                                          <p:attrName>style.visibility</p:attrName>
                                        </p:attrNameLst>
                                      </p:cBhvr>
                                      <p:to>
                                        <p:strVal val="visible"/>
                                      </p:to>
                                    </p:set>
                                    <p:anim calcmode="lin" valueType="num">
                                      <p:cBhvr>
                                        <p:cTn id="21" dur="1000" fill="hold"/>
                                        <p:tgtEl>
                                          <p:spTgt spid="25604"/>
                                        </p:tgtEl>
                                        <p:attrNameLst>
                                          <p:attrName>ppt_w</p:attrName>
                                        </p:attrNameLst>
                                      </p:cBhvr>
                                      <p:tavLst>
                                        <p:tav tm="0">
                                          <p:val>
                                            <p:fltVal val="0"/>
                                          </p:val>
                                        </p:tav>
                                        <p:tav tm="100000">
                                          <p:val>
                                            <p:strVal val="#ppt_w"/>
                                          </p:val>
                                        </p:tav>
                                      </p:tavLst>
                                    </p:anim>
                                    <p:anim calcmode="lin" valueType="num">
                                      <p:cBhvr>
                                        <p:cTn id="22" dur="1000" fill="hold"/>
                                        <p:tgtEl>
                                          <p:spTgt spid="25604"/>
                                        </p:tgtEl>
                                        <p:attrNameLst>
                                          <p:attrName>ppt_h</p:attrName>
                                        </p:attrNameLst>
                                      </p:cBhvr>
                                      <p:tavLst>
                                        <p:tav tm="0">
                                          <p:val>
                                            <p:fltVal val="0"/>
                                          </p:val>
                                        </p:tav>
                                        <p:tav tm="100000">
                                          <p:val>
                                            <p:strVal val="#ppt_h"/>
                                          </p:val>
                                        </p:tav>
                                      </p:tavLst>
                                    </p:anim>
                                    <p:anim calcmode="lin" valueType="num">
                                      <p:cBhvr>
                                        <p:cTn id="23" dur="1000" fill="hold"/>
                                        <p:tgtEl>
                                          <p:spTgt spid="25604"/>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560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25603"/>
                                        </p:tgtEl>
                                        <p:attrNameLst>
                                          <p:attrName>style.visibility</p:attrName>
                                        </p:attrNameLst>
                                      </p:cBhvr>
                                      <p:to>
                                        <p:strVal val="visible"/>
                                      </p:to>
                                    </p:set>
                                    <p:anim calcmode="lin" valueType="num">
                                      <p:cBhvr>
                                        <p:cTn id="29" dur="500" fill="hold"/>
                                        <p:tgtEl>
                                          <p:spTgt spid="25603"/>
                                        </p:tgtEl>
                                        <p:attrNameLst>
                                          <p:attrName>ppt_w</p:attrName>
                                        </p:attrNameLst>
                                      </p:cBhvr>
                                      <p:tavLst>
                                        <p:tav tm="0">
                                          <p:val>
                                            <p:fltVal val="0"/>
                                          </p:val>
                                        </p:tav>
                                        <p:tav tm="100000">
                                          <p:val>
                                            <p:strVal val="#ppt_w"/>
                                          </p:val>
                                        </p:tav>
                                      </p:tavLst>
                                    </p:anim>
                                    <p:anim calcmode="lin" valueType="num">
                                      <p:cBhvr>
                                        <p:cTn id="30" dur="500" fill="hold"/>
                                        <p:tgtEl>
                                          <p:spTgt spid="25603"/>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0"/>
                                  </p:stCondLst>
                                  <p:childTnLst>
                                    <p:set>
                                      <p:cBhvr>
                                        <p:cTn id="32" dur="1" fill="hold">
                                          <p:stCondLst>
                                            <p:cond delay="0"/>
                                          </p:stCondLst>
                                        </p:cTn>
                                        <p:tgtEl>
                                          <p:spTgt spid="25606"/>
                                        </p:tgtEl>
                                        <p:attrNameLst>
                                          <p:attrName>style.visibility</p:attrName>
                                        </p:attrNameLst>
                                      </p:cBhvr>
                                      <p:to>
                                        <p:strVal val="visible"/>
                                      </p:to>
                                    </p:set>
                                    <p:anim calcmode="lin" valueType="num">
                                      <p:cBhvr>
                                        <p:cTn id="33" dur="500" fill="hold"/>
                                        <p:tgtEl>
                                          <p:spTgt spid="25606"/>
                                        </p:tgtEl>
                                        <p:attrNameLst>
                                          <p:attrName>ppt_w</p:attrName>
                                        </p:attrNameLst>
                                      </p:cBhvr>
                                      <p:tavLst>
                                        <p:tav tm="0">
                                          <p:val>
                                            <p:fltVal val="0"/>
                                          </p:val>
                                        </p:tav>
                                        <p:tav tm="100000">
                                          <p:val>
                                            <p:strVal val="#ppt_w"/>
                                          </p:val>
                                        </p:tav>
                                      </p:tavLst>
                                    </p:anim>
                                    <p:anim calcmode="lin" valueType="num">
                                      <p:cBhvr>
                                        <p:cTn id="34" dur="500" fill="hold"/>
                                        <p:tgtEl>
                                          <p:spTgt spid="2560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p:bldP spid="25604" grpId="0"/>
      <p:bldP spid="25605" grpId="0"/>
      <p:bldP spid="25606" grpId="0"/>
    </p:bld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p:cNvSpPr>
            <a:spLocks noGrp="1"/>
          </p:cNvSpPr>
          <p:nvPr>
            <p:ph type="title"/>
          </p:nvPr>
        </p:nvSpPr>
        <p:spPr>
          <a:xfrm>
            <a:off x="624417" y="0"/>
            <a:ext cx="10972800" cy="1143000"/>
          </a:xfrm>
        </p:spPr>
        <p:txBody>
          <a:bodyPr/>
          <a:lstStyle/>
          <a:p>
            <a:r>
              <a:rPr lang="fr-FR" sz="2800" b="1" dirty="0">
                <a:solidFill>
                  <a:srgbClr val="FFC000"/>
                </a:solidFill>
                <a:latin typeface="Times New Roman" pitchFamily="18" charset="0"/>
              </a:rPr>
              <a:t>Démarche - « Troisième S » - NETTOYAGE - SEISO</a:t>
            </a:r>
            <a:endParaRPr lang="fr-FR" sz="2800" dirty="0">
              <a:solidFill>
                <a:srgbClr val="FFC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76251" y="5286375"/>
            <a:ext cx="10972800" cy="1428750"/>
          </a:xfrm>
        </p:spPr>
        <p:txBody>
          <a:bodyPr>
            <a:normAutofit fontScale="92500" lnSpcReduction="20000"/>
          </a:bodyPr>
          <a:lstStyle/>
          <a:p>
            <a:pPr marL="274320" indent="-274320" fontAlgn="auto">
              <a:spcAft>
                <a:spcPts val="0"/>
              </a:spcAft>
              <a:buClr>
                <a:schemeClr val="accent3"/>
              </a:buClr>
              <a:buFont typeface="Wingdings 2"/>
              <a:buNone/>
              <a:defRPr/>
            </a:pPr>
            <a:r>
              <a:rPr lang="fr-FR" sz="2400" b="1" dirty="0"/>
              <a:t>       Le taux de « rebuts qualité » dans certaines entreprises</a:t>
            </a:r>
          </a:p>
          <a:p>
            <a:pPr marL="274320" indent="-274320" fontAlgn="auto">
              <a:spcAft>
                <a:spcPts val="0"/>
              </a:spcAft>
              <a:buClr>
                <a:schemeClr val="accent3"/>
              </a:buClr>
              <a:buFont typeface="Wingdings 2"/>
              <a:buNone/>
              <a:defRPr/>
            </a:pPr>
            <a:r>
              <a:rPr lang="fr-FR" sz="2400" b="1" dirty="0"/>
              <a:t>   dépend directement de la rigueur des procédés de nettoyage.</a:t>
            </a:r>
          </a:p>
          <a:p>
            <a:pPr marL="274320" indent="-274320" fontAlgn="auto">
              <a:spcAft>
                <a:spcPts val="0"/>
              </a:spcAft>
              <a:buClr>
                <a:schemeClr val="accent3"/>
              </a:buClr>
              <a:buFont typeface="Wingdings 2"/>
              <a:buNone/>
              <a:defRPr/>
            </a:pPr>
            <a:r>
              <a:rPr lang="fr-FR" sz="2400" dirty="0"/>
              <a:t>   ( électronique, pharmacie, agroalimentaire, mécanique etc. )</a:t>
            </a:r>
            <a:endParaRPr lang="fr-FR" sz="2200" dirty="0">
              <a:latin typeface="Times New Roman" pitchFamily="18" charset="0"/>
              <a:cs typeface="Times New Roman" pitchFamily="18" charset="0"/>
            </a:endParaRPr>
          </a:p>
        </p:txBody>
      </p:sp>
      <p:sp>
        <p:nvSpPr>
          <p:cNvPr id="26628" name="ZoneTexte 3"/>
          <p:cNvSpPr txBox="1">
            <a:spLocks noChangeArrowheads="1"/>
          </p:cNvSpPr>
          <p:nvPr/>
        </p:nvSpPr>
        <p:spPr bwMode="auto">
          <a:xfrm>
            <a:off x="285751" y="2071688"/>
            <a:ext cx="5049909" cy="461665"/>
          </a:xfrm>
          <a:prstGeom prst="rect">
            <a:avLst/>
          </a:prstGeom>
          <a:noFill/>
          <a:ln w="9525">
            <a:noFill/>
            <a:miter lim="800000"/>
            <a:headEnd/>
            <a:tailEnd/>
          </a:ln>
        </p:spPr>
        <p:txBody>
          <a:bodyPr wrap="none">
            <a:spAutoFit/>
          </a:bodyPr>
          <a:lstStyle/>
          <a:p>
            <a:pPr marL="457200" indent="-457200">
              <a:buClr>
                <a:srgbClr val="FF6600"/>
              </a:buClr>
              <a:buFont typeface="Calibri" pitchFamily="34" charset="0"/>
              <a:buAutoNum type="arabicPeriod"/>
            </a:pPr>
            <a:r>
              <a:rPr lang="fr-FR" sz="2400">
                <a:latin typeface="Constantia" pitchFamily="18" charset="0"/>
              </a:rPr>
              <a:t>Maintenir en état l’outil de travail</a:t>
            </a:r>
            <a:endParaRPr lang="fr-FR" sz="2400">
              <a:latin typeface="Times New Roman" pitchFamily="18" charset="0"/>
              <a:cs typeface="Times New Roman" pitchFamily="18" charset="0"/>
            </a:endParaRPr>
          </a:p>
        </p:txBody>
      </p:sp>
      <p:sp>
        <p:nvSpPr>
          <p:cNvPr id="26630" name="ZoneTexte 6"/>
          <p:cNvSpPr txBox="1">
            <a:spLocks noChangeArrowheads="1"/>
          </p:cNvSpPr>
          <p:nvPr/>
        </p:nvSpPr>
        <p:spPr bwMode="auto">
          <a:xfrm>
            <a:off x="7620000" y="1785939"/>
            <a:ext cx="4191000" cy="646331"/>
          </a:xfrm>
          <a:prstGeom prst="rect">
            <a:avLst/>
          </a:prstGeom>
          <a:noFill/>
          <a:ln w="9525">
            <a:noFill/>
            <a:miter lim="800000"/>
            <a:headEnd/>
            <a:tailEnd/>
          </a:ln>
        </p:spPr>
        <p:txBody>
          <a:bodyPr>
            <a:spAutoFit/>
          </a:bodyPr>
          <a:lstStyle/>
          <a:p>
            <a:r>
              <a:rPr lang="fr-FR" b="1">
                <a:solidFill>
                  <a:srgbClr val="FF6600"/>
                </a:solidFill>
                <a:latin typeface="Constantia" pitchFamily="18" charset="0"/>
              </a:rPr>
              <a:t>Chacun doit assurer la propreté de son poste de travail</a:t>
            </a:r>
          </a:p>
        </p:txBody>
      </p:sp>
      <p:sp>
        <p:nvSpPr>
          <p:cNvPr id="26631" name="ZoneTexte 7"/>
          <p:cNvSpPr txBox="1">
            <a:spLocks noChangeArrowheads="1"/>
          </p:cNvSpPr>
          <p:nvPr/>
        </p:nvSpPr>
        <p:spPr bwMode="auto">
          <a:xfrm>
            <a:off x="9334501" y="4357689"/>
            <a:ext cx="2571751" cy="369887"/>
          </a:xfrm>
          <a:prstGeom prst="rect">
            <a:avLst/>
          </a:prstGeom>
          <a:noFill/>
          <a:ln w="9525">
            <a:noFill/>
            <a:miter lim="800000"/>
            <a:headEnd/>
            <a:tailEnd/>
          </a:ln>
        </p:spPr>
        <p:txBody>
          <a:bodyPr>
            <a:spAutoFit/>
          </a:bodyPr>
          <a:lstStyle/>
          <a:p>
            <a:r>
              <a:rPr lang="fr-FR">
                <a:latin typeface="Constantia" pitchFamily="18" charset="0"/>
              </a:rPr>
              <a:t>Cadre de travail</a:t>
            </a:r>
          </a:p>
        </p:txBody>
      </p:sp>
      <p:sp>
        <p:nvSpPr>
          <p:cNvPr id="26632" name="ZoneTexte 8"/>
          <p:cNvSpPr txBox="1">
            <a:spLocks noChangeArrowheads="1"/>
          </p:cNvSpPr>
          <p:nvPr/>
        </p:nvSpPr>
        <p:spPr bwMode="auto">
          <a:xfrm>
            <a:off x="9715500" y="3286125"/>
            <a:ext cx="976358" cy="369332"/>
          </a:xfrm>
          <a:prstGeom prst="rect">
            <a:avLst/>
          </a:prstGeom>
          <a:noFill/>
          <a:ln w="9525">
            <a:noFill/>
            <a:miter lim="800000"/>
            <a:headEnd/>
            <a:tailEnd/>
          </a:ln>
        </p:spPr>
        <p:txBody>
          <a:bodyPr wrap="none">
            <a:spAutoFit/>
          </a:bodyPr>
          <a:lstStyle/>
          <a:p>
            <a:r>
              <a:rPr lang="fr-FR">
                <a:latin typeface="Constantia" pitchFamily="18" charset="0"/>
              </a:rPr>
              <a:t>Routine</a:t>
            </a:r>
          </a:p>
        </p:txBody>
      </p:sp>
      <p:pic>
        <p:nvPicPr>
          <p:cNvPr id="26633" name="Picture 2"/>
          <p:cNvPicPr>
            <a:picLocks noChangeAspect="1" noChangeArrowheads="1"/>
          </p:cNvPicPr>
          <p:nvPr/>
        </p:nvPicPr>
        <p:blipFill>
          <a:blip r:embed="rId3"/>
          <a:srcRect/>
          <a:stretch>
            <a:fillRect/>
          </a:stretch>
        </p:blipFill>
        <p:spPr bwMode="auto">
          <a:xfrm>
            <a:off x="0" y="2857501"/>
            <a:ext cx="8858251" cy="25003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1000" fill="hold"/>
                                        <p:tgtEl>
                                          <p:spTgt spid="26626"/>
                                        </p:tgtEl>
                                        <p:attrNameLst>
                                          <p:attrName>ppt_w</p:attrName>
                                        </p:attrNameLst>
                                      </p:cBhvr>
                                      <p:tavLst>
                                        <p:tav tm="0">
                                          <p:val>
                                            <p:fltVal val="0"/>
                                          </p:val>
                                        </p:tav>
                                        <p:tav tm="100000">
                                          <p:val>
                                            <p:strVal val="#ppt_w"/>
                                          </p:val>
                                        </p:tav>
                                      </p:tavLst>
                                    </p:anim>
                                    <p:anim calcmode="lin" valueType="num">
                                      <p:cBhvr>
                                        <p:cTn id="8" dur="1000" fill="hold"/>
                                        <p:tgtEl>
                                          <p:spTgt spid="26626"/>
                                        </p:tgtEl>
                                        <p:attrNameLst>
                                          <p:attrName>ppt_h</p:attrName>
                                        </p:attrNameLst>
                                      </p:cBhvr>
                                      <p:tavLst>
                                        <p:tav tm="0">
                                          <p:val>
                                            <p:fltVal val="0"/>
                                          </p:val>
                                        </p:tav>
                                        <p:tav tm="100000">
                                          <p:val>
                                            <p:strVal val="#ppt_h"/>
                                          </p:val>
                                        </p:tav>
                                      </p:tavLst>
                                    </p:anim>
                                    <p:anim calcmode="lin" valueType="num">
                                      <p:cBhvr>
                                        <p:cTn id="9" dur="1000" fill="hold"/>
                                        <p:tgtEl>
                                          <p:spTgt spid="2662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662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6628"/>
                                        </p:tgtEl>
                                        <p:attrNameLst>
                                          <p:attrName>style.visibility</p:attrName>
                                        </p:attrNameLst>
                                      </p:cBhvr>
                                      <p:to>
                                        <p:strVal val="visible"/>
                                      </p:to>
                                    </p:set>
                                    <p:anim calcmode="lin" valueType="num">
                                      <p:cBhvr>
                                        <p:cTn id="15" dur="1000" fill="hold"/>
                                        <p:tgtEl>
                                          <p:spTgt spid="26628"/>
                                        </p:tgtEl>
                                        <p:attrNameLst>
                                          <p:attrName>ppt_w</p:attrName>
                                        </p:attrNameLst>
                                      </p:cBhvr>
                                      <p:tavLst>
                                        <p:tav tm="0">
                                          <p:val>
                                            <p:fltVal val="0"/>
                                          </p:val>
                                        </p:tav>
                                        <p:tav tm="100000">
                                          <p:val>
                                            <p:strVal val="#ppt_w"/>
                                          </p:val>
                                        </p:tav>
                                      </p:tavLst>
                                    </p:anim>
                                    <p:anim calcmode="lin" valueType="num">
                                      <p:cBhvr>
                                        <p:cTn id="16" dur="1000" fill="hold"/>
                                        <p:tgtEl>
                                          <p:spTgt spid="26628"/>
                                        </p:tgtEl>
                                        <p:attrNameLst>
                                          <p:attrName>ppt_h</p:attrName>
                                        </p:attrNameLst>
                                      </p:cBhvr>
                                      <p:tavLst>
                                        <p:tav tm="0">
                                          <p:val>
                                            <p:fltVal val="0"/>
                                          </p:val>
                                        </p:tav>
                                        <p:tav tm="100000">
                                          <p:val>
                                            <p:strVal val="#ppt_h"/>
                                          </p:val>
                                        </p:tav>
                                      </p:tavLst>
                                    </p:anim>
                                    <p:anim calcmode="lin" valueType="num">
                                      <p:cBhvr>
                                        <p:cTn id="17" dur="1000" fill="hold"/>
                                        <p:tgtEl>
                                          <p:spTgt spid="26628"/>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6628"/>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0" nodeType="withEffect">
                                  <p:stCondLst>
                                    <p:cond delay="0"/>
                                  </p:stCondLst>
                                  <p:childTnLst>
                                    <p:set>
                                      <p:cBhvr>
                                        <p:cTn id="20" dur="1" fill="hold">
                                          <p:stCondLst>
                                            <p:cond delay="0"/>
                                          </p:stCondLst>
                                        </p:cTn>
                                        <p:tgtEl>
                                          <p:spTgt spid="26630"/>
                                        </p:tgtEl>
                                        <p:attrNameLst>
                                          <p:attrName>style.visibility</p:attrName>
                                        </p:attrNameLst>
                                      </p:cBhvr>
                                      <p:to>
                                        <p:strVal val="visible"/>
                                      </p:to>
                                    </p:set>
                                    <p:anim calcmode="lin" valueType="num">
                                      <p:cBhvr>
                                        <p:cTn id="21" dur="1000" fill="hold"/>
                                        <p:tgtEl>
                                          <p:spTgt spid="26630"/>
                                        </p:tgtEl>
                                        <p:attrNameLst>
                                          <p:attrName>ppt_w</p:attrName>
                                        </p:attrNameLst>
                                      </p:cBhvr>
                                      <p:tavLst>
                                        <p:tav tm="0">
                                          <p:val>
                                            <p:fltVal val="0"/>
                                          </p:val>
                                        </p:tav>
                                        <p:tav tm="100000">
                                          <p:val>
                                            <p:strVal val="#ppt_w"/>
                                          </p:val>
                                        </p:tav>
                                      </p:tavLst>
                                    </p:anim>
                                    <p:anim calcmode="lin" valueType="num">
                                      <p:cBhvr>
                                        <p:cTn id="22" dur="1000" fill="hold"/>
                                        <p:tgtEl>
                                          <p:spTgt spid="26630"/>
                                        </p:tgtEl>
                                        <p:attrNameLst>
                                          <p:attrName>ppt_h</p:attrName>
                                        </p:attrNameLst>
                                      </p:cBhvr>
                                      <p:tavLst>
                                        <p:tav tm="0">
                                          <p:val>
                                            <p:fltVal val="0"/>
                                          </p:val>
                                        </p:tav>
                                        <p:tav tm="100000">
                                          <p:val>
                                            <p:strVal val="#ppt_h"/>
                                          </p:val>
                                        </p:tav>
                                      </p:tavLst>
                                    </p:anim>
                                    <p:anim calcmode="lin" valueType="num">
                                      <p:cBhvr>
                                        <p:cTn id="23" dur="1000" fill="hold"/>
                                        <p:tgtEl>
                                          <p:spTgt spid="26630"/>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663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26633"/>
                                        </p:tgtEl>
                                        <p:attrNameLst>
                                          <p:attrName>style.visibility</p:attrName>
                                        </p:attrNameLst>
                                      </p:cBhvr>
                                      <p:to>
                                        <p:strVal val="visible"/>
                                      </p:to>
                                    </p:set>
                                    <p:anim calcmode="lin" valueType="num">
                                      <p:cBhvr>
                                        <p:cTn id="29" dur="500" fill="hold"/>
                                        <p:tgtEl>
                                          <p:spTgt spid="26633"/>
                                        </p:tgtEl>
                                        <p:attrNameLst>
                                          <p:attrName>ppt_w</p:attrName>
                                        </p:attrNameLst>
                                      </p:cBhvr>
                                      <p:tavLst>
                                        <p:tav tm="0">
                                          <p:val>
                                            <p:fltVal val="0"/>
                                          </p:val>
                                        </p:tav>
                                        <p:tav tm="100000">
                                          <p:val>
                                            <p:strVal val="#ppt_w"/>
                                          </p:val>
                                        </p:tav>
                                      </p:tavLst>
                                    </p:anim>
                                    <p:anim calcmode="lin" valueType="num">
                                      <p:cBhvr>
                                        <p:cTn id="30" dur="500" fill="hold"/>
                                        <p:tgtEl>
                                          <p:spTgt spid="26633"/>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54" presetClass="entr" presetSubtype="0" accel="100000" fill="hold" grpId="0" nodeType="clickEffect">
                                  <p:stCondLst>
                                    <p:cond delay="0"/>
                                  </p:stCondLst>
                                  <p:childTnLst>
                                    <p:set>
                                      <p:cBhvr>
                                        <p:cTn id="34" dur="1" fill="hold">
                                          <p:stCondLst>
                                            <p:cond delay="0"/>
                                          </p:stCondLst>
                                        </p:cTn>
                                        <p:tgtEl>
                                          <p:spTgt spid="26632"/>
                                        </p:tgtEl>
                                        <p:attrNameLst>
                                          <p:attrName>style.visibility</p:attrName>
                                        </p:attrNameLst>
                                      </p:cBhvr>
                                      <p:to>
                                        <p:strVal val="visible"/>
                                      </p:to>
                                    </p:set>
                                    <p:anim calcmode="lin" valueType="num">
                                      <p:cBhvr>
                                        <p:cTn id="35" dur="500" fill="hold"/>
                                        <p:tgtEl>
                                          <p:spTgt spid="26632"/>
                                        </p:tgtEl>
                                        <p:attrNameLst>
                                          <p:attrName>ppt_w</p:attrName>
                                        </p:attrNameLst>
                                      </p:cBhvr>
                                      <p:tavLst>
                                        <p:tav tm="0">
                                          <p:val>
                                            <p:strVal val="#ppt_w*0.05"/>
                                          </p:val>
                                        </p:tav>
                                        <p:tav tm="100000">
                                          <p:val>
                                            <p:strVal val="#ppt_w"/>
                                          </p:val>
                                        </p:tav>
                                      </p:tavLst>
                                    </p:anim>
                                    <p:anim calcmode="lin" valueType="num">
                                      <p:cBhvr>
                                        <p:cTn id="36" dur="500" fill="hold"/>
                                        <p:tgtEl>
                                          <p:spTgt spid="26632"/>
                                        </p:tgtEl>
                                        <p:attrNameLst>
                                          <p:attrName>ppt_h</p:attrName>
                                        </p:attrNameLst>
                                      </p:cBhvr>
                                      <p:tavLst>
                                        <p:tav tm="0">
                                          <p:val>
                                            <p:strVal val="#ppt_h"/>
                                          </p:val>
                                        </p:tav>
                                        <p:tav tm="100000">
                                          <p:val>
                                            <p:strVal val="#ppt_h"/>
                                          </p:val>
                                        </p:tav>
                                      </p:tavLst>
                                    </p:anim>
                                    <p:anim calcmode="lin" valueType="num">
                                      <p:cBhvr>
                                        <p:cTn id="37" dur="500" fill="hold"/>
                                        <p:tgtEl>
                                          <p:spTgt spid="26632"/>
                                        </p:tgtEl>
                                        <p:attrNameLst>
                                          <p:attrName>ppt_x</p:attrName>
                                        </p:attrNameLst>
                                      </p:cBhvr>
                                      <p:tavLst>
                                        <p:tav tm="0">
                                          <p:val>
                                            <p:strVal val="#ppt_x-.2"/>
                                          </p:val>
                                        </p:tav>
                                        <p:tav tm="100000">
                                          <p:val>
                                            <p:strVal val="#ppt_x"/>
                                          </p:val>
                                        </p:tav>
                                      </p:tavLst>
                                    </p:anim>
                                    <p:anim calcmode="lin" valueType="num">
                                      <p:cBhvr>
                                        <p:cTn id="38" dur="500" fill="hold"/>
                                        <p:tgtEl>
                                          <p:spTgt spid="26632"/>
                                        </p:tgtEl>
                                        <p:attrNameLst>
                                          <p:attrName>ppt_y</p:attrName>
                                        </p:attrNameLst>
                                      </p:cBhvr>
                                      <p:tavLst>
                                        <p:tav tm="0">
                                          <p:val>
                                            <p:strVal val="#ppt_y"/>
                                          </p:val>
                                        </p:tav>
                                        <p:tav tm="100000">
                                          <p:val>
                                            <p:strVal val="#ppt_y"/>
                                          </p:val>
                                        </p:tav>
                                      </p:tavLst>
                                    </p:anim>
                                    <p:animEffect transition="in" filter="fade">
                                      <p:cBhvr>
                                        <p:cTn id="39" dur="500"/>
                                        <p:tgtEl>
                                          <p:spTgt spid="26632"/>
                                        </p:tgtEl>
                                      </p:cBhvr>
                                    </p:animEffect>
                                  </p:childTnLst>
                                </p:cTn>
                              </p:par>
                              <p:par>
                                <p:cTn id="40" presetID="54" presetClass="entr" presetSubtype="0" accel="100000" fill="hold" grpId="0" nodeType="withEffect">
                                  <p:stCondLst>
                                    <p:cond delay="0"/>
                                  </p:stCondLst>
                                  <p:childTnLst>
                                    <p:set>
                                      <p:cBhvr>
                                        <p:cTn id="41" dur="1" fill="hold">
                                          <p:stCondLst>
                                            <p:cond delay="0"/>
                                          </p:stCondLst>
                                        </p:cTn>
                                        <p:tgtEl>
                                          <p:spTgt spid="26631"/>
                                        </p:tgtEl>
                                        <p:attrNameLst>
                                          <p:attrName>style.visibility</p:attrName>
                                        </p:attrNameLst>
                                      </p:cBhvr>
                                      <p:to>
                                        <p:strVal val="visible"/>
                                      </p:to>
                                    </p:set>
                                    <p:anim calcmode="lin" valueType="num">
                                      <p:cBhvr>
                                        <p:cTn id="42" dur="500" fill="hold"/>
                                        <p:tgtEl>
                                          <p:spTgt spid="26631"/>
                                        </p:tgtEl>
                                        <p:attrNameLst>
                                          <p:attrName>ppt_w</p:attrName>
                                        </p:attrNameLst>
                                      </p:cBhvr>
                                      <p:tavLst>
                                        <p:tav tm="0">
                                          <p:val>
                                            <p:strVal val="#ppt_w*0.05"/>
                                          </p:val>
                                        </p:tav>
                                        <p:tav tm="100000">
                                          <p:val>
                                            <p:strVal val="#ppt_w"/>
                                          </p:val>
                                        </p:tav>
                                      </p:tavLst>
                                    </p:anim>
                                    <p:anim calcmode="lin" valueType="num">
                                      <p:cBhvr>
                                        <p:cTn id="43" dur="500" fill="hold"/>
                                        <p:tgtEl>
                                          <p:spTgt spid="26631"/>
                                        </p:tgtEl>
                                        <p:attrNameLst>
                                          <p:attrName>ppt_h</p:attrName>
                                        </p:attrNameLst>
                                      </p:cBhvr>
                                      <p:tavLst>
                                        <p:tav tm="0">
                                          <p:val>
                                            <p:strVal val="#ppt_h"/>
                                          </p:val>
                                        </p:tav>
                                        <p:tav tm="100000">
                                          <p:val>
                                            <p:strVal val="#ppt_h"/>
                                          </p:val>
                                        </p:tav>
                                      </p:tavLst>
                                    </p:anim>
                                    <p:anim calcmode="lin" valueType="num">
                                      <p:cBhvr>
                                        <p:cTn id="44" dur="500" fill="hold"/>
                                        <p:tgtEl>
                                          <p:spTgt spid="26631"/>
                                        </p:tgtEl>
                                        <p:attrNameLst>
                                          <p:attrName>ppt_x</p:attrName>
                                        </p:attrNameLst>
                                      </p:cBhvr>
                                      <p:tavLst>
                                        <p:tav tm="0">
                                          <p:val>
                                            <p:strVal val="#ppt_x-.2"/>
                                          </p:val>
                                        </p:tav>
                                        <p:tav tm="100000">
                                          <p:val>
                                            <p:strVal val="#ppt_x"/>
                                          </p:val>
                                        </p:tav>
                                      </p:tavLst>
                                    </p:anim>
                                    <p:anim calcmode="lin" valueType="num">
                                      <p:cBhvr>
                                        <p:cTn id="45" dur="500" fill="hold"/>
                                        <p:tgtEl>
                                          <p:spTgt spid="26631"/>
                                        </p:tgtEl>
                                        <p:attrNameLst>
                                          <p:attrName>ppt_y</p:attrName>
                                        </p:attrNameLst>
                                      </p:cBhvr>
                                      <p:tavLst>
                                        <p:tav tm="0">
                                          <p:val>
                                            <p:strVal val="#ppt_y"/>
                                          </p:val>
                                        </p:tav>
                                        <p:tav tm="100000">
                                          <p:val>
                                            <p:strVal val="#ppt_y"/>
                                          </p:val>
                                        </p:tav>
                                      </p:tavLst>
                                    </p:anim>
                                    <p:animEffect transition="in" filter="fade">
                                      <p:cBhvr>
                                        <p:cTn id="46" dur="500"/>
                                        <p:tgtEl>
                                          <p:spTgt spid="26631"/>
                                        </p:tgtEl>
                                      </p:cBhvr>
                                    </p:animEffect>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3"/>
                                        </p:tgtEl>
                                        <p:attrNameLst>
                                          <p:attrName>style.visibility</p:attrName>
                                        </p:attrNameLst>
                                      </p:cBhvr>
                                      <p:to>
                                        <p:strVal val="visible"/>
                                      </p:to>
                                    </p:set>
                                    <p:anim calcmode="lin" valueType="num">
                                      <p:cBhvr>
                                        <p:cTn id="51" dur="500" fill="hold"/>
                                        <p:tgtEl>
                                          <p:spTgt spid="3"/>
                                        </p:tgtEl>
                                        <p:attrNameLst>
                                          <p:attrName>ppt_w</p:attrName>
                                        </p:attrNameLst>
                                      </p:cBhvr>
                                      <p:tavLst>
                                        <p:tav tm="0">
                                          <p:val>
                                            <p:fltVal val="0"/>
                                          </p:val>
                                        </p:tav>
                                        <p:tav tm="100000">
                                          <p:val>
                                            <p:strVal val="#ppt_w"/>
                                          </p:val>
                                        </p:tav>
                                      </p:tavLst>
                                    </p:anim>
                                    <p:anim calcmode="lin" valueType="num">
                                      <p:cBhvr>
                                        <p:cTn id="52"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3" grpId="0"/>
      <p:bldP spid="26628" grpId="0"/>
      <p:bldP spid="26630" grpId="0"/>
      <p:bldP spid="26631" grpId="0"/>
      <p:bldP spid="26632" grpId="0"/>
    </p:bld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1"/>
          <p:cNvSpPr>
            <a:spLocks noGrp="1"/>
          </p:cNvSpPr>
          <p:nvPr>
            <p:ph type="title"/>
          </p:nvPr>
        </p:nvSpPr>
        <p:spPr>
          <a:xfrm>
            <a:off x="624417" y="0"/>
            <a:ext cx="10972800" cy="1143000"/>
          </a:xfrm>
        </p:spPr>
        <p:txBody>
          <a:bodyPr/>
          <a:lstStyle/>
          <a:p>
            <a:r>
              <a:rPr lang="fr-FR" sz="2800" b="1" dirty="0">
                <a:solidFill>
                  <a:srgbClr val="FFC000"/>
                </a:solidFill>
                <a:latin typeface="Times New Roman" pitchFamily="18" charset="0"/>
              </a:rPr>
              <a:t>Démarche - « Troisième S » - NETTOYAGE - SEISO</a:t>
            </a:r>
            <a:endParaRPr lang="fr-FR" sz="2800" dirty="0">
              <a:solidFill>
                <a:srgbClr val="FFC000"/>
              </a:solidFill>
              <a:latin typeface="Times New Roman" pitchFamily="18" charset="0"/>
              <a:cs typeface="Times New Roman" pitchFamily="18" charset="0"/>
            </a:endParaRPr>
          </a:p>
        </p:txBody>
      </p:sp>
      <p:sp>
        <p:nvSpPr>
          <p:cNvPr id="27651" name="Espace réservé du contenu 2"/>
          <p:cNvSpPr>
            <a:spLocks noGrp="1"/>
          </p:cNvSpPr>
          <p:nvPr>
            <p:ph idx="1"/>
          </p:nvPr>
        </p:nvSpPr>
        <p:spPr>
          <a:xfrm>
            <a:off x="6858000" y="4071939"/>
            <a:ext cx="5334000" cy="2071687"/>
          </a:xfrm>
        </p:spPr>
        <p:txBody>
          <a:bodyPr/>
          <a:lstStyle/>
          <a:p>
            <a:r>
              <a:rPr lang="fr-FR" sz="2400" b="1"/>
              <a:t> </a:t>
            </a:r>
            <a:r>
              <a:rPr lang="fr-FR" sz="2400"/>
              <a:t>C ’est un état d ’esprit , une </a:t>
            </a:r>
            <a:r>
              <a:rPr lang="fr-FR" sz="2400" b="1"/>
              <a:t>volonté d ’être responsable </a:t>
            </a:r>
            <a:r>
              <a:rPr lang="fr-FR" sz="2400"/>
              <a:t>des objets que l ’on utilise et de les maintenir en parfait état.</a:t>
            </a:r>
            <a:endParaRPr lang="fr-FR" sz="2200">
              <a:latin typeface="Times New Roman" pitchFamily="18" charset="0"/>
              <a:cs typeface="Times New Roman" pitchFamily="18" charset="0"/>
            </a:endParaRPr>
          </a:p>
        </p:txBody>
      </p:sp>
      <p:sp>
        <p:nvSpPr>
          <p:cNvPr id="27652" name="ZoneTexte 3"/>
          <p:cNvSpPr txBox="1">
            <a:spLocks noChangeArrowheads="1"/>
          </p:cNvSpPr>
          <p:nvPr/>
        </p:nvSpPr>
        <p:spPr bwMode="auto">
          <a:xfrm>
            <a:off x="285751" y="2071688"/>
            <a:ext cx="4101123" cy="461665"/>
          </a:xfrm>
          <a:prstGeom prst="rect">
            <a:avLst/>
          </a:prstGeom>
          <a:noFill/>
          <a:ln w="9525">
            <a:noFill/>
            <a:miter lim="800000"/>
            <a:headEnd/>
            <a:tailEnd/>
          </a:ln>
        </p:spPr>
        <p:txBody>
          <a:bodyPr wrap="none">
            <a:spAutoFit/>
          </a:bodyPr>
          <a:lstStyle/>
          <a:p>
            <a:pPr marL="457200" indent="-457200">
              <a:buClr>
                <a:srgbClr val="FF6600"/>
              </a:buClr>
              <a:buFont typeface="Calibri" pitchFamily="34" charset="0"/>
              <a:buAutoNum type="arabicPeriod" startAt="2"/>
            </a:pPr>
            <a:r>
              <a:rPr lang="fr-FR" sz="2400">
                <a:latin typeface="Constantia" pitchFamily="18" charset="0"/>
              </a:rPr>
              <a:t>Inspecter les équipements</a:t>
            </a:r>
            <a:endParaRPr lang="fr-FR" sz="2400">
              <a:latin typeface="Times New Roman" pitchFamily="18" charset="0"/>
              <a:cs typeface="Times New Roman" pitchFamily="18" charset="0"/>
            </a:endParaRPr>
          </a:p>
        </p:txBody>
      </p:sp>
      <p:sp>
        <p:nvSpPr>
          <p:cNvPr id="27653"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27654" name="ZoneTexte 6"/>
          <p:cNvSpPr txBox="1">
            <a:spLocks noChangeArrowheads="1"/>
          </p:cNvSpPr>
          <p:nvPr/>
        </p:nvSpPr>
        <p:spPr bwMode="auto">
          <a:xfrm>
            <a:off x="6858000" y="1643064"/>
            <a:ext cx="5334000" cy="646331"/>
          </a:xfrm>
          <a:prstGeom prst="rect">
            <a:avLst/>
          </a:prstGeom>
          <a:noFill/>
          <a:ln w="9525">
            <a:noFill/>
            <a:miter lim="800000"/>
            <a:headEnd/>
            <a:tailEnd/>
          </a:ln>
        </p:spPr>
        <p:txBody>
          <a:bodyPr>
            <a:spAutoFit/>
          </a:bodyPr>
          <a:lstStyle/>
          <a:p>
            <a:r>
              <a:rPr lang="fr-FR" b="1">
                <a:solidFill>
                  <a:srgbClr val="FF6600"/>
                </a:solidFill>
                <a:latin typeface="Constantia" pitchFamily="18" charset="0"/>
              </a:rPr>
              <a:t>« c ’est une façon d ’éliminer , les unes après les autres les causes de problèmes potentiels »</a:t>
            </a:r>
          </a:p>
        </p:txBody>
      </p:sp>
      <p:pic>
        <p:nvPicPr>
          <p:cNvPr id="27655" name="Picture 2"/>
          <p:cNvPicPr>
            <a:picLocks noChangeAspect="1" noChangeArrowheads="1"/>
          </p:cNvPicPr>
          <p:nvPr/>
        </p:nvPicPr>
        <p:blipFill>
          <a:blip r:embed="rId3"/>
          <a:srcRect/>
          <a:stretch>
            <a:fillRect/>
          </a:stretch>
        </p:blipFill>
        <p:spPr bwMode="auto">
          <a:xfrm>
            <a:off x="381001" y="2786064"/>
            <a:ext cx="6381751" cy="3800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1000" fill="hold"/>
                                        <p:tgtEl>
                                          <p:spTgt spid="27650"/>
                                        </p:tgtEl>
                                        <p:attrNameLst>
                                          <p:attrName>ppt_w</p:attrName>
                                        </p:attrNameLst>
                                      </p:cBhvr>
                                      <p:tavLst>
                                        <p:tav tm="0">
                                          <p:val>
                                            <p:fltVal val="0"/>
                                          </p:val>
                                        </p:tav>
                                        <p:tav tm="100000">
                                          <p:val>
                                            <p:strVal val="#ppt_w"/>
                                          </p:val>
                                        </p:tav>
                                      </p:tavLst>
                                    </p:anim>
                                    <p:anim calcmode="lin" valueType="num">
                                      <p:cBhvr>
                                        <p:cTn id="8" dur="1000" fill="hold"/>
                                        <p:tgtEl>
                                          <p:spTgt spid="27650"/>
                                        </p:tgtEl>
                                        <p:attrNameLst>
                                          <p:attrName>ppt_h</p:attrName>
                                        </p:attrNameLst>
                                      </p:cBhvr>
                                      <p:tavLst>
                                        <p:tav tm="0">
                                          <p:val>
                                            <p:fltVal val="0"/>
                                          </p:val>
                                        </p:tav>
                                        <p:tav tm="100000">
                                          <p:val>
                                            <p:strVal val="#ppt_h"/>
                                          </p:val>
                                        </p:tav>
                                      </p:tavLst>
                                    </p:anim>
                                    <p:anim calcmode="lin" valueType="num">
                                      <p:cBhvr>
                                        <p:cTn id="9" dur="1000" fill="hold"/>
                                        <p:tgtEl>
                                          <p:spTgt spid="2765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765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7653"/>
                                        </p:tgtEl>
                                        <p:attrNameLst>
                                          <p:attrName>style.visibility</p:attrName>
                                        </p:attrNameLst>
                                      </p:cBhvr>
                                      <p:to>
                                        <p:strVal val="visible"/>
                                      </p:to>
                                    </p:set>
                                    <p:anim calcmode="lin" valueType="num">
                                      <p:cBhvr>
                                        <p:cTn id="15" dur="1000" fill="hold"/>
                                        <p:tgtEl>
                                          <p:spTgt spid="27653"/>
                                        </p:tgtEl>
                                        <p:attrNameLst>
                                          <p:attrName>ppt_w</p:attrName>
                                        </p:attrNameLst>
                                      </p:cBhvr>
                                      <p:tavLst>
                                        <p:tav tm="0">
                                          <p:val>
                                            <p:fltVal val="0"/>
                                          </p:val>
                                        </p:tav>
                                        <p:tav tm="100000">
                                          <p:val>
                                            <p:strVal val="#ppt_w"/>
                                          </p:val>
                                        </p:tav>
                                      </p:tavLst>
                                    </p:anim>
                                    <p:anim calcmode="lin" valueType="num">
                                      <p:cBhvr>
                                        <p:cTn id="16" dur="1000" fill="hold"/>
                                        <p:tgtEl>
                                          <p:spTgt spid="27653"/>
                                        </p:tgtEl>
                                        <p:attrNameLst>
                                          <p:attrName>ppt_h</p:attrName>
                                        </p:attrNameLst>
                                      </p:cBhvr>
                                      <p:tavLst>
                                        <p:tav tm="0">
                                          <p:val>
                                            <p:fltVal val="0"/>
                                          </p:val>
                                        </p:tav>
                                        <p:tav tm="100000">
                                          <p:val>
                                            <p:strVal val="#ppt_h"/>
                                          </p:val>
                                        </p:tav>
                                      </p:tavLst>
                                    </p:anim>
                                    <p:anim calcmode="lin" valueType="num">
                                      <p:cBhvr>
                                        <p:cTn id="17" dur="1000" fill="hold"/>
                                        <p:tgtEl>
                                          <p:spTgt spid="27653"/>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765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7652"/>
                                        </p:tgtEl>
                                        <p:attrNameLst>
                                          <p:attrName>style.visibility</p:attrName>
                                        </p:attrNameLst>
                                      </p:cBhvr>
                                      <p:to>
                                        <p:strVal val="visible"/>
                                      </p:to>
                                    </p:set>
                                    <p:anim calcmode="lin" valueType="num">
                                      <p:cBhvr>
                                        <p:cTn id="23" dur="1000" fill="hold"/>
                                        <p:tgtEl>
                                          <p:spTgt spid="27652"/>
                                        </p:tgtEl>
                                        <p:attrNameLst>
                                          <p:attrName>ppt_w</p:attrName>
                                        </p:attrNameLst>
                                      </p:cBhvr>
                                      <p:tavLst>
                                        <p:tav tm="0">
                                          <p:val>
                                            <p:fltVal val="0"/>
                                          </p:val>
                                        </p:tav>
                                        <p:tav tm="100000">
                                          <p:val>
                                            <p:strVal val="#ppt_w"/>
                                          </p:val>
                                        </p:tav>
                                      </p:tavLst>
                                    </p:anim>
                                    <p:anim calcmode="lin" valueType="num">
                                      <p:cBhvr>
                                        <p:cTn id="24" dur="1000" fill="hold"/>
                                        <p:tgtEl>
                                          <p:spTgt spid="27652"/>
                                        </p:tgtEl>
                                        <p:attrNameLst>
                                          <p:attrName>ppt_h</p:attrName>
                                        </p:attrNameLst>
                                      </p:cBhvr>
                                      <p:tavLst>
                                        <p:tav tm="0">
                                          <p:val>
                                            <p:fltVal val="0"/>
                                          </p:val>
                                        </p:tav>
                                        <p:tav tm="100000">
                                          <p:val>
                                            <p:strVal val="#ppt_h"/>
                                          </p:val>
                                        </p:tav>
                                      </p:tavLst>
                                    </p:anim>
                                    <p:anim calcmode="lin" valueType="num">
                                      <p:cBhvr>
                                        <p:cTn id="25" dur="1000" fill="hold"/>
                                        <p:tgtEl>
                                          <p:spTgt spid="27652"/>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7652"/>
                                        </p:tgtEl>
                                        <p:attrNameLst>
                                          <p:attrName>ppt_y</p:attrName>
                                        </p:attrNameLst>
                                      </p:cBhvr>
                                      <p:tavLst>
                                        <p:tav tm="0" fmla="#ppt_y+(sin(-2*pi*(1-$))*-#ppt_x+cos(-2*pi*(1-$))*(1-#ppt_y))*(1-$)">
                                          <p:val>
                                            <p:fltVal val="0"/>
                                          </p:val>
                                        </p:tav>
                                        <p:tav tm="100000">
                                          <p:val>
                                            <p:fltVal val="1"/>
                                          </p:val>
                                        </p:tav>
                                      </p:tavLst>
                                    </p:anim>
                                  </p:childTnLst>
                                </p:cTn>
                              </p:par>
                              <p:par>
                                <p:cTn id="27" presetID="15" presetClass="entr" presetSubtype="0" fill="hold" grpId="0" nodeType="withEffect">
                                  <p:stCondLst>
                                    <p:cond delay="0"/>
                                  </p:stCondLst>
                                  <p:childTnLst>
                                    <p:set>
                                      <p:cBhvr>
                                        <p:cTn id="28" dur="1" fill="hold">
                                          <p:stCondLst>
                                            <p:cond delay="0"/>
                                          </p:stCondLst>
                                        </p:cTn>
                                        <p:tgtEl>
                                          <p:spTgt spid="27654"/>
                                        </p:tgtEl>
                                        <p:attrNameLst>
                                          <p:attrName>style.visibility</p:attrName>
                                        </p:attrNameLst>
                                      </p:cBhvr>
                                      <p:to>
                                        <p:strVal val="visible"/>
                                      </p:to>
                                    </p:set>
                                    <p:anim calcmode="lin" valueType="num">
                                      <p:cBhvr>
                                        <p:cTn id="29" dur="1000" fill="hold"/>
                                        <p:tgtEl>
                                          <p:spTgt spid="27654"/>
                                        </p:tgtEl>
                                        <p:attrNameLst>
                                          <p:attrName>ppt_w</p:attrName>
                                        </p:attrNameLst>
                                      </p:cBhvr>
                                      <p:tavLst>
                                        <p:tav tm="0">
                                          <p:val>
                                            <p:fltVal val="0"/>
                                          </p:val>
                                        </p:tav>
                                        <p:tav tm="100000">
                                          <p:val>
                                            <p:strVal val="#ppt_w"/>
                                          </p:val>
                                        </p:tav>
                                      </p:tavLst>
                                    </p:anim>
                                    <p:anim calcmode="lin" valueType="num">
                                      <p:cBhvr>
                                        <p:cTn id="30" dur="1000" fill="hold"/>
                                        <p:tgtEl>
                                          <p:spTgt spid="27654"/>
                                        </p:tgtEl>
                                        <p:attrNameLst>
                                          <p:attrName>ppt_h</p:attrName>
                                        </p:attrNameLst>
                                      </p:cBhvr>
                                      <p:tavLst>
                                        <p:tav tm="0">
                                          <p:val>
                                            <p:fltVal val="0"/>
                                          </p:val>
                                        </p:tav>
                                        <p:tav tm="100000">
                                          <p:val>
                                            <p:strVal val="#ppt_h"/>
                                          </p:val>
                                        </p:tav>
                                      </p:tavLst>
                                    </p:anim>
                                    <p:anim calcmode="lin" valueType="num">
                                      <p:cBhvr>
                                        <p:cTn id="31" dur="1000" fill="hold"/>
                                        <p:tgtEl>
                                          <p:spTgt spid="27654"/>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2765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27655"/>
                                        </p:tgtEl>
                                        <p:attrNameLst>
                                          <p:attrName>style.visibility</p:attrName>
                                        </p:attrNameLst>
                                      </p:cBhvr>
                                      <p:to>
                                        <p:strVal val="visible"/>
                                      </p:to>
                                    </p:set>
                                    <p:animEffect transition="in" filter="box(in)">
                                      <p:cBhvr>
                                        <p:cTn id="37" dur="500"/>
                                        <p:tgtEl>
                                          <p:spTgt spid="27655"/>
                                        </p:tgtEl>
                                      </p:cBhvr>
                                    </p:animEffect>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grpId="0" nodeType="clickEffect">
                                  <p:stCondLst>
                                    <p:cond delay="0"/>
                                  </p:stCondLst>
                                  <p:childTnLst>
                                    <p:set>
                                      <p:cBhvr>
                                        <p:cTn id="41" dur="1" fill="hold">
                                          <p:stCondLst>
                                            <p:cond delay="0"/>
                                          </p:stCondLst>
                                        </p:cTn>
                                        <p:tgtEl>
                                          <p:spTgt spid="27651"/>
                                        </p:tgtEl>
                                        <p:attrNameLst>
                                          <p:attrName>style.visibility</p:attrName>
                                        </p:attrNameLst>
                                      </p:cBhvr>
                                      <p:to>
                                        <p:strVal val="visible"/>
                                      </p:to>
                                    </p:set>
                                    <p:anim calcmode="lin" valueType="num">
                                      <p:cBhvr>
                                        <p:cTn id="42" dur="500" fill="hold"/>
                                        <p:tgtEl>
                                          <p:spTgt spid="27651"/>
                                        </p:tgtEl>
                                        <p:attrNameLst>
                                          <p:attrName>ppt_w</p:attrName>
                                        </p:attrNameLst>
                                      </p:cBhvr>
                                      <p:tavLst>
                                        <p:tav tm="0">
                                          <p:val>
                                            <p:fltVal val="0"/>
                                          </p:val>
                                        </p:tav>
                                        <p:tav tm="100000">
                                          <p:val>
                                            <p:strVal val="#ppt_w"/>
                                          </p:val>
                                        </p:tav>
                                      </p:tavLst>
                                    </p:anim>
                                    <p:anim calcmode="lin" valueType="num">
                                      <p:cBhvr>
                                        <p:cTn id="43" dur="500" fill="hold"/>
                                        <p:tgtEl>
                                          <p:spTgt spid="2765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p:bldP spid="27652" grpId="0"/>
      <p:bldP spid="27653" grpId="0"/>
      <p:bldP spid="27654" grpId="0"/>
    </p:bld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re 1"/>
          <p:cNvSpPr>
            <a:spLocks noGrp="1"/>
          </p:cNvSpPr>
          <p:nvPr>
            <p:ph type="title"/>
          </p:nvPr>
        </p:nvSpPr>
        <p:spPr>
          <a:xfrm>
            <a:off x="527051" y="260350"/>
            <a:ext cx="10972800" cy="1143000"/>
          </a:xfrm>
        </p:spPr>
        <p:txBody>
          <a:bodyPr/>
          <a:lstStyle/>
          <a:p>
            <a:r>
              <a:rPr lang="fr-FR" sz="2800" b="1" dirty="0">
                <a:solidFill>
                  <a:srgbClr val="FFC000"/>
                </a:solidFill>
                <a:latin typeface="Times New Roman" pitchFamily="18" charset="0"/>
              </a:rPr>
              <a:t>Démarche - « Troisième S » - NETTOYAGE - SEISO</a:t>
            </a:r>
            <a:endParaRPr lang="fr-FR" sz="2800" dirty="0">
              <a:solidFill>
                <a:srgbClr val="FFC000"/>
              </a:solidFill>
              <a:latin typeface="Times New Roman" pitchFamily="18" charset="0"/>
            </a:endParaRPr>
          </a:p>
        </p:txBody>
      </p:sp>
      <p:sp>
        <p:nvSpPr>
          <p:cNvPr id="4" name="Rectangle à coins arrondis 3"/>
          <p:cNvSpPr/>
          <p:nvPr/>
        </p:nvSpPr>
        <p:spPr>
          <a:xfrm>
            <a:off x="476252" y="1928813"/>
            <a:ext cx="3524249"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400" b="1" dirty="0"/>
              <a:t>S</a:t>
            </a:r>
            <a:r>
              <a:rPr lang="fr-FR" sz="3200" b="1" dirty="0"/>
              <a:t>EISO</a:t>
            </a:r>
            <a:endParaRPr lang="fr-FR" sz="3200" dirty="0"/>
          </a:p>
        </p:txBody>
      </p:sp>
      <p:sp>
        <p:nvSpPr>
          <p:cNvPr id="5" name="Rectangle à coins arrondis 4"/>
          <p:cNvSpPr/>
          <p:nvPr/>
        </p:nvSpPr>
        <p:spPr>
          <a:xfrm>
            <a:off x="7143751" y="1928813"/>
            <a:ext cx="3619500"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3600" b="1" dirty="0"/>
              <a:t>N</a:t>
            </a:r>
            <a:r>
              <a:rPr lang="fr-FR" sz="2800" b="1" dirty="0"/>
              <a:t>ETTOYAGE</a:t>
            </a:r>
            <a:endParaRPr lang="fr-FR" sz="2800" dirty="0"/>
          </a:p>
        </p:txBody>
      </p:sp>
      <p:sp>
        <p:nvSpPr>
          <p:cNvPr id="6" name="Flèche droite à entaille 5"/>
          <p:cNvSpPr/>
          <p:nvPr/>
        </p:nvSpPr>
        <p:spPr>
          <a:xfrm>
            <a:off x="4857751" y="2286000"/>
            <a:ext cx="1333500" cy="571500"/>
          </a:xfrm>
          <a:prstGeom prst="notchedRightArrow">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fr-FR"/>
          </a:p>
        </p:txBody>
      </p:sp>
      <p:sp>
        <p:nvSpPr>
          <p:cNvPr id="28678" name="ZoneTexte 6"/>
          <p:cNvSpPr txBox="1">
            <a:spLocks noChangeArrowheads="1"/>
          </p:cNvSpPr>
          <p:nvPr/>
        </p:nvSpPr>
        <p:spPr bwMode="auto">
          <a:xfrm>
            <a:off x="190500" y="3929064"/>
            <a:ext cx="11811000" cy="2738437"/>
          </a:xfrm>
          <a:prstGeom prst="rect">
            <a:avLst/>
          </a:prstGeom>
          <a:noFill/>
          <a:ln w="9525">
            <a:noFill/>
            <a:miter lim="800000"/>
            <a:headEnd/>
            <a:tailEnd/>
          </a:ln>
        </p:spPr>
        <p:txBody>
          <a:bodyPr>
            <a:spAutoFit/>
          </a:bodyPr>
          <a:lstStyle/>
          <a:p>
            <a:r>
              <a:rPr lang="fr-FR" sz="2800" b="1" i="1">
                <a:latin typeface="Constantia" pitchFamily="18" charset="0"/>
              </a:rPr>
              <a:t>Actions &amp; résultats attendus</a:t>
            </a:r>
          </a:p>
          <a:p>
            <a:pPr>
              <a:buClr>
                <a:srgbClr val="00B0F0"/>
              </a:buClr>
              <a:buFont typeface="Courier New" pitchFamily="49" charset="0"/>
              <a:buChar char="o"/>
            </a:pPr>
            <a:r>
              <a:rPr lang="fr-FR" sz="2400">
                <a:latin typeface="Constantia" pitchFamily="18" charset="0"/>
              </a:rPr>
              <a:t>Favoriser l ’observation &amp; la détection des dysfonctionnements</a:t>
            </a:r>
          </a:p>
          <a:p>
            <a:r>
              <a:rPr lang="fr-FR" sz="2400">
                <a:latin typeface="Constantia" pitchFamily="18" charset="0"/>
              </a:rPr>
              <a:t>           Ecrou desserré, fuite...</a:t>
            </a:r>
          </a:p>
          <a:p>
            <a:pPr>
              <a:buClr>
                <a:srgbClr val="00B0F0"/>
              </a:buClr>
              <a:buFont typeface="Courier New" pitchFamily="49" charset="0"/>
              <a:buChar char="o"/>
            </a:pPr>
            <a:r>
              <a:rPr lang="fr-FR" sz="2400">
                <a:latin typeface="Constantia" pitchFamily="18" charset="0"/>
              </a:rPr>
              <a:t>La tendance actuelle</a:t>
            </a:r>
          </a:p>
          <a:p>
            <a:r>
              <a:rPr lang="fr-FR" sz="2400">
                <a:latin typeface="Constantia" pitchFamily="18" charset="0"/>
              </a:rPr>
              <a:t>           Les abords du SP : les sociétés spécialisées</a:t>
            </a:r>
          </a:p>
          <a:p>
            <a:r>
              <a:rPr lang="fr-FR" sz="2400">
                <a:latin typeface="Constantia" pitchFamily="18" charset="0"/>
              </a:rPr>
              <a:t>           Les parties spécifiques : le personnel</a:t>
            </a:r>
          </a:p>
          <a:p>
            <a:r>
              <a:rPr lang="fr-FR" sz="2400">
                <a:latin typeface="Constantia" pitchFamily="18" charset="0"/>
              </a:rPr>
              <a:t>                – Affectation des tâches par roulement (zones communes)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000" fill="hold"/>
                                        <p:tgtEl>
                                          <p:spTgt spid="28674"/>
                                        </p:tgtEl>
                                        <p:attrNameLst>
                                          <p:attrName>ppt_w</p:attrName>
                                        </p:attrNameLst>
                                      </p:cBhvr>
                                      <p:tavLst>
                                        <p:tav tm="0">
                                          <p:val>
                                            <p:fltVal val="0"/>
                                          </p:val>
                                        </p:tav>
                                        <p:tav tm="100000">
                                          <p:val>
                                            <p:strVal val="#ppt_w"/>
                                          </p:val>
                                        </p:tav>
                                      </p:tavLst>
                                    </p:anim>
                                    <p:anim calcmode="lin" valueType="num">
                                      <p:cBhvr>
                                        <p:cTn id="8" dur="1000" fill="hold"/>
                                        <p:tgtEl>
                                          <p:spTgt spid="28674"/>
                                        </p:tgtEl>
                                        <p:attrNameLst>
                                          <p:attrName>ppt_h</p:attrName>
                                        </p:attrNameLst>
                                      </p:cBhvr>
                                      <p:tavLst>
                                        <p:tav tm="0">
                                          <p:val>
                                            <p:fltVal val="0"/>
                                          </p:val>
                                        </p:tav>
                                        <p:tav tm="100000">
                                          <p:val>
                                            <p:strVal val="#ppt_h"/>
                                          </p:val>
                                        </p:tav>
                                      </p:tavLst>
                                    </p:anim>
                                    <p:anim calcmode="lin" valueType="num">
                                      <p:cBhvr>
                                        <p:cTn id="9" dur="1000" fill="hold"/>
                                        <p:tgtEl>
                                          <p:spTgt spid="2867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867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from="(-#ppt_w/2)" to="(#ppt_x)" calcmode="lin" valueType="num">
                                      <p:cBhvr>
                                        <p:cTn id="15" dur="600" fill="hold">
                                          <p:stCondLst>
                                            <p:cond delay="0"/>
                                          </p:stCondLst>
                                        </p:cTn>
                                        <p:tgtEl>
                                          <p:spTgt spid="4"/>
                                        </p:tgtEl>
                                        <p:attrNameLst>
                                          <p:attrName>ppt_x</p:attrName>
                                        </p:attrNameLst>
                                      </p:cBhvr>
                                    </p:anim>
                                    <p:anim from="0" to="-1.0" calcmode="lin" valueType="num">
                                      <p:cBhvr>
                                        <p:cTn id="16" dur="200" decel="50000" autoRev="1" fill="hold">
                                          <p:stCondLst>
                                            <p:cond delay="600"/>
                                          </p:stCondLst>
                                        </p:cTn>
                                        <p:tgtEl>
                                          <p:spTgt spid="4"/>
                                        </p:tgtEl>
                                        <p:attrNameLst>
                                          <p:attrName>xshear</p:attrName>
                                        </p:attrNameLst>
                                      </p:cBhvr>
                                    </p:anim>
                                    <p:animScale>
                                      <p:cBhvr>
                                        <p:cTn id="17" dur="200" decel="100000" autoRev="1" fill="hold">
                                          <p:stCondLst>
                                            <p:cond delay="600"/>
                                          </p:stCondLst>
                                        </p:cTn>
                                        <p:tgtEl>
                                          <p:spTgt spid="4"/>
                                        </p:tgtEl>
                                      </p:cBhvr>
                                      <p:from x="100000" y="100000"/>
                                      <p:to x="80000" y="100000"/>
                                    </p:animScale>
                                    <p:anim by="(#ppt_h/3+#ppt_w*0.1)" calcmode="lin" valueType="num">
                                      <p:cBhvr additive="sum">
                                        <p:cTn id="18" dur="200" decel="100000" autoRev="1" fill="hold">
                                          <p:stCondLst>
                                            <p:cond delay="600"/>
                                          </p:stCondLst>
                                        </p:cTn>
                                        <p:tgtEl>
                                          <p:spTgt spid="4"/>
                                        </p:tgtEl>
                                        <p:attrNameLst>
                                          <p:attrName>ppt_x</p:attrName>
                                        </p:attrNameLst>
                                      </p:cBhvr>
                                    </p:anim>
                                  </p:childTnLst>
                                </p:cTn>
                              </p:par>
                              <p:par>
                                <p:cTn id="19" presetID="34"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from="(-#ppt_w/2)" to="(#ppt_x)" calcmode="lin" valueType="num">
                                      <p:cBhvr>
                                        <p:cTn id="21" dur="600" fill="hold">
                                          <p:stCondLst>
                                            <p:cond delay="0"/>
                                          </p:stCondLst>
                                        </p:cTn>
                                        <p:tgtEl>
                                          <p:spTgt spid="6"/>
                                        </p:tgtEl>
                                        <p:attrNameLst>
                                          <p:attrName>ppt_x</p:attrName>
                                        </p:attrNameLst>
                                      </p:cBhvr>
                                    </p:anim>
                                    <p:anim from="0" to="-1.0" calcmode="lin" valueType="num">
                                      <p:cBhvr>
                                        <p:cTn id="22" dur="200" decel="50000" autoRev="1" fill="hold">
                                          <p:stCondLst>
                                            <p:cond delay="600"/>
                                          </p:stCondLst>
                                        </p:cTn>
                                        <p:tgtEl>
                                          <p:spTgt spid="6"/>
                                        </p:tgtEl>
                                        <p:attrNameLst>
                                          <p:attrName>xshear</p:attrName>
                                        </p:attrNameLst>
                                      </p:cBhvr>
                                    </p:anim>
                                    <p:animScale>
                                      <p:cBhvr>
                                        <p:cTn id="23" dur="200" decel="100000" autoRev="1" fill="hold">
                                          <p:stCondLst>
                                            <p:cond delay="600"/>
                                          </p:stCondLst>
                                        </p:cTn>
                                        <p:tgtEl>
                                          <p:spTgt spid="6"/>
                                        </p:tgtEl>
                                      </p:cBhvr>
                                      <p:from x="100000" y="100000"/>
                                      <p:to x="80000" y="100000"/>
                                    </p:animScale>
                                    <p:anim by="(#ppt_h/3+#ppt_w*0.1)" calcmode="lin" valueType="num">
                                      <p:cBhvr additive="sum">
                                        <p:cTn id="24" dur="200" decel="100000" autoRev="1" fill="hold">
                                          <p:stCondLst>
                                            <p:cond delay="600"/>
                                          </p:stCondLst>
                                        </p:cTn>
                                        <p:tgtEl>
                                          <p:spTgt spid="6"/>
                                        </p:tgtEl>
                                        <p:attrNameLst>
                                          <p:attrName>ppt_x</p:attrName>
                                        </p:attrNameLst>
                                      </p:cBhvr>
                                    </p:anim>
                                  </p:childTnLst>
                                </p:cTn>
                              </p:par>
                              <p:par>
                                <p:cTn id="25" presetID="34"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from="(-#ppt_w/2)" to="(#ppt_x)" calcmode="lin" valueType="num">
                                      <p:cBhvr>
                                        <p:cTn id="27" dur="600" fill="hold">
                                          <p:stCondLst>
                                            <p:cond delay="0"/>
                                          </p:stCondLst>
                                        </p:cTn>
                                        <p:tgtEl>
                                          <p:spTgt spid="5"/>
                                        </p:tgtEl>
                                        <p:attrNameLst>
                                          <p:attrName>ppt_x</p:attrName>
                                        </p:attrNameLst>
                                      </p:cBhvr>
                                    </p:anim>
                                    <p:anim from="0" to="-1.0" calcmode="lin" valueType="num">
                                      <p:cBhvr>
                                        <p:cTn id="28" dur="200" decel="50000" autoRev="1" fill="hold">
                                          <p:stCondLst>
                                            <p:cond delay="600"/>
                                          </p:stCondLst>
                                        </p:cTn>
                                        <p:tgtEl>
                                          <p:spTgt spid="5"/>
                                        </p:tgtEl>
                                        <p:attrNameLst>
                                          <p:attrName>xshear</p:attrName>
                                        </p:attrNameLst>
                                      </p:cBhvr>
                                    </p:anim>
                                    <p:animScale>
                                      <p:cBhvr>
                                        <p:cTn id="29" dur="200" decel="100000" autoRev="1" fill="hold">
                                          <p:stCondLst>
                                            <p:cond delay="600"/>
                                          </p:stCondLst>
                                        </p:cTn>
                                        <p:tgtEl>
                                          <p:spTgt spid="5"/>
                                        </p:tgtEl>
                                      </p:cBhvr>
                                      <p:from x="100000" y="100000"/>
                                      <p:to x="80000" y="100000"/>
                                    </p:animScale>
                                    <p:anim by="(#ppt_h/3+#ppt_w*0.1)" calcmode="lin" valueType="num">
                                      <p:cBhvr additive="sum">
                                        <p:cTn id="30" dur="200" decel="100000" autoRev="1" fill="hold">
                                          <p:stCondLst>
                                            <p:cond delay="600"/>
                                          </p:stCondLst>
                                        </p:cTn>
                                        <p:tgtEl>
                                          <p:spTgt spid="5"/>
                                        </p:tgtEl>
                                        <p:attrNameLst>
                                          <p:attrName>ppt_x</p:attrName>
                                        </p:attrNameLst>
                                      </p:cBhvr>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28678"/>
                                        </p:tgtEl>
                                        <p:attrNameLst>
                                          <p:attrName>style.visibility</p:attrName>
                                        </p:attrNameLst>
                                      </p:cBhvr>
                                      <p:to>
                                        <p:strVal val="visible"/>
                                      </p:to>
                                    </p:set>
                                    <p:anim calcmode="lin" valueType="num">
                                      <p:cBhvr>
                                        <p:cTn id="35" dur="500" fill="hold"/>
                                        <p:tgtEl>
                                          <p:spTgt spid="28678"/>
                                        </p:tgtEl>
                                        <p:attrNameLst>
                                          <p:attrName>ppt_w</p:attrName>
                                        </p:attrNameLst>
                                      </p:cBhvr>
                                      <p:tavLst>
                                        <p:tav tm="0">
                                          <p:val>
                                            <p:fltVal val="0"/>
                                          </p:val>
                                        </p:tav>
                                        <p:tav tm="100000">
                                          <p:val>
                                            <p:strVal val="#ppt_w"/>
                                          </p:val>
                                        </p:tav>
                                      </p:tavLst>
                                    </p:anim>
                                    <p:anim calcmode="lin" valueType="num">
                                      <p:cBhvr>
                                        <p:cTn id="36" dur="500" fill="hold"/>
                                        <p:tgtEl>
                                          <p:spTgt spid="2867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4" grpId="0" animBg="1"/>
      <p:bldP spid="5" grpId="0" animBg="1"/>
      <p:bldP spid="6" grpId="0" animBg="1"/>
      <p:bldP spid="28678" grpId="0"/>
    </p:bld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re 1"/>
          <p:cNvSpPr>
            <a:spLocks noGrp="1"/>
          </p:cNvSpPr>
          <p:nvPr>
            <p:ph type="title"/>
          </p:nvPr>
        </p:nvSpPr>
        <p:spPr>
          <a:xfrm>
            <a:off x="624417" y="260350"/>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81000" y="3071814"/>
            <a:ext cx="6477000" cy="1214437"/>
          </a:xfrm>
        </p:spPr>
        <p:txBody>
          <a:bodyPr>
            <a:normAutofit fontScale="92500" lnSpcReduction="10000"/>
          </a:bodyPr>
          <a:lstStyle/>
          <a:p>
            <a:pPr marL="274320" indent="-274320" fontAlgn="auto">
              <a:spcAft>
                <a:spcPts val="0"/>
              </a:spcAft>
              <a:buClr>
                <a:schemeClr val="accent3"/>
              </a:buClr>
              <a:buFont typeface="Wingdings 2"/>
              <a:buNone/>
              <a:defRPr/>
            </a:pPr>
            <a:r>
              <a:rPr lang="fr-FR" b="1" i="1" dirty="0">
                <a:latin typeface="Times New Roman" pitchFamily="18" charset="0"/>
                <a:cs typeface="Times New Roman" pitchFamily="18" charset="0"/>
              </a:rPr>
              <a:t>Mot d ’ordre</a:t>
            </a:r>
          </a:p>
          <a:p>
            <a:pPr marL="274320" indent="-274320" fontAlgn="auto">
              <a:spcAft>
                <a:spcPts val="0"/>
              </a:spcAft>
              <a:buClr>
                <a:srgbClr val="FF6600"/>
              </a:buClr>
              <a:buFont typeface="Courier New" pitchFamily="49" charset="0"/>
              <a:buChar char="o"/>
              <a:defRPr/>
            </a:pPr>
            <a:r>
              <a:rPr lang="fr-FR" dirty="0"/>
              <a:t>Ancrer les méthodes dans les esprits &amp; les comportements</a:t>
            </a:r>
            <a:endParaRPr lang="fr-FR" sz="4200" dirty="0">
              <a:latin typeface="Times New Roman" pitchFamily="18" charset="0"/>
              <a:cs typeface="Times New Roman" pitchFamily="18" charset="0"/>
            </a:endParaRPr>
          </a:p>
        </p:txBody>
      </p:sp>
      <p:sp>
        <p:nvSpPr>
          <p:cNvPr id="29700" name="ZoneTexte 3"/>
          <p:cNvSpPr txBox="1">
            <a:spLocks noChangeArrowheads="1"/>
          </p:cNvSpPr>
          <p:nvPr/>
        </p:nvSpPr>
        <p:spPr bwMode="auto">
          <a:xfrm>
            <a:off x="6286501" y="1643064"/>
            <a:ext cx="5619751" cy="708025"/>
          </a:xfrm>
          <a:prstGeom prst="rect">
            <a:avLst/>
          </a:prstGeom>
          <a:noFill/>
          <a:ln w="9525">
            <a:noFill/>
            <a:miter lim="800000"/>
            <a:headEnd/>
            <a:tailEnd/>
          </a:ln>
        </p:spPr>
        <p:txBody>
          <a:bodyPr>
            <a:spAutoFit/>
          </a:bodyPr>
          <a:lstStyle/>
          <a:p>
            <a:r>
              <a:rPr lang="fr-FR" sz="2000" b="1">
                <a:solidFill>
                  <a:srgbClr val="FF6600"/>
                </a:solidFill>
                <a:latin typeface="Constantia" pitchFamily="18" charset="0"/>
              </a:rPr>
              <a:t>Maintenir de façon durable la propreté et le rangement </a:t>
            </a:r>
            <a:r>
              <a:rPr lang="fr-FR" sz="2000">
                <a:solidFill>
                  <a:srgbClr val="FF6600"/>
                </a:solidFill>
                <a:latin typeface="Constantia" pitchFamily="18" charset="0"/>
              </a:rPr>
              <a:t>SEISO SEI</a:t>
            </a:r>
          </a:p>
        </p:txBody>
      </p:sp>
      <p:sp>
        <p:nvSpPr>
          <p:cNvPr id="29701" name="ZoneTexte 4"/>
          <p:cNvSpPr txBox="1">
            <a:spLocks noChangeArrowheads="1"/>
          </p:cNvSpPr>
          <p:nvPr/>
        </p:nvSpPr>
        <p:spPr bwMode="auto">
          <a:xfrm>
            <a:off x="381000" y="1357314"/>
            <a:ext cx="5810251" cy="1570037"/>
          </a:xfrm>
          <a:prstGeom prst="rect">
            <a:avLst/>
          </a:prstGeom>
          <a:noFill/>
          <a:ln w="9525">
            <a:noFill/>
            <a:miter lim="800000"/>
            <a:headEnd/>
            <a:tailEnd/>
          </a:ln>
        </p:spPr>
        <p:txBody>
          <a:bodyPr>
            <a:spAutoFit/>
          </a:bodyPr>
          <a:lstStyle/>
          <a:p>
            <a:pPr algn="ctr"/>
            <a:r>
              <a:rPr lang="fr-FR" sz="2400" b="1" i="1">
                <a:solidFill>
                  <a:srgbClr val="FF0066"/>
                </a:solidFill>
                <a:latin typeface="Constantia" pitchFamily="18" charset="0"/>
              </a:rPr>
              <a:t> Objectifs</a:t>
            </a:r>
          </a:p>
          <a:p>
            <a:r>
              <a:rPr lang="fr-FR" sz="2400">
                <a:latin typeface="Constantia" pitchFamily="18" charset="0"/>
              </a:rPr>
              <a:t>« Créer un environnement propre</a:t>
            </a:r>
          </a:p>
          <a:p>
            <a:r>
              <a:rPr lang="fr-FR" sz="2400">
                <a:latin typeface="Constantia" pitchFamily="18" charset="0"/>
              </a:rPr>
              <a:t>&amp; Systématiser les opérations</a:t>
            </a:r>
          </a:p>
          <a:p>
            <a:r>
              <a:rPr lang="fr-FR" sz="2400">
                <a:latin typeface="Constantia" pitchFamily="18" charset="0"/>
              </a:rPr>
              <a:t>SERI - SEITON - SEISO! »</a:t>
            </a:r>
            <a:endParaRPr lang="fr-FR" sz="2400">
              <a:solidFill>
                <a:srgbClr val="FF33CC"/>
              </a:solidFill>
              <a:latin typeface="Constantia" pitchFamily="18" charset="0"/>
            </a:endParaRPr>
          </a:p>
        </p:txBody>
      </p:sp>
      <p:sp>
        <p:nvSpPr>
          <p:cNvPr id="29702" name="ZoneTexte 5"/>
          <p:cNvSpPr txBox="1">
            <a:spLocks noChangeArrowheads="1"/>
          </p:cNvSpPr>
          <p:nvPr/>
        </p:nvSpPr>
        <p:spPr bwMode="auto">
          <a:xfrm>
            <a:off x="0" y="4572000"/>
            <a:ext cx="3810000" cy="1938338"/>
          </a:xfrm>
          <a:prstGeom prst="rect">
            <a:avLst/>
          </a:prstGeom>
          <a:noFill/>
          <a:ln w="9525">
            <a:noFill/>
            <a:miter lim="800000"/>
            <a:headEnd/>
            <a:tailEnd/>
          </a:ln>
        </p:spPr>
        <p:txBody>
          <a:bodyPr>
            <a:spAutoFit/>
          </a:bodyPr>
          <a:lstStyle/>
          <a:p>
            <a:pPr algn="ctr"/>
            <a:r>
              <a:rPr lang="fr-FR" sz="2400">
                <a:latin typeface="Constantia" pitchFamily="18" charset="0"/>
              </a:rPr>
              <a:t>Cette application est sous la</a:t>
            </a:r>
          </a:p>
          <a:p>
            <a:pPr algn="ctr"/>
            <a:r>
              <a:rPr lang="fr-FR" sz="2400">
                <a:latin typeface="Constantia" pitchFamily="18" charset="0"/>
              </a:rPr>
              <a:t>Responsabilité des acteurs de</a:t>
            </a:r>
          </a:p>
          <a:p>
            <a:pPr algn="ctr"/>
            <a:r>
              <a:rPr lang="fr-FR" sz="2400">
                <a:latin typeface="Constantia" pitchFamily="18" charset="0"/>
              </a:rPr>
              <a:t>l ’entreprise</a:t>
            </a:r>
            <a:endParaRPr lang="fr-FR" sz="2400">
              <a:solidFill>
                <a:srgbClr val="FF6600"/>
              </a:solidFill>
              <a:latin typeface="Constantia" pitchFamily="18" charset="0"/>
            </a:endParaRPr>
          </a:p>
        </p:txBody>
      </p:sp>
      <p:sp>
        <p:nvSpPr>
          <p:cNvPr id="29703" name="ZoneTexte 7"/>
          <p:cNvSpPr txBox="1">
            <a:spLocks noChangeArrowheads="1"/>
          </p:cNvSpPr>
          <p:nvPr/>
        </p:nvSpPr>
        <p:spPr bwMode="auto">
          <a:xfrm>
            <a:off x="9429751" y="5857876"/>
            <a:ext cx="1396793" cy="646331"/>
          </a:xfrm>
          <a:prstGeom prst="rect">
            <a:avLst/>
          </a:prstGeom>
          <a:noFill/>
          <a:ln w="9525">
            <a:noFill/>
            <a:miter lim="800000"/>
            <a:headEnd/>
            <a:tailEnd/>
          </a:ln>
        </p:spPr>
        <p:txBody>
          <a:bodyPr wrap="none">
            <a:spAutoFit/>
          </a:bodyPr>
          <a:lstStyle/>
          <a:p>
            <a:r>
              <a:rPr lang="fr-FR" b="1">
                <a:solidFill>
                  <a:srgbClr val="FF6600"/>
                </a:solidFill>
                <a:latin typeface="Constantia" pitchFamily="18" charset="0"/>
              </a:rPr>
              <a:t>C ’est à dire</a:t>
            </a:r>
          </a:p>
          <a:p>
            <a:r>
              <a:rPr lang="fr-FR" b="1">
                <a:solidFill>
                  <a:srgbClr val="FF6600"/>
                </a:solidFill>
                <a:latin typeface="Constantia" pitchFamily="18" charset="0"/>
              </a:rPr>
              <a:t>Nous !</a:t>
            </a:r>
            <a:endParaRPr lang="fr-FR">
              <a:solidFill>
                <a:srgbClr val="FF6600"/>
              </a:solidFill>
              <a:latin typeface="Constantia" pitchFamily="18" charset="0"/>
            </a:endParaRPr>
          </a:p>
        </p:txBody>
      </p:sp>
      <p:pic>
        <p:nvPicPr>
          <p:cNvPr id="29704" name="Picture 2"/>
          <p:cNvPicPr>
            <a:picLocks noChangeAspect="1" noChangeArrowheads="1"/>
          </p:cNvPicPr>
          <p:nvPr/>
        </p:nvPicPr>
        <p:blipFill>
          <a:blip r:embed="rId2"/>
          <a:srcRect/>
          <a:stretch>
            <a:fillRect/>
          </a:stretch>
        </p:blipFill>
        <p:spPr bwMode="auto">
          <a:xfrm>
            <a:off x="8096251" y="2357438"/>
            <a:ext cx="2667000" cy="1643062"/>
          </a:xfrm>
          <a:prstGeom prst="rect">
            <a:avLst/>
          </a:prstGeom>
          <a:noFill/>
          <a:ln w="9525">
            <a:noFill/>
            <a:miter lim="800000"/>
            <a:headEnd/>
            <a:tailEnd/>
          </a:ln>
        </p:spPr>
      </p:pic>
      <p:pic>
        <p:nvPicPr>
          <p:cNvPr id="29705" name="Picture 3"/>
          <p:cNvPicPr>
            <a:picLocks noChangeAspect="1" noChangeArrowheads="1"/>
          </p:cNvPicPr>
          <p:nvPr/>
        </p:nvPicPr>
        <p:blipFill>
          <a:blip r:embed="rId3"/>
          <a:srcRect/>
          <a:stretch>
            <a:fillRect/>
          </a:stretch>
        </p:blipFill>
        <p:spPr bwMode="auto">
          <a:xfrm>
            <a:off x="3790951" y="4292600"/>
            <a:ext cx="4953000" cy="23574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p:cTn id="7" dur="1000" fill="hold"/>
                                        <p:tgtEl>
                                          <p:spTgt spid="29698"/>
                                        </p:tgtEl>
                                        <p:attrNameLst>
                                          <p:attrName>ppt_w</p:attrName>
                                        </p:attrNameLst>
                                      </p:cBhvr>
                                      <p:tavLst>
                                        <p:tav tm="0">
                                          <p:val>
                                            <p:fltVal val="0"/>
                                          </p:val>
                                        </p:tav>
                                        <p:tav tm="100000">
                                          <p:val>
                                            <p:strVal val="#ppt_w"/>
                                          </p:val>
                                        </p:tav>
                                      </p:tavLst>
                                    </p:anim>
                                    <p:anim calcmode="lin" valueType="num">
                                      <p:cBhvr>
                                        <p:cTn id="8" dur="1000" fill="hold"/>
                                        <p:tgtEl>
                                          <p:spTgt spid="29698"/>
                                        </p:tgtEl>
                                        <p:attrNameLst>
                                          <p:attrName>ppt_h</p:attrName>
                                        </p:attrNameLst>
                                      </p:cBhvr>
                                      <p:tavLst>
                                        <p:tav tm="0">
                                          <p:val>
                                            <p:fltVal val="0"/>
                                          </p:val>
                                        </p:tav>
                                        <p:tav tm="100000">
                                          <p:val>
                                            <p:strVal val="#ppt_h"/>
                                          </p:val>
                                        </p:tav>
                                      </p:tavLst>
                                    </p:anim>
                                    <p:anim calcmode="lin" valueType="num">
                                      <p:cBhvr>
                                        <p:cTn id="9" dur="1000" fill="hold"/>
                                        <p:tgtEl>
                                          <p:spTgt spid="2969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969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9701"/>
                                        </p:tgtEl>
                                        <p:attrNameLst>
                                          <p:attrName>style.visibility</p:attrName>
                                        </p:attrNameLst>
                                      </p:cBhvr>
                                      <p:to>
                                        <p:strVal val="visible"/>
                                      </p:to>
                                    </p:set>
                                    <p:anim calcmode="lin" valueType="num">
                                      <p:cBhvr>
                                        <p:cTn id="15" dur="1000" fill="hold"/>
                                        <p:tgtEl>
                                          <p:spTgt spid="29701"/>
                                        </p:tgtEl>
                                        <p:attrNameLst>
                                          <p:attrName>ppt_w</p:attrName>
                                        </p:attrNameLst>
                                      </p:cBhvr>
                                      <p:tavLst>
                                        <p:tav tm="0">
                                          <p:val>
                                            <p:fltVal val="0"/>
                                          </p:val>
                                        </p:tav>
                                        <p:tav tm="100000">
                                          <p:val>
                                            <p:strVal val="#ppt_w"/>
                                          </p:val>
                                        </p:tav>
                                      </p:tavLst>
                                    </p:anim>
                                    <p:anim calcmode="lin" valueType="num">
                                      <p:cBhvr>
                                        <p:cTn id="16" dur="1000" fill="hold"/>
                                        <p:tgtEl>
                                          <p:spTgt spid="29701"/>
                                        </p:tgtEl>
                                        <p:attrNameLst>
                                          <p:attrName>ppt_h</p:attrName>
                                        </p:attrNameLst>
                                      </p:cBhvr>
                                      <p:tavLst>
                                        <p:tav tm="0">
                                          <p:val>
                                            <p:fltVal val="0"/>
                                          </p:val>
                                        </p:tav>
                                        <p:tav tm="100000">
                                          <p:val>
                                            <p:strVal val="#ppt_h"/>
                                          </p:val>
                                        </p:tav>
                                      </p:tavLst>
                                    </p:anim>
                                    <p:anim calcmode="lin" valueType="num">
                                      <p:cBhvr>
                                        <p:cTn id="17" dur="1000" fill="hold"/>
                                        <p:tgtEl>
                                          <p:spTgt spid="29701"/>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9701"/>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0" nodeType="withEffect">
                                  <p:stCondLst>
                                    <p:cond delay="0"/>
                                  </p:stCondLst>
                                  <p:childTnLst>
                                    <p:set>
                                      <p:cBhvr>
                                        <p:cTn id="20" dur="1" fill="hold">
                                          <p:stCondLst>
                                            <p:cond delay="0"/>
                                          </p:stCondLst>
                                        </p:cTn>
                                        <p:tgtEl>
                                          <p:spTgt spid="29700"/>
                                        </p:tgtEl>
                                        <p:attrNameLst>
                                          <p:attrName>style.visibility</p:attrName>
                                        </p:attrNameLst>
                                      </p:cBhvr>
                                      <p:to>
                                        <p:strVal val="visible"/>
                                      </p:to>
                                    </p:set>
                                    <p:anim calcmode="lin" valueType="num">
                                      <p:cBhvr>
                                        <p:cTn id="21" dur="1000" fill="hold"/>
                                        <p:tgtEl>
                                          <p:spTgt spid="29700"/>
                                        </p:tgtEl>
                                        <p:attrNameLst>
                                          <p:attrName>ppt_w</p:attrName>
                                        </p:attrNameLst>
                                      </p:cBhvr>
                                      <p:tavLst>
                                        <p:tav tm="0">
                                          <p:val>
                                            <p:fltVal val="0"/>
                                          </p:val>
                                        </p:tav>
                                        <p:tav tm="100000">
                                          <p:val>
                                            <p:strVal val="#ppt_w"/>
                                          </p:val>
                                        </p:tav>
                                      </p:tavLst>
                                    </p:anim>
                                    <p:anim calcmode="lin" valueType="num">
                                      <p:cBhvr>
                                        <p:cTn id="22" dur="1000" fill="hold"/>
                                        <p:tgtEl>
                                          <p:spTgt spid="29700"/>
                                        </p:tgtEl>
                                        <p:attrNameLst>
                                          <p:attrName>ppt_h</p:attrName>
                                        </p:attrNameLst>
                                      </p:cBhvr>
                                      <p:tavLst>
                                        <p:tav tm="0">
                                          <p:val>
                                            <p:fltVal val="0"/>
                                          </p:val>
                                        </p:tav>
                                        <p:tav tm="100000">
                                          <p:val>
                                            <p:strVal val="#ppt_h"/>
                                          </p:val>
                                        </p:tav>
                                      </p:tavLst>
                                    </p:anim>
                                    <p:anim calcmode="lin" valueType="num">
                                      <p:cBhvr>
                                        <p:cTn id="23" dur="1000" fill="hold"/>
                                        <p:tgtEl>
                                          <p:spTgt spid="29700"/>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970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500" fill="hold"/>
                                        <p:tgtEl>
                                          <p:spTgt spid="3"/>
                                        </p:tgtEl>
                                        <p:attrNameLst>
                                          <p:attrName>ppt_w</p:attrName>
                                        </p:attrNameLst>
                                      </p:cBhvr>
                                      <p:tavLst>
                                        <p:tav tm="0">
                                          <p:val>
                                            <p:fltVal val="0"/>
                                          </p:val>
                                        </p:tav>
                                        <p:tav tm="100000">
                                          <p:val>
                                            <p:strVal val="#ppt_w"/>
                                          </p:val>
                                        </p:tav>
                                      </p:tavLst>
                                    </p:anim>
                                    <p:anim calcmode="lin" valueType="num">
                                      <p:cBhvr>
                                        <p:cTn id="30" dur="500" fill="hold"/>
                                        <p:tgtEl>
                                          <p:spTgt spid="3"/>
                                        </p:tgtEl>
                                        <p:attrNameLst>
                                          <p:attrName>ppt_h</p:attrName>
                                        </p:attrNameLst>
                                      </p:cBhvr>
                                      <p:tavLst>
                                        <p:tav tm="0">
                                          <p:val>
                                            <p:fltVal val="0"/>
                                          </p:val>
                                        </p:tav>
                                        <p:tav tm="100000">
                                          <p:val>
                                            <p:strVal val="#ppt_h"/>
                                          </p:val>
                                        </p:tav>
                                      </p:tavLst>
                                    </p:anim>
                                  </p:childTnLst>
                                </p:cTn>
                              </p:par>
                              <p:par>
                                <p:cTn id="31" presetID="23" presetClass="entr" presetSubtype="16" fill="hold" nodeType="withEffect">
                                  <p:stCondLst>
                                    <p:cond delay="0"/>
                                  </p:stCondLst>
                                  <p:childTnLst>
                                    <p:set>
                                      <p:cBhvr>
                                        <p:cTn id="32" dur="1" fill="hold">
                                          <p:stCondLst>
                                            <p:cond delay="0"/>
                                          </p:stCondLst>
                                        </p:cTn>
                                        <p:tgtEl>
                                          <p:spTgt spid="29704"/>
                                        </p:tgtEl>
                                        <p:attrNameLst>
                                          <p:attrName>style.visibility</p:attrName>
                                        </p:attrNameLst>
                                      </p:cBhvr>
                                      <p:to>
                                        <p:strVal val="visible"/>
                                      </p:to>
                                    </p:set>
                                    <p:anim calcmode="lin" valueType="num">
                                      <p:cBhvr>
                                        <p:cTn id="33" dur="500" fill="hold"/>
                                        <p:tgtEl>
                                          <p:spTgt spid="29704"/>
                                        </p:tgtEl>
                                        <p:attrNameLst>
                                          <p:attrName>ppt_w</p:attrName>
                                        </p:attrNameLst>
                                      </p:cBhvr>
                                      <p:tavLst>
                                        <p:tav tm="0">
                                          <p:val>
                                            <p:fltVal val="0"/>
                                          </p:val>
                                        </p:tav>
                                        <p:tav tm="100000">
                                          <p:val>
                                            <p:strVal val="#ppt_w"/>
                                          </p:val>
                                        </p:tav>
                                      </p:tavLst>
                                    </p:anim>
                                    <p:anim calcmode="lin" valueType="num">
                                      <p:cBhvr>
                                        <p:cTn id="34" dur="500" fill="hold"/>
                                        <p:tgtEl>
                                          <p:spTgt spid="29704"/>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54" presetClass="entr" presetSubtype="0" accel="100000" fill="hold" nodeType="clickEffect">
                                  <p:stCondLst>
                                    <p:cond delay="0"/>
                                  </p:stCondLst>
                                  <p:childTnLst>
                                    <p:set>
                                      <p:cBhvr>
                                        <p:cTn id="38" dur="1" fill="hold">
                                          <p:stCondLst>
                                            <p:cond delay="0"/>
                                          </p:stCondLst>
                                        </p:cTn>
                                        <p:tgtEl>
                                          <p:spTgt spid="29705"/>
                                        </p:tgtEl>
                                        <p:attrNameLst>
                                          <p:attrName>style.visibility</p:attrName>
                                        </p:attrNameLst>
                                      </p:cBhvr>
                                      <p:to>
                                        <p:strVal val="visible"/>
                                      </p:to>
                                    </p:set>
                                    <p:anim calcmode="lin" valueType="num">
                                      <p:cBhvr>
                                        <p:cTn id="39" dur="500" fill="hold"/>
                                        <p:tgtEl>
                                          <p:spTgt spid="29705"/>
                                        </p:tgtEl>
                                        <p:attrNameLst>
                                          <p:attrName>ppt_w</p:attrName>
                                        </p:attrNameLst>
                                      </p:cBhvr>
                                      <p:tavLst>
                                        <p:tav tm="0">
                                          <p:val>
                                            <p:strVal val="#ppt_w*0.05"/>
                                          </p:val>
                                        </p:tav>
                                        <p:tav tm="100000">
                                          <p:val>
                                            <p:strVal val="#ppt_w"/>
                                          </p:val>
                                        </p:tav>
                                      </p:tavLst>
                                    </p:anim>
                                    <p:anim calcmode="lin" valueType="num">
                                      <p:cBhvr>
                                        <p:cTn id="40" dur="500" fill="hold"/>
                                        <p:tgtEl>
                                          <p:spTgt spid="29705"/>
                                        </p:tgtEl>
                                        <p:attrNameLst>
                                          <p:attrName>ppt_h</p:attrName>
                                        </p:attrNameLst>
                                      </p:cBhvr>
                                      <p:tavLst>
                                        <p:tav tm="0">
                                          <p:val>
                                            <p:strVal val="#ppt_h"/>
                                          </p:val>
                                        </p:tav>
                                        <p:tav tm="100000">
                                          <p:val>
                                            <p:strVal val="#ppt_h"/>
                                          </p:val>
                                        </p:tav>
                                      </p:tavLst>
                                    </p:anim>
                                    <p:anim calcmode="lin" valueType="num">
                                      <p:cBhvr>
                                        <p:cTn id="41" dur="500" fill="hold"/>
                                        <p:tgtEl>
                                          <p:spTgt spid="29705"/>
                                        </p:tgtEl>
                                        <p:attrNameLst>
                                          <p:attrName>ppt_x</p:attrName>
                                        </p:attrNameLst>
                                      </p:cBhvr>
                                      <p:tavLst>
                                        <p:tav tm="0">
                                          <p:val>
                                            <p:strVal val="#ppt_x-.2"/>
                                          </p:val>
                                        </p:tav>
                                        <p:tav tm="100000">
                                          <p:val>
                                            <p:strVal val="#ppt_x"/>
                                          </p:val>
                                        </p:tav>
                                      </p:tavLst>
                                    </p:anim>
                                    <p:anim calcmode="lin" valueType="num">
                                      <p:cBhvr>
                                        <p:cTn id="42" dur="500" fill="hold"/>
                                        <p:tgtEl>
                                          <p:spTgt spid="29705"/>
                                        </p:tgtEl>
                                        <p:attrNameLst>
                                          <p:attrName>ppt_y</p:attrName>
                                        </p:attrNameLst>
                                      </p:cBhvr>
                                      <p:tavLst>
                                        <p:tav tm="0">
                                          <p:val>
                                            <p:strVal val="#ppt_y"/>
                                          </p:val>
                                        </p:tav>
                                        <p:tav tm="100000">
                                          <p:val>
                                            <p:strVal val="#ppt_y"/>
                                          </p:val>
                                        </p:tav>
                                      </p:tavLst>
                                    </p:anim>
                                    <p:animEffect transition="in" filter="fade">
                                      <p:cBhvr>
                                        <p:cTn id="43" dur="500"/>
                                        <p:tgtEl>
                                          <p:spTgt spid="29705"/>
                                        </p:tgtEl>
                                      </p:cBhvr>
                                    </p:animEffect>
                                  </p:childTnLst>
                                </p:cTn>
                              </p:par>
                              <p:par>
                                <p:cTn id="44" presetID="54" presetClass="entr" presetSubtype="0" accel="100000" fill="hold" grpId="0" nodeType="withEffect">
                                  <p:stCondLst>
                                    <p:cond delay="0"/>
                                  </p:stCondLst>
                                  <p:childTnLst>
                                    <p:set>
                                      <p:cBhvr>
                                        <p:cTn id="45" dur="1" fill="hold">
                                          <p:stCondLst>
                                            <p:cond delay="0"/>
                                          </p:stCondLst>
                                        </p:cTn>
                                        <p:tgtEl>
                                          <p:spTgt spid="29702"/>
                                        </p:tgtEl>
                                        <p:attrNameLst>
                                          <p:attrName>style.visibility</p:attrName>
                                        </p:attrNameLst>
                                      </p:cBhvr>
                                      <p:to>
                                        <p:strVal val="visible"/>
                                      </p:to>
                                    </p:set>
                                    <p:anim calcmode="lin" valueType="num">
                                      <p:cBhvr>
                                        <p:cTn id="46" dur="500" fill="hold"/>
                                        <p:tgtEl>
                                          <p:spTgt spid="29702"/>
                                        </p:tgtEl>
                                        <p:attrNameLst>
                                          <p:attrName>ppt_w</p:attrName>
                                        </p:attrNameLst>
                                      </p:cBhvr>
                                      <p:tavLst>
                                        <p:tav tm="0">
                                          <p:val>
                                            <p:strVal val="#ppt_w*0.05"/>
                                          </p:val>
                                        </p:tav>
                                        <p:tav tm="100000">
                                          <p:val>
                                            <p:strVal val="#ppt_w"/>
                                          </p:val>
                                        </p:tav>
                                      </p:tavLst>
                                    </p:anim>
                                    <p:anim calcmode="lin" valueType="num">
                                      <p:cBhvr>
                                        <p:cTn id="47" dur="500" fill="hold"/>
                                        <p:tgtEl>
                                          <p:spTgt spid="29702"/>
                                        </p:tgtEl>
                                        <p:attrNameLst>
                                          <p:attrName>ppt_h</p:attrName>
                                        </p:attrNameLst>
                                      </p:cBhvr>
                                      <p:tavLst>
                                        <p:tav tm="0">
                                          <p:val>
                                            <p:strVal val="#ppt_h"/>
                                          </p:val>
                                        </p:tav>
                                        <p:tav tm="100000">
                                          <p:val>
                                            <p:strVal val="#ppt_h"/>
                                          </p:val>
                                        </p:tav>
                                      </p:tavLst>
                                    </p:anim>
                                    <p:anim calcmode="lin" valueType="num">
                                      <p:cBhvr>
                                        <p:cTn id="48" dur="500" fill="hold"/>
                                        <p:tgtEl>
                                          <p:spTgt spid="29702"/>
                                        </p:tgtEl>
                                        <p:attrNameLst>
                                          <p:attrName>ppt_x</p:attrName>
                                        </p:attrNameLst>
                                      </p:cBhvr>
                                      <p:tavLst>
                                        <p:tav tm="0">
                                          <p:val>
                                            <p:strVal val="#ppt_x-.2"/>
                                          </p:val>
                                        </p:tav>
                                        <p:tav tm="100000">
                                          <p:val>
                                            <p:strVal val="#ppt_x"/>
                                          </p:val>
                                        </p:tav>
                                      </p:tavLst>
                                    </p:anim>
                                    <p:anim calcmode="lin" valueType="num">
                                      <p:cBhvr>
                                        <p:cTn id="49" dur="500" fill="hold"/>
                                        <p:tgtEl>
                                          <p:spTgt spid="29702"/>
                                        </p:tgtEl>
                                        <p:attrNameLst>
                                          <p:attrName>ppt_y</p:attrName>
                                        </p:attrNameLst>
                                      </p:cBhvr>
                                      <p:tavLst>
                                        <p:tav tm="0">
                                          <p:val>
                                            <p:strVal val="#ppt_y"/>
                                          </p:val>
                                        </p:tav>
                                        <p:tav tm="100000">
                                          <p:val>
                                            <p:strVal val="#ppt_y"/>
                                          </p:val>
                                        </p:tav>
                                      </p:tavLst>
                                    </p:anim>
                                    <p:animEffect transition="in" filter="fade">
                                      <p:cBhvr>
                                        <p:cTn id="50" dur="500"/>
                                        <p:tgtEl>
                                          <p:spTgt spid="29702"/>
                                        </p:tgtEl>
                                      </p:cBhvr>
                                    </p:animEffect>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29703"/>
                                        </p:tgtEl>
                                        <p:attrNameLst>
                                          <p:attrName>style.visibility</p:attrName>
                                        </p:attrNameLst>
                                      </p:cBhvr>
                                      <p:to>
                                        <p:strVal val="visible"/>
                                      </p:to>
                                    </p:set>
                                    <p:anim calcmode="lin" valueType="num">
                                      <p:cBhvr>
                                        <p:cTn id="55" dur="500" fill="hold"/>
                                        <p:tgtEl>
                                          <p:spTgt spid="29703"/>
                                        </p:tgtEl>
                                        <p:attrNameLst>
                                          <p:attrName>ppt_w</p:attrName>
                                        </p:attrNameLst>
                                      </p:cBhvr>
                                      <p:tavLst>
                                        <p:tav tm="0">
                                          <p:val>
                                            <p:fltVal val="0"/>
                                          </p:val>
                                        </p:tav>
                                        <p:tav tm="100000">
                                          <p:val>
                                            <p:strVal val="#ppt_w"/>
                                          </p:val>
                                        </p:tav>
                                      </p:tavLst>
                                    </p:anim>
                                    <p:anim calcmode="lin" valueType="num">
                                      <p:cBhvr>
                                        <p:cTn id="56" dur="500" fill="hold"/>
                                        <p:tgtEl>
                                          <p:spTgt spid="2970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3" grpId="0"/>
      <p:bldP spid="29700" grpId="0"/>
      <p:bldP spid="29701" grpId="0"/>
      <p:bldP spid="29702" grpId="0"/>
      <p:bldP spid="2970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6098" y="225083"/>
            <a:ext cx="10831459" cy="6302325"/>
          </a:xfrm>
        </p:spPr>
        <p:txBody>
          <a:bodyPr>
            <a:normAutofit fontScale="92500" lnSpcReduction="20000"/>
          </a:bodyPr>
          <a:lstStyle/>
          <a:p>
            <a:r>
              <a:rPr lang="fr-FR" dirty="0"/>
              <a:t>Le service de maintenance consiste en un ensemble de fonctions qui régulent l'exploitation et la gestion des ressources et des capacités du service afin d'atteindre les objectifs fixés, et elles diffèrent selon la taille de l'entreprise et le secteur dans lequel elle opère, mais les plus importants et les plus influents du département sont mentionnés dans la figure ci-dessus. Plus la maintenance corrective est réduite, plus la disponibilité technique est élevée et le coût de la maintenance est réduit. </a:t>
            </a:r>
          </a:p>
          <a:p>
            <a:r>
              <a:rPr lang="fr-FR" dirty="0"/>
              <a:t>La maintenance préventive joue un rôle majeur pour réduire le pourcentage de pannes et augmenter la durée de vie des machines, et ainsi réduire le coût de la maintenance. </a:t>
            </a:r>
          </a:p>
          <a:p>
            <a:r>
              <a:rPr lang="fr-FR" dirty="0"/>
              <a:t>Quant à la maintenance améliorative, elle joue un rôle majeur pour augmenter la durée de vie des machines et réduire les temps d'arrêt. </a:t>
            </a:r>
          </a:p>
          <a:p>
            <a:r>
              <a:rPr lang="fr-FR" dirty="0"/>
              <a:t>La gestion des pièces de rechange influence sur la réduction des temps d'arrêt et des coûts de maintenance. </a:t>
            </a:r>
          </a:p>
          <a:p>
            <a:r>
              <a:rPr lang="fr-FR" dirty="0"/>
              <a:t>Le service de documentation fournit les informations et les données nécessaires pour étudier et analyser les dysfonctionnements et l'efficacité des machines, sans lui, nous ne pouvons pas garantir le développement continu du département .</a:t>
            </a:r>
          </a:p>
          <a:p>
            <a:r>
              <a:rPr lang="fr-FR" dirty="0"/>
              <a:t>Et enfin, la fonction de gestion personnel qui joue un rôle très important dans l'efficacité des fonctions précédentes, car l'élément humain est le secret du progrès ou du retard. Si l'équipe est bien préparée et motivée, nous aurons de très  bonnes résultats.</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re 1"/>
          <p:cNvSpPr>
            <a:spLocks noGrp="1"/>
          </p:cNvSpPr>
          <p:nvPr>
            <p:ph type="title"/>
          </p:nvPr>
        </p:nvSpPr>
        <p:spPr>
          <a:xfrm>
            <a:off x="624417" y="260350"/>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76252" y="5286376"/>
            <a:ext cx="10001249" cy="500063"/>
          </a:xfrm>
        </p:spPr>
        <p:txBody>
          <a:bodyPr>
            <a:normAutofit lnSpcReduction="10000"/>
          </a:bodyPr>
          <a:lstStyle/>
          <a:p>
            <a:pPr marL="274320" indent="-274320" algn="ctr" fontAlgn="auto">
              <a:spcAft>
                <a:spcPts val="0"/>
              </a:spcAft>
              <a:buClr>
                <a:schemeClr val="accent3"/>
              </a:buClr>
              <a:buFont typeface="Wingdings 2"/>
              <a:buNone/>
              <a:defRPr/>
            </a:pPr>
            <a:r>
              <a:rPr lang="fr-FR" sz="2400" b="1" dirty="0"/>
              <a:t>Il donne des indications concrètes sur ce qui doit être fait</a:t>
            </a:r>
            <a:endParaRPr lang="fr-FR" sz="2200" dirty="0">
              <a:latin typeface="Times New Roman" pitchFamily="18" charset="0"/>
              <a:cs typeface="Times New Roman" pitchFamily="18" charset="0"/>
            </a:endParaRPr>
          </a:p>
        </p:txBody>
      </p:sp>
      <p:sp>
        <p:nvSpPr>
          <p:cNvPr id="30724" name="ZoneTexte 3"/>
          <p:cNvSpPr txBox="1">
            <a:spLocks noChangeArrowheads="1"/>
          </p:cNvSpPr>
          <p:nvPr/>
        </p:nvSpPr>
        <p:spPr bwMode="auto">
          <a:xfrm>
            <a:off x="656167" y="2071688"/>
            <a:ext cx="3461782" cy="461665"/>
          </a:xfrm>
          <a:prstGeom prst="rect">
            <a:avLst/>
          </a:prstGeom>
          <a:noFill/>
          <a:ln w="9525">
            <a:noFill/>
            <a:miter lim="800000"/>
            <a:headEnd/>
            <a:tailEnd/>
          </a:ln>
        </p:spPr>
        <p:txBody>
          <a:bodyPr wrap="none">
            <a:spAutoFit/>
          </a:bodyPr>
          <a:lstStyle/>
          <a:p>
            <a:pPr marL="457200" indent="-457200">
              <a:buClr>
                <a:srgbClr val="FF6600"/>
              </a:buClr>
            </a:pPr>
            <a:r>
              <a:rPr lang="fr-FR" sz="2400" b="1" i="1">
                <a:latin typeface="Constantia" pitchFamily="18" charset="0"/>
              </a:rPr>
              <a:t>Le management Visuel</a:t>
            </a:r>
            <a:endParaRPr lang="fr-FR" sz="2400">
              <a:latin typeface="Times New Roman" pitchFamily="18" charset="0"/>
              <a:cs typeface="Times New Roman" pitchFamily="18" charset="0"/>
            </a:endParaRPr>
          </a:p>
        </p:txBody>
      </p:sp>
      <p:sp>
        <p:nvSpPr>
          <p:cNvPr id="30725"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30726" name="ZoneTexte 6"/>
          <p:cNvSpPr txBox="1">
            <a:spLocks noChangeArrowheads="1"/>
          </p:cNvSpPr>
          <p:nvPr/>
        </p:nvSpPr>
        <p:spPr bwMode="auto">
          <a:xfrm>
            <a:off x="7620000" y="1785939"/>
            <a:ext cx="4191000" cy="646331"/>
          </a:xfrm>
          <a:prstGeom prst="rect">
            <a:avLst/>
          </a:prstGeom>
          <a:noFill/>
          <a:ln w="9525">
            <a:noFill/>
            <a:miter lim="800000"/>
            <a:headEnd/>
            <a:tailEnd/>
          </a:ln>
        </p:spPr>
        <p:txBody>
          <a:bodyPr>
            <a:spAutoFit/>
          </a:bodyPr>
          <a:lstStyle/>
          <a:p>
            <a:r>
              <a:rPr lang="fr-FR">
                <a:solidFill>
                  <a:srgbClr val="FF6600"/>
                </a:solidFill>
                <a:latin typeface="Constantia" pitchFamily="18" charset="0"/>
              </a:rPr>
              <a:t>Permettre d’</a:t>
            </a:r>
            <a:r>
              <a:rPr lang="fr-FR" b="1">
                <a:solidFill>
                  <a:srgbClr val="FF6600"/>
                </a:solidFill>
                <a:latin typeface="Constantia" pitchFamily="18" charset="0"/>
              </a:rPr>
              <a:t>appréhender</a:t>
            </a:r>
          </a:p>
          <a:p>
            <a:r>
              <a:rPr lang="fr-FR">
                <a:solidFill>
                  <a:srgbClr val="FF6600"/>
                </a:solidFill>
                <a:latin typeface="Constantia" pitchFamily="18" charset="0"/>
              </a:rPr>
              <a:t>une situation d’un seul coup d’oeil</a:t>
            </a:r>
            <a:endParaRPr lang="fr-FR" b="1">
              <a:solidFill>
                <a:srgbClr val="FF6600"/>
              </a:solidFill>
              <a:latin typeface="Constantia" pitchFamily="18" charset="0"/>
            </a:endParaRPr>
          </a:p>
        </p:txBody>
      </p:sp>
      <p:sp>
        <p:nvSpPr>
          <p:cNvPr id="30727" name="ZoneTexte 7"/>
          <p:cNvSpPr txBox="1">
            <a:spLocks noChangeArrowheads="1"/>
          </p:cNvSpPr>
          <p:nvPr/>
        </p:nvSpPr>
        <p:spPr bwMode="auto">
          <a:xfrm>
            <a:off x="762001" y="3571875"/>
            <a:ext cx="9429751" cy="830997"/>
          </a:xfrm>
          <a:prstGeom prst="rect">
            <a:avLst/>
          </a:prstGeom>
          <a:noFill/>
          <a:ln w="9525">
            <a:noFill/>
            <a:miter lim="800000"/>
            <a:headEnd/>
            <a:tailEnd/>
          </a:ln>
        </p:spPr>
        <p:txBody>
          <a:bodyPr>
            <a:spAutoFit/>
          </a:bodyPr>
          <a:lstStyle/>
          <a:p>
            <a:r>
              <a:rPr lang="fr-FR" sz="2400">
                <a:latin typeface="Constantia" pitchFamily="18" charset="0"/>
              </a:rPr>
              <a:t>Le </a:t>
            </a:r>
            <a:r>
              <a:rPr lang="fr-FR" sz="2400" b="1">
                <a:latin typeface="Constantia" pitchFamily="18" charset="0"/>
              </a:rPr>
              <a:t>Management Visuel </a:t>
            </a:r>
            <a:r>
              <a:rPr lang="fr-FR" sz="2400">
                <a:latin typeface="Constantia" pitchFamily="18" charset="0"/>
              </a:rPr>
              <a:t>n ’est pas un simple outil de contrôle, c ’est un moyen de </a:t>
            </a:r>
            <a:r>
              <a:rPr lang="fr-FR" sz="2400" b="1">
                <a:latin typeface="Constantia" pitchFamily="18" charset="0"/>
              </a:rPr>
              <a:t>faciliter l ’application des règles.</a:t>
            </a:r>
            <a:endParaRPr lang="fr-FR" sz="2400">
              <a:latin typeface="Constantia" pitchFamily="18" charset="0"/>
            </a:endParaRPr>
          </a:p>
        </p:txBody>
      </p:sp>
      <p:sp>
        <p:nvSpPr>
          <p:cNvPr id="30728" name="ZoneTexte 8"/>
          <p:cNvSpPr txBox="1">
            <a:spLocks noChangeArrowheads="1"/>
          </p:cNvSpPr>
          <p:nvPr/>
        </p:nvSpPr>
        <p:spPr bwMode="auto">
          <a:xfrm>
            <a:off x="857251" y="2714626"/>
            <a:ext cx="5579220" cy="646331"/>
          </a:xfrm>
          <a:prstGeom prst="rect">
            <a:avLst/>
          </a:prstGeom>
          <a:noFill/>
          <a:ln w="9525">
            <a:noFill/>
            <a:miter lim="800000"/>
            <a:headEnd/>
            <a:tailEnd/>
          </a:ln>
        </p:spPr>
        <p:txBody>
          <a:bodyPr wrap="none">
            <a:spAutoFit/>
          </a:bodyPr>
          <a:lstStyle/>
          <a:p>
            <a:r>
              <a:rPr lang="fr-FR" b="1">
                <a:latin typeface="Constantia" pitchFamily="18" charset="0"/>
              </a:rPr>
              <a:t>Pour mettre les situations anormales en évidence,</a:t>
            </a:r>
          </a:p>
          <a:p>
            <a:r>
              <a:rPr lang="fr-FR" b="1">
                <a:latin typeface="Constantia" pitchFamily="18" charset="0"/>
              </a:rPr>
              <a:t>il faut les rendre visibles</a:t>
            </a:r>
            <a:endParaRPr lang="fr-FR">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p:cTn id="7" dur="1000" fill="hold"/>
                                        <p:tgtEl>
                                          <p:spTgt spid="30722"/>
                                        </p:tgtEl>
                                        <p:attrNameLst>
                                          <p:attrName>ppt_w</p:attrName>
                                        </p:attrNameLst>
                                      </p:cBhvr>
                                      <p:tavLst>
                                        <p:tav tm="0">
                                          <p:val>
                                            <p:fltVal val="0"/>
                                          </p:val>
                                        </p:tav>
                                        <p:tav tm="100000">
                                          <p:val>
                                            <p:strVal val="#ppt_w"/>
                                          </p:val>
                                        </p:tav>
                                      </p:tavLst>
                                    </p:anim>
                                    <p:anim calcmode="lin" valueType="num">
                                      <p:cBhvr>
                                        <p:cTn id="8" dur="1000" fill="hold"/>
                                        <p:tgtEl>
                                          <p:spTgt spid="30722"/>
                                        </p:tgtEl>
                                        <p:attrNameLst>
                                          <p:attrName>ppt_h</p:attrName>
                                        </p:attrNameLst>
                                      </p:cBhvr>
                                      <p:tavLst>
                                        <p:tav tm="0">
                                          <p:val>
                                            <p:fltVal val="0"/>
                                          </p:val>
                                        </p:tav>
                                        <p:tav tm="100000">
                                          <p:val>
                                            <p:strVal val="#ppt_h"/>
                                          </p:val>
                                        </p:tav>
                                      </p:tavLst>
                                    </p:anim>
                                    <p:anim calcmode="lin" valueType="num">
                                      <p:cBhvr>
                                        <p:cTn id="9" dur="1000" fill="hold"/>
                                        <p:tgtEl>
                                          <p:spTgt spid="307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072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0725"/>
                                        </p:tgtEl>
                                        <p:attrNameLst>
                                          <p:attrName>style.visibility</p:attrName>
                                        </p:attrNameLst>
                                      </p:cBhvr>
                                      <p:to>
                                        <p:strVal val="visible"/>
                                      </p:to>
                                    </p:set>
                                    <p:anim calcmode="lin" valueType="num">
                                      <p:cBhvr additive="base">
                                        <p:cTn id="15" dur="500" fill="hold"/>
                                        <p:tgtEl>
                                          <p:spTgt spid="30725"/>
                                        </p:tgtEl>
                                        <p:attrNameLst>
                                          <p:attrName>ppt_x</p:attrName>
                                        </p:attrNameLst>
                                      </p:cBhvr>
                                      <p:tavLst>
                                        <p:tav tm="0">
                                          <p:val>
                                            <p:strVal val="#ppt_x"/>
                                          </p:val>
                                        </p:tav>
                                        <p:tav tm="100000">
                                          <p:val>
                                            <p:strVal val="#ppt_x"/>
                                          </p:val>
                                        </p:tav>
                                      </p:tavLst>
                                    </p:anim>
                                    <p:anim calcmode="lin" valueType="num">
                                      <p:cBhvr additive="base">
                                        <p:cTn id="16" dur="500" fill="hold"/>
                                        <p:tgtEl>
                                          <p:spTgt spid="3072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0724"/>
                                        </p:tgtEl>
                                        <p:attrNameLst>
                                          <p:attrName>style.visibility</p:attrName>
                                        </p:attrNameLst>
                                      </p:cBhvr>
                                      <p:to>
                                        <p:strVal val="visible"/>
                                      </p:to>
                                    </p:set>
                                    <p:anim calcmode="lin" valueType="num">
                                      <p:cBhvr additive="base">
                                        <p:cTn id="19" dur="500" fill="hold"/>
                                        <p:tgtEl>
                                          <p:spTgt spid="30724"/>
                                        </p:tgtEl>
                                        <p:attrNameLst>
                                          <p:attrName>ppt_x</p:attrName>
                                        </p:attrNameLst>
                                      </p:cBhvr>
                                      <p:tavLst>
                                        <p:tav tm="0">
                                          <p:val>
                                            <p:strVal val="#ppt_x"/>
                                          </p:val>
                                        </p:tav>
                                        <p:tav tm="100000">
                                          <p:val>
                                            <p:strVal val="#ppt_x"/>
                                          </p:val>
                                        </p:tav>
                                      </p:tavLst>
                                    </p:anim>
                                    <p:anim calcmode="lin" valueType="num">
                                      <p:cBhvr additive="base">
                                        <p:cTn id="20" dur="500" fill="hold"/>
                                        <p:tgtEl>
                                          <p:spTgt spid="3072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0726"/>
                                        </p:tgtEl>
                                        <p:attrNameLst>
                                          <p:attrName>style.visibility</p:attrName>
                                        </p:attrNameLst>
                                      </p:cBhvr>
                                      <p:to>
                                        <p:strVal val="visible"/>
                                      </p:to>
                                    </p:set>
                                    <p:anim calcmode="lin" valueType="num">
                                      <p:cBhvr additive="base">
                                        <p:cTn id="23" dur="500" fill="hold"/>
                                        <p:tgtEl>
                                          <p:spTgt spid="30726"/>
                                        </p:tgtEl>
                                        <p:attrNameLst>
                                          <p:attrName>ppt_x</p:attrName>
                                        </p:attrNameLst>
                                      </p:cBhvr>
                                      <p:tavLst>
                                        <p:tav tm="0">
                                          <p:val>
                                            <p:strVal val="#ppt_x"/>
                                          </p:val>
                                        </p:tav>
                                        <p:tav tm="100000">
                                          <p:val>
                                            <p:strVal val="#ppt_x"/>
                                          </p:val>
                                        </p:tav>
                                      </p:tavLst>
                                    </p:anim>
                                    <p:anim calcmode="lin" valueType="num">
                                      <p:cBhvr additive="base">
                                        <p:cTn id="24" dur="500" fill="hold"/>
                                        <p:tgtEl>
                                          <p:spTgt spid="3072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30728"/>
                                        </p:tgtEl>
                                        <p:attrNameLst>
                                          <p:attrName>style.visibility</p:attrName>
                                        </p:attrNameLst>
                                      </p:cBhvr>
                                      <p:to>
                                        <p:strVal val="visible"/>
                                      </p:to>
                                    </p:set>
                                    <p:anim calcmode="lin" valueType="num">
                                      <p:cBhvr>
                                        <p:cTn id="29" dur="500" fill="hold"/>
                                        <p:tgtEl>
                                          <p:spTgt spid="30728"/>
                                        </p:tgtEl>
                                        <p:attrNameLst>
                                          <p:attrName>ppt_w</p:attrName>
                                        </p:attrNameLst>
                                      </p:cBhvr>
                                      <p:tavLst>
                                        <p:tav tm="0">
                                          <p:val>
                                            <p:fltVal val="0"/>
                                          </p:val>
                                        </p:tav>
                                        <p:tav tm="100000">
                                          <p:val>
                                            <p:strVal val="#ppt_w"/>
                                          </p:val>
                                        </p:tav>
                                      </p:tavLst>
                                    </p:anim>
                                    <p:anim calcmode="lin" valueType="num">
                                      <p:cBhvr>
                                        <p:cTn id="30" dur="500" fill="hold"/>
                                        <p:tgtEl>
                                          <p:spTgt spid="30728"/>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30727"/>
                                        </p:tgtEl>
                                        <p:attrNameLst>
                                          <p:attrName>style.visibility</p:attrName>
                                        </p:attrNameLst>
                                      </p:cBhvr>
                                      <p:to>
                                        <p:strVal val="visible"/>
                                      </p:to>
                                    </p:set>
                                    <p:anim calcmode="lin" valueType="num">
                                      <p:cBhvr>
                                        <p:cTn id="35" dur="500" fill="hold"/>
                                        <p:tgtEl>
                                          <p:spTgt spid="30727"/>
                                        </p:tgtEl>
                                        <p:attrNameLst>
                                          <p:attrName>ppt_w</p:attrName>
                                        </p:attrNameLst>
                                      </p:cBhvr>
                                      <p:tavLst>
                                        <p:tav tm="0">
                                          <p:val>
                                            <p:fltVal val="0"/>
                                          </p:val>
                                        </p:tav>
                                        <p:tav tm="100000">
                                          <p:val>
                                            <p:strVal val="#ppt_w"/>
                                          </p:val>
                                        </p:tav>
                                      </p:tavLst>
                                    </p:anim>
                                    <p:anim calcmode="lin" valueType="num">
                                      <p:cBhvr>
                                        <p:cTn id="36" dur="500" fill="hold"/>
                                        <p:tgtEl>
                                          <p:spTgt spid="30727"/>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500" fill="hold"/>
                                        <p:tgtEl>
                                          <p:spTgt spid="3"/>
                                        </p:tgtEl>
                                        <p:attrNameLst>
                                          <p:attrName>ppt_w</p:attrName>
                                        </p:attrNameLst>
                                      </p:cBhvr>
                                      <p:tavLst>
                                        <p:tav tm="0">
                                          <p:val>
                                            <p:fltVal val="0"/>
                                          </p:val>
                                        </p:tav>
                                        <p:tav tm="100000">
                                          <p:val>
                                            <p:strVal val="#ppt_w"/>
                                          </p:val>
                                        </p:tav>
                                      </p:tavLst>
                                    </p:anim>
                                    <p:anim calcmode="lin" valueType="num">
                                      <p:cBhvr>
                                        <p:cTn id="40"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 grpId="0"/>
      <p:bldP spid="30724" grpId="0"/>
      <p:bldP spid="30725" grpId="0"/>
      <p:bldP spid="30726" grpId="0"/>
      <p:bldP spid="30727" grpId="0"/>
      <p:bldP spid="30728" grpId="0"/>
    </p:bld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re 1"/>
          <p:cNvSpPr>
            <a:spLocks noGrp="1"/>
          </p:cNvSpPr>
          <p:nvPr>
            <p:ph type="title"/>
          </p:nvPr>
        </p:nvSpPr>
        <p:spPr>
          <a:xfrm>
            <a:off x="624417" y="188913"/>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cs typeface="Times New Roman" pitchFamily="18" charset="0"/>
            </a:endParaRPr>
          </a:p>
        </p:txBody>
      </p:sp>
      <p:sp>
        <p:nvSpPr>
          <p:cNvPr id="31747" name="ZoneTexte 3"/>
          <p:cNvSpPr txBox="1">
            <a:spLocks noChangeArrowheads="1"/>
          </p:cNvSpPr>
          <p:nvPr/>
        </p:nvSpPr>
        <p:spPr bwMode="auto">
          <a:xfrm>
            <a:off x="656167" y="2071688"/>
            <a:ext cx="3461782" cy="461665"/>
          </a:xfrm>
          <a:prstGeom prst="rect">
            <a:avLst/>
          </a:prstGeom>
          <a:noFill/>
          <a:ln w="9525">
            <a:noFill/>
            <a:miter lim="800000"/>
            <a:headEnd/>
            <a:tailEnd/>
          </a:ln>
        </p:spPr>
        <p:txBody>
          <a:bodyPr wrap="none">
            <a:spAutoFit/>
          </a:bodyPr>
          <a:lstStyle/>
          <a:p>
            <a:pPr marL="457200" indent="-457200">
              <a:buClr>
                <a:srgbClr val="FF6600"/>
              </a:buClr>
            </a:pPr>
            <a:r>
              <a:rPr lang="fr-FR" sz="2400" b="1" i="1">
                <a:latin typeface="Constantia" pitchFamily="18" charset="0"/>
              </a:rPr>
              <a:t>Le management Visuel</a:t>
            </a:r>
            <a:endParaRPr lang="fr-FR" sz="2400">
              <a:latin typeface="Times New Roman" pitchFamily="18" charset="0"/>
              <a:cs typeface="Times New Roman" pitchFamily="18" charset="0"/>
            </a:endParaRPr>
          </a:p>
        </p:txBody>
      </p:sp>
      <p:sp>
        <p:nvSpPr>
          <p:cNvPr id="31748"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31749" name="ZoneTexte 6"/>
          <p:cNvSpPr txBox="1">
            <a:spLocks noChangeArrowheads="1"/>
          </p:cNvSpPr>
          <p:nvPr/>
        </p:nvSpPr>
        <p:spPr bwMode="auto">
          <a:xfrm>
            <a:off x="7620000" y="1785939"/>
            <a:ext cx="4191000" cy="769937"/>
          </a:xfrm>
          <a:prstGeom prst="rect">
            <a:avLst/>
          </a:prstGeom>
          <a:noFill/>
          <a:ln w="9525">
            <a:noFill/>
            <a:miter lim="800000"/>
            <a:headEnd/>
            <a:tailEnd/>
          </a:ln>
        </p:spPr>
        <p:txBody>
          <a:bodyPr>
            <a:spAutoFit/>
          </a:bodyPr>
          <a:lstStyle/>
          <a:p>
            <a:r>
              <a:rPr lang="fr-FR" sz="2200">
                <a:solidFill>
                  <a:srgbClr val="FF6600"/>
                </a:solidFill>
                <a:latin typeface="Constantia" pitchFamily="18" charset="0"/>
              </a:rPr>
              <a:t>Mettre les situations anormales </a:t>
            </a:r>
            <a:r>
              <a:rPr lang="fr-FR" sz="2200" b="1">
                <a:solidFill>
                  <a:srgbClr val="FF6600"/>
                </a:solidFill>
                <a:latin typeface="Constantia" pitchFamily="18" charset="0"/>
              </a:rPr>
              <a:t>en évidence</a:t>
            </a:r>
          </a:p>
        </p:txBody>
      </p:sp>
      <p:sp>
        <p:nvSpPr>
          <p:cNvPr id="31750" name="ZoneTexte 7"/>
          <p:cNvSpPr txBox="1">
            <a:spLocks noChangeArrowheads="1"/>
          </p:cNvSpPr>
          <p:nvPr/>
        </p:nvSpPr>
        <p:spPr bwMode="auto">
          <a:xfrm>
            <a:off x="476251" y="3071813"/>
            <a:ext cx="11239500" cy="3416320"/>
          </a:xfrm>
          <a:prstGeom prst="rect">
            <a:avLst/>
          </a:prstGeom>
          <a:noFill/>
          <a:ln w="9525">
            <a:noFill/>
            <a:miter lim="800000"/>
            <a:headEnd/>
            <a:tailEnd/>
          </a:ln>
        </p:spPr>
        <p:txBody>
          <a:bodyPr>
            <a:spAutoFit/>
          </a:bodyPr>
          <a:lstStyle/>
          <a:p>
            <a:r>
              <a:rPr lang="fr-FR" sz="2400" b="1">
                <a:latin typeface="Constantia" pitchFamily="18" charset="0"/>
              </a:rPr>
              <a:t>Pour une mise en alerte …</a:t>
            </a:r>
          </a:p>
          <a:p>
            <a:r>
              <a:rPr lang="fr-FR" sz="2400">
                <a:latin typeface="Constantia" pitchFamily="18" charset="0"/>
              </a:rPr>
              <a:t>Un système qui signale l ’apparition d ’une situation anormal</a:t>
            </a:r>
          </a:p>
          <a:p>
            <a:r>
              <a:rPr lang="fr-FR" sz="2400">
                <a:latin typeface="Constantia" pitchFamily="18" charset="0"/>
              </a:rPr>
              <a:t>( signal sonore et/ou lumineux )</a:t>
            </a:r>
          </a:p>
          <a:p>
            <a:endParaRPr lang="fr-FR" sz="2400">
              <a:latin typeface="Constantia" pitchFamily="18" charset="0"/>
            </a:endParaRPr>
          </a:p>
          <a:p>
            <a:r>
              <a:rPr lang="fr-FR" sz="2400">
                <a:latin typeface="Constantia" pitchFamily="18" charset="0"/>
              </a:rPr>
              <a:t> </a:t>
            </a:r>
            <a:r>
              <a:rPr lang="fr-FR" sz="2400" b="1">
                <a:latin typeface="Constantia" pitchFamily="18" charset="0"/>
              </a:rPr>
              <a:t>Pour permettre un contrôle :</a:t>
            </a:r>
            <a:endParaRPr lang="fr-FR" sz="2400">
              <a:latin typeface="Constantia" pitchFamily="18" charset="0"/>
            </a:endParaRPr>
          </a:p>
          <a:p>
            <a:r>
              <a:rPr lang="fr-FR" sz="2400">
                <a:latin typeface="Constantia" pitchFamily="18" charset="0"/>
              </a:rPr>
              <a:t>Un système qui permet de contrôler une situation, un</a:t>
            </a:r>
          </a:p>
          <a:p>
            <a:r>
              <a:rPr lang="fr-FR" sz="2400">
                <a:latin typeface="Constantia" pitchFamily="18" charset="0"/>
              </a:rPr>
              <a:t>process, une machine, un niveau de stock, …. Un</a:t>
            </a:r>
          </a:p>
          <a:p>
            <a:r>
              <a:rPr lang="fr-FR" sz="2400">
                <a:latin typeface="Constantia" pitchFamily="18" charset="0"/>
              </a:rPr>
              <a:t>marquage au sol, étiquette Kanban, cadran, graphique,</a:t>
            </a:r>
          </a:p>
          <a:p>
            <a:r>
              <a:rPr lang="fr-FR" sz="2400">
                <a:latin typeface="Constantia" pitchFamily="18" charset="0"/>
              </a:rPr>
              <a:t>courbes…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p:cTn id="7" dur="1000" fill="hold"/>
                                        <p:tgtEl>
                                          <p:spTgt spid="31746"/>
                                        </p:tgtEl>
                                        <p:attrNameLst>
                                          <p:attrName>ppt_w</p:attrName>
                                        </p:attrNameLst>
                                      </p:cBhvr>
                                      <p:tavLst>
                                        <p:tav tm="0">
                                          <p:val>
                                            <p:fltVal val="0"/>
                                          </p:val>
                                        </p:tav>
                                        <p:tav tm="100000">
                                          <p:val>
                                            <p:strVal val="#ppt_w"/>
                                          </p:val>
                                        </p:tav>
                                      </p:tavLst>
                                    </p:anim>
                                    <p:anim calcmode="lin" valueType="num">
                                      <p:cBhvr>
                                        <p:cTn id="8" dur="1000" fill="hold"/>
                                        <p:tgtEl>
                                          <p:spTgt spid="31746"/>
                                        </p:tgtEl>
                                        <p:attrNameLst>
                                          <p:attrName>ppt_h</p:attrName>
                                        </p:attrNameLst>
                                      </p:cBhvr>
                                      <p:tavLst>
                                        <p:tav tm="0">
                                          <p:val>
                                            <p:fltVal val="0"/>
                                          </p:val>
                                        </p:tav>
                                        <p:tav tm="100000">
                                          <p:val>
                                            <p:strVal val="#ppt_h"/>
                                          </p:val>
                                        </p:tav>
                                      </p:tavLst>
                                    </p:anim>
                                    <p:anim calcmode="lin" valueType="num">
                                      <p:cBhvr>
                                        <p:cTn id="9" dur="1000" fill="hold"/>
                                        <p:tgtEl>
                                          <p:spTgt spid="3174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174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1748"/>
                                        </p:tgtEl>
                                        <p:attrNameLst>
                                          <p:attrName>style.visibility</p:attrName>
                                        </p:attrNameLst>
                                      </p:cBhvr>
                                      <p:to>
                                        <p:strVal val="visible"/>
                                      </p:to>
                                    </p:set>
                                    <p:animEffect transition="in" filter="fade">
                                      <p:cBhvr>
                                        <p:cTn id="15" dur="1000"/>
                                        <p:tgtEl>
                                          <p:spTgt spid="31748"/>
                                        </p:tgtEl>
                                      </p:cBhvr>
                                    </p:animEffect>
                                    <p:anim calcmode="lin" valueType="num">
                                      <p:cBhvr>
                                        <p:cTn id="16" dur="1000" fill="hold"/>
                                        <p:tgtEl>
                                          <p:spTgt spid="31748"/>
                                        </p:tgtEl>
                                        <p:attrNameLst>
                                          <p:attrName>ppt_x</p:attrName>
                                        </p:attrNameLst>
                                      </p:cBhvr>
                                      <p:tavLst>
                                        <p:tav tm="0">
                                          <p:val>
                                            <p:strVal val="#ppt_x"/>
                                          </p:val>
                                        </p:tav>
                                        <p:tav tm="100000">
                                          <p:val>
                                            <p:strVal val="#ppt_x"/>
                                          </p:val>
                                        </p:tav>
                                      </p:tavLst>
                                    </p:anim>
                                    <p:anim calcmode="lin" valueType="num">
                                      <p:cBhvr>
                                        <p:cTn id="17" dur="900" decel="100000" fill="hold"/>
                                        <p:tgtEl>
                                          <p:spTgt spid="31748"/>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1748"/>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31747"/>
                                        </p:tgtEl>
                                        <p:attrNameLst>
                                          <p:attrName>style.visibility</p:attrName>
                                        </p:attrNameLst>
                                      </p:cBhvr>
                                      <p:to>
                                        <p:strVal val="visible"/>
                                      </p:to>
                                    </p:set>
                                    <p:animEffect transition="in" filter="fade">
                                      <p:cBhvr>
                                        <p:cTn id="21" dur="1000"/>
                                        <p:tgtEl>
                                          <p:spTgt spid="31747"/>
                                        </p:tgtEl>
                                      </p:cBhvr>
                                    </p:animEffect>
                                    <p:anim calcmode="lin" valueType="num">
                                      <p:cBhvr>
                                        <p:cTn id="22" dur="1000" fill="hold"/>
                                        <p:tgtEl>
                                          <p:spTgt spid="31747"/>
                                        </p:tgtEl>
                                        <p:attrNameLst>
                                          <p:attrName>ppt_x</p:attrName>
                                        </p:attrNameLst>
                                      </p:cBhvr>
                                      <p:tavLst>
                                        <p:tav tm="0">
                                          <p:val>
                                            <p:strVal val="#ppt_x"/>
                                          </p:val>
                                        </p:tav>
                                        <p:tav tm="100000">
                                          <p:val>
                                            <p:strVal val="#ppt_x"/>
                                          </p:val>
                                        </p:tav>
                                      </p:tavLst>
                                    </p:anim>
                                    <p:anim calcmode="lin" valueType="num">
                                      <p:cBhvr>
                                        <p:cTn id="23" dur="900" decel="100000" fill="hold"/>
                                        <p:tgtEl>
                                          <p:spTgt spid="31747"/>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1747"/>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31749"/>
                                        </p:tgtEl>
                                        <p:attrNameLst>
                                          <p:attrName>style.visibility</p:attrName>
                                        </p:attrNameLst>
                                      </p:cBhvr>
                                      <p:to>
                                        <p:strVal val="visible"/>
                                      </p:to>
                                    </p:set>
                                    <p:animEffect transition="in" filter="fade">
                                      <p:cBhvr>
                                        <p:cTn id="27" dur="1000"/>
                                        <p:tgtEl>
                                          <p:spTgt spid="31749"/>
                                        </p:tgtEl>
                                      </p:cBhvr>
                                    </p:animEffect>
                                    <p:anim calcmode="lin" valueType="num">
                                      <p:cBhvr>
                                        <p:cTn id="28" dur="1000" fill="hold"/>
                                        <p:tgtEl>
                                          <p:spTgt spid="31749"/>
                                        </p:tgtEl>
                                        <p:attrNameLst>
                                          <p:attrName>ppt_x</p:attrName>
                                        </p:attrNameLst>
                                      </p:cBhvr>
                                      <p:tavLst>
                                        <p:tav tm="0">
                                          <p:val>
                                            <p:strVal val="#ppt_x"/>
                                          </p:val>
                                        </p:tav>
                                        <p:tav tm="100000">
                                          <p:val>
                                            <p:strVal val="#ppt_x"/>
                                          </p:val>
                                        </p:tav>
                                      </p:tavLst>
                                    </p:anim>
                                    <p:anim calcmode="lin" valueType="num">
                                      <p:cBhvr>
                                        <p:cTn id="29" dur="900" decel="100000" fill="hold"/>
                                        <p:tgtEl>
                                          <p:spTgt spid="31749"/>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31749"/>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31750"/>
                                        </p:tgtEl>
                                        <p:attrNameLst>
                                          <p:attrName>style.visibility</p:attrName>
                                        </p:attrNameLst>
                                      </p:cBhvr>
                                      <p:to>
                                        <p:strVal val="visible"/>
                                      </p:to>
                                    </p:set>
                                    <p:anim calcmode="lin" valueType="num">
                                      <p:cBhvr>
                                        <p:cTn id="35" dur="500" fill="hold"/>
                                        <p:tgtEl>
                                          <p:spTgt spid="31750"/>
                                        </p:tgtEl>
                                        <p:attrNameLst>
                                          <p:attrName>ppt_w</p:attrName>
                                        </p:attrNameLst>
                                      </p:cBhvr>
                                      <p:tavLst>
                                        <p:tav tm="0">
                                          <p:val>
                                            <p:fltVal val="0"/>
                                          </p:val>
                                        </p:tav>
                                        <p:tav tm="100000">
                                          <p:val>
                                            <p:strVal val="#ppt_w"/>
                                          </p:val>
                                        </p:tav>
                                      </p:tavLst>
                                    </p:anim>
                                    <p:anim calcmode="lin" valueType="num">
                                      <p:cBhvr>
                                        <p:cTn id="36" dur="500" fill="hold"/>
                                        <p:tgtEl>
                                          <p:spTgt spid="3175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p:bldP spid="31748" grpId="0"/>
      <p:bldP spid="31749" grpId="0"/>
      <p:bldP spid="31750" grpId="0"/>
    </p:bld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re 1"/>
          <p:cNvSpPr>
            <a:spLocks noGrp="1"/>
          </p:cNvSpPr>
          <p:nvPr>
            <p:ph type="title"/>
          </p:nvPr>
        </p:nvSpPr>
        <p:spPr>
          <a:xfrm>
            <a:off x="527051" y="188913"/>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cs typeface="Times New Roman" pitchFamily="18" charset="0"/>
            </a:endParaRPr>
          </a:p>
        </p:txBody>
      </p:sp>
      <p:sp>
        <p:nvSpPr>
          <p:cNvPr id="32771" name="ZoneTexte 3"/>
          <p:cNvSpPr txBox="1">
            <a:spLocks noChangeArrowheads="1"/>
          </p:cNvSpPr>
          <p:nvPr/>
        </p:nvSpPr>
        <p:spPr bwMode="auto">
          <a:xfrm>
            <a:off x="656167" y="2071688"/>
            <a:ext cx="3461782" cy="461665"/>
          </a:xfrm>
          <a:prstGeom prst="rect">
            <a:avLst/>
          </a:prstGeom>
          <a:noFill/>
          <a:ln w="9525">
            <a:noFill/>
            <a:miter lim="800000"/>
            <a:headEnd/>
            <a:tailEnd/>
          </a:ln>
        </p:spPr>
        <p:txBody>
          <a:bodyPr wrap="none">
            <a:spAutoFit/>
          </a:bodyPr>
          <a:lstStyle/>
          <a:p>
            <a:pPr marL="457200" indent="-457200">
              <a:buClr>
                <a:srgbClr val="FF6600"/>
              </a:buClr>
            </a:pPr>
            <a:r>
              <a:rPr lang="fr-FR" sz="2400" b="1" i="1">
                <a:latin typeface="Constantia" pitchFamily="18" charset="0"/>
              </a:rPr>
              <a:t>Le management Visuel</a:t>
            </a:r>
            <a:endParaRPr lang="fr-FR" sz="2400">
              <a:latin typeface="Times New Roman" pitchFamily="18" charset="0"/>
              <a:cs typeface="Times New Roman" pitchFamily="18" charset="0"/>
            </a:endParaRPr>
          </a:p>
        </p:txBody>
      </p:sp>
      <p:sp>
        <p:nvSpPr>
          <p:cNvPr id="32772"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32773" name="ZoneTexte 6"/>
          <p:cNvSpPr txBox="1">
            <a:spLocks noChangeArrowheads="1"/>
          </p:cNvSpPr>
          <p:nvPr/>
        </p:nvSpPr>
        <p:spPr bwMode="auto">
          <a:xfrm>
            <a:off x="7620000" y="1785938"/>
            <a:ext cx="4191000" cy="461665"/>
          </a:xfrm>
          <a:prstGeom prst="rect">
            <a:avLst/>
          </a:prstGeom>
          <a:noFill/>
          <a:ln w="9525">
            <a:noFill/>
            <a:miter lim="800000"/>
            <a:headEnd/>
            <a:tailEnd/>
          </a:ln>
        </p:spPr>
        <p:txBody>
          <a:bodyPr>
            <a:spAutoFit/>
          </a:bodyPr>
          <a:lstStyle/>
          <a:p>
            <a:r>
              <a:rPr lang="fr-FR" sz="2400">
                <a:solidFill>
                  <a:srgbClr val="FF6600"/>
                </a:solidFill>
                <a:latin typeface="Constantia" pitchFamily="18" charset="0"/>
              </a:rPr>
              <a:t>Faciliter l’application de règles</a:t>
            </a:r>
            <a:endParaRPr lang="fr-FR" sz="2200" b="1">
              <a:solidFill>
                <a:srgbClr val="FF6600"/>
              </a:solidFill>
              <a:latin typeface="Constantia" pitchFamily="18" charset="0"/>
            </a:endParaRPr>
          </a:p>
        </p:txBody>
      </p:sp>
      <p:sp>
        <p:nvSpPr>
          <p:cNvPr id="32774" name="ZoneTexte 7"/>
          <p:cNvSpPr txBox="1">
            <a:spLocks noChangeArrowheads="1"/>
          </p:cNvSpPr>
          <p:nvPr/>
        </p:nvSpPr>
        <p:spPr bwMode="auto">
          <a:xfrm>
            <a:off x="476251" y="2786064"/>
            <a:ext cx="6286500" cy="4154487"/>
          </a:xfrm>
          <a:prstGeom prst="rect">
            <a:avLst/>
          </a:prstGeom>
          <a:noFill/>
          <a:ln w="9525">
            <a:noFill/>
            <a:miter lim="800000"/>
            <a:headEnd/>
            <a:tailEnd/>
          </a:ln>
        </p:spPr>
        <p:txBody>
          <a:bodyPr>
            <a:spAutoFit/>
          </a:bodyPr>
          <a:lstStyle/>
          <a:p>
            <a:r>
              <a:rPr lang="fr-FR" sz="2400" b="1" dirty="0">
                <a:latin typeface="Constantia" pitchFamily="18" charset="0"/>
              </a:rPr>
              <a:t>Pour fixer des règles de</a:t>
            </a:r>
          </a:p>
          <a:p>
            <a:r>
              <a:rPr lang="fr-FR" sz="2400" b="1" dirty="0">
                <a:latin typeface="Constantia" pitchFamily="18" charset="0"/>
              </a:rPr>
              <a:t>fonctionnement ou des</a:t>
            </a:r>
          </a:p>
          <a:p>
            <a:r>
              <a:rPr lang="fr-FR" sz="2400" b="1" dirty="0">
                <a:latin typeface="Constantia" pitchFamily="18" charset="0"/>
              </a:rPr>
              <a:t>consignes :</a:t>
            </a:r>
          </a:p>
          <a:p>
            <a:r>
              <a:rPr lang="fr-FR" sz="2400" dirty="0">
                <a:latin typeface="Constantia" pitchFamily="18" charset="0"/>
              </a:rPr>
              <a:t>il faut faire apparaître clairement :</a:t>
            </a:r>
          </a:p>
          <a:p>
            <a:pPr>
              <a:buClr>
                <a:srgbClr val="FFC000"/>
              </a:buClr>
              <a:buFont typeface="Arial" charset="0"/>
              <a:buChar char="•"/>
            </a:pPr>
            <a:r>
              <a:rPr lang="fr-FR" sz="2400" dirty="0">
                <a:latin typeface="Constantia" pitchFamily="18" charset="0"/>
              </a:rPr>
              <a:t>les consignes,</a:t>
            </a:r>
          </a:p>
          <a:p>
            <a:pPr>
              <a:buClr>
                <a:srgbClr val="FFC000"/>
              </a:buClr>
              <a:buFont typeface="Arial" charset="0"/>
              <a:buChar char="•"/>
            </a:pPr>
            <a:r>
              <a:rPr lang="fr-FR" sz="2400" dirty="0">
                <a:latin typeface="Constantia" pitchFamily="18" charset="0"/>
              </a:rPr>
              <a:t>les règles.</a:t>
            </a:r>
          </a:p>
          <a:p>
            <a:r>
              <a:rPr lang="fr-FR" sz="2400" dirty="0">
                <a:latin typeface="Constantia" pitchFamily="18" charset="0"/>
              </a:rPr>
              <a:t>Via des</a:t>
            </a:r>
          </a:p>
          <a:p>
            <a:pPr>
              <a:buClr>
                <a:srgbClr val="FFC000"/>
              </a:buClr>
              <a:buFont typeface="Arial" charset="0"/>
              <a:buChar char="•"/>
            </a:pPr>
            <a:r>
              <a:rPr lang="fr-FR" sz="2400" dirty="0">
                <a:latin typeface="Constantia" pitchFamily="18" charset="0"/>
              </a:rPr>
              <a:t> Des panneaux de sécurité, de</a:t>
            </a:r>
          </a:p>
          <a:p>
            <a:pPr>
              <a:buClr>
                <a:srgbClr val="FFC000"/>
              </a:buClr>
            </a:pPr>
            <a:r>
              <a:rPr lang="fr-FR" sz="2400" dirty="0">
                <a:latin typeface="Constantia" pitchFamily="18" charset="0"/>
              </a:rPr>
              <a:t>signalisation,</a:t>
            </a:r>
          </a:p>
          <a:p>
            <a:pPr>
              <a:buClr>
                <a:srgbClr val="FFC000"/>
              </a:buClr>
              <a:buFont typeface="Arial" charset="0"/>
              <a:buChar char="•"/>
            </a:pPr>
            <a:r>
              <a:rPr lang="fr-FR" sz="2400" dirty="0">
                <a:latin typeface="Constantia" pitchFamily="18" charset="0"/>
              </a:rPr>
              <a:t> La désignation d ’une zone …</a:t>
            </a:r>
          </a:p>
          <a:p>
            <a:pPr>
              <a:buClr>
                <a:srgbClr val="FFC000"/>
              </a:buClr>
              <a:buFont typeface="Arial" charset="0"/>
              <a:buChar char="•"/>
            </a:pPr>
            <a:endParaRPr lang="fr-FR" sz="2400" dirty="0">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p:cTn id="7" dur="500" fill="hold"/>
                                        <p:tgtEl>
                                          <p:spTgt spid="32770"/>
                                        </p:tgtEl>
                                        <p:attrNameLst>
                                          <p:attrName>ppt_w</p:attrName>
                                        </p:attrNameLst>
                                      </p:cBhvr>
                                      <p:tavLst>
                                        <p:tav tm="0">
                                          <p:val>
                                            <p:fltVal val="0"/>
                                          </p:val>
                                        </p:tav>
                                        <p:tav tm="100000">
                                          <p:val>
                                            <p:strVal val="#ppt_w"/>
                                          </p:val>
                                        </p:tav>
                                      </p:tavLst>
                                    </p:anim>
                                    <p:anim calcmode="lin" valueType="num">
                                      <p:cBhvr>
                                        <p:cTn id="8" dur="500" fill="hold"/>
                                        <p:tgtEl>
                                          <p:spTgt spid="3277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4" presetClass="entr" presetSubtype="0" fill="hold" grpId="0" nodeType="clickEffect">
                                  <p:stCondLst>
                                    <p:cond delay="0"/>
                                  </p:stCondLst>
                                  <p:childTnLst>
                                    <p:set>
                                      <p:cBhvr>
                                        <p:cTn id="12" dur="1" fill="hold">
                                          <p:stCondLst>
                                            <p:cond delay="0"/>
                                          </p:stCondLst>
                                        </p:cTn>
                                        <p:tgtEl>
                                          <p:spTgt spid="32772"/>
                                        </p:tgtEl>
                                        <p:attrNameLst>
                                          <p:attrName>style.visibility</p:attrName>
                                        </p:attrNameLst>
                                      </p:cBhvr>
                                      <p:to>
                                        <p:strVal val="visible"/>
                                      </p:to>
                                    </p:set>
                                    <p:anim from="(-#ppt_w/2)" to="(#ppt_x)" calcmode="lin" valueType="num">
                                      <p:cBhvr>
                                        <p:cTn id="13" dur="600" fill="hold">
                                          <p:stCondLst>
                                            <p:cond delay="0"/>
                                          </p:stCondLst>
                                        </p:cTn>
                                        <p:tgtEl>
                                          <p:spTgt spid="32772"/>
                                        </p:tgtEl>
                                        <p:attrNameLst>
                                          <p:attrName>ppt_x</p:attrName>
                                        </p:attrNameLst>
                                      </p:cBhvr>
                                    </p:anim>
                                    <p:anim from="0" to="-1.0" calcmode="lin" valueType="num">
                                      <p:cBhvr>
                                        <p:cTn id="14" dur="200" decel="50000" autoRev="1" fill="hold">
                                          <p:stCondLst>
                                            <p:cond delay="600"/>
                                          </p:stCondLst>
                                        </p:cTn>
                                        <p:tgtEl>
                                          <p:spTgt spid="32772"/>
                                        </p:tgtEl>
                                        <p:attrNameLst>
                                          <p:attrName>xshear</p:attrName>
                                        </p:attrNameLst>
                                      </p:cBhvr>
                                    </p:anim>
                                    <p:animScale>
                                      <p:cBhvr>
                                        <p:cTn id="15" dur="200" decel="100000" autoRev="1" fill="hold">
                                          <p:stCondLst>
                                            <p:cond delay="600"/>
                                          </p:stCondLst>
                                        </p:cTn>
                                        <p:tgtEl>
                                          <p:spTgt spid="32772"/>
                                        </p:tgtEl>
                                      </p:cBhvr>
                                      <p:from x="100000" y="100000"/>
                                      <p:to x="80000" y="100000"/>
                                    </p:animScale>
                                    <p:anim by="(#ppt_h/3+#ppt_w*0.1)" calcmode="lin" valueType="num">
                                      <p:cBhvr additive="sum">
                                        <p:cTn id="16" dur="200" decel="100000" autoRev="1" fill="hold">
                                          <p:stCondLst>
                                            <p:cond delay="600"/>
                                          </p:stCondLst>
                                        </p:cTn>
                                        <p:tgtEl>
                                          <p:spTgt spid="32772"/>
                                        </p:tgtEl>
                                        <p:attrNameLst>
                                          <p:attrName>ppt_x</p:attrName>
                                        </p:attrNameLst>
                                      </p:cBhvr>
                                    </p:anim>
                                  </p:childTnLst>
                                </p:cTn>
                              </p:par>
                              <p:par>
                                <p:cTn id="17" presetID="34" presetClass="entr" presetSubtype="0" fill="hold" grpId="0" nodeType="withEffect">
                                  <p:stCondLst>
                                    <p:cond delay="0"/>
                                  </p:stCondLst>
                                  <p:childTnLst>
                                    <p:set>
                                      <p:cBhvr>
                                        <p:cTn id="18" dur="1" fill="hold">
                                          <p:stCondLst>
                                            <p:cond delay="0"/>
                                          </p:stCondLst>
                                        </p:cTn>
                                        <p:tgtEl>
                                          <p:spTgt spid="32771"/>
                                        </p:tgtEl>
                                        <p:attrNameLst>
                                          <p:attrName>style.visibility</p:attrName>
                                        </p:attrNameLst>
                                      </p:cBhvr>
                                      <p:to>
                                        <p:strVal val="visible"/>
                                      </p:to>
                                    </p:set>
                                    <p:anim from="(-#ppt_w/2)" to="(#ppt_x)" calcmode="lin" valueType="num">
                                      <p:cBhvr>
                                        <p:cTn id="19" dur="600" fill="hold">
                                          <p:stCondLst>
                                            <p:cond delay="0"/>
                                          </p:stCondLst>
                                        </p:cTn>
                                        <p:tgtEl>
                                          <p:spTgt spid="32771"/>
                                        </p:tgtEl>
                                        <p:attrNameLst>
                                          <p:attrName>ppt_x</p:attrName>
                                        </p:attrNameLst>
                                      </p:cBhvr>
                                    </p:anim>
                                    <p:anim from="0" to="-1.0" calcmode="lin" valueType="num">
                                      <p:cBhvr>
                                        <p:cTn id="20" dur="200" decel="50000" autoRev="1" fill="hold">
                                          <p:stCondLst>
                                            <p:cond delay="600"/>
                                          </p:stCondLst>
                                        </p:cTn>
                                        <p:tgtEl>
                                          <p:spTgt spid="32771"/>
                                        </p:tgtEl>
                                        <p:attrNameLst>
                                          <p:attrName>xshear</p:attrName>
                                        </p:attrNameLst>
                                      </p:cBhvr>
                                    </p:anim>
                                    <p:animScale>
                                      <p:cBhvr>
                                        <p:cTn id="21" dur="200" decel="100000" autoRev="1" fill="hold">
                                          <p:stCondLst>
                                            <p:cond delay="600"/>
                                          </p:stCondLst>
                                        </p:cTn>
                                        <p:tgtEl>
                                          <p:spTgt spid="32771"/>
                                        </p:tgtEl>
                                      </p:cBhvr>
                                      <p:from x="100000" y="100000"/>
                                      <p:to x="80000" y="100000"/>
                                    </p:animScale>
                                    <p:anim by="(#ppt_h/3+#ppt_w*0.1)" calcmode="lin" valueType="num">
                                      <p:cBhvr additive="sum">
                                        <p:cTn id="22" dur="200" decel="100000" autoRev="1" fill="hold">
                                          <p:stCondLst>
                                            <p:cond delay="600"/>
                                          </p:stCondLst>
                                        </p:cTn>
                                        <p:tgtEl>
                                          <p:spTgt spid="32771"/>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32773"/>
                                        </p:tgtEl>
                                        <p:attrNameLst>
                                          <p:attrName>style.visibility</p:attrName>
                                        </p:attrNameLst>
                                      </p:cBhvr>
                                      <p:to>
                                        <p:strVal val="visible"/>
                                      </p:to>
                                    </p:set>
                                    <p:anim from="(-#ppt_w/2)" to="(#ppt_x)" calcmode="lin" valueType="num">
                                      <p:cBhvr>
                                        <p:cTn id="25" dur="600" fill="hold">
                                          <p:stCondLst>
                                            <p:cond delay="0"/>
                                          </p:stCondLst>
                                        </p:cTn>
                                        <p:tgtEl>
                                          <p:spTgt spid="32773"/>
                                        </p:tgtEl>
                                        <p:attrNameLst>
                                          <p:attrName>ppt_x</p:attrName>
                                        </p:attrNameLst>
                                      </p:cBhvr>
                                    </p:anim>
                                    <p:anim from="0" to="-1.0" calcmode="lin" valueType="num">
                                      <p:cBhvr>
                                        <p:cTn id="26" dur="200" decel="50000" autoRev="1" fill="hold">
                                          <p:stCondLst>
                                            <p:cond delay="600"/>
                                          </p:stCondLst>
                                        </p:cTn>
                                        <p:tgtEl>
                                          <p:spTgt spid="32773"/>
                                        </p:tgtEl>
                                        <p:attrNameLst>
                                          <p:attrName>xshear</p:attrName>
                                        </p:attrNameLst>
                                      </p:cBhvr>
                                    </p:anim>
                                    <p:animScale>
                                      <p:cBhvr>
                                        <p:cTn id="27" dur="200" decel="100000" autoRev="1" fill="hold">
                                          <p:stCondLst>
                                            <p:cond delay="600"/>
                                          </p:stCondLst>
                                        </p:cTn>
                                        <p:tgtEl>
                                          <p:spTgt spid="32773"/>
                                        </p:tgtEl>
                                      </p:cBhvr>
                                      <p:from x="100000" y="100000"/>
                                      <p:to x="80000" y="100000"/>
                                    </p:animScale>
                                    <p:anim by="(#ppt_h/3+#ppt_w*0.1)" calcmode="lin" valueType="num">
                                      <p:cBhvr additive="sum">
                                        <p:cTn id="28" dur="200" decel="100000" autoRev="1" fill="hold">
                                          <p:stCondLst>
                                            <p:cond delay="600"/>
                                          </p:stCondLst>
                                        </p:cTn>
                                        <p:tgtEl>
                                          <p:spTgt spid="32773"/>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32774"/>
                                        </p:tgtEl>
                                        <p:attrNameLst>
                                          <p:attrName>style.visibility</p:attrName>
                                        </p:attrNameLst>
                                      </p:cBhvr>
                                      <p:to>
                                        <p:strVal val="visible"/>
                                      </p:to>
                                    </p:set>
                                    <p:anim calcmode="lin" valueType="num">
                                      <p:cBhvr>
                                        <p:cTn id="33" dur="500" fill="hold"/>
                                        <p:tgtEl>
                                          <p:spTgt spid="32774"/>
                                        </p:tgtEl>
                                        <p:attrNameLst>
                                          <p:attrName>ppt_w</p:attrName>
                                        </p:attrNameLst>
                                      </p:cBhvr>
                                      <p:tavLst>
                                        <p:tav tm="0">
                                          <p:val>
                                            <p:fltVal val="0"/>
                                          </p:val>
                                        </p:tav>
                                        <p:tav tm="100000">
                                          <p:val>
                                            <p:strVal val="#ppt_w"/>
                                          </p:val>
                                        </p:tav>
                                      </p:tavLst>
                                    </p:anim>
                                    <p:anim calcmode="lin" valueType="num">
                                      <p:cBhvr>
                                        <p:cTn id="34" dur="500" fill="hold"/>
                                        <p:tgtEl>
                                          <p:spTgt spid="3277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p:bldP spid="32772" grpId="0"/>
      <p:bldP spid="32773" grpId="0"/>
      <p:bldP spid="32774" grpId="0"/>
    </p:bld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re 1"/>
          <p:cNvSpPr>
            <a:spLocks noGrp="1"/>
          </p:cNvSpPr>
          <p:nvPr>
            <p:ph type="title"/>
          </p:nvPr>
        </p:nvSpPr>
        <p:spPr>
          <a:xfrm>
            <a:off x="624417" y="0"/>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cs typeface="Times New Roman" pitchFamily="18" charset="0"/>
            </a:endParaRPr>
          </a:p>
        </p:txBody>
      </p:sp>
      <p:sp>
        <p:nvSpPr>
          <p:cNvPr id="33795" name="ZoneTexte 3"/>
          <p:cNvSpPr txBox="1">
            <a:spLocks noChangeArrowheads="1"/>
          </p:cNvSpPr>
          <p:nvPr/>
        </p:nvSpPr>
        <p:spPr bwMode="auto">
          <a:xfrm>
            <a:off x="656167" y="2071688"/>
            <a:ext cx="3461782" cy="461665"/>
          </a:xfrm>
          <a:prstGeom prst="rect">
            <a:avLst/>
          </a:prstGeom>
          <a:noFill/>
          <a:ln w="9525">
            <a:noFill/>
            <a:miter lim="800000"/>
            <a:headEnd/>
            <a:tailEnd/>
          </a:ln>
        </p:spPr>
        <p:txBody>
          <a:bodyPr wrap="none">
            <a:spAutoFit/>
          </a:bodyPr>
          <a:lstStyle/>
          <a:p>
            <a:pPr marL="457200" indent="-457200">
              <a:buClr>
                <a:srgbClr val="FF6600"/>
              </a:buClr>
            </a:pPr>
            <a:r>
              <a:rPr lang="fr-FR" sz="2400" b="1" i="1">
                <a:latin typeface="Constantia" pitchFamily="18" charset="0"/>
              </a:rPr>
              <a:t>Le management Visuel</a:t>
            </a:r>
            <a:endParaRPr lang="fr-FR" sz="2400">
              <a:latin typeface="Times New Roman" pitchFamily="18" charset="0"/>
              <a:cs typeface="Times New Roman" pitchFamily="18" charset="0"/>
            </a:endParaRPr>
          </a:p>
        </p:txBody>
      </p:sp>
      <p:sp>
        <p:nvSpPr>
          <p:cNvPr id="33796"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33797" name="ZoneTexte 6"/>
          <p:cNvSpPr txBox="1">
            <a:spLocks noChangeArrowheads="1"/>
          </p:cNvSpPr>
          <p:nvPr/>
        </p:nvSpPr>
        <p:spPr bwMode="auto">
          <a:xfrm>
            <a:off x="6762751" y="1428751"/>
            <a:ext cx="4572000" cy="830263"/>
          </a:xfrm>
          <a:prstGeom prst="rect">
            <a:avLst/>
          </a:prstGeom>
          <a:noFill/>
          <a:ln w="9525">
            <a:noFill/>
            <a:miter lim="800000"/>
            <a:headEnd/>
            <a:tailEnd/>
          </a:ln>
        </p:spPr>
        <p:txBody>
          <a:bodyPr>
            <a:spAutoFit/>
          </a:bodyPr>
          <a:lstStyle/>
          <a:p>
            <a:r>
              <a:rPr lang="fr-FR" sz="2400">
                <a:solidFill>
                  <a:srgbClr val="FF6600"/>
                </a:solidFill>
                <a:latin typeface="Constantia" pitchFamily="18" charset="0"/>
              </a:rPr>
              <a:t>Localiser l’information près du lieu d’utilisation</a:t>
            </a:r>
            <a:endParaRPr lang="fr-FR" sz="2200" b="1">
              <a:solidFill>
                <a:srgbClr val="FF6600"/>
              </a:solidFill>
              <a:latin typeface="Constantia" pitchFamily="18" charset="0"/>
            </a:endParaRPr>
          </a:p>
        </p:txBody>
      </p:sp>
      <p:sp>
        <p:nvSpPr>
          <p:cNvPr id="33798" name="ZoneTexte 7"/>
          <p:cNvSpPr txBox="1">
            <a:spLocks noChangeArrowheads="1"/>
          </p:cNvSpPr>
          <p:nvPr/>
        </p:nvSpPr>
        <p:spPr bwMode="auto">
          <a:xfrm>
            <a:off x="476251" y="2786063"/>
            <a:ext cx="6286500" cy="2678112"/>
          </a:xfrm>
          <a:prstGeom prst="rect">
            <a:avLst/>
          </a:prstGeom>
          <a:noFill/>
          <a:ln w="9525">
            <a:noFill/>
            <a:miter lim="800000"/>
            <a:headEnd/>
            <a:tailEnd/>
          </a:ln>
        </p:spPr>
        <p:txBody>
          <a:bodyPr>
            <a:spAutoFit/>
          </a:bodyPr>
          <a:lstStyle/>
          <a:p>
            <a:r>
              <a:rPr lang="fr-FR" sz="2400" b="1">
                <a:latin typeface="Constantia" pitchFamily="18" charset="0"/>
              </a:rPr>
              <a:t>L ’information doit être à portée</a:t>
            </a:r>
          </a:p>
          <a:p>
            <a:r>
              <a:rPr lang="fr-FR" sz="2400" b="1">
                <a:latin typeface="Constantia" pitchFamily="18" charset="0"/>
              </a:rPr>
              <a:t>de la main</a:t>
            </a:r>
          </a:p>
          <a:p>
            <a:pPr>
              <a:buClr>
                <a:srgbClr val="FF6600"/>
              </a:buClr>
              <a:buFont typeface="Wingdings" pitchFamily="2" charset="2"/>
              <a:buChar char="ü"/>
            </a:pPr>
            <a:r>
              <a:rPr lang="fr-FR" sz="2400">
                <a:latin typeface="Constantia" pitchFamily="18" charset="0"/>
              </a:rPr>
              <a:t> simplifie la tâche de l’opérateur</a:t>
            </a:r>
          </a:p>
          <a:p>
            <a:pPr>
              <a:buClr>
                <a:srgbClr val="FF6600"/>
              </a:buClr>
              <a:buFont typeface="Wingdings" pitchFamily="2" charset="2"/>
              <a:buChar char="ü"/>
            </a:pPr>
            <a:r>
              <a:rPr lang="fr-FR" sz="2400">
                <a:latin typeface="Constantia" pitchFamily="18" charset="0"/>
              </a:rPr>
              <a:t> facilite l ’apprentissage</a:t>
            </a:r>
          </a:p>
          <a:p>
            <a:pPr>
              <a:buClr>
                <a:srgbClr val="FF6600"/>
              </a:buClr>
              <a:buFont typeface="Wingdings" pitchFamily="2" charset="2"/>
              <a:buChar char="ü"/>
            </a:pPr>
            <a:r>
              <a:rPr lang="fr-FR" sz="2400">
                <a:latin typeface="Constantia" pitchFamily="18" charset="0"/>
              </a:rPr>
              <a:t> réduit les risques d ’erreurs</a:t>
            </a:r>
          </a:p>
          <a:p>
            <a:pPr>
              <a:buClr>
                <a:srgbClr val="FF6600"/>
              </a:buClr>
              <a:buFont typeface="Wingdings" pitchFamily="2" charset="2"/>
              <a:buChar char="ü"/>
            </a:pPr>
            <a:r>
              <a:rPr lang="fr-FR" sz="2400">
                <a:latin typeface="Constantia" pitchFamily="18" charset="0"/>
              </a:rPr>
              <a:t> permet de gagner du temps</a:t>
            </a:r>
          </a:p>
          <a:p>
            <a:pPr>
              <a:buClr>
                <a:srgbClr val="FF6600"/>
              </a:buClr>
              <a:buFont typeface="Wingdings" pitchFamily="2" charset="2"/>
              <a:buChar char="ü"/>
            </a:pPr>
            <a:r>
              <a:rPr lang="fr-FR" sz="2400">
                <a:latin typeface="Constantia" pitchFamily="18" charset="0"/>
              </a:rPr>
              <a:t> ...</a:t>
            </a:r>
          </a:p>
        </p:txBody>
      </p:sp>
      <p:sp>
        <p:nvSpPr>
          <p:cNvPr id="33800" name="ZoneTexte 9"/>
          <p:cNvSpPr txBox="1">
            <a:spLocks noChangeArrowheads="1"/>
          </p:cNvSpPr>
          <p:nvPr/>
        </p:nvSpPr>
        <p:spPr bwMode="auto">
          <a:xfrm>
            <a:off x="1295400" y="6021388"/>
            <a:ext cx="10287000" cy="457200"/>
          </a:xfrm>
          <a:prstGeom prst="rect">
            <a:avLst/>
          </a:prstGeom>
          <a:noFill/>
          <a:ln w="9525">
            <a:noFill/>
            <a:miter lim="800000"/>
            <a:headEnd/>
            <a:tailEnd/>
          </a:ln>
        </p:spPr>
        <p:txBody>
          <a:bodyPr>
            <a:spAutoFit/>
          </a:bodyPr>
          <a:lstStyle/>
          <a:p>
            <a:r>
              <a:rPr lang="fr-FR" sz="2400" b="1">
                <a:solidFill>
                  <a:srgbClr val="FF6600"/>
                </a:solidFill>
                <a:latin typeface="Constantia" pitchFamily="18" charset="0"/>
              </a:rPr>
              <a:t>Des avantages pour la « formation action » sur le terrain !</a:t>
            </a:r>
            <a:endParaRPr lang="fr-FR" sz="2400">
              <a:solidFill>
                <a:srgbClr val="FF6600"/>
              </a:solidFill>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 calcmode="lin" valueType="num">
                                      <p:cBhvr>
                                        <p:cTn id="7" dur="500" fill="hold"/>
                                        <p:tgtEl>
                                          <p:spTgt spid="33794"/>
                                        </p:tgtEl>
                                        <p:attrNameLst>
                                          <p:attrName>ppt_w</p:attrName>
                                        </p:attrNameLst>
                                      </p:cBhvr>
                                      <p:tavLst>
                                        <p:tav tm="0">
                                          <p:val>
                                            <p:fltVal val="0"/>
                                          </p:val>
                                        </p:tav>
                                        <p:tav tm="100000">
                                          <p:val>
                                            <p:strVal val="#ppt_w"/>
                                          </p:val>
                                        </p:tav>
                                      </p:tavLst>
                                    </p:anim>
                                    <p:anim calcmode="lin" valueType="num">
                                      <p:cBhvr>
                                        <p:cTn id="8" dur="500" fill="hold"/>
                                        <p:tgtEl>
                                          <p:spTgt spid="3379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4" presetClass="entr" presetSubtype="0" fill="hold" grpId="0" nodeType="clickEffect">
                                  <p:stCondLst>
                                    <p:cond delay="0"/>
                                  </p:stCondLst>
                                  <p:childTnLst>
                                    <p:set>
                                      <p:cBhvr>
                                        <p:cTn id="12" dur="1" fill="hold">
                                          <p:stCondLst>
                                            <p:cond delay="0"/>
                                          </p:stCondLst>
                                        </p:cTn>
                                        <p:tgtEl>
                                          <p:spTgt spid="33796"/>
                                        </p:tgtEl>
                                        <p:attrNameLst>
                                          <p:attrName>style.visibility</p:attrName>
                                        </p:attrNameLst>
                                      </p:cBhvr>
                                      <p:to>
                                        <p:strVal val="visible"/>
                                      </p:to>
                                    </p:set>
                                    <p:anim from="(-#ppt_w/2)" to="(#ppt_x)" calcmode="lin" valueType="num">
                                      <p:cBhvr>
                                        <p:cTn id="13" dur="600" fill="hold">
                                          <p:stCondLst>
                                            <p:cond delay="0"/>
                                          </p:stCondLst>
                                        </p:cTn>
                                        <p:tgtEl>
                                          <p:spTgt spid="33796"/>
                                        </p:tgtEl>
                                        <p:attrNameLst>
                                          <p:attrName>ppt_x</p:attrName>
                                        </p:attrNameLst>
                                      </p:cBhvr>
                                    </p:anim>
                                    <p:anim from="0" to="-1.0" calcmode="lin" valueType="num">
                                      <p:cBhvr>
                                        <p:cTn id="14" dur="200" decel="50000" autoRev="1" fill="hold">
                                          <p:stCondLst>
                                            <p:cond delay="600"/>
                                          </p:stCondLst>
                                        </p:cTn>
                                        <p:tgtEl>
                                          <p:spTgt spid="33796"/>
                                        </p:tgtEl>
                                        <p:attrNameLst>
                                          <p:attrName>xshear</p:attrName>
                                        </p:attrNameLst>
                                      </p:cBhvr>
                                    </p:anim>
                                    <p:animScale>
                                      <p:cBhvr>
                                        <p:cTn id="15" dur="200" decel="100000" autoRev="1" fill="hold">
                                          <p:stCondLst>
                                            <p:cond delay="600"/>
                                          </p:stCondLst>
                                        </p:cTn>
                                        <p:tgtEl>
                                          <p:spTgt spid="33796"/>
                                        </p:tgtEl>
                                      </p:cBhvr>
                                      <p:from x="100000" y="100000"/>
                                      <p:to x="80000" y="100000"/>
                                    </p:animScale>
                                    <p:anim by="(#ppt_h/3+#ppt_w*0.1)" calcmode="lin" valueType="num">
                                      <p:cBhvr additive="sum">
                                        <p:cTn id="16" dur="200" decel="100000" autoRev="1" fill="hold">
                                          <p:stCondLst>
                                            <p:cond delay="600"/>
                                          </p:stCondLst>
                                        </p:cTn>
                                        <p:tgtEl>
                                          <p:spTgt spid="33796"/>
                                        </p:tgtEl>
                                        <p:attrNameLst>
                                          <p:attrName>ppt_x</p:attrName>
                                        </p:attrNameLst>
                                      </p:cBhvr>
                                    </p:anim>
                                  </p:childTnLst>
                                </p:cTn>
                              </p:par>
                              <p:par>
                                <p:cTn id="17" presetID="34" presetClass="entr" presetSubtype="0" fill="hold" grpId="0" nodeType="withEffect">
                                  <p:stCondLst>
                                    <p:cond delay="0"/>
                                  </p:stCondLst>
                                  <p:childTnLst>
                                    <p:set>
                                      <p:cBhvr>
                                        <p:cTn id="18" dur="1" fill="hold">
                                          <p:stCondLst>
                                            <p:cond delay="0"/>
                                          </p:stCondLst>
                                        </p:cTn>
                                        <p:tgtEl>
                                          <p:spTgt spid="33795"/>
                                        </p:tgtEl>
                                        <p:attrNameLst>
                                          <p:attrName>style.visibility</p:attrName>
                                        </p:attrNameLst>
                                      </p:cBhvr>
                                      <p:to>
                                        <p:strVal val="visible"/>
                                      </p:to>
                                    </p:set>
                                    <p:anim from="(-#ppt_w/2)" to="(#ppt_x)" calcmode="lin" valueType="num">
                                      <p:cBhvr>
                                        <p:cTn id="19" dur="600" fill="hold">
                                          <p:stCondLst>
                                            <p:cond delay="0"/>
                                          </p:stCondLst>
                                        </p:cTn>
                                        <p:tgtEl>
                                          <p:spTgt spid="33795"/>
                                        </p:tgtEl>
                                        <p:attrNameLst>
                                          <p:attrName>ppt_x</p:attrName>
                                        </p:attrNameLst>
                                      </p:cBhvr>
                                    </p:anim>
                                    <p:anim from="0" to="-1.0" calcmode="lin" valueType="num">
                                      <p:cBhvr>
                                        <p:cTn id="20" dur="200" decel="50000" autoRev="1" fill="hold">
                                          <p:stCondLst>
                                            <p:cond delay="600"/>
                                          </p:stCondLst>
                                        </p:cTn>
                                        <p:tgtEl>
                                          <p:spTgt spid="33795"/>
                                        </p:tgtEl>
                                        <p:attrNameLst>
                                          <p:attrName>xshear</p:attrName>
                                        </p:attrNameLst>
                                      </p:cBhvr>
                                    </p:anim>
                                    <p:animScale>
                                      <p:cBhvr>
                                        <p:cTn id="21" dur="200" decel="100000" autoRev="1" fill="hold">
                                          <p:stCondLst>
                                            <p:cond delay="600"/>
                                          </p:stCondLst>
                                        </p:cTn>
                                        <p:tgtEl>
                                          <p:spTgt spid="33795"/>
                                        </p:tgtEl>
                                      </p:cBhvr>
                                      <p:from x="100000" y="100000"/>
                                      <p:to x="80000" y="100000"/>
                                    </p:animScale>
                                    <p:anim by="(#ppt_h/3+#ppt_w*0.1)" calcmode="lin" valueType="num">
                                      <p:cBhvr additive="sum">
                                        <p:cTn id="22" dur="200" decel="100000" autoRev="1" fill="hold">
                                          <p:stCondLst>
                                            <p:cond delay="600"/>
                                          </p:stCondLst>
                                        </p:cTn>
                                        <p:tgtEl>
                                          <p:spTgt spid="33795"/>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33797"/>
                                        </p:tgtEl>
                                        <p:attrNameLst>
                                          <p:attrName>style.visibility</p:attrName>
                                        </p:attrNameLst>
                                      </p:cBhvr>
                                      <p:to>
                                        <p:strVal val="visible"/>
                                      </p:to>
                                    </p:set>
                                    <p:anim from="(-#ppt_w/2)" to="(#ppt_x)" calcmode="lin" valueType="num">
                                      <p:cBhvr>
                                        <p:cTn id="25" dur="600" fill="hold">
                                          <p:stCondLst>
                                            <p:cond delay="0"/>
                                          </p:stCondLst>
                                        </p:cTn>
                                        <p:tgtEl>
                                          <p:spTgt spid="33797"/>
                                        </p:tgtEl>
                                        <p:attrNameLst>
                                          <p:attrName>ppt_x</p:attrName>
                                        </p:attrNameLst>
                                      </p:cBhvr>
                                    </p:anim>
                                    <p:anim from="0" to="-1.0" calcmode="lin" valueType="num">
                                      <p:cBhvr>
                                        <p:cTn id="26" dur="200" decel="50000" autoRev="1" fill="hold">
                                          <p:stCondLst>
                                            <p:cond delay="600"/>
                                          </p:stCondLst>
                                        </p:cTn>
                                        <p:tgtEl>
                                          <p:spTgt spid="33797"/>
                                        </p:tgtEl>
                                        <p:attrNameLst>
                                          <p:attrName>xshear</p:attrName>
                                        </p:attrNameLst>
                                      </p:cBhvr>
                                    </p:anim>
                                    <p:animScale>
                                      <p:cBhvr>
                                        <p:cTn id="27" dur="200" decel="100000" autoRev="1" fill="hold">
                                          <p:stCondLst>
                                            <p:cond delay="600"/>
                                          </p:stCondLst>
                                        </p:cTn>
                                        <p:tgtEl>
                                          <p:spTgt spid="33797"/>
                                        </p:tgtEl>
                                      </p:cBhvr>
                                      <p:from x="100000" y="100000"/>
                                      <p:to x="80000" y="100000"/>
                                    </p:animScale>
                                    <p:anim by="(#ppt_h/3+#ppt_w*0.1)" calcmode="lin" valueType="num">
                                      <p:cBhvr additive="sum">
                                        <p:cTn id="28" dur="200" decel="100000" autoRev="1" fill="hold">
                                          <p:stCondLst>
                                            <p:cond delay="600"/>
                                          </p:stCondLst>
                                        </p:cTn>
                                        <p:tgtEl>
                                          <p:spTgt spid="33797"/>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33798"/>
                                        </p:tgtEl>
                                        <p:attrNameLst>
                                          <p:attrName>style.visibility</p:attrName>
                                        </p:attrNameLst>
                                      </p:cBhvr>
                                      <p:to>
                                        <p:strVal val="visible"/>
                                      </p:to>
                                    </p:set>
                                    <p:animEffect transition="in" filter="box(in)">
                                      <p:cBhvr>
                                        <p:cTn id="33" dur="500"/>
                                        <p:tgtEl>
                                          <p:spTgt spid="33798"/>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grpId="0" nodeType="clickEffect">
                                  <p:stCondLst>
                                    <p:cond delay="0"/>
                                  </p:stCondLst>
                                  <p:childTnLst>
                                    <p:set>
                                      <p:cBhvr>
                                        <p:cTn id="37" dur="1" fill="hold">
                                          <p:stCondLst>
                                            <p:cond delay="0"/>
                                          </p:stCondLst>
                                        </p:cTn>
                                        <p:tgtEl>
                                          <p:spTgt spid="33800"/>
                                        </p:tgtEl>
                                        <p:attrNameLst>
                                          <p:attrName>style.visibility</p:attrName>
                                        </p:attrNameLst>
                                      </p:cBhvr>
                                      <p:to>
                                        <p:strVal val="visible"/>
                                      </p:to>
                                    </p:set>
                                    <p:anim calcmode="lin" valueType="num">
                                      <p:cBhvr>
                                        <p:cTn id="38" dur="500" fill="hold"/>
                                        <p:tgtEl>
                                          <p:spTgt spid="33800"/>
                                        </p:tgtEl>
                                        <p:attrNameLst>
                                          <p:attrName>ppt_w</p:attrName>
                                        </p:attrNameLst>
                                      </p:cBhvr>
                                      <p:tavLst>
                                        <p:tav tm="0">
                                          <p:val>
                                            <p:fltVal val="0"/>
                                          </p:val>
                                        </p:tav>
                                        <p:tav tm="100000">
                                          <p:val>
                                            <p:strVal val="#ppt_w"/>
                                          </p:val>
                                        </p:tav>
                                      </p:tavLst>
                                    </p:anim>
                                    <p:anim calcmode="lin" valueType="num">
                                      <p:cBhvr>
                                        <p:cTn id="39" dur="500" fill="hold"/>
                                        <p:tgtEl>
                                          <p:spTgt spid="3380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p:bldP spid="33796" grpId="0"/>
      <p:bldP spid="33797" grpId="0"/>
      <p:bldP spid="33798" grpId="0"/>
      <p:bldP spid="33800" grpId="0"/>
    </p:bld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re 1"/>
          <p:cNvSpPr>
            <a:spLocks noGrp="1"/>
          </p:cNvSpPr>
          <p:nvPr>
            <p:ph type="title"/>
          </p:nvPr>
        </p:nvSpPr>
        <p:spPr>
          <a:xfrm>
            <a:off x="624417" y="188913"/>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cs typeface="Times New Roman" pitchFamily="18" charset="0"/>
            </a:endParaRPr>
          </a:p>
        </p:txBody>
      </p:sp>
      <p:sp>
        <p:nvSpPr>
          <p:cNvPr id="34819" name="ZoneTexte 3"/>
          <p:cNvSpPr txBox="1">
            <a:spLocks noChangeArrowheads="1"/>
          </p:cNvSpPr>
          <p:nvPr/>
        </p:nvSpPr>
        <p:spPr bwMode="auto">
          <a:xfrm>
            <a:off x="656167" y="2071688"/>
            <a:ext cx="3461782" cy="461665"/>
          </a:xfrm>
          <a:prstGeom prst="rect">
            <a:avLst/>
          </a:prstGeom>
          <a:noFill/>
          <a:ln w="9525">
            <a:noFill/>
            <a:miter lim="800000"/>
            <a:headEnd/>
            <a:tailEnd/>
          </a:ln>
        </p:spPr>
        <p:txBody>
          <a:bodyPr wrap="none">
            <a:spAutoFit/>
          </a:bodyPr>
          <a:lstStyle/>
          <a:p>
            <a:pPr marL="457200" indent="-457200">
              <a:buClr>
                <a:srgbClr val="FF6600"/>
              </a:buClr>
            </a:pPr>
            <a:r>
              <a:rPr lang="fr-FR" sz="2400" b="1" i="1">
                <a:latin typeface="Constantia" pitchFamily="18" charset="0"/>
              </a:rPr>
              <a:t>Le management Visuel</a:t>
            </a:r>
            <a:endParaRPr lang="fr-FR" sz="2400">
              <a:latin typeface="Times New Roman" pitchFamily="18" charset="0"/>
              <a:cs typeface="Times New Roman" pitchFamily="18" charset="0"/>
            </a:endParaRPr>
          </a:p>
        </p:txBody>
      </p:sp>
      <p:sp>
        <p:nvSpPr>
          <p:cNvPr id="34820"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34821" name="ZoneTexte 6"/>
          <p:cNvSpPr txBox="1">
            <a:spLocks noChangeArrowheads="1"/>
          </p:cNvSpPr>
          <p:nvPr/>
        </p:nvSpPr>
        <p:spPr bwMode="auto">
          <a:xfrm>
            <a:off x="6953251" y="1785938"/>
            <a:ext cx="4953000" cy="461962"/>
          </a:xfrm>
          <a:prstGeom prst="rect">
            <a:avLst/>
          </a:prstGeom>
          <a:noFill/>
          <a:ln w="9525">
            <a:noFill/>
            <a:miter lim="800000"/>
            <a:headEnd/>
            <a:tailEnd/>
          </a:ln>
        </p:spPr>
        <p:txBody>
          <a:bodyPr>
            <a:spAutoFit/>
          </a:bodyPr>
          <a:lstStyle/>
          <a:p>
            <a:r>
              <a:rPr lang="fr-FR" sz="2400">
                <a:solidFill>
                  <a:srgbClr val="FF6600"/>
                </a:solidFill>
                <a:latin typeface="Constantia" pitchFamily="18" charset="0"/>
              </a:rPr>
              <a:t>Participation du personnel</a:t>
            </a:r>
            <a:endParaRPr lang="fr-FR" sz="2200" b="1">
              <a:solidFill>
                <a:srgbClr val="FF6600"/>
              </a:solidFill>
              <a:latin typeface="Constantia" pitchFamily="18" charset="0"/>
            </a:endParaRPr>
          </a:p>
        </p:txBody>
      </p:sp>
      <p:sp>
        <p:nvSpPr>
          <p:cNvPr id="34822" name="ZoneTexte 7"/>
          <p:cNvSpPr txBox="1">
            <a:spLocks noChangeArrowheads="1"/>
          </p:cNvSpPr>
          <p:nvPr/>
        </p:nvSpPr>
        <p:spPr bwMode="auto">
          <a:xfrm>
            <a:off x="476251" y="2786063"/>
            <a:ext cx="11239500" cy="769441"/>
          </a:xfrm>
          <a:prstGeom prst="rect">
            <a:avLst/>
          </a:prstGeom>
          <a:noFill/>
          <a:ln w="9525">
            <a:noFill/>
            <a:miter lim="800000"/>
            <a:headEnd/>
            <a:tailEnd/>
          </a:ln>
        </p:spPr>
        <p:txBody>
          <a:bodyPr>
            <a:spAutoFit/>
          </a:bodyPr>
          <a:lstStyle/>
          <a:p>
            <a:pPr>
              <a:buClr>
                <a:srgbClr val="FFC000"/>
              </a:buClr>
              <a:buFont typeface="Wingdings" pitchFamily="2" charset="2"/>
              <a:buChar char="ü"/>
            </a:pPr>
            <a:r>
              <a:rPr lang="fr-FR" sz="2200">
                <a:latin typeface="Constantia" pitchFamily="18" charset="0"/>
              </a:rPr>
              <a:t> Le groupe affiche les règles auxquelles il adhère, </a:t>
            </a:r>
            <a:r>
              <a:rPr lang="fr-FR" sz="2200" b="1">
                <a:latin typeface="Constantia" pitchFamily="18" charset="0"/>
              </a:rPr>
              <a:t>ce n ’est plus une contrainte externe.</a:t>
            </a:r>
          </a:p>
          <a:p>
            <a:pPr>
              <a:buClr>
                <a:srgbClr val="FFC000"/>
              </a:buClr>
              <a:buFont typeface="Wingdings" pitchFamily="2" charset="2"/>
              <a:buChar char="ü"/>
            </a:pPr>
            <a:r>
              <a:rPr lang="fr-FR" sz="2200">
                <a:latin typeface="Constantia" pitchFamily="18" charset="0"/>
              </a:rPr>
              <a:t> L ’affichage symbolise un engagement du groupe, il participe et adhère</a:t>
            </a:r>
          </a:p>
        </p:txBody>
      </p:sp>
      <p:sp>
        <p:nvSpPr>
          <p:cNvPr id="34823" name="ZoneTexte 8"/>
          <p:cNvSpPr txBox="1">
            <a:spLocks noChangeArrowheads="1"/>
          </p:cNvSpPr>
          <p:nvPr/>
        </p:nvSpPr>
        <p:spPr bwMode="auto">
          <a:xfrm>
            <a:off x="381000" y="4286251"/>
            <a:ext cx="11811000" cy="2524125"/>
          </a:xfrm>
          <a:prstGeom prst="rect">
            <a:avLst/>
          </a:prstGeom>
          <a:noFill/>
          <a:ln w="9525">
            <a:noFill/>
            <a:miter lim="800000"/>
            <a:headEnd/>
            <a:tailEnd/>
          </a:ln>
        </p:spPr>
        <p:txBody>
          <a:bodyPr>
            <a:spAutoFit/>
          </a:bodyPr>
          <a:lstStyle/>
          <a:p>
            <a:r>
              <a:rPr lang="fr-FR" sz="2400">
                <a:solidFill>
                  <a:srgbClr val="FF0000"/>
                </a:solidFill>
                <a:latin typeface="Constantia" pitchFamily="18" charset="0"/>
              </a:rPr>
              <a:t>Des avantages :</a:t>
            </a:r>
          </a:p>
          <a:p>
            <a:endParaRPr lang="fr-FR" sz="2400">
              <a:solidFill>
                <a:srgbClr val="FF0000"/>
              </a:solidFill>
              <a:latin typeface="Constantia" pitchFamily="18" charset="0"/>
            </a:endParaRPr>
          </a:p>
          <a:p>
            <a:pPr>
              <a:buClr>
                <a:srgbClr val="FF6600"/>
              </a:buClr>
              <a:buFont typeface="Wingdings" pitchFamily="2" charset="2"/>
              <a:buChar char="ü"/>
            </a:pPr>
            <a:r>
              <a:rPr lang="fr-FR" sz="2200">
                <a:latin typeface="Constantia" pitchFamily="18" charset="0"/>
              </a:rPr>
              <a:t> Associer à la conception de la documentation, les clients ou</a:t>
            </a:r>
          </a:p>
          <a:p>
            <a:pPr>
              <a:buClr>
                <a:srgbClr val="FF6600"/>
              </a:buClr>
            </a:pPr>
            <a:r>
              <a:rPr lang="fr-FR" sz="2200">
                <a:latin typeface="Constantia" pitchFamily="18" charset="0"/>
              </a:rPr>
              <a:t>opérateurs pour garantir une bonne qualité du résultat.</a:t>
            </a:r>
          </a:p>
          <a:p>
            <a:pPr>
              <a:buClr>
                <a:srgbClr val="FF6600"/>
              </a:buClr>
              <a:buFont typeface="Wingdings" pitchFamily="2" charset="2"/>
              <a:buChar char="ü"/>
            </a:pPr>
            <a:r>
              <a:rPr lang="fr-FR" sz="2200">
                <a:latin typeface="Constantia" pitchFamily="18" charset="0"/>
              </a:rPr>
              <a:t> Créez un groupe d ’étude composé des différents services</a:t>
            </a:r>
          </a:p>
          <a:p>
            <a:pPr>
              <a:buClr>
                <a:srgbClr val="FF6600"/>
              </a:buClr>
            </a:pPr>
            <a:r>
              <a:rPr lang="fr-FR" sz="2200">
                <a:latin typeface="Constantia" pitchFamily="18" charset="0"/>
              </a:rPr>
              <a:t>concernés</a:t>
            </a:r>
          </a:p>
          <a:p>
            <a:pPr>
              <a:buClr>
                <a:srgbClr val="FF6600"/>
              </a:buClr>
              <a:buFont typeface="Wingdings" pitchFamily="2" charset="2"/>
              <a:buChar char="ü"/>
            </a:pPr>
            <a:r>
              <a:rPr lang="fr-FR" sz="2200">
                <a:latin typeface="Constantia" pitchFamily="18" charset="0"/>
              </a:rPr>
              <a:t> Alléger la charge des services fonctionnels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p:cTn id="7" dur="500" fill="hold"/>
                                        <p:tgtEl>
                                          <p:spTgt spid="34818"/>
                                        </p:tgtEl>
                                        <p:attrNameLst>
                                          <p:attrName>ppt_w</p:attrName>
                                        </p:attrNameLst>
                                      </p:cBhvr>
                                      <p:tavLst>
                                        <p:tav tm="0">
                                          <p:val>
                                            <p:fltVal val="0"/>
                                          </p:val>
                                        </p:tav>
                                        <p:tav tm="100000">
                                          <p:val>
                                            <p:strVal val="#ppt_w"/>
                                          </p:val>
                                        </p:tav>
                                      </p:tavLst>
                                    </p:anim>
                                    <p:anim calcmode="lin" valueType="num">
                                      <p:cBhvr>
                                        <p:cTn id="8" dur="500" fill="hold"/>
                                        <p:tgtEl>
                                          <p:spTgt spid="3481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4" presetClass="entr" presetSubtype="0" fill="hold" grpId="0" nodeType="clickEffect">
                                  <p:stCondLst>
                                    <p:cond delay="0"/>
                                  </p:stCondLst>
                                  <p:childTnLst>
                                    <p:set>
                                      <p:cBhvr>
                                        <p:cTn id="12" dur="1" fill="hold">
                                          <p:stCondLst>
                                            <p:cond delay="0"/>
                                          </p:stCondLst>
                                        </p:cTn>
                                        <p:tgtEl>
                                          <p:spTgt spid="34820"/>
                                        </p:tgtEl>
                                        <p:attrNameLst>
                                          <p:attrName>style.visibility</p:attrName>
                                        </p:attrNameLst>
                                      </p:cBhvr>
                                      <p:to>
                                        <p:strVal val="visible"/>
                                      </p:to>
                                    </p:set>
                                    <p:anim from="(-#ppt_w/2)" to="(#ppt_x)" calcmode="lin" valueType="num">
                                      <p:cBhvr>
                                        <p:cTn id="13" dur="600" fill="hold">
                                          <p:stCondLst>
                                            <p:cond delay="0"/>
                                          </p:stCondLst>
                                        </p:cTn>
                                        <p:tgtEl>
                                          <p:spTgt spid="34820"/>
                                        </p:tgtEl>
                                        <p:attrNameLst>
                                          <p:attrName>ppt_x</p:attrName>
                                        </p:attrNameLst>
                                      </p:cBhvr>
                                    </p:anim>
                                    <p:anim from="0" to="-1.0" calcmode="lin" valueType="num">
                                      <p:cBhvr>
                                        <p:cTn id="14" dur="200" decel="50000" autoRev="1" fill="hold">
                                          <p:stCondLst>
                                            <p:cond delay="600"/>
                                          </p:stCondLst>
                                        </p:cTn>
                                        <p:tgtEl>
                                          <p:spTgt spid="34820"/>
                                        </p:tgtEl>
                                        <p:attrNameLst>
                                          <p:attrName>xshear</p:attrName>
                                        </p:attrNameLst>
                                      </p:cBhvr>
                                    </p:anim>
                                    <p:animScale>
                                      <p:cBhvr>
                                        <p:cTn id="15" dur="200" decel="100000" autoRev="1" fill="hold">
                                          <p:stCondLst>
                                            <p:cond delay="600"/>
                                          </p:stCondLst>
                                        </p:cTn>
                                        <p:tgtEl>
                                          <p:spTgt spid="34820"/>
                                        </p:tgtEl>
                                      </p:cBhvr>
                                      <p:from x="100000" y="100000"/>
                                      <p:to x="80000" y="100000"/>
                                    </p:animScale>
                                    <p:anim by="(#ppt_h/3+#ppt_w*0.1)" calcmode="lin" valueType="num">
                                      <p:cBhvr additive="sum">
                                        <p:cTn id="16" dur="200" decel="100000" autoRev="1" fill="hold">
                                          <p:stCondLst>
                                            <p:cond delay="600"/>
                                          </p:stCondLst>
                                        </p:cTn>
                                        <p:tgtEl>
                                          <p:spTgt spid="34820"/>
                                        </p:tgtEl>
                                        <p:attrNameLst>
                                          <p:attrName>ppt_x</p:attrName>
                                        </p:attrNameLst>
                                      </p:cBhvr>
                                    </p:anim>
                                  </p:childTnLst>
                                </p:cTn>
                              </p:par>
                              <p:par>
                                <p:cTn id="17" presetID="34" presetClass="entr" presetSubtype="0" fill="hold" grpId="0" nodeType="withEffect">
                                  <p:stCondLst>
                                    <p:cond delay="0"/>
                                  </p:stCondLst>
                                  <p:childTnLst>
                                    <p:set>
                                      <p:cBhvr>
                                        <p:cTn id="18" dur="1" fill="hold">
                                          <p:stCondLst>
                                            <p:cond delay="0"/>
                                          </p:stCondLst>
                                        </p:cTn>
                                        <p:tgtEl>
                                          <p:spTgt spid="34819"/>
                                        </p:tgtEl>
                                        <p:attrNameLst>
                                          <p:attrName>style.visibility</p:attrName>
                                        </p:attrNameLst>
                                      </p:cBhvr>
                                      <p:to>
                                        <p:strVal val="visible"/>
                                      </p:to>
                                    </p:set>
                                    <p:anim from="(-#ppt_w/2)" to="(#ppt_x)" calcmode="lin" valueType="num">
                                      <p:cBhvr>
                                        <p:cTn id="19" dur="600" fill="hold">
                                          <p:stCondLst>
                                            <p:cond delay="0"/>
                                          </p:stCondLst>
                                        </p:cTn>
                                        <p:tgtEl>
                                          <p:spTgt spid="34819"/>
                                        </p:tgtEl>
                                        <p:attrNameLst>
                                          <p:attrName>ppt_x</p:attrName>
                                        </p:attrNameLst>
                                      </p:cBhvr>
                                    </p:anim>
                                    <p:anim from="0" to="-1.0" calcmode="lin" valueType="num">
                                      <p:cBhvr>
                                        <p:cTn id="20" dur="200" decel="50000" autoRev="1" fill="hold">
                                          <p:stCondLst>
                                            <p:cond delay="600"/>
                                          </p:stCondLst>
                                        </p:cTn>
                                        <p:tgtEl>
                                          <p:spTgt spid="34819"/>
                                        </p:tgtEl>
                                        <p:attrNameLst>
                                          <p:attrName>xshear</p:attrName>
                                        </p:attrNameLst>
                                      </p:cBhvr>
                                    </p:anim>
                                    <p:animScale>
                                      <p:cBhvr>
                                        <p:cTn id="21" dur="200" decel="100000" autoRev="1" fill="hold">
                                          <p:stCondLst>
                                            <p:cond delay="600"/>
                                          </p:stCondLst>
                                        </p:cTn>
                                        <p:tgtEl>
                                          <p:spTgt spid="34819"/>
                                        </p:tgtEl>
                                      </p:cBhvr>
                                      <p:from x="100000" y="100000"/>
                                      <p:to x="80000" y="100000"/>
                                    </p:animScale>
                                    <p:anim by="(#ppt_h/3+#ppt_w*0.1)" calcmode="lin" valueType="num">
                                      <p:cBhvr additive="sum">
                                        <p:cTn id="22" dur="200" decel="100000" autoRev="1" fill="hold">
                                          <p:stCondLst>
                                            <p:cond delay="600"/>
                                          </p:stCondLst>
                                        </p:cTn>
                                        <p:tgtEl>
                                          <p:spTgt spid="34819"/>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34821"/>
                                        </p:tgtEl>
                                        <p:attrNameLst>
                                          <p:attrName>style.visibility</p:attrName>
                                        </p:attrNameLst>
                                      </p:cBhvr>
                                      <p:to>
                                        <p:strVal val="visible"/>
                                      </p:to>
                                    </p:set>
                                    <p:anim from="(-#ppt_w/2)" to="(#ppt_x)" calcmode="lin" valueType="num">
                                      <p:cBhvr>
                                        <p:cTn id="25" dur="600" fill="hold">
                                          <p:stCondLst>
                                            <p:cond delay="0"/>
                                          </p:stCondLst>
                                        </p:cTn>
                                        <p:tgtEl>
                                          <p:spTgt spid="34821"/>
                                        </p:tgtEl>
                                        <p:attrNameLst>
                                          <p:attrName>ppt_x</p:attrName>
                                        </p:attrNameLst>
                                      </p:cBhvr>
                                    </p:anim>
                                    <p:anim from="0" to="-1.0" calcmode="lin" valueType="num">
                                      <p:cBhvr>
                                        <p:cTn id="26" dur="200" decel="50000" autoRev="1" fill="hold">
                                          <p:stCondLst>
                                            <p:cond delay="600"/>
                                          </p:stCondLst>
                                        </p:cTn>
                                        <p:tgtEl>
                                          <p:spTgt spid="34821"/>
                                        </p:tgtEl>
                                        <p:attrNameLst>
                                          <p:attrName>xshear</p:attrName>
                                        </p:attrNameLst>
                                      </p:cBhvr>
                                    </p:anim>
                                    <p:animScale>
                                      <p:cBhvr>
                                        <p:cTn id="27" dur="200" decel="100000" autoRev="1" fill="hold">
                                          <p:stCondLst>
                                            <p:cond delay="600"/>
                                          </p:stCondLst>
                                        </p:cTn>
                                        <p:tgtEl>
                                          <p:spTgt spid="34821"/>
                                        </p:tgtEl>
                                      </p:cBhvr>
                                      <p:from x="100000" y="100000"/>
                                      <p:to x="80000" y="100000"/>
                                    </p:animScale>
                                    <p:anim by="(#ppt_h/3+#ppt_w*0.1)" calcmode="lin" valueType="num">
                                      <p:cBhvr additive="sum">
                                        <p:cTn id="28" dur="200" decel="100000" autoRev="1" fill="hold">
                                          <p:stCondLst>
                                            <p:cond delay="600"/>
                                          </p:stCondLst>
                                        </p:cTn>
                                        <p:tgtEl>
                                          <p:spTgt spid="34821"/>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34822"/>
                                        </p:tgtEl>
                                        <p:attrNameLst>
                                          <p:attrName>style.visibility</p:attrName>
                                        </p:attrNameLst>
                                      </p:cBhvr>
                                      <p:to>
                                        <p:strVal val="visible"/>
                                      </p:to>
                                    </p:set>
                                    <p:anim calcmode="lin" valueType="num">
                                      <p:cBhvr>
                                        <p:cTn id="33" dur="500" fill="hold"/>
                                        <p:tgtEl>
                                          <p:spTgt spid="34822"/>
                                        </p:tgtEl>
                                        <p:attrNameLst>
                                          <p:attrName>ppt_w</p:attrName>
                                        </p:attrNameLst>
                                      </p:cBhvr>
                                      <p:tavLst>
                                        <p:tav tm="0">
                                          <p:val>
                                            <p:fltVal val="0"/>
                                          </p:val>
                                        </p:tav>
                                        <p:tav tm="100000">
                                          <p:val>
                                            <p:strVal val="#ppt_w"/>
                                          </p:val>
                                        </p:tav>
                                      </p:tavLst>
                                    </p:anim>
                                    <p:anim calcmode="lin" valueType="num">
                                      <p:cBhvr>
                                        <p:cTn id="34" dur="500" fill="hold"/>
                                        <p:tgtEl>
                                          <p:spTgt spid="34822"/>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grpId="0" nodeType="clickEffect">
                                  <p:stCondLst>
                                    <p:cond delay="0"/>
                                  </p:stCondLst>
                                  <p:childTnLst>
                                    <p:set>
                                      <p:cBhvr>
                                        <p:cTn id="38" dur="1" fill="hold">
                                          <p:stCondLst>
                                            <p:cond delay="0"/>
                                          </p:stCondLst>
                                        </p:cTn>
                                        <p:tgtEl>
                                          <p:spTgt spid="34823"/>
                                        </p:tgtEl>
                                        <p:attrNameLst>
                                          <p:attrName>style.visibility</p:attrName>
                                        </p:attrNameLst>
                                      </p:cBhvr>
                                      <p:to>
                                        <p:strVal val="visible"/>
                                      </p:to>
                                    </p:set>
                                    <p:anim from="(-#ppt_w/2)" to="(#ppt_x)" calcmode="lin" valueType="num">
                                      <p:cBhvr>
                                        <p:cTn id="39" dur="600" fill="hold">
                                          <p:stCondLst>
                                            <p:cond delay="0"/>
                                          </p:stCondLst>
                                        </p:cTn>
                                        <p:tgtEl>
                                          <p:spTgt spid="34823"/>
                                        </p:tgtEl>
                                        <p:attrNameLst>
                                          <p:attrName>ppt_x</p:attrName>
                                        </p:attrNameLst>
                                      </p:cBhvr>
                                    </p:anim>
                                    <p:anim from="0" to="-1.0" calcmode="lin" valueType="num">
                                      <p:cBhvr>
                                        <p:cTn id="40" dur="200" decel="50000" autoRev="1" fill="hold">
                                          <p:stCondLst>
                                            <p:cond delay="600"/>
                                          </p:stCondLst>
                                        </p:cTn>
                                        <p:tgtEl>
                                          <p:spTgt spid="34823"/>
                                        </p:tgtEl>
                                        <p:attrNameLst>
                                          <p:attrName>xshear</p:attrName>
                                        </p:attrNameLst>
                                      </p:cBhvr>
                                    </p:anim>
                                    <p:animScale>
                                      <p:cBhvr>
                                        <p:cTn id="41" dur="200" decel="100000" autoRev="1" fill="hold">
                                          <p:stCondLst>
                                            <p:cond delay="600"/>
                                          </p:stCondLst>
                                        </p:cTn>
                                        <p:tgtEl>
                                          <p:spTgt spid="34823"/>
                                        </p:tgtEl>
                                      </p:cBhvr>
                                      <p:from x="100000" y="100000"/>
                                      <p:to x="80000" y="100000"/>
                                    </p:animScale>
                                    <p:anim by="(#ppt_h/3+#ppt_w*0.1)" calcmode="lin" valueType="num">
                                      <p:cBhvr additive="sum">
                                        <p:cTn id="42" dur="200" decel="100000" autoRev="1" fill="hold">
                                          <p:stCondLst>
                                            <p:cond delay="600"/>
                                          </p:stCondLst>
                                        </p:cTn>
                                        <p:tgtEl>
                                          <p:spTgt spid="3482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p:bldP spid="34820" grpId="0"/>
      <p:bldP spid="34821" grpId="0"/>
      <p:bldP spid="34822" grpId="0"/>
      <p:bldP spid="34823" grpId="0"/>
    </p:bld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p:cNvSpPr>
            <a:spLocks noGrp="1"/>
          </p:cNvSpPr>
          <p:nvPr>
            <p:ph type="title"/>
          </p:nvPr>
        </p:nvSpPr>
        <p:spPr>
          <a:xfrm>
            <a:off x="609600" y="125413"/>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endParaRPr>
          </a:p>
        </p:txBody>
      </p:sp>
      <p:sp>
        <p:nvSpPr>
          <p:cNvPr id="4" name="Rectangle à coins arrondis 3"/>
          <p:cNvSpPr/>
          <p:nvPr/>
        </p:nvSpPr>
        <p:spPr>
          <a:xfrm>
            <a:off x="476252" y="1928813"/>
            <a:ext cx="3524249"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000" b="1" dirty="0"/>
              <a:t>S</a:t>
            </a:r>
            <a:r>
              <a:rPr lang="fr-FR" sz="2800" b="1" dirty="0"/>
              <a:t>EIKETSU</a:t>
            </a:r>
            <a:endParaRPr lang="fr-FR" sz="2800" dirty="0"/>
          </a:p>
        </p:txBody>
      </p:sp>
      <p:sp>
        <p:nvSpPr>
          <p:cNvPr id="5" name="Rectangle à coins arrondis 4"/>
          <p:cNvSpPr/>
          <p:nvPr/>
        </p:nvSpPr>
        <p:spPr>
          <a:xfrm>
            <a:off x="7143751" y="1928813"/>
            <a:ext cx="3619500"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000" b="1" dirty="0"/>
              <a:t>O</a:t>
            </a:r>
            <a:r>
              <a:rPr lang="fr-FR" sz="2800" b="1" dirty="0"/>
              <a:t>RDRE</a:t>
            </a:r>
            <a:endParaRPr lang="fr-FR" sz="2800" dirty="0"/>
          </a:p>
        </p:txBody>
      </p:sp>
      <p:sp>
        <p:nvSpPr>
          <p:cNvPr id="6" name="Flèche droite à entaille 5"/>
          <p:cNvSpPr/>
          <p:nvPr/>
        </p:nvSpPr>
        <p:spPr>
          <a:xfrm>
            <a:off x="4857751" y="2286000"/>
            <a:ext cx="1333500" cy="571500"/>
          </a:xfrm>
          <a:prstGeom prst="notchedRightArrow">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fr-FR"/>
          </a:p>
        </p:txBody>
      </p:sp>
      <p:sp>
        <p:nvSpPr>
          <p:cNvPr id="35846" name="ZoneTexte 6"/>
          <p:cNvSpPr txBox="1">
            <a:spLocks noChangeArrowheads="1"/>
          </p:cNvSpPr>
          <p:nvPr/>
        </p:nvSpPr>
        <p:spPr bwMode="auto">
          <a:xfrm>
            <a:off x="190500" y="3929063"/>
            <a:ext cx="11811000" cy="2000250"/>
          </a:xfrm>
          <a:prstGeom prst="rect">
            <a:avLst/>
          </a:prstGeom>
          <a:noFill/>
          <a:ln w="9525">
            <a:noFill/>
            <a:miter lim="800000"/>
            <a:headEnd/>
            <a:tailEnd/>
          </a:ln>
        </p:spPr>
        <p:txBody>
          <a:bodyPr>
            <a:spAutoFit/>
          </a:bodyPr>
          <a:lstStyle/>
          <a:p>
            <a:r>
              <a:rPr lang="fr-FR" sz="2800" b="1" i="1">
                <a:latin typeface="Constantia" pitchFamily="18" charset="0"/>
              </a:rPr>
              <a:t>Actions &amp; résultats attendus</a:t>
            </a:r>
          </a:p>
          <a:p>
            <a:pPr>
              <a:buClr>
                <a:srgbClr val="FF6600"/>
              </a:buClr>
              <a:buSzPct val="110000"/>
              <a:buFont typeface="Arial" charset="0"/>
              <a:buChar char="•"/>
            </a:pPr>
            <a:r>
              <a:rPr lang="fr-FR" sz="2400">
                <a:latin typeface="Constantia" pitchFamily="18" charset="0"/>
              </a:rPr>
              <a:t>  Propreté &amp; hygiène</a:t>
            </a:r>
          </a:p>
          <a:p>
            <a:pPr>
              <a:buClr>
                <a:srgbClr val="FF6600"/>
              </a:buClr>
              <a:buSzPct val="110000"/>
              <a:buFont typeface="Arial" charset="0"/>
              <a:buChar char="•"/>
            </a:pPr>
            <a:r>
              <a:rPr lang="fr-FR" sz="2400">
                <a:latin typeface="Constantia" pitchFamily="18" charset="0"/>
              </a:rPr>
              <a:t>  Tenue des réfectoires &amp; autres</a:t>
            </a:r>
          </a:p>
          <a:p>
            <a:pPr>
              <a:buClr>
                <a:srgbClr val="FF6600"/>
              </a:buClr>
              <a:buSzPct val="110000"/>
              <a:buFont typeface="Arial" charset="0"/>
              <a:buChar char="•"/>
            </a:pPr>
            <a:r>
              <a:rPr lang="fr-FR" sz="2400">
                <a:latin typeface="Constantia" pitchFamily="18" charset="0"/>
              </a:rPr>
              <a:t>  Vestiaires « habits ville » &amp; « habits travail »</a:t>
            </a:r>
          </a:p>
          <a:p>
            <a:pPr>
              <a:buClr>
                <a:srgbClr val="FF6600"/>
              </a:buClr>
              <a:buSzPct val="110000"/>
              <a:buFont typeface="Arial" charset="0"/>
              <a:buChar char="•"/>
            </a:pPr>
            <a:r>
              <a:rPr lang="fr-FR" sz="2400">
                <a:latin typeface="Constantia" pitchFamily="18" charset="0"/>
              </a:rPr>
              <a:t>  Lutter contre les sources de pollution et de nuisance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 calcmode="lin" valueType="num">
                                      <p:cBhvr>
                                        <p:cTn id="7" dur="1000" fill="hold"/>
                                        <p:tgtEl>
                                          <p:spTgt spid="35842"/>
                                        </p:tgtEl>
                                        <p:attrNameLst>
                                          <p:attrName>ppt_w</p:attrName>
                                        </p:attrNameLst>
                                      </p:cBhvr>
                                      <p:tavLst>
                                        <p:tav tm="0">
                                          <p:val>
                                            <p:fltVal val="0"/>
                                          </p:val>
                                        </p:tav>
                                        <p:tav tm="100000">
                                          <p:val>
                                            <p:strVal val="#ppt_w"/>
                                          </p:val>
                                        </p:tav>
                                      </p:tavLst>
                                    </p:anim>
                                    <p:anim calcmode="lin" valueType="num">
                                      <p:cBhvr>
                                        <p:cTn id="8" dur="1000" fill="hold"/>
                                        <p:tgtEl>
                                          <p:spTgt spid="35842"/>
                                        </p:tgtEl>
                                        <p:attrNameLst>
                                          <p:attrName>ppt_h</p:attrName>
                                        </p:attrNameLst>
                                      </p:cBhvr>
                                      <p:tavLst>
                                        <p:tav tm="0">
                                          <p:val>
                                            <p:fltVal val="0"/>
                                          </p:val>
                                        </p:tav>
                                        <p:tav tm="100000">
                                          <p:val>
                                            <p:strVal val="#ppt_h"/>
                                          </p:val>
                                        </p:tav>
                                      </p:tavLst>
                                    </p:anim>
                                    <p:anim calcmode="lin" valueType="num">
                                      <p:cBhvr>
                                        <p:cTn id="9" dur="1000" fill="hold"/>
                                        <p:tgtEl>
                                          <p:spTgt spid="3584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584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52" presetClass="entr" presetSubtype="0" fill="hold" grpId="0" nodeType="clickEffect">
                                  <p:stCondLst>
                                    <p:cond delay="0"/>
                                  </p:stCondLst>
                                  <p:childTnLst>
                                    <p:set>
                                      <p:cBhvr>
                                        <p:cTn id="28" dur="1" fill="hold">
                                          <p:stCondLst>
                                            <p:cond delay="0"/>
                                          </p:stCondLst>
                                        </p:cTn>
                                        <p:tgtEl>
                                          <p:spTgt spid="35846"/>
                                        </p:tgtEl>
                                        <p:attrNameLst>
                                          <p:attrName>style.visibility</p:attrName>
                                        </p:attrNameLst>
                                      </p:cBhvr>
                                      <p:to>
                                        <p:strVal val="visible"/>
                                      </p:to>
                                    </p:set>
                                    <p:animScale>
                                      <p:cBhvr>
                                        <p:cTn id="29" dur="1000" decel="50000" fill="hold">
                                          <p:stCondLst>
                                            <p:cond delay="0"/>
                                          </p:stCondLst>
                                        </p:cTn>
                                        <p:tgtEl>
                                          <p:spTgt spid="3584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35846"/>
                                        </p:tgtEl>
                                        <p:attrNameLst>
                                          <p:attrName>ppt_x</p:attrName>
                                          <p:attrName>ppt_y</p:attrName>
                                        </p:attrNameLst>
                                      </p:cBhvr>
                                    </p:animMotion>
                                    <p:animEffect transition="in" filter="fade">
                                      <p:cBhvr>
                                        <p:cTn id="31" dur="1000"/>
                                        <p:tgtEl>
                                          <p:spTgt spid="358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P spid="4" grpId="0" animBg="1"/>
      <p:bldP spid="5" grpId="0" animBg="1"/>
      <p:bldP spid="6" grpId="0" animBg="1"/>
      <p:bldP spid="35846" grpId="0"/>
    </p:bld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a:xfrm>
            <a:off x="609600" y="44450"/>
            <a:ext cx="10972800" cy="1143000"/>
          </a:xfrm>
        </p:spPr>
        <p:txBody>
          <a:bodyPr/>
          <a:lstStyle/>
          <a:p>
            <a:r>
              <a:rPr lang="fr-FR" sz="2800" dirty="0">
                <a:solidFill>
                  <a:srgbClr val="FFC000"/>
                </a:solidFill>
                <a:latin typeface="Times New Roman" pitchFamily="18" charset="0"/>
              </a:rPr>
              <a:t>Démarche - « Cinquième S » - LA RIGUEUR - SHITSUKE</a:t>
            </a:r>
            <a:endParaRPr lang="fr-FR" sz="2600" dirty="0">
              <a:solidFill>
                <a:srgbClr val="FF0000"/>
              </a:solidFill>
              <a:latin typeface="Times New Roman" pitchFamily="18" charset="0"/>
              <a:cs typeface="Times New Roman" pitchFamily="18" charset="0"/>
            </a:endParaRPr>
          </a:p>
        </p:txBody>
      </p:sp>
      <p:sp>
        <p:nvSpPr>
          <p:cNvPr id="36867" name="ZoneTexte 3"/>
          <p:cNvSpPr txBox="1">
            <a:spLocks noChangeArrowheads="1"/>
          </p:cNvSpPr>
          <p:nvPr/>
        </p:nvSpPr>
        <p:spPr bwMode="auto">
          <a:xfrm>
            <a:off x="7334251" y="1357314"/>
            <a:ext cx="4000500" cy="708025"/>
          </a:xfrm>
          <a:prstGeom prst="rect">
            <a:avLst/>
          </a:prstGeom>
          <a:noFill/>
          <a:ln w="9525">
            <a:noFill/>
            <a:miter lim="800000"/>
            <a:headEnd/>
            <a:tailEnd/>
          </a:ln>
        </p:spPr>
        <p:txBody>
          <a:bodyPr>
            <a:spAutoFit/>
          </a:bodyPr>
          <a:lstStyle/>
          <a:p>
            <a:r>
              <a:rPr lang="fr-FR" sz="2000" b="1">
                <a:solidFill>
                  <a:srgbClr val="FF6600"/>
                </a:solidFill>
                <a:latin typeface="Constantia" pitchFamily="18" charset="0"/>
              </a:rPr>
              <a:t>Faire les choses comme</a:t>
            </a:r>
          </a:p>
          <a:p>
            <a:r>
              <a:rPr lang="fr-FR" sz="2000" b="1">
                <a:solidFill>
                  <a:srgbClr val="FF6600"/>
                </a:solidFill>
                <a:latin typeface="Constantia" pitchFamily="18" charset="0"/>
              </a:rPr>
              <a:t>elles doivent être faites</a:t>
            </a:r>
            <a:endParaRPr lang="fr-FR" sz="2000">
              <a:solidFill>
                <a:srgbClr val="FF6600"/>
              </a:solidFill>
              <a:latin typeface="Constantia" pitchFamily="18" charset="0"/>
            </a:endParaRPr>
          </a:p>
        </p:txBody>
      </p:sp>
      <p:sp>
        <p:nvSpPr>
          <p:cNvPr id="36868" name="ZoneTexte 4"/>
          <p:cNvSpPr txBox="1">
            <a:spLocks noChangeArrowheads="1"/>
          </p:cNvSpPr>
          <p:nvPr/>
        </p:nvSpPr>
        <p:spPr bwMode="auto">
          <a:xfrm>
            <a:off x="381001" y="1357314"/>
            <a:ext cx="6667500" cy="1570037"/>
          </a:xfrm>
          <a:prstGeom prst="rect">
            <a:avLst/>
          </a:prstGeom>
          <a:noFill/>
          <a:ln w="9525">
            <a:noFill/>
            <a:miter lim="800000"/>
            <a:headEnd/>
            <a:tailEnd/>
          </a:ln>
        </p:spPr>
        <p:txBody>
          <a:bodyPr>
            <a:spAutoFit/>
          </a:bodyPr>
          <a:lstStyle/>
          <a:p>
            <a:pPr algn="ctr"/>
            <a:r>
              <a:rPr lang="fr-FR" sz="2400" b="1" i="1">
                <a:solidFill>
                  <a:srgbClr val="FF0066"/>
                </a:solidFill>
                <a:latin typeface="Constantia" pitchFamily="18" charset="0"/>
              </a:rPr>
              <a:t> Objectifs</a:t>
            </a:r>
          </a:p>
          <a:p>
            <a:r>
              <a:rPr lang="fr-FR" sz="2400" b="1">
                <a:latin typeface="Constantia" pitchFamily="18" charset="0"/>
              </a:rPr>
              <a:t>Standardiser la démarche</a:t>
            </a:r>
          </a:p>
          <a:p>
            <a:r>
              <a:rPr lang="fr-FR" sz="2400" b="1">
                <a:latin typeface="Constantia" pitchFamily="18" charset="0"/>
              </a:rPr>
              <a:t>Instaurer une « discipline consentie»</a:t>
            </a:r>
          </a:p>
          <a:p>
            <a:r>
              <a:rPr lang="fr-FR" sz="2400" b="1">
                <a:latin typeface="Constantia" pitchFamily="18" charset="0"/>
              </a:rPr>
              <a:t>(autorité naturelle &amp; de compétence)</a:t>
            </a:r>
            <a:endParaRPr lang="fr-FR" sz="2400">
              <a:solidFill>
                <a:srgbClr val="FF33CC"/>
              </a:solidFill>
              <a:latin typeface="Constantia" pitchFamily="18" charset="0"/>
            </a:endParaRPr>
          </a:p>
        </p:txBody>
      </p:sp>
      <p:graphicFrame>
        <p:nvGraphicFramePr>
          <p:cNvPr id="12" name="Diagramme 11"/>
          <p:cNvGraphicFramePr/>
          <p:nvPr/>
        </p:nvGraphicFramePr>
        <p:xfrm>
          <a:off x="3968792" y="3071810"/>
          <a:ext cx="8128000" cy="3563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6870" name="ZoneTexte 12"/>
          <p:cNvSpPr txBox="1">
            <a:spLocks noChangeArrowheads="1"/>
          </p:cNvSpPr>
          <p:nvPr/>
        </p:nvSpPr>
        <p:spPr bwMode="auto">
          <a:xfrm>
            <a:off x="190500" y="3071814"/>
            <a:ext cx="3429000" cy="800219"/>
          </a:xfrm>
          <a:prstGeom prst="rect">
            <a:avLst/>
          </a:prstGeom>
          <a:noFill/>
          <a:ln w="9525">
            <a:noFill/>
            <a:miter lim="800000"/>
            <a:headEnd/>
            <a:tailEnd/>
          </a:ln>
        </p:spPr>
        <p:txBody>
          <a:bodyPr>
            <a:spAutoFit/>
          </a:bodyPr>
          <a:lstStyle/>
          <a:p>
            <a:r>
              <a:rPr lang="fr-FR" sz="2800" b="1" i="1">
                <a:latin typeface="Constantia" pitchFamily="18" charset="0"/>
              </a:rPr>
              <a:t>Mot d ’ordre</a:t>
            </a:r>
          </a:p>
          <a:p>
            <a:pPr>
              <a:buClr>
                <a:srgbClr val="FF6600"/>
              </a:buClr>
              <a:buFont typeface="Wingdings" pitchFamily="2" charset="2"/>
              <a:buChar char="q"/>
            </a:pPr>
            <a:r>
              <a:rPr lang="fr-FR" b="1">
                <a:latin typeface="Constantia" pitchFamily="18" charset="0"/>
              </a:rPr>
              <a:t> Évoluer dans le progrès</a:t>
            </a:r>
            <a:endParaRPr lang="fr-FR">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fade">
                                      <p:cBhvr>
                                        <p:cTn id="7" dur="1000"/>
                                        <p:tgtEl>
                                          <p:spTgt spid="36866"/>
                                        </p:tgtEl>
                                      </p:cBhvr>
                                    </p:animEffect>
                                    <p:anim calcmode="lin" valueType="num">
                                      <p:cBhvr>
                                        <p:cTn id="8" dur="1000" fill="hold"/>
                                        <p:tgtEl>
                                          <p:spTgt spid="36866"/>
                                        </p:tgtEl>
                                        <p:attrNameLst>
                                          <p:attrName>ppt_x</p:attrName>
                                        </p:attrNameLst>
                                      </p:cBhvr>
                                      <p:tavLst>
                                        <p:tav tm="0">
                                          <p:val>
                                            <p:strVal val="#ppt_x"/>
                                          </p:val>
                                        </p:tav>
                                        <p:tav tm="100000">
                                          <p:val>
                                            <p:strVal val="#ppt_x"/>
                                          </p:val>
                                        </p:tav>
                                      </p:tavLst>
                                    </p:anim>
                                    <p:anim calcmode="lin" valueType="num">
                                      <p:cBhvr>
                                        <p:cTn id="9" dur="900" decel="100000" fill="hold"/>
                                        <p:tgtEl>
                                          <p:spTgt spid="3686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686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4" presetClass="entr" presetSubtype="0" accel="100000" fill="hold" grpId="0" nodeType="clickEffect">
                                  <p:stCondLst>
                                    <p:cond delay="0"/>
                                  </p:stCondLst>
                                  <p:childTnLst>
                                    <p:set>
                                      <p:cBhvr>
                                        <p:cTn id="14" dur="1" fill="hold">
                                          <p:stCondLst>
                                            <p:cond delay="0"/>
                                          </p:stCondLst>
                                        </p:cTn>
                                        <p:tgtEl>
                                          <p:spTgt spid="36868"/>
                                        </p:tgtEl>
                                        <p:attrNameLst>
                                          <p:attrName>style.visibility</p:attrName>
                                        </p:attrNameLst>
                                      </p:cBhvr>
                                      <p:to>
                                        <p:strVal val="visible"/>
                                      </p:to>
                                    </p:set>
                                    <p:anim calcmode="lin" valueType="num">
                                      <p:cBhvr>
                                        <p:cTn id="15" dur="500" fill="hold"/>
                                        <p:tgtEl>
                                          <p:spTgt spid="36868"/>
                                        </p:tgtEl>
                                        <p:attrNameLst>
                                          <p:attrName>ppt_w</p:attrName>
                                        </p:attrNameLst>
                                      </p:cBhvr>
                                      <p:tavLst>
                                        <p:tav tm="0">
                                          <p:val>
                                            <p:strVal val="#ppt_w*0.05"/>
                                          </p:val>
                                        </p:tav>
                                        <p:tav tm="100000">
                                          <p:val>
                                            <p:strVal val="#ppt_w"/>
                                          </p:val>
                                        </p:tav>
                                      </p:tavLst>
                                    </p:anim>
                                    <p:anim calcmode="lin" valueType="num">
                                      <p:cBhvr>
                                        <p:cTn id="16" dur="500" fill="hold"/>
                                        <p:tgtEl>
                                          <p:spTgt spid="36868"/>
                                        </p:tgtEl>
                                        <p:attrNameLst>
                                          <p:attrName>ppt_h</p:attrName>
                                        </p:attrNameLst>
                                      </p:cBhvr>
                                      <p:tavLst>
                                        <p:tav tm="0">
                                          <p:val>
                                            <p:strVal val="#ppt_h"/>
                                          </p:val>
                                        </p:tav>
                                        <p:tav tm="100000">
                                          <p:val>
                                            <p:strVal val="#ppt_h"/>
                                          </p:val>
                                        </p:tav>
                                      </p:tavLst>
                                    </p:anim>
                                    <p:anim calcmode="lin" valueType="num">
                                      <p:cBhvr>
                                        <p:cTn id="17" dur="500" fill="hold"/>
                                        <p:tgtEl>
                                          <p:spTgt spid="36868"/>
                                        </p:tgtEl>
                                        <p:attrNameLst>
                                          <p:attrName>ppt_x</p:attrName>
                                        </p:attrNameLst>
                                      </p:cBhvr>
                                      <p:tavLst>
                                        <p:tav tm="0">
                                          <p:val>
                                            <p:strVal val="#ppt_x-.2"/>
                                          </p:val>
                                        </p:tav>
                                        <p:tav tm="100000">
                                          <p:val>
                                            <p:strVal val="#ppt_x"/>
                                          </p:val>
                                        </p:tav>
                                      </p:tavLst>
                                    </p:anim>
                                    <p:anim calcmode="lin" valueType="num">
                                      <p:cBhvr>
                                        <p:cTn id="18" dur="500" fill="hold"/>
                                        <p:tgtEl>
                                          <p:spTgt spid="36868"/>
                                        </p:tgtEl>
                                        <p:attrNameLst>
                                          <p:attrName>ppt_y</p:attrName>
                                        </p:attrNameLst>
                                      </p:cBhvr>
                                      <p:tavLst>
                                        <p:tav tm="0">
                                          <p:val>
                                            <p:strVal val="#ppt_y"/>
                                          </p:val>
                                        </p:tav>
                                        <p:tav tm="100000">
                                          <p:val>
                                            <p:strVal val="#ppt_y"/>
                                          </p:val>
                                        </p:tav>
                                      </p:tavLst>
                                    </p:anim>
                                    <p:animEffect transition="in" filter="fade">
                                      <p:cBhvr>
                                        <p:cTn id="19" dur="500"/>
                                        <p:tgtEl>
                                          <p:spTgt spid="36868"/>
                                        </p:tgtEl>
                                      </p:cBhvr>
                                    </p:animEffect>
                                  </p:childTnLst>
                                </p:cTn>
                              </p:par>
                              <p:par>
                                <p:cTn id="20" presetID="54" presetClass="entr" presetSubtype="0" accel="100000" fill="hold" grpId="0" nodeType="withEffect">
                                  <p:stCondLst>
                                    <p:cond delay="0"/>
                                  </p:stCondLst>
                                  <p:childTnLst>
                                    <p:set>
                                      <p:cBhvr>
                                        <p:cTn id="21" dur="1" fill="hold">
                                          <p:stCondLst>
                                            <p:cond delay="0"/>
                                          </p:stCondLst>
                                        </p:cTn>
                                        <p:tgtEl>
                                          <p:spTgt spid="36867"/>
                                        </p:tgtEl>
                                        <p:attrNameLst>
                                          <p:attrName>style.visibility</p:attrName>
                                        </p:attrNameLst>
                                      </p:cBhvr>
                                      <p:to>
                                        <p:strVal val="visible"/>
                                      </p:to>
                                    </p:set>
                                    <p:anim calcmode="lin" valueType="num">
                                      <p:cBhvr>
                                        <p:cTn id="22" dur="500" fill="hold"/>
                                        <p:tgtEl>
                                          <p:spTgt spid="36867"/>
                                        </p:tgtEl>
                                        <p:attrNameLst>
                                          <p:attrName>ppt_w</p:attrName>
                                        </p:attrNameLst>
                                      </p:cBhvr>
                                      <p:tavLst>
                                        <p:tav tm="0">
                                          <p:val>
                                            <p:strVal val="#ppt_w*0.05"/>
                                          </p:val>
                                        </p:tav>
                                        <p:tav tm="100000">
                                          <p:val>
                                            <p:strVal val="#ppt_w"/>
                                          </p:val>
                                        </p:tav>
                                      </p:tavLst>
                                    </p:anim>
                                    <p:anim calcmode="lin" valueType="num">
                                      <p:cBhvr>
                                        <p:cTn id="23" dur="500" fill="hold"/>
                                        <p:tgtEl>
                                          <p:spTgt spid="36867"/>
                                        </p:tgtEl>
                                        <p:attrNameLst>
                                          <p:attrName>ppt_h</p:attrName>
                                        </p:attrNameLst>
                                      </p:cBhvr>
                                      <p:tavLst>
                                        <p:tav tm="0">
                                          <p:val>
                                            <p:strVal val="#ppt_h"/>
                                          </p:val>
                                        </p:tav>
                                        <p:tav tm="100000">
                                          <p:val>
                                            <p:strVal val="#ppt_h"/>
                                          </p:val>
                                        </p:tav>
                                      </p:tavLst>
                                    </p:anim>
                                    <p:anim calcmode="lin" valueType="num">
                                      <p:cBhvr>
                                        <p:cTn id="24" dur="500" fill="hold"/>
                                        <p:tgtEl>
                                          <p:spTgt spid="36867"/>
                                        </p:tgtEl>
                                        <p:attrNameLst>
                                          <p:attrName>ppt_x</p:attrName>
                                        </p:attrNameLst>
                                      </p:cBhvr>
                                      <p:tavLst>
                                        <p:tav tm="0">
                                          <p:val>
                                            <p:strVal val="#ppt_x-.2"/>
                                          </p:val>
                                        </p:tav>
                                        <p:tav tm="100000">
                                          <p:val>
                                            <p:strVal val="#ppt_x"/>
                                          </p:val>
                                        </p:tav>
                                      </p:tavLst>
                                    </p:anim>
                                    <p:anim calcmode="lin" valueType="num">
                                      <p:cBhvr>
                                        <p:cTn id="25" dur="500" fill="hold"/>
                                        <p:tgtEl>
                                          <p:spTgt spid="36867"/>
                                        </p:tgtEl>
                                        <p:attrNameLst>
                                          <p:attrName>ppt_y</p:attrName>
                                        </p:attrNameLst>
                                      </p:cBhvr>
                                      <p:tavLst>
                                        <p:tav tm="0">
                                          <p:val>
                                            <p:strVal val="#ppt_y"/>
                                          </p:val>
                                        </p:tav>
                                        <p:tav tm="100000">
                                          <p:val>
                                            <p:strVal val="#ppt_y"/>
                                          </p:val>
                                        </p:tav>
                                      </p:tavLst>
                                    </p:anim>
                                    <p:animEffect transition="in" filter="fade">
                                      <p:cBhvr>
                                        <p:cTn id="26" dur="500"/>
                                        <p:tgtEl>
                                          <p:spTgt spid="36867"/>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6870"/>
                                        </p:tgtEl>
                                        <p:attrNameLst>
                                          <p:attrName>style.visibility</p:attrName>
                                        </p:attrNameLst>
                                      </p:cBhvr>
                                      <p:to>
                                        <p:strVal val="visible"/>
                                      </p:to>
                                    </p:set>
                                    <p:anim calcmode="lin" valueType="num">
                                      <p:cBhvr>
                                        <p:cTn id="31" dur="500" fill="hold"/>
                                        <p:tgtEl>
                                          <p:spTgt spid="36870"/>
                                        </p:tgtEl>
                                        <p:attrNameLst>
                                          <p:attrName>ppt_w</p:attrName>
                                        </p:attrNameLst>
                                      </p:cBhvr>
                                      <p:tavLst>
                                        <p:tav tm="0">
                                          <p:val>
                                            <p:fltVal val="0"/>
                                          </p:val>
                                        </p:tav>
                                        <p:tav tm="100000">
                                          <p:val>
                                            <p:strVal val="#ppt_w"/>
                                          </p:val>
                                        </p:tav>
                                      </p:tavLst>
                                    </p:anim>
                                    <p:anim calcmode="lin" valueType="num">
                                      <p:cBhvr>
                                        <p:cTn id="32" dur="500" fill="hold"/>
                                        <p:tgtEl>
                                          <p:spTgt spid="36870"/>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P spid="36867" grpId="0"/>
      <p:bldP spid="36868" grpId="0"/>
      <p:bldGraphic spid="12" grpId="0">
        <p:bldAsOne/>
      </p:bldGraphic>
      <p:bldP spid="36870" grpId="0"/>
    </p:bld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re 1"/>
          <p:cNvSpPr>
            <a:spLocks noGrp="1"/>
          </p:cNvSpPr>
          <p:nvPr>
            <p:ph type="title"/>
          </p:nvPr>
        </p:nvSpPr>
        <p:spPr>
          <a:xfrm>
            <a:off x="609600" y="44450"/>
            <a:ext cx="10972800" cy="1143000"/>
          </a:xfrm>
        </p:spPr>
        <p:txBody>
          <a:bodyPr/>
          <a:lstStyle/>
          <a:p>
            <a:r>
              <a:rPr lang="fr-FR" sz="2500" b="1" dirty="0">
                <a:solidFill>
                  <a:srgbClr val="FFC000"/>
                </a:solidFill>
                <a:latin typeface="Times New Roman" pitchFamily="18" charset="0"/>
              </a:rPr>
              <a:t>Démarche - « Cinquième S » - LA RIGUEUR - SHITSUKE</a:t>
            </a:r>
            <a:endParaRPr lang="fr-FR" sz="2500" dirty="0">
              <a:solidFill>
                <a:srgbClr val="FFC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6667500" y="3929063"/>
            <a:ext cx="5429251" cy="1071562"/>
          </a:xfrm>
        </p:spPr>
        <p:txBody>
          <a:bodyPr>
            <a:normAutofit fontScale="92500"/>
          </a:bodyPr>
          <a:lstStyle/>
          <a:p>
            <a:pPr marL="274320" indent="-274320" fontAlgn="auto">
              <a:spcAft>
                <a:spcPts val="0"/>
              </a:spcAft>
              <a:buClr>
                <a:schemeClr val="accent3"/>
              </a:buClr>
              <a:buFont typeface="Wingdings 2"/>
              <a:buNone/>
              <a:defRPr/>
            </a:pPr>
            <a:r>
              <a:rPr lang="fr-FR" sz="2400" b="1" dirty="0">
                <a:solidFill>
                  <a:srgbClr val="FF33CC"/>
                </a:solidFill>
              </a:rPr>
              <a:t>     Plus la tâche est difficile, plus la notion de rigueur est importante !</a:t>
            </a:r>
            <a:endParaRPr lang="fr-FR" sz="2200" dirty="0">
              <a:solidFill>
                <a:srgbClr val="FF33CC"/>
              </a:solidFill>
              <a:latin typeface="Times New Roman" pitchFamily="18" charset="0"/>
              <a:cs typeface="Times New Roman" pitchFamily="18" charset="0"/>
            </a:endParaRPr>
          </a:p>
        </p:txBody>
      </p:sp>
      <p:sp>
        <p:nvSpPr>
          <p:cNvPr id="37892" name="ZoneTexte 3"/>
          <p:cNvSpPr txBox="1">
            <a:spLocks noChangeArrowheads="1"/>
          </p:cNvSpPr>
          <p:nvPr/>
        </p:nvSpPr>
        <p:spPr bwMode="auto">
          <a:xfrm>
            <a:off x="656167" y="2071688"/>
            <a:ext cx="2772554" cy="461665"/>
          </a:xfrm>
          <a:prstGeom prst="rect">
            <a:avLst/>
          </a:prstGeom>
          <a:noFill/>
          <a:ln w="9525">
            <a:noFill/>
            <a:miter lim="800000"/>
            <a:headEnd/>
            <a:tailEnd/>
          </a:ln>
        </p:spPr>
        <p:txBody>
          <a:bodyPr wrap="none">
            <a:spAutoFit/>
          </a:bodyPr>
          <a:lstStyle/>
          <a:p>
            <a:pPr marL="457200" indent="-457200">
              <a:buClr>
                <a:srgbClr val="FF6600"/>
              </a:buClr>
              <a:buFont typeface="Calibri" pitchFamily="34" charset="0"/>
              <a:buAutoNum type="arabicPeriod"/>
            </a:pPr>
            <a:r>
              <a:rPr lang="fr-FR" sz="2400" b="1">
                <a:latin typeface="Constantia" pitchFamily="18" charset="0"/>
              </a:rPr>
              <a:t>Fixer les règles</a:t>
            </a:r>
            <a:endParaRPr lang="fr-FR" sz="2400">
              <a:latin typeface="Times New Roman" pitchFamily="18" charset="0"/>
              <a:cs typeface="Times New Roman" pitchFamily="18" charset="0"/>
            </a:endParaRPr>
          </a:p>
        </p:txBody>
      </p:sp>
      <p:sp>
        <p:nvSpPr>
          <p:cNvPr id="37893"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37894" name="ZoneTexte 6"/>
          <p:cNvSpPr txBox="1">
            <a:spLocks noChangeArrowheads="1"/>
          </p:cNvSpPr>
          <p:nvPr/>
        </p:nvSpPr>
        <p:spPr bwMode="auto">
          <a:xfrm>
            <a:off x="6953251" y="1785938"/>
            <a:ext cx="4191000" cy="646112"/>
          </a:xfrm>
          <a:prstGeom prst="rect">
            <a:avLst/>
          </a:prstGeom>
          <a:noFill/>
          <a:ln w="9525">
            <a:noFill/>
            <a:miter lim="800000"/>
            <a:headEnd/>
            <a:tailEnd/>
          </a:ln>
        </p:spPr>
        <p:txBody>
          <a:bodyPr>
            <a:spAutoFit/>
          </a:bodyPr>
          <a:lstStyle/>
          <a:p>
            <a:r>
              <a:rPr lang="fr-FR" b="1">
                <a:latin typeface="Constantia" pitchFamily="18" charset="0"/>
              </a:rPr>
              <a:t>Le rôle de l ’encadrement</a:t>
            </a:r>
          </a:p>
          <a:p>
            <a:r>
              <a:rPr lang="fr-FR" b="1">
                <a:latin typeface="Constantia" pitchFamily="18" charset="0"/>
              </a:rPr>
              <a:t>est primordial, il doit :</a:t>
            </a:r>
            <a:endParaRPr lang="fr-FR" b="1">
              <a:solidFill>
                <a:srgbClr val="FF6600"/>
              </a:solidFill>
              <a:latin typeface="Constantia" pitchFamily="18" charset="0"/>
            </a:endParaRPr>
          </a:p>
        </p:txBody>
      </p:sp>
      <p:sp>
        <p:nvSpPr>
          <p:cNvPr id="37895" name="ZoneTexte 8"/>
          <p:cNvSpPr txBox="1">
            <a:spLocks noChangeArrowheads="1"/>
          </p:cNvSpPr>
          <p:nvPr/>
        </p:nvSpPr>
        <p:spPr bwMode="auto">
          <a:xfrm>
            <a:off x="7143752" y="2643188"/>
            <a:ext cx="3905249" cy="1016000"/>
          </a:xfrm>
          <a:prstGeom prst="rect">
            <a:avLst/>
          </a:prstGeom>
          <a:noFill/>
          <a:ln w="9525">
            <a:noFill/>
            <a:miter lim="800000"/>
            <a:headEnd/>
            <a:tailEnd/>
          </a:ln>
        </p:spPr>
        <p:txBody>
          <a:bodyPr>
            <a:spAutoFit/>
          </a:bodyPr>
          <a:lstStyle/>
          <a:p>
            <a:r>
              <a:rPr lang="fr-FR" sz="2000" b="1">
                <a:solidFill>
                  <a:srgbClr val="FF33CC"/>
                </a:solidFill>
                <a:latin typeface="Constantia" pitchFamily="18" charset="0"/>
              </a:rPr>
              <a:t>« En soutenant et en encourageant le personnel à adhérer »</a:t>
            </a:r>
            <a:endParaRPr lang="fr-FR" sz="2000">
              <a:solidFill>
                <a:srgbClr val="FF33CC"/>
              </a:solidFill>
              <a:latin typeface="Constantia" pitchFamily="18" charset="0"/>
            </a:endParaRPr>
          </a:p>
        </p:txBody>
      </p:sp>
      <p:pic>
        <p:nvPicPr>
          <p:cNvPr id="37896" name="Picture 2"/>
          <p:cNvPicPr>
            <a:picLocks noChangeAspect="1" noChangeArrowheads="1"/>
          </p:cNvPicPr>
          <p:nvPr/>
        </p:nvPicPr>
        <p:blipFill>
          <a:blip r:embed="rId3"/>
          <a:srcRect/>
          <a:stretch>
            <a:fillRect/>
          </a:stretch>
        </p:blipFill>
        <p:spPr bwMode="auto">
          <a:xfrm>
            <a:off x="571500" y="2786063"/>
            <a:ext cx="5429251" cy="3714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 calcmode="lin" valueType="num">
                                      <p:cBhvr>
                                        <p:cTn id="7" dur="1000" fill="hold"/>
                                        <p:tgtEl>
                                          <p:spTgt spid="37890"/>
                                        </p:tgtEl>
                                        <p:attrNameLst>
                                          <p:attrName>ppt_w</p:attrName>
                                        </p:attrNameLst>
                                      </p:cBhvr>
                                      <p:tavLst>
                                        <p:tav tm="0">
                                          <p:val>
                                            <p:fltVal val="0"/>
                                          </p:val>
                                        </p:tav>
                                        <p:tav tm="100000">
                                          <p:val>
                                            <p:strVal val="#ppt_w"/>
                                          </p:val>
                                        </p:tav>
                                      </p:tavLst>
                                    </p:anim>
                                    <p:anim calcmode="lin" valueType="num">
                                      <p:cBhvr>
                                        <p:cTn id="8" dur="1000" fill="hold"/>
                                        <p:tgtEl>
                                          <p:spTgt spid="37890"/>
                                        </p:tgtEl>
                                        <p:attrNameLst>
                                          <p:attrName>ppt_h</p:attrName>
                                        </p:attrNameLst>
                                      </p:cBhvr>
                                      <p:tavLst>
                                        <p:tav tm="0">
                                          <p:val>
                                            <p:fltVal val="0"/>
                                          </p:val>
                                        </p:tav>
                                        <p:tav tm="100000">
                                          <p:val>
                                            <p:strVal val="#ppt_h"/>
                                          </p:val>
                                        </p:tav>
                                      </p:tavLst>
                                    </p:anim>
                                    <p:anim calcmode="lin" valueType="num">
                                      <p:cBhvr>
                                        <p:cTn id="9" dur="1000" fill="hold"/>
                                        <p:tgtEl>
                                          <p:spTgt spid="3789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789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37893"/>
                                        </p:tgtEl>
                                        <p:attrNameLst>
                                          <p:attrName>style.visibility</p:attrName>
                                        </p:attrNameLst>
                                      </p:cBhvr>
                                      <p:to>
                                        <p:strVal val="visible"/>
                                      </p:to>
                                    </p:set>
                                    <p:anim calcmode="lin" valueType="num">
                                      <p:cBhvr>
                                        <p:cTn id="15" dur="500" fill="hold"/>
                                        <p:tgtEl>
                                          <p:spTgt spid="37893"/>
                                        </p:tgtEl>
                                        <p:attrNameLst>
                                          <p:attrName>ppt_w</p:attrName>
                                        </p:attrNameLst>
                                      </p:cBhvr>
                                      <p:tavLst>
                                        <p:tav tm="0">
                                          <p:val>
                                            <p:fltVal val="0"/>
                                          </p:val>
                                        </p:tav>
                                        <p:tav tm="100000">
                                          <p:val>
                                            <p:strVal val="#ppt_w"/>
                                          </p:val>
                                        </p:tav>
                                      </p:tavLst>
                                    </p:anim>
                                    <p:anim calcmode="lin" valueType="num">
                                      <p:cBhvr>
                                        <p:cTn id="16" dur="500" fill="hold"/>
                                        <p:tgtEl>
                                          <p:spTgt spid="37893"/>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37892"/>
                                        </p:tgtEl>
                                        <p:attrNameLst>
                                          <p:attrName>style.visibility</p:attrName>
                                        </p:attrNameLst>
                                      </p:cBhvr>
                                      <p:to>
                                        <p:strVal val="visible"/>
                                      </p:to>
                                    </p:set>
                                    <p:anim calcmode="lin" valueType="num">
                                      <p:cBhvr>
                                        <p:cTn id="19" dur="500" fill="hold"/>
                                        <p:tgtEl>
                                          <p:spTgt spid="37892"/>
                                        </p:tgtEl>
                                        <p:attrNameLst>
                                          <p:attrName>ppt_w</p:attrName>
                                        </p:attrNameLst>
                                      </p:cBhvr>
                                      <p:tavLst>
                                        <p:tav tm="0">
                                          <p:val>
                                            <p:fltVal val="0"/>
                                          </p:val>
                                        </p:tav>
                                        <p:tav tm="100000">
                                          <p:val>
                                            <p:strVal val="#ppt_w"/>
                                          </p:val>
                                        </p:tav>
                                      </p:tavLst>
                                    </p:anim>
                                    <p:anim calcmode="lin" valueType="num">
                                      <p:cBhvr>
                                        <p:cTn id="20" dur="500" fill="hold"/>
                                        <p:tgtEl>
                                          <p:spTgt spid="37892"/>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37896"/>
                                        </p:tgtEl>
                                        <p:attrNameLst>
                                          <p:attrName>style.visibility</p:attrName>
                                        </p:attrNameLst>
                                      </p:cBhvr>
                                      <p:to>
                                        <p:strVal val="visible"/>
                                      </p:to>
                                    </p:set>
                                    <p:anim calcmode="lin" valueType="num">
                                      <p:cBhvr>
                                        <p:cTn id="23" dur="500" fill="hold"/>
                                        <p:tgtEl>
                                          <p:spTgt spid="37896"/>
                                        </p:tgtEl>
                                        <p:attrNameLst>
                                          <p:attrName>ppt_w</p:attrName>
                                        </p:attrNameLst>
                                      </p:cBhvr>
                                      <p:tavLst>
                                        <p:tav tm="0">
                                          <p:val>
                                            <p:fltVal val="0"/>
                                          </p:val>
                                        </p:tav>
                                        <p:tav tm="100000">
                                          <p:val>
                                            <p:strVal val="#ppt_w"/>
                                          </p:val>
                                        </p:tav>
                                      </p:tavLst>
                                    </p:anim>
                                    <p:anim calcmode="lin" valueType="num">
                                      <p:cBhvr>
                                        <p:cTn id="24" dur="500" fill="hold"/>
                                        <p:tgtEl>
                                          <p:spTgt spid="37896"/>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37894"/>
                                        </p:tgtEl>
                                        <p:attrNameLst>
                                          <p:attrName>style.visibility</p:attrName>
                                        </p:attrNameLst>
                                      </p:cBhvr>
                                      <p:to>
                                        <p:strVal val="visible"/>
                                      </p:to>
                                    </p:set>
                                    <p:anim calcmode="lin" valueType="num">
                                      <p:cBhvr>
                                        <p:cTn id="29" dur="500" fill="hold"/>
                                        <p:tgtEl>
                                          <p:spTgt spid="37894"/>
                                        </p:tgtEl>
                                        <p:attrNameLst>
                                          <p:attrName>ppt_w</p:attrName>
                                        </p:attrNameLst>
                                      </p:cBhvr>
                                      <p:tavLst>
                                        <p:tav tm="0">
                                          <p:val>
                                            <p:fltVal val="0"/>
                                          </p:val>
                                        </p:tav>
                                        <p:tav tm="100000">
                                          <p:val>
                                            <p:strVal val="#ppt_w"/>
                                          </p:val>
                                        </p:tav>
                                      </p:tavLst>
                                    </p:anim>
                                    <p:anim calcmode="lin" valueType="num">
                                      <p:cBhvr>
                                        <p:cTn id="30" dur="500" fill="hold"/>
                                        <p:tgtEl>
                                          <p:spTgt spid="37894"/>
                                        </p:tgtEl>
                                        <p:attrNameLst>
                                          <p:attrName>ppt_h</p:attrName>
                                        </p:attrNameLst>
                                      </p:cBhvr>
                                      <p:tavLst>
                                        <p:tav tm="0">
                                          <p:val>
                                            <p:strVal val="#ppt_h"/>
                                          </p:val>
                                        </p:tav>
                                        <p:tav tm="100000">
                                          <p:val>
                                            <p:strVal val="#ppt_h"/>
                                          </p:val>
                                        </p:tav>
                                      </p:tavLst>
                                    </p:anim>
                                  </p:childTnLst>
                                </p:cTn>
                              </p:par>
                              <p:par>
                                <p:cTn id="31" presetID="17" presetClass="entr" presetSubtype="10" fill="hold" grpId="0" nodeType="withEffect">
                                  <p:stCondLst>
                                    <p:cond delay="0"/>
                                  </p:stCondLst>
                                  <p:childTnLst>
                                    <p:set>
                                      <p:cBhvr>
                                        <p:cTn id="32" dur="1" fill="hold">
                                          <p:stCondLst>
                                            <p:cond delay="0"/>
                                          </p:stCondLst>
                                        </p:cTn>
                                        <p:tgtEl>
                                          <p:spTgt spid="37895"/>
                                        </p:tgtEl>
                                        <p:attrNameLst>
                                          <p:attrName>style.visibility</p:attrName>
                                        </p:attrNameLst>
                                      </p:cBhvr>
                                      <p:to>
                                        <p:strVal val="visible"/>
                                      </p:to>
                                    </p:set>
                                    <p:anim calcmode="lin" valueType="num">
                                      <p:cBhvr>
                                        <p:cTn id="33" dur="500" fill="hold"/>
                                        <p:tgtEl>
                                          <p:spTgt spid="37895"/>
                                        </p:tgtEl>
                                        <p:attrNameLst>
                                          <p:attrName>ppt_w</p:attrName>
                                        </p:attrNameLst>
                                      </p:cBhvr>
                                      <p:tavLst>
                                        <p:tav tm="0">
                                          <p:val>
                                            <p:fltVal val="0"/>
                                          </p:val>
                                        </p:tav>
                                        <p:tav tm="100000">
                                          <p:val>
                                            <p:strVal val="#ppt_w"/>
                                          </p:val>
                                        </p:tav>
                                      </p:tavLst>
                                    </p:anim>
                                    <p:anim calcmode="lin" valueType="num">
                                      <p:cBhvr>
                                        <p:cTn id="34" dur="500" fill="hold"/>
                                        <p:tgtEl>
                                          <p:spTgt spid="37895"/>
                                        </p:tgtEl>
                                        <p:attrNameLst>
                                          <p:attrName>ppt_h</p:attrName>
                                        </p:attrNameLst>
                                      </p:cBhvr>
                                      <p:tavLst>
                                        <p:tav tm="0">
                                          <p:val>
                                            <p:strVal val="#ppt_h"/>
                                          </p:val>
                                        </p:tav>
                                        <p:tav tm="100000">
                                          <p:val>
                                            <p:strVal val="#ppt_h"/>
                                          </p:val>
                                        </p:tav>
                                      </p:tavLst>
                                    </p:anim>
                                  </p:childTnLst>
                                </p:cTn>
                              </p:par>
                              <p:par>
                                <p:cTn id="35" presetID="17" presetClass="entr" presetSubtype="1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500" fill="hold"/>
                                        <p:tgtEl>
                                          <p:spTgt spid="3"/>
                                        </p:tgtEl>
                                        <p:attrNameLst>
                                          <p:attrName>ppt_w</p:attrName>
                                        </p:attrNameLst>
                                      </p:cBhvr>
                                      <p:tavLst>
                                        <p:tav tm="0">
                                          <p:val>
                                            <p:fltVal val="0"/>
                                          </p:val>
                                        </p:tav>
                                        <p:tav tm="100000">
                                          <p:val>
                                            <p:strVal val="#ppt_w"/>
                                          </p:val>
                                        </p:tav>
                                      </p:tavLst>
                                    </p:anim>
                                    <p:anim calcmode="lin" valueType="num">
                                      <p:cBhvr>
                                        <p:cTn id="38"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 grpId="0"/>
      <p:bldP spid="37892" grpId="0"/>
      <p:bldP spid="37893" grpId="0"/>
      <p:bldP spid="37894" grpId="0"/>
      <p:bldP spid="37895" grpId="0"/>
    </p:bld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a:xfrm>
            <a:off x="609600" y="14068"/>
            <a:ext cx="10972800" cy="857250"/>
          </a:xfrm>
        </p:spPr>
        <p:txBody>
          <a:bodyPr/>
          <a:lstStyle/>
          <a:p>
            <a:r>
              <a:rPr lang="fr-FR" sz="2500" b="1" dirty="0">
                <a:solidFill>
                  <a:srgbClr val="FFC000"/>
                </a:solidFill>
                <a:latin typeface="Times New Roman" pitchFamily="18" charset="0"/>
              </a:rPr>
              <a:t>Démarche - « Cinquième S » - LA RIGUEUR - SHITSUKE</a:t>
            </a:r>
            <a:endParaRPr lang="fr-FR" sz="2500" dirty="0">
              <a:solidFill>
                <a:srgbClr val="FFC000"/>
              </a:solidFill>
              <a:latin typeface="Times New Roman" pitchFamily="18" charset="0"/>
            </a:endParaRPr>
          </a:p>
        </p:txBody>
      </p:sp>
      <p:pic>
        <p:nvPicPr>
          <p:cNvPr id="38915" name="Picture 2"/>
          <p:cNvPicPr>
            <a:picLocks noGrp="1" noChangeAspect="1" noChangeArrowheads="1"/>
          </p:cNvPicPr>
          <p:nvPr>
            <p:ph idx="1"/>
          </p:nvPr>
        </p:nvPicPr>
        <p:blipFill>
          <a:blip r:embed="rId2"/>
          <a:srcRect/>
          <a:stretch>
            <a:fillRect/>
          </a:stretch>
        </p:blipFill>
        <p:spPr>
          <a:xfrm>
            <a:off x="1619251" y="2243138"/>
            <a:ext cx="8953500" cy="3771900"/>
          </a:xfrm>
          <a:noFill/>
        </p:spPr>
      </p:pic>
      <p:sp>
        <p:nvSpPr>
          <p:cNvPr id="5" name="ZoneTexte 4"/>
          <p:cNvSpPr txBox="1"/>
          <p:nvPr/>
        </p:nvSpPr>
        <p:spPr>
          <a:xfrm>
            <a:off x="571501" y="857250"/>
            <a:ext cx="9334500" cy="884238"/>
          </a:xfrm>
          <a:prstGeom prst="rect">
            <a:avLst/>
          </a:prstGeom>
          <a:noFill/>
        </p:spPr>
        <p:txBody>
          <a:bodyPr>
            <a:spAutoFit/>
          </a:bodyPr>
          <a:lstStyle/>
          <a:p>
            <a:r>
              <a:rPr lang="fr-FR" sz="2800">
                <a:solidFill>
                  <a:srgbClr val="FF33CC"/>
                </a:solidFill>
                <a:latin typeface="Constantia" pitchFamily="18" charset="0"/>
              </a:rPr>
              <a:t>Processus </a:t>
            </a:r>
          </a:p>
          <a:p>
            <a:pPr>
              <a:buClr>
                <a:srgbClr val="FF6600"/>
              </a:buClr>
              <a:buFont typeface="Calibri" pitchFamily="34" charset="0"/>
              <a:buAutoNum type="arabicPeriod"/>
            </a:pPr>
            <a:r>
              <a:rPr lang="fr-FR" sz="2400" b="1">
                <a:latin typeface="Constantia" pitchFamily="18" charset="0"/>
              </a:rPr>
              <a:t>Veiller à leur application et éviter toute déviation</a:t>
            </a:r>
            <a:endParaRPr lang="fr-FR" sz="2400">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p:cTn id="7" dur="500" fill="hold"/>
                                        <p:tgtEl>
                                          <p:spTgt spid="38914"/>
                                        </p:tgtEl>
                                        <p:attrNameLst>
                                          <p:attrName>ppt_w</p:attrName>
                                        </p:attrNameLst>
                                      </p:cBhvr>
                                      <p:tavLst>
                                        <p:tav tm="0">
                                          <p:val>
                                            <p:fltVal val="0"/>
                                          </p:val>
                                        </p:tav>
                                        <p:tav tm="100000">
                                          <p:val>
                                            <p:strVal val="#ppt_w"/>
                                          </p:val>
                                        </p:tav>
                                      </p:tavLst>
                                    </p:anim>
                                    <p:anim calcmode="lin" valueType="num">
                                      <p:cBhvr>
                                        <p:cTn id="8" dur="500" fill="hold"/>
                                        <p:tgtEl>
                                          <p:spTgt spid="3891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38915"/>
                                        </p:tgtEl>
                                        <p:attrNameLst>
                                          <p:attrName>style.visibility</p:attrName>
                                        </p:attrNameLst>
                                      </p:cBhvr>
                                      <p:to>
                                        <p:strVal val="visible"/>
                                      </p:to>
                                    </p:set>
                                    <p:anim calcmode="lin" valueType="num">
                                      <p:cBhvr>
                                        <p:cTn id="19" dur="500" fill="hold"/>
                                        <p:tgtEl>
                                          <p:spTgt spid="38915"/>
                                        </p:tgtEl>
                                        <p:attrNameLst>
                                          <p:attrName>ppt_w</p:attrName>
                                        </p:attrNameLst>
                                      </p:cBhvr>
                                      <p:tavLst>
                                        <p:tav tm="0">
                                          <p:val>
                                            <p:fltVal val="0"/>
                                          </p:val>
                                        </p:tav>
                                        <p:tav tm="100000">
                                          <p:val>
                                            <p:strVal val="#ppt_w"/>
                                          </p:val>
                                        </p:tav>
                                      </p:tavLst>
                                    </p:anim>
                                    <p:anim calcmode="lin" valueType="num">
                                      <p:cBhvr>
                                        <p:cTn id="20" dur="500" fill="hold"/>
                                        <p:tgtEl>
                                          <p:spTgt spid="389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5" grpId="0"/>
    </p:bld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re 1"/>
          <p:cNvSpPr>
            <a:spLocks noGrp="1"/>
          </p:cNvSpPr>
          <p:nvPr>
            <p:ph type="title"/>
          </p:nvPr>
        </p:nvSpPr>
        <p:spPr>
          <a:xfrm>
            <a:off x="609600" y="260350"/>
            <a:ext cx="10972800" cy="1143000"/>
          </a:xfrm>
        </p:spPr>
        <p:txBody>
          <a:bodyPr/>
          <a:lstStyle/>
          <a:p>
            <a:r>
              <a:rPr lang="fr-FR" sz="2500" b="1" dirty="0">
                <a:solidFill>
                  <a:srgbClr val="FFC000"/>
                </a:solidFill>
                <a:latin typeface="Times New Roman" pitchFamily="18" charset="0"/>
              </a:rPr>
              <a:t>Démarche - « Cinquième S » - LA RIGUEUR - SHITSUKE</a:t>
            </a:r>
            <a:endParaRPr lang="fr-FR" sz="2500" dirty="0">
              <a:solidFill>
                <a:srgbClr val="FFC000"/>
              </a:solidFill>
              <a:latin typeface="Times New Roman" pitchFamily="18" charset="0"/>
            </a:endParaRPr>
          </a:p>
        </p:txBody>
      </p:sp>
      <p:sp>
        <p:nvSpPr>
          <p:cNvPr id="4" name="Rectangle à coins arrondis 3"/>
          <p:cNvSpPr/>
          <p:nvPr/>
        </p:nvSpPr>
        <p:spPr>
          <a:xfrm>
            <a:off x="476252" y="1928813"/>
            <a:ext cx="3524249"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000" b="1" dirty="0"/>
              <a:t>S</a:t>
            </a:r>
            <a:r>
              <a:rPr lang="fr-FR" sz="2800" b="1" dirty="0"/>
              <a:t>HITSUKE</a:t>
            </a:r>
            <a:endParaRPr lang="fr-FR" sz="2800" dirty="0"/>
          </a:p>
        </p:txBody>
      </p:sp>
      <p:sp>
        <p:nvSpPr>
          <p:cNvPr id="5" name="Rectangle à coins arrondis 4"/>
          <p:cNvSpPr/>
          <p:nvPr/>
        </p:nvSpPr>
        <p:spPr>
          <a:xfrm>
            <a:off x="7143751" y="1928813"/>
            <a:ext cx="3619500"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000" b="1" dirty="0"/>
              <a:t>R</a:t>
            </a:r>
            <a:r>
              <a:rPr lang="fr-FR" sz="2800" b="1" dirty="0"/>
              <a:t>igueur</a:t>
            </a:r>
            <a:endParaRPr lang="fr-FR" sz="2800" dirty="0"/>
          </a:p>
        </p:txBody>
      </p:sp>
      <p:sp>
        <p:nvSpPr>
          <p:cNvPr id="6" name="Flèche droite à entaille 5"/>
          <p:cNvSpPr/>
          <p:nvPr/>
        </p:nvSpPr>
        <p:spPr>
          <a:xfrm>
            <a:off x="4857751" y="2286000"/>
            <a:ext cx="1333500" cy="571500"/>
          </a:xfrm>
          <a:prstGeom prst="notchedRightArrow">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fr-FR"/>
          </a:p>
        </p:txBody>
      </p:sp>
      <p:sp>
        <p:nvSpPr>
          <p:cNvPr id="39942" name="ZoneTexte 6"/>
          <p:cNvSpPr txBox="1">
            <a:spLocks noChangeArrowheads="1"/>
          </p:cNvSpPr>
          <p:nvPr/>
        </p:nvSpPr>
        <p:spPr bwMode="auto">
          <a:xfrm>
            <a:off x="190500" y="3929063"/>
            <a:ext cx="11811000" cy="1631950"/>
          </a:xfrm>
          <a:prstGeom prst="rect">
            <a:avLst/>
          </a:prstGeom>
          <a:noFill/>
          <a:ln w="9525">
            <a:noFill/>
            <a:miter lim="800000"/>
            <a:headEnd/>
            <a:tailEnd/>
          </a:ln>
        </p:spPr>
        <p:txBody>
          <a:bodyPr>
            <a:spAutoFit/>
          </a:bodyPr>
          <a:lstStyle/>
          <a:p>
            <a:r>
              <a:rPr lang="fr-FR" sz="2800" b="1" i="1">
                <a:latin typeface="Constantia" pitchFamily="18" charset="0"/>
              </a:rPr>
              <a:t>Actions &amp; résultats attendus</a:t>
            </a:r>
          </a:p>
          <a:p>
            <a:pPr>
              <a:buClr>
                <a:srgbClr val="FF6600"/>
              </a:buClr>
              <a:buFont typeface="Wingdings" pitchFamily="2" charset="2"/>
              <a:buChar char="q"/>
            </a:pPr>
            <a:r>
              <a:rPr lang="fr-FR" sz="2400">
                <a:latin typeface="Constantia" pitchFamily="18" charset="0"/>
              </a:rPr>
              <a:t>  Proposer des standards</a:t>
            </a:r>
          </a:p>
          <a:p>
            <a:r>
              <a:rPr lang="fr-FR" sz="2400">
                <a:latin typeface="Constantia" pitchFamily="18" charset="0"/>
              </a:rPr>
              <a:t>                Modes opératoires et fiches d ’instructions</a:t>
            </a:r>
          </a:p>
          <a:p>
            <a:pPr>
              <a:buClr>
                <a:srgbClr val="FF6600"/>
              </a:buClr>
              <a:buFont typeface="Wingdings" pitchFamily="2" charset="2"/>
              <a:buChar char="q"/>
            </a:pPr>
            <a:r>
              <a:rPr lang="fr-FR" sz="2400">
                <a:latin typeface="Constantia" pitchFamily="18" charset="0"/>
              </a:rPr>
              <a:t> Pérenniser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p:cTn id="7" dur="500" fill="hold"/>
                                        <p:tgtEl>
                                          <p:spTgt spid="39938"/>
                                        </p:tgtEl>
                                        <p:attrNameLst>
                                          <p:attrName>ppt_w</p:attrName>
                                        </p:attrNameLst>
                                      </p:cBhvr>
                                      <p:tavLst>
                                        <p:tav tm="0">
                                          <p:val>
                                            <p:fltVal val="0"/>
                                          </p:val>
                                        </p:tav>
                                        <p:tav tm="100000">
                                          <p:val>
                                            <p:strVal val="#ppt_w"/>
                                          </p:val>
                                        </p:tav>
                                      </p:tavLst>
                                    </p:anim>
                                    <p:anim calcmode="lin" valueType="num">
                                      <p:cBhvr>
                                        <p:cTn id="8" dur="500" fill="hold"/>
                                        <p:tgtEl>
                                          <p:spTgt spid="3993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34" presetClass="entr" presetSubtype="0" fill="hold" grpId="0" nodeType="clickEffect">
                                  <p:stCondLst>
                                    <p:cond delay="0"/>
                                  </p:stCondLst>
                                  <p:childTnLst>
                                    <p:set>
                                      <p:cBhvr>
                                        <p:cTn id="26" dur="1" fill="hold">
                                          <p:stCondLst>
                                            <p:cond delay="0"/>
                                          </p:stCondLst>
                                        </p:cTn>
                                        <p:tgtEl>
                                          <p:spTgt spid="39942"/>
                                        </p:tgtEl>
                                        <p:attrNameLst>
                                          <p:attrName>style.visibility</p:attrName>
                                        </p:attrNameLst>
                                      </p:cBhvr>
                                      <p:to>
                                        <p:strVal val="visible"/>
                                      </p:to>
                                    </p:set>
                                    <p:anim from="(-#ppt_w/2)" to="(#ppt_x)" calcmode="lin" valueType="num">
                                      <p:cBhvr>
                                        <p:cTn id="27" dur="600" fill="hold">
                                          <p:stCondLst>
                                            <p:cond delay="0"/>
                                          </p:stCondLst>
                                        </p:cTn>
                                        <p:tgtEl>
                                          <p:spTgt spid="39942"/>
                                        </p:tgtEl>
                                        <p:attrNameLst>
                                          <p:attrName>ppt_x</p:attrName>
                                        </p:attrNameLst>
                                      </p:cBhvr>
                                    </p:anim>
                                    <p:anim from="0" to="-1.0" calcmode="lin" valueType="num">
                                      <p:cBhvr>
                                        <p:cTn id="28" dur="200" decel="50000" autoRev="1" fill="hold">
                                          <p:stCondLst>
                                            <p:cond delay="600"/>
                                          </p:stCondLst>
                                        </p:cTn>
                                        <p:tgtEl>
                                          <p:spTgt spid="39942"/>
                                        </p:tgtEl>
                                        <p:attrNameLst>
                                          <p:attrName>xshear</p:attrName>
                                        </p:attrNameLst>
                                      </p:cBhvr>
                                    </p:anim>
                                    <p:animScale>
                                      <p:cBhvr>
                                        <p:cTn id="29" dur="200" decel="100000" autoRev="1" fill="hold">
                                          <p:stCondLst>
                                            <p:cond delay="600"/>
                                          </p:stCondLst>
                                        </p:cTn>
                                        <p:tgtEl>
                                          <p:spTgt spid="39942"/>
                                        </p:tgtEl>
                                      </p:cBhvr>
                                      <p:from x="100000" y="100000"/>
                                      <p:to x="80000" y="100000"/>
                                    </p:animScale>
                                    <p:anim by="(#ppt_h/3+#ppt_w*0.1)" calcmode="lin" valueType="num">
                                      <p:cBhvr additive="sum">
                                        <p:cTn id="30" dur="200" decel="100000" autoRev="1" fill="hold">
                                          <p:stCondLst>
                                            <p:cond delay="600"/>
                                          </p:stCondLst>
                                        </p:cTn>
                                        <p:tgtEl>
                                          <p:spTgt spid="3994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4" grpId="0" animBg="1"/>
      <p:bldP spid="5" grpId="0" animBg="1"/>
      <p:bldP spid="6" grpId="0" animBg="1"/>
      <p:bldP spid="3994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92D050"/>
                </a:solidFill>
              </a:rPr>
              <a:t>Tableau de bord</a:t>
            </a:r>
          </a:p>
        </p:txBody>
      </p:sp>
      <p:sp>
        <p:nvSpPr>
          <p:cNvPr id="3" name="Espace réservé du contenu 2"/>
          <p:cNvSpPr>
            <a:spLocks noGrp="1"/>
          </p:cNvSpPr>
          <p:nvPr>
            <p:ph idx="1"/>
          </p:nvPr>
        </p:nvSpPr>
        <p:spPr/>
        <p:txBody>
          <a:bodyPr/>
          <a:lstStyle/>
          <a:p>
            <a:r>
              <a:rPr lang="fr-FR" dirty="0"/>
              <a:t>Comme nous l'avons déjà expliqué dans l'introduction, le tableau de bord est un élément important pour le fonctionnement du service maintenance, sans lui, le manager devient comme un conducteur dans le brouillard... Il faut donc qu'il soit réalisé à la perfection, et que les indicateurs soient bien choisis.</a:t>
            </a:r>
          </a:p>
          <a:p>
            <a:endParaRPr lang="fr-FR"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Partie Pratique : Démarche de mise en place des 5S</a:t>
            </a:r>
            <a:endParaRPr lang="fr-FR" dirty="0">
              <a:solidFill>
                <a:srgbClr val="FFC000"/>
              </a:solidFill>
            </a:endParaRPr>
          </a:p>
        </p:txBody>
      </p:sp>
      <p:sp>
        <p:nvSpPr>
          <p:cNvPr id="3" name="Espace réservé du contenu 2"/>
          <p:cNvSpPr>
            <a:spLocks noGrp="1"/>
          </p:cNvSpPr>
          <p:nvPr>
            <p:ph idx="1"/>
          </p:nvPr>
        </p:nvSpPr>
        <p:spPr/>
        <p:txBody>
          <a:bodyPr/>
          <a:lstStyle/>
          <a:p>
            <a:pPr lvl="0">
              <a:buNone/>
            </a:pPr>
            <a:r>
              <a:rPr lang="fr-FR" b="1" dirty="0"/>
              <a:t>1.Définir la problématique et l’objectif du lancement de la méthode</a:t>
            </a:r>
            <a:endParaRPr lang="fr-FR" dirty="0"/>
          </a:p>
          <a:p>
            <a:r>
              <a:rPr lang="fr-FR" dirty="0"/>
              <a:t>LES 5S est l'étape initiale pour chaque démarche d'amélioration, alors vous étudiez la raison pour laquelle vous allez les lancer (par exemple : libérer les espaces, ou bien s'elle sera une étape préparatoire pour d'autres méthodes d'amélioration de la productivité, etc.) et c'est préférable si vous arrivez à chiffrer les gains probables.</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b="1" dirty="0">
                <a:solidFill>
                  <a:srgbClr val="FFC000"/>
                </a:solidFill>
              </a:rPr>
              <a:t>Engagement de la direction</a:t>
            </a:r>
            <a:endParaRPr lang="fr-FR" dirty="0">
              <a:solidFill>
                <a:srgbClr val="FFC000"/>
              </a:solidFill>
            </a:endParaRPr>
          </a:p>
        </p:txBody>
      </p:sp>
      <p:sp>
        <p:nvSpPr>
          <p:cNvPr id="3" name="Espace réservé du contenu 2"/>
          <p:cNvSpPr>
            <a:spLocks noGrp="1"/>
          </p:cNvSpPr>
          <p:nvPr>
            <p:ph idx="1"/>
          </p:nvPr>
        </p:nvSpPr>
        <p:spPr/>
        <p:txBody>
          <a:bodyPr>
            <a:normAutofit/>
          </a:bodyPr>
          <a:lstStyle/>
          <a:p>
            <a:r>
              <a:rPr lang="fr-FR" sz="2400" dirty="0"/>
              <a:t>La mise en place des 5S nécessite un effort énorme de tous les services industriels et parfois, il demande des investissements ou bien des décisions à haut niveau pour éliminer ou déplacer des biens de l'entreprise, c'est pour cela il faut avoir l'engagement de la direction dans la poche avec de commencer. </a:t>
            </a:r>
          </a:p>
          <a:p>
            <a:r>
              <a:rPr lang="fr-FR" sz="2400" dirty="0"/>
              <a:t>Essayez  de présenter à la direction les gains et la problématique qui vous a poussé à lancer les 5S .</a:t>
            </a:r>
          </a:p>
          <a:p>
            <a:endParaRPr lang="fr-FR" sz="2400"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b="1" dirty="0">
                <a:solidFill>
                  <a:srgbClr val="FFC000"/>
                </a:solidFill>
              </a:rPr>
              <a:t>Définir l’équipe de travail</a:t>
            </a:r>
            <a:endParaRPr lang="fr-FR" dirty="0">
              <a:solidFill>
                <a:srgbClr val="FFC000"/>
              </a:solidFill>
            </a:endParaRPr>
          </a:p>
        </p:txBody>
      </p:sp>
      <p:sp>
        <p:nvSpPr>
          <p:cNvPr id="3" name="Espace réservé du contenu 2"/>
          <p:cNvSpPr>
            <a:spLocks noGrp="1"/>
          </p:cNvSpPr>
          <p:nvPr>
            <p:ph idx="1"/>
          </p:nvPr>
        </p:nvSpPr>
        <p:spPr/>
        <p:txBody>
          <a:bodyPr>
            <a:normAutofit/>
          </a:bodyPr>
          <a:lstStyle/>
          <a:p>
            <a:r>
              <a:rPr lang="fr-FR" sz="2400" dirty="0"/>
              <a:t>Après l'obtention de l'engagement de la direction, vous le diffusez et vous le présentez dans les points d'affichage; Puis vous commencez à choisir votre équipe de travail ( c'est préférable qu'il contiendra des membres de tous les services).</a:t>
            </a:r>
          </a:p>
          <a:p>
            <a:r>
              <a:rPr lang="fr-FR" sz="2400" dirty="0"/>
              <a:t>Vous élaborez un organigramme 5S et vous le diffusez pour motiver et faire adhérer les gens à y participer .Exemple : </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p:cNvSpPr>
            <a:spLocks noChangeArrowheads="1"/>
          </p:cNvSpPr>
          <p:nvPr/>
        </p:nvSpPr>
        <p:spPr bwMode="auto">
          <a:xfrm>
            <a:off x="4781549" y="1483519"/>
            <a:ext cx="1787525"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 5S Chairman »</a:t>
            </a:r>
            <a:endParaRPr lang="en-US" sz="1200"/>
          </a:p>
        </p:txBody>
      </p:sp>
      <p:sp>
        <p:nvSpPr>
          <p:cNvPr id="5" name="AutoShape 3"/>
          <p:cNvSpPr>
            <a:spLocks noChangeArrowheads="1"/>
          </p:cNvSpPr>
          <p:nvPr/>
        </p:nvSpPr>
        <p:spPr bwMode="auto">
          <a:xfrm>
            <a:off x="4781549" y="1775619"/>
            <a:ext cx="1787525"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Directeur du site</a:t>
            </a:r>
            <a:endParaRPr lang="en-US" sz="1200">
              <a:solidFill>
                <a:schemeClr val="bg1"/>
              </a:solidFill>
            </a:endParaRPr>
          </a:p>
        </p:txBody>
      </p:sp>
      <p:sp>
        <p:nvSpPr>
          <p:cNvPr id="6" name="Line 4"/>
          <p:cNvSpPr>
            <a:spLocks noChangeShapeType="1"/>
          </p:cNvSpPr>
          <p:nvPr/>
        </p:nvSpPr>
        <p:spPr bwMode="auto">
          <a:xfrm>
            <a:off x="5648324" y="2055019"/>
            <a:ext cx="0" cy="55880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7" name="AutoShape 5"/>
          <p:cNvSpPr>
            <a:spLocks noChangeArrowheads="1"/>
          </p:cNvSpPr>
          <p:nvPr/>
        </p:nvSpPr>
        <p:spPr bwMode="auto">
          <a:xfrm>
            <a:off x="4752974" y="2486819"/>
            <a:ext cx="1789113"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Responsable 5S</a:t>
            </a:r>
            <a:endParaRPr lang="en-US" sz="1200"/>
          </a:p>
        </p:txBody>
      </p:sp>
      <p:sp>
        <p:nvSpPr>
          <p:cNvPr id="8" name="AutoShape 6"/>
          <p:cNvSpPr>
            <a:spLocks noChangeArrowheads="1"/>
          </p:cNvSpPr>
          <p:nvPr/>
        </p:nvSpPr>
        <p:spPr bwMode="auto">
          <a:xfrm>
            <a:off x="4752974" y="2778919"/>
            <a:ext cx="1789113"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EHS or Q.A Manager</a:t>
            </a:r>
            <a:endParaRPr lang="en-US" sz="1200">
              <a:solidFill>
                <a:schemeClr val="bg1"/>
              </a:solidFill>
            </a:endParaRPr>
          </a:p>
        </p:txBody>
      </p:sp>
      <p:sp>
        <p:nvSpPr>
          <p:cNvPr id="9" name="Line 7"/>
          <p:cNvSpPr>
            <a:spLocks noChangeShapeType="1"/>
          </p:cNvSpPr>
          <p:nvPr/>
        </p:nvSpPr>
        <p:spPr bwMode="auto">
          <a:xfrm>
            <a:off x="5634037" y="3071019"/>
            <a:ext cx="0" cy="69850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10" name="AutoShape 8"/>
          <p:cNvSpPr>
            <a:spLocks noChangeArrowheads="1"/>
          </p:cNvSpPr>
          <p:nvPr/>
        </p:nvSpPr>
        <p:spPr bwMode="auto">
          <a:xfrm>
            <a:off x="6651624" y="3248819"/>
            <a:ext cx="1789113"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Comité 5S</a:t>
            </a:r>
            <a:endParaRPr lang="en-US" sz="1200"/>
          </a:p>
        </p:txBody>
      </p:sp>
      <p:sp>
        <p:nvSpPr>
          <p:cNvPr id="11" name="Line 9"/>
          <p:cNvSpPr>
            <a:spLocks noChangeShapeType="1"/>
          </p:cNvSpPr>
          <p:nvPr/>
        </p:nvSpPr>
        <p:spPr bwMode="auto">
          <a:xfrm>
            <a:off x="5634037" y="3388519"/>
            <a:ext cx="1017587" cy="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12" name="AutoShape 10"/>
          <p:cNvSpPr>
            <a:spLocks noChangeArrowheads="1"/>
          </p:cNvSpPr>
          <p:nvPr/>
        </p:nvSpPr>
        <p:spPr bwMode="auto">
          <a:xfrm>
            <a:off x="4740274" y="3807619"/>
            <a:ext cx="1787525"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Patrouilles 5S</a:t>
            </a:r>
            <a:endParaRPr lang="en-US" sz="1200"/>
          </a:p>
        </p:txBody>
      </p:sp>
      <p:sp>
        <p:nvSpPr>
          <p:cNvPr id="13" name="AutoShape 11"/>
          <p:cNvSpPr>
            <a:spLocks noChangeArrowheads="1"/>
          </p:cNvSpPr>
          <p:nvPr/>
        </p:nvSpPr>
        <p:spPr bwMode="auto">
          <a:xfrm>
            <a:off x="4740274" y="4099719"/>
            <a:ext cx="1787525"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Chefs d’équipes,…</a:t>
            </a:r>
            <a:endParaRPr lang="en-US" sz="1200">
              <a:solidFill>
                <a:schemeClr val="bg1"/>
              </a:solidFill>
            </a:endParaRPr>
          </a:p>
        </p:txBody>
      </p:sp>
      <p:sp>
        <p:nvSpPr>
          <p:cNvPr id="14" name="AutoShape 12"/>
          <p:cNvSpPr>
            <a:spLocks noChangeArrowheads="1"/>
          </p:cNvSpPr>
          <p:nvPr/>
        </p:nvSpPr>
        <p:spPr bwMode="auto">
          <a:xfrm>
            <a:off x="2676524" y="5572919"/>
            <a:ext cx="1787525" cy="279400"/>
          </a:xfrm>
          <a:prstGeom prst="flowChartAlternateProcess">
            <a:avLst/>
          </a:prstGeom>
          <a:solidFill>
            <a:srgbClr val="808080"/>
          </a:solidFill>
          <a:ln w="9525">
            <a:solidFill>
              <a:schemeClr val="tx1"/>
            </a:solidFill>
            <a:miter lim="800000"/>
            <a:headEnd/>
            <a:tailEnd/>
          </a:ln>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Equipe 5S 1</a:t>
            </a:r>
            <a:endParaRPr lang="en-US" sz="1200"/>
          </a:p>
        </p:txBody>
      </p:sp>
      <p:sp>
        <p:nvSpPr>
          <p:cNvPr id="15" name="AutoShape 13"/>
          <p:cNvSpPr>
            <a:spLocks noChangeArrowheads="1"/>
          </p:cNvSpPr>
          <p:nvPr/>
        </p:nvSpPr>
        <p:spPr bwMode="auto">
          <a:xfrm>
            <a:off x="2676524" y="5865019"/>
            <a:ext cx="1787525" cy="279400"/>
          </a:xfrm>
          <a:prstGeom prst="flowChartAlternateProcess">
            <a:avLst/>
          </a:prstGeom>
          <a:solidFill>
            <a:schemeClr val="tx1"/>
          </a:solidFill>
          <a:ln w="9525">
            <a:solidFill>
              <a:schemeClr val="tx1"/>
            </a:solidFill>
            <a:miter lim="800000"/>
            <a:headEnd/>
            <a:tailEnd/>
          </a:ln>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Opérateurs</a:t>
            </a:r>
          </a:p>
        </p:txBody>
      </p:sp>
      <p:sp>
        <p:nvSpPr>
          <p:cNvPr id="16" name="AutoShape 14"/>
          <p:cNvSpPr>
            <a:spLocks noChangeArrowheads="1"/>
          </p:cNvSpPr>
          <p:nvPr/>
        </p:nvSpPr>
        <p:spPr bwMode="auto">
          <a:xfrm>
            <a:off x="4725987" y="5572919"/>
            <a:ext cx="1789112"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Equipe 5S 2</a:t>
            </a:r>
            <a:endParaRPr lang="en-US" sz="1200"/>
          </a:p>
        </p:txBody>
      </p:sp>
      <p:sp>
        <p:nvSpPr>
          <p:cNvPr id="17" name="AutoShape 15"/>
          <p:cNvSpPr>
            <a:spLocks noChangeArrowheads="1"/>
          </p:cNvSpPr>
          <p:nvPr/>
        </p:nvSpPr>
        <p:spPr bwMode="auto">
          <a:xfrm>
            <a:off x="4725987" y="5865019"/>
            <a:ext cx="1789112"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Opérateurs</a:t>
            </a:r>
          </a:p>
        </p:txBody>
      </p:sp>
      <p:sp>
        <p:nvSpPr>
          <p:cNvPr id="18" name="AutoShape 16"/>
          <p:cNvSpPr>
            <a:spLocks noChangeArrowheads="1"/>
          </p:cNvSpPr>
          <p:nvPr/>
        </p:nvSpPr>
        <p:spPr bwMode="auto">
          <a:xfrm>
            <a:off x="6775449" y="5572919"/>
            <a:ext cx="1789113"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Equipe 5S 3</a:t>
            </a:r>
            <a:endParaRPr lang="en-US" sz="1200"/>
          </a:p>
        </p:txBody>
      </p:sp>
      <p:sp>
        <p:nvSpPr>
          <p:cNvPr id="19" name="AutoShape 17"/>
          <p:cNvSpPr>
            <a:spLocks noChangeArrowheads="1"/>
          </p:cNvSpPr>
          <p:nvPr/>
        </p:nvSpPr>
        <p:spPr bwMode="auto">
          <a:xfrm>
            <a:off x="6775449" y="5865019"/>
            <a:ext cx="1789113"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Employés</a:t>
            </a:r>
          </a:p>
        </p:txBody>
      </p:sp>
      <p:sp>
        <p:nvSpPr>
          <p:cNvPr id="20" name="Line 18"/>
          <p:cNvSpPr>
            <a:spLocks noChangeShapeType="1"/>
          </p:cNvSpPr>
          <p:nvPr/>
        </p:nvSpPr>
        <p:spPr bwMode="auto">
          <a:xfrm flipV="1">
            <a:off x="5634037" y="4391819"/>
            <a:ext cx="0" cy="901700"/>
          </a:xfrm>
          <a:prstGeom prst="line">
            <a:avLst/>
          </a:prstGeom>
          <a:noFill/>
          <a:ln w="9525">
            <a:solidFill>
              <a:schemeClr val="tx1"/>
            </a:solidFill>
            <a:round/>
            <a:headEnd/>
            <a:tailEnd/>
          </a:ln>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1" name="Line 19"/>
          <p:cNvSpPr>
            <a:spLocks noChangeShapeType="1"/>
          </p:cNvSpPr>
          <p:nvPr/>
        </p:nvSpPr>
        <p:spPr bwMode="auto">
          <a:xfrm>
            <a:off x="5634037" y="5318919"/>
            <a:ext cx="2028825" cy="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2" name="Line 20"/>
          <p:cNvSpPr>
            <a:spLocks noChangeShapeType="1"/>
          </p:cNvSpPr>
          <p:nvPr/>
        </p:nvSpPr>
        <p:spPr bwMode="auto">
          <a:xfrm flipV="1">
            <a:off x="7670799" y="5318919"/>
            <a:ext cx="0" cy="21590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3" name="Line 21"/>
          <p:cNvSpPr>
            <a:spLocks noChangeShapeType="1"/>
          </p:cNvSpPr>
          <p:nvPr/>
        </p:nvSpPr>
        <p:spPr bwMode="auto">
          <a:xfrm flipV="1">
            <a:off x="3576637" y="5325269"/>
            <a:ext cx="0" cy="21590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4" name="Line 22"/>
          <p:cNvSpPr>
            <a:spLocks noChangeShapeType="1"/>
          </p:cNvSpPr>
          <p:nvPr/>
        </p:nvSpPr>
        <p:spPr bwMode="auto">
          <a:xfrm>
            <a:off x="3590924" y="5318919"/>
            <a:ext cx="2028825" cy="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5" name="Line 23"/>
          <p:cNvSpPr>
            <a:spLocks noChangeShapeType="1"/>
          </p:cNvSpPr>
          <p:nvPr/>
        </p:nvSpPr>
        <p:spPr bwMode="auto">
          <a:xfrm flipV="1">
            <a:off x="5634037" y="5299869"/>
            <a:ext cx="0" cy="21590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6" name="Line 24"/>
          <p:cNvSpPr>
            <a:spLocks noChangeShapeType="1"/>
          </p:cNvSpPr>
          <p:nvPr/>
        </p:nvSpPr>
        <p:spPr bwMode="auto">
          <a:xfrm>
            <a:off x="5634037" y="4798219"/>
            <a:ext cx="1073150" cy="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7" name="AutoShape 25"/>
          <p:cNvSpPr>
            <a:spLocks noChangeArrowheads="1"/>
          </p:cNvSpPr>
          <p:nvPr/>
        </p:nvSpPr>
        <p:spPr bwMode="auto">
          <a:xfrm>
            <a:off x="6692899" y="4506119"/>
            <a:ext cx="1789113"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Equipe technique 5S</a:t>
            </a:r>
            <a:endParaRPr lang="en-US" sz="1200"/>
          </a:p>
        </p:txBody>
      </p:sp>
      <p:sp>
        <p:nvSpPr>
          <p:cNvPr id="28" name="AutoShape 26"/>
          <p:cNvSpPr>
            <a:spLocks noChangeArrowheads="1"/>
          </p:cNvSpPr>
          <p:nvPr/>
        </p:nvSpPr>
        <p:spPr bwMode="auto">
          <a:xfrm>
            <a:off x="6692899" y="4798219"/>
            <a:ext cx="1789113"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en-US" sz="1200">
                <a:solidFill>
                  <a:schemeClr val="bg1"/>
                </a:solidFill>
              </a:rPr>
              <a:t>Service maintenance</a:t>
            </a:r>
          </a:p>
        </p:txBody>
      </p:sp>
      <p:sp>
        <p:nvSpPr>
          <p:cNvPr id="29" name="AutoShape 38"/>
          <p:cNvSpPr>
            <a:spLocks noChangeArrowheads="1"/>
          </p:cNvSpPr>
          <p:nvPr/>
        </p:nvSpPr>
        <p:spPr bwMode="auto">
          <a:xfrm>
            <a:off x="4765674" y="713582"/>
            <a:ext cx="1787525"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Directeur Général</a:t>
            </a:r>
            <a:endParaRPr lang="en-US" sz="1200">
              <a:solidFill>
                <a:schemeClr val="bg1"/>
              </a:solidFill>
            </a:endParaRPr>
          </a:p>
        </p:txBody>
      </p:sp>
      <p:sp>
        <p:nvSpPr>
          <p:cNvPr id="30" name="Line 41"/>
          <p:cNvSpPr>
            <a:spLocks noChangeShapeType="1"/>
          </p:cNvSpPr>
          <p:nvPr/>
        </p:nvSpPr>
        <p:spPr bwMode="auto">
          <a:xfrm>
            <a:off x="5646737" y="919957"/>
            <a:ext cx="0" cy="55880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31" name="Rectangle 30"/>
          <p:cNvSpPr>
            <a:spLocks noChangeArrowheads="1"/>
          </p:cNvSpPr>
          <p:nvPr/>
        </p:nvSpPr>
        <p:spPr bwMode="auto">
          <a:xfrm rot="20566350">
            <a:off x="1341437" y="3966369"/>
            <a:ext cx="3192462" cy="609600"/>
          </a:xfrm>
          <a:prstGeom prst="rect">
            <a:avLst/>
          </a:prstGeom>
          <a:solidFill>
            <a:srgbClr val="FFFF00"/>
          </a:solidFill>
          <a:ln w="12700">
            <a:noFill/>
            <a:miter lim="800000"/>
            <a:headEnd/>
            <a:tailEnd/>
          </a:ln>
          <a:effectLst>
            <a:outerShdw dist="107763" dir="2700000" algn="ctr" rotWithShape="0">
              <a:srgbClr val="808080">
                <a:alpha val="50000"/>
              </a:srgbClr>
            </a:outerShdw>
          </a:effectLst>
        </p:spPr>
        <p:txBody>
          <a:bodyPr lIns="0" tIns="0" rIns="0" bIns="0">
            <a:spAutoFit/>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defTabSz="787400">
              <a:spcBef>
                <a:spcPct val="100000"/>
              </a:spcBef>
              <a:buClr>
                <a:schemeClr val="tx1"/>
              </a:buClr>
              <a:buFont typeface="Wingdings" pitchFamily="2" charset="2"/>
              <a:buNone/>
            </a:pPr>
            <a:r>
              <a:rPr lang="fr-FR" sz="2000" b="1"/>
              <a:t>Exemple appliqué au déploiement du 5S</a:t>
            </a:r>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41931" y="858107"/>
            <a:ext cx="10353762" cy="3695136"/>
          </a:xfrm>
        </p:spPr>
        <p:txBody>
          <a:bodyPr/>
          <a:lstStyle/>
          <a:p>
            <a:pPr lvl="0" algn="ctr">
              <a:buNone/>
            </a:pPr>
            <a:r>
              <a:rPr lang="fr-FR" sz="3600" b="1" u="sng" dirty="0">
                <a:solidFill>
                  <a:srgbClr val="FFC000"/>
                </a:solidFill>
              </a:rPr>
              <a:t>Formation de l’équipe</a:t>
            </a:r>
            <a:endParaRPr lang="fr-FR" sz="3600" u="sng" dirty="0">
              <a:solidFill>
                <a:srgbClr val="FFC000"/>
              </a:solidFill>
            </a:endParaRPr>
          </a:p>
          <a:p>
            <a:r>
              <a:rPr lang="fr-FR" sz="2800" dirty="0"/>
              <a:t>Vous établissez un planning des formations pour les membres d'équipe et vous commencez les formations .</a:t>
            </a:r>
          </a:p>
          <a:p>
            <a:endParaRPr lang="fr-FR" dirty="0"/>
          </a:p>
          <a:p>
            <a:pPr>
              <a:buNone/>
            </a:pPr>
            <a:endParaRPr lang="fr-FR" dirty="0"/>
          </a:p>
          <a:p>
            <a:endParaRPr lang="fr-FR"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b="1" dirty="0">
                <a:solidFill>
                  <a:srgbClr val="FFC000"/>
                </a:solidFill>
              </a:rPr>
              <a:t>Sélection du chantier pilote</a:t>
            </a:r>
            <a:endParaRPr lang="fr-FR" dirty="0">
              <a:solidFill>
                <a:srgbClr val="FFC000"/>
              </a:solidFill>
            </a:endParaRPr>
          </a:p>
        </p:txBody>
      </p:sp>
      <p:sp>
        <p:nvSpPr>
          <p:cNvPr id="3" name="Espace réservé du contenu 2"/>
          <p:cNvSpPr>
            <a:spLocks noGrp="1"/>
          </p:cNvSpPr>
          <p:nvPr>
            <p:ph idx="1"/>
          </p:nvPr>
        </p:nvSpPr>
        <p:spPr/>
        <p:txBody>
          <a:bodyPr>
            <a:normAutofit/>
          </a:bodyPr>
          <a:lstStyle/>
          <a:p>
            <a:r>
              <a:rPr lang="fr-FR" sz="2400" dirty="0"/>
              <a:t>Il est préférable de commencer le lancement dans une zone d'usine et après vous généralisez, la chose qui vous permettra d'obtenir des résultats rapides qui vont vous aidez à maintenir l'engagement de la direction et aussi augmenter la motivation des membres d'équipe. Sinon, le lancement dans l'ensemble d'usine à un seul coup risque de retarder les résultats et démotiver les gens.</a:t>
            </a:r>
          </a:p>
          <a:p>
            <a:endParaRPr lang="fr-FR" sz="2400"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2114843"/>
            <a:ext cx="10353761" cy="1326321"/>
          </a:xfrm>
        </p:spPr>
        <p:txBody>
          <a:bodyPr/>
          <a:lstStyle/>
          <a:p>
            <a:pPr lvl="0"/>
            <a:r>
              <a:rPr lang="fr-FR" dirty="0"/>
              <a:t>Préparer un planning prévisionnel </a:t>
            </a:r>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srcRect/>
          <a:stretch>
            <a:fillRect/>
          </a:stretch>
        </p:blipFill>
        <p:spPr bwMode="auto">
          <a:xfrm>
            <a:off x="0" y="0"/>
            <a:ext cx="12192000" cy="6858000"/>
          </a:xfrm>
          <a:prstGeom prst="rect">
            <a:avLst/>
          </a:prstGeom>
          <a:noFill/>
          <a:ln w="9525">
            <a:noFill/>
            <a:miter lim="800000"/>
            <a:headEnd/>
            <a:tailEnd/>
          </a:ln>
        </p:spPr>
      </p:pic>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2300" y="0"/>
            <a:ext cx="10972800" cy="690562"/>
          </a:xfrm>
        </p:spPr>
        <p:txBody>
          <a:bodyPr>
            <a:normAutofit/>
          </a:bodyPr>
          <a:lstStyle/>
          <a:p>
            <a:pPr lvl="0"/>
            <a:r>
              <a:rPr lang="fr-FR" b="1" dirty="0">
                <a:solidFill>
                  <a:srgbClr val="FFC000"/>
                </a:solidFill>
              </a:rPr>
              <a:t>Lancer la démarche</a:t>
            </a:r>
            <a:endParaRPr lang="fr-FR" dirty="0">
              <a:solidFill>
                <a:srgbClr val="FFC000"/>
              </a:solidFill>
            </a:endParaRPr>
          </a:p>
        </p:txBody>
      </p:sp>
      <p:sp>
        <p:nvSpPr>
          <p:cNvPr id="3" name="Espace réservé du contenu 2"/>
          <p:cNvSpPr>
            <a:spLocks noGrp="1"/>
          </p:cNvSpPr>
          <p:nvPr>
            <p:ph idx="1"/>
          </p:nvPr>
        </p:nvSpPr>
        <p:spPr>
          <a:xfrm>
            <a:off x="152400" y="863600"/>
            <a:ext cx="12039600" cy="5994399"/>
          </a:xfrm>
        </p:spPr>
        <p:txBody>
          <a:bodyPr>
            <a:normAutofit/>
          </a:bodyPr>
          <a:lstStyle/>
          <a:p>
            <a:pPr lvl="0"/>
            <a:r>
              <a:rPr lang="fr-FR" b="1" dirty="0">
                <a:solidFill>
                  <a:srgbClr val="D9F147"/>
                </a:solidFill>
              </a:rPr>
              <a:t>« Premier S » - DEBARRAS – SEIRI -</a:t>
            </a:r>
            <a:endParaRPr lang="fr-FR" dirty="0">
              <a:solidFill>
                <a:srgbClr val="D9F147"/>
              </a:solidFill>
            </a:endParaRPr>
          </a:p>
          <a:p>
            <a:r>
              <a:rPr lang="fr-FR" dirty="0"/>
              <a:t>Au niveau de cette étape vous allez commencer à organiser des passages d'inventaire pour lister tous les biens disponibles dans le chantier pilote.</a:t>
            </a:r>
          </a:p>
          <a:p>
            <a:r>
              <a:rPr lang="fr-FR" dirty="0"/>
              <a:t> Sélectionnez deux membres pour faire ce travail, </a:t>
            </a:r>
            <a:r>
              <a:rPr lang="fr-FR" b="1" dirty="0">
                <a:solidFill>
                  <a:srgbClr val="FFFF00"/>
                </a:solidFill>
              </a:rPr>
              <a:t>« ils doivent lister le tous « </a:t>
            </a:r>
          </a:p>
          <a:p>
            <a:r>
              <a:rPr lang="fr-FR" dirty="0"/>
              <a:t>Après l'inventaire vous réunissez les membres et vous commencez à séparer les biens dans la liste en BIEN UTILE et BIEN INUTILE, et pour chaque bien inutile , vous déterminez l'action à mettre en place pour l'écartez de cette zone, (par exemple : revente, déplacement dans des zones morts à l'extrémité, etc. ) avec le responsable d'action et la durée nécessaire .</a:t>
            </a:r>
          </a:p>
          <a:p>
            <a:r>
              <a:rPr lang="fr-FR" dirty="0"/>
              <a:t>A la fin de cette étape , vous vérifiez l'application de toutes les actions , et essayez de calculer l’indicateur de libération d'espace </a:t>
            </a:r>
          </a:p>
          <a:p>
            <a:r>
              <a:rPr lang="fr-FR" dirty="0"/>
              <a:t>          ILE = (Espace libre avant la 1ère S /Espace libre après la 1ère) *100</a:t>
            </a:r>
          </a:p>
          <a:p>
            <a:endParaRPr lang="fr-FR"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1803" y="1076496"/>
            <a:ext cx="10972800" cy="830262"/>
          </a:xfrm>
        </p:spPr>
        <p:txBody>
          <a:bodyPr>
            <a:normAutofit/>
          </a:bodyPr>
          <a:lstStyle/>
          <a:p>
            <a:r>
              <a:rPr lang="fr-FR" b="1" dirty="0">
                <a:solidFill>
                  <a:srgbClr val="FF0000"/>
                </a:solidFill>
              </a:rPr>
              <a:t>EXEMPLE FICHE S1</a:t>
            </a:r>
            <a:endParaRPr lang="fr-FR" dirty="0"/>
          </a:p>
        </p:txBody>
      </p:sp>
      <p:sp>
        <p:nvSpPr>
          <p:cNvPr id="3" name="Espace réservé du contenu 2"/>
          <p:cNvSpPr>
            <a:spLocks noGrp="1"/>
          </p:cNvSpPr>
          <p:nvPr>
            <p:ph idx="1"/>
          </p:nvPr>
        </p:nvSpPr>
        <p:spPr>
          <a:xfrm>
            <a:off x="556456" y="2251811"/>
            <a:ext cx="10972800" cy="825497"/>
          </a:xfrm>
        </p:spPr>
        <p:txBody>
          <a:bodyPr/>
          <a:lstStyle/>
          <a:p>
            <a:pPr algn="ctr"/>
            <a:r>
              <a:rPr lang="fr-FR" b="1" dirty="0"/>
              <a:t>EXEMPLE PLAN D'ACTION S1</a:t>
            </a:r>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875695" y="2298700"/>
            <a:ext cx="10353761" cy="1326321"/>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914400">
              <a:lnSpc>
                <a:spcPct val="90000"/>
              </a:lnSpc>
              <a:spcBef>
                <a:spcPct val="0"/>
              </a:spcBef>
            </a:pPr>
            <a:r>
              <a:rPr kumimoji="0" lang="fr-FR" sz="3400" b="1" i="0" u="none" strike="noStrike" kern="1200" normalizeH="0" baseline="0" noProof="0" dirty="0">
                <a:ln w="11430"/>
                <a:solidFill>
                  <a:srgbClr val="FFFF00"/>
                </a:solidFill>
                <a:effectLst>
                  <a:outerShdw blurRad="50800" dist="39000" dir="5460000" algn="tl">
                    <a:srgbClr val="000000">
                      <a:alpha val="38000"/>
                    </a:srgbClr>
                  </a:outerShdw>
                </a:effectLst>
                <a:uLnTx/>
                <a:uFillTx/>
                <a:latin typeface="+mj-lt"/>
                <a:ea typeface="+mj-ea"/>
                <a:cs typeface="+mj-cs"/>
              </a:rPr>
              <a:t>Chapitre 2</a:t>
            </a:r>
            <a:r>
              <a:rPr kumimoji="0" lang="fr-FR" sz="3400" b="1" i="0" u="none" strike="noStrike" kern="1200" normalizeH="0" noProof="0" dirty="0">
                <a:ln w="11430"/>
                <a:solidFill>
                  <a:srgbClr val="FFFF00"/>
                </a:solidFill>
                <a:effectLst>
                  <a:outerShdw blurRad="50800" dist="39000" dir="5460000" algn="tl">
                    <a:srgbClr val="000000">
                      <a:alpha val="38000"/>
                    </a:srgbClr>
                  </a:outerShdw>
                </a:effectLst>
                <a:uLnTx/>
                <a:uFillTx/>
                <a:latin typeface="+mj-lt"/>
                <a:ea typeface="+mj-ea"/>
                <a:cs typeface="+mj-cs"/>
              </a:rPr>
              <a:t> : La </a:t>
            </a:r>
            <a:r>
              <a:rPr kumimoji="0" lang="fr-FR" sz="3400" b="1" i="0" u="none" strike="noStrike" kern="1200" normalizeH="0" baseline="0" noProof="0" dirty="0">
                <a:ln w="11430"/>
                <a:solidFill>
                  <a:srgbClr val="FFFF00"/>
                </a:solidFill>
                <a:effectLst>
                  <a:outerShdw blurRad="50800" dist="39000" dir="5460000" algn="tl">
                    <a:srgbClr val="000000">
                      <a:alpha val="38000"/>
                    </a:srgbClr>
                  </a:outerShdw>
                </a:effectLst>
                <a:uLnTx/>
                <a:uFillTx/>
                <a:latin typeface="+mj-lt"/>
                <a:ea typeface="+mj-ea"/>
                <a:cs typeface="+mj-cs"/>
              </a:rPr>
              <a:t>Maintenance Corrective</a:t>
            </a:r>
            <a:endParaRPr kumimoji="0" lang="fr-FR" sz="3400" b="1" i="0" strike="noStrike" kern="1200" normalizeH="0" baseline="0" noProof="0" dirty="0">
              <a:ln w="11430"/>
              <a:solidFill>
                <a:srgbClr val="FFFF00"/>
              </a:solidFill>
              <a:effectLst>
                <a:outerShdw blurRad="50800" dist="39000" dir="5460000" algn="tl">
                  <a:srgbClr val="000000">
                    <a:alpha val="38000"/>
                  </a:srgbClr>
                </a:outerShdw>
              </a:effectLst>
              <a:uLnTx/>
              <a:uFillTx/>
              <a:latin typeface="+mj-lt"/>
              <a:ea typeface="+mj-ea"/>
              <a:cs typeface="+mj-cs"/>
            </a:endParaRP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6881"/>
            <a:ext cx="12191999" cy="965994"/>
          </a:xfrm>
        </p:spPr>
        <p:txBody>
          <a:bodyPr>
            <a:normAutofit/>
          </a:bodyPr>
          <a:lstStyle/>
          <a:p>
            <a:pPr lvl="0"/>
            <a:r>
              <a:rPr lang="fr-FR" b="1" dirty="0">
                <a:solidFill>
                  <a:srgbClr val="D9F147"/>
                </a:solidFill>
              </a:rPr>
              <a:t>« Second S » - RANGEMENT – SEITON – SEIRI -</a:t>
            </a:r>
            <a:endParaRPr lang="fr-FR" dirty="0">
              <a:solidFill>
                <a:srgbClr val="D9F147"/>
              </a:solidFill>
            </a:endParaRPr>
          </a:p>
        </p:txBody>
      </p:sp>
      <p:sp>
        <p:nvSpPr>
          <p:cNvPr id="3" name="Espace réservé du contenu 2"/>
          <p:cNvSpPr>
            <a:spLocks noGrp="1"/>
          </p:cNvSpPr>
          <p:nvPr>
            <p:ph idx="1"/>
          </p:nvPr>
        </p:nvSpPr>
        <p:spPr>
          <a:xfrm>
            <a:off x="196948" y="1026943"/>
            <a:ext cx="11676184" cy="4764258"/>
          </a:xfrm>
        </p:spPr>
        <p:txBody>
          <a:bodyPr>
            <a:noAutofit/>
          </a:bodyPr>
          <a:lstStyle/>
          <a:p>
            <a:r>
              <a:rPr lang="fr-FR" sz="1600" b="1" dirty="0">
                <a:effectLst/>
              </a:rPr>
              <a:t>Une place pour chaque chose …et chaque chose à sa place !</a:t>
            </a:r>
          </a:p>
          <a:p>
            <a:r>
              <a:rPr lang="fr-FR" sz="1600" b="1" dirty="0">
                <a:effectLst/>
              </a:rPr>
              <a:t>La première des choses à réaliser dans cette étape c'est le zoning, il faut identifier le nom de chaque zone et définir les articles qui vont être classé dans </a:t>
            </a:r>
            <a:r>
              <a:rPr lang="fr-FR" sz="1600" b="1" dirty="0" err="1">
                <a:effectLst/>
              </a:rPr>
              <a:t>chaqu'une</a:t>
            </a:r>
            <a:r>
              <a:rPr lang="fr-FR" sz="1600" b="1" dirty="0">
                <a:effectLst/>
              </a:rPr>
              <a:t> de ces zones.</a:t>
            </a:r>
          </a:p>
          <a:p>
            <a:r>
              <a:rPr lang="fr-FR" sz="1600" b="1" dirty="0">
                <a:effectLst/>
              </a:rPr>
              <a:t>Après le zoning, vous passez au rangement de chaque chose dans sa place et vous affichez le nouveau plan de l'unité.</a:t>
            </a:r>
          </a:p>
          <a:p>
            <a:pPr>
              <a:buNone/>
            </a:pPr>
            <a:r>
              <a:rPr lang="fr-FR" sz="1600" b="1" dirty="0">
                <a:effectLst/>
              </a:rPr>
              <a:t> </a:t>
            </a:r>
            <a:r>
              <a:rPr lang="fr-FR" sz="1600" b="1" u="sng" dirty="0">
                <a:effectLst/>
              </a:rPr>
              <a:t>Processus</a:t>
            </a:r>
            <a:r>
              <a:rPr lang="fr-FR" sz="1600" b="1" dirty="0">
                <a:effectLst/>
              </a:rPr>
              <a:t> :</a:t>
            </a:r>
          </a:p>
          <a:p>
            <a:r>
              <a:rPr lang="fr-FR" sz="1600" b="1" u="sng" dirty="0">
                <a:effectLst/>
              </a:rPr>
              <a:t>Ce qui n ’est pas utilisé</a:t>
            </a:r>
            <a:endParaRPr lang="fr-FR" sz="1600" b="1" dirty="0">
              <a:effectLst/>
            </a:endParaRPr>
          </a:p>
          <a:p>
            <a:pPr lvl="0"/>
            <a:r>
              <a:rPr lang="fr-FR" sz="1600" b="1" dirty="0">
                <a:effectLst/>
              </a:rPr>
              <a:t>est à éliminer (SEIRI)</a:t>
            </a:r>
          </a:p>
          <a:p>
            <a:r>
              <a:rPr lang="fr-FR" sz="1600" b="1" u="sng" dirty="0">
                <a:effectLst/>
              </a:rPr>
              <a:t>Ce qui n ’est que rarement utilisé</a:t>
            </a:r>
            <a:endParaRPr lang="fr-FR" sz="1600" b="1" dirty="0">
              <a:effectLst/>
            </a:endParaRPr>
          </a:p>
          <a:p>
            <a:pPr lvl="0"/>
            <a:r>
              <a:rPr lang="fr-FR" sz="1600" b="1" dirty="0">
                <a:effectLst/>
              </a:rPr>
              <a:t>est à placer dans des secteurs éloignés</a:t>
            </a:r>
          </a:p>
          <a:p>
            <a:r>
              <a:rPr lang="fr-FR" sz="1600" b="1" u="sng" dirty="0">
                <a:effectLst/>
              </a:rPr>
              <a:t>Ce qui est utilisé de façon occasionnelle</a:t>
            </a:r>
            <a:endParaRPr lang="fr-FR" sz="1600" b="1" dirty="0">
              <a:effectLst/>
            </a:endParaRPr>
          </a:p>
          <a:p>
            <a:pPr lvl="0"/>
            <a:r>
              <a:rPr lang="fr-FR" sz="1600" b="1" dirty="0">
                <a:effectLst/>
              </a:rPr>
              <a:t>est à placer dans des zones désignées</a:t>
            </a:r>
          </a:p>
          <a:p>
            <a:r>
              <a:rPr lang="fr-FR" sz="1600" b="1" u="sng" dirty="0">
                <a:effectLst/>
              </a:rPr>
              <a:t>Ce qui est souvent utilisé</a:t>
            </a:r>
            <a:endParaRPr lang="fr-FR" sz="1600" b="1" dirty="0">
              <a:effectLst/>
            </a:endParaRPr>
          </a:p>
          <a:p>
            <a:pPr lvl="0"/>
            <a:r>
              <a:rPr lang="fr-FR" sz="1600" b="1" dirty="0">
                <a:effectLst/>
              </a:rPr>
              <a:t>est à placer dans les aires de travail &amp; à proximité des postes</a:t>
            </a:r>
          </a:p>
          <a:p>
            <a:endParaRPr lang="fr-FR" sz="1600" b="1" dirty="0">
              <a:effectLst/>
            </a:endParaRPr>
          </a:p>
        </p:txBody>
      </p:sp>
      <p:sp>
        <p:nvSpPr>
          <p:cNvPr id="4" name="ZoneTexte 3"/>
          <p:cNvSpPr txBox="1"/>
          <p:nvPr/>
        </p:nvSpPr>
        <p:spPr>
          <a:xfrm>
            <a:off x="9080500" y="5626100"/>
            <a:ext cx="3111500" cy="923330"/>
          </a:xfrm>
          <a:prstGeom prst="rect">
            <a:avLst/>
          </a:prstGeom>
          <a:noFill/>
        </p:spPr>
        <p:txBody>
          <a:bodyPr wrap="square" rtlCol="0">
            <a:spAutoFit/>
          </a:bodyPr>
          <a:lstStyle/>
          <a:p>
            <a:r>
              <a:rPr lang="fr-FR" b="1" dirty="0">
                <a:solidFill>
                  <a:srgbClr val="FF0000"/>
                </a:solidFill>
              </a:rPr>
              <a:t>EXEMPLE FICHE DETERMINATION ZONING</a:t>
            </a:r>
          </a:p>
          <a:p>
            <a:endParaRPr lang="fr-FR"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gtEl>
                                        <p:attrNameLst>
                                          <p:attrName>style.visibility</p:attrName>
                                        </p:attrNameLst>
                                      </p:cBhvr>
                                      <p:to>
                                        <p:strVal val="visible"/>
                                      </p:to>
                                    </p:set>
                                    <p:anim calcmode="lin" valueType="num">
                                      <p:cBhvr additive="base">
                                        <p:cTn id="79" dur="500" fill="hold"/>
                                        <p:tgtEl>
                                          <p:spTgt spid="4"/>
                                        </p:tgtEl>
                                        <p:attrNameLst>
                                          <p:attrName>ppt_x</p:attrName>
                                        </p:attrNameLst>
                                      </p:cBhvr>
                                      <p:tavLst>
                                        <p:tav tm="0">
                                          <p:val>
                                            <p:strVal val="#ppt_x"/>
                                          </p:val>
                                        </p:tav>
                                        <p:tav tm="100000">
                                          <p:val>
                                            <p:strVal val="#ppt_x"/>
                                          </p:val>
                                        </p:tav>
                                      </p:tavLst>
                                    </p:anim>
                                    <p:anim calcmode="lin" valueType="num">
                                      <p:cBhvr additive="base">
                                        <p:cTn id="8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728" y="0"/>
            <a:ext cx="10353761" cy="1063724"/>
          </a:xfrm>
        </p:spPr>
        <p:txBody>
          <a:bodyPr>
            <a:normAutofit/>
          </a:bodyPr>
          <a:lstStyle/>
          <a:p>
            <a:pPr lvl="0"/>
            <a:r>
              <a:rPr lang="fr-FR" b="1" dirty="0">
                <a:solidFill>
                  <a:srgbClr val="D9F147"/>
                </a:solidFill>
              </a:rPr>
              <a:t>« Troisième S » - NETTOYAGE - SEISO</a:t>
            </a:r>
            <a:endParaRPr lang="fr-FR" dirty="0">
              <a:solidFill>
                <a:srgbClr val="D9F147"/>
              </a:solidFill>
            </a:endParaRPr>
          </a:p>
        </p:txBody>
      </p:sp>
      <p:sp>
        <p:nvSpPr>
          <p:cNvPr id="3" name="Espace réservé du contenu 2"/>
          <p:cNvSpPr>
            <a:spLocks noGrp="1"/>
          </p:cNvSpPr>
          <p:nvPr>
            <p:ph idx="1"/>
          </p:nvPr>
        </p:nvSpPr>
        <p:spPr/>
        <p:txBody>
          <a:bodyPr>
            <a:normAutofit/>
          </a:bodyPr>
          <a:lstStyle/>
          <a:p>
            <a:pPr algn="ctr">
              <a:buNone/>
            </a:pPr>
            <a:r>
              <a:rPr lang="fr-FR" sz="2400" b="1" dirty="0">
                <a:solidFill>
                  <a:srgbClr val="FFFF00"/>
                </a:solidFill>
              </a:rPr>
              <a:t>Se débarrasser de ce qui salit, de ce qui encombre </a:t>
            </a:r>
            <a:endParaRPr lang="fr-FR" sz="2400" dirty="0">
              <a:solidFill>
                <a:srgbClr val="FFFF00"/>
              </a:solidFill>
            </a:endParaRPr>
          </a:p>
          <a:p>
            <a:r>
              <a:rPr lang="fr-FR" sz="2400" dirty="0"/>
              <a:t>Maintenant ,après le rangement du tout, nous procédons au nettoyage de toutes les zones, avec une petite inspection des biens et infrastructures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60948"/>
            <a:ext cx="10353761" cy="1326321"/>
          </a:xfrm>
        </p:spPr>
        <p:txBody>
          <a:bodyPr>
            <a:normAutofit/>
          </a:bodyPr>
          <a:lstStyle/>
          <a:p>
            <a:pPr lvl="0"/>
            <a:r>
              <a:rPr lang="fr-FR" b="1" dirty="0">
                <a:solidFill>
                  <a:srgbClr val="D9F147"/>
                </a:solidFill>
              </a:rPr>
              <a:t>« Quatrième S » - L’ORDRE – SEIKETSU</a:t>
            </a:r>
            <a:endParaRPr lang="fr-FR" dirty="0">
              <a:solidFill>
                <a:srgbClr val="D9F147"/>
              </a:solidFill>
            </a:endParaRPr>
          </a:p>
        </p:txBody>
      </p:sp>
      <p:sp>
        <p:nvSpPr>
          <p:cNvPr id="3" name="Espace réservé du contenu 2"/>
          <p:cNvSpPr>
            <a:spLocks noGrp="1"/>
          </p:cNvSpPr>
          <p:nvPr>
            <p:ph idx="1"/>
          </p:nvPr>
        </p:nvSpPr>
        <p:spPr>
          <a:xfrm>
            <a:off x="913795" y="1364567"/>
            <a:ext cx="10663916" cy="4994030"/>
          </a:xfrm>
        </p:spPr>
        <p:txBody>
          <a:bodyPr>
            <a:normAutofit/>
          </a:bodyPr>
          <a:lstStyle/>
          <a:p>
            <a:r>
              <a:rPr lang="fr-FR" sz="2400" dirty="0"/>
              <a:t>C'est l'étape qui joue le rôle de la cale de DOMING, c'est où nous devons concevoir un système de maintien des étapes précédentes. Je vous conseille de nommer des agents 5S qui vont inspecter quotidiennement (par check-list) l'unité pour vérifier le maintien de ce qui a été réalisé.</a:t>
            </a:r>
          </a:p>
          <a:p>
            <a:r>
              <a:rPr lang="fr-FR" sz="2400" dirty="0"/>
              <a:t>A base de cet inspection, vous définissez les actions de correction et de prévention nécessaires.</a:t>
            </a:r>
          </a:p>
          <a:p>
            <a:r>
              <a:rPr lang="fr-FR" sz="2400" dirty="0"/>
              <a:t>Aussi vous pouvez mettre en place un système de contrôle basé sur le management visuel, par exemple : il faut faire apparaître clairement les consignes, les règles , La désignation d’une zone …</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7863" y="140665"/>
            <a:ext cx="10353761" cy="923047"/>
          </a:xfrm>
        </p:spPr>
        <p:txBody>
          <a:bodyPr>
            <a:normAutofit/>
          </a:bodyPr>
          <a:lstStyle/>
          <a:p>
            <a:pPr lvl="0"/>
            <a:r>
              <a:rPr lang="fr-FR" b="1" dirty="0">
                <a:solidFill>
                  <a:srgbClr val="D9F147"/>
                </a:solidFill>
              </a:rPr>
              <a:t>« Cinquième S » - LA RIGUEUR - SHITSUKE</a:t>
            </a:r>
            <a:endParaRPr lang="fr-FR" dirty="0">
              <a:solidFill>
                <a:srgbClr val="D9F147"/>
              </a:solidFill>
            </a:endParaRPr>
          </a:p>
        </p:txBody>
      </p:sp>
      <p:sp>
        <p:nvSpPr>
          <p:cNvPr id="3" name="Espace réservé du contenu 2"/>
          <p:cNvSpPr>
            <a:spLocks noGrp="1"/>
          </p:cNvSpPr>
          <p:nvPr>
            <p:ph idx="1"/>
          </p:nvPr>
        </p:nvSpPr>
        <p:spPr>
          <a:xfrm>
            <a:off x="407963" y="1477108"/>
            <a:ext cx="11507372" cy="5036234"/>
          </a:xfrm>
        </p:spPr>
        <p:txBody>
          <a:bodyPr>
            <a:normAutofit/>
          </a:bodyPr>
          <a:lstStyle/>
          <a:p>
            <a:pPr>
              <a:buNone/>
            </a:pPr>
            <a:r>
              <a:rPr lang="fr-FR" sz="2400" dirty="0"/>
              <a:t>Ici vous devez standardiser les quatre </a:t>
            </a:r>
            <a:r>
              <a:rPr lang="fr-FR" sz="2400" b="1" u="sng" dirty="0"/>
              <a:t>S</a:t>
            </a:r>
            <a:r>
              <a:rPr lang="fr-FR" sz="2400" dirty="0"/>
              <a:t> précédentes pour assurer la continuité:</a:t>
            </a:r>
          </a:p>
          <a:p>
            <a:r>
              <a:rPr lang="fr-FR" sz="2400" dirty="0"/>
              <a:t>- Etablissez et affichez le nouveau zoning </a:t>
            </a:r>
          </a:p>
          <a:p>
            <a:r>
              <a:rPr lang="fr-FR" sz="2400" dirty="0"/>
              <a:t>- Standardisez et formalisez les modes opératoires de nettoyage</a:t>
            </a:r>
          </a:p>
          <a:p>
            <a:r>
              <a:rPr lang="fr-FR" sz="2400" dirty="0"/>
              <a:t>- Elaborez un planning d'inspection</a:t>
            </a:r>
          </a:p>
          <a:p>
            <a:r>
              <a:rPr lang="fr-FR" sz="2400" dirty="0"/>
              <a:t>- Suivez la réalisation des nouvelles actions </a:t>
            </a:r>
          </a:p>
          <a:p>
            <a:r>
              <a:rPr lang="fr-FR" sz="2400" dirty="0"/>
              <a:t>- Programmez des réunions de "excellence des 5S", qui visent l'amélioration des S précédentes.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0162" name="Rectangle 2">
            <a:extLst>
              <a:ext uri="{FF2B5EF4-FFF2-40B4-BE49-F238E27FC236}">
                <a16:creationId xmlns:a16="http://schemas.microsoft.com/office/drawing/2014/main" id="{E768B888-B8D0-43DA-8F5E-00D44021B16A}"/>
              </a:ext>
            </a:extLst>
          </p:cNvPr>
          <p:cNvSpPr>
            <a:spLocks noGrp="1" noChangeArrowheads="1"/>
          </p:cNvSpPr>
          <p:nvPr>
            <p:ph type="title"/>
          </p:nvPr>
        </p:nvSpPr>
        <p:spPr>
          <a:xfrm>
            <a:off x="2743200" y="381000"/>
            <a:ext cx="7772400" cy="876300"/>
          </a:xfrm>
        </p:spPr>
        <p:style>
          <a:lnRef idx="0">
            <a:schemeClr val="accent6"/>
          </a:lnRef>
          <a:fillRef idx="3">
            <a:schemeClr val="accent6"/>
          </a:fillRef>
          <a:effectRef idx="3">
            <a:schemeClr val="accent6"/>
          </a:effectRef>
          <a:fontRef idx="minor">
            <a:schemeClr val="lt1"/>
          </a:fontRef>
        </p:style>
        <p:txBody>
          <a:bodyPr/>
          <a:lstStyle/>
          <a:p>
            <a:pPr algn="ctr">
              <a:defRPr/>
            </a:pPr>
            <a:r>
              <a:rPr lang="fr-FR" altLang="fr-FR" sz="4200" dirty="0">
                <a:ln w="18415" cmpd="sng">
                  <a:solidFill>
                    <a:srgbClr val="FFFFFF"/>
                  </a:solidFill>
                  <a:prstDash val="solid"/>
                </a:ln>
                <a:solidFill>
                  <a:srgbClr val="FFFFFF"/>
                </a:solidFill>
                <a:effectLst>
                  <a:outerShdw blurRad="63500" dir="3600000" algn="tl" rotWithShape="0">
                    <a:srgbClr val="000000">
                      <a:alpha val="70000"/>
                    </a:srgbClr>
                  </a:outerShdw>
                </a:effectLst>
              </a:rPr>
              <a:t>AMDEC</a:t>
            </a:r>
            <a:endParaRPr lang="fr-FR" altLang="fr-FR" sz="4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20163" name="Rectangle 3">
            <a:extLst>
              <a:ext uri="{FF2B5EF4-FFF2-40B4-BE49-F238E27FC236}">
                <a16:creationId xmlns:a16="http://schemas.microsoft.com/office/drawing/2014/main" id="{43E8381E-0398-47DC-98F5-35214DC50C51}"/>
              </a:ext>
            </a:extLst>
          </p:cNvPr>
          <p:cNvSpPr>
            <a:spLocks noGrp="1" noChangeArrowheads="1"/>
          </p:cNvSpPr>
          <p:nvPr>
            <p:ph type="body" sz="half" idx="1"/>
          </p:nvPr>
        </p:nvSpPr>
        <p:spPr>
          <a:xfrm>
            <a:off x="4583113" y="1700213"/>
            <a:ext cx="5715000" cy="5562600"/>
          </a:xfrm>
        </p:spPr>
        <p:txBody>
          <a:bodyPr/>
          <a:lstStyle/>
          <a:p>
            <a:pPr>
              <a:buFont typeface="Monotype Sorts" pitchFamily="2" charset="2"/>
              <a:buNone/>
              <a:defRPr/>
            </a:pPr>
            <a:endParaRPr lang="fr-FR" altLang="fr-FR" b="1" i="1" dirty="0">
              <a:latin typeface="Bookman Old Style" panose="02050604050505020204" pitchFamily="18" charset="0"/>
            </a:endParaRPr>
          </a:p>
          <a:p>
            <a:pPr>
              <a:buFont typeface="Monotype Sorts" pitchFamily="2" charset="2"/>
              <a:buNone/>
              <a:defRPr/>
            </a:pPr>
            <a:endParaRPr lang="fr-FR" altLang="fr-FR" b="1" i="1" dirty="0">
              <a:latin typeface="Bookman Old Style" panose="02050604050505020204" pitchFamily="18" charset="0"/>
            </a:endParaRPr>
          </a:p>
          <a:p>
            <a:pPr>
              <a:defRPr/>
            </a:pPr>
            <a:endParaRPr lang="fr-FR" altLang="fr-FR" sz="24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buFont typeface="Monotype Sorts" pitchFamily="2" charset="2"/>
              <a:buNone/>
              <a:defRPr/>
            </a:pPr>
            <a:endParaRPr lang="fr-FR" altLang="fr-FR" sz="2800" dirty="0"/>
          </a:p>
          <a:p>
            <a:pPr lvl="1">
              <a:defRPr/>
            </a:pPr>
            <a:endParaRPr lang="fr-FR" altLang="fr-FR" sz="2400" dirty="0"/>
          </a:p>
        </p:txBody>
      </p:sp>
      <p:pic>
        <p:nvPicPr>
          <p:cNvPr id="6148" name="Picture 4" descr="HUMBU101">
            <a:extLst>
              <a:ext uri="{FF2B5EF4-FFF2-40B4-BE49-F238E27FC236}">
                <a16:creationId xmlns:a16="http://schemas.microsoft.com/office/drawing/2014/main" id="{E809D5D3-2D47-4EAB-9285-42CE7EAAA5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1" y="4038600"/>
            <a:ext cx="2874963"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AutoShape 5">
            <a:extLst>
              <a:ext uri="{FF2B5EF4-FFF2-40B4-BE49-F238E27FC236}">
                <a16:creationId xmlns:a16="http://schemas.microsoft.com/office/drawing/2014/main" id="{6607189E-066A-4564-8F0A-BC8B2C63D9F7}"/>
              </a:ext>
            </a:extLst>
          </p:cNvPr>
          <p:cNvSpPr>
            <a:spLocks noChangeArrowheads="1"/>
          </p:cNvSpPr>
          <p:nvPr/>
        </p:nvSpPr>
        <p:spPr bwMode="auto">
          <a:xfrm>
            <a:off x="6553200" y="3429000"/>
            <a:ext cx="2819400" cy="1981200"/>
          </a:xfrm>
          <a:prstGeom prst="cloudCallout">
            <a:avLst>
              <a:gd name="adj1" fmla="val -96620"/>
              <a:gd name="adj2" fmla="val -11139"/>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0">
            <a:schemeClr val="accent5"/>
          </a:lnRef>
          <a:fillRef idx="3">
            <a:schemeClr val="accent5"/>
          </a:fillRef>
          <a:effectRef idx="3">
            <a:schemeClr val="accent5"/>
          </a:effectRef>
          <a:fontRef idx="minor">
            <a:schemeClr val="lt1"/>
          </a:fontRef>
        </p:style>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a:p>
        </p:txBody>
      </p:sp>
      <p:sp>
        <p:nvSpPr>
          <p:cNvPr id="6150" name="Text Box 6">
            <a:extLst>
              <a:ext uri="{FF2B5EF4-FFF2-40B4-BE49-F238E27FC236}">
                <a16:creationId xmlns:a16="http://schemas.microsoft.com/office/drawing/2014/main" id="{22408B46-4AB4-4DD1-930A-67885807F04D}"/>
              </a:ext>
            </a:extLst>
          </p:cNvPr>
          <p:cNvSpPr txBox="1">
            <a:spLocks noChangeArrowheads="1"/>
          </p:cNvSpPr>
          <p:nvPr/>
        </p:nvSpPr>
        <p:spPr bwMode="auto">
          <a:xfrm>
            <a:off x="6934200" y="3959226"/>
            <a:ext cx="21336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r>
              <a:rPr lang="fr-FR" altLang="fr-FR" sz="1600" b="1">
                <a:solidFill>
                  <a:srgbClr val="000000"/>
                </a:solidFill>
              </a:rPr>
              <a:t>SECURITE, ANALYSE DES RISQUES, PLANS DE PREVENTION...</a:t>
            </a:r>
            <a:endParaRPr lang="fr-FR" altLang="fr-FR" sz="1600">
              <a:solidFill>
                <a:srgbClr val="000000"/>
              </a:solidFill>
            </a:endParaRPr>
          </a:p>
        </p:txBody>
      </p:sp>
      <p:pic>
        <p:nvPicPr>
          <p:cNvPr id="6151" name="Picture 8">
            <a:extLst>
              <a:ext uri="{FF2B5EF4-FFF2-40B4-BE49-F238E27FC236}">
                <a16:creationId xmlns:a16="http://schemas.microsoft.com/office/drawing/2014/main" id="{1AF1D1AE-0D66-4D52-A598-DA198EAFD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9601" y="5327651"/>
            <a:ext cx="2085975"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advTm="6368"/>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0F073076-A809-44AE-B63F-315AA4992712}"/>
              </a:ext>
            </a:extLst>
          </p:cNvPr>
          <p:cNvSpPr>
            <a:spLocks noGrp="1" noChangeArrowheads="1"/>
          </p:cNvSpPr>
          <p:nvPr>
            <p:ph type="title"/>
          </p:nvPr>
        </p:nvSpPr>
        <p:spPr/>
        <p:txBody>
          <a:bodyPr/>
          <a:lstStyle/>
          <a:p>
            <a:pPr>
              <a:defRPr/>
            </a:pPr>
            <a:r>
              <a:rPr lang="fr-FR" altLang="fr-FR" dirty="0"/>
              <a:t>Sommaire:</a:t>
            </a:r>
          </a:p>
        </p:txBody>
      </p:sp>
      <p:sp>
        <p:nvSpPr>
          <p:cNvPr id="221187" name="Rectangle 3">
            <a:extLst>
              <a:ext uri="{FF2B5EF4-FFF2-40B4-BE49-F238E27FC236}">
                <a16:creationId xmlns:a16="http://schemas.microsoft.com/office/drawing/2014/main" id="{94AAA4D4-7DC1-4668-AD73-4CE14BD609A7}"/>
              </a:ext>
            </a:extLst>
          </p:cNvPr>
          <p:cNvSpPr>
            <a:spLocks noGrp="1" noChangeArrowheads="1"/>
          </p:cNvSpPr>
          <p:nvPr>
            <p:ph idx="1"/>
          </p:nvPr>
        </p:nvSpPr>
        <p:spPr>
          <a:xfrm>
            <a:off x="2640014" y="2060575"/>
            <a:ext cx="8027987" cy="4114800"/>
          </a:xfrm>
        </p:spPr>
        <p:txBody>
          <a:bodyPr>
            <a:normAutofit/>
          </a:bodyPr>
          <a:lstStyle/>
          <a:p>
            <a:pPr marL="514350" indent="-514350">
              <a:buClr>
                <a:schemeClr val="accent6">
                  <a:lumMod val="40000"/>
                  <a:lumOff val="60000"/>
                </a:schemeClr>
              </a:buClr>
              <a:buFont typeface="+mj-lt"/>
              <a:buAutoNum type="romanUcPeriod"/>
              <a:defRPr/>
            </a:pPr>
            <a:r>
              <a:rPr lang="fr-FR" altLang="fr-FR" dirty="0"/>
              <a:t>La Sûreté de Fonctionnement (S.D.F)</a:t>
            </a:r>
          </a:p>
          <a:p>
            <a:pPr marL="514350" indent="-514350">
              <a:buClr>
                <a:schemeClr val="accent6">
                  <a:lumMod val="40000"/>
                  <a:lumOff val="60000"/>
                </a:schemeClr>
              </a:buClr>
              <a:buFont typeface="+mj-lt"/>
              <a:buAutoNum type="romanUcPeriod"/>
              <a:defRPr/>
            </a:pPr>
            <a:r>
              <a:rPr lang="fr-FR" altLang="fr-FR" dirty="0"/>
              <a:t>Présentation de la méthode générale ADMEC</a:t>
            </a:r>
          </a:p>
          <a:p>
            <a:pPr marL="514350" indent="-514350">
              <a:buClr>
                <a:schemeClr val="accent6">
                  <a:lumMod val="40000"/>
                  <a:lumOff val="60000"/>
                </a:schemeClr>
              </a:buClr>
              <a:buFont typeface="+mj-lt"/>
              <a:buAutoNum type="romanUcPeriod"/>
              <a:defRPr/>
            </a:pPr>
            <a:r>
              <a:rPr lang="fr-FR" altLang="fr-FR" dirty="0"/>
              <a:t>Principe d’analyse</a:t>
            </a:r>
          </a:p>
          <a:p>
            <a:pPr marL="514350" indent="-514350">
              <a:buClr>
                <a:schemeClr val="accent6">
                  <a:lumMod val="40000"/>
                  <a:lumOff val="60000"/>
                </a:schemeClr>
              </a:buClr>
              <a:buFont typeface="+mj-lt"/>
              <a:buAutoNum type="romanUcPeriod"/>
              <a:defRPr/>
            </a:pPr>
            <a:r>
              <a:rPr lang="fr-FR" altLang="fr-FR" dirty="0"/>
              <a:t>INFLUENCE SUR LA MP ET LA GESTION DU STOCK</a:t>
            </a:r>
          </a:p>
          <a:p>
            <a:pPr marL="514350" indent="-514350">
              <a:buClr>
                <a:schemeClr val="accent6">
                  <a:lumMod val="40000"/>
                  <a:lumOff val="60000"/>
                </a:schemeClr>
              </a:buClr>
              <a:buFont typeface="+mj-lt"/>
              <a:buAutoNum type="romanUcPeriod"/>
              <a:defRPr/>
            </a:pPr>
            <a:r>
              <a:rPr lang="fr-FR" altLang="fr-FR" dirty="0"/>
              <a:t>Partie pratique</a:t>
            </a:r>
          </a:p>
          <a:p>
            <a:pPr marL="514350" indent="-514350">
              <a:buClr>
                <a:schemeClr val="accent6">
                  <a:lumMod val="40000"/>
                  <a:lumOff val="60000"/>
                </a:schemeClr>
              </a:buClr>
              <a:buFont typeface="+mj-lt"/>
              <a:buAutoNum type="romanUcPeriod"/>
              <a:defRPr/>
            </a:pPr>
            <a:r>
              <a:rPr lang="fr-FR" altLang="fr-FR" dirty="0"/>
              <a:t>EXEMPLE ETUDE DE  </a:t>
            </a:r>
          </a:p>
          <a:p>
            <a:pPr marL="514350" indent="-514350">
              <a:buClr>
                <a:schemeClr val="accent6">
                  <a:lumMod val="40000"/>
                  <a:lumOff val="60000"/>
                </a:schemeClr>
              </a:buClr>
              <a:buFont typeface="+mj-lt"/>
              <a:buAutoNum type="romanUcPeriod"/>
              <a:defRPr/>
            </a:pPr>
            <a:r>
              <a:rPr lang="fr-FR" altLang="fr-FR" dirty="0"/>
              <a:t>Conclusion</a:t>
            </a:r>
          </a:p>
        </p:txBody>
      </p:sp>
    </p:spTree>
  </p:cSld>
  <p:clrMapOvr>
    <a:masterClrMapping/>
  </p:clrMapOvr>
  <mc:AlternateContent xmlns:mc="http://schemas.openxmlformats.org/markup-compatibility/2006" xmlns:p14="http://schemas.microsoft.com/office/powerpoint/2010/main">
    <mc:Choice Requires="p14">
      <p:transition spd="slow" p14:dur="2000" advTm="25648"/>
    </mc:Choice>
    <mc:Fallback xmlns="">
      <p:transition spd="slow" advTm="2564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1187">
                                            <p:txEl>
                                              <p:pRg st="0" end="0"/>
                                            </p:txEl>
                                          </p:spTgt>
                                        </p:tgtEl>
                                        <p:attrNameLst>
                                          <p:attrName>style.visibility</p:attrName>
                                        </p:attrNameLst>
                                      </p:cBhvr>
                                      <p:to>
                                        <p:strVal val="visible"/>
                                      </p:to>
                                    </p:set>
                                    <p:anim calcmode="lin" valueType="num">
                                      <p:cBhvr additive="base">
                                        <p:cTn id="7" dur="500" fill="hold"/>
                                        <p:tgtEl>
                                          <p:spTgt spid="2211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11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1187">
                                            <p:txEl>
                                              <p:pRg st="1" end="1"/>
                                            </p:txEl>
                                          </p:spTgt>
                                        </p:tgtEl>
                                        <p:attrNameLst>
                                          <p:attrName>style.visibility</p:attrName>
                                        </p:attrNameLst>
                                      </p:cBhvr>
                                      <p:to>
                                        <p:strVal val="visible"/>
                                      </p:to>
                                    </p:set>
                                    <p:anim calcmode="lin" valueType="num">
                                      <p:cBhvr additive="base">
                                        <p:cTn id="13" dur="500" fill="hold"/>
                                        <p:tgtEl>
                                          <p:spTgt spid="2211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11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1187">
                                            <p:txEl>
                                              <p:pRg st="2" end="2"/>
                                            </p:txEl>
                                          </p:spTgt>
                                        </p:tgtEl>
                                        <p:attrNameLst>
                                          <p:attrName>style.visibility</p:attrName>
                                        </p:attrNameLst>
                                      </p:cBhvr>
                                      <p:to>
                                        <p:strVal val="visible"/>
                                      </p:to>
                                    </p:set>
                                    <p:anim calcmode="lin" valueType="num">
                                      <p:cBhvr additive="base">
                                        <p:cTn id="19" dur="500" fill="hold"/>
                                        <p:tgtEl>
                                          <p:spTgt spid="2211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11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1187">
                                            <p:txEl>
                                              <p:pRg st="3" end="3"/>
                                            </p:txEl>
                                          </p:spTgt>
                                        </p:tgtEl>
                                        <p:attrNameLst>
                                          <p:attrName>style.visibility</p:attrName>
                                        </p:attrNameLst>
                                      </p:cBhvr>
                                      <p:to>
                                        <p:strVal val="visible"/>
                                      </p:to>
                                    </p:set>
                                    <p:anim calcmode="lin" valueType="num">
                                      <p:cBhvr additive="base">
                                        <p:cTn id="25" dur="500" fill="hold"/>
                                        <p:tgtEl>
                                          <p:spTgt spid="22118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11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1187">
                                            <p:txEl>
                                              <p:pRg st="4" end="4"/>
                                            </p:txEl>
                                          </p:spTgt>
                                        </p:tgtEl>
                                        <p:attrNameLst>
                                          <p:attrName>style.visibility</p:attrName>
                                        </p:attrNameLst>
                                      </p:cBhvr>
                                      <p:to>
                                        <p:strVal val="visible"/>
                                      </p:to>
                                    </p:set>
                                    <p:anim calcmode="lin" valueType="num">
                                      <p:cBhvr additive="base">
                                        <p:cTn id="31" dur="500" fill="hold"/>
                                        <p:tgtEl>
                                          <p:spTgt spid="22118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118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1187">
                                            <p:txEl>
                                              <p:pRg st="5" end="5"/>
                                            </p:txEl>
                                          </p:spTgt>
                                        </p:tgtEl>
                                        <p:attrNameLst>
                                          <p:attrName>style.visibility</p:attrName>
                                        </p:attrNameLst>
                                      </p:cBhvr>
                                      <p:to>
                                        <p:strVal val="visible"/>
                                      </p:to>
                                    </p:set>
                                    <p:anim calcmode="lin" valueType="num">
                                      <p:cBhvr additive="base">
                                        <p:cTn id="37" dur="500" fill="hold"/>
                                        <p:tgtEl>
                                          <p:spTgt spid="22118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118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1187">
                                            <p:txEl>
                                              <p:pRg st="6" end="6"/>
                                            </p:txEl>
                                          </p:spTgt>
                                        </p:tgtEl>
                                        <p:attrNameLst>
                                          <p:attrName>style.visibility</p:attrName>
                                        </p:attrNameLst>
                                      </p:cBhvr>
                                      <p:to>
                                        <p:strVal val="visible"/>
                                      </p:to>
                                    </p:set>
                                    <p:anim calcmode="lin" valueType="num">
                                      <p:cBhvr additive="base">
                                        <p:cTn id="43" dur="500" fill="hold"/>
                                        <p:tgtEl>
                                          <p:spTgt spid="22118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118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7" grpId="0" build="p"/>
    </p:bldLst>
  </p:timing>
</p:sld>
</file>

<file path=ppt/slides/slide2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F3CAD536-2E21-4C9D-8097-357B6AAF4377}"/>
              </a:ext>
            </a:extLst>
          </p:cNvPr>
          <p:cNvSpPr>
            <a:spLocks noGrp="1" noChangeArrowheads="1"/>
          </p:cNvSpPr>
          <p:nvPr>
            <p:ph type="title"/>
          </p:nvPr>
        </p:nvSpPr>
        <p:spPr>
          <a:xfrm>
            <a:off x="2667000" y="486032"/>
            <a:ext cx="7772400" cy="926843"/>
          </a:xfrm>
          <a:solidFill>
            <a:srgbClr val="FFFF00"/>
          </a:solidFill>
          <a:ln w="28575">
            <a:solidFill>
              <a:schemeClr val="tx1"/>
            </a:solidFill>
            <a:miter lim="800000"/>
            <a:headEnd/>
            <a:tailEnd/>
          </a:ln>
        </p:spPr>
        <p:txBody>
          <a:bodyPr>
            <a:normAutofit fontScale="90000"/>
          </a:bodyPr>
          <a:lstStyle/>
          <a:p>
            <a:pPr algn="ctr">
              <a:defRPr/>
            </a:pPr>
            <a:r>
              <a:rPr lang="fr-FR" altLang="fr-FR" sz="3600">
                <a:solidFill>
                  <a:srgbClr val="000000"/>
                </a:solidFill>
                <a:effectLst>
                  <a:outerShdw blurRad="38100" dist="38100" dir="2700000" algn="tl">
                    <a:srgbClr val="FFFFFF"/>
                  </a:outerShdw>
                </a:effectLst>
              </a:rPr>
              <a:t>LA SURETE  DE FONCTIONNEMENT  ( S D F )</a:t>
            </a:r>
            <a:endParaRPr lang="fr-FR" altLang="fr-FR" sz="3200"/>
          </a:p>
        </p:txBody>
      </p:sp>
      <p:sp>
        <p:nvSpPr>
          <p:cNvPr id="224259" name="AutoShape 3">
            <a:extLst>
              <a:ext uri="{FF2B5EF4-FFF2-40B4-BE49-F238E27FC236}">
                <a16:creationId xmlns:a16="http://schemas.microsoft.com/office/drawing/2014/main" id="{D2C90BC1-622E-4462-AC52-589CD84F231C}"/>
              </a:ext>
            </a:extLst>
          </p:cNvPr>
          <p:cNvSpPr>
            <a:spLocks noChangeArrowheads="1"/>
          </p:cNvSpPr>
          <p:nvPr/>
        </p:nvSpPr>
        <p:spPr bwMode="auto">
          <a:xfrm>
            <a:off x="4495800" y="3200400"/>
            <a:ext cx="4038600" cy="2514600"/>
          </a:xfrm>
          <a:custGeom>
            <a:avLst/>
            <a:gdLst>
              <a:gd name="T0" fmla="*/ 4038600 w 21600"/>
              <a:gd name="T1" fmla="*/ 1257300 h 21600"/>
              <a:gd name="T2" fmla="*/ 2019300 w 21600"/>
              <a:gd name="T3" fmla="*/ 2514600 h 21600"/>
              <a:gd name="T4" fmla="*/ 0 w 21600"/>
              <a:gd name="T5" fmla="*/ 1257300 h 21600"/>
              <a:gd name="T6" fmla="*/ 2019300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3"/>
          </a:lnRef>
          <a:fillRef idx="2">
            <a:schemeClr val="accent3"/>
          </a:fillRef>
          <a:effectRef idx="1">
            <a:schemeClr val="accent3"/>
          </a:effectRef>
          <a:fontRef idx="minor">
            <a:schemeClr val="dk1"/>
          </a:fontRef>
        </p:style>
        <p:txBody>
          <a:bodyPr wrap="none" anchor="ctr"/>
          <a:lstStyle/>
          <a:p>
            <a:endParaRPr lang="fr-FR"/>
          </a:p>
        </p:txBody>
      </p:sp>
      <p:sp>
        <p:nvSpPr>
          <p:cNvPr id="224260" name="AutoShape 4">
            <a:extLst>
              <a:ext uri="{FF2B5EF4-FFF2-40B4-BE49-F238E27FC236}">
                <a16:creationId xmlns:a16="http://schemas.microsoft.com/office/drawing/2014/main" id="{69D3E47D-3F70-4C31-BCF2-9A8FAE64BA9E}"/>
              </a:ext>
            </a:extLst>
          </p:cNvPr>
          <p:cNvSpPr>
            <a:spLocks noChangeArrowheads="1"/>
          </p:cNvSpPr>
          <p:nvPr/>
        </p:nvSpPr>
        <p:spPr bwMode="auto">
          <a:xfrm>
            <a:off x="5638800" y="2133600"/>
            <a:ext cx="1752600" cy="1066800"/>
          </a:xfrm>
          <a:prstGeom prst="flowChartAlternateProcess">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2400" b="1">
                <a:solidFill>
                  <a:schemeClr val="tx1"/>
                </a:solidFill>
              </a:rPr>
              <a:t>FIABILITE</a:t>
            </a:r>
          </a:p>
        </p:txBody>
      </p:sp>
      <p:sp>
        <p:nvSpPr>
          <p:cNvPr id="224261" name="AutoShape 5">
            <a:extLst>
              <a:ext uri="{FF2B5EF4-FFF2-40B4-BE49-F238E27FC236}">
                <a16:creationId xmlns:a16="http://schemas.microsoft.com/office/drawing/2014/main" id="{58F0121D-8B05-46BE-85BE-E85AF9415A5D}"/>
              </a:ext>
            </a:extLst>
          </p:cNvPr>
          <p:cNvSpPr>
            <a:spLocks noChangeArrowheads="1"/>
          </p:cNvSpPr>
          <p:nvPr/>
        </p:nvSpPr>
        <p:spPr bwMode="auto">
          <a:xfrm>
            <a:off x="8458200" y="2971800"/>
            <a:ext cx="1066800" cy="2895600"/>
          </a:xfrm>
          <a:prstGeom prst="flowChartAlternateProcess">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2400">
              <a:solidFill>
                <a:schemeClr val="tx1"/>
              </a:solidFill>
            </a:endParaRPr>
          </a:p>
        </p:txBody>
      </p:sp>
      <p:sp>
        <p:nvSpPr>
          <p:cNvPr id="224262" name="AutoShape 6">
            <a:extLst>
              <a:ext uri="{FF2B5EF4-FFF2-40B4-BE49-F238E27FC236}">
                <a16:creationId xmlns:a16="http://schemas.microsoft.com/office/drawing/2014/main" id="{3FB58E70-6BCA-49F0-8061-EDE7C6A4191B}"/>
              </a:ext>
            </a:extLst>
          </p:cNvPr>
          <p:cNvSpPr>
            <a:spLocks noChangeArrowheads="1"/>
          </p:cNvSpPr>
          <p:nvPr/>
        </p:nvSpPr>
        <p:spPr bwMode="auto">
          <a:xfrm>
            <a:off x="5334000" y="5715000"/>
            <a:ext cx="2362200" cy="914400"/>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2000" b="1">
                <a:solidFill>
                  <a:schemeClr val="bg2"/>
                </a:solidFill>
              </a:rPr>
              <a:t>MAINTENABILITE</a:t>
            </a:r>
            <a:endParaRPr lang="fr-FR" altLang="fr-FR" sz="2400">
              <a:solidFill>
                <a:schemeClr val="tx1"/>
              </a:solidFill>
            </a:endParaRPr>
          </a:p>
        </p:txBody>
      </p:sp>
      <p:sp>
        <p:nvSpPr>
          <p:cNvPr id="224263" name="AutoShape 7">
            <a:extLst>
              <a:ext uri="{FF2B5EF4-FFF2-40B4-BE49-F238E27FC236}">
                <a16:creationId xmlns:a16="http://schemas.microsoft.com/office/drawing/2014/main" id="{BC7D4F16-12DD-4647-A2A5-22EE6D2BDB22}"/>
              </a:ext>
            </a:extLst>
          </p:cNvPr>
          <p:cNvSpPr>
            <a:spLocks noChangeArrowheads="1"/>
          </p:cNvSpPr>
          <p:nvPr/>
        </p:nvSpPr>
        <p:spPr bwMode="auto">
          <a:xfrm>
            <a:off x="3429000" y="3048000"/>
            <a:ext cx="1143000" cy="2895600"/>
          </a:xfrm>
          <a:prstGeom prst="flowChartAlternateProcess">
            <a:avLst/>
          </a:prstGeom>
          <a:solidFill>
            <a:srgbClr val="FF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2400">
              <a:solidFill>
                <a:schemeClr val="tx1"/>
              </a:solidFill>
            </a:endParaRPr>
          </a:p>
        </p:txBody>
      </p:sp>
      <p:sp>
        <p:nvSpPr>
          <p:cNvPr id="224264" name="Text Box 8">
            <a:extLst>
              <a:ext uri="{FF2B5EF4-FFF2-40B4-BE49-F238E27FC236}">
                <a16:creationId xmlns:a16="http://schemas.microsoft.com/office/drawing/2014/main" id="{50C69B9E-BF4B-48BC-8B48-06B4B7666176}"/>
              </a:ext>
            </a:extLst>
          </p:cNvPr>
          <p:cNvSpPr txBox="1">
            <a:spLocks noChangeArrowheads="1"/>
          </p:cNvSpPr>
          <p:nvPr/>
        </p:nvSpPr>
        <p:spPr bwMode="auto">
          <a:xfrm>
            <a:off x="5462588" y="4098925"/>
            <a:ext cx="2100262"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latin typeface="Arial" panose="020B0604020202020204" pitchFamily="34" charset="0"/>
              </a:rPr>
              <a:t>SURETE</a:t>
            </a:r>
          </a:p>
          <a:p>
            <a:pPr algn="ctr"/>
            <a:r>
              <a:rPr lang="fr-FR" altLang="fr-FR" sz="1600" b="1">
                <a:solidFill>
                  <a:schemeClr val="tx1"/>
                </a:solidFill>
                <a:latin typeface="Arial" panose="020B0604020202020204" pitchFamily="34" charset="0"/>
              </a:rPr>
              <a:t>DE</a:t>
            </a:r>
          </a:p>
          <a:p>
            <a:pPr algn="ctr"/>
            <a:r>
              <a:rPr lang="fr-FR" altLang="fr-FR" sz="1600" b="1">
                <a:solidFill>
                  <a:schemeClr val="tx1"/>
                </a:solidFill>
                <a:latin typeface="Arial" panose="020B0604020202020204" pitchFamily="34" charset="0"/>
              </a:rPr>
              <a:t>FONCTIONNEMENT</a:t>
            </a:r>
            <a:endParaRPr lang="fr-FR" altLang="fr-FR" sz="2400">
              <a:solidFill>
                <a:schemeClr val="tx1"/>
              </a:solidFill>
            </a:endParaRPr>
          </a:p>
        </p:txBody>
      </p:sp>
      <p:sp>
        <p:nvSpPr>
          <p:cNvPr id="224265" name="Text Box 9">
            <a:extLst>
              <a:ext uri="{FF2B5EF4-FFF2-40B4-BE49-F238E27FC236}">
                <a16:creationId xmlns:a16="http://schemas.microsoft.com/office/drawing/2014/main" id="{8D0D2BFA-6F27-4E55-81A8-06B7C5E4DCCF}"/>
              </a:ext>
            </a:extLst>
          </p:cNvPr>
          <p:cNvSpPr txBox="1">
            <a:spLocks noChangeArrowheads="1"/>
          </p:cNvSpPr>
          <p:nvPr/>
        </p:nvSpPr>
        <p:spPr bwMode="auto">
          <a:xfrm rot="5372783">
            <a:off x="2781300" y="4227513"/>
            <a:ext cx="2508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r>
              <a:rPr lang="fr-FR" altLang="fr-FR" sz="2400" b="1">
                <a:solidFill>
                  <a:schemeClr val="bg2"/>
                </a:solidFill>
              </a:rPr>
              <a:t>DISPONIBILITE</a:t>
            </a:r>
            <a:endParaRPr lang="fr-FR" altLang="fr-FR" sz="2400">
              <a:solidFill>
                <a:schemeClr val="tx1"/>
              </a:solidFill>
            </a:endParaRPr>
          </a:p>
        </p:txBody>
      </p:sp>
      <p:sp>
        <p:nvSpPr>
          <p:cNvPr id="224266" name="Text Box 10">
            <a:extLst>
              <a:ext uri="{FF2B5EF4-FFF2-40B4-BE49-F238E27FC236}">
                <a16:creationId xmlns:a16="http://schemas.microsoft.com/office/drawing/2014/main" id="{620D6177-5509-4074-A594-F39A90613B73}"/>
              </a:ext>
            </a:extLst>
          </p:cNvPr>
          <p:cNvSpPr txBox="1">
            <a:spLocks noChangeArrowheads="1"/>
          </p:cNvSpPr>
          <p:nvPr/>
        </p:nvSpPr>
        <p:spPr bwMode="auto">
          <a:xfrm rot="5372783">
            <a:off x="7812882" y="4307682"/>
            <a:ext cx="23574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2400" b="1">
                <a:solidFill>
                  <a:schemeClr val="bg2"/>
                </a:solidFill>
              </a:rPr>
              <a:t>SECURITE</a:t>
            </a:r>
            <a:endParaRPr lang="fr-FR" altLang="fr-FR" sz="2400" b="1">
              <a:solidFill>
                <a:schemeClr val="tx1"/>
              </a:solidFill>
            </a:endParaRPr>
          </a:p>
        </p:txBody>
      </p:sp>
      <p:sp>
        <p:nvSpPr>
          <p:cNvPr id="224267" name="AutoShape 11">
            <a:extLst>
              <a:ext uri="{FF2B5EF4-FFF2-40B4-BE49-F238E27FC236}">
                <a16:creationId xmlns:a16="http://schemas.microsoft.com/office/drawing/2014/main" id="{6444F64A-370D-4B3E-BF46-9D939A8B66E7}"/>
              </a:ext>
            </a:extLst>
          </p:cNvPr>
          <p:cNvSpPr>
            <a:spLocks noChangeArrowheads="1"/>
          </p:cNvSpPr>
          <p:nvPr/>
        </p:nvSpPr>
        <p:spPr bwMode="auto">
          <a:xfrm>
            <a:off x="2590800" y="2057400"/>
            <a:ext cx="2057400" cy="609600"/>
          </a:xfrm>
          <a:prstGeom prst="wedgeRectCallout">
            <a:avLst>
              <a:gd name="adj1" fmla="val -3935"/>
              <a:gd name="adj2" fmla="val 201301"/>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4"/>
          </a:lnRef>
          <a:fillRef idx="2">
            <a:schemeClr val="accent4"/>
          </a:fillRef>
          <a:effectRef idx="1">
            <a:schemeClr val="accent4"/>
          </a:effectRef>
          <a:fontRef idx="minor">
            <a:schemeClr val="dk1"/>
          </a:fontRef>
        </p:style>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2000" dirty="0">
                <a:solidFill>
                  <a:schemeClr val="bg1"/>
                </a:solidFill>
              </a:rPr>
              <a:t>Pas d ’arrêts de </a:t>
            </a:r>
          </a:p>
          <a:p>
            <a:pPr algn="ctr"/>
            <a:r>
              <a:rPr lang="fr-FR" altLang="fr-FR" sz="2000" dirty="0">
                <a:solidFill>
                  <a:schemeClr val="bg1"/>
                </a:solidFill>
              </a:rPr>
              <a:t>Production! </a:t>
            </a:r>
          </a:p>
        </p:txBody>
      </p:sp>
      <p:sp>
        <p:nvSpPr>
          <p:cNvPr id="224268" name="AutoShape 12">
            <a:extLst>
              <a:ext uri="{FF2B5EF4-FFF2-40B4-BE49-F238E27FC236}">
                <a16:creationId xmlns:a16="http://schemas.microsoft.com/office/drawing/2014/main" id="{D2263CF3-7919-4D08-8BF1-368BBC27A762}"/>
              </a:ext>
            </a:extLst>
          </p:cNvPr>
          <p:cNvSpPr>
            <a:spLocks noChangeArrowheads="1"/>
          </p:cNvSpPr>
          <p:nvPr/>
        </p:nvSpPr>
        <p:spPr bwMode="auto">
          <a:xfrm>
            <a:off x="8382000" y="2057400"/>
            <a:ext cx="1676400" cy="685800"/>
          </a:xfrm>
          <a:prstGeom prst="wedgeRectCallout">
            <a:avLst>
              <a:gd name="adj1" fmla="val -107954"/>
              <a:gd name="adj2" fmla="val 59491"/>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4"/>
          </a:lnRef>
          <a:fillRef idx="2">
            <a:schemeClr val="accent4"/>
          </a:fillRef>
          <a:effectRef idx="1">
            <a:schemeClr val="accent4"/>
          </a:effectRef>
          <a:fontRef idx="minor">
            <a:schemeClr val="dk1"/>
          </a:fontRef>
        </p:style>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2400">
                <a:solidFill>
                  <a:schemeClr val="bg1"/>
                </a:solidFill>
              </a:rPr>
              <a:t>Pas de</a:t>
            </a:r>
          </a:p>
          <a:p>
            <a:pPr algn="ctr"/>
            <a:r>
              <a:rPr lang="fr-FR" altLang="fr-FR" sz="2400">
                <a:solidFill>
                  <a:schemeClr val="bg1"/>
                </a:solidFill>
              </a:rPr>
              <a:t> Pannes!</a:t>
            </a:r>
          </a:p>
        </p:txBody>
      </p:sp>
      <p:sp>
        <p:nvSpPr>
          <p:cNvPr id="224269" name="AutoShape 13">
            <a:extLst>
              <a:ext uri="{FF2B5EF4-FFF2-40B4-BE49-F238E27FC236}">
                <a16:creationId xmlns:a16="http://schemas.microsoft.com/office/drawing/2014/main" id="{8BFA9DFD-61BF-4DDF-A9DD-B1266F708502}"/>
              </a:ext>
            </a:extLst>
          </p:cNvPr>
          <p:cNvSpPr>
            <a:spLocks noChangeArrowheads="1"/>
          </p:cNvSpPr>
          <p:nvPr/>
        </p:nvSpPr>
        <p:spPr bwMode="auto">
          <a:xfrm>
            <a:off x="2667000" y="6096000"/>
            <a:ext cx="2362200" cy="609600"/>
          </a:xfrm>
          <a:prstGeom prst="wedgeRectCallout">
            <a:avLst>
              <a:gd name="adj1" fmla="val 76611"/>
              <a:gd name="adj2" fmla="val 27606"/>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4"/>
          </a:lnRef>
          <a:fillRef idx="2">
            <a:schemeClr val="accent4"/>
          </a:fillRef>
          <a:effectRef idx="1">
            <a:schemeClr val="accent4"/>
          </a:effectRef>
          <a:fontRef idx="minor">
            <a:schemeClr val="dk1"/>
          </a:fontRef>
        </p:style>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2400">
                <a:solidFill>
                  <a:schemeClr val="bg1"/>
                </a:solidFill>
              </a:rPr>
              <a:t>Remise en Service </a:t>
            </a:r>
          </a:p>
          <a:p>
            <a:pPr algn="ctr"/>
            <a:r>
              <a:rPr lang="fr-FR" altLang="fr-FR" sz="2400">
                <a:solidFill>
                  <a:schemeClr val="bg1"/>
                </a:solidFill>
              </a:rPr>
              <a:t>immédiate!</a:t>
            </a:r>
          </a:p>
        </p:txBody>
      </p:sp>
      <p:sp>
        <p:nvSpPr>
          <p:cNvPr id="224270" name="AutoShape 14">
            <a:extLst>
              <a:ext uri="{FF2B5EF4-FFF2-40B4-BE49-F238E27FC236}">
                <a16:creationId xmlns:a16="http://schemas.microsoft.com/office/drawing/2014/main" id="{EC3302BD-B172-4BB4-B6E7-030F59CA530F}"/>
              </a:ext>
            </a:extLst>
          </p:cNvPr>
          <p:cNvSpPr>
            <a:spLocks noChangeArrowheads="1"/>
          </p:cNvSpPr>
          <p:nvPr/>
        </p:nvSpPr>
        <p:spPr bwMode="auto">
          <a:xfrm>
            <a:off x="8153400" y="6019800"/>
            <a:ext cx="2209800" cy="762000"/>
          </a:xfrm>
          <a:prstGeom prst="wedgeRectCallout">
            <a:avLst>
              <a:gd name="adj1" fmla="val -5389"/>
              <a:gd name="adj2" fmla="val -88958"/>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4"/>
          </a:lnRef>
          <a:fillRef idx="2">
            <a:schemeClr val="accent4"/>
          </a:fillRef>
          <a:effectRef idx="1">
            <a:schemeClr val="accent4"/>
          </a:effectRef>
          <a:fontRef idx="minor">
            <a:schemeClr val="dk1"/>
          </a:fontRef>
        </p:style>
        <p:txBody>
          <a:bodyPr wrap="none" lIns="90000" tIns="46800" rIns="90000" bIns="46800"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800">
                <a:solidFill>
                  <a:schemeClr val="bg1"/>
                </a:solidFill>
              </a:rPr>
              <a:t>Pas d ’événement</a:t>
            </a:r>
          </a:p>
          <a:p>
            <a:pPr algn="ctr"/>
            <a:r>
              <a:rPr lang="fr-FR" altLang="fr-FR" sz="1800">
                <a:solidFill>
                  <a:schemeClr val="bg1"/>
                </a:solidFill>
              </a:rPr>
              <a:t>Critique ou </a:t>
            </a:r>
          </a:p>
          <a:p>
            <a:pPr algn="ctr"/>
            <a:r>
              <a:rPr lang="fr-FR" altLang="fr-FR" sz="1800">
                <a:solidFill>
                  <a:schemeClr val="bg1"/>
                </a:solidFill>
              </a:rPr>
              <a:t>Catastrophique!</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2784"/>
    </mc:Choice>
    <mc:Fallback xmlns="">
      <p:transition spd="slow" advTm="32784"/>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272" fill="hold" nodeType="clickEffect">
                                  <p:stCondLst>
                                    <p:cond delay="0"/>
                                  </p:stCondLst>
                                  <p:childTnLst>
                                    <p:set>
                                      <p:cBhvr>
                                        <p:cTn id="6" dur="1" fill="hold">
                                          <p:stCondLst>
                                            <p:cond delay="0"/>
                                          </p:stCondLst>
                                        </p:cTn>
                                        <p:tgtEl>
                                          <p:spTgt spid="224259"/>
                                        </p:tgtEl>
                                        <p:attrNameLst>
                                          <p:attrName>style.visibility</p:attrName>
                                        </p:attrNameLst>
                                      </p:cBhvr>
                                      <p:to>
                                        <p:strVal val="visible"/>
                                      </p:to>
                                    </p:set>
                                    <p:anim calcmode="lin" valueType="num">
                                      <p:cBhvr>
                                        <p:cTn id="7" dur="500" fill="hold"/>
                                        <p:tgtEl>
                                          <p:spTgt spid="224259"/>
                                        </p:tgtEl>
                                        <p:attrNameLst>
                                          <p:attrName>ppt_w</p:attrName>
                                        </p:attrNameLst>
                                      </p:cBhvr>
                                      <p:tavLst>
                                        <p:tav tm="0">
                                          <p:val>
                                            <p:strVal val="2/3*#ppt_w"/>
                                          </p:val>
                                        </p:tav>
                                        <p:tav tm="100000">
                                          <p:val>
                                            <p:strVal val="#ppt_w"/>
                                          </p:val>
                                        </p:tav>
                                      </p:tavLst>
                                    </p:anim>
                                    <p:anim calcmode="lin" valueType="num">
                                      <p:cBhvr>
                                        <p:cTn id="8" dur="500" fill="hold"/>
                                        <p:tgtEl>
                                          <p:spTgt spid="224259"/>
                                        </p:tgtEl>
                                        <p:attrNameLst>
                                          <p:attrName>ppt_h</p:attrName>
                                        </p:attrNameLst>
                                      </p:cBhvr>
                                      <p:tavLst>
                                        <p:tav tm="0">
                                          <p:val>
                                            <p:strVal val="2/3*#ppt_h"/>
                                          </p:val>
                                        </p:tav>
                                        <p:tav tm="100000">
                                          <p:val>
                                            <p:strVal val="#ppt_h"/>
                                          </p:val>
                                        </p:tav>
                                      </p:tavLst>
                                    </p:anim>
                                  </p:childTnLst>
                                </p:cTn>
                              </p:par>
                            </p:childTnLst>
                          </p:cTn>
                        </p:par>
                        <p:par>
                          <p:cTn id="9" fill="hold" nodeType="afterGroup">
                            <p:stCondLst>
                              <p:cond delay="500"/>
                            </p:stCondLst>
                            <p:childTnLst>
                              <p:par>
                                <p:cTn id="10" presetID="5" presetClass="entr" presetSubtype="5" fill="hold" grpId="0" nodeType="afterEffect">
                                  <p:stCondLst>
                                    <p:cond delay="0"/>
                                  </p:stCondLst>
                                  <p:childTnLst>
                                    <p:set>
                                      <p:cBhvr>
                                        <p:cTn id="11" dur="1" fill="hold">
                                          <p:stCondLst>
                                            <p:cond delay="0"/>
                                          </p:stCondLst>
                                        </p:cTn>
                                        <p:tgtEl>
                                          <p:spTgt spid="224264"/>
                                        </p:tgtEl>
                                        <p:attrNameLst>
                                          <p:attrName>style.visibility</p:attrName>
                                        </p:attrNameLst>
                                      </p:cBhvr>
                                      <p:to>
                                        <p:strVal val="visible"/>
                                      </p:to>
                                    </p:set>
                                    <p:animEffect transition="in" filter="checkerboard(down)">
                                      <p:cBhvr>
                                        <p:cTn id="12" dur="500"/>
                                        <p:tgtEl>
                                          <p:spTgt spid="224264"/>
                                        </p:tgtEl>
                                      </p:cBhvr>
                                    </p:animEffect>
                                  </p:childTnLst>
                                </p:cTn>
                              </p:par>
                            </p:childTnLst>
                          </p:cTn>
                        </p:par>
                        <p:par>
                          <p:cTn id="13" fill="hold" nodeType="afterGroup">
                            <p:stCondLst>
                              <p:cond delay="1000"/>
                            </p:stCondLst>
                            <p:childTnLst>
                              <p:par>
                                <p:cTn id="14" presetID="5" presetClass="entr" presetSubtype="5" fill="hold" grpId="0" nodeType="afterEffect">
                                  <p:stCondLst>
                                    <p:cond delay="0"/>
                                  </p:stCondLst>
                                  <p:childTnLst>
                                    <p:set>
                                      <p:cBhvr>
                                        <p:cTn id="15" dur="1" fill="hold">
                                          <p:stCondLst>
                                            <p:cond delay="0"/>
                                          </p:stCondLst>
                                        </p:cTn>
                                        <p:tgtEl>
                                          <p:spTgt spid="224260"/>
                                        </p:tgtEl>
                                        <p:attrNameLst>
                                          <p:attrName>style.visibility</p:attrName>
                                        </p:attrNameLst>
                                      </p:cBhvr>
                                      <p:to>
                                        <p:strVal val="visible"/>
                                      </p:to>
                                    </p:set>
                                    <p:animEffect transition="in" filter="checkerboard(down)">
                                      <p:cBhvr>
                                        <p:cTn id="16" dur="500"/>
                                        <p:tgtEl>
                                          <p:spTgt spid="224260"/>
                                        </p:tgtEl>
                                      </p:cBhvr>
                                    </p:animEffect>
                                  </p:childTnLst>
                                </p:cTn>
                              </p:par>
                            </p:childTnLst>
                          </p:cTn>
                        </p:par>
                        <p:par>
                          <p:cTn id="17" fill="hold" nodeType="afterGroup">
                            <p:stCondLst>
                              <p:cond delay="1500"/>
                            </p:stCondLst>
                            <p:childTnLst>
                              <p:par>
                                <p:cTn id="18" presetID="2" presetClass="entr" presetSubtype="2" fill="hold" grpId="0" nodeType="afterEffect">
                                  <p:stCondLst>
                                    <p:cond delay="1000"/>
                                  </p:stCondLst>
                                  <p:childTnLst>
                                    <p:set>
                                      <p:cBhvr>
                                        <p:cTn id="19" dur="1" fill="hold">
                                          <p:stCondLst>
                                            <p:cond delay="0"/>
                                          </p:stCondLst>
                                        </p:cTn>
                                        <p:tgtEl>
                                          <p:spTgt spid="224268"/>
                                        </p:tgtEl>
                                        <p:attrNameLst>
                                          <p:attrName>style.visibility</p:attrName>
                                        </p:attrNameLst>
                                      </p:cBhvr>
                                      <p:to>
                                        <p:strVal val="visible"/>
                                      </p:to>
                                    </p:set>
                                    <p:anim calcmode="lin" valueType="num">
                                      <p:cBhvr additive="base">
                                        <p:cTn id="20" dur="500" fill="hold"/>
                                        <p:tgtEl>
                                          <p:spTgt spid="224268"/>
                                        </p:tgtEl>
                                        <p:attrNameLst>
                                          <p:attrName>ppt_x</p:attrName>
                                        </p:attrNameLst>
                                      </p:cBhvr>
                                      <p:tavLst>
                                        <p:tav tm="0">
                                          <p:val>
                                            <p:strVal val="1+#ppt_w/2"/>
                                          </p:val>
                                        </p:tav>
                                        <p:tav tm="100000">
                                          <p:val>
                                            <p:strVal val="#ppt_x"/>
                                          </p:val>
                                        </p:tav>
                                      </p:tavLst>
                                    </p:anim>
                                    <p:anim calcmode="lin" valueType="num">
                                      <p:cBhvr additive="base">
                                        <p:cTn id="21" dur="500" fill="hold"/>
                                        <p:tgtEl>
                                          <p:spTgt spid="224268"/>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3000"/>
                            </p:stCondLst>
                            <p:childTnLst>
                              <p:par>
                                <p:cTn id="23" presetID="5" presetClass="entr" presetSubtype="5" fill="hold" grpId="0" nodeType="afterEffect">
                                  <p:stCondLst>
                                    <p:cond delay="0"/>
                                  </p:stCondLst>
                                  <p:childTnLst>
                                    <p:set>
                                      <p:cBhvr>
                                        <p:cTn id="24" dur="1" fill="hold">
                                          <p:stCondLst>
                                            <p:cond delay="0"/>
                                          </p:stCondLst>
                                        </p:cTn>
                                        <p:tgtEl>
                                          <p:spTgt spid="224262"/>
                                        </p:tgtEl>
                                        <p:attrNameLst>
                                          <p:attrName>style.visibility</p:attrName>
                                        </p:attrNameLst>
                                      </p:cBhvr>
                                      <p:to>
                                        <p:strVal val="visible"/>
                                      </p:to>
                                    </p:set>
                                    <p:animEffect transition="in" filter="checkerboard(down)">
                                      <p:cBhvr>
                                        <p:cTn id="25" dur="500"/>
                                        <p:tgtEl>
                                          <p:spTgt spid="224262"/>
                                        </p:tgtEl>
                                      </p:cBhvr>
                                    </p:animEffect>
                                  </p:childTnLst>
                                </p:cTn>
                              </p:par>
                            </p:childTnLst>
                          </p:cTn>
                        </p:par>
                        <p:par>
                          <p:cTn id="26" fill="hold" nodeType="afterGroup">
                            <p:stCondLst>
                              <p:cond delay="3500"/>
                            </p:stCondLst>
                            <p:childTnLst>
                              <p:par>
                                <p:cTn id="27" presetID="2" presetClass="entr" presetSubtype="8" fill="hold" grpId="0" nodeType="afterEffect">
                                  <p:stCondLst>
                                    <p:cond delay="1000"/>
                                  </p:stCondLst>
                                  <p:childTnLst>
                                    <p:set>
                                      <p:cBhvr>
                                        <p:cTn id="28" dur="1" fill="hold">
                                          <p:stCondLst>
                                            <p:cond delay="0"/>
                                          </p:stCondLst>
                                        </p:cTn>
                                        <p:tgtEl>
                                          <p:spTgt spid="224269"/>
                                        </p:tgtEl>
                                        <p:attrNameLst>
                                          <p:attrName>style.visibility</p:attrName>
                                        </p:attrNameLst>
                                      </p:cBhvr>
                                      <p:to>
                                        <p:strVal val="visible"/>
                                      </p:to>
                                    </p:set>
                                    <p:anim calcmode="lin" valueType="num">
                                      <p:cBhvr additive="base">
                                        <p:cTn id="29" dur="500" fill="hold"/>
                                        <p:tgtEl>
                                          <p:spTgt spid="224269"/>
                                        </p:tgtEl>
                                        <p:attrNameLst>
                                          <p:attrName>ppt_x</p:attrName>
                                        </p:attrNameLst>
                                      </p:cBhvr>
                                      <p:tavLst>
                                        <p:tav tm="0">
                                          <p:val>
                                            <p:strVal val="0-#ppt_w/2"/>
                                          </p:val>
                                        </p:tav>
                                        <p:tav tm="100000">
                                          <p:val>
                                            <p:strVal val="#ppt_x"/>
                                          </p:val>
                                        </p:tav>
                                      </p:tavLst>
                                    </p:anim>
                                    <p:anim calcmode="lin" valueType="num">
                                      <p:cBhvr additive="base">
                                        <p:cTn id="30" dur="500" fill="hold"/>
                                        <p:tgtEl>
                                          <p:spTgt spid="224269"/>
                                        </p:tgtEl>
                                        <p:attrNameLst>
                                          <p:attrName>ppt_y</p:attrName>
                                        </p:attrNameLst>
                                      </p:cBhvr>
                                      <p:tavLst>
                                        <p:tav tm="0">
                                          <p:val>
                                            <p:strVal val="#ppt_y"/>
                                          </p:val>
                                        </p:tav>
                                        <p:tav tm="100000">
                                          <p:val>
                                            <p:strVal val="#ppt_y"/>
                                          </p:val>
                                        </p:tav>
                                      </p:tavLst>
                                    </p:anim>
                                  </p:childTnLst>
                                </p:cTn>
                              </p:par>
                              <p:par>
                                <p:cTn id="31" presetID="5" presetClass="entr" presetSubtype="5" fill="hold" grpId="0" nodeType="withEffect">
                                  <p:stCondLst>
                                    <p:cond delay="1000"/>
                                  </p:stCondLst>
                                  <p:childTnLst>
                                    <p:set>
                                      <p:cBhvr>
                                        <p:cTn id="32" dur="1" fill="hold">
                                          <p:stCondLst>
                                            <p:cond delay="0"/>
                                          </p:stCondLst>
                                        </p:cTn>
                                        <p:tgtEl>
                                          <p:spTgt spid="224263"/>
                                        </p:tgtEl>
                                        <p:attrNameLst>
                                          <p:attrName>style.visibility</p:attrName>
                                        </p:attrNameLst>
                                      </p:cBhvr>
                                      <p:to>
                                        <p:strVal val="visible"/>
                                      </p:to>
                                    </p:set>
                                    <p:animEffect transition="in" filter="checkerboard(down)">
                                      <p:cBhvr>
                                        <p:cTn id="33" dur="500"/>
                                        <p:tgtEl>
                                          <p:spTgt spid="224263"/>
                                        </p:tgtEl>
                                      </p:cBhvr>
                                    </p:animEffect>
                                  </p:childTnLst>
                                </p:cTn>
                              </p:par>
                            </p:childTnLst>
                          </p:cTn>
                        </p:par>
                        <p:par>
                          <p:cTn id="34" fill="hold" nodeType="afterGroup">
                            <p:stCondLst>
                              <p:cond delay="5000"/>
                            </p:stCondLst>
                            <p:childTnLst>
                              <p:par>
                                <p:cTn id="35" presetID="5" presetClass="entr" presetSubtype="5" fill="hold" grpId="0" nodeType="afterEffect">
                                  <p:stCondLst>
                                    <p:cond delay="0"/>
                                  </p:stCondLst>
                                  <p:childTnLst>
                                    <p:set>
                                      <p:cBhvr>
                                        <p:cTn id="36" dur="1" fill="hold">
                                          <p:stCondLst>
                                            <p:cond delay="0"/>
                                          </p:stCondLst>
                                        </p:cTn>
                                        <p:tgtEl>
                                          <p:spTgt spid="224265"/>
                                        </p:tgtEl>
                                        <p:attrNameLst>
                                          <p:attrName>style.visibility</p:attrName>
                                        </p:attrNameLst>
                                      </p:cBhvr>
                                      <p:to>
                                        <p:strVal val="visible"/>
                                      </p:to>
                                    </p:set>
                                    <p:animEffect transition="in" filter="checkerboard(down)">
                                      <p:cBhvr>
                                        <p:cTn id="37" dur="500"/>
                                        <p:tgtEl>
                                          <p:spTgt spid="224265"/>
                                        </p:tgtEl>
                                      </p:cBhvr>
                                    </p:animEffect>
                                  </p:childTnLst>
                                </p:cTn>
                              </p:par>
                            </p:childTnLst>
                          </p:cTn>
                        </p:par>
                        <p:par>
                          <p:cTn id="38" fill="hold" nodeType="afterGroup">
                            <p:stCondLst>
                              <p:cond delay="5500"/>
                            </p:stCondLst>
                            <p:childTnLst>
                              <p:par>
                                <p:cTn id="39" presetID="2" presetClass="entr" presetSubtype="8" fill="hold" grpId="0" nodeType="afterEffect">
                                  <p:stCondLst>
                                    <p:cond delay="1000"/>
                                  </p:stCondLst>
                                  <p:childTnLst>
                                    <p:set>
                                      <p:cBhvr>
                                        <p:cTn id="40" dur="1" fill="hold">
                                          <p:stCondLst>
                                            <p:cond delay="0"/>
                                          </p:stCondLst>
                                        </p:cTn>
                                        <p:tgtEl>
                                          <p:spTgt spid="224267"/>
                                        </p:tgtEl>
                                        <p:attrNameLst>
                                          <p:attrName>style.visibility</p:attrName>
                                        </p:attrNameLst>
                                      </p:cBhvr>
                                      <p:to>
                                        <p:strVal val="visible"/>
                                      </p:to>
                                    </p:set>
                                    <p:anim calcmode="lin" valueType="num">
                                      <p:cBhvr additive="base">
                                        <p:cTn id="41" dur="500" fill="hold"/>
                                        <p:tgtEl>
                                          <p:spTgt spid="224267"/>
                                        </p:tgtEl>
                                        <p:attrNameLst>
                                          <p:attrName>ppt_x</p:attrName>
                                        </p:attrNameLst>
                                      </p:cBhvr>
                                      <p:tavLst>
                                        <p:tav tm="0">
                                          <p:val>
                                            <p:strVal val="0-#ppt_w/2"/>
                                          </p:val>
                                        </p:tav>
                                        <p:tav tm="100000">
                                          <p:val>
                                            <p:strVal val="#ppt_x"/>
                                          </p:val>
                                        </p:tav>
                                      </p:tavLst>
                                    </p:anim>
                                    <p:anim calcmode="lin" valueType="num">
                                      <p:cBhvr additive="base">
                                        <p:cTn id="42" dur="500" fill="hold"/>
                                        <p:tgtEl>
                                          <p:spTgt spid="224267"/>
                                        </p:tgtEl>
                                        <p:attrNameLst>
                                          <p:attrName>ppt_y</p:attrName>
                                        </p:attrNameLst>
                                      </p:cBhvr>
                                      <p:tavLst>
                                        <p:tav tm="0">
                                          <p:val>
                                            <p:strVal val="#ppt_y"/>
                                          </p:val>
                                        </p:tav>
                                        <p:tav tm="100000">
                                          <p:val>
                                            <p:strVal val="#ppt_y"/>
                                          </p:val>
                                        </p:tav>
                                      </p:tavLst>
                                    </p:anim>
                                  </p:childTnLst>
                                </p:cTn>
                              </p:par>
                            </p:childTnLst>
                          </p:cTn>
                        </p:par>
                        <p:par>
                          <p:cTn id="43" fill="hold" nodeType="afterGroup">
                            <p:stCondLst>
                              <p:cond delay="7000"/>
                            </p:stCondLst>
                            <p:childTnLst>
                              <p:par>
                                <p:cTn id="44" presetID="5" presetClass="entr" presetSubtype="5" fill="hold" grpId="0" nodeType="afterEffect">
                                  <p:stCondLst>
                                    <p:cond delay="0"/>
                                  </p:stCondLst>
                                  <p:childTnLst>
                                    <p:set>
                                      <p:cBhvr>
                                        <p:cTn id="45" dur="1" fill="hold">
                                          <p:stCondLst>
                                            <p:cond delay="0"/>
                                          </p:stCondLst>
                                        </p:cTn>
                                        <p:tgtEl>
                                          <p:spTgt spid="224261"/>
                                        </p:tgtEl>
                                        <p:attrNameLst>
                                          <p:attrName>style.visibility</p:attrName>
                                        </p:attrNameLst>
                                      </p:cBhvr>
                                      <p:to>
                                        <p:strVal val="visible"/>
                                      </p:to>
                                    </p:set>
                                    <p:animEffect transition="in" filter="checkerboard(down)">
                                      <p:cBhvr>
                                        <p:cTn id="46" dur="500"/>
                                        <p:tgtEl>
                                          <p:spTgt spid="224261"/>
                                        </p:tgtEl>
                                      </p:cBhvr>
                                    </p:animEffect>
                                  </p:childTnLst>
                                </p:cTn>
                              </p:par>
                            </p:childTnLst>
                          </p:cTn>
                        </p:par>
                        <p:par>
                          <p:cTn id="47" fill="hold" nodeType="afterGroup">
                            <p:stCondLst>
                              <p:cond delay="7500"/>
                            </p:stCondLst>
                            <p:childTnLst>
                              <p:par>
                                <p:cTn id="48" presetID="5" presetClass="entr" presetSubtype="5" fill="hold" grpId="0" nodeType="afterEffect">
                                  <p:stCondLst>
                                    <p:cond delay="0"/>
                                  </p:stCondLst>
                                  <p:childTnLst>
                                    <p:set>
                                      <p:cBhvr>
                                        <p:cTn id="49" dur="1" fill="hold">
                                          <p:stCondLst>
                                            <p:cond delay="0"/>
                                          </p:stCondLst>
                                        </p:cTn>
                                        <p:tgtEl>
                                          <p:spTgt spid="224266"/>
                                        </p:tgtEl>
                                        <p:attrNameLst>
                                          <p:attrName>style.visibility</p:attrName>
                                        </p:attrNameLst>
                                      </p:cBhvr>
                                      <p:to>
                                        <p:strVal val="visible"/>
                                      </p:to>
                                    </p:set>
                                    <p:animEffect transition="in" filter="checkerboard(down)">
                                      <p:cBhvr>
                                        <p:cTn id="50" dur="500"/>
                                        <p:tgtEl>
                                          <p:spTgt spid="224266"/>
                                        </p:tgtEl>
                                      </p:cBhvr>
                                    </p:animEffect>
                                  </p:childTnLst>
                                </p:cTn>
                              </p:par>
                            </p:childTnLst>
                          </p:cTn>
                        </p:par>
                        <p:par>
                          <p:cTn id="51" fill="hold" nodeType="afterGroup">
                            <p:stCondLst>
                              <p:cond delay="8000"/>
                            </p:stCondLst>
                            <p:childTnLst>
                              <p:par>
                                <p:cTn id="52" presetID="2" presetClass="entr" presetSubtype="8" fill="hold" grpId="0" nodeType="afterEffect">
                                  <p:stCondLst>
                                    <p:cond delay="1000"/>
                                  </p:stCondLst>
                                  <p:childTnLst>
                                    <p:set>
                                      <p:cBhvr>
                                        <p:cTn id="53" dur="1" fill="hold">
                                          <p:stCondLst>
                                            <p:cond delay="0"/>
                                          </p:stCondLst>
                                        </p:cTn>
                                        <p:tgtEl>
                                          <p:spTgt spid="224270"/>
                                        </p:tgtEl>
                                        <p:attrNameLst>
                                          <p:attrName>style.visibility</p:attrName>
                                        </p:attrNameLst>
                                      </p:cBhvr>
                                      <p:to>
                                        <p:strVal val="visible"/>
                                      </p:to>
                                    </p:set>
                                    <p:anim calcmode="lin" valueType="num">
                                      <p:cBhvr additive="base">
                                        <p:cTn id="54" dur="500" fill="hold"/>
                                        <p:tgtEl>
                                          <p:spTgt spid="224270"/>
                                        </p:tgtEl>
                                        <p:attrNameLst>
                                          <p:attrName>ppt_x</p:attrName>
                                        </p:attrNameLst>
                                      </p:cBhvr>
                                      <p:tavLst>
                                        <p:tav tm="0">
                                          <p:val>
                                            <p:strVal val="0-#ppt_w/2"/>
                                          </p:val>
                                        </p:tav>
                                        <p:tav tm="100000">
                                          <p:val>
                                            <p:strVal val="#ppt_x"/>
                                          </p:val>
                                        </p:tav>
                                      </p:tavLst>
                                    </p:anim>
                                    <p:anim calcmode="lin" valueType="num">
                                      <p:cBhvr additive="base">
                                        <p:cTn id="55" dur="500" fill="hold"/>
                                        <p:tgtEl>
                                          <p:spTgt spid="2242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60" grpId="0" animBg="1" autoUpdateAnimBg="0"/>
      <p:bldP spid="224261" grpId="0" animBg="1" autoUpdateAnimBg="0"/>
      <p:bldP spid="224262" grpId="0" animBg="1" autoUpdateAnimBg="0"/>
      <p:bldP spid="224263" grpId="0" animBg="1" autoUpdateAnimBg="0"/>
      <p:bldP spid="224264" grpId="0" autoUpdateAnimBg="0"/>
      <p:bldP spid="224265" grpId="0" autoUpdateAnimBg="0"/>
      <p:bldP spid="224266" grpId="0" autoUpdateAnimBg="0"/>
      <p:bldP spid="224267" grpId="0" animBg="1" autoUpdateAnimBg="0"/>
      <p:bldP spid="224268" grpId="0" animBg="1" autoUpdateAnimBg="0"/>
      <p:bldP spid="224269" grpId="0" animBg="1" autoUpdateAnimBg="0"/>
      <p:bldP spid="224270" grpId="0" animBg="1" autoUpdateAnimBg="0"/>
    </p:bld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5" name="Rectangle 4101">
            <a:extLst>
              <a:ext uri="{FF2B5EF4-FFF2-40B4-BE49-F238E27FC236}">
                <a16:creationId xmlns:a16="http://schemas.microsoft.com/office/drawing/2014/main" id="{BFB7886E-5417-4D4C-88A3-1DAF33DE7554}"/>
              </a:ext>
            </a:extLst>
          </p:cNvPr>
          <p:cNvSpPr>
            <a:spLocks noGrp="1" noChangeArrowheads="1"/>
          </p:cNvSpPr>
          <p:nvPr>
            <p:ph type="title"/>
          </p:nvPr>
        </p:nvSpPr>
        <p:spPr>
          <a:xfrm>
            <a:off x="2640013" y="260350"/>
            <a:ext cx="7772400" cy="1371600"/>
          </a:xfrm>
          <a:solidFill>
            <a:srgbClr val="FFFF00"/>
          </a:solidFill>
          <a:ln w="28575">
            <a:solidFill>
              <a:schemeClr val="tx1"/>
            </a:solidFill>
            <a:miter lim="800000"/>
            <a:headEnd/>
            <a:tailEnd/>
          </a:ln>
        </p:spPr>
        <p:txBody>
          <a:bodyPr>
            <a:normAutofit fontScale="90000"/>
          </a:bodyPr>
          <a:lstStyle/>
          <a:p>
            <a:pPr algn="ctr">
              <a:defRPr/>
            </a:pPr>
            <a:r>
              <a:rPr lang="fr-FR" altLang="fr-FR" sz="4000">
                <a:solidFill>
                  <a:srgbClr val="000000"/>
                </a:solidFill>
                <a:effectLst>
                  <a:outerShdw blurRad="38100" dist="38100" dir="2700000" algn="tl">
                    <a:srgbClr val="FFFFFF"/>
                  </a:outerShdw>
                </a:effectLst>
              </a:rPr>
              <a:t>Présentation</a:t>
            </a:r>
            <a:r>
              <a:rPr lang="fr-FR" altLang="fr-FR" sz="4000"/>
              <a:t> </a:t>
            </a:r>
            <a:r>
              <a:rPr lang="fr-FR" altLang="fr-FR" sz="4000">
                <a:solidFill>
                  <a:srgbClr val="000000"/>
                </a:solidFill>
                <a:effectLst>
                  <a:outerShdw blurRad="38100" dist="38100" dir="2700000" algn="tl">
                    <a:srgbClr val="FFFFFF"/>
                  </a:outerShdw>
                </a:effectLst>
              </a:rPr>
              <a:t>de la méthode générale ADMEC</a:t>
            </a:r>
            <a:endParaRPr lang="fr-FR" altLang="fr-FR">
              <a:solidFill>
                <a:srgbClr val="000000"/>
              </a:solidFill>
              <a:effectLst>
                <a:outerShdw blurRad="38100" dist="38100" dir="2700000" algn="tl">
                  <a:srgbClr val="FFFFFF"/>
                </a:outerShdw>
              </a:effectLst>
            </a:endParaRPr>
          </a:p>
        </p:txBody>
      </p:sp>
      <p:pic>
        <p:nvPicPr>
          <p:cNvPr id="10242" name="Picture 2055" descr="HUMBU107">
            <a:extLst>
              <a:ext uri="{FF2B5EF4-FFF2-40B4-BE49-F238E27FC236}">
                <a16:creationId xmlns:a16="http://schemas.microsoft.com/office/drawing/2014/main" id="{5954466E-6C9C-4672-A0F9-AC625A45E320}"/>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3071813" y="2420938"/>
            <a:ext cx="6661150" cy="4265612"/>
          </a:xfrm>
        </p:spPr>
      </p:pic>
      <p:sp>
        <p:nvSpPr>
          <p:cNvPr id="10243" name="WordArt 2056">
            <a:extLst>
              <a:ext uri="{FF2B5EF4-FFF2-40B4-BE49-F238E27FC236}">
                <a16:creationId xmlns:a16="http://schemas.microsoft.com/office/drawing/2014/main" id="{801E029A-40C6-4A3B-A6D2-F64C9231EBC5}"/>
              </a:ext>
            </a:extLst>
          </p:cNvPr>
          <p:cNvSpPr>
            <a:spLocks noChangeArrowheads="1" noChangeShapeType="1" noTextEdit="1"/>
          </p:cNvSpPr>
          <p:nvPr/>
        </p:nvSpPr>
        <p:spPr bwMode="auto">
          <a:xfrm>
            <a:off x="3143251" y="2349500"/>
            <a:ext cx="1281113" cy="1524000"/>
          </a:xfrm>
          <a:prstGeom prst="rect">
            <a:avLst/>
          </a:prstGeom>
        </p:spPr>
        <p:txBody>
          <a:bodyPr wrap="none" fromWordArt="1">
            <a:prstTxWarp prst="textSlantUp">
              <a:avLst>
                <a:gd name="adj" fmla="val 55556"/>
              </a:avLst>
            </a:prstTxWarp>
          </a:bodyPr>
          <a:lstStyle/>
          <a:p>
            <a:pPr algn="ctr"/>
            <a:r>
              <a:rPr lang="fr-FR" sz="3600" kern="10">
                <a:ln w="9525">
                  <a:solidFill>
                    <a:srgbClr val="000000"/>
                  </a:solidFill>
                  <a:round/>
                  <a:headEnd/>
                  <a:tailEnd/>
                </a:ln>
                <a:solidFill>
                  <a:srgbClr val="000000"/>
                </a:solidFill>
                <a:latin typeface="Arial Black" panose="020B0A04020102020204" pitchFamily="34" charset="0"/>
              </a:rPr>
              <a:t>AMDEC</a:t>
            </a:r>
          </a:p>
          <a:p>
            <a:pPr algn="ctr"/>
            <a:r>
              <a:rPr lang="fr-FR" sz="3600" kern="10">
                <a:ln w="9525">
                  <a:solidFill>
                    <a:srgbClr val="000000"/>
                  </a:solidFill>
                  <a:round/>
                  <a:headEnd/>
                  <a:tailEnd/>
                </a:ln>
                <a:solidFill>
                  <a:srgbClr val="000000"/>
                </a:solidFill>
                <a:latin typeface="Arial Black" panose="020B0A04020102020204" pitchFamily="34" charset="0"/>
              </a:rPr>
              <a:t>MACHINE</a:t>
            </a:r>
          </a:p>
        </p:txBody>
      </p:sp>
      <p:graphicFrame>
        <p:nvGraphicFramePr>
          <p:cNvPr id="10244" name="Object 2057">
            <a:extLst>
              <a:ext uri="{FF2B5EF4-FFF2-40B4-BE49-F238E27FC236}">
                <a16:creationId xmlns:a16="http://schemas.microsoft.com/office/drawing/2014/main" id="{92C53DE8-5E50-4B0E-8962-CEC3D45F204A}"/>
              </a:ext>
            </a:extLst>
          </p:cNvPr>
          <p:cNvGraphicFramePr>
            <a:graphicFrameLocks noChangeAspect="1"/>
          </p:cNvGraphicFramePr>
          <p:nvPr/>
        </p:nvGraphicFramePr>
        <p:xfrm flipH="1">
          <a:off x="5638800" y="3962400"/>
          <a:ext cx="609600" cy="609600"/>
        </p:xfrm>
        <a:graphic>
          <a:graphicData uri="http://schemas.openxmlformats.org/presentationml/2006/ole">
            <mc:AlternateContent xmlns:mc="http://schemas.openxmlformats.org/markup-compatibility/2006">
              <mc:Choice xmlns:v="urn:schemas-microsoft-com:vml" Requires="v">
                <p:oleObj spid="_x0000_s1038" name="Clip" r:id="rId4" imgW="8322945" imgH="8322945" progId="">
                  <p:embed/>
                </p:oleObj>
              </mc:Choice>
              <mc:Fallback>
                <p:oleObj name="Clip" r:id="rId4" imgW="8322945" imgH="8322945"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5638800" y="3962400"/>
                        <a:ext cx="60960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45" name="WordArt 2061">
            <a:extLst>
              <a:ext uri="{FF2B5EF4-FFF2-40B4-BE49-F238E27FC236}">
                <a16:creationId xmlns:a16="http://schemas.microsoft.com/office/drawing/2014/main" id="{754B7490-0530-4222-9BA0-7FE8B5A07422}"/>
              </a:ext>
            </a:extLst>
          </p:cNvPr>
          <p:cNvSpPr>
            <a:spLocks noChangeArrowheads="1" noChangeShapeType="1" noTextEdit="1"/>
          </p:cNvSpPr>
          <p:nvPr/>
        </p:nvSpPr>
        <p:spPr bwMode="auto">
          <a:xfrm>
            <a:off x="3429000" y="3124201"/>
            <a:ext cx="1676400" cy="1457325"/>
          </a:xfrm>
          <a:prstGeom prst="rect">
            <a:avLst/>
          </a:prstGeom>
        </p:spPr>
        <p:txBody>
          <a:bodyPr wrap="none" fromWordArt="1">
            <a:prstTxWarp prst="textSlantUp">
              <a:avLst>
                <a:gd name="adj" fmla="val 55556"/>
              </a:avLst>
            </a:prstTxWarp>
          </a:bodyPr>
          <a:lstStyle/>
          <a:p>
            <a:pPr algn="ctr"/>
            <a:r>
              <a:rPr lang="fr-FR" sz="3600" kern="10">
                <a:ln w="9525">
                  <a:solidFill>
                    <a:srgbClr val="000000"/>
                  </a:solidFill>
                  <a:round/>
                  <a:headEnd/>
                  <a:tailEnd/>
                </a:ln>
                <a:solidFill>
                  <a:srgbClr val="000000"/>
                </a:solidFill>
                <a:latin typeface="Arial Black" panose="020B0A04020102020204" pitchFamily="34" charset="0"/>
              </a:rPr>
              <a:t>AMDEC MOYEN</a:t>
            </a:r>
          </a:p>
          <a:p>
            <a:pPr algn="ctr"/>
            <a:r>
              <a:rPr lang="fr-FR" sz="3600" kern="10">
                <a:ln w="9525">
                  <a:solidFill>
                    <a:srgbClr val="000000"/>
                  </a:solidFill>
                  <a:round/>
                  <a:headEnd/>
                  <a:tailEnd/>
                </a:ln>
                <a:solidFill>
                  <a:srgbClr val="000000"/>
                </a:solidFill>
                <a:latin typeface="Arial Black" panose="020B0A04020102020204" pitchFamily="34" charset="0"/>
              </a:rPr>
              <a:t>DE PRODUCTION</a:t>
            </a:r>
          </a:p>
        </p:txBody>
      </p:sp>
    </p:spTree>
  </p:cSld>
  <p:clrMapOvr>
    <a:masterClrMapping/>
  </p:clrMapOvr>
  <p:transition/>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37AEFB7-D250-42BB-8B01-60E830448197}"/>
              </a:ext>
            </a:extLst>
          </p:cNvPr>
          <p:cNvSpPr>
            <a:spLocks noGrp="1" noChangeArrowheads="1"/>
          </p:cNvSpPr>
          <p:nvPr>
            <p:ph type="title"/>
          </p:nvPr>
        </p:nvSpPr>
        <p:spPr>
          <a:xfrm>
            <a:off x="2711450" y="188913"/>
            <a:ext cx="7772400" cy="1143000"/>
          </a:xfrm>
        </p:spPr>
        <p:txBody>
          <a:bodyPr>
            <a:normAutofit/>
          </a:bodyPr>
          <a:lstStyle/>
          <a:p>
            <a:pPr>
              <a:defRPr/>
            </a:pPr>
            <a:r>
              <a:rPr lang="fr-FR" altLang="fr-FR" sz="3600"/>
              <a:t>QUELQUES DEFINITIONS AVANT TOUT…..</a:t>
            </a:r>
            <a:endParaRPr lang="fr-FR" altLang="fr-FR"/>
          </a:p>
        </p:txBody>
      </p:sp>
      <p:sp>
        <p:nvSpPr>
          <p:cNvPr id="7171" name="Rectangle 3">
            <a:extLst>
              <a:ext uri="{FF2B5EF4-FFF2-40B4-BE49-F238E27FC236}">
                <a16:creationId xmlns:a16="http://schemas.microsoft.com/office/drawing/2014/main" id="{96B96C88-353F-44A7-9440-D12C1E29AEFF}"/>
              </a:ext>
            </a:extLst>
          </p:cNvPr>
          <p:cNvSpPr>
            <a:spLocks noGrp="1" noChangeArrowheads="1"/>
          </p:cNvSpPr>
          <p:nvPr>
            <p:ph type="body" sz="half" idx="1"/>
          </p:nvPr>
        </p:nvSpPr>
        <p:spPr>
          <a:xfrm>
            <a:off x="2667000" y="1981200"/>
            <a:ext cx="7467600" cy="4114800"/>
          </a:xfrm>
        </p:spPr>
        <p:txBody>
          <a:bodyPr>
            <a:normAutofit fontScale="92500" lnSpcReduction="10000"/>
          </a:bodyPr>
          <a:lstStyle/>
          <a:p>
            <a:pPr>
              <a:buFont typeface="Monotype Sorts" pitchFamily="2" charset="2"/>
              <a:buNone/>
              <a:defRPr/>
            </a:pPr>
            <a:r>
              <a:rPr lang="fr-FR" altLang="fr-FR" sz="3800" b="1" dirty="0">
                <a:solidFill>
                  <a:srgbClr val="FFFF00"/>
                </a:solidFill>
                <a:latin typeface="Bookman Old Style" panose="02050604050505020204" pitchFamily="18" charset="0"/>
                <a:sym typeface="Wingdings" panose="05000000000000000000" pitchFamily="2" charset="2"/>
              </a:rPr>
              <a:t></a:t>
            </a:r>
            <a:r>
              <a:rPr lang="fr-FR" altLang="fr-FR" sz="3800" b="1" dirty="0">
                <a:solidFill>
                  <a:srgbClr val="FFFF00"/>
                </a:solidFill>
                <a:latin typeface="Bookman Old Style" panose="02050604050505020204" pitchFamily="18" charset="0"/>
              </a:rPr>
              <a:t>AMDE: </a:t>
            </a:r>
            <a:r>
              <a:rPr lang="fr-FR" altLang="fr-FR" sz="2800" b="1" dirty="0">
                <a:latin typeface="Bookman Old Style" panose="02050604050505020204" pitchFamily="18" charset="0"/>
              </a:rPr>
              <a:t>Analyse des Modes de Défaillances et de leurs Effets</a:t>
            </a:r>
          </a:p>
          <a:p>
            <a:pPr lvl="1">
              <a:buFontTx/>
              <a:buNone/>
              <a:defRPr/>
            </a:pPr>
            <a:r>
              <a:rPr lang="fr-FR" altLang="fr-FR" sz="2400" b="1" dirty="0">
                <a:solidFill>
                  <a:srgbClr val="FFFF00"/>
                </a:solidFill>
                <a:latin typeface="Bookman Old Style" panose="02050604050505020204" pitchFamily="18" charset="0"/>
              </a:rPr>
              <a:t> </a:t>
            </a:r>
            <a:r>
              <a:rPr lang="fr-FR" altLang="fr-FR" sz="2400" b="1" dirty="0">
                <a:solidFill>
                  <a:srgbClr val="00CC00"/>
                </a:solidFill>
                <a:latin typeface="Bookman Old Style" panose="02050604050505020204" pitchFamily="18" charset="0"/>
              </a:rPr>
              <a:t>(</a:t>
            </a:r>
            <a:r>
              <a:rPr lang="fr-FR" altLang="fr-FR" sz="2400" b="1" dirty="0" err="1">
                <a:solidFill>
                  <a:srgbClr val="00CC00"/>
                </a:solidFill>
                <a:latin typeface="Bookman Old Style" panose="02050604050505020204" pitchFamily="18" charset="0"/>
              </a:rPr>
              <a:t>FMEA:Failure</a:t>
            </a:r>
            <a:r>
              <a:rPr lang="fr-FR" altLang="fr-FR" sz="2400" b="1" dirty="0">
                <a:solidFill>
                  <a:srgbClr val="00CC00"/>
                </a:solidFill>
                <a:latin typeface="Bookman Old Style" panose="02050604050505020204" pitchFamily="18" charset="0"/>
              </a:rPr>
              <a:t> Mode ,</a:t>
            </a:r>
            <a:r>
              <a:rPr lang="fr-FR" altLang="fr-FR" sz="2400" b="1" dirty="0" err="1">
                <a:solidFill>
                  <a:srgbClr val="00CC00"/>
                </a:solidFill>
                <a:latin typeface="Bookman Old Style" panose="02050604050505020204" pitchFamily="18" charset="0"/>
              </a:rPr>
              <a:t>Effects</a:t>
            </a:r>
            <a:r>
              <a:rPr lang="fr-FR" altLang="fr-FR" sz="2400" b="1" dirty="0">
                <a:solidFill>
                  <a:srgbClr val="00CC00"/>
                </a:solidFill>
                <a:latin typeface="Bookman Old Style" panose="02050604050505020204" pitchFamily="18" charset="0"/>
              </a:rPr>
              <a:t> </a:t>
            </a:r>
            <a:r>
              <a:rPr lang="fr-FR" altLang="fr-FR" sz="2400" b="1" dirty="0" err="1">
                <a:solidFill>
                  <a:srgbClr val="00CC00"/>
                </a:solidFill>
                <a:latin typeface="Bookman Old Style" panose="02050604050505020204" pitchFamily="18" charset="0"/>
              </a:rPr>
              <a:t>Analysis</a:t>
            </a:r>
            <a:r>
              <a:rPr lang="fr-FR" altLang="fr-FR" sz="2400" b="1" dirty="0">
                <a:solidFill>
                  <a:srgbClr val="00CC00"/>
                </a:solidFill>
                <a:latin typeface="Bookman Old Style" panose="02050604050505020204" pitchFamily="18" charset="0"/>
              </a:rPr>
              <a:t>)</a:t>
            </a:r>
            <a:endParaRPr lang="fr-FR" altLang="fr-FR" sz="2400" b="1" dirty="0">
              <a:solidFill>
                <a:srgbClr val="FFFF00"/>
              </a:solidFill>
              <a:latin typeface="Bookman Old Style" panose="02050604050505020204" pitchFamily="18" charset="0"/>
            </a:endParaRPr>
          </a:p>
          <a:p>
            <a:pPr>
              <a:buFont typeface="Monotype Sorts" pitchFamily="2" charset="2"/>
              <a:buNone/>
              <a:defRPr/>
            </a:pPr>
            <a:r>
              <a:rPr lang="fr-FR" altLang="fr-FR" sz="3800" b="1" dirty="0">
                <a:solidFill>
                  <a:srgbClr val="FFFF00"/>
                </a:solidFill>
                <a:latin typeface="Bookman Old Style" panose="02050604050505020204" pitchFamily="18" charset="0"/>
                <a:sym typeface="Wingdings" panose="05000000000000000000" pitchFamily="2" charset="2"/>
              </a:rPr>
              <a:t></a:t>
            </a:r>
            <a:r>
              <a:rPr lang="fr-FR" altLang="fr-FR" sz="3800" b="1" dirty="0">
                <a:solidFill>
                  <a:srgbClr val="FFFF00"/>
                </a:solidFill>
                <a:latin typeface="Bookman Old Style" panose="02050604050505020204" pitchFamily="18" charset="0"/>
              </a:rPr>
              <a:t>AMDEC: </a:t>
            </a:r>
            <a:r>
              <a:rPr lang="fr-FR" altLang="fr-FR" sz="2800" b="1" dirty="0">
                <a:latin typeface="Bookman Old Style" panose="02050604050505020204" pitchFamily="18" charset="0"/>
              </a:rPr>
              <a:t>Analyse des Modes de Défaillances , de leurs Effets et de leur Criticité </a:t>
            </a:r>
          </a:p>
          <a:p>
            <a:pPr lvl="1">
              <a:buFontTx/>
              <a:buNone/>
              <a:defRPr/>
            </a:pPr>
            <a:r>
              <a:rPr lang="fr-FR" altLang="fr-FR" sz="2400" b="1" dirty="0">
                <a:solidFill>
                  <a:srgbClr val="00CC00"/>
                </a:solidFill>
                <a:latin typeface="Bookman Old Style" panose="02050604050505020204" pitchFamily="18" charset="0"/>
              </a:rPr>
              <a:t>(</a:t>
            </a:r>
            <a:r>
              <a:rPr lang="fr-FR" altLang="fr-FR" sz="2400" b="1" dirty="0" err="1">
                <a:solidFill>
                  <a:srgbClr val="00CC00"/>
                </a:solidFill>
                <a:latin typeface="Bookman Old Style" panose="02050604050505020204" pitchFamily="18" charset="0"/>
              </a:rPr>
              <a:t>FMECA:Failure</a:t>
            </a:r>
            <a:r>
              <a:rPr lang="fr-FR" altLang="fr-FR" sz="2400" b="1" dirty="0">
                <a:solidFill>
                  <a:srgbClr val="00CC00"/>
                </a:solidFill>
                <a:latin typeface="Bookman Old Style" panose="02050604050505020204" pitchFamily="18" charset="0"/>
              </a:rPr>
              <a:t> Mode ,</a:t>
            </a:r>
            <a:r>
              <a:rPr lang="fr-FR" altLang="fr-FR" sz="2400" b="1" dirty="0" err="1">
                <a:solidFill>
                  <a:srgbClr val="00CC00"/>
                </a:solidFill>
                <a:latin typeface="Bookman Old Style" panose="02050604050505020204" pitchFamily="18" charset="0"/>
              </a:rPr>
              <a:t>Effects</a:t>
            </a:r>
            <a:r>
              <a:rPr lang="fr-FR" altLang="fr-FR" sz="2400" b="1" dirty="0">
                <a:solidFill>
                  <a:srgbClr val="00CC00"/>
                </a:solidFill>
                <a:latin typeface="Bookman Old Style" panose="02050604050505020204" pitchFamily="18" charset="0"/>
              </a:rPr>
              <a:t> and </a:t>
            </a:r>
            <a:r>
              <a:rPr lang="fr-FR" altLang="fr-FR" sz="2400" b="1" dirty="0" err="1">
                <a:solidFill>
                  <a:srgbClr val="00CC00"/>
                </a:solidFill>
                <a:latin typeface="Bookman Old Style" panose="02050604050505020204" pitchFamily="18" charset="0"/>
              </a:rPr>
              <a:t>Criticality</a:t>
            </a:r>
            <a:r>
              <a:rPr lang="fr-FR" altLang="fr-FR" sz="2400" b="1" dirty="0">
                <a:solidFill>
                  <a:srgbClr val="00CC00"/>
                </a:solidFill>
                <a:latin typeface="Bookman Old Style" panose="02050604050505020204" pitchFamily="18" charset="0"/>
              </a:rPr>
              <a:t> </a:t>
            </a:r>
            <a:r>
              <a:rPr lang="fr-FR" altLang="fr-FR" sz="2400" b="1" dirty="0" err="1">
                <a:solidFill>
                  <a:srgbClr val="00CC00"/>
                </a:solidFill>
                <a:latin typeface="Bookman Old Style" panose="02050604050505020204" pitchFamily="18" charset="0"/>
              </a:rPr>
              <a:t>Analysis</a:t>
            </a:r>
            <a:r>
              <a:rPr lang="fr-FR" altLang="fr-FR" sz="2400" b="1" dirty="0">
                <a:solidFill>
                  <a:srgbClr val="00CC00"/>
                </a:solidFill>
                <a:latin typeface="Bookman Old Style" panose="02050604050505020204" pitchFamily="18" charset="0"/>
              </a:rPr>
              <a:t>)</a:t>
            </a:r>
          </a:p>
        </p:txBody>
      </p:sp>
      <p:graphicFrame>
        <p:nvGraphicFramePr>
          <p:cNvPr id="11268" name="Object 4">
            <a:extLst>
              <a:ext uri="{FF2B5EF4-FFF2-40B4-BE49-F238E27FC236}">
                <a16:creationId xmlns:a16="http://schemas.microsoft.com/office/drawing/2014/main" id="{2117A6C5-EA10-4A25-8851-55C48972D7B7}"/>
              </a:ext>
            </a:extLst>
          </p:cNvPr>
          <p:cNvGraphicFramePr>
            <a:graphicFrameLocks noGrp="1" noChangeAspect="1"/>
          </p:cNvGraphicFramePr>
          <p:nvPr>
            <p:ph type="clipArt" sz="half" idx="2"/>
          </p:nvPr>
        </p:nvGraphicFramePr>
        <p:xfrm>
          <a:off x="8729663" y="3344863"/>
          <a:ext cx="1438275" cy="1514475"/>
        </p:xfrm>
        <a:graphic>
          <a:graphicData uri="http://schemas.openxmlformats.org/presentationml/2006/ole">
            <mc:AlternateContent xmlns:mc="http://schemas.openxmlformats.org/markup-compatibility/2006">
              <mc:Choice xmlns:v="urn:schemas-microsoft-com:vml" Requires="v">
                <p:oleObj spid="_x0000_s2062" name="Clip" r:id="rId3" imgW="1437640" imgH="1513840" progId="">
                  <p:embed/>
                </p:oleObj>
              </mc:Choice>
              <mc:Fallback>
                <p:oleObj name="Clip" r:id="rId3" imgW="1437640" imgH="1513840" progId="">
                  <p:embed/>
                  <p:pic>
                    <p:nvPicPr>
                      <p:cNvPr id="0" name="Picture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9663" y="3344863"/>
                        <a:ext cx="1438275"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anim calcmode="lin" valueType="num">
                                      <p:cBhvr additive="base">
                                        <p:cTn id="11"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 calcmode="lin" valueType="num">
                                      <p:cBhvr additive="base">
                                        <p:cTn id="17"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171">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171">
                                            <p:txEl>
                                              <p:pRg st="3" end="3"/>
                                            </p:txEl>
                                          </p:spTgt>
                                        </p:tgtEl>
                                        <p:attrNameLst>
                                          <p:attrName>style.visibility</p:attrName>
                                        </p:attrNameLst>
                                      </p:cBhvr>
                                      <p:to>
                                        <p:strVal val="visible"/>
                                      </p:to>
                                    </p:set>
                                    <p:anim calcmode="lin" valueType="num">
                                      <p:cBhvr additive="base">
                                        <p:cTn id="21"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1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a:extLst>
              <a:ext uri="{FF2B5EF4-FFF2-40B4-BE49-F238E27FC236}">
                <a16:creationId xmlns:a16="http://schemas.microsoft.com/office/drawing/2014/main" id="{084CF608-9CFC-4062-BD12-C4355E40A65C}"/>
              </a:ext>
            </a:extLst>
          </p:cNvPr>
          <p:cNvSpPr>
            <a:spLocks noChangeArrowheads="1"/>
          </p:cNvSpPr>
          <p:nvPr/>
        </p:nvSpPr>
        <p:spPr bwMode="auto">
          <a:xfrm>
            <a:off x="6934200" y="1981200"/>
            <a:ext cx="3733800" cy="2209800"/>
          </a:xfrm>
          <a:prstGeom prst="wedgeEllipseCallout">
            <a:avLst>
              <a:gd name="adj1" fmla="val 18153"/>
              <a:gd name="adj2" fmla="val 74208"/>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1600" b="1" dirty="0">
              <a:solidFill>
                <a:schemeClr val="bg1"/>
              </a:solidFill>
            </a:endParaRPr>
          </a:p>
          <a:p>
            <a:pPr algn="ctr"/>
            <a:r>
              <a:rPr lang="fr-FR" altLang="fr-FR" sz="1400" b="1" dirty="0">
                <a:solidFill>
                  <a:schemeClr val="bg1"/>
                </a:solidFill>
              </a:rPr>
              <a:t>AMDEC  MOYEN </a:t>
            </a:r>
          </a:p>
          <a:p>
            <a:pPr algn="ctr"/>
            <a:r>
              <a:rPr lang="fr-FR" altLang="fr-FR" sz="1400" b="1" dirty="0">
                <a:solidFill>
                  <a:schemeClr val="bg1"/>
                </a:solidFill>
              </a:rPr>
              <a:t>DE  PRODUCTION (ou système):</a:t>
            </a:r>
          </a:p>
          <a:p>
            <a:pPr algn="ctr"/>
            <a:r>
              <a:rPr lang="fr-FR" altLang="fr-FR" sz="1600" b="1" dirty="0">
                <a:solidFill>
                  <a:schemeClr val="bg1"/>
                </a:solidFill>
                <a:latin typeface="Bookman Old Style" panose="02050604050505020204" pitchFamily="18" charset="0"/>
              </a:rPr>
              <a:t>Analyse de la Conception </a:t>
            </a:r>
          </a:p>
          <a:p>
            <a:pPr algn="ctr"/>
            <a:r>
              <a:rPr lang="fr-FR" altLang="fr-FR" sz="1600" b="1" dirty="0">
                <a:solidFill>
                  <a:schemeClr val="bg1"/>
                </a:solidFill>
                <a:latin typeface="Bookman Old Style" panose="02050604050505020204" pitchFamily="18" charset="0"/>
              </a:rPr>
              <a:t>et /ou </a:t>
            </a:r>
          </a:p>
          <a:p>
            <a:pPr algn="ctr"/>
            <a:r>
              <a:rPr lang="fr-FR" altLang="fr-FR" sz="1600" b="1" dirty="0">
                <a:solidFill>
                  <a:schemeClr val="bg1"/>
                </a:solidFill>
                <a:latin typeface="Bookman Old Style" panose="02050604050505020204" pitchFamily="18" charset="0"/>
              </a:rPr>
              <a:t>de l ’Exploitation des </a:t>
            </a:r>
          </a:p>
          <a:p>
            <a:pPr algn="ctr"/>
            <a:r>
              <a:rPr lang="fr-FR" altLang="fr-FR" sz="1600" b="1" dirty="0">
                <a:solidFill>
                  <a:schemeClr val="bg1"/>
                </a:solidFill>
                <a:latin typeface="Bookman Old Style" panose="02050604050505020204" pitchFamily="18" charset="0"/>
              </a:rPr>
              <a:t>Equipements de Production</a:t>
            </a:r>
          </a:p>
          <a:p>
            <a:pPr algn="ctr"/>
            <a:r>
              <a:rPr lang="fr-FR" altLang="fr-FR" sz="1600" b="1" dirty="0">
                <a:solidFill>
                  <a:schemeClr val="bg1"/>
                </a:solidFill>
                <a:latin typeface="Bookman Old Style" panose="02050604050505020204" pitchFamily="18" charset="0"/>
              </a:rPr>
              <a:t> pour améliorer leur </a:t>
            </a:r>
          </a:p>
          <a:p>
            <a:pPr algn="ctr"/>
            <a:r>
              <a:rPr lang="fr-FR" altLang="fr-FR" sz="1600" b="1" dirty="0">
                <a:solidFill>
                  <a:schemeClr val="bg1"/>
                </a:solidFill>
                <a:latin typeface="Bookman Old Style" panose="02050604050505020204" pitchFamily="18" charset="0"/>
              </a:rPr>
              <a:t>DISPONIBILITE</a:t>
            </a:r>
          </a:p>
          <a:p>
            <a:pPr algn="ctr"/>
            <a:endParaRPr lang="fr-FR" altLang="fr-FR" sz="1600" b="1" dirty="0">
              <a:solidFill>
                <a:schemeClr val="bg1"/>
              </a:solidFill>
            </a:endParaRPr>
          </a:p>
        </p:txBody>
      </p:sp>
      <p:sp>
        <p:nvSpPr>
          <p:cNvPr id="12291" name="AutoShape 3">
            <a:extLst>
              <a:ext uri="{FF2B5EF4-FFF2-40B4-BE49-F238E27FC236}">
                <a16:creationId xmlns:a16="http://schemas.microsoft.com/office/drawing/2014/main" id="{0646F660-1A72-44CB-A536-DBF89DDE0487}"/>
              </a:ext>
            </a:extLst>
          </p:cNvPr>
          <p:cNvSpPr>
            <a:spLocks noChangeArrowheads="1"/>
          </p:cNvSpPr>
          <p:nvPr/>
        </p:nvSpPr>
        <p:spPr bwMode="auto">
          <a:xfrm>
            <a:off x="3429000" y="5181600"/>
            <a:ext cx="3657600" cy="1295400"/>
          </a:xfrm>
          <a:prstGeom prst="wedgeRoundRectCallout">
            <a:avLst>
              <a:gd name="adj1" fmla="val 93097"/>
              <a:gd name="adj2" fmla="val -9681"/>
              <a:gd name="adj3" fmla="val 1666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400" b="1" dirty="0">
                <a:solidFill>
                  <a:schemeClr val="bg1"/>
                </a:solidFill>
              </a:rPr>
              <a:t>AMDEC PROCESSUS:</a:t>
            </a:r>
          </a:p>
          <a:p>
            <a:pPr algn="ctr"/>
            <a:r>
              <a:rPr lang="fr-FR" altLang="fr-FR" sz="1400" b="1" dirty="0">
                <a:solidFill>
                  <a:schemeClr val="bg1"/>
                </a:solidFill>
                <a:latin typeface="Bookman Old Style" panose="02050604050505020204" pitchFamily="18" charset="0"/>
              </a:rPr>
              <a:t>Analyse des opérations de </a:t>
            </a:r>
          </a:p>
          <a:p>
            <a:pPr algn="ctr"/>
            <a:r>
              <a:rPr lang="fr-FR" altLang="fr-FR" sz="1400" b="1" dirty="0">
                <a:solidFill>
                  <a:schemeClr val="bg1"/>
                </a:solidFill>
                <a:latin typeface="Bookman Old Style" panose="02050604050505020204" pitchFamily="18" charset="0"/>
              </a:rPr>
              <a:t>Production pour améliorer la </a:t>
            </a:r>
          </a:p>
          <a:p>
            <a:pPr algn="ctr"/>
            <a:r>
              <a:rPr lang="fr-FR" altLang="fr-FR" sz="1400" b="1" dirty="0">
                <a:solidFill>
                  <a:schemeClr val="bg1"/>
                </a:solidFill>
                <a:latin typeface="Bookman Old Style" panose="02050604050505020204" pitchFamily="18" charset="0"/>
              </a:rPr>
              <a:t>QUALITE de FABRICATION </a:t>
            </a:r>
          </a:p>
          <a:p>
            <a:pPr algn="ctr"/>
            <a:r>
              <a:rPr lang="fr-FR" altLang="fr-FR" sz="1400" b="1" dirty="0">
                <a:solidFill>
                  <a:schemeClr val="bg1"/>
                </a:solidFill>
                <a:latin typeface="Bookman Old Style" panose="02050604050505020204" pitchFamily="18" charset="0"/>
              </a:rPr>
              <a:t>du produit</a:t>
            </a:r>
          </a:p>
          <a:p>
            <a:pPr algn="ctr"/>
            <a:endParaRPr lang="fr-FR" altLang="fr-FR" sz="1600" b="1" dirty="0">
              <a:solidFill>
                <a:schemeClr val="bg1"/>
              </a:solidFill>
            </a:endParaRPr>
          </a:p>
        </p:txBody>
      </p:sp>
      <p:sp>
        <p:nvSpPr>
          <p:cNvPr id="12292" name="AutoShape 4">
            <a:extLst>
              <a:ext uri="{FF2B5EF4-FFF2-40B4-BE49-F238E27FC236}">
                <a16:creationId xmlns:a16="http://schemas.microsoft.com/office/drawing/2014/main" id="{D1B7C958-C0C0-495C-8271-8ADF162F428F}"/>
              </a:ext>
            </a:extLst>
          </p:cNvPr>
          <p:cNvSpPr>
            <a:spLocks noChangeArrowheads="1"/>
          </p:cNvSpPr>
          <p:nvPr/>
        </p:nvSpPr>
        <p:spPr bwMode="auto">
          <a:xfrm>
            <a:off x="3810000" y="2057400"/>
            <a:ext cx="2743200" cy="1143000"/>
          </a:xfrm>
          <a:prstGeom prst="wedgeRoundRectCallout">
            <a:avLst>
              <a:gd name="adj1" fmla="val 139699"/>
              <a:gd name="adj2" fmla="val 216806"/>
              <a:gd name="adj3" fmla="val 1666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1400" b="1" dirty="0">
              <a:solidFill>
                <a:schemeClr val="bg1"/>
              </a:solidFill>
            </a:endParaRPr>
          </a:p>
          <a:p>
            <a:pPr algn="ctr"/>
            <a:endParaRPr lang="fr-FR" altLang="fr-FR" sz="1400" b="1" dirty="0">
              <a:solidFill>
                <a:schemeClr val="bg1"/>
              </a:solidFill>
            </a:endParaRPr>
          </a:p>
          <a:p>
            <a:pPr algn="ctr"/>
            <a:r>
              <a:rPr lang="fr-FR" altLang="fr-FR" sz="1400" b="1" dirty="0">
                <a:solidFill>
                  <a:schemeClr val="bg1"/>
                </a:solidFill>
              </a:rPr>
              <a:t>AMDEC PRODUIT:</a:t>
            </a:r>
          </a:p>
          <a:p>
            <a:pPr algn="ctr"/>
            <a:r>
              <a:rPr lang="fr-FR" altLang="fr-FR" sz="1400" b="1" dirty="0">
                <a:solidFill>
                  <a:schemeClr val="bg1"/>
                </a:solidFill>
                <a:latin typeface="Bookman Old Style" panose="02050604050505020204" pitchFamily="18" charset="0"/>
              </a:rPr>
              <a:t>Analyse de la Conception </a:t>
            </a:r>
          </a:p>
          <a:p>
            <a:pPr algn="ctr"/>
            <a:r>
              <a:rPr lang="fr-FR" altLang="fr-FR" sz="1400" b="1" dirty="0">
                <a:solidFill>
                  <a:schemeClr val="bg1"/>
                </a:solidFill>
                <a:latin typeface="Bookman Old Style" panose="02050604050505020204" pitchFamily="18" charset="0"/>
              </a:rPr>
              <a:t>d ’un produit </a:t>
            </a:r>
          </a:p>
          <a:p>
            <a:pPr algn="ctr"/>
            <a:r>
              <a:rPr lang="fr-FR" altLang="fr-FR" sz="1400" b="1" dirty="0">
                <a:solidFill>
                  <a:schemeClr val="bg1"/>
                </a:solidFill>
                <a:latin typeface="Bookman Old Style" panose="02050604050505020204" pitchFamily="18" charset="0"/>
              </a:rPr>
              <a:t>pour améliorer sa</a:t>
            </a:r>
          </a:p>
          <a:p>
            <a:pPr algn="ctr"/>
            <a:r>
              <a:rPr lang="fr-FR" altLang="fr-FR" sz="1400" b="1" dirty="0">
                <a:solidFill>
                  <a:schemeClr val="bg1"/>
                </a:solidFill>
                <a:latin typeface="Bookman Old Style" panose="02050604050505020204" pitchFamily="18" charset="0"/>
              </a:rPr>
              <a:t> QUALITE et sa FIABILITE</a:t>
            </a:r>
          </a:p>
          <a:p>
            <a:pPr algn="ctr"/>
            <a:endParaRPr lang="fr-FR" altLang="fr-FR" sz="1400" b="1" dirty="0">
              <a:solidFill>
                <a:schemeClr val="bg1"/>
              </a:solidFill>
            </a:endParaRPr>
          </a:p>
          <a:p>
            <a:pPr algn="ctr"/>
            <a:endParaRPr lang="fr-FR" altLang="fr-FR" sz="1400" b="1" dirty="0">
              <a:solidFill>
                <a:schemeClr val="bg1"/>
              </a:solidFill>
            </a:endParaRPr>
          </a:p>
        </p:txBody>
      </p:sp>
      <p:sp>
        <p:nvSpPr>
          <p:cNvPr id="201739" name="Rectangle 11">
            <a:extLst>
              <a:ext uri="{FF2B5EF4-FFF2-40B4-BE49-F238E27FC236}">
                <a16:creationId xmlns:a16="http://schemas.microsoft.com/office/drawing/2014/main" id="{C2933B3B-BD2A-4778-BABA-5F2EE8B0691F}"/>
              </a:ext>
            </a:extLst>
          </p:cNvPr>
          <p:cNvSpPr>
            <a:spLocks noGrp="1" noChangeArrowheads="1"/>
          </p:cNvSpPr>
          <p:nvPr>
            <p:ph type="title"/>
          </p:nvPr>
        </p:nvSpPr>
        <p:spPr>
          <a:xfrm>
            <a:off x="2711450" y="476250"/>
            <a:ext cx="7772400" cy="941388"/>
          </a:xfrm>
          <a:solidFill>
            <a:srgbClr val="FFFF00"/>
          </a:solidFill>
        </p:spPr>
        <p:txBody>
          <a:bodyPr>
            <a:normAutofit fontScale="90000"/>
          </a:bodyPr>
          <a:lstStyle/>
          <a:p>
            <a:pPr>
              <a:defRPr/>
            </a:pPr>
            <a:r>
              <a:rPr lang="fr-FR" altLang="fr-FR" sz="2400">
                <a:solidFill>
                  <a:srgbClr val="000000"/>
                </a:solidFill>
                <a:effectLst>
                  <a:outerShdw blurRad="38100" dist="38100" dir="2700000" algn="tl">
                    <a:srgbClr val="FFFFFF"/>
                  </a:outerShdw>
                </a:effectLst>
              </a:rPr>
              <a:t>Plusieurs types d’AMDEC sont utilisées lors des différentes phases de conception ainsi qu’en exploitation</a:t>
            </a:r>
          </a:p>
        </p:txBody>
      </p:sp>
      <p:pic>
        <p:nvPicPr>
          <p:cNvPr id="12293" name="Picture 5" descr="HUMPE055">
            <a:extLst>
              <a:ext uri="{FF2B5EF4-FFF2-40B4-BE49-F238E27FC236}">
                <a16:creationId xmlns:a16="http://schemas.microsoft.com/office/drawing/2014/main" id="{F5A0201E-D6EC-49EB-B685-C296E321E84D}"/>
              </a:ext>
            </a:extLst>
          </p:cNvPr>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tretch>
            <a:fillRect/>
          </a:stretch>
        </p:blipFill>
        <p:spPr>
          <a:xfrm>
            <a:off x="8481365" y="2735529"/>
            <a:ext cx="1934870" cy="2733142"/>
          </a:xfrm>
          <a:noFill/>
          <a:extLst>
            <a:ext uri="{909E8E84-426E-40DD-AFC4-6F175D3DCCD1}">
              <a14:hiddenFill xmlns:a14="http://schemas.microsoft.com/office/drawing/2010/main">
                <a:solidFill>
                  <a:schemeClr val="accent1"/>
                </a:solidFill>
              </a14:hiddenFill>
            </a:ext>
          </a:extLst>
        </p:spPr>
      </p:pic>
      <p:sp>
        <p:nvSpPr>
          <p:cNvPr id="12294" name="Text Box 6">
            <a:extLst>
              <a:ext uri="{FF2B5EF4-FFF2-40B4-BE49-F238E27FC236}">
                <a16:creationId xmlns:a16="http://schemas.microsoft.com/office/drawing/2014/main" id="{8A44F873-D0E7-499E-84D4-227660A93FD4}"/>
              </a:ext>
            </a:extLst>
          </p:cNvPr>
          <p:cNvSpPr txBox="1">
            <a:spLocks noChangeArrowheads="1"/>
          </p:cNvSpPr>
          <p:nvPr/>
        </p:nvSpPr>
        <p:spPr bwMode="auto">
          <a:xfrm>
            <a:off x="2209800" y="6556375"/>
            <a:ext cx="8553450" cy="3048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r>
              <a:rPr lang="fr-FR" altLang="fr-FR" sz="1400" b="1">
                <a:solidFill>
                  <a:schemeClr val="bg1"/>
                </a:solidFill>
              </a:rPr>
              <a:t>ON  PARLE  MAINTENANT  EGALEMENT  D ’AMDEC  SERVICE…ET  D ’AMDEC FOURNISSEURS...</a:t>
            </a:r>
            <a:endParaRPr lang="fr-FR" altLang="fr-FR" sz="1600" b="1">
              <a:solidFill>
                <a:schemeClr val="bg1"/>
              </a:solidFill>
            </a:endParaRPr>
          </a:p>
        </p:txBody>
      </p:sp>
      <p:sp>
        <p:nvSpPr>
          <p:cNvPr id="12295" name="AutoShape 7">
            <a:extLst>
              <a:ext uri="{FF2B5EF4-FFF2-40B4-BE49-F238E27FC236}">
                <a16:creationId xmlns:a16="http://schemas.microsoft.com/office/drawing/2014/main" id="{2E2AEF69-9939-4198-8DA1-3FD850AC2291}"/>
              </a:ext>
            </a:extLst>
          </p:cNvPr>
          <p:cNvSpPr>
            <a:spLocks noChangeArrowheads="1"/>
          </p:cNvSpPr>
          <p:nvPr/>
        </p:nvSpPr>
        <p:spPr bwMode="auto">
          <a:xfrm>
            <a:off x="2590800" y="3505200"/>
            <a:ext cx="2819400" cy="1447800"/>
          </a:xfrm>
          <a:prstGeom prst="wedgeRoundRectCallout">
            <a:avLst>
              <a:gd name="adj1" fmla="val 158222"/>
              <a:gd name="adj2" fmla="val 77741"/>
              <a:gd name="adj3" fmla="val 1666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1400" b="1" dirty="0">
              <a:solidFill>
                <a:schemeClr val="bg1"/>
              </a:solidFill>
            </a:endParaRPr>
          </a:p>
          <a:p>
            <a:pPr algn="ctr"/>
            <a:endParaRPr lang="fr-FR" altLang="fr-FR" sz="1400" b="1" dirty="0">
              <a:solidFill>
                <a:schemeClr val="bg1"/>
              </a:solidFill>
            </a:endParaRPr>
          </a:p>
          <a:p>
            <a:pPr algn="ctr"/>
            <a:r>
              <a:rPr lang="fr-FR" altLang="fr-FR" sz="1400" b="1" dirty="0">
                <a:solidFill>
                  <a:schemeClr val="bg1"/>
                </a:solidFill>
              </a:rPr>
              <a:t>AMDEC SECURITE:</a:t>
            </a:r>
          </a:p>
          <a:p>
            <a:pPr algn="ctr"/>
            <a:r>
              <a:rPr lang="fr-FR" altLang="fr-FR" sz="1400" b="1" dirty="0">
                <a:solidFill>
                  <a:schemeClr val="bg1"/>
                </a:solidFill>
                <a:latin typeface="Bookman Old Style" panose="02050604050505020204" pitchFamily="18" charset="0"/>
              </a:rPr>
              <a:t>Analyse des défaillances</a:t>
            </a:r>
          </a:p>
          <a:p>
            <a:pPr algn="ctr"/>
            <a:r>
              <a:rPr lang="fr-FR" altLang="fr-FR" sz="1400" b="1" dirty="0">
                <a:solidFill>
                  <a:schemeClr val="bg1"/>
                </a:solidFill>
                <a:latin typeface="Bookman Old Style" panose="02050604050505020204" pitchFamily="18" charset="0"/>
              </a:rPr>
              <a:t> et des Risques</a:t>
            </a:r>
          </a:p>
          <a:p>
            <a:pPr algn="ctr"/>
            <a:r>
              <a:rPr lang="fr-FR" altLang="fr-FR" sz="1400" b="1" dirty="0">
                <a:solidFill>
                  <a:schemeClr val="bg1"/>
                </a:solidFill>
                <a:latin typeface="Bookman Old Style" panose="02050604050505020204" pitchFamily="18" charset="0"/>
              </a:rPr>
              <a:t>prévisionnels sur</a:t>
            </a:r>
          </a:p>
          <a:p>
            <a:pPr algn="ctr"/>
            <a:r>
              <a:rPr lang="fr-FR" altLang="fr-FR" sz="1400" b="1" dirty="0">
                <a:solidFill>
                  <a:schemeClr val="bg1"/>
                </a:solidFill>
                <a:latin typeface="Bookman Old Style" panose="02050604050505020204" pitchFamily="18" charset="0"/>
              </a:rPr>
              <a:t>un équipement </a:t>
            </a:r>
          </a:p>
          <a:p>
            <a:pPr algn="ctr"/>
            <a:r>
              <a:rPr lang="fr-FR" altLang="fr-FR" sz="1400" b="1" dirty="0">
                <a:solidFill>
                  <a:schemeClr val="bg1"/>
                </a:solidFill>
                <a:latin typeface="Bookman Old Style" panose="02050604050505020204" pitchFamily="18" charset="0"/>
              </a:rPr>
              <a:t>pour améliorer la</a:t>
            </a:r>
          </a:p>
          <a:p>
            <a:pPr algn="ctr"/>
            <a:r>
              <a:rPr lang="fr-FR" altLang="fr-FR" sz="1400" b="1" dirty="0">
                <a:solidFill>
                  <a:schemeClr val="bg1"/>
                </a:solidFill>
                <a:latin typeface="Bookman Old Style" panose="02050604050505020204" pitchFamily="18" charset="0"/>
              </a:rPr>
              <a:t> Sécurité et la FIABILITE</a:t>
            </a:r>
          </a:p>
          <a:p>
            <a:pPr algn="ctr"/>
            <a:endParaRPr lang="fr-FR" altLang="fr-FR" sz="1400" b="1" dirty="0">
              <a:solidFill>
                <a:schemeClr val="bg1"/>
              </a:solidFill>
            </a:endParaRPr>
          </a:p>
          <a:p>
            <a:pPr algn="ctr"/>
            <a:endParaRPr lang="fr-FR" altLang="fr-FR" sz="1400" b="1" dirty="0">
              <a:solidFill>
                <a:schemeClr val="bg1"/>
              </a:solidFill>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2396197"/>
            <a:ext cx="10353761" cy="1326321"/>
          </a:xfrm>
          <a:noFill/>
        </p:spPr>
        <p:style>
          <a:lnRef idx="0">
            <a:schemeClr val="accent3"/>
          </a:lnRef>
          <a:fillRef idx="3">
            <a:schemeClr val="accent3"/>
          </a:fillRef>
          <a:effectRef idx="3">
            <a:schemeClr val="accent3"/>
          </a:effectRef>
          <a:fontRef idx="minor">
            <a:schemeClr val="lt1"/>
          </a:fontRef>
        </p:style>
        <p:txBody>
          <a:bodyPr>
            <a:normAutofit fontScale="90000"/>
          </a:bodyPr>
          <a:lstStyle/>
          <a:p>
            <a:r>
              <a:rPr lang="fr-FR" dirty="0">
                <a:solidFill>
                  <a:srgbClr val="FFFF00"/>
                </a:solidFill>
              </a:rPr>
              <a:t>CHAPITRE 1 :</a:t>
            </a:r>
            <a:br>
              <a:rPr lang="fr-FR" dirty="0">
                <a:solidFill>
                  <a:srgbClr val="FFFF00"/>
                </a:solidFill>
              </a:rPr>
            </a:br>
            <a:r>
              <a:rPr lang="fr-FR" dirty="0">
                <a:solidFill>
                  <a:srgbClr val="FFFF00"/>
                </a:solidFill>
              </a:rPr>
              <a:t>Introduction au management de la maintenance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609601"/>
            <a:ext cx="10353761" cy="1003300"/>
          </a:xfrm>
        </p:spPr>
        <p:txBody>
          <a:bodyPr/>
          <a:lstStyle/>
          <a:p>
            <a:r>
              <a:rPr lang="fr-FR" dirty="0">
                <a:solidFill>
                  <a:srgbClr val="FFFF00"/>
                </a:solidFill>
              </a:rPr>
              <a:t>2.1.Définition</a:t>
            </a:r>
          </a:p>
        </p:txBody>
      </p:sp>
      <p:sp>
        <p:nvSpPr>
          <p:cNvPr id="4" name="Espace réservé du contenu 2"/>
          <p:cNvSpPr txBox="1">
            <a:spLocks/>
          </p:cNvSpPr>
          <p:nvPr/>
        </p:nvSpPr>
        <p:spPr>
          <a:xfrm>
            <a:off x="875695" y="3975664"/>
            <a:ext cx="10353762" cy="1447236"/>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fr-FR" sz="2000" b="0" i="0" u="none"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p:txBody>
      </p:sp>
      <p:sp>
        <p:nvSpPr>
          <p:cNvPr id="5" name="Espace réservé du contenu 4"/>
          <p:cNvSpPr>
            <a:spLocks noGrp="1"/>
          </p:cNvSpPr>
          <p:nvPr>
            <p:ph idx="1"/>
          </p:nvPr>
        </p:nvSpPr>
        <p:spPr>
          <a:xfrm>
            <a:off x="609600" y="1600203"/>
            <a:ext cx="10972800" cy="1854197"/>
          </a:xfrm>
        </p:spPr>
        <p:txBody>
          <a:bodyPr>
            <a:normAutofit/>
          </a:bodyPr>
          <a:lstStyle/>
          <a:p>
            <a:pPr lvl="0"/>
            <a:r>
              <a:rPr lang="fr-FR" b="1" dirty="0"/>
              <a:t>« Maintenance exécutée après détection d'une panne et destinée à remettre un bien dans un état dans lequel il peut accomplir une fonction requise» (Extrait norme NF EN 13306 X 60-319)</a:t>
            </a:r>
            <a:endParaRPr lang="fr-FR" dirty="0"/>
          </a:p>
          <a:p>
            <a:endParaRPr lang="fr-FR" dirty="0"/>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452510F-411E-42D2-8168-DB09E75746A7}"/>
              </a:ext>
            </a:extLst>
          </p:cNvPr>
          <p:cNvSpPr>
            <a:spLocks noGrp="1" noChangeArrowheads="1"/>
          </p:cNvSpPr>
          <p:nvPr>
            <p:ph type="title"/>
          </p:nvPr>
        </p:nvSpPr>
        <p:spPr/>
        <p:txBody>
          <a:bodyPr>
            <a:normAutofit fontScale="90000"/>
          </a:bodyPr>
          <a:lstStyle/>
          <a:p>
            <a:pPr>
              <a:defRPr/>
            </a:pPr>
            <a:r>
              <a:rPr lang="fr-FR" altLang="fr-FR" sz="4000"/>
              <a:t>OBJECTIFS DE L ’AMDEC MOYEN DE PRODUCTION</a:t>
            </a:r>
          </a:p>
        </p:txBody>
      </p:sp>
      <p:sp>
        <p:nvSpPr>
          <p:cNvPr id="8195" name="Rectangle 3">
            <a:extLst>
              <a:ext uri="{FF2B5EF4-FFF2-40B4-BE49-F238E27FC236}">
                <a16:creationId xmlns:a16="http://schemas.microsoft.com/office/drawing/2014/main" id="{07EA937D-0AE1-4F33-BDF5-8FCBB0D7BC70}"/>
              </a:ext>
            </a:extLst>
          </p:cNvPr>
          <p:cNvSpPr>
            <a:spLocks noGrp="1" noChangeArrowheads="1"/>
          </p:cNvSpPr>
          <p:nvPr>
            <p:ph type="body" sz="half" idx="1"/>
          </p:nvPr>
        </p:nvSpPr>
        <p:spPr>
          <a:xfrm>
            <a:off x="2743200" y="2044700"/>
            <a:ext cx="5638800" cy="2451100"/>
          </a:xfrm>
        </p:spPr>
        <p:txBody>
          <a:bodyPr>
            <a:normAutofit fontScale="92500" lnSpcReduction="10000"/>
          </a:bodyPr>
          <a:lstStyle/>
          <a:p>
            <a:pPr>
              <a:buFont typeface="Monotype Sorts" pitchFamily="2" charset="2"/>
              <a:buNone/>
              <a:defRPr/>
            </a:pPr>
            <a:r>
              <a:rPr lang="fr-FR" altLang="fr-FR" sz="3000">
                <a:solidFill>
                  <a:schemeClr val="bg2"/>
                </a:solidFill>
                <a:sym typeface="Wingdings" panose="05000000000000000000" pitchFamily="2" charset="2"/>
              </a:rPr>
              <a:t></a:t>
            </a:r>
            <a:r>
              <a:rPr lang="fr-FR" altLang="fr-FR" sz="3000">
                <a:solidFill>
                  <a:srgbClr val="FFFF00"/>
                </a:solidFill>
                <a:sym typeface="Wingdings" panose="05000000000000000000" pitchFamily="2" charset="2"/>
              </a:rPr>
              <a:t>  </a:t>
            </a:r>
            <a:r>
              <a:rPr lang="fr-FR" altLang="fr-FR" sz="3000">
                <a:solidFill>
                  <a:srgbClr val="FFFF00"/>
                </a:solidFill>
              </a:rPr>
              <a:t>Evaluer et Garantir:</a:t>
            </a:r>
          </a:p>
          <a:p>
            <a:pPr lvl="1">
              <a:defRPr/>
            </a:pPr>
            <a:r>
              <a:rPr lang="fr-FR" altLang="fr-FR" sz="2400"/>
              <a:t>la Fiabilité</a:t>
            </a:r>
          </a:p>
          <a:p>
            <a:pPr lvl="1">
              <a:defRPr/>
            </a:pPr>
            <a:r>
              <a:rPr lang="fr-FR" altLang="fr-FR" sz="2400"/>
              <a:t>la Maintenabilité</a:t>
            </a:r>
          </a:p>
          <a:p>
            <a:pPr lvl="1">
              <a:defRPr/>
            </a:pPr>
            <a:r>
              <a:rPr lang="fr-FR" altLang="fr-FR" sz="2400"/>
              <a:t>la Disponibilité</a:t>
            </a:r>
          </a:p>
          <a:p>
            <a:pPr lvl="1">
              <a:defRPr/>
            </a:pPr>
            <a:r>
              <a:rPr lang="fr-FR" altLang="fr-FR" sz="2400"/>
              <a:t>la Sécurité</a:t>
            </a:r>
            <a:endParaRPr lang="fr-FR" altLang="fr-FR">
              <a:hlinkClick r:id="rId3" action="ppaction://hlinksldjump"/>
            </a:endParaRPr>
          </a:p>
        </p:txBody>
      </p:sp>
      <p:graphicFrame>
        <p:nvGraphicFramePr>
          <p:cNvPr id="13316" name="Object 4">
            <a:extLst>
              <a:ext uri="{FF2B5EF4-FFF2-40B4-BE49-F238E27FC236}">
                <a16:creationId xmlns:a16="http://schemas.microsoft.com/office/drawing/2014/main" id="{910A3D70-B961-46CD-AD65-69642A2EA1FC}"/>
              </a:ext>
            </a:extLst>
          </p:cNvPr>
          <p:cNvGraphicFramePr>
            <a:graphicFrameLocks noGrp="1" noChangeAspect="1"/>
          </p:cNvGraphicFramePr>
          <p:nvPr>
            <p:ph type="clipArt" sz="half" idx="2"/>
          </p:nvPr>
        </p:nvGraphicFramePr>
        <p:xfrm>
          <a:off x="8758238" y="3440113"/>
          <a:ext cx="1381125" cy="1323975"/>
        </p:xfrm>
        <a:graphic>
          <a:graphicData uri="http://schemas.openxmlformats.org/presentationml/2006/ole">
            <mc:AlternateContent xmlns:mc="http://schemas.openxmlformats.org/markup-compatibility/2006">
              <mc:Choice xmlns:v="urn:schemas-microsoft-com:vml" Requires="v">
                <p:oleObj spid="_x0000_s3086" name="Clip" r:id="rId4" imgW="1380490" imgH="1323340" progId="">
                  <p:embed/>
                </p:oleObj>
              </mc:Choice>
              <mc:Fallback>
                <p:oleObj name="Clip" r:id="rId4" imgW="1380490" imgH="1323340" progId="">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58238" y="3440113"/>
                        <a:ext cx="1381125" cy="1323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8199" name="Text Box 7">
            <a:extLst>
              <a:ext uri="{FF2B5EF4-FFF2-40B4-BE49-F238E27FC236}">
                <a16:creationId xmlns:a16="http://schemas.microsoft.com/office/drawing/2014/main" id="{3C9F544C-1AEF-43FC-860D-4807858B4663}"/>
              </a:ext>
            </a:extLst>
          </p:cNvPr>
          <p:cNvSpPr txBox="1">
            <a:spLocks noChangeArrowheads="1"/>
          </p:cNvSpPr>
          <p:nvPr/>
        </p:nvSpPr>
        <p:spPr bwMode="auto">
          <a:xfrm>
            <a:off x="2743201" y="4876800"/>
            <a:ext cx="6907213" cy="1646238"/>
          </a:xfrm>
          <a:prstGeom prst="rect">
            <a:avLst/>
          </a:prstGeom>
          <a:noFill/>
          <a:ln>
            <a:noFill/>
          </a:ln>
          <a:effectLst/>
        </p:spPr>
        <p:txBody>
          <a:bodyPr>
            <a:spAutoFit/>
          </a:bodyPr>
          <a:lstStyle/>
          <a:p>
            <a:pPr>
              <a:lnSpc>
                <a:spcPct val="140000"/>
              </a:lnSpc>
              <a:defRPr/>
            </a:pPr>
            <a:r>
              <a:rPr lang="fr-FR" altLang="fr-FR" sz="3000" dirty="0">
                <a:solidFill>
                  <a:schemeClr val="bg2"/>
                </a:solidFill>
                <a:effectLst>
                  <a:outerShdw blurRad="38100" dist="38100" dir="2700000" algn="tl">
                    <a:srgbClr val="000000"/>
                  </a:outerShdw>
                </a:effectLst>
                <a:sym typeface="Wingdings" panose="05000000000000000000" pitchFamily="2" charset="2"/>
              </a:rPr>
              <a:t></a:t>
            </a:r>
            <a:r>
              <a:rPr lang="fr-FR" altLang="fr-FR" sz="3000" dirty="0">
                <a:solidFill>
                  <a:srgbClr val="FFFF00"/>
                </a:solidFill>
                <a:effectLst>
                  <a:outerShdw blurRad="38100" dist="38100" dir="2700000" algn="tl">
                    <a:srgbClr val="000000"/>
                  </a:outerShdw>
                </a:effectLst>
                <a:latin typeface="Impact" panose="020B0806030902050204" pitchFamily="34" charset="0"/>
              </a:rPr>
              <a:t> Obtenir au meilleur coût le </a:t>
            </a:r>
          </a:p>
          <a:p>
            <a:pPr>
              <a:defRPr/>
            </a:pPr>
            <a:r>
              <a:rPr lang="fr-FR" altLang="fr-FR" sz="3000" dirty="0">
                <a:solidFill>
                  <a:srgbClr val="FFFF00"/>
                </a:solidFill>
                <a:effectLst>
                  <a:outerShdw blurRad="38100" dist="38100" dir="2700000" algn="tl">
                    <a:srgbClr val="000000"/>
                  </a:outerShdw>
                </a:effectLst>
                <a:latin typeface="Impact" panose="020B0806030902050204" pitchFamily="34" charset="0"/>
              </a:rPr>
              <a:t>Rendement Global Maximum des </a:t>
            </a:r>
          </a:p>
          <a:p>
            <a:pPr>
              <a:defRPr/>
            </a:pPr>
            <a:r>
              <a:rPr lang="fr-FR" altLang="fr-FR" sz="3000" dirty="0">
                <a:solidFill>
                  <a:srgbClr val="FFFF00"/>
                </a:solidFill>
                <a:effectLst>
                  <a:outerShdw blurRad="38100" dist="38100" dir="2700000" algn="tl">
                    <a:srgbClr val="000000"/>
                  </a:outerShdw>
                </a:effectLst>
                <a:latin typeface="Impact" panose="020B0806030902050204" pitchFamily="34" charset="0"/>
              </a:rPr>
              <a:t>Equipements de Production</a:t>
            </a:r>
          </a:p>
        </p:txBody>
      </p:sp>
    </p:spTree>
  </p:cSld>
  <p:clrMapOvr>
    <a:masterClrMapping/>
  </p:clrMapOvr>
  <p:transition/>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65CCB359-49F0-4133-9589-0A7125215A7D}"/>
              </a:ext>
            </a:extLst>
          </p:cNvPr>
          <p:cNvSpPr>
            <a:spLocks noGrp="1" noChangeArrowheads="1"/>
          </p:cNvSpPr>
          <p:nvPr>
            <p:ph type="title"/>
          </p:nvPr>
        </p:nvSpPr>
        <p:spPr/>
        <p:txBody>
          <a:bodyPr>
            <a:normAutofit/>
          </a:bodyPr>
          <a:lstStyle/>
          <a:p>
            <a:pPr algn="ctr">
              <a:defRPr/>
            </a:pPr>
            <a:r>
              <a:rPr lang="fr-FR" altLang="fr-FR"/>
              <a:t>L ’AMDEC </a:t>
            </a:r>
            <a:br>
              <a:rPr lang="fr-FR" altLang="fr-FR"/>
            </a:br>
            <a:r>
              <a:rPr lang="fr-FR" altLang="fr-FR"/>
              <a:t> Une démarche </a:t>
            </a:r>
            <a:r>
              <a:rPr lang="fr-FR" altLang="fr-FR">
                <a:solidFill>
                  <a:srgbClr val="FFFF00"/>
                </a:solidFill>
              </a:rPr>
              <a:t>Critique</a:t>
            </a:r>
            <a:endParaRPr lang="fr-FR" altLang="fr-FR"/>
          </a:p>
        </p:txBody>
      </p:sp>
      <p:sp>
        <p:nvSpPr>
          <p:cNvPr id="122883" name="Rectangle 3">
            <a:extLst>
              <a:ext uri="{FF2B5EF4-FFF2-40B4-BE49-F238E27FC236}">
                <a16:creationId xmlns:a16="http://schemas.microsoft.com/office/drawing/2014/main" id="{3324A9E5-0C90-4A60-BCFB-E35C6D211754}"/>
              </a:ext>
            </a:extLst>
          </p:cNvPr>
          <p:cNvSpPr>
            <a:spLocks noGrp="1" noChangeArrowheads="1"/>
          </p:cNvSpPr>
          <p:nvPr>
            <p:ph type="body" sz="half" idx="1"/>
          </p:nvPr>
        </p:nvSpPr>
        <p:spPr>
          <a:xfrm>
            <a:off x="2711450" y="2205038"/>
            <a:ext cx="5410200" cy="4178300"/>
          </a:xfrm>
        </p:spPr>
        <p:txBody>
          <a:bodyPr>
            <a:normAutofit fontScale="92500"/>
          </a:bodyPr>
          <a:lstStyle/>
          <a:p>
            <a:pPr>
              <a:lnSpc>
                <a:spcPct val="80000"/>
              </a:lnSpc>
              <a:buFont typeface="Wingdings" panose="05000000000000000000" pitchFamily="2" charset="2"/>
              <a:buChar char="Ü"/>
              <a:defRPr/>
            </a:pPr>
            <a:r>
              <a:rPr lang="fr-FR" altLang="fr-FR" sz="2200" dirty="0"/>
              <a:t>Identification </a:t>
            </a:r>
            <a:r>
              <a:rPr lang="fr-FR" altLang="fr-FR" sz="2200" dirty="0">
                <a:solidFill>
                  <a:srgbClr val="FFFF00"/>
                </a:solidFill>
              </a:rPr>
              <a:t>systématique</a:t>
            </a:r>
            <a:r>
              <a:rPr lang="fr-FR" altLang="fr-FR" sz="2200" dirty="0"/>
              <a:t> des  Risques de </a:t>
            </a:r>
            <a:r>
              <a:rPr lang="fr-FR" altLang="fr-FR" sz="2200" dirty="0">
                <a:solidFill>
                  <a:srgbClr val="FFFF00"/>
                </a:solidFill>
              </a:rPr>
              <a:t>dysfonctionnement</a:t>
            </a:r>
            <a:r>
              <a:rPr lang="fr-FR" altLang="fr-FR" sz="2200" dirty="0"/>
              <a:t> des équipements (</a:t>
            </a:r>
            <a:r>
              <a:rPr lang="fr-FR" altLang="fr-FR" sz="2200" dirty="0">
                <a:solidFill>
                  <a:srgbClr val="FF0000"/>
                </a:solidFill>
              </a:rPr>
              <a:t>MODES DE DEFAILLANCES</a:t>
            </a:r>
            <a:r>
              <a:rPr lang="fr-FR" altLang="fr-FR" sz="2200" dirty="0"/>
              <a:t>)</a:t>
            </a:r>
          </a:p>
          <a:p>
            <a:pPr>
              <a:lnSpc>
                <a:spcPct val="80000"/>
              </a:lnSpc>
              <a:buFont typeface="Wingdings" panose="05000000000000000000" pitchFamily="2" charset="2"/>
              <a:buNone/>
              <a:defRPr/>
            </a:pPr>
            <a:endParaRPr lang="fr-FR" altLang="fr-FR" sz="1000" dirty="0"/>
          </a:p>
          <a:p>
            <a:pPr>
              <a:lnSpc>
                <a:spcPct val="80000"/>
              </a:lnSpc>
              <a:buFont typeface="Wingdings" panose="05000000000000000000" pitchFamily="2" charset="2"/>
              <a:buChar char="Ü"/>
              <a:defRPr/>
            </a:pPr>
            <a:r>
              <a:rPr lang="fr-FR" altLang="fr-FR" sz="2200" dirty="0"/>
              <a:t>Recherche des </a:t>
            </a:r>
            <a:r>
              <a:rPr lang="fr-FR" altLang="fr-FR" sz="2200" dirty="0">
                <a:solidFill>
                  <a:srgbClr val="FFFF00"/>
                </a:solidFill>
              </a:rPr>
              <a:t>origines</a:t>
            </a:r>
            <a:r>
              <a:rPr lang="fr-FR" altLang="fr-FR" sz="2200" dirty="0"/>
              <a:t> et des </a:t>
            </a:r>
            <a:r>
              <a:rPr lang="fr-FR" altLang="fr-FR" sz="2200" dirty="0">
                <a:solidFill>
                  <a:srgbClr val="FFFF00"/>
                </a:solidFill>
              </a:rPr>
              <a:t>conséquences</a:t>
            </a:r>
            <a:r>
              <a:rPr lang="fr-FR" altLang="fr-FR" sz="2200" dirty="0"/>
              <a:t> de ces dysfonctionnements ( </a:t>
            </a:r>
            <a:r>
              <a:rPr lang="fr-FR" altLang="fr-FR" sz="2200" dirty="0">
                <a:solidFill>
                  <a:srgbClr val="FF0000"/>
                </a:solidFill>
              </a:rPr>
              <a:t>CAUSES / EFFETS </a:t>
            </a:r>
            <a:r>
              <a:rPr lang="fr-FR" altLang="fr-FR" sz="2200" dirty="0"/>
              <a:t>)</a:t>
            </a:r>
          </a:p>
          <a:p>
            <a:pPr>
              <a:lnSpc>
                <a:spcPct val="80000"/>
              </a:lnSpc>
              <a:buFont typeface="Wingdings" panose="05000000000000000000" pitchFamily="2" charset="2"/>
              <a:buNone/>
              <a:defRPr/>
            </a:pPr>
            <a:endParaRPr lang="fr-FR" altLang="fr-FR" sz="1000" dirty="0"/>
          </a:p>
          <a:p>
            <a:pPr>
              <a:lnSpc>
                <a:spcPct val="80000"/>
              </a:lnSpc>
              <a:buFont typeface="Wingdings" panose="05000000000000000000" pitchFamily="2" charset="2"/>
              <a:buChar char="Ü"/>
              <a:defRPr/>
            </a:pPr>
            <a:r>
              <a:rPr lang="fr-FR" altLang="fr-FR" sz="2200" dirty="0"/>
              <a:t>Mise en évidence des </a:t>
            </a:r>
            <a:r>
              <a:rPr lang="fr-FR" altLang="fr-FR" sz="2200" dirty="0">
                <a:solidFill>
                  <a:srgbClr val="FFFF00"/>
                </a:solidFill>
              </a:rPr>
              <a:t>points critiques</a:t>
            </a:r>
          </a:p>
          <a:p>
            <a:pPr>
              <a:lnSpc>
                <a:spcPct val="80000"/>
              </a:lnSpc>
              <a:buFont typeface="Monotype Sorts" pitchFamily="2" charset="2"/>
              <a:buNone/>
              <a:defRPr/>
            </a:pPr>
            <a:r>
              <a:rPr lang="fr-FR" altLang="fr-FR" sz="2200" dirty="0"/>
              <a:t>Proposition </a:t>
            </a:r>
            <a:r>
              <a:rPr lang="fr-FR" altLang="fr-FR" sz="2200" dirty="0">
                <a:solidFill>
                  <a:srgbClr val="FFFF00"/>
                </a:solidFill>
              </a:rPr>
              <a:t>d</a:t>
            </a:r>
            <a:r>
              <a:rPr lang="fr-FR" altLang="fr-FR" sz="2200" dirty="0"/>
              <a:t> </a:t>
            </a:r>
            <a:r>
              <a:rPr lang="fr-FR" altLang="fr-FR" sz="2200" dirty="0">
                <a:solidFill>
                  <a:srgbClr val="FFFF00"/>
                </a:solidFill>
              </a:rPr>
              <a:t>’ actions correctives</a:t>
            </a:r>
            <a:r>
              <a:rPr lang="fr-FR" altLang="fr-FR" sz="2200" dirty="0"/>
              <a:t> adaptées:</a:t>
            </a:r>
          </a:p>
          <a:p>
            <a:pPr lvl="1">
              <a:lnSpc>
                <a:spcPct val="80000"/>
              </a:lnSpc>
              <a:defRPr/>
            </a:pPr>
            <a:r>
              <a:rPr lang="fr-FR" altLang="fr-FR" sz="1900" dirty="0"/>
              <a:t>remise en cause  des consignes d ’exploitation , de nettoyage et de Maintenance</a:t>
            </a:r>
          </a:p>
          <a:p>
            <a:pPr lvl="1">
              <a:lnSpc>
                <a:spcPct val="80000"/>
              </a:lnSpc>
              <a:defRPr/>
            </a:pPr>
            <a:r>
              <a:rPr lang="fr-FR" altLang="fr-FR" sz="1900" dirty="0"/>
              <a:t>remise en cause de la Conception</a:t>
            </a:r>
            <a:endParaRPr lang="fr-FR" altLang="fr-FR" sz="900" dirty="0">
              <a:solidFill>
                <a:srgbClr val="FFFF00"/>
              </a:solidFill>
            </a:endParaRPr>
          </a:p>
          <a:p>
            <a:pPr>
              <a:lnSpc>
                <a:spcPct val="80000"/>
              </a:lnSpc>
              <a:buFont typeface="Monotype Sorts" pitchFamily="2" charset="2"/>
              <a:buNone/>
              <a:defRPr/>
            </a:pPr>
            <a:endParaRPr lang="fr-FR" altLang="fr-FR" sz="2100" dirty="0"/>
          </a:p>
          <a:p>
            <a:pPr lvl="1">
              <a:lnSpc>
                <a:spcPct val="80000"/>
              </a:lnSpc>
              <a:defRPr/>
            </a:pPr>
            <a:endParaRPr lang="fr-FR" altLang="fr-FR" sz="2000" dirty="0"/>
          </a:p>
        </p:txBody>
      </p:sp>
      <p:graphicFrame>
        <p:nvGraphicFramePr>
          <p:cNvPr id="15364" name="Object 4">
            <a:extLst>
              <a:ext uri="{FF2B5EF4-FFF2-40B4-BE49-F238E27FC236}">
                <a16:creationId xmlns:a16="http://schemas.microsoft.com/office/drawing/2014/main" id="{24E36B46-61F9-4FC8-BC4C-022548F66761}"/>
              </a:ext>
            </a:extLst>
          </p:cNvPr>
          <p:cNvGraphicFramePr>
            <a:graphicFrameLocks noGrp="1" noChangeAspect="1"/>
          </p:cNvGraphicFramePr>
          <p:nvPr>
            <p:ph type="clipArt" sz="half" idx="2"/>
          </p:nvPr>
        </p:nvGraphicFramePr>
        <p:xfrm>
          <a:off x="7772400" y="3563938"/>
          <a:ext cx="3048000" cy="2525712"/>
        </p:xfrm>
        <a:graphic>
          <a:graphicData uri="http://schemas.openxmlformats.org/presentationml/2006/ole">
            <mc:AlternateContent xmlns:mc="http://schemas.openxmlformats.org/markup-compatibility/2006">
              <mc:Choice xmlns:v="urn:schemas-microsoft-com:vml" Requires="v">
                <p:oleObj spid="_x0000_s4110" name="Clip" r:id="rId3" imgW="4046538" imgH="3352800" progId="">
                  <p:embed/>
                </p:oleObj>
              </mc:Choice>
              <mc:Fallback>
                <p:oleObj name="Clip" r:id="rId3" imgW="4046538" imgH="3352800" progId="">
                  <p:embed/>
                  <p:pic>
                    <p:nvPicPr>
                      <p:cNvPr id="0" name="Picture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2400" y="3563938"/>
                        <a:ext cx="3048000" cy="2525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ransition/>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a:extLst>
              <a:ext uri="{FF2B5EF4-FFF2-40B4-BE49-F238E27FC236}">
                <a16:creationId xmlns:a16="http://schemas.microsoft.com/office/drawing/2014/main" id="{08C75103-DD94-4A09-83C5-946B19AEAFCC}"/>
              </a:ext>
            </a:extLst>
          </p:cNvPr>
          <p:cNvSpPr>
            <a:spLocks noGrp="1" noChangeArrowheads="1"/>
          </p:cNvSpPr>
          <p:nvPr>
            <p:ph type="title"/>
          </p:nvPr>
        </p:nvSpPr>
        <p:spPr/>
        <p:txBody>
          <a:bodyPr>
            <a:normAutofit/>
          </a:bodyPr>
          <a:lstStyle/>
          <a:p>
            <a:pPr algn="ctr">
              <a:defRPr/>
            </a:pPr>
            <a:r>
              <a:rPr lang="fr-FR" altLang="fr-FR">
                <a:solidFill>
                  <a:srgbClr val="000000"/>
                </a:solidFill>
                <a:effectLst>
                  <a:outerShdw blurRad="38100" dist="38100" dir="2700000" algn="tl">
                    <a:srgbClr val="FFFFFF"/>
                  </a:outerShdw>
                </a:effectLst>
              </a:rPr>
              <a:t>L ’AMDEC </a:t>
            </a:r>
            <a:br>
              <a:rPr lang="fr-FR" altLang="fr-FR">
                <a:solidFill>
                  <a:srgbClr val="000000"/>
                </a:solidFill>
                <a:effectLst>
                  <a:outerShdw blurRad="38100" dist="38100" dir="2700000" algn="tl">
                    <a:srgbClr val="FFFFFF"/>
                  </a:outerShdw>
                </a:effectLst>
              </a:rPr>
            </a:br>
            <a:r>
              <a:rPr lang="fr-FR" altLang="fr-FR"/>
              <a:t> Une démarche </a:t>
            </a:r>
            <a:r>
              <a:rPr lang="fr-FR" altLang="fr-FR">
                <a:solidFill>
                  <a:srgbClr val="FFFF00"/>
                </a:solidFill>
              </a:rPr>
              <a:t>Participative</a:t>
            </a:r>
            <a:r>
              <a:rPr lang="fr-FR" altLang="fr-FR"/>
              <a:t>…...</a:t>
            </a:r>
          </a:p>
        </p:txBody>
      </p:sp>
      <p:sp>
        <p:nvSpPr>
          <p:cNvPr id="229379" name="Rectangle 3">
            <a:extLst>
              <a:ext uri="{FF2B5EF4-FFF2-40B4-BE49-F238E27FC236}">
                <a16:creationId xmlns:a16="http://schemas.microsoft.com/office/drawing/2014/main" id="{CB715B34-9626-4DEF-A863-9823C96288D7}"/>
              </a:ext>
            </a:extLst>
          </p:cNvPr>
          <p:cNvSpPr>
            <a:spLocks noGrp="1" noChangeArrowheads="1"/>
          </p:cNvSpPr>
          <p:nvPr>
            <p:ph type="body" sz="half" idx="1"/>
          </p:nvPr>
        </p:nvSpPr>
        <p:spPr>
          <a:xfrm>
            <a:off x="2743200" y="1828800"/>
            <a:ext cx="7924800" cy="838200"/>
          </a:xfrm>
        </p:spPr>
        <p:txBody>
          <a:bodyPr>
            <a:normAutofit/>
          </a:bodyPr>
          <a:lstStyle/>
          <a:p>
            <a:pPr>
              <a:buFont typeface="Monotype Sorts" pitchFamily="2" charset="2"/>
              <a:buNone/>
              <a:defRPr/>
            </a:pPr>
            <a:r>
              <a:rPr lang="fr-FR" altLang="fr-FR" sz="2800">
                <a:solidFill>
                  <a:srgbClr val="FFFF00"/>
                </a:solidFill>
                <a:sym typeface="Monotype Sorts" pitchFamily="2" charset="2"/>
              </a:rPr>
              <a:t></a:t>
            </a:r>
            <a:r>
              <a:rPr lang="fr-FR" altLang="fr-FR" sz="2800">
                <a:solidFill>
                  <a:srgbClr val="FFFF00"/>
                </a:solidFill>
              </a:rPr>
              <a:t>Mise en commun des expériences de chacun</a:t>
            </a:r>
          </a:p>
          <a:p>
            <a:pPr>
              <a:buFont typeface="Monotype Sorts" pitchFamily="2" charset="2"/>
              <a:buNone/>
              <a:defRPr/>
            </a:pPr>
            <a:endParaRPr lang="fr-FR" altLang="fr-FR" sz="2800">
              <a:solidFill>
                <a:srgbClr val="FFFF00"/>
              </a:solidFill>
              <a:sym typeface="Monotype Sorts" pitchFamily="2" charset="2"/>
            </a:endParaRPr>
          </a:p>
          <a:p>
            <a:pPr>
              <a:buFont typeface="Monotype Sorts" pitchFamily="2" charset="2"/>
              <a:buNone/>
              <a:defRPr/>
            </a:pPr>
            <a:endParaRPr lang="fr-FR" altLang="fr-FR" sz="2800">
              <a:solidFill>
                <a:srgbClr val="FFFF00"/>
              </a:solidFill>
              <a:sym typeface="Monotype Sorts" pitchFamily="2" charset="2"/>
            </a:endParaRPr>
          </a:p>
          <a:p>
            <a:pPr>
              <a:buFont typeface="Monotype Sorts" pitchFamily="2" charset="2"/>
              <a:buNone/>
              <a:defRPr/>
            </a:pPr>
            <a:endParaRPr lang="fr-FR" altLang="fr-FR" sz="2800">
              <a:solidFill>
                <a:srgbClr val="FFFF00"/>
              </a:solidFill>
              <a:sym typeface="Monotype Sorts" pitchFamily="2" charset="2"/>
            </a:endParaRPr>
          </a:p>
          <a:p>
            <a:pPr>
              <a:buFont typeface="Monotype Sorts" pitchFamily="2" charset="2"/>
              <a:buNone/>
              <a:defRPr/>
            </a:pPr>
            <a:endParaRPr lang="fr-FR" altLang="fr-FR" sz="2800">
              <a:solidFill>
                <a:srgbClr val="FFFF00"/>
              </a:solidFill>
              <a:sym typeface="Monotype Sorts" pitchFamily="2" charset="2"/>
            </a:endParaRPr>
          </a:p>
          <a:p>
            <a:pPr>
              <a:buFont typeface="Monotype Sorts" pitchFamily="2" charset="2"/>
              <a:buNone/>
              <a:defRPr/>
            </a:pPr>
            <a:endParaRPr lang="fr-FR" altLang="fr-FR" sz="2800">
              <a:solidFill>
                <a:srgbClr val="FFFF00"/>
              </a:solidFill>
              <a:sym typeface="Monotype Sorts" pitchFamily="2" charset="2"/>
            </a:endParaRPr>
          </a:p>
        </p:txBody>
      </p:sp>
      <p:sp>
        <p:nvSpPr>
          <p:cNvPr id="229380" name="AutoShape 4">
            <a:extLst>
              <a:ext uri="{FF2B5EF4-FFF2-40B4-BE49-F238E27FC236}">
                <a16:creationId xmlns:a16="http://schemas.microsoft.com/office/drawing/2014/main" id="{BF7FCBF6-C423-473F-A565-477583BCCA30}"/>
              </a:ext>
            </a:extLst>
          </p:cNvPr>
          <p:cNvSpPr>
            <a:spLocks noChangeArrowheads="1"/>
          </p:cNvSpPr>
          <p:nvPr/>
        </p:nvSpPr>
        <p:spPr bwMode="auto">
          <a:xfrm>
            <a:off x="2590800" y="2438400"/>
            <a:ext cx="4038600" cy="6858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lvl="1" algn="ctr"/>
            <a:r>
              <a:rPr lang="fr-FR" altLang="fr-FR" sz="2000" b="1">
                <a:solidFill>
                  <a:srgbClr val="000000"/>
                </a:solidFill>
              </a:rPr>
              <a:t>Ingénieurs Systèmes</a:t>
            </a:r>
          </a:p>
          <a:p>
            <a:pPr algn="ctr"/>
            <a:endParaRPr lang="fr-FR" altLang="fr-FR"/>
          </a:p>
        </p:txBody>
      </p:sp>
      <p:sp>
        <p:nvSpPr>
          <p:cNvPr id="229381" name="AutoShape 5">
            <a:extLst>
              <a:ext uri="{FF2B5EF4-FFF2-40B4-BE49-F238E27FC236}">
                <a16:creationId xmlns:a16="http://schemas.microsoft.com/office/drawing/2014/main" id="{A1D0493A-AAD0-4984-9572-9DCFE3A2778C}"/>
              </a:ext>
            </a:extLst>
          </p:cNvPr>
          <p:cNvSpPr>
            <a:spLocks noChangeArrowheads="1"/>
          </p:cNvSpPr>
          <p:nvPr/>
        </p:nvSpPr>
        <p:spPr bwMode="auto">
          <a:xfrm>
            <a:off x="3048000" y="3200400"/>
            <a:ext cx="4572000" cy="7620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marL="342900" indent="-342900">
              <a:defRPr sz="800">
                <a:solidFill>
                  <a:srgbClr val="FF0000"/>
                </a:solidFill>
                <a:latin typeface="Times New Roman" panose="02020603050405020304" pitchFamily="18" charset="0"/>
              </a:defRPr>
            </a:lvl1pPr>
            <a:lvl2pPr>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lvl="1" algn="ctr"/>
            <a:r>
              <a:rPr lang="fr-FR" altLang="fr-FR" sz="2000" b="1">
                <a:solidFill>
                  <a:srgbClr val="000000"/>
                </a:solidFill>
              </a:rPr>
              <a:t>Ingénieurs process et projet</a:t>
            </a:r>
            <a:endParaRPr lang="fr-FR" altLang="fr-FR"/>
          </a:p>
        </p:txBody>
      </p:sp>
      <p:sp>
        <p:nvSpPr>
          <p:cNvPr id="229382" name="AutoShape 6">
            <a:extLst>
              <a:ext uri="{FF2B5EF4-FFF2-40B4-BE49-F238E27FC236}">
                <a16:creationId xmlns:a16="http://schemas.microsoft.com/office/drawing/2014/main" id="{1CA090B7-29A1-4BEC-8D57-89F94BE5B190}"/>
              </a:ext>
            </a:extLst>
          </p:cNvPr>
          <p:cNvSpPr>
            <a:spLocks noChangeArrowheads="1"/>
          </p:cNvSpPr>
          <p:nvPr/>
        </p:nvSpPr>
        <p:spPr bwMode="auto">
          <a:xfrm>
            <a:off x="4343400" y="4038600"/>
            <a:ext cx="4343400" cy="6096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lvl="1" algn="ctr"/>
            <a:r>
              <a:rPr lang="fr-FR" altLang="fr-FR" sz="2000" b="1">
                <a:solidFill>
                  <a:srgbClr val="000000"/>
                </a:solidFill>
              </a:rPr>
              <a:t>Techniciens</a:t>
            </a:r>
          </a:p>
          <a:p>
            <a:pPr algn="ctr"/>
            <a:endParaRPr lang="fr-FR" altLang="fr-FR"/>
          </a:p>
        </p:txBody>
      </p:sp>
      <p:sp>
        <p:nvSpPr>
          <p:cNvPr id="229383" name="AutoShape 7">
            <a:extLst>
              <a:ext uri="{FF2B5EF4-FFF2-40B4-BE49-F238E27FC236}">
                <a16:creationId xmlns:a16="http://schemas.microsoft.com/office/drawing/2014/main" id="{E28A455E-3496-49AF-AA92-EF7D1E99ED55}"/>
              </a:ext>
            </a:extLst>
          </p:cNvPr>
          <p:cNvSpPr>
            <a:spLocks noChangeArrowheads="1"/>
          </p:cNvSpPr>
          <p:nvPr/>
        </p:nvSpPr>
        <p:spPr bwMode="auto">
          <a:xfrm>
            <a:off x="5943600" y="4724400"/>
            <a:ext cx="3962400" cy="6858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lvl="1" algn="ctr"/>
            <a:r>
              <a:rPr lang="fr-FR" altLang="fr-FR" sz="2000" b="1">
                <a:solidFill>
                  <a:srgbClr val="000000"/>
                </a:solidFill>
              </a:rPr>
              <a:t>Utilisateurs finaux</a:t>
            </a:r>
            <a:endParaRPr lang="fr-FR" altLang="fr-FR" sz="2800" b="1">
              <a:solidFill>
                <a:srgbClr val="000000"/>
              </a:solidFill>
            </a:endParaRPr>
          </a:p>
          <a:p>
            <a:pPr algn="ctr"/>
            <a:endParaRPr lang="fr-FR" altLang="fr-FR"/>
          </a:p>
        </p:txBody>
      </p:sp>
      <p:sp>
        <p:nvSpPr>
          <p:cNvPr id="229384" name="Text Box 8">
            <a:extLst>
              <a:ext uri="{FF2B5EF4-FFF2-40B4-BE49-F238E27FC236}">
                <a16:creationId xmlns:a16="http://schemas.microsoft.com/office/drawing/2014/main" id="{B69B5892-7687-4742-908B-1694BF43E7CB}"/>
              </a:ext>
            </a:extLst>
          </p:cNvPr>
          <p:cNvSpPr txBox="1">
            <a:spLocks noChangeArrowheads="1"/>
          </p:cNvSpPr>
          <p:nvPr/>
        </p:nvSpPr>
        <p:spPr bwMode="auto">
          <a:xfrm>
            <a:off x="2667000" y="5362575"/>
            <a:ext cx="8001000" cy="1308050"/>
          </a:xfrm>
          <a:prstGeom prst="rect">
            <a:avLst/>
          </a:prstGeom>
          <a:noFill/>
          <a:ln>
            <a:noFill/>
          </a:ln>
          <a:effectLst/>
        </p:spPr>
        <p:txBody>
          <a:bodyPr>
            <a:spAutoFit/>
          </a:bodyPr>
          <a:lstStyle/>
          <a:p>
            <a:pPr>
              <a:defRPr/>
            </a:pPr>
            <a:r>
              <a:rPr lang="fr-FR" altLang="fr-FR" sz="2800">
                <a:solidFill>
                  <a:srgbClr val="FFFF00"/>
                </a:solidFill>
                <a:effectLst>
                  <a:outerShdw blurRad="38100" dist="38100" dir="2700000" algn="tl">
                    <a:srgbClr val="000000"/>
                  </a:outerShdw>
                </a:effectLst>
                <a:latin typeface="Impact" panose="020B0806030902050204" pitchFamily="34" charset="0"/>
                <a:sym typeface="Monotype Sorts" pitchFamily="2" charset="2"/>
              </a:rPr>
              <a:t></a:t>
            </a:r>
            <a:r>
              <a:rPr lang="fr-FR" altLang="fr-FR" sz="2800">
                <a:solidFill>
                  <a:srgbClr val="FFFF00"/>
                </a:solidFill>
                <a:effectLst>
                  <a:outerShdw blurRad="38100" dist="38100" dir="2700000" algn="tl">
                    <a:srgbClr val="000000"/>
                  </a:outerShdw>
                </a:effectLst>
                <a:latin typeface="Impact" panose="020B0806030902050204" pitchFamily="34" charset="0"/>
              </a:rPr>
              <a:t>Echanges Techniques entre les différentes équipes</a:t>
            </a:r>
            <a:endParaRPr lang="fr-FR" altLang="fr-FR" sz="2800">
              <a:solidFill>
                <a:srgbClr val="FFFF00"/>
              </a:solidFill>
              <a:latin typeface="Impact" panose="020B0806030902050204" pitchFamily="34" charset="0"/>
            </a:endParaRPr>
          </a:p>
          <a:p>
            <a:pPr lvl="1">
              <a:defRPr/>
            </a:pPr>
            <a:endParaRPr lang="fr-FR" altLang="fr-FR" sz="2400"/>
          </a:p>
          <a:p>
            <a:pPr>
              <a:spcBef>
                <a:spcPct val="50000"/>
              </a:spcBef>
              <a:defRPr/>
            </a:pPr>
            <a:endParaRPr lang="fr-FR" altLang="fr-FR"/>
          </a:p>
        </p:txBody>
      </p:sp>
      <p:sp>
        <p:nvSpPr>
          <p:cNvPr id="229385" name="AutoShape 9">
            <a:extLst>
              <a:ext uri="{FF2B5EF4-FFF2-40B4-BE49-F238E27FC236}">
                <a16:creationId xmlns:a16="http://schemas.microsoft.com/office/drawing/2014/main" id="{9C2D8557-8ECB-434A-8E17-89CABDCB2861}"/>
              </a:ext>
            </a:extLst>
          </p:cNvPr>
          <p:cNvSpPr>
            <a:spLocks noChangeArrowheads="1"/>
          </p:cNvSpPr>
          <p:nvPr/>
        </p:nvSpPr>
        <p:spPr bwMode="auto">
          <a:xfrm>
            <a:off x="2590800" y="6324600"/>
            <a:ext cx="7772400" cy="4572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marL="342900" indent="-342900">
              <a:defRPr sz="800">
                <a:solidFill>
                  <a:srgbClr val="FF0000"/>
                </a:solidFill>
                <a:latin typeface="Times New Roman" panose="02020603050405020304" pitchFamily="18" charset="0"/>
              </a:defRPr>
            </a:lvl1pPr>
            <a:lvl2pPr>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lvl="1" algn="ctr"/>
            <a:r>
              <a:rPr lang="fr-FR" altLang="fr-FR" sz="2800" b="1">
                <a:solidFill>
                  <a:srgbClr val="000000"/>
                </a:solidFill>
              </a:rPr>
              <a:t>Groupe de Travail PLURIDISCIPLINAIRE</a:t>
            </a:r>
            <a:endParaRPr lang="fr-FR" altLang="fr-FR"/>
          </a:p>
        </p:txBody>
      </p:sp>
      <p:pic>
        <p:nvPicPr>
          <p:cNvPr id="18442" name="Picture 10" descr="PH01619J">
            <a:extLst>
              <a:ext uri="{FF2B5EF4-FFF2-40B4-BE49-F238E27FC236}">
                <a16:creationId xmlns:a16="http://schemas.microsoft.com/office/drawing/2014/main" id="{BA266A9D-A64A-4FF8-A617-92F6A7B145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7200" y="2362201"/>
            <a:ext cx="2438400"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499"/>
                                          </p:stCondLst>
                                        </p:cTn>
                                        <p:tgtEl>
                                          <p:spTgt spid="229380"/>
                                        </p:tgtEl>
                                        <p:attrNameLst>
                                          <p:attrName>style.visibility</p:attrName>
                                        </p:attrNameLst>
                                      </p:cBhvr>
                                      <p:to>
                                        <p:strVal val="visible"/>
                                      </p:to>
                                    </p:set>
                                    <p:anim to="" calcmode="lin" valueType="num">
                                      <p:cBhvr>
                                        <p:cTn id="7" dur="1" fill="hold"/>
                                        <p:tgtEl>
                                          <p:spTgt spid="229380"/>
                                        </p:tgtEl>
                                        <p:attrNameLst>
                                          <p:attrName/>
                                        </p:attrNameLst>
                                      </p:cBhvr>
                                    </p:anim>
                                  </p:childTnLst>
                                </p:cTn>
                              </p:par>
                            </p:childTnLst>
                          </p:cTn>
                        </p:par>
                        <p:par>
                          <p:cTn id="8" fill="hold" nodeType="afterGroup">
                            <p:stCondLst>
                              <p:cond delay="500"/>
                            </p:stCondLst>
                            <p:childTnLst>
                              <p:par>
                                <p:cTn id="9" presetID="17" presetClass="entr" presetSubtype="10" fill="hold" grpId="0" nodeType="afterEffect">
                                  <p:stCondLst>
                                    <p:cond delay="0"/>
                                  </p:stCondLst>
                                  <p:childTnLst>
                                    <p:set>
                                      <p:cBhvr>
                                        <p:cTn id="10" dur="1" fill="hold">
                                          <p:stCondLst>
                                            <p:cond delay="0"/>
                                          </p:stCondLst>
                                        </p:cTn>
                                        <p:tgtEl>
                                          <p:spTgt spid="229381"/>
                                        </p:tgtEl>
                                        <p:attrNameLst>
                                          <p:attrName>style.visibility</p:attrName>
                                        </p:attrNameLst>
                                      </p:cBhvr>
                                      <p:to>
                                        <p:strVal val="visible"/>
                                      </p:to>
                                    </p:set>
                                    <p:anim calcmode="lin" valueType="num">
                                      <p:cBhvr>
                                        <p:cTn id="11" dur="500" fill="hold"/>
                                        <p:tgtEl>
                                          <p:spTgt spid="229381"/>
                                        </p:tgtEl>
                                        <p:attrNameLst>
                                          <p:attrName>ppt_w</p:attrName>
                                        </p:attrNameLst>
                                      </p:cBhvr>
                                      <p:tavLst>
                                        <p:tav tm="0">
                                          <p:val>
                                            <p:fltVal val="0"/>
                                          </p:val>
                                        </p:tav>
                                        <p:tav tm="100000">
                                          <p:val>
                                            <p:strVal val="#ppt_w"/>
                                          </p:val>
                                        </p:tav>
                                      </p:tavLst>
                                    </p:anim>
                                    <p:anim calcmode="lin" valueType="num">
                                      <p:cBhvr>
                                        <p:cTn id="12" dur="500" fill="hold"/>
                                        <p:tgtEl>
                                          <p:spTgt spid="229381"/>
                                        </p:tgtEl>
                                        <p:attrNameLst>
                                          <p:attrName>ppt_h</p:attrName>
                                        </p:attrNameLst>
                                      </p:cBhvr>
                                      <p:tavLst>
                                        <p:tav tm="0">
                                          <p:val>
                                            <p:strVal val="#ppt_h"/>
                                          </p:val>
                                        </p:tav>
                                        <p:tav tm="100000">
                                          <p:val>
                                            <p:strVal val="#ppt_h"/>
                                          </p:val>
                                        </p:tav>
                                      </p:tavLst>
                                    </p:anim>
                                  </p:childTnLst>
                                </p:cTn>
                              </p:par>
                            </p:childTnLst>
                          </p:cTn>
                        </p:par>
                        <p:par>
                          <p:cTn id="13" fill="hold" nodeType="afterGroup">
                            <p:stCondLst>
                              <p:cond delay="1000"/>
                            </p:stCondLst>
                            <p:childTnLst>
                              <p:par>
                                <p:cTn id="14" presetID="16" presetClass="entr" presetSubtype="26" fill="hold" grpId="0" nodeType="afterEffect">
                                  <p:stCondLst>
                                    <p:cond delay="0"/>
                                  </p:stCondLst>
                                  <p:childTnLst>
                                    <p:set>
                                      <p:cBhvr>
                                        <p:cTn id="15" dur="1" fill="hold">
                                          <p:stCondLst>
                                            <p:cond delay="0"/>
                                          </p:stCondLst>
                                        </p:cTn>
                                        <p:tgtEl>
                                          <p:spTgt spid="229382"/>
                                        </p:tgtEl>
                                        <p:attrNameLst>
                                          <p:attrName>style.visibility</p:attrName>
                                        </p:attrNameLst>
                                      </p:cBhvr>
                                      <p:to>
                                        <p:strVal val="visible"/>
                                      </p:to>
                                    </p:set>
                                    <p:animEffect transition="in" filter="barn(inHorizontal)">
                                      <p:cBhvr>
                                        <p:cTn id="16" dur="500"/>
                                        <p:tgtEl>
                                          <p:spTgt spid="229382"/>
                                        </p:tgtEl>
                                      </p:cBhvr>
                                    </p:animEffect>
                                  </p:childTnLst>
                                </p:cTn>
                              </p:par>
                            </p:childTnLst>
                          </p:cTn>
                        </p:par>
                        <p:par>
                          <p:cTn id="17" fill="hold" nodeType="afterGroup">
                            <p:stCondLst>
                              <p:cond delay="1500"/>
                            </p:stCondLst>
                            <p:childTnLst>
                              <p:par>
                                <p:cTn id="18" presetID="16" presetClass="entr" presetSubtype="21" fill="hold" grpId="0" nodeType="afterEffect">
                                  <p:stCondLst>
                                    <p:cond delay="0"/>
                                  </p:stCondLst>
                                  <p:childTnLst>
                                    <p:set>
                                      <p:cBhvr>
                                        <p:cTn id="19" dur="1" fill="hold">
                                          <p:stCondLst>
                                            <p:cond delay="0"/>
                                          </p:stCondLst>
                                        </p:cTn>
                                        <p:tgtEl>
                                          <p:spTgt spid="229383"/>
                                        </p:tgtEl>
                                        <p:attrNameLst>
                                          <p:attrName>style.visibility</p:attrName>
                                        </p:attrNameLst>
                                      </p:cBhvr>
                                      <p:to>
                                        <p:strVal val="visible"/>
                                      </p:to>
                                    </p:set>
                                    <p:animEffect transition="in" filter="barn(inVertical)">
                                      <p:cBhvr>
                                        <p:cTn id="20" dur="500"/>
                                        <p:tgtEl>
                                          <p:spTgt spid="229383"/>
                                        </p:tgtEl>
                                      </p:cBhvr>
                                    </p:animEffect>
                                  </p:childTnLst>
                                </p:cTn>
                              </p:par>
                            </p:childTnLst>
                          </p:cTn>
                        </p:par>
                        <p:par>
                          <p:cTn id="21" fill="hold" nodeType="afterGroup">
                            <p:stCondLst>
                              <p:cond delay="2000"/>
                            </p:stCondLst>
                            <p:childTnLst>
                              <p:par>
                                <p:cTn id="22" presetID="23" presetClass="entr" presetSubtype="272" fill="hold" grpId="0" nodeType="afterEffect">
                                  <p:stCondLst>
                                    <p:cond delay="2000"/>
                                  </p:stCondLst>
                                  <p:childTnLst>
                                    <p:set>
                                      <p:cBhvr>
                                        <p:cTn id="23" dur="1" fill="hold">
                                          <p:stCondLst>
                                            <p:cond delay="0"/>
                                          </p:stCondLst>
                                        </p:cTn>
                                        <p:tgtEl>
                                          <p:spTgt spid="229384"/>
                                        </p:tgtEl>
                                        <p:attrNameLst>
                                          <p:attrName>style.visibility</p:attrName>
                                        </p:attrNameLst>
                                      </p:cBhvr>
                                      <p:to>
                                        <p:strVal val="visible"/>
                                      </p:to>
                                    </p:set>
                                    <p:anim calcmode="lin" valueType="num">
                                      <p:cBhvr>
                                        <p:cTn id="24" dur="500" fill="hold"/>
                                        <p:tgtEl>
                                          <p:spTgt spid="229384"/>
                                        </p:tgtEl>
                                        <p:attrNameLst>
                                          <p:attrName>ppt_w</p:attrName>
                                        </p:attrNameLst>
                                      </p:cBhvr>
                                      <p:tavLst>
                                        <p:tav tm="0">
                                          <p:val>
                                            <p:strVal val="2/3*#ppt_w"/>
                                          </p:val>
                                        </p:tav>
                                        <p:tav tm="100000">
                                          <p:val>
                                            <p:strVal val="#ppt_w"/>
                                          </p:val>
                                        </p:tav>
                                      </p:tavLst>
                                    </p:anim>
                                    <p:anim calcmode="lin" valueType="num">
                                      <p:cBhvr>
                                        <p:cTn id="25" dur="500" fill="hold"/>
                                        <p:tgtEl>
                                          <p:spTgt spid="229384"/>
                                        </p:tgtEl>
                                        <p:attrNameLst>
                                          <p:attrName>ppt_h</p:attrName>
                                        </p:attrNameLst>
                                      </p:cBhvr>
                                      <p:tavLst>
                                        <p:tav tm="0">
                                          <p:val>
                                            <p:strVal val="2/3*#ppt_h"/>
                                          </p:val>
                                        </p:tav>
                                        <p:tav tm="100000">
                                          <p:val>
                                            <p:strVal val="#ppt_h"/>
                                          </p:val>
                                        </p:tav>
                                      </p:tavLst>
                                    </p:anim>
                                  </p:childTnLst>
                                </p:cTn>
                              </p:par>
                            </p:childTnLst>
                          </p:cTn>
                        </p:par>
                        <p:par>
                          <p:cTn id="26" fill="hold" nodeType="afterGroup">
                            <p:stCondLst>
                              <p:cond delay="4500"/>
                            </p:stCondLst>
                            <p:childTnLst>
                              <p:par>
                                <p:cTn id="27" presetID="16" presetClass="entr" presetSubtype="26" fill="hold" grpId="0" nodeType="afterEffect">
                                  <p:stCondLst>
                                    <p:cond delay="0"/>
                                  </p:stCondLst>
                                  <p:childTnLst>
                                    <p:set>
                                      <p:cBhvr>
                                        <p:cTn id="28" dur="1" fill="hold">
                                          <p:stCondLst>
                                            <p:cond delay="0"/>
                                          </p:stCondLst>
                                        </p:cTn>
                                        <p:tgtEl>
                                          <p:spTgt spid="229385"/>
                                        </p:tgtEl>
                                        <p:attrNameLst>
                                          <p:attrName>style.visibility</p:attrName>
                                        </p:attrNameLst>
                                      </p:cBhvr>
                                      <p:to>
                                        <p:strVal val="visible"/>
                                      </p:to>
                                    </p:set>
                                    <p:animEffect transition="in" filter="barn(inHorizontal)">
                                      <p:cBhvr>
                                        <p:cTn id="29" dur="500"/>
                                        <p:tgtEl>
                                          <p:spTgt spid="229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80" grpId="0" animBg="1" autoUpdateAnimBg="0"/>
      <p:bldP spid="229381" grpId="0" animBg="1" autoUpdateAnimBg="0"/>
      <p:bldP spid="229382" grpId="0" animBg="1" autoUpdateAnimBg="0"/>
      <p:bldP spid="229383" grpId="0" animBg="1" autoUpdateAnimBg="0"/>
      <p:bldP spid="229384" grpId="0" autoUpdateAnimBg="0"/>
      <p:bldP spid="229385" grpId="0" animBg="1" autoUpdateAnimBg="0"/>
    </p:bld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B16780A3-BEAF-4C5E-894E-AD4E950E589D}"/>
              </a:ext>
            </a:extLst>
          </p:cNvPr>
          <p:cNvSpPr>
            <a:spLocks noGrp="1" noChangeArrowheads="1"/>
          </p:cNvSpPr>
          <p:nvPr>
            <p:ph type="title"/>
          </p:nvPr>
        </p:nvSpPr>
        <p:spPr/>
        <p:txBody>
          <a:bodyPr>
            <a:normAutofit/>
          </a:bodyPr>
          <a:lstStyle/>
          <a:p>
            <a:pPr algn="ctr">
              <a:defRPr/>
            </a:pPr>
            <a:r>
              <a:rPr lang="fr-FR" altLang="fr-FR" sz="4000"/>
              <a:t>PRINCIPE D’ANALYSE : L ’AMDEC</a:t>
            </a:r>
            <a:br>
              <a:rPr lang="fr-FR" altLang="fr-FR" sz="4000"/>
            </a:br>
            <a:r>
              <a:rPr lang="fr-FR" altLang="fr-FR" sz="4000"/>
              <a:t>UNE DEMARCHE EN 4 ETAPES</a:t>
            </a:r>
            <a:endParaRPr lang="fr-FR" altLang="fr-FR"/>
          </a:p>
        </p:txBody>
      </p:sp>
      <p:sp>
        <p:nvSpPr>
          <p:cNvPr id="130051" name="Rectangle 3">
            <a:extLst>
              <a:ext uri="{FF2B5EF4-FFF2-40B4-BE49-F238E27FC236}">
                <a16:creationId xmlns:a16="http://schemas.microsoft.com/office/drawing/2014/main" id="{4024762F-405A-43A7-8133-CDEDAFB13158}"/>
              </a:ext>
            </a:extLst>
          </p:cNvPr>
          <p:cNvSpPr>
            <a:spLocks noGrp="1" noChangeArrowheads="1"/>
          </p:cNvSpPr>
          <p:nvPr>
            <p:ph idx="1"/>
          </p:nvPr>
        </p:nvSpPr>
        <p:spPr>
          <a:xfrm>
            <a:off x="2590800" y="2057400"/>
            <a:ext cx="7772400" cy="4800600"/>
          </a:xfrm>
        </p:spPr>
        <p:txBody>
          <a:bodyPr>
            <a:normAutofit lnSpcReduction="10000"/>
          </a:bodyPr>
          <a:lstStyle/>
          <a:p>
            <a:pPr>
              <a:buFont typeface="Monotype Sorts" pitchFamily="2" charset="2"/>
              <a:buNone/>
              <a:defRPr/>
            </a:pPr>
            <a:r>
              <a:rPr lang="fr-FR" altLang="fr-FR">
                <a:solidFill>
                  <a:srgbClr val="FFFF00"/>
                </a:solidFill>
                <a:sym typeface="Wingdings" panose="05000000000000000000" pitchFamily="2" charset="2"/>
              </a:rPr>
              <a:t></a:t>
            </a:r>
            <a:r>
              <a:rPr lang="fr-FR" altLang="fr-FR">
                <a:solidFill>
                  <a:srgbClr val="FFFF00"/>
                </a:solidFill>
              </a:rPr>
              <a:t>ETAPE 1 : INITIALISATION DE L ’ETUDE </a:t>
            </a:r>
          </a:p>
          <a:p>
            <a:pPr lvl="1">
              <a:defRPr/>
            </a:pPr>
            <a:r>
              <a:rPr lang="fr-FR" altLang="fr-FR" sz="2000">
                <a:sym typeface="Monotype Sorts" pitchFamily="2" charset="2"/>
              </a:rPr>
              <a:t>Quelle Système étudier ?</a:t>
            </a:r>
            <a:endParaRPr lang="fr-FR" altLang="fr-FR" sz="2000">
              <a:sym typeface="Monotype Sorts" pitchFamily="2" charset="2"/>
              <a:hlinkClick r:id="rId2" action="ppaction://hlinksldjump"/>
            </a:endParaRPr>
          </a:p>
          <a:p>
            <a:pPr lvl="1">
              <a:defRPr/>
            </a:pPr>
            <a:r>
              <a:rPr lang="fr-FR" altLang="fr-FR" sz="2000">
                <a:sym typeface="Monotype Sorts" pitchFamily="2" charset="2"/>
              </a:rPr>
              <a:t>Quels Objectifs atteindre ?</a:t>
            </a:r>
          </a:p>
          <a:p>
            <a:pPr lvl="1">
              <a:defRPr/>
            </a:pPr>
            <a:r>
              <a:rPr lang="fr-FR" altLang="fr-FR" sz="2000">
                <a:sym typeface="Monotype Sorts" pitchFamily="2" charset="2"/>
              </a:rPr>
              <a:t>Constituer le Groupe de Travail</a:t>
            </a:r>
          </a:p>
          <a:p>
            <a:pPr lvl="1">
              <a:defRPr/>
            </a:pPr>
            <a:r>
              <a:rPr lang="fr-FR" altLang="fr-FR" sz="2000">
                <a:sym typeface="Monotype Sorts" pitchFamily="2" charset="2"/>
              </a:rPr>
              <a:t>Etablir le Planning des réunions</a:t>
            </a:r>
          </a:p>
          <a:p>
            <a:pPr lvl="1">
              <a:defRPr/>
            </a:pPr>
            <a:r>
              <a:rPr lang="fr-FR" altLang="fr-FR" sz="2000">
                <a:sym typeface="Monotype Sorts" pitchFamily="2" charset="2"/>
              </a:rPr>
              <a:t>Définir les supports de travail (Grilles , tableaux de saisie ..) </a:t>
            </a:r>
            <a:endParaRPr lang="fr-FR" altLang="fr-FR">
              <a:sym typeface="Arial Alternative" pitchFamily="49" charset="2"/>
            </a:endParaRPr>
          </a:p>
          <a:p>
            <a:pPr>
              <a:buFont typeface="Monotype Sorts" pitchFamily="2" charset="2"/>
              <a:buNone/>
              <a:defRPr/>
            </a:pPr>
            <a:r>
              <a:rPr lang="fr-FR" altLang="fr-FR">
                <a:solidFill>
                  <a:srgbClr val="FFFF00"/>
                </a:solidFill>
                <a:sym typeface="Wingdings" panose="05000000000000000000" pitchFamily="2" charset="2"/>
              </a:rPr>
              <a:t></a:t>
            </a:r>
            <a:r>
              <a:rPr lang="fr-FR" altLang="fr-FR">
                <a:solidFill>
                  <a:srgbClr val="FFFF00"/>
                </a:solidFill>
              </a:rPr>
              <a:t> ETAPE 2 : DECOMPOSITION FONCTIONNELLE DE LA MACHINE</a:t>
            </a:r>
          </a:p>
          <a:p>
            <a:pPr lvl="1">
              <a:defRPr/>
            </a:pPr>
            <a:r>
              <a:rPr lang="fr-FR" altLang="fr-FR" sz="2000">
                <a:sym typeface="Arial Alternative" pitchFamily="49" charset="2"/>
              </a:rPr>
              <a:t>Découpage arborescent  du système</a:t>
            </a:r>
            <a:endParaRPr lang="fr-FR" altLang="fr-FR" sz="2000">
              <a:sym typeface="Arial Alternative" pitchFamily="49" charset="2"/>
              <a:hlinkClick r:id="rId3" action="ppaction://hlinksldjump"/>
            </a:endParaRPr>
          </a:p>
          <a:p>
            <a:pPr lvl="1">
              <a:defRPr/>
            </a:pPr>
            <a:r>
              <a:rPr lang="fr-FR" altLang="fr-FR" sz="2000">
                <a:sym typeface="Arial Alternative" pitchFamily="49" charset="2"/>
              </a:rPr>
              <a:t>Inventaire des Fonctions de service</a:t>
            </a:r>
          </a:p>
          <a:p>
            <a:pPr lvl="1">
              <a:defRPr/>
            </a:pPr>
            <a:r>
              <a:rPr lang="fr-FR" altLang="fr-FR" sz="2000">
                <a:sym typeface="Arial Alternative" pitchFamily="49" charset="2"/>
              </a:rPr>
              <a:t>Inventaire des fonctions élémentaires</a:t>
            </a: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B11BCF4F-E432-4B45-978C-8C4AF0AEA102}"/>
              </a:ext>
            </a:extLst>
          </p:cNvPr>
          <p:cNvSpPr>
            <a:spLocks noGrp="1" noChangeArrowheads="1"/>
          </p:cNvSpPr>
          <p:nvPr>
            <p:ph type="title"/>
          </p:nvPr>
        </p:nvSpPr>
        <p:spPr/>
        <p:txBody>
          <a:bodyPr>
            <a:normAutofit/>
          </a:bodyPr>
          <a:lstStyle/>
          <a:p>
            <a:pPr algn="ctr">
              <a:defRPr/>
            </a:pPr>
            <a:r>
              <a:rPr lang="fr-FR" altLang="fr-FR" sz="4000"/>
              <a:t>L ’AMDEC</a:t>
            </a:r>
            <a:br>
              <a:rPr lang="fr-FR" altLang="fr-FR" sz="4000"/>
            </a:br>
            <a:r>
              <a:rPr lang="fr-FR" altLang="fr-FR" sz="4000"/>
              <a:t>UNE DEMARCHE EN 4 ETAPES</a:t>
            </a:r>
            <a:endParaRPr lang="fr-FR" altLang="fr-FR"/>
          </a:p>
        </p:txBody>
      </p:sp>
      <p:sp>
        <p:nvSpPr>
          <p:cNvPr id="131075" name="Rectangle 3">
            <a:extLst>
              <a:ext uri="{FF2B5EF4-FFF2-40B4-BE49-F238E27FC236}">
                <a16:creationId xmlns:a16="http://schemas.microsoft.com/office/drawing/2014/main" id="{806E4D9F-AA77-4336-9BA4-549730D07D37}"/>
              </a:ext>
            </a:extLst>
          </p:cNvPr>
          <p:cNvSpPr>
            <a:spLocks noGrp="1" noChangeArrowheads="1"/>
          </p:cNvSpPr>
          <p:nvPr>
            <p:ph idx="1"/>
          </p:nvPr>
        </p:nvSpPr>
        <p:spPr>
          <a:xfrm>
            <a:off x="2362200" y="1981200"/>
            <a:ext cx="8382000" cy="4953000"/>
          </a:xfrm>
        </p:spPr>
        <p:txBody>
          <a:bodyPr>
            <a:normAutofit lnSpcReduction="10000"/>
          </a:bodyPr>
          <a:lstStyle/>
          <a:p>
            <a:pPr>
              <a:lnSpc>
                <a:spcPct val="90000"/>
              </a:lnSpc>
              <a:buFont typeface="Monotype Sorts" pitchFamily="2" charset="2"/>
              <a:buNone/>
              <a:defRPr/>
            </a:pPr>
            <a:r>
              <a:rPr lang="fr-FR" altLang="fr-FR" dirty="0">
                <a:solidFill>
                  <a:srgbClr val="FFFF00"/>
                </a:solidFill>
                <a:sym typeface="Wingdings" panose="05000000000000000000" pitchFamily="2" charset="2"/>
              </a:rPr>
              <a:t></a:t>
            </a:r>
            <a:r>
              <a:rPr lang="fr-FR" altLang="fr-FR" dirty="0">
                <a:solidFill>
                  <a:schemeClr val="accent1"/>
                </a:solidFill>
                <a:sym typeface="Wingdings" panose="05000000000000000000" pitchFamily="2" charset="2"/>
              </a:rPr>
              <a:t> </a:t>
            </a:r>
            <a:r>
              <a:rPr lang="fr-FR" altLang="fr-FR" sz="2800" dirty="0">
                <a:solidFill>
                  <a:srgbClr val="FFFF00"/>
                </a:solidFill>
              </a:rPr>
              <a:t>ETAPE 3: ANALYSE AMDEC DU SYSTEME</a:t>
            </a:r>
            <a:r>
              <a:rPr lang="fr-FR" altLang="fr-FR" dirty="0">
                <a:solidFill>
                  <a:srgbClr val="FFFF00"/>
                </a:solidFill>
              </a:rPr>
              <a:t> </a:t>
            </a:r>
          </a:p>
          <a:p>
            <a:pPr lvl="1">
              <a:lnSpc>
                <a:spcPct val="90000"/>
              </a:lnSpc>
              <a:defRPr/>
            </a:pPr>
            <a:r>
              <a:rPr lang="fr-FR" altLang="fr-FR" sz="2200" u="sng" dirty="0">
                <a:sym typeface="Monotype Sorts" pitchFamily="2" charset="2"/>
              </a:rPr>
              <a:t>Analyse des mécanismes de défaillances</a:t>
            </a:r>
            <a:r>
              <a:rPr lang="fr-FR" altLang="fr-FR" sz="2000" dirty="0">
                <a:sym typeface="Monotype Sorts" pitchFamily="2" charset="2"/>
              </a:rPr>
              <a:t> (Modes de défaillance , causes , effets , détections éventuelles)</a:t>
            </a:r>
          </a:p>
          <a:p>
            <a:pPr lvl="1">
              <a:lnSpc>
                <a:spcPct val="90000"/>
              </a:lnSpc>
              <a:defRPr/>
            </a:pPr>
            <a:r>
              <a:rPr lang="fr-FR" altLang="fr-FR" sz="2200" u="sng" dirty="0">
                <a:sym typeface="Monotype Sorts" pitchFamily="2" charset="2"/>
              </a:rPr>
              <a:t>Evaluation de la   CRITICITE  </a:t>
            </a:r>
            <a:r>
              <a:rPr lang="fr-FR" altLang="fr-FR" sz="2000" dirty="0">
                <a:sym typeface="Monotype Sorts" pitchFamily="2" charset="2"/>
              </a:rPr>
              <a:t>(Estimation des Temps d ’intervention , des fréquences ‘apparition des défaillances, évaluation des critères de cotation , calcul de la </a:t>
            </a:r>
            <a:r>
              <a:rPr lang="fr-FR" altLang="fr-FR" sz="2000" dirty="0">
                <a:solidFill>
                  <a:srgbClr val="FFCC00"/>
                </a:solidFill>
                <a:sym typeface="Monotype Sorts" pitchFamily="2" charset="2"/>
              </a:rPr>
              <a:t>criticité</a:t>
            </a:r>
            <a:r>
              <a:rPr lang="fr-FR" altLang="fr-FR" sz="2000" dirty="0">
                <a:solidFill>
                  <a:srgbClr val="00CC00"/>
                </a:solidFill>
                <a:sym typeface="Monotype Sorts" pitchFamily="2" charset="2"/>
              </a:rPr>
              <a:t> </a:t>
            </a:r>
            <a:r>
              <a:rPr lang="fr-FR" altLang="fr-FR" sz="2000" dirty="0">
                <a:sym typeface="Monotype Sorts" pitchFamily="2" charset="2"/>
              </a:rPr>
              <a:t>)</a:t>
            </a:r>
          </a:p>
          <a:p>
            <a:pPr lvl="1">
              <a:lnSpc>
                <a:spcPct val="90000"/>
              </a:lnSpc>
              <a:defRPr/>
            </a:pPr>
            <a:r>
              <a:rPr lang="fr-FR" altLang="fr-FR" sz="2200" u="sng" dirty="0">
                <a:sym typeface="Monotype Sorts" pitchFamily="2" charset="2"/>
              </a:rPr>
              <a:t>Proposition  d ’ACTIONS CORRECTIVES  (</a:t>
            </a:r>
            <a:r>
              <a:rPr lang="fr-FR" altLang="fr-FR" sz="2000" dirty="0">
                <a:sym typeface="Monotype Sorts" pitchFamily="2" charset="2"/>
              </a:rPr>
              <a:t> réduction des effets par  de la maintenance préventive  , détection préventive , maintenance améliorative , calcul de  la nouvelle </a:t>
            </a:r>
            <a:r>
              <a:rPr lang="fr-FR" altLang="fr-FR" sz="2000" dirty="0">
                <a:solidFill>
                  <a:srgbClr val="FFCC00"/>
                </a:solidFill>
                <a:sym typeface="Monotype Sorts" pitchFamily="2" charset="2"/>
              </a:rPr>
              <a:t>criticité</a:t>
            </a:r>
            <a:r>
              <a:rPr lang="fr-FR" altLang="fr-FR" sz="2000" dirty="0">
                <a:solidFill>
                  <a:srgbClr val="00CC00"/>
                </a:solidFill>
                <a:sym typeface="Monotype Sorts" pitchFamily="2" charset="2"/>
              </a:rPr>
              <a:t> </a:t>
            </a:r>
            <a:r>
              <a:rPr lang="fr-FR" altLang="fr-FR" sz="2000" dirty="0">
                <a:sym typeface="Monotype Sorts" pitchFamily="2" charset="2"/>
              </a:rPr>
              <a:t>après action )</a:t>
            </a:r>
          </a:p>
          <a:p>
            <a:pPr>
              <a:lnSpc>
                <a:spcPct val="90000"/>
              </a:lnSpc>
              <a:buFont typeface="Monotype Sorts" pitchFamily="2" charset="2"/>
              <a:buNone/>
              <a:defRPr/>
            </a:pPr>
            <a:r>
              <a:rPr lang="fr-FR" altLang="fr-FR" dirty="0">
                <a:solidFill>
                  <a:srgbClr val="FFFF00"/>
                </a:solidFill>
                <a:sym typeface="Wingdings" panose="05000000000000000000" pitchFamily="2" charset="2"/>
              </a:rPr>
              <a:t></a:t>
            </a:r>
            <a:r>
              <a:rPr lang="fr-FR" altLang="fr-FR" dirty="0">
                <a:solidFill>
                  <a:schemeClr val="accent1"/>
                </a:solidFill>
              </a:rPr>
              <a:t>  </a:t>
            </a:r>
            <a:r>
              <a:rPr lang="fr-FR" altLang="fr-FR" dirty="0">
                <a:solidFill>
                  <a:srgbClr val="FFFF00"/>
                </a:solidFill>
              </a:rPr>
              <a:t>ETAPE 4 : SYNTHESE DE L ’ETUDE</a:t>
            </a:r>
          </a:p>
          <a:p>
            <a:pPr lvl="1">
              <a:lnSpc>
                <a:spcPct val="90000"/>
              </a:lnSpc>
              <a:defRPr/>
            </a:pPr>
            <a:r>
              <a:rPr lang="fr-FR" altLang="fr-FR" sz="2200" u="sng" dirty="0">
                <a:sym typeface="Arial Alternative" pitchFamily="49" charset="2"/>
              </a:rPr>
              <a:t>Hiérarchisation des défaillances</a:t>
            </a:r>
            <a:r>
              <a:rPr lang="fr-FR" altLang="fr-FR" sz="2400" dirty="0">
                <a:sym typeface="Arial Alternative" pitchFamily="49" charset="2"/>
              </a:rPr>
              <a:t> </a:t>
            </a:r>
            <a:r>
              <a:rPr lang="fr-FR" altLang="fr-FR" dirty="0">
                <a:sym typeface="Arial Alternative" pitchFamily="49" charset="2"/>
              </a:rPr>
              <a:t>(liste des pannes résumées , défaillances de causes communes , classement par catégories , symptômes observables….)</a:t>
            </a:r>
          </a:p>
          <a:p>
            <a:pPr lvl="1">
              <a:lnSpc>
                <a:spcPct val="90000"/>
              </a:lnSpc>
              <a:defRPr/>
            </a:pPr>
            <a:r>
              <a:rPr lang="fr-FR" altLang="fr-FR" sz="2200" dirty="0">
                <a:sym typeface="Arial Alternative" pitchFamily="49" charset="2"/>
              </a:rPr>
              <a:t>Liste des points critiques et  plan de maintenance éventuel</a:t>
            </a:r>
          </a:p>
        </p:txBody>
      </p:sp>
      <p:pic>
        <p:nvPicPr>
          <p:cNvPr id="20484" name="Picture 6" descr="HUMBU007">
            <a:hlinkClick r:id="rId2" action="ppaction://hlinksldjump"/>
            <a:extLst>
              <a:ext uri="{FF2B5EF4-FFF2-40B4-BE49-F238E27FC236}">
                <a16:creationId xmlns:a16="http://schemas.microsoft.com/office/drawing/2014/main" id="{E9F42BA4-DDF6-4AA1-AC25-71E39B0CAE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1201" y="4572000"/>
            <a:ext cx="79057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a:extLst>
              <a:ext uri="{FF2B5EF4-FFF2-40B4-BE49-F238E27FC236}">
                <a16:creationId xmlns:a16="http://schemas.microsoft.com/office/drawing/2014/main" id="{586C37A5-DD56-4F43-A149-76D64A5EEB8D}"/>
              </a:ext>
            </a:extLst>
          </p:cNvPr>
          <p:cNvSpPr>
            <a:spLocks noGrp="1" noChangeArrowheads="1"/>
          </p:cNvSpPr>
          <p:nvPr>
            <p:ph type="title"/>
          </p:nvPr>
        </p:nvSpPr>
        <p:spPr>
          <a:xfrm>
            <a:off x="2590800" y="76200"/>
            <a:ext cx="7772400" cy="838200"/>
          </a:xfrm>
          <a:solidFill>
            <a:schemeClr val="accent1"/>
          </a:solidFill>
        </p:spPr>
        <p:txBody>
          <a:bodyPr>
            <a:normAutofit fontScale="90000"/>
          </a:bodyPr>
          <a:lstStyle/>
          <a:p>
            <a:pPr algn="ctr">
              <a:defRPr/>
            </a:pPr>
            <a:r>
              <a:rPr lang="fr-FR" altLang="fr-FR" sz="3600">
                <a:solidFill>
                  <a:schemeClr val="bg2"/>
                </a:solidFill>
              </a:rPr>
              <a:t>LES CRITÈRES ANALYSÉS DANS L’AMDEC</a:t>
            </a:r>
          </a:p>
        </p:txBody>
      </p:sp>
      <p:sp>
        <p:nvSpPr>
          <p:cNvPr id="203795" name="Rectangle 19">
            <a:extLst>
              <a:ext uri="{FF2B5EF4-FFF2-40B4-BE49-F238E27FC236}">
                <a16:creationId xmlns:a16="http://schemas.microsoft.com/office/drawing/2014/main" id="{7911CF0F-4B05-40C8-93FB-8B1F0EBA1D76}"/>
              </a:ext>
            </a:extLst>
          </p:cNvPr>
          <p:cNvSpPr>
            <a:spLocks noGrp="1" noChangeArrowheads="1"/>
          </p:cNvSpPr>
          <p:nvPr>
            <p:ph sz="half" idx="1"/>
          </p:nvPr>
        </p:nvSpPr>
        <p:spPr>
          <a:xfrm>
            <a:off x="2514600" y="2667000"/>
            <a:ext cx="1371600" cy="457200"/>
          </a:xfrm>
        </p:spPr>
        <p:txBody>
          <a:bodyPr>
            <a:normAutofit fontScale="85000" lnSpcReduction="10000"/>
          </a:bodyPr>
          <a:lstStyle/>
          <a:p>
            <a:pPr>
              <a:buFont typeface="Monotype Sorts" pitchFamily="2" charset="2"/>
              <a:buNone/>
              <a:defRPr/>
            </a:pPr>
            <a:r>
              <a:rPr lang="fr-FR" altLang="fr-FR">
                <a:solidFill>
                  <a:srgbClr val="FFFF00"/>
                </a:solidFill>
              </a:rPr>
              <a:t>QUESTION</a:t>
            </a:r>
          </a:p>
        </p:txBody>
      </p:sp>
      <p:sp>
        <p:nvSpPr>
          <p:cNvPr id="21507" name="AutoShape 3">
            <a:extLst>
              <a:ext uri="{FF2B5EF4-FFF2-40B4-BE49-F238E27FC236}">
                <a16:creationId xmlns:a16="http://schemas.microsoft.com/office/drawing/2014/main" id="{6F2C4E31-417D-41F1-B9F8-01C164E74CAE}"/>
              </a:ext>
            </a:extLst>
          </p:cNvPr>
          <p:cNvSpPr>
            <a:spLocks noChangeArrowheads="1"/>
          </p:cNvSpPr>
          <p:nvPr/>
        </p:nvSpPr>
        <p:spPr bwMode="auto">
          <a:xfrm>
            <a:off x="2743200" y="1981200"/>
            <a:ext cx="2895600" cy="533400"/>
          </a:xfrm>
          <a:prstGeom prst="flowChartTerminator">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rPr>
              <a:t>MODE DE DEFAILLANCE</a:t>
            </a:r>
            <a:endParaRPr lang="fr-FR" altLang="fr-FR" sz="1600" b="1"/>
          </a:p>
        </p:txBody>
      </p:sp>
      <p:sp>
        <p:nvSpPr>
          <p:cNvPr id="21508" name="AutoShape 4">
            <a:extLst>
              <a:ext uri="{FF2B5EF4-FFF2-40B4-BE49-F238E27FC236}">
                <a16:creationId xmlns:a16="http://schemas.microsoft.com/office/drawing/2014/main" id="{33B00CB5-0A05-4A7A-881C-554C8F6C9B6E}"/>
              </a:ext>
            </a:extLst>
          </p:cNvPr>
          <p:cNvSpPr>
            <a:spLocks noChangeArrowheads="1"/>
          </p:cNvSpPr>
          <p:nvPr/>
        </p:nvSpPr>
        <p:spPr bwMode="auto">
          <a:xfrm>
            <a:off x="4495800" y="2590800"/>
            <a:ext cx="2209800" cy="609600"/>
          </a:xfrm>
          <a:prstGeom prst="wedgeRoundRectCallout">
            <a:avLst>
              <a:gd name="adj1" fmla="val -79310"/>
              <a:gd name="adj2" fmla="val 1301"/>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400" b="1">
                <a:solidFill>
                  <a:srgbClr val="000000"/>
                </a:solidFill>
              </a:rPr>
              <a:t>QUE PEUT-IL ARRIVER?</a:t>
            </a:r>
          </a:p>
        </p:txBody>
      </p:sp>
      <p:sp>
        <p:nvSpPr>
          <p:cNvPr id="21509" name="AutoShape 5">
            <a:extLst>
              <a:ext uri="{FF2B5EF4-FFF2-40B4-BE49-F238E27FC236}">
                <a16:creationId xmlns:a16="http://schemas.microsoft.com/office/drawing/2014/main" id="{5A8CB745-12D3-4C55-B6F6-C09917549238}"/>
              </a:ext>
            </a:extLst>
          </p:cNvPr>
          <p:cNvSpPr>
            <a:spLocks noChangeArrowheads="1"/>
          </p:cNvSpPr>
          <p:nvPr/>
        </p:nvSpPr>
        <p:spPr bwMode="auto">
          <a:xfrm>
            <a:off x="2819400" y="3276600"/>
            <a:ext cx="2209800" cy="457200"/>
          </a:xfrm>
          <a:prstGeom prst="flowChartTerminator">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rPr>
              <a:t>EFFETS</a:t>
            </a:r>
            <a:endParaRPr lang="fr-FR" altLang="fr-FR" sz="1600" b="1"/>
          </a:p>
        </p:txBody>
      </p:sp>
      <p:sp>
        <p:nvSpPr>
          <p:cNvPr id="21510" name="AutoShape 6">
            <a:extLst>
              <a:ext uri="{FF2B5EF4-FFF2-40B4-BE49-F238E27FC236}">
                <a16:creationId xmlns:a16="http://schemas.microsoft.com/office/drawing/2014/main" id="{C2E75112-C33E-438B-B527-3146CD6C6BB6}"/>
              </a:ext>
            </a:extLst>
          </p:cNvPr>
          <p:cNvSpPr>
            <a:spLocks noChangeArrowheads="1"/>
          </p:cNvSpPr>
          <p:nvPr/>
        </p:nvSpPr>
        <p:spPr bwMode="auto">
          <a:xfrm>
            <a:off x="4572000" y="3810000"/>
            <a:ext cx="2133600" cy="609600"/>
          </a:xfrm>
          <a:prstGeom prst="wedgeRoundRectCallout">
            <a:avLst>
              <a:gd name="adj1" fmla="val -80356"/>
              <a:gd name="adj2" fmla="val 1301"/>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400" b="1">
                <a:solidFill>
                  <a:srgbClr val="000000"/>
                </a:solidFill>
              </a:rPr>
              <a:t>QUELLES EN SONT</a:t>
            </a:r>
          </a:p>
          <a:p>
            <a:pPr algn="ctr"/>
            <a:r>
              <a:rPr lang="fr-FR" altLang="fr-FR" sz="1400" b="1">
                <a:solidFill>
                  <a:srgbClr val="000000"/>
                </a:solidFill>
              </a:rPr>
              <a:t>LES CONSEQUENCES?</a:t>
            </a:r>
          </a:p>
        </p:txBody>
      </p:sp>
      <p:sp>
        <p:nvSpPr>
          <p:cNvPr id="21511" name="AutoShape 7">
            <a:extLst>
              <a:ext uri="{FF2B5EF4-FFF2-40B4-BE49-F238E27FC236}">
                <a16:creationId xmlns:a16="http://schemas.microsoft.com/office/drawing/2014/main" id="{7F2605ED-FE69-430F-9290-B2513F2E72C4}"/>
              </a:ext>
            </a:extLst>
          </p:cNvPr>
          <p:cNvSpPr>
            <a:spLocks noChangeArrowheads="1"/>
          </p:cNvSpPr>
          <p:nvPr/>
        </p:nvSpPr>
        <p:spPr bwMode="auto">
          <a:xfrm>
            <a:off x="2667000" y="4419600"/>
            <a:ext cx="2209800" cy="457200"/>
          </a:xfrm>
          <a:prstGeom prst="flowChartTerminator">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rPr>
              <a:t>CAUSES</a:t>
            </a:r>
            <a:endParaRPr lang="fr-FR" altLang="fr-FR" sz="1600" b="1"/>
          </a:p>
        </p:txBody>
      </p:sp>
      <p:sp>
        <p:nvSpPr>
          <p:cNvPr id="21512" name="AutoShape 8">
            <a:extLst>
              <a:ext uri="{FF2B5EF4-FFF2-40B4-BE49-F238E27FC236}">
                <a16:creationId xmlns:a16="http://schemas.microsoft.com/office/drawing/2014/main" id="{BC7CC47A-1F68-4312-8D14-AB792C801CB3}"/>
              </a:ext>
            </a:extLst>
          </p:cNvPr>
          <p:cNvSpPr>
            <a:spLocks noChangeArrowheads="1"/>
          </p:cNvSpPr>
          <p:nvPr/>
        </p:nvSpPr>
        <p:spPr bwMode="auto">
          <a:xfrm>
            <a:off x="4724400" y="4876800"/>
            <a:ext cx="2133600" cy="609600"/>
          </a:xfrm>
          <a:prstGeom prst="wedgeRoundRectCallout">
            <a:avLst>
              <a:gd name="adj1" fmla="val -80356"/>
              <a:gd name="adj2" fmla="val 1301"/>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400" b="1">
                <a:solidFill>
                  <a:srgbClr val="000000"/>
                </a:solidFill>
              </a:rPr>
              <a:t>POURQUOI CETTE</a:t>
            </a:r>
          </a:p>
          <a:p>
            <a:pPr algn="ctr"/>
            <a:r>
              <a:rPr lang="fr-FR" altLang="fr-FR" sz="1400" b="1">
                <a:solidFill>
                  <a:srgbClr val="000000"/>
                </a:solidFill>
              </a:rPr>
              <a:t>DEFAILLANCE</a:t>
            </a:r>
          </a:p>
          <a:p>
            <a:pPr algn="ctr"/>
            <a:r>
              <a:rPr lang="fr-FR" altLang="fr-FR" sz="1400" b="1">
                <a:solidFill>
                  <a:srgbClr val="000000"/>
                </a:solidFill>
              </a:rPr>
              <a:t>EST-ELLE ARRIVEE?</a:t>
            </a:r>
          </a:p>
        </p:txBody>
      </p:sp>
      <p:sp>
        <p:nvSpPr>
          <p:cNvPr id="21513" name="AutoShape 9">
            <a:extLst>
              <a:ext uri="{FF2B5EF4-FFF2-40B4-BE49-F238E27FC236}">
                <a16:creationId xmlns:a16="http://schemas.microsoft.com/office/drawing/2014/main" id="{33E915DE-7EA5-4F51-9773-433377C8394E}"/>
              </a:ext>
            </a:extLst>
          </p:cNvPr>
          <p:cNvSpPr>
            <a:spLocks noChangeArrowheads="1"/>
          </p:cNvSpPr>
          <p:nvPr/>
        </p:nvSpPr>
        <p:spPr bwMode="auto">
          <a:xfrm>
            <a:off x="2743200" y="5486400"/>
            <a:ext cx="2209800" cy="457200"/>
          </a:xfrm>
          <a:prstGeom prst="flowChartTerminator">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rPr>
              <a:t>FREQUENCE = F</a:t>
            </a:r>
            <a:endParaRPr lang="fr-FR" altLang="fr-FR" sz="1600" b="1"/>
          </a:p>
        </p:txBody>
      </p:sp>
      <p:sp>
        <p:nvSpPr>
          <p:cNvPr id="21514" name="AutoShape 10">
            <a:extLst>
              <a:ext uri="{FF2B5EF4-FFF2-40B4-BE49-F238E27FC236}">
                <a16:creationId xmlns:a16="http://schemas.microsoft.com/office/drawing/2014/main" id="{1EA733FC-C817-4E1C-8582-96478EDC61FC}"/>
              </a:ext>
            </a:extLst>
          </p:cNvPr>
          <p:cNvSpPr>
            <a:spLocks noChangeArrowheads="1"/>
          </p:cNvSpPr>
          <p:nvPr/>
        </p:nvSpPr>
        <p:spPr bwMode="auto">
          <a:xfrm>
            <a:off x="4267200" y="6019800"/>
            <a:ext cx="3048000" cy="762000"/>
          </a:xfrm>
          <a:prstGeom prst="wedgeRoundRectCallout">
            <a:avLst>
              <a:gd name="adj1" fmla="val -61250"/>
              <a:gd name="adj2" fmla="val -8958"/>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QUELLE EST LA FREQUENCE DES </a:t>
            </a:r>
          </a:p>
          <a:p>
            <a:pPr algn="ctr"/>
            <a:r>
              <a:rPr lang="fr-FR" altLang="fr-FR" sz="1200" b="1">
                <a:solidFill>
                  <a:srgbClr val="000000"/>
                </a:solidFill>
              </a:rPr>
              <a:t>DEFAILLANCES?</a:t>
            </a:r>
          </a:p>
          <a:p>
            <a:pPr algn="ctr"/>
            <a:r>
              <a:rPr lang="fr-FR" altLang="fr-FR" sz="1200" b="1">
                <a:solidFill>
                  <a:srgbClr val="000000"/>
                </a:solidFill>
              </a:rPr>
              <a:t>(S ’appuyer sur le </a:t>
            </a:r>
          </a:p>
          <a:p>
            <a:pPr algn="ctr"/>
            <a:r>
              <a:rPr lang="fr-FR" altLang="fr-FR" sz="1200" b="1">
                <a:solidFill>
                  <a:srgbClr val="000000"/>
                </a:solidFill>
              </a:rPr>
              <a:t>vécu en AMDEC OPERATIONNELLE)</a:t>
            </a:r>
            <a:endParaRPr lang="fr-FR" altLang="fr-FR" sz="1400" b="1">
              <a:solidFill>
                <a:srgbClr val="000000"/>
              </a:solidFill>
            </a:endParaRPr>
          </a:p>
        </p:txBody>
      </p:sp>
      <p:sp>
        <p:nvSpPr>
          <p:cNvPr id="21515" name="AutoShape 11">
            <a:extLst>
              <a:ext uri="{FF2B5EF4-FFF2-40B4-BE49-F238E27FC236}">
                <a16:creationId xmlns:a16="http://schemas.microsoft.com/office/drawing/2014/main" id="{C709A387-F83F-479A-BE4A-4E8DE28E962F}"/>
              </a:ext>
            </a:extLst>
          </p:cNvPr>
          <p:cNvSpPr>
            <a:spLocks noChangeArrowheads="1"/>
          </p:cNvSpPr>
          <p:nvPr/>
        </p:nvSpPr>
        <p:spPr bwMode="auto">
          <a:xfrm>
            <a:off x="8229600" y="1981200"/>
            <a:ext cx="2209800" cy="457200"/>
          </a:xfrm>
          <a:prstGeom prst="flowChartTerminator">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rPr>
              <a:t>GRAVITE = G</a:t>
            </a:r>
          </a:p>
        </p:txBody>
      </p:sp>
      <p:sp>
        <p:nvSpPr>
          <p:cNvPr id="21516" name="AutoShape 12">
            <a:extLst>
              <a:ext uri="{FF2B5EF4-FFF2-40B4-BE49-F238E27FC236}">
                <a16:creationId xmlns:a16="http://schemas.microsoft.com/office/drawing/2014/main" id="{4CFB101C-CACD-46BC-B1B3-C85EFAF7C8C2}"/>
              </a:ext>
            </a:extLst>
          </p:cNvPr>
          <p:cNvSpPr>
            <a:spLocks noChangeArrowheads="1"/>
          </p:cNvSpPr>
          <p:nvPr/>
        </p:nvSpPr>
        <p:spPr bwMode="auto">
          <a:xfrm>
            <a:off x="8153400" y="2514600"/>
            <a:ext cx="2438400" cy="533400"/>
          </a:xfrm>
          <a:prstGeom prst="wedgeRectCallout">
            <a:avLst>
              <a:gd name="adj1" fmla="val -66407"/>
              <a:gd name="adj2" fmla="val 4791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LA QUALITE EST-ELLE </a:t>
            </a:r>
          </a:p>
          <a:p>
            <a:pPr algn="ctr"/>
            <a:r>
              <a:rPr lang="fr-FR" altLang="fr-FR" sz="1200" b="1">
                <a:solidFill>
                  <a:srgbClr val="000000"/>
                </a:solidFill>
              </a:rPr>
              <a:t>BONNE ?</a:t>
            </a:r>
            <a:endParaRPr lang="fr-FR" altLang="fr-FR" sz="1600" b="1">
              <a:solidFill>
                <a:srgbClr val="000000"/>
              </a:solidFill>
            </a:endParaRPr>
          </a:p>
        </p:txBody>
      </p:sp>
      <p:sp>
        <p:nvSpPr>
          <p:cNvPr id="21517" name="AutoShape 13">
            <a:extLst>
              <a:ext uri="{FF2B5EF4-FFF2-40B4-BE49-F238E27FC236}">
                <a16:creationId xmlns:a16="http://schemas.microsoft.com/office/drawing/2014/main" id="{9011BCD5-F417-4932-9FA9-64FFFF326714}"/>
              </a:ext>
            </a:extLst>
          </p:cNvPr>
          <p:cNvSpPr>
            <a:spLocks noChangeArrowheads="1"/>
          </p:cNvSpPr>
          <p:nvPr/>
        </p:nvSpPr>
        <p:spPr bwMode="auto">
          <a:xfrm>
            <a:off x="8001000" y="3124200"/>
            <a:ext cx="2667000" cy="457200"/>
          </a:xfrm>
          <a:prstGeom prst="wedgeRectCallout">
            <a:avLst>
              <a:gd name="adj1" fmla="val -62144"/>
              <a:gd name="adj2" fmla="val 3923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LA POLLUTION EST-ELLE </a:t>
            </a:r>
          </a:p>
          <a:p>
            <a:pPr algn="ctr"/>
            <a:r>
              <a:rPr lang="fr-FR" altLang="fr-FR" sz="1200" b="1">
                <a:solidFill>
                  <a:srgbClr val="000000"/>
                </a:solidFill>
              </a:rPr>
              <a:t>ACCEPTABLE ?</a:t>
            </a:r>
            <a:endParaRPr lang="fr-FR" altLang="fr-FR" sz="1600" b="1">
              <a:solidFill>
                <a:srgbClr val="000000"/>
              </a:solidFill>
            </a:endParaRPr>
          </a:p>
        </p:txBody>
      </p:sp>
      <p:sp>
        <p:nvSpPr>
          <p:cNvPr id="21518" name="AutoShape 14">
            <a:extLst>
              <a:ext uri="{FF2B5EF4-FFF2-40B4-BE49-F238E27FC236}">
                <a16:creationId xmlns:a16="http://schemas.microsoft.com/office/drawing/2014/main" id="{7C8B07F5-1D3B-4EDD-8318-474540907AFC}"/>
              </a:ext>
            </a:extLst>
          </p:cNvPr>
          <p:cNvSpPr>
            <a:spLocks noChangeArrowheads="1"/>
          </p:cNvSpPr>
          <p:nvPr/>
        </p:nvSpPr>
        <p:spPr bwMode="auto">
          <a:xfrm>
            <a:off x="8229600" y="3657600"/>
            <a:ext cx="2362200" cy="533400"/>
          </a:xfrm>
          <a:prstGeom prst="wedgeRectCallout">
            <a:avLst>
              <a:gd name="adj1" fmla="val -82259"/>
              <a:gd name="adj2" fmla="val 148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LA SECURITE EST-ELLE </a:t>
            </a:r>
          </a:p>
          <a:p>
            <a:pPr algn="ctr"/>
            <a:r>
              <a:rPr lang="fr-FR" altLang="fr-FR" sz="1200" b="1">
                <a:solidFill>
                  <a:srgbClr val="000000"/>
                </a:solidFill>
              </a:rPr>
              <a:t>GARANTIE ?</a:t>
            </a:r>
          </a:p>
        </p:txBody>
      </p:sp>
      <p:sp>
        <p:nvSpPr>
          <p:cNvPr id="21519" name="AutoShape 15">
            <a:extLst>
              <a:ext uri="{FF2B5EF4-FFF2-40B4-BE49-F238E27FC236}">
                <a16:creationId xmlns:a16="http://schemas.microsoft.com/office/drawing/2014/main" id="{64EE61E6-BB8F-4347-B3E4-74FD469BBFDB}"/>
              </a:ext>
            </a:extLst>
          </p:cNvPr>
          <p:cNvSpPr>
            <a:spLocks noChangeArrowheads="1"/>
          </p:cNvSpPr>
          <p:nvPr/>
        </p:nvSpPr>
        <p:spPr bwMode="auto">
          <a:xfrm>
            <a:off x="7924800" y="4267200"/>
            <a:ext cx="2667000" cy="381000"/>
          </a:xfrm>
          <a:prstGeom prst="wedgeRectCallout">
            <a:avLst>
              <a:gd name="adj1" fmla="val -65000"/>
              <a:gd name="adj2" fmla="val -291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QUELLE SERA LA DUREE</a:t>
            </a:r>
          </a:p>
          <a:p>
            <a:pPr algn="ctr"/>
            <a:r>
              <a:rPr lang="fr-FR" altLang="fr-FR" sz="1200" b="1">
                <a:solidFill>
                  <a:srgbClr val="000000"/>
                </a:solidFill>
              </a:rPr>
              <a:t>DE L ’INTERVENTION?</a:t>
            </a:r>
            <a:endParaRPr lang="fr-FR" altLang="fr-FR" sz="1600" b="1">
              <a:solidFill>
                <a:srgbClr val="000000"/>
              </a:solidFill>
            </a:endParaRPr>
          </a:p>
        </p:txBody>
      </p:sp>
      <p:sp>
        <p:nvSpPr>
          <p:cNvPr id="21520" name="AutoShape 16">
            <a:extLst>
              <a:ext uri="{FF2B5EF4-FFF2-40B4-BE49-F238E27FC236}">
                <a16:creationId xmlns:a16="http://schemas.microsoft.com/office/drawing/2014/main" id="{14085ADB-AB4A-4083-9309-42ACBBAF0794}"/>
              </a:ext>
            </a:extLst>
          </p:cNvPr>
          <p:cNvSpPr>
            <a:spLocks noChangeArrowheads="1"/>
          </p:cNvSpPr>
          <p:nvPr/>
        </p:nvSpPr>
        <p:spPr bwMode="auto">
          <a:xfrm>
            <a:off x="8077200" y="4724400"/>
            <a:ext cx="2438400" cy="685800"/>
          </a:xfrm>
          <a:prstGeom prst="wedgeRectCallout">
            <a:avLst>
              <a:gd name="adj1" fmla="val -73440"/>
              <a:gd name="adj2" fmla="val -3495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QUELS SERONT LES COÛTS </a:t>
            </a:r>
          </a:p>
          <a:p>
            <a:pPr algn="ctr"/>
            <a:r>
              <a:rPr lang="fr-FR" altLang="fr-FR" sz="1200" b="1">
                <a:solidFill>
                  <a:srgbClr val="000000"/>
                </a:solidFill>
              </a:rPr>
              <a:t>DIRECTS ET INDIRECTS?</a:t>
            </a:r>
            <a:endParaRPr lang="fr-FR" altLang="fr-FR" sz="1200" b="1"/>
          </a:p>
        </p:txBody>
      </p:sp>
      <p:sp>
        <p:nvSpPr>
          <p:cNvPr id="21521" name="AutoShape 17">
            <a:extLst>
              <a:ext uri="{FF2B5EF4-FFF2-40B4-BE49-F238E27FC236}">
                <a16:creationId xmlns:a16="http://schemas.microsoft.com/office/drawing/2014/main" id="{45746DEC-FB01-4806-B5E1-DB7F4838F7C7}"/>
              </a:ext>
            </a:extLst>
          </p:cNvPr>
          <p:cNvSpPr>
            <a:spLocks noChangeArrowheads="1"/>
          </p:cNvSpPr>
          <p:nvPr/>
        </p:nvSpPr>
        <p:spPr bwMode="auto">
          <a:xfrm>
            <a:off x="8382000" y="5486400"/>
            <a:ext cx="2209800" cy="457200"/>
          </a:xfrm>
          <a:prstGeom prst="flowChartTerminator">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rPr>
              <a:t>DETECTION = D</a:t>
            </a:r>
          </a:p>
        </p:txBody>
      </p:sp>
      <p:sp>
        <p:nvSpPr>
          <p:cNvPr id="21522" name="AutoShape 18">
            <a:extLst>
              <a:ext uri="{FF2B5EF4-FFF2-40B4-BE49-F238E27FC236}">
                <a16:creationId xmlns:a16="http://schemas.microsoft.com/office/drawing/2014/main" id="{5B9A4560-CBFE-4622-A7E4-36BB6B324884}"/>
              </a:ext>
            </a:extLst>
          </p:cNvPr>
          <p:cNvSpPr>
            <a:spLocks noChangeArrowheads="1"/>
          </p:cNvSpPr>
          <p:nvPr/>
        </p:nvSpPr>
        <p:spPr bwMode="auto">
          <a:xfrm>
            <a:off x="8001000" y="6019800"/>
            <a:ext cx="2667000" cy="685800"/>
          </a:xfrm>
          <a:prstGeom prst="wedgeRectCallout">
            <a:avLst>
              <a:gd name="adj1" fmla="val -70713"/>
              <a:gd name="adj2" fmla="val -5717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QUELLE EST LA PROTECTION SUR</a:t>
            </a:r>
          </a:p>
          <a:p>
            <a:pPr algn="ctr"/>
            <a:r>
              <a:rPr lang="fr-FR" altLang="fr-FR" sz="1200" b="1">
                <a:solidFill>
                  <a:srgbClr val="000000"/>
                </a:solidFill>
              </a:rPr>
              <a:t> CET EQUIPEMENT </a:t>
            </a:r>
          </a:p>
          <a:p>
            <a:pPr algn="ctr"/>
            <a:r>
              <a:rPr lang="fr-FR" altLang="fr-FR" sz="1200" b="1">
                <a:solidFill>
                  <a:srgbClr val="000000"/>
                </a:solidFill>
              </a:rPr>
              <a:t>QUI PERMET DE DETECTER LA </a:t>
            </a:r>
          </a:p>
          <a:p>
            <a:pPr algn="ctr"/>
            <a:r>
              <a:rPr lang="fr-FR" altLang="fr-FR" sz="1200" b="1">
                <a:solidFill>
                  <a:srgbClr val="000000"/>
                </a:solidFill>
              </a:rPr>
              <a:t>DEFAILLANCE?</a:t>
            </a:r>
          </a:p>
        </p:txBody>
      </p:sp>
      <p:sp>
        <p:nvSpPr>
          <p:cNvPr id="203796" name="Rectangle 20">
            <a:extLst>
              <a:ext uri="{FF2B5EF4-FFF2-40B4-BE49-F238E27FC236}">
                <a16:creationId xmlns:a16="http://schemas.microsoft.com/office/drawing/2014/main" id="{A8DCA3A9-3B76-4135-A2F4-CBBB435B3FF0}"/>
              </a:ext>
            </a:extLst>
          </p:cNvPr>
          <p:cNvSpPr>
            <a:spLocks noChangeArrowheads="1"/>
          </p:cNvSpPr>
          <p:nvPr/>
        </p:nvSpPr>
        <p:spPr bwMode="auto">
          <a:xfrm>
            <a:off x="2590800" y="3886200"/>
            <a:ext cx="1371600" cy="457200"/>
          </a:xfrm>
          <a:prstGeom prst="rect">
            <a:avLst/>
          </a:prstGeom>
          <a:noFill/>
          <a:ln>
            <a:noFill/>
          </a:ln>
        </p:spPr>
        <p:txBody>
          <a:bodyPr/>
          <a:lstStyle>
            <a:lvl1pPr marL="342900" indent="-342900">
              <a:spcBef>
                <a:spcPct val="20000"/>
              </a:spcBef>
              <a:buClr>
                <a:schemeClr val="accent1"/>
              </a:buClr>
              <a:buSzPct val="75000"/>
              <a:buFont typeface="Monotype Sorts" pitchFamily="2" charset="2"/>
              <a:buChar char="b"/>
              <a:defRPr kumimoji="1" sz="2800">
                <a:solidFill>
                  <a:schemeClr val="tx1"/>
                </a:solidFill>
                <a:effectLst>
                  <a:outerShdw blurRad="38100" dist="38100" dir="2700000" algn="tl">
                    <a:srgbClr val="000000"/>
                  </a:outerShdw>
                </a:effectLst>
                <a:latin typeface="Impact" panose="020B0806030902050204" pitchFamily="34" charset="0"/>
              </a:defRPr>
            </a:lvl1pPr>
            <a:lvl2pPr marL="742950" indent="-285750">
              <a:spcBef>
                <a:spcPct val="20000"/>
              </a:spcBef>
              <a:buClr>
                <a:schemeClr val="accent2"/>
              </a:buClr>
              <a:buChar char="•"/>
              <a:defRPr kumimoji="1" sz="2400">
                <a:solidFill>
                  <a:schemeClr val="tx1"/>
                </a:solidFill>
                <a:effectLst>
                  <a:outerShdw blurRad="38100" dist="38100" dir="2700000" algn="tl">
                    <a:srgbClr val="000000"/>
                  </a:outerShdw>
                </a:effectLst>
                <a:latin typeface="Impact" panose="020B0806030902050204" pitchFamily="34" charset="0"/>
              </a:defRPr>
            </a:lvl2pPr>
            <a:lvl3pPr marL="1143000" indent="-228600">
              <a:spcBef>
                <a:spcPct val="20000"/>
              </a:spcBef>
              <a:buChar char="–"/>
              <a:defRPr kumimoji="1" sz="2000">
                <a:solidFill>
                  <a:schemeClr val="tx1"/>
                </a:solidFill>
                <a:effectLst>
                  <a:outerShdw blurRad="38100" dist="38100" dir="2700000" algn="tl">
                    <a:srgbClr val="000000"/>
                  </a:outerShdw>
                </a:effectLst>
                <a:latin typeface="Impact" panose="020B0806030902050204" pitchFamily="34" charset="0"/>
              </a:defRPr>
            </a:lvl3pPr>
            <a:lvl4pPr marL="16002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4pPr>
            <a:lvl5pPr marL="20574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5pPr>
            <a:lvl6pPr marL="25146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6pPr>
            <a:lvl7pPr marL="29718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7pPr>
            <a:lvl8pPr marL="34290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8pPr>
            <a:lvl9pPr marL="38862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9pPr>
          </a:lstStyle>
          <a:p>
            <a:pPr>
              <a:buFont typeface="Monotype Sorts" pitchFamily="2" charset="2"/>
              <a:buNone/>
              <a:defRPr/>
            </a:pPr>
            <a:r>
              <a:rPr lang="fr-FR" altLang="fr-FR" sz="2000">
                <a:solidFill>
                  <a:srgbClr val="FFFF00"/>
                </a:solidFill>
              </a:rPr>
              <a:t>QUESTION</a:t>
            </a:r>
          </a:p>
        </p:txBody>
      </p:sp>
      <p:sp>
        <p:nvSpPr>
          <p:cNvPr id="203797" name="Rectangle 21">
            <a:extLst>
              <a:ext uri="{FF2B5EF4-FFF2-40B4-BE49-F238E27FC236}">
                <a16:creationId xmlns:a16="http://schemas.microsoft.com/office/drawing/2014/main" id="{18EF0173-E23C-49F7-9CEA-4DE53760DEB0}"/>
              </a:ext>
            </a:extLst>
          </p:cNvPr>
          <p:cNvSpPr>
            <a:spLocks noChangeArrowheads="1"/>
          </p:cNvSpPr>
          <p:nvPr/>
        </p:nvSpPr>
        <p:spPr bwMode="auto">
          <a:xfrm>
            <a:off x="2667000" y="4953000"/>
            <a:ext cx="1371600" cy="457200"/>
          </a:xfrm>
          <a:prstGeom prst="rect">
            <a:avLst/>
          </a:prstGeom>
          <a:noFill/>
          <a:ln>
            <a:noFill/>
          </a:ln>
        </p:spPr>
        <p:txBody>
          <a:bodyPr/>
          <a:lstStyle>
            <a:lvl1pPr marL="342900" indent="-342900">
              <a:spcBef>
                <a:spcPct val="20000"/>
              </a:spcBef>
              <a:buClr>
                <a:schemeClr val="accent1"/>
              </a:buClr>
              <a:buSzPct val="75000"/>
              <a:buFont typeface="Monotype Sorts" pitchFamily="2" charset="2"/>
              <a:buChar char="b"/>
              <a:defRPr kumimoji="1" sz="2800">
                <a:solidFill>
                  <a:schemeClr val="tx1"/>
                </a:solidFill>
                <a:effectLst>
                  <a:outerShdw blurRad="38100" dist="38100" dir="2700000" algn="tl">
                    <a:srgbClr val="000000"/>
                  </a:outerShdw>
                </a:effectLst>
                <a:latin typeface="Impact" panose="020B0806030902050204" pitchFamily="34" charset="0"/>
              </a:defRPr>
            </a:lvl1pPr>
            <a:lvl2pPr marL="742950" indent="-285750">
              <a:spcBef>
                <a:spcPct val="20000"/>
              </a:spcBef>
              <a:buClr>
                <a:schemeClr val="accent2"/>
              </a:buClr>
              <a:buChar char="•"/>
              <a:defRPr kumimoji="1" sz="2400">
                <a:solidFill>
                  <a:schemeClr val="tx1"/>
                </a:solidFill>
                <a:effectLst>
                  <a:outerShdw blurRad="38100" dist="38100" dir="2700000" algn="tl">
                    <a:srgbClr val="000000"/>
                  </a:outerShdw>
                </a:effectLst>
                <a:latin typeface="Impact" panose="020B0806030902050204" pitchFamily="34" charset="0"/>
              </a:defRPr>
            </a:lvl2pPr>
            <a:lvl3pPr marL="1143000" indent="-228600">
              <a:spcBef>
                <a:spcPct val="20000"/>
              </a:spcBef>
              <a:buChar char="–"/>
              <a:defRPr kumimoji="1" sz="2000">
                <a:solidFill>
                  <a:schemeClr val="tx1"/>
                </a:solidFill>
                <a:effectLst>
                  <a:outerShdw blurRad="38100" dist="38100" dir="2700000" algn="tl">
                    <a:srgbClr val="000000"/>
                  </a:outerShdw>
                </a:effectLst>
                <a:latin typeface="Impact" panose="020B0806030902050204" pitchFamily="34" charset="0"/>
              </a:defRPr>
            </a:lvl3pPr>
            <a:lvl4pPr marL="16002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4pPr>
            <a:lvl5pPr marL="20574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5pPr>
            <a:lvl6pPr marL="25146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6pPr>
            <a:lvl7pPr marL="29718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7pPr>
            <a:lvl8pPr marL="34290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8pPr>
            <a:lvl9pPr marL="38862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9pPr>
          </a:lstStyle>
          <a:p>
            <a:pPr>
              <a:buFont typeface="Monotype Sorts" pitchFamily="2" charset="2"/>
              <a:buNone/>
              <a:defRPr/>
            </a:pPr>
            <a:r>
              <a:rPr lang="fr-FR" altLang="fr-FR" sz="2000">
                <a:solidFill>
                  <a:srgbClr val="FFFF00"/>
                </a:solidFill>
              </a:rPr>
              <a:t>QUESTION</a:t>
            </a:r>
          </a:p>
        </p:txBody>
      </p:sp>
      <p:sp>
        <p:nvSpPr>
          <p:cNvPr id="203798" name="Rectangle 22">
            <a:extLst>
              <a:ext uri="{FF2B5EF4-FFF2-40B4-BE49-F238E27FC236}">
                <a16:creationId xmlns:a16="http://schemas.microsoft.com/office/drawing/2014/main" id="{4038954B-FCBA-41BC-9716-E84945704FD4}"/>
              </a:ext>
            </a:extLst>
          </p:cNvPr>
          <p:cNvSpPr>
            <a:spLocks noChangeArrowheads="1"/>
          </p:cNvSpPr>
          <p:nvPr/>
        </p:nvSpPr>
        <p:spPr bwMode="auto">
          <a:xfrm>
            <a:off x="2667000" y="6172200"/>
            <a:ext cx="1371600" cy="457200"/>
          </a:xfrm>
          <a:prstGeom prst="rect">
            <a:avLst/>
          </a:prstGeom>
          <a:noFill/>
          <a:ln>
            <a:noFill/>
          </a:ln>
        </p:spPr>
        <p:txBody>
          <a:bodyPr/>
          <a:lstStyle>
            <a:lvl1pPr marL="342900" indent="-342900">
              <a:spcBef>
                <a:spcPct val="20000"/>
              </a:spcBef>
              <a:buClr>
                <a:schemeClr val="accent1"/>
              </a:buClr>
              <a:buSzPct val="75000"/>
              <a:buFont typeface="Monotype Sorts" pitchFamily="2" charset="2"/>
              <a:buChar char="b"/>
              <a:defRPr kumimoji="1" sz="2800">
                <a:solidFill>
                  <a:schemeClr val="tx1"/>
                </a:solidFill>
                <a:effectLst>
                  <a:outerShdw blurRad="38100" dist="38100" dir="2700000" algn="tl">
                    <a:srgbClr val="000000"/>
                  </a:outerShdw>
                </a:effectLst>
                <a:latin typeface="Impact" panose="020B0806030902050204" pitchFamily="34" charset="0"/>
              </a:defRPr>
            </a:lvl1pPr>
            <a:lvl2pPr marL="742950" indent="-285750">
              <a:spcBef>
                <a:spcPct val="20000"/>
              </a:spcBef>
              <a:buClr>
                <a:schemeClr val="accent2"/>
              </a:buClr>
              <a:buChar char="•"/>
              <a:defRPr kumimoji="1" sz="2400">
                <a:solidFill>
                  <a:schemeClr val="tx1"/>
                </a:solidFill>
                <a:effectLst>
                  <a:outerShdw blurRad="38100" dist="38100" dir="2700000" algn="tl">
                    <a:srgbClr val="000000"/>
                  </a:outerShdw>
                </a:effectLst>
                <a:latin typeface="Impact" panose="020B0806030902050204" pitchFamily="34" charset="0"/>
              </a:defRPr>
            </a:lvl2pPr>
            <a:lvl3pPr marL="1143000" indent="-228600">
              <a:spcBef>
                <a:spcPct val="20000"/>
              </a:spcBef>
              <a:buChar char="–"/>
              <a:defRPr kumimoji="1" sz="2000">
                <a:solidFill>
                  <a:schemeClr val="tx1"/>
                </a:solidFill>
                <a:effectLst>
                  <a:outerShdw blurRad="38100" dist="38100" dir="2700000" algn="tl">
                    <a:srgbClr val="000000"/>
                  </a:outerShdw>
                </a:effectLst>
                <a:latin typeface="Impact" panose="020B0806030902050204" pitchFamily="34" charset="0"/>
              </a:defRPr>
            </a:lvl3pPr>
            <a:lvl4pPr marL="16002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4pPr>
            <a:lvl5pPr marL="20574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5pPr>
            <a:lvl6pPr marL="25146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6pPr>
            <a:lvl7pPr marL="29718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7pPr>
            <a:lvl8pPr marL="34290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8pPr>
            <a:lvl9pPr marL="38862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9pPr>
          </a:lstStyle>
          <a:p>
            <a:pPr>
              <a:buFont typeface="Monotype Sorts" pitchFamily="2" charset="2"/>
              <a:buNone/>
              <a:defRPr/>
            </a:pPr>
            <a:r>
              <a:rPr lang="fr-FR" altLang="fr-FR" sz="2000">
                <a:solidFill>
                  <a:srgbClr val="FFFF00"/>
                </a:solidFill>
              </a:rPr>
              <a:t>QUESTION</a:t>
            </a:r>
          </a:p>
        </p:txBody>
      </p:sp>
      <p:sp>
        <p:nvSpPr>
          <p:cNvPr id="203799" name="Rectangle 23">
            <a:extLst>
              <a:ext uri="{FF2B5EF4-FFF2-40B4-BE49-F238E27FC236}">
                <a16:creationId xmlns:a16="http://schemas.microsoft.com/office/drawing/2014/main" id="{CB6912D1-8865-4580-AA21-F21E8FFC2007}"/>
              </a:ext>
            </a:extLst>
          </p:cNvPr>
          <p:cNvSpPr>
            <a:spLocks noChangeArrowheads="1"/>
          </p:cNvSpPr>
          <p:nvPr/>
        </p:nvSpPr>
        <p:spPr bwMode="auto">
          <a:xfrm>
            <a:off x="6705600" y="4038600"/>
            <a:ext cx="1371600" cy="457200"/>
          </a:xfrm>
          <a:prstGeom prst="rect">
            <a:avLst/>
          </a:prstGeom>
          <a:noFill/>
          <a:ln>
            <a:noFill/>
          </a:ln>
        </p:spPr>
        <p:txBody>
          <a:bodyPr/>
          <a:lstStyle>
            <a:lvl1pPr marL="342900" indent="-342900">
              <a:spcBef>
                <a:spcPct val="20000"/>
              </a:spcBef>
              <a:buClr>
                <a:schemeClr val="accent1"/>
              </a:buClr>
              <a:buSzPct val="75000"/>
              <a:buFont typeface="Monotype Sorts" pitchFamily="2" charset="2"/>
              <a:buChar char="b"/>
              <a:defRPr kumimoji="1" sz="2800">
                <a:solidFill>
                  <a:schemeClr val="tx1"/>
                </a:solidFill>
                <a:effectLst>
                  <a:outerShdw blurRad="38100" dist="38100" dir="2700000" algn="tl">
                    <a:srgbClr val="000000"/>
                  </a:outerShdw>
                </a:effectLst>
                <a:latin typeface="Impact" panose="020B0806030902050204" pitchFamily="34" charset="0"/>
              </a:defRPr>
            </a:lvl1pPr>
            <a:lvl2pPr marL="742950" indent="-285750">
              <a:spcBef>
                <a:spcPct val="20000"/>
              </a:spcBef>
              <a:buClr>
                <a:schemeClr val="accent2"/>
              </a:buClr>
              <a:buChar char="•"/>
              <a:defRPr kumimoji="1" sz="2400">
                <a:solidFill>
                  <a:schemeClr val="tx1"/>
                </a:solidFill>
                <a:effectLst>
                  <a:outerShdw blurRad="38100" dist="38100" dir="2700000" algn="tl">
                    <a:srgbClr val="000000"/>
                  </a:outerShdw>
                </a:effectLst>
                <a:latin typeface="Impact" panose="020B0806030902050204" pitchFamily="34" charset="0"/>
              </a:defRPr>
            </a:lvl2pPr>
            <a:lvl3pPr marL="1143000" indent="-228600">
              <a:spcBef>
                <a:spcPct val="20000"/>
              </a:spcBef>
              <a:buChar char="–"/>
              <a:defRPr kumimoji="1" sz="2000">
                <a:solidFill>
                  <a:schemeClr val="tx1"/>
                </a:solidFill>
                <a:effectLst>
                  <a:outerShdw blurRad="38100" dist="38100" dir="2700000" algn="tl">
                    <a:srgbClr val="000000"/>
                  </a:outerShdw>
                </a:effectLst>
                <a:latin typeface="Impact" panose="020B0806030902050204" pitchFamily="34" charset="0"/>
              </a:defRPr>
            </a:lvl3pPr>
            <a:lvl4pPr marL="16002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4pPr>
            <a:lvl5pPr marL="20574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5pPr>
            <a:lvl6pPr marL="25146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6pPr>
            <a:lvl7pPr marL="29718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7pPr>
            <a:lvl8pPr marL="34290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8pPr>
            <a:lvl9pPr marL="38862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9pPr>
          </a:lstStyle>
          <a:p>
            <a:pPr>
              <a:buFont typeface="Monotype Sorts" pitchFamily="2" charset="2"/>
              <a:buNone/>
              <a:defRPr/>
            </a:pPr>
            <a:r>
              <a:rPr lang="fr-FR" altLang="fr-FR" sz="2000">
                <a:solidFill>
                  <a:srgbClr val="FFFF00"/>
                </a:solidFill>
              </a:rPr>
              <a:t>QUESTIONS</a:t>
            </a:r>
          </a:p>
        </p:txBody>
      </p:sp>
      <p:sp>
        <p:nvSpPr>
          <p:cNvPr id="203800" name="Rectangle 24">
            <a:extLst>
              <a:ext uri="{FF2B5EF4-FFF2-40B4-BE49-F238E27FC236}">
                <a16:creationId xmlns:a16="http://schemas.microsoft.com/office/drawing/2014/main" id="{98CE6C2B-3B78-4DF4-BEBA-EA417B767702}"/>
              </a:ext>
            </a:extLst>
          </p:cNvPr>
          <p:cNvSpPr>
            <a:spLocks noChangeArrowheads="1"/>
          </p:cNvSpPr>
          <p:nvPr/>
        </p:nvSpPr>
        <p:spPr bwMode="auto">
          <a:xfrm>
            <a:off x="6705600" y="5486400"/>
            <a:ext cx="1371600" cy="457200"/>
          </a:xfrm>
          <a:prstGeom prst="rect">
            <a:avLst/>
          </a:prstGeom>
          <a:noFill/>
          <a:ln>
            <a:noFill/>
          </a:ln>
        </p:spPr>
        <p:txBody>
          <a:bodyPr/>
          <a:lstStyle>
            <a:lvl1pPr marL="342900" indent="-342900">
              <a:spcBef>
                <a:spcPct val="20000"/>
              </a:spcBef>
              <a:buClr>
                <a:schemeClr val="accent1"/>
              </a:buClr>
              <a:buSzPct val="75000"/>
              <a:buFont typeface="Monotype Sorts" pitchFamily="2" charset="2"/>
              <a:buChar char="b"/>
              <a:defRPr kumimoji="1" sz="2800">
                <a:solidFill>
                  <a:schemeClr val="tx1"/>
                </a:solidFill>
                <a:effectLst>
                  <a:outerShdw blurRad="38100" dist="38100" dir="2700000" algn="tl">
                    <a:srgbClr val="000000"/>
                  </a:outerShdw>
                </a:effectLst>
                <a:latin typeface="Impact" panose="020B0806030902050204" pitchFamily="34" charset="0"/>
              </a:defRPr>
            </a:lvl1pPr>
            <a:lvl2pPr marL="742950" indent="-285750">
              <a:spcBef>
                <a:spcPct val="20000"/>
              </a:spcBef>
              <a:buClr>
                <a:schemeClr val="accent2"/>
              </a:buClr>
              <a:buChar char="•"/>
              <a:defRPr kumimoji="1" sz="2400">
                <a:solidFill>
                  <a:schemeClr val="tx1"/>
                </a:solidFill>
                <a:effectLst>
                  <a:outerShdw blurRad="38100" dist="38100" dir="2700000" algn="tl">
                    <a:srgbClr val="000000"/>
                  </a:outerShdw>
                </a:effectLst>
                <a:latin typeface="Impact" panose="020B0806030902050204" pitchFamily="34" charset="0"/>
              </a:defRPr>
            </a:lvl2pPr>
            <a:lvl3pPr marL="1143000" indent="-228600">
              <a:spcBef>
                <a:spcPct val="20000"/>
              </a:spcBef>
              <a:buChar char="–"/>
              <a:defRPr kumimoji="1" sz="2000">
                <a:solidFill>
                  <a:schemeClr val="tx1"/>
                </a:solidFill>
                <a:effectLst>
                  <a:outerShdw blurRad="38100" dist="38100" dir="2700000" algn="tl">
                    <a:srgbClr val="000000"/>
                  </a:outerShdw>
                </a:effectLst>
                <a:latin typeface="Impact" panose="020B0806030902050204" pitchFamily="34" charset="0"/>
              </a:defRPr>
            </a:lvl3pPr>
            <a:lvl4pPr marL="16002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4pPr>
            <a:lvl5pPr marL="20574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5pPr>
            <a:lvl6pPr marL="25146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6pPr>
            <a:lvl7pPr marL="29718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7pPr>
            <a:lvl8pPr marL="34290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8pPr>
            <a:lvl9pPr marL="38862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9pPr>
          </a:lstStyle>
          <a:p>
            <a:pPr>
              <a:buFont typeface="Monotype Sorts" pitchFamily="2" charset="2"/>
              <a:buNone/>
              <a:defRPr/>
            </a:pPr>
            <a:r>
              <a:rPr lang="fr-FR" altLang="fr-FR" sz="2000">
                <a:solidFill>
                  <a:srgbClr val="FFFF00"/>
                </a:solidFill>
              </a:rPr>
              <a:t>QUESTION</a:t>
            </a:r>
          </a:p>
        </p:txBody>
      </p:sp>
      <p:sp>
        <p:nvSpPr>
          <p:cNvPr id="203801" name="Text Box 25">
            <a:extLst>
              <a:ext uri="{FF2B5EF4-FFF2-40B4-BE49-F238E27FC236}">
                <a16:creationId xmlns:a16="http://schemas.microsoft.com/office/drawing/2014/main" id="{0183BC98-5972-46B7-AC98-B89B5A5FE9A9}"/>
              </a:ext>
            </a:extLst>
          </p:cNvPr>
          <p:cNvSpPr txBox="1">
            <a:spLocks noChangeArrowheads="1"/>
          </p:cNvSpPr>
          <p:nvPr/>
        </p:nvSpPr>
        <p:spPr bwMode="auto">
          <a:xfrm>
            <a:off x="2667000" y="1143001"/>
            <a:ext cx="2438400" cy="366713"/>
          </a:xfrm>
          <a:prstGeom prst="rect">
            <a:avLst/>
          </a:prstGeom>
          <a:solidFill>
            <a:srgbClr val="FFFF00"/>
          </a:solidFill>
          <a:ln>
            <a:noFill/>
          </a:ln>
          <a:effectLst/>
        </p:spPr>
        <p:txBody>
          <a:bodyPr>
            <a:spAutoFit/>
          </a:bodyPr>
          <a:lstStyle/>
          <a:p>
            <a:pPr>
              <a:spcBef>
                <a:spcPct val="50000"/>
              </a:spcBef>
              <a:defRPr/>
            </a:pPr>
            <a:r>
              <a:rPr lang="fr-FR" altLang="fr-FR" b="1">
                <a:effectLst>
                  <a:outerShdw blurRad="38100" dist="38100" dir="2700000" algn="tl">
                    <a:srgbClr val="000000"/>
                  </a:outerShdw>
                </a:effectLst>
              </a:rPr>
              <a:t>Criticité C = FxGxD</a:t>
            </a:r>
          </a:p>
        </p:txBody>
      </p:sp>
      <p:sp>
        <p:nvSpPr>
          <p:cNvPr id="203802" name="Text Box 26">
            <a:extLst>
              <a:ext uri="{FF2B5EF4-FFF2-40B4-BE49-F238E27FC236}">
                <a16:creationId xmlns:a16="http://schemas.microsoft.com/office/drawing/2014/main" id="{2AE2C7E2-52B7-48DC-9E25-4B0272B4CF8E}"/>
              </a:ext>
            </a:extLst>
          </p:cNvPr>
          <p:cNvSpPr txBox="1">
            <a:spLocks noChangeArrowheads="1"/>
          </p:cNvSpPr>
          <p:nvPr/>
        </p:nvSpPr>
        <p:spPr bwMode="auto">
          <a:xfrm>
            <a:off x="6324600" y="1143001"/>
            <a:ext cx="3962400" cy="646331"/>
          </a:xfrm>
          <a:prstGeom prst="rect">
            <a:avLst/>
          </a:prstGeom>
          <a:solidFill>
            <a:srgbClr val="FFFF00"/>
          </a:solidFill>
          <a:ln>
            <a:noFill/>
          </a:ln>
          <a:effectLst/>
        </p:spPr>
        <p:txBody>
          <a:bodyPr>
            <a:spAutoFit/>
          </a:bodyPr>
          <a:lstStyle/>
          <a:p>
            <a:pPr>
              <a:spcBef>
                <a:spcPct val="50000"/>
              </a:spcBef>
              <a:defRPr/>
            </a:pPr>
            <a:r>
              <a:rPr lang="fr-FR" altLang="fr-FR" b="1">
                <a:effectLst>
                  <a:outerShdw blurRad="38100" dist="38100" dir="2700000" algn="tl">
                    <a:srgbClr val="000000"/>
                  </a:outerShdw>
                </a:effectLst>
              </a:rPr>
              <a:t>Criticité &gt; Seuil : Action Correctrice</a:t>
            </a: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7706E066-51E7-487E-94AC-59873731DA6D}"/>
              </a:ext>
            </a:extLst>
          </p:cNvPr>
          <p:cNvSpPr>
            <a:spLocks noGrp="1" noChangeArrowheads="1"/>
          </p:cNvSpPr>
          <p:nvPr>
            <p:ph type="title"/>
          </p:nvPr>
        </p:nvSpPr>
        <p:spPr/>
        <p:txBody>
          <a:bodyPr/>
          <a:lstStyle/>
          <a:p>
            <a:pPr algn="ctr">
              <a:defRPr/>
            </a:pPr>
            <a:r>
              <a:rPr lang="fr-FR" altLang="fr-FR"/>
              <a:t>METHODE DE CALCUL DE LA  </a:t>
            </a:r>
            <a:r>
              <a:rPr lang="fr-FR" altLang="fr-FR">
                <a:solidFill>
                  <a:srgbClr val="FF0000"/>
                </a:solidFill>
              </a:rPr>
              <a:t>CRITICITE</a:t>
            </a:r>
            <a:endParaRPr lang="fr-FR" altLang="fr-FR"/>
          </a:p>
        </p:txBody>
      </p:sp>
      <p:sp>
        <p:nvSpPr>
          <p:cNvPr id="22531" name="AutoShape 3">
            <a:extLst>
              <a:ext uri="{FF2B5EF4-FFF2-40B4-BE49-F238E27FC236}">
                <a16:creationId xmlns:a16="http://schemas.microsoft.com/office/drawing/2014/main" id="{0D406F46-BDDB-44E4-8637-5F394575BA5E}"/>
              </a:ext>
            </a:extLst>
          </p:cNvPr>
          <p:cNvSpPr>
            <a:spLocks noChangeArrowheads="1"/>
          </p:cNvSpPr>
          <p:nvPr/>
        </p:nvSpPr>
        <p:spPr bwMode="auto">
          <a:xfrm>
            <a:off x="4114800" y="2057400"/>
            <a:ext cx="4495800" cy="1143000"/>
          </a:xfrm>
          <a:prstGeom prst="flowChartAlternateProcess">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400" b="1">
                <a:solidFill>
                  <a:srgbClr val="000000"/>
                </a:solidFill>
              </a:rPr>
              <a:t>ON CALCULE LA CRITICITE ( NOTEE C OU IPR )</a:t>
            </a:r>
          </a:p>
          <a:p>
            <a:pPr algn="ctr"/>
            <a:r>
              <a:rPr lang="fr-FR" altLang="fr-FR" sz="1400" b="1">
                <a:solidFill>
                  <a:srgbClr val="000000"/>
                </a:solidFill>
              </a:rPr>
              <a:t>POUR CHAQUE COMBINAISON </a:t>
            </a:r>
          </a:p>
          <a:p>
            <a:pPr algn="ctr"/>
            <a:r>
              <a:rPr lang="fr-FR" altLang="fr-FR" sz="1400" b="1">
                <a:solidFill>
                  <a:srgbClr val="000000"/>
                </a:solidFill>
              </a:rPr>
              <a:t>« MODE DE DEFAILLANCE-CAUSE-EFFETS »</a:t>
            </a:r>
          </a:p>
          <a:p>
            <a:pPr algn="ctr"/>
            <a:r>
              <a:rPr lang="fr-FR" altLang="fr-FR" sz="1400" b="1">
                <a:solidFill>
                  <a:srgbClr val="000000"/>
                </a:solidFill>
              </a:rPr>
              <a:t>ON EFFECTUE POUR CELA  LE  PRODUIT</a:t>
            </a:r>
          </a:p>
          <a:p>
            <a:pPr algn="ctr"/>
            <a:r>
              <a:rPr lang="fr-FR" altLang="fr-FR" sz="1400" b="1">
                <a:solidFill>
                  <a:srgbClr val="000000"/>
                </a:solidFill>
              </a:rPr>
              <a:t>FxGxD</a:t>
            </a:r>
          </a:p>
        </p:txBody>
      </p:sp>
      <p:sp>
        <p:nvSpPr>
          <p:cNvPr id="22532" name="AutoShape 4">
            <a:extLst>
              <a:ext uri="{FF2B5EF4-FFF2-40B4-BE49-F238E27FC236}">
                <a16:creationId xmlns:a16="http://schemas.microsoft.com/office/drawing/2014/main" id="{8A45D029-5E3C-4B8E-8AA4-6955F0D61E3D}"/>
              </a:ext>
            </a:extLst>
          </p:cNvPr>
          <p:cNvSpPr>
            <a:spLocks noChangeArrowheads="1"/>
          </p:cNvSpPr>
          <p:nvPr/>
        </p:nvSpPr>
        <p:spPr bwMode="auto">
          <a:xfrm>
            <a:off x="6172201" y="3200400"/>
            <a:ext cx="485775" cy="533400"/>
          </a:xfrm>
          <a:prstGeom prst="downArrow">
            <a:avLst>
              <a:gd name="adj1" fmla="val 50000"/>
              <a:gd name="adj2" fmla="val 27451"/>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endParaRPr lang="fr-FR" altLang="fr-FR"/>
          </a:p>
        </p:txBody>
      </p:sp>
      <p:sp>
        <p:nvSpPr>
          <p:cNvPr id="22533" name="AutoShape 5">
            <a:extLst>
              <a:ext uri="{FF2B5EF4-FFF2-40B4-BE49-F238E27FC236}">
                <a16:creationId xmlns:a16="http://schemas.microsoft.com/office/drawing/2014/main" id="{6C41F1F7-F954-453D-BAA4-473C562E401D}"/>
              </a:ext>
            </a:extLst>
          </p:cNvPr>
          <p:cNvSpPr>
            <a:spLocks noChangeArrowheads="1"/>
          </p:cNvSpPr>
          <p:nvPr/>
        </p:nvSpPr>
        <p:spPr bwMode="auto">
          <a:xfrm rot="10716596">
            <a:off x="3263900" y="2667000"/>
            <a:ext cx="852488" cy="990600"/>
          </a:xfrm>
          <a:custGeom>
            <a:avLst/>
            <a:gdLst>
              <a:gd name="T0" fmla="*/ 605740 w 21600"/>
              <a:gd name="T1" fmla="*/ 0 h 21600"/>
              <a:gd name="T2" fmla="*/ 358992 w 21600"/>
              <a:gd name="T3" fmla="*/ 329925 h 21600"/>
              <a:gd name="T4" fmla="*/ 0 w 21600"/>
              <a:gd name="T5" fmla="*/ 843294 h 21600"/>
              <a:gd name="T6" fmla="*/ 355795 w 21600"/>
              <a:gd name="T7" fmla="*/ 990600 h 21600"/>
              <a:gd name="T8" fmla="*/ 711551 w 21600"/>
              <a:gd name="T9" fmla="*/ 692961 h 21600"/>
              <a:gd name="T10" fmla="*/ 852488 w 21600"/>
              <a:gd name="T11" fmla="*/ 329925 h 21600"/>
              <a:gd name="T12" fmla="*/ 17694720 60000 65536"/>
              <a:gd name="T13" fmla="*/ 11796480 60000 65536"/>
              <a:gd name="T14" fmla="*/ 11796480 60000 65536"/>
              <a:gd name="T15" fmla="*/ 5898240 60000 65536"/>
              <a:gd name="T16" fmla="*/ 0 60000 65536"/>
              <a:gd name="T17" fmla="*/ 0 60000 65536"/>
              <a:gd name="T18" fmla="*/ 0 w 21600"/>
              <a:gd name="T19" fmla="*/ 15176 h 21600"/>
              <a:gd name="T20" fmla="*/ 18029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348" y="0"/>
                </a:moveTo>
                <a:lnTo>
                  <a:pt x="9096" y="7194"/>
                </a:lnTo>
                <a:lnTo>
                  <a:pt x="12667" y="7194"/>
                </a:lnTo>
                <a:lnTo>
                  <a:pt x="12667" y="15176"/>
                </a:lnTo>
                <a:lnTo>
                  <a:pt x="0" y="15176"/>
                </a:lnTo>
                <a:lnTo>
                  <a:pt x="0" y="21600"/>
                </a:lnTo>
                <a:lnTo>
                  <a:pt x="18029" y="21600"/>
                </a:lnTo>
                <a:lnTo>
                  <a:pt x="18029" y="7194"/>
                </a:lnTo>
                <a:lnTo>
                  <a:pt x="21600" y="7194"/>
                </a:lnTo>
                <a:lnTo>
                  <a:pt x="15348" y="0"/>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34" name="AutoShape 6">
            <a:extLst>
              <a:ext uri="{FF2B5EF4-FFF2-40B4-BE49-F238E27FC236}">
                <a16:creationId xmlns:a16="http://schemas.microsoft.com/office/drawing/2014/main" id="{8B304435-0564-45B5-BFAA-08162F82D497}"/>
              </a:ext>
            </a:extLst>
          </p:cNvPr>
          <p:cNvSpPr>
            <a:spLocks noChangeArrowheads="1"/>
          </p:cNvSpPr>
          <p:nvPr/>
        </p:nvSpPr>
        <p:spPr bwMode="auto">
          <a:xfrm rot="5281748">
            <a:off x="8636794" y="2717007"/>
            <a:ext cx="814388" cy="866775"/>
          </a:xfrm>
          <a:custGeom>
            <a:avLst/>
            <a:gdLst>
              <a:gd name="T0" fmla="*/ 570298 w 21600"/>
              <a:gd name="T1" fmla="*/ 0 h 21600"/>
              <a:gd name="T2" fmla="*/ 570298 w 21600"/>
              <a:gd name="T3" fmla="*/ 487882 h 21600"/>
              <a:gd name="T4" fmla="*/ 122045 w 21600"/>
              <a:gd name="T5" fmla="*/ 866775 h 21600"/>
              <a:gd name="T6" fmla="*/ 814388 w 21600"/>
              <a:gd name="T7" fmla="*/ 243941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35" name="AutoShape 7">
            <a:extLst>
              <a:ext uri="{FF2B5EF4-FFF2-40B4-BE49-F238E27FC236}">
                <a16:creationId xmlns:a16="http://schemas.microsoft.com/office/drawing/2014/main" id="{09A37707-2062-4B02-A0FE-71B79BE76BE2}"/>
              </a:ext>
            </a:extLst>
          </p:cNvPr>
          <p:cNvSpPr>
            <a:spLocks noChangeArrowheads="1"/>
          </p:cNvSpPr>
          <p:nvPr/>
        </p:nvSpPr>
        <p:spPr bwMode="auto">
          <a:xfrm>
            <a:off x="2590800" y="3657600"/>
            <a:ext cx="2438400" cy="990600"/>
          </a:xfrm>
          <a:prstGeom prst="flowChartDisplay">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400" b="1" dirty="0"/>
              <a:t>1&lt;C&lt;80</a:t>
            </a:r>
          </a:p>
          <a:p>
            <a:pPr algn="ctr"/>
            <a:r>
              <a:rPr lang="fr-FR" altLang="fr-FR" sz="1400" b="1" dirty="0"/>
              <a:t>Si F et D sont cotés de 1 à 4</a:t>
            </a:r>
          </a:p>
          <a:p>
            <a:pPr algn="ctr"/>
            <a:r>
              <a:rPr lang="fr-FR" altLang="fr-FR" sz="1400" b="1" dirty="0"/>
              <a:t>avec G cotée à 5</a:t>
            </a:r>
          </a:p>
          <a:p>
            <a:pPr algn="ctr"/>
            <a:endParaRPr lang="fr-FR" altLang="fr-FR" sz="1200" dirty="0"/>
          </a:p>
        </p:txBody>
      </p:sp>
      <p:sp>
        <p:nvSpPr>
          <p:cNvPr id="22536" name="AutoShape 8">
            <a:extLst>
              <a:ext uri="{FF2B5EF4-FFF2-40B4-BE49-F238E27FC236}">
                <a16:creationId xmlns:a16="http://schemas.microsoft.com/office/drawing/2014/main" id="{6D4F98D2-039E-49D7-804C-52BFBD584B69}"/>
              </a:ext>
            </a:extLst>
          </p:cNvPr>
          <p:cNvSpPr>
            <a:spLocks noChangeArrowheads="1"/>
          </p:cNvSpPr>
          <p:nvPr/>
        </p:nvSpPr>
        <p:spPr bwMode="auto">
          <a:xfrm>
            <a:off x="5410200" y="3733800"/>
            <a:ext cx="1981200" cy="838200"/>
          </a:xfrm>
          <a:prstGeom prst="flowChartDisplay">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1200" b="1"/>
          </a:p>
          <a:p>
            <a:pPr algn="ctr"/>
            <a:endParaRPr lang="fr-FR" altLang="fr-FR" sz="1200" b="1"/>
          </a:p>
          <a:p>
            <a:pPr algn="ctr"/>
            <a:r>
              <a:rPr lang="fr-FR" altLang="fr-FR" sz="1200" b="1"/>
              <a:t>1&lt;C&lt;64</a:t>
            </a:r>
          </a:p>
          <a:p>
            <a:pPr algn="ctr"/>
            <a:r>
              <a:rPr lang="fr-FR" altLang="fr-FR" sz="1200" b="1"/>
              <a:t>Si F ,G, D sont tous cotés </a:t>
            </a:r>
          </a:p>
          <a:p>
            <a:pPr algn="ctr"/>
            <a:r>
              <a:rPr lang="fr-FR" altLang="fr-FR" sz="1200" b="1"/>
              <a:t>de 1 à 4</a:t>
            </a:r>
          </a:p>
          <a:p>
            <a:pPr algn="ctr"/>
            <a:r>
              <a:rPr lang="fr-FR" altLang="fr-FR" sz="1200" b="1"/>
              <a:t>(cas le plus fréquent )</a:t>
            </a:r>
          </a:p>
          <a:p>
            <a:pPr algn="ctr"/>
            <a:endParaRPr lang="fr-FR" altLang="fr-FR" sz="1200" b="1"/>
          </a:p>
          <a:p>
            <a:pPr algn="ctr"/>
            <a:endParaRPr lang="fr-FR" altLang="fr-FR" sz="1200"/>
          </a:p>
        </p:txBody>
      </p:sp>
      <p:sp>
        <p:nvSpPr>
          <p:cNvPr id="22537" name="AutoShape 9">
            <a:extLst>
              <a:ext uri="{FF2B5EF4-FFF2-40B4-BE49-F238E27FC236}">
                <a16:creationId xmlns:a16="http://schemas.microsoft.com/office/drawing/2014/main" id="{A43B2749-CAC4-4DBB-8D62-CE155446EB0B}"/>
              </a:ext>
            </a:extLst>
          </p:cNvPr>
          <p:cNvSpPr>
            <a:spLocks noChangeArrowheads="1"/>
          </p:cNvSpPr>
          <p:nvPr/>
        </p:nvSpPr>
        <p:spPr bwMode="auto">
          <a:xfrm>
            <a:off x="8077200" y="3581400"/>
            <a:ext cx="2209800" cy="1066800"/>
          </a:xfrm>
          <a:prstGeom prst="flowChartDisplay">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1200" b="1"/>
          </a:p>
          <a:p>
            <a:pPr algn="ctr"/>
            <a:r>
              <a:rPr lang="fr-FR" altLang="fr-FR" sz="1400" b="1"/>
              <a:t>1&lt;C&lt;1000</a:t>
            </a:r>
          </a:p>
          <a:p>
            <a:pPr algn="ctr"/>
            <a:r>
              <a:rPr lang="fr-FR" altLang="fr-FR" sz="1400" b="1"/>
              <a:t>Si F ,G, D sont tous cotés </a:t>
            </a:r>
          </a:p>
          <a:p>
            <a:pPr algn="ctr"/>
            <a:r>
              <a:rPr lang="fr-FR" altLang="fr-FR" sz="1400" b="1"/>
              <a:t>de 1 à 10</a:t>
            </a:r>
          </a:p>
          <a:p>
            <a:pPr algn="ctr"/>
            <a:endParaRPr lang="fr-FR" altLang="fr-FR" sz="1400" b="1"/>
          </a:p>
          <a:p>
            <a:pPr algn="ctr"/>
            <a:endParaRPr lang="fr-FR" altLang="fr-FR" sz="1200"/>
          </a:p>
        </p:txBody>
      </p:sp>
      <p:sp>
        <p:nvSpPr>
          <p:cNvPr id="22538" name="AutoShape 10">
            <a:extLst>
              <a:ext uri="{FF2B5EF4-FFF2-40B4-BE49-F238E27FC236}">
                <a16:creationId xmlns:a16="http://schemas.microsoft.com/office/drawing/2014/main" id="{E45FEEEA-5E4B-4558-A949-228A583B8C75}"/>
              </a:ext>
            </a:extLst>
          </p:cNvPr>
          <p:cNvSpPr>
            <a:spLocks noChangeArrowheads="1"/>
          </p:cNvSpPr>
          <p:nvPr/>
        </p:nvSpPr>
        <p:spPr bwMode="auto">
          <a:xfrm>
            <a:off x="6172200" y="4572000"/>
            <a:ext cx="457200" cy="304800"/>
          </a:xfrm>
          <a:prstGeom prst="downArrow">
            <a:avLst>
              <a:gd name="adj1" fmla="val 50000"/>
              <a:gd name="adj2"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endParaRPr lang="fr-FR" altLang="fr-FR"/>
          </a:p>
        </p:txBody>
      </p:sp>
      <p:sp>
        <p:nvSpPr>
          <p:cNvPr id="22539" name="AutoShape 11">
            <a:extLst>
              <a:ext uri="{FF2B5EF4-FFF2-40B4-BE49-F238E27FC236}">
                <a16:creationId xmlns:a16="http://schemas.microsoft.com/office/drawing/2014/main" id="{3A339E83-8757-4C06-BEB1-50BA9CBBBC81}"/>
              </a:ext>
            </a:extLst>
          </p:cNvPr>
          <p:cNvSpPr>
            <a:spLocks noChangeArrowheads="1"/>
          </p:cNvSpPr>
          <p:nvPr/>
        </p:nvSpPr>
        <p:spPr bwMode="auto">
          <a:xfrm>
            <a:off x="4572000" y="4876800"/>
            <a:ext cx="3352800" cy="914400"/>
          </a:xfrm>
          <a:prstGeom prst="flowChartInputOutpu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t>On se fixe une</a:t>
            </a:r>
          </a:p>
          <a:p>
            <a:pPr algn="ctr"/>
            <a:r>
              <a:rPr lang="fr-FR" altLang="fr-FR" sz="1200" b="1"/>
              <a:t>valeur maxi pour C.</a:t>
            </a:r>
          </a:p>
          <a:p>
            <a:pPr algn="ctr"/>
            <a:r>
              <a:rPr lang="fr-FR" altLang="fr-FR" sz="1200" b="1"/>
              <a:t>En général C&lt;25% de la note max.  </a:t>
            </a:r>
          </a:p>
        </p:txBody>
      </p:sp>
      <p:sp>
        <p:nvSpPr>
          <p:cNvPr id="22540" name="AutoShape 12">
            <a:extLst>
              <a:ext uri="{FF2B5EF4-FFF2-40B4-BE49-F238E27FC236}">
                <a16:creationId xmlns:a16="http://schemas.microsoft.com/office/drawing/2014/main" id="{841119A3-EBBD-46E6-9045-4B70CB2638E8}"/>
              </a:ext>
            </a:extLst>
          </p:cNvPr>
          <p:cNvSpPr>
            <a:spLocks noChangeArrowheads="1"/>
          </p:cNvSpPr>
          <p:nvPr/>
        </p:nvSpPr>
        <p:spPr bwMode="auto">
          <a:xfrm rot="5281748">
            <a:off x="7854157" y="5118894"/>
            <a:ext cx="430212" cy="609600"/>
          </a:xfrm>
          <a:custGeom>
            <a:avLst/>
            <a:gdLst>
              <a:gd name="T0" fmla="*/ 301268 w 21600"/>
              <a:gd name="T1" fmla="*/ 0 h 21600"/>
              <a:gd name="T2" fmla="*/ 301268 w 21600"/>
              <a:gd name="T3" fmla="*/ 343126 h 21600"/>
              <a:gd name="T4" fmla="*/ 64472 w 21600"/>
              <a:gd name="T5" fmla="*/ 609600 h 21600"/>
              <a:gd name="T6" fmla="*/ 430212 w 21600"/>
              <a:gd name="T7" fmla="*/ 171563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41" name="AutoShape 13">
            <a:extLst>
              <a:ext uri="{FF2B5EF4-FFF2-40B4-BE49-F238E27FC236}">
                <a16:creationId xmlns:a16="http://schemas.microsoft.com/office/drawing/2014/main" id="{48A2D226-01B3-4944-B0D0-C4E461B4F749}"/>
              </a:ext>
            </a:extLst>
          </p:cNvPr>
          <p:cNvSpPr>
            <a:spLocks noChangeArrowheads="1"/>
          </p:cNvSpPr>
          <p:nvPr/>
        </p:nvSpPr>
        <p:spPr bwMode="auto">
          <a:xfrm>
            <a:off x="7467600" y="5638800"/>
            <a:ext cx="1981200" cy="9144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t>C&lt;12</a:t>
            </a:r>
          </a:p>
          <a:p>
            <a:pPr algn="ctr"/>
            <a:r>
              <a:rPr lang="fr-FR" altLang="fr-FR" sz="1200" b="1"/>
              <a:t>Pas d ’action corrective</a:t>
            </a:r>
          </a:p>
          <a:p>
            <a:pPr algn="ctr"/>
            <a:r>
              <a:rPr lang="fr-FR" altLang="fr-FR" sz="1200" b="1"/>
              <a:t>à envisager</a:t>
            </a:r>
          </a:p>
          <a:p>
            <a:pPr algn="ctr"/>
            <a:r>
              <a:rPr lang="fr-FR" altLang="fr-FR" sz="1200" b="1"/>
              <a:t>Sauf si Pb de</a:t>
            </a:r>
          </a:p>
          <a:p>
            <a:pPr algn="ctr"/>
            <a:r>
              <a:rPr lang="fr-FR" altLang="fr-FR" sz="1200" b="1"/>
              <a:t> Pollution ou de Sécurité</a:t>
            </a:r>
            <a:endParaRPr lang="fr-FR" altLang="fr-FR"/>
          </a:p>
        </p:txBody>
      </p:sp>
      <p:sp>
        <p:nvSpPr>
          <p:cNvPr id="22542" name="AutoShape 14">
            <a:extLst>
              <a:ext uri="{FF2B5EF4-FFF2-40B4-BE49-F238E27FC236}">
                <a16:creationId xmlns:a16="http://schemas.microsoft.com/office/drawing/2014/main" id="{66F48184-D51F-4EAE-859B-5B0166FC3791}"/>
              </a:ext>
            </a:extLst>
          </p:cNvPr>
          <p:cNvSpPr>
            <a:spLocks noChangeArrowheads="1"/>
          </p:cNvSpPr>
          <p:nvPr/>
        </p:nvSpPr>
        <p:spPr bwMode="auto">
          <a:xfrm rot="10716596">
            <a:off x="3200400" y="5334000"/>
            <a:ext cx="1676400" cy="457200"/>
          </a:xfrm>
          <a:custGeom>
            <a:avLst/>
            <a:gdLst>
              <a:gd name="T0" fmla="*/ 1270183 w 21600"/>
              <a:gd name="T1" fmla="*/ 0 h 21600"/>
              <a:gd name="T2" fmla="*/ 863967 w 21600"/>
              <a:gd name="T3" fmla="*/ 152273 h 21600"/>
              <a:gd name="T4" fmla="*/ 0 w 21600"/>
              <a:gd name="T5" fmla="*/ 415036 h 21600"/>
              <a:gd name="T6" fmla="*/ 699664 w 21600"/>
              <a:gd name="T7" fmla="*/ 457200 h 21600"/>
              <a:gd name="T8" fmla="*/ 1399251 w 21600"/>
              <a:gd name="T9" fmla="*/ 319828 h 21600"/>
              <a:gd name="T10" fmla="*/ 1676400 w 21600"/>
              <a:gd name="T11" fmla="*/ 152273 h 21600"/>
              <a:gd name="T12" fmla="*/ 17694720 60000 65536"/>
              <a:gd name="T13" fmla="*/ 11796480 60000 65536"/>
              <a:gd name="T14" fmla="*/ 11796480 60000 65536"/>
              <a:gd name="T15" fmla="*/ 5898240 60000 65536"/>
              <a:gd name="T16" fmla="*/ 0 60000 65536"/>
              <a:gd name="T17" fmla="*/ 0 60000 65536"/>
              <a:gd name="T18" fmla="*/ 0 w 21600"/>
              <a:gd name="T19" fmla="*/ 17615 h 21600"/>
              <a:gd name="T20" fmla="*/ 18029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366" y="0"/>
                </a:moveTo>
                <a:lnTo>
                  <a:pt x="11132" y="7194"/>
                </a:lnTo>
                <a:lnTo>
                  <a:pt x="14703" y="7194"/>
                </a:lnTo>
                <a:lnTo>
                  <a:pt x="14703" y="17615"/>
                </a:lnTo>
                <a:lnTo>
                  <a:pt x="0" y="17615"/>
                </a:lnTo>
                <a:lnTo>
                  <a:pt x="0" y="21600"/>
                </a:lnTo>
                <a:lnTo>
                  <a:pt x="18029" y="21600"/>
                </a:lnTo>
                <a:lnTo>
                  <a:pt x="18029" y="7194"/>
                </a:lnTo>
                <a:lnTo>
                  <a:pt x="21600" y="7194"/>
                </a:lnTo>
                <a:lnTo>
                  <a:pt x="16366" y="0"/>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43" name="AutoShape 15">
            <a:extLst>
              <a:ext uri="{FF2B5EF4-FFF2-40B4-BE49-F238E27FC236}">
                <a16:creationId xmlns:a16="http://schemas.microsoft.com/office/drawing/2014/main" id="{9CC3096D-8859-4D84-96FD-9A9CA0529A0F}"/>
              </a:ext>
            </a:extLst>
          </p:cNvPr>
          <p:cNvSpPr>
            <a:spLocks noChangeArrowheads="1"/>
          </p:cNvSpPr>
          <p:nvPr/>
        </p:nvSpPr>
        <p:spPr bwMode="auto">
          <a:xfrm>
            <a:off x="2667000" y="5791200"/>
            <a:ext cx="1828800" cy="9906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t>C&gt;12</a:t>
            </a:r>
          </a:p>
          <a:p>
            <a:pPr algn="ctr"/>
            <a:r>
              <a:rPr lang="fr-FR" altLang="fr-FR" sz="1200" b="1"/>
              <a:t>Actions à définir avec</a:t>
            </a:r>
          </a:p>
          <a:p>
            <a:pPr algn="ctr"/>
            <a:r>
              <a:rPr lang="fr-FR" altLang="fr-FR" sz="1200" b="1"/>
              <a:t>le groupe de travail.</a:t>
            </a:r>
          </a:p>
          <a:p>
            <a:pPr algn="ctr"/>
            <a:r>
              <a:rPr lang="fr-FR" altLang="fr-FR" sz="1200" b="1"/>
              <a:t>Objectif:ramener </a:t>
            </a:r>
          </a:p>
          <a:p>
            <a:pPr algn="ctr"/>
            <a:r>
              <a:rPr lang="fr-FR" altLang="fr-FR" sz="1200" b="1"/>
              <a:t>C&lt;12 (ou à 16 )</a:t>
            </a:r>
          </a:p>
          <a:p>
            <a:pPr algn="ctr"/>
            <a:endParaRPr lang="fr-FR" altLang="fr-FR"/>
          </a:p>
        </p:txBody>
      </p:sp>
      <p:sp>
        <p:nvSpPr>
          <p:cNvPr id="22544" name="AutoShape 16">
            <a:extLst>
              <a:ext uri="{FF2B5EF4-FFF2-40B4-BE49-F238E27FC236}">
                <a16:creationId xmlns:a16="http://schemas.microsoft.com/office/drawing/2014/main" id="{5A765CC3-443A-4544-BFBF-2A1648AF4AE1}"/>
              </a:ext>
            </a:extLst>
          </p:cNvPr>
          <p:cNvSpPr>
            <a:spLocks noChangeArrowheads="1"/>
          </p:cNvSpPr>
          <p:nvPr/>
        </p:nvSpPr>
        <p:spPr bwMode="auto">
          <a:xfrm>
            <a:off x="5715000" y="5791200"/>
            <a:ext cx="381000" cy="304800"/>
          </a:xfrm>
          <a:prstGeom prst="downArrow">
            <a:avLst>
              <a:gd name="adj1" fmla="val 50000"/>
              <a:gd name="adj2"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endParaRPr lang="fr-FR" altLang="fr-FR"/>
          </a:p>
        </p:txBody>
      </p:sp>
      <p:sp>
        <p:nvSpPr>
          <p:cNvPr id="22545" name="AutoShape 17">
            <a:extLst>
              <a:ext uri="{FF2B5EF4-FFF2-40B4-BE49-F238E27FC236}">
                <a16:creationId xmlns:a16="http://schemas.microsoft.com/office/drawing/2014/main" id="{6CF8F9F5-C565-4B87-B3FF-9C6C918F5BF7}"/>
              </a:ext>
            </a:extLst>
          </p:cNvPr>
          <p:cNvSpPr>
            <a:spLocks noChangeArrowheads="1"/>
          </p:cNvSpPr>
          <p:nvPr/>
        </p:nvSpPr>
        <p:spPr bwMode="auto">
          <a:xfrm>
            <a:off x="4648200" y="6096000"/>
            <a:ext cx="2590800" cy="762000"/>
          </a:xfrm>
          <a:prstGeom prst="flowChartPreparation">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100" b="1">
                <a:solidFill>
                  <a:srgbClr val="000000"/>
                </a:solidFill>
              </a:rPr>
              <a:t>On considérera toujours une </a:t>
            </a:r>
          </a:p>
          <a:p>
            <a:pPr algn="ctr"/>
            <a:r>
              <a:rPr lang="fr-FR" altLang="fr-FR" sz="1100" b="1">
                <a:solidFill>
                  <a:srgbClr val="000000"/>
                </a:solidFill>
              </a:rPr>
              <a:t>défaillance </a:t>
            </a:r>
          </a:p>
          <a:p>
            <a:pPr algn="ctr"/>
            <a:r>
              <a:rPr lang="fr-FR" altLang="fr-FR" sz="1100" b="1">
                <a:solidFill>
                  <a:srgbClr val="000000"/>
                </a:solidFill>
              </a:rPr>
              <a:t>comme « critique » </a:t>
            </a:r>
          </a:p>
          <a:p>
            <a:pPr algn="ctr"/>
            <a:r>
              <a:rPr lang="fr-FR" altLang="fr-FR" sz="1100" b="1">
                <a:solidFill>
                  <a:srgbClr val="000000"/>
                </a:solidFill>
              </a:rPr>
              <a:t>lorsque sa note G est maxi.</a:t>
            </a:r>
          </a:p>
        </p:txBody>
      </p:sp>
    </p:spTree>
  </p:cSld>
  <p:clrMapOvr>
    <a:masterClrMapping/>
  </p:clrMapOvr>
  <p:transition/>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449B6385-D15E-4961-A42B-0B8C8B5995E1}"/>
              </a:ext>
            </a:extLst>
          </p:cNvPr>
          <p:cNvSpPr>
            <a:spLocks noGrp="1" noChangeArrowheads="1"/>
          </p:cNvSpPr>
          <p:nvPr>
            <p:ph type="title"/>
          </p:nvPr>
        </p:nvSpPr>
        <p:spPr/>
        <p:txBody>
          <a:bodyPr>
            <a:normAutofit fontScale="90000"/>
          </a:bodyPr>
          <a:lstStyle/>
          <a:p>
            <a:pPr algn="ctr">
              <a:defRPr/>
            </a:pPr>
            <a:r>
              <a:rPr lang="fr-FR" altLang="fr-FR" sz="3600" dirty="0"/>
              <a:t>POUR L ’ETAPE 2 </a:t>
            </a:r>
            <a:br>
              <a:rPr lang="fr-FR" altLang="fr-FR" sz="3600" dirty="0"/>
            </a:br>
            <a:r>
              <a:rPr lang="fr-FR" altLang="fr-FR" sz="3600" dirty="0"/>
              <a:t> DECOUPAGE ARBORESCENT DE LA MACHINE</a:t>
            </a:r>
          </a:p>
        </p:txBody>
      </p:sp>
      <p:grpSp>
        <p:nvGrpSpPr>
          <p:cNvPr id="2" name="Organization Chart 28">
            <a:extLst>
              <a:ext uri="{FF2B5EF4-FFF2-40B4-BE49-F238E27FC236}">
                <a16:creationId xmlns:a16="http://schemas.microsoft.com/office/drawing/2014/main" id="{5AA1354F-16EE-48C7-AF5A-CF4C1CA8D834}"/>
              </a:ext>
            </a:extLst>
          </p:cNvPr>
          <p:cNvGrpSpPr>
            <a:grpSpLocks noChangeAspect="1"/>
          </p:cNvGrpSpPr>
          <p:nvPr/>
        </p:nvGrpSpPr>
        <p:grpSpPr bwMode="auto">
          <a:xfrm>
            <a:off x="2711451" y="1989138"/>
            <a:ext cx="7743825" cy="4392612"/>
            <a:chOff x="767" y="1364"/>
            <a:chExt cx="7726" cy="2767"/>
          </a:xfrm>
        </p:grpSpPr>
        <p:graphicFrame>
          <p:nvGraphicFramePr>
            <p:cNvPr id="4" name="Diagramme 3">
              <a:extLst>
                <a:ext uri="{FF2B5EF4-FFF2-40B4-BE49-F238E27FC236}">
                  <a16:creationId xmlns:a16="http://schemas.microsoft.com/office/drawing/2014/main" id="{AC1E5899-0B20-45BE-9E25-EA03C900C1AE}"/>
                </a:ext>
              </a:extLst>
            </p:cNvPr>
            <p:cNvGraphicFramePr/>
            <p:nvPr/>
          </p:nvGraphicFramePr>
          <p:xfrm>
            <a:off x="767" y="1364"/>
            <a:ext cx="7726" cy="2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9">
              <a:extLst>
                <a:ext uri="{FF2B5EF4-FFF2-40B4-BE49-F238E27FC236}">
                  <a16:creationId xmlns:a16="http://schemas.microsoft.com/office/drawing/2014/main" id="{EAE96370-FDC5-4270-A7B6-37288CFEEAEC}"/>
                </a:ext>
              </a:extLst>
            </p:cNvPr>
            <p:cNvSpPr>
              <a:spLocks noChangeArrowheads="1"/>
            </p:cNvSpPr>
            <p:nvPr/>
          </p:nvSpPr>
          <p:spPr bwMode="auto">
            <a:xfrm>
              <a:off x="767" y="1364"/>
              <a:ext cx="5124" cy="267"/>
            </a:xfrm>
            <a:prstGeom prst="rect">
              <a:avLst/>
            </a:prstGeom>
            <a:noFill/>
            <a:ln w="9525">
              <a:solidFill>
                <a:schemeClr val="tx1">
                  <a:alpha val="0"/>
                </a:schemeClr>
              </a:solidFill>
              <a:miter lim="800000"/>
              <a:headEnd/>
              <a:tailEnd/>
            </a:ln>
            <a:effectLst/>
            <a:extLst>
              <a:ext uri="{909E8E84-426E-40DD-AFC4-6F175D3DCCD1}">
                <a14:hiddenFill xmlns:a14="http://schemas.microsoft.com/office/drawing/2010/main">
                  <a:solidFill>
                    <a:srgbClr val="FF99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000" tIns="46800" rIns="90000" bIns="4680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Char char="•"/>
                <a:tabLst/>
              </a:pPr>
              <a:endParaRPr kumimoji="0" lang="fr-FR" altLang="fr-FR" sz="800" b="0" i="0" u="none" strike="noStrike" cap="none" normalizeH="0" baseline="0">
                <a:ln>
                  <a:noFill/>
                </a:ln>
                <a:solidFill>
                  <a:srgbClr val="FF0000"/>
                </a:solidFill>
                <a:effectLst/>
                <a:latin typeface="Times New Roman" panose="02020603050405020304" pitchFamily="18" charset="0"/>
              </a:endParaRPr>
            </a:p>
          </p:txBody>
        </p:sp>
      </p:grpSp>
    </p:spTree>
  </p:cSld>
  <p:clrMapOvr>
    <a:masterClrMapping/>
  </p:clrMapOvr>
  <p:transition/>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a:extLst>
              <a:ext uri="{FF2B5EF4-FFF2-40B4-BE49-F238E27FC236}">
                <a16:creationId xmlns:a16="http://schemas.microsoft.com/office/drawing/2014/main" id="{E3B8E3AB-0236-40A4-A046-07DF0092B79A}"/>
              </a:ext>
            </a:extLst>
          </p:cNvPr>
          <p:cNvSpPr>
            <a:spLocks noGrp="1" noChangeArrowheads="1"/>
          </p:cNvSpPr>
          <p:nvPr>
            <p:ph type="title"/>
          </p:nvPr>
        </p:nvSpPr>
        <p:spPr/>
        <p:txBody>
          <a:bodyPr>
            <a:normAutofit/>
          </a:bodyPr>
          <a:lstStyle/>
          <a:p>
            <a:pPr algn="ctr">
              <a:defRPr/>
            </a:pPr>
            <a:r>
              <a:rPr lang="fr-FR" altLang="fr-FR" sz="3200"/>
              <a:t>POUR L ’ETAPE 3 </a:t>
            </a:r>
            <a:br>
              <a:rPr lang="fr-FR" altLang="fr-FR" sz="3200"/>
            </a:br>
            <a:r>
              <a:rPr lang="fr-FR" altLang="fr-FR" sz="2800"/>
              <a:t>EXEMPLE DE GRILLE DE COTATION AMDEC SYSTEME   POUR LE CALCUL DE LA </a:t>
            </a:r>
            <a:r>
              <a:rPr lang="fr-FR" altLang="fr-FR" sz="2800">
                <a:solidFill>
                  <a:srgbClr val="FF0000"/>
                </a:solidFill>
              </a:rPr>
              <a:t>CRITICITE</a:t>
            </a:r>
            <a:endParaRPr lang="fr-FR" altLang="fr-FR" sz="2800"/>
          </a:p>
        </p:txBody>
      </p:sp>
      <p:sp>
        <p:nvSpPr>
          <p:cNvPr id="174083" name="Rectangle 3">
            <a:extLst>
              <a:ext uri="{FF2B5EF4-FFF2-40B4-BE49-F238E27FC236}">
                <a16:creationId xmlns:a16="http://schemas.microsoft.com/office/drawing/2014/main" id="{DA150D09-19AB-40A9-B69C-376079BD0A88}"/>
              </a:ext>
            </a:extLst>
          </p:cNvPr>
          <p:cNvSpPr>
            <a:spLocks noGrp="1" noChangeArrowheads="1"/>
          </p:cNvSpPr>
          <p:nvPr>
            <p:ph idx="1"/>
          </p:nvPr>
        </p:nvSpPr>
        <p:spPr/>
        <p:txBody>
          <a:bodyPr/>
          <a:lstStyle/>
          <a:p>
            <a:pPr>
              <a:buFont typeface="Monotype Sorts" pitchFamily="2" charset="2"/>
              <a:buNone/>
              <a:defRPr/>
            </a:pPr>
            <a:r>
              <a:rPr lang="fr-FR" altLang="fr-FR" dirty="0">
                <a:sym typeface="Wingdings" panose="05000000000000000000" pitchFamily="2" charset="2"/>
              </a:rPr>
              <a:t> </a:t>
            </a:r>
            <a:r>
              <a:rPr lang="fr-FR" altLang="fr-FR" dirty="0"/>
              <a:t>LA COTATION DES CRITERES F (fréquence) , G (gravité) , D (détection) s ’effectue en général de 1 à 4 (ou à 5 ) , voire de 1 à 10.</a:t>
            </a:r>
          </a:p>
        </p:txBody>
      </p:sp>
      <p:graphicFrame>
        <p:nvGraphicFramePr>
          <p:cNvPr id="23556" name="Object 4">
            <a:extLst>
              <a:ext uri="{FF2B5EF4-FFF2-40B4-BE49-F238E27FC236}">
                <a16:creationId xmlns:a16="http://schemas.microsoft.com/office/drawing/2014/main" id="{71C95654-4E2D-4D85-845E-0261735792BE}"/>
              </a:ext>
            </a:extLst>
          </p:cNvPr>
          <p:cNvGraphicFramePr>
            <a:graphicFrameLocks noChangeAspect="1"/>
          </p:cNvGraphicFramePr>
          <p:nvPr/>
        </p:nvGraphicFramePr>
        <p:xfrm>
          <a:off x="685800" y="3262313"/>
          <a:ext cx="7823200" cy="3155950"/>
        </p:xfrm>
        <a:graphic>
          <a:graphicData uri="http://schemas.openxmlformats.org/presentationml/2006/ole">
            <mc:AlternateContent xmlns:mc="http://schemas.openxmlformats.org/markup-compatibility/2006">
              <mc:Choice xmlns:v="urn:schemas-microsoft-com:vml" Requires="v">
                <p:oleObj spid="_x0000_s5134" name="Document" r:id="rId3" imgW="11767311" imgH="6684454" progId="Word.Document.8">
                  <p:embed/>
                </p:oleObj>
              </mc:Choice>
              <mc:Fallback>
                <p:oleObj name="Document" r:id="rId3" imgW="11767311" imgH="6684454" progId="Word.Documen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3262313"/>
                        <a:ext cx="7823200" cy="3155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34EE27-E9C2-4675-B85A-ECCE7061EE18}"/>
              </a:ext>
            </a:extLst>
          </p:cNvPr>
          <p:cNvSpPr>
            <a:spLocks noGrp="1"/>
          </p:cNvSpPr>
          <p:nvPr>
            <p:ph type="title"/>
          </p:nvPr>
        </p:nvSpPr>
        <p:spPr>
          <a:xfrm>
            <a:off x="914400" y="2307624"/>
            <a:ext cx="10363200" cy="1143000"/>
          </a:xfrm>
        </p:spPr>
        <p:txBody>
          <a:bodyPr/>
          <a:lstStyle/>
          <a:p>
            <a:r>
              <a:rPr lang="fr-FR" dirty="0"/>
              <a:t>Partie pratique</a:t>
            </a:r>
          </a:p>
        </p:txBody>
      </p:sp>
    </p:spTree>
    <p:extLst>
      <p:ext uri="{BB962C8B-B14F-4D97-AF65-F5344CB8AC3E}">
        <p14:creationId xmlns:p14="http://schemas.microsoft.com/office/powerpoint/2010/main" val="53548400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FF00"/>
                </a:solidFill>
              </a:rPr>
              <a:t>2.2. Objectifs de la maintenance corrective</a:t>
            </a:r>
          </a:p>
        </p:txBody>
      </p:sp>
      <p:sp>
        <p:nvSpPr>
          <p:cNvPr id="3" name="Espace réservé du contenu 2"/>
          <p:cNvSpPr>
            <a:spLocks noGrp="1"/>
          </p:cNvSpPr>
          <p:nvPr>
            <p:ph idx="1"/>
          </p:nvPr>
        </p:nvSpPr>
        <p:spPr/>
        <p:txBody>
          <a:bodyPr/>
          <a:lstStyle/>
          <a:p>
            <a:r>
              <a:rPr lang="fr-FR" dirty="0"/>
              <a:t>Avant de commencer aucune mission, il faut chercher l'objectif principal sur lequel nous devons travailler, pour la maintenance corrective l'objectif c'est :</a:t>
            </a:r>
          </a:p>
          <a:p>
            <a:r>
              <a:rPr lang="fr-FR" b="1" dirty="0"/>
              <a:t>"la gestion de la maintenance corrective a comme objectif principal de réduire au maximum le temps d'arrêt  en maintiendrons l'état technique du bien avec le minimum des coûts"</a:t>
            </a:r>
            <a:endParaRPr lang="fr-FR" dirty="0"/>
          </a:p>
          <a:p>
            <a:endParaRPr lang="fr-FR" dirty="0"/>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9263E33-A7D1-46F1-AF21-F378EB615CFC}"/>
              </a:ext>
            </a:extLst>
          </p:cNvPr>
          <p:cNvSpPr>
            <a:spLocks noGrp="1"/>
          </p:cNvSpPr>
          <p:nvPr>
            <p:ph type="body" sz="half" idx="1"/>
          </p:nvPr>
        </p:nvSpPr>
        <p:spPr>
          <a:xfrm>
            <a:off x="1167724" y="275085"/>
            <a:ext cx="9800281" cy="5204597"/>
          </a:xfrm>
        </p:spPr>
        <p:txBody>
          <a:bodyPr>
            <a:noAutofit/>
          </a:bodyPr>
          <a:lstStyle/>
          <a:p>
            <a:pPr marL="457200" indent="-457200">
              <a:buClr>
                <a:srgbClr val="FF0000"/>
              </a:buClr>
              <a:buFont typeface="+mj-lt"/>
              <a:buAutoNum type="arabicParenR"/>
            </a:pPr>
            <a:r>
              <a:rPr lang="fr-FR" sz="1600" dirty="0"/>
              <a:t>Définir la problématique et l’objectif du lancement de la méthode</a:t>
            </a:r>
          </a:p>
          <a:p>
            <a:pPr marL="457200" indent="-457200">
              <a:buClr>
                <a:srgbClr val="FF0000"/>
              </a:buClr>
              <a:buFont typeface="+mj-lt"/>
              <a:buAutoNum type="arabicParenR"/>
            </a:pPr>
            <a:r>
              <a:rPr lang="fr-FR" sz="1600" dirty="0"/>
              <a:t>Engagement de la direction</a:t>
            </a:r>
          </a:p>
          <a:p>
            <a:pPr marL="457200" indent="-457200">
              <a:buClr>
                <a:srgbClr val="FF0000"/>
              </a:buClr>
              <a:buFont typeface="+mj-lt"/>
              <a:buAutoNum type="arabicParenR"/>
            </a:pPr>
            <a:r>
              <a:rPr lang="fr-FR" sz="1600" dirty="0"/>
              <a:t>Définir l’équipe de travail</a:t>
            </a:r>
          </a:p>
          <a:p>
            <a:pPr marL="457200" indent="-457200">
              <a:buClr>
                <a:srgbClr val="FF0000"/>
              </a:buClr>
              <a:buFont typeface="+mj-lt"/>
              <a:buAutoNum type="arabicParenR"/>
            </a:pPr>
            <a:r>
              <a:rPr lang="fr-FR" sz="1600" dirty="0"/>
              <a:t>Formation d’</a:t>
            </a:r>
            <a:r>
              <a:rPr lang="fr-FR" sz="1600" dirty="0" err="1"/>
              <a:t>equipe</a:t>
            </a:r>
            <a:endParaRPr lang="fr-FR" sz="1600" dirty="0"/>
          </a:p>
          <a:p>
            <a:pPr marL="457200" indent="-457200">
              <a:buClr>
                <a:srgbClr val="FF0000"/>
              </a:buClr>
              <a:buFont typeface="+mj-lt"/>
              <a:buAutoNum type="arabicParenR"/>
            </a:pPr>
            <a:r>
              <a:rPr lang="fr-FR" sz="1600" dirty="0"/>
              <a:t>Lancement de l’analyse : </a:t>
            </a:r>
          </a:p>
          <a:p>
            <a:pPr>
              <a:buClr>
                <a:srgbClr val="FF0000"/>
              </a:buClr>
              <a:buFont typeface="Wingdings" panose="05000000000000000000" pitchFamily="2" charset="2"/>
              <a:buChar char="ü"/>
            </a:pPr>
            <a:r>
              <a:rPr lang="fr-FR" sz="1600" dirty="0"/>
              <a:t>Détermination du bien à analyser</a:t>
            </a:r>
          </a:p>
          <a:p>
            <a:pPr>
              <a:buClr>
                <a:srgbClr val="FF0000"/>
              </a:buClr>
              <a:buFont typeface="Wingdings" panose="05000000000000000000" pitchFamily="2" charset="2"/>
              <a:buChar char="ü"/>
            </a:pPr>
            <a:r>
              <a:rPr lang="fr-FR" sz="1600" dirty="0"/>
              <a:t>Découpage fonctionnel</a:t>
            </a:r>
          </a:p>
          <a:p>
            <a:pPr>
              <a:buClr>
                <a:srgbClr val="FF0000"/>
              </a:buClr>
              <a:buFont typeface="Wingdings" panose="05000000000000000000" pitchFamily="2" charset="2"/>
              <a:buChar char="ü"/>
            </a:pPr>
            <a:r>
              <a:rPr lang="fr-FR" sz="1600" dirty="0"/>
              <a:t>Détermination des dysfonctionnements du bien </a:t>
            </a:r>
          </a:p>
          <a:p>
            <a:pPr>
              <a:buClr>
                <a:srgbClr val="FF0000"/>
              </a:buClr>
              <a:buFont typeface="Wingdings" panose="05000000000000000000" pitchFamily="2" charset="2"/>
              <a:buChar char="ü"/>
            </a:pPr>
            <a:r>
              <a:rPr lang="fr-FR" sz="1600" dirty="0"/>
              <a:t>Lister les causes racines et les effets de ces dysfonctionnements</a:t>
            </a:r>
          </a:p>
          <a:p>
            <a:pPr>
              <a:buClr>
                <a:srgbClr val="FF0000"/>
              </a:buClr>
              <a:buFont typeface="Wingdings" panose="05000000000000000000" pitchFamily="2" charset="2"/>
              <a:buChar char="ü"/>
            </a:pPr>
            <a:r>
              <a:rPr lang="fr-FR" sz="1600" dirty="0"/>
              <a:t>Définir les actions de correction et de prévention pour chaque dysfonctionnement ainsi que le PDR nécessaire</a:t>
            </a:r>
          </a:p>
          <a:p>
            <a:pPr>
              <a:buClr>
                <a:srgbClr val="FF0000"/>
              </a:buClr>
              <a:buFont typeface="Wingdings" panose="05000000000000000000" pitchFamily="2" charset="2"/>
              <a:buChar char="ü"/>
            </a:pPr>
            <a:r>
              <a:rPr lang="fr-FR" sz="1600" dirty="0"/>
              <a:t>Définir la grille de la criticité et voter pour le calcul de la criticité</a:t>
            </a:r>
          </a:p>
          <a:p>
            <a:pPr>
              <a:buClr>
                <a:srgbClr val="FF0000"/>
              </a:buClr>
              <a:buFont typeface="Wingdings" panose="05000000000000000000" pitchFamily="2" charset="2"/>
              <a:buChar char="ü"/>
            </a:pPr>
            <a:r>
              <a:rPr lang="fr-FR" sz="1600" dirty="0"/>
              <a:t>Classifier les dysfonctionnement selon la criticité (LOI DE PARETO)</a:t>
            </a:r>
          </a:p>
          <a:p>
            <a:pPr marL="457200" indent="-457200">
              <a:buClr>
                <a:srgbClr val="FF0000"/>
              </a:buClr>
              <a:buFont typeface="+mj-lt"/>
              <a:buAutoNum type="arabicParenR" startAt="6"/>
            </a:pPr>
            <a:r>
              <a:rPr lang="fr-FR" sz="1600" dirty="0"/>
              <a:t>Lancer le plan d’action AMDEC</a:t>
            </a:r>
          </a:p>
          <a:p>
            <a:pPr marL="457200" indent="-457200">
              <a:buClr>
                <a:srgbClr val="FF0000"/>
              </a:buClr>
              <a:buFont typeface="+mj-lt"/>
              <a:buAutoNum type="arabicParenR" startAt="6"/>
            </a:pPr>
            <a:r>
              <a:rPr lang="fr-FR" sz="1600" dirty="0"/>
              <a:t>Mettre à jours le planning préventive et la gestion des PDR</a:t>
            </a:r>
          </a:p>
          <a:p>
            <a:pPr marL="457200" indent="-457200">
              <a:buClr>
                <a:schemeClr val="bg2">
                  <a:lumMod val="60000"/>
                  <a:lumOff val="40000"/>
                </a:schemeClr>
              </a:buClr>
              <a:buFont typeface="+mj-lt"/>
              <a:buAutoNum type="arabicParenR" startAt="6"/>
            </a:pPr>
            <a:endParaRPr lang="fr-FR" sz="1600" dirty="0"/>
          </a:p>
          <a:p>
            <a:endParaRPr lang="fr-FR" sz="1600" dirty="0"/>
          </a:p>
        </p:txBody>
      </p:sp>
      <p:sp>
        <p:nvSpPr>
          <p:cNvPr id="4" name="ZoneTexte 3"/>
          <p:cNvSpPr txBox="1"/>
          <p:nvPr/>
        </p:nvSpPr>
        <p:spPr>
          <a:xfrm>
            <a:off x="8271803" y="5767754"/>
            <a:ext cx="3277772" cy="369332"/>
          </a:xfrm>
          <a:prstGeom prst="rect">
            <a:avLst/>
          </a:prstGeom>
          <a:noFill/>
        </p:spPr>
        <p:txBody>
          <a:bodyPr wrap="square" rtlCol="0">
            <a:spAutoFit/>
          </a:bodyPr>
          <a:lstStyle/>
          <a:p>
            <a:r>
              <a:rPr lang="fr-FR" dirty="0">
                <a:solidFill>
                  <a:srgbClr val="FF0000"/>
                </a:solidFill>
              </a:rPr>
              <a:t>EXEMPLE FICHIER AMDEC</a:t>
            </a:r>
          </a:p>
        </p:txBody>
      </p:sp>
    </p:spTree>
    <p:extLst>
      <p:ext uri="{BB962C8B-B14F-4D97-AF65-F5344CB8AC3E}">
        <p14:creationId xmlns:p14="http://schemas.microsoft.com/office/powerpoint/2010/main" val="26335402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3" presetClass="entr" presetSubtype="16" fill="hold" grpId="0" nodeType="clickEffect">
                                  <p:stCondLst>
                                    <p:cond delay="0"/>
                                  </p:stCondLst>
                                  <p:childTnLst>
                                    <p:set>
                                      <p:cBhvr>
                                        <p:cTn id="90" dur="1" fill="hold">
                                          <p:stCondLst>
                                            <p:cond delay="0"/>
                                          </p:stCondLst>
                                        </p:cTn>
                                        <p:tgtEl>
                                          <p:spTgt spid="4"/>
                                        </p:tgtEl>
                                        <p:attrNameLst>
                                          <p:attrName>style.visibility</p:attrName>
                                        </p:attrNameLst>
                                      </p:cBhvr>
                                      <p:to>
                                        <p:strVal val="visible"/>
                                      </p:to>
                                    </p:set>
                                    <p:anim calcmode="lin" valueType="num">
                                      <p:cBhvr>
                                        <p:cTn id="91" dur="500" fill="hold"/>
                                        <p:tgtEl>
                                          <p:spTgt spid="4"/>
                                        </p:tgtEl>
                                        <p:attrNameLst>
                                          <p:attrName>ppt_w</p:attrName>
                                        </p:attrNameLst>
                                      </p:cBhvr>
                                      <p:tavLst>
                                        <p:tav tm="0">
                                          <p:val>
                                            <p:fltVal val="0"/>
                                          </p:val>
                                        </p:tav>
                                        <p:tav tm="100000">
                                          <p:val>
                                            <p:strVal val="#ppt_w"/>
                                          </p:val>
                                        </p:tav>
                                      </p:tavLst>
                                    </p:anim>
                                    <p:anim calcmode="lin" valueType="num">
                                      <p:cBhvr>
                                        <p:cTn id="92"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WordArt 2">
            <a:extLst>
              <a:ext uri="{FF2B5EF4-FFF2-40B4-BE49-F238E27FC236}">
                <a16:creationId xmlns:a16="http://schemas.microsoft.com/office/drawing/2014/main" id="{CD4307E6-CA6C-4C38-B113-84A8230A8AA6}"/>
              </a:ext>
            </a:extLst>
          </p:cNvPr>
          <p:cNvSpPr>
            <a:spLocks noChangeArrowheads="1" noChangeShapeType="1" noTextEdit="1"/>
          </p:cNvSpPr>
          <p:nvPr/>
        </p:nvSpPr>
        <p:spPr bwMode="auto">
          <a:xfrm>
            <a:off x="4295775" y="3284538"/>
            <a:ext cx="3962400" cy="1752600"/>
          </a:xfrm>
          <a:prstGeom prst="rect">
            <a:avLst/>
          </a:prstGeom>
        </p:spPr>
        <p:txBody>
          <a:bodyPr wrap="none" fromWordArt="1">
            <a:prstTxWarp prst="textCascadeUp">
              <a:avLst>
                <a:gd name="adj" fmla="val 39384"/>
              </a:avLst>
            </a:prstTxWarp>
            <a:scene3d>
              <a:camera prst="legacyPerspectiveFront">
                <a:rot lat="20519997" lon="1080000" rev="0"/>
              </a:camera>
              <a:lightRig rig="legacyHarsh2" dir="b"/>
            </a:scene3d>
            <a:sp3d extrusionH="430200" prstMaterial="legacyMatte">
              <a:extrusionClr>
                <a:srgbClr val="FF6600"/>
              </a:extrusionClr>
              <a:contourClr>
                <a:srgbClr val="FFE701"/>
              </a:contourClr>
            </a:sp3d>
          </a:bodyPr>
          <a:lstStyle/>
          <a:p>
            <a:pPr algn="ctr"/>
            <a:r>
              <a:rPr lang="fr-FR" sz="3600" kern="10">
                <a:ln w="9525">
                  <a:round/>
                  <a:headEnd/>
                  <a:tailEnd/>
                </a:ln>
                <a:gradFill rotWithShape="1">
                  <a:gsLst>
                    <a:gs pos="0">
                      <a:srgbClr val="FFE701"/>
                    </a:gs>
                    <a:gs pos="100000">
                      <a:srgbClr val="FE3E02"/>
                    </a:gs>
                  </a:gsLst>
                  <a:lin ang="5400000" scaled="1"/>
                </a:gradFill>
                <a:latin typeface="Impact" panose="020B0806030902050204" pitchFamily="34" charset="0"/>
              </a:rPr>
              <a:t>C'EST TERMINE..</a:t>
            </a:r>
          </a:p>
        </p:txBody>
      </p:sp>
      <p:sp>
        <p:nvSpPr>
          <p:cNvPr id="231429" name="Rectangle 5">
            <a:extLst>
              <a:ext uri="{FF2B5EF4-FFF2-40B4-BE49-F238E27FC236}">
                <a16:creationId xmlns:a16="http://schemas.microsoft.com/office/drawing/2014/main" id="{966A6034-7A4C-4A42-84D6-0BEA682C225C}"/>
              </a:ext>
            </a:extLst>
          </p:cNvPr>
          <p:cNvSpPr>
            <a:spLocks noGrp="1" noChangeArrowheads="1"/>
          </p:cNvSpPr>
          <p:nvPr>
            <p:ph type="title"/>
          </p:nvPr>
        </p:nvSpPr>
        <p:spPr>
          <a:xfrm>
            <a:off x="2667000" y="609600"/>
            <a:ext cx="7772400" cy="723900"/>
          </a:xfrm>
          <a:solidFill>
            <a:srgbClr val="FFFF00"/>
          </a:solidFill>
        </p:spPr>
        <p:txBody>
          <a:bodyPr/>
          <a:lstStyle/>
          <a:p>
            <a:pPr algn="ctr">
              <a:defRPr/>
            </a:pPr>
            <a:r>
              <a:rPr lang="fr-FR" altLang="fr-FR" sz="4000" dirty="0">
                <a:solidFill>
                  <a:srgbClr val="000000"/>
                </a:solidFill>
                <a:effectLst>
                  <a:outerShdw blurRad="38100" dist="38100" dir="2700000" algn="tl">
                    <a:srgbClr val="FFFFFF"/>
                  </a:outerShdw>
                </a:effectLst>
              </a:rPr>
              <a:t>AMDEC</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nodeType="afterEffect">
                                  <p:stCondLst>
                                    <p:cond delay="0"/>
                                  </p:stCondLst>
                                  <p:childTnLst>
                                    <p:set>
                                      <p:cBhvr>
                                        <p:cTn id="6" dur="1" fill="hold">
                                          <p:stCondLst>
                                            <p:cond delay="0"/>
                                          </p:stCondLst>
                                        </p:cTn>
                                        <p:tgtEl>
                                          <p:spTgt spid="231426"/>
                                        </p:tgtEl>
                                        <p:attrNameLst>
                                          <p:attrName>style.visibility</p:attrName>
                                        </p:attrNameLst>
                                      </p:cBhvr>
                                      <p:to>
                                        <p:strVal val="visible"/>
                                      </p:to>
                                    </p:set>
                                    <p:anim calcmode="lin" valueType="num">
                                      <p:cBhvr>
                                        <p:cTn id="7" dur="5000" fill="hold"/>
                                        <p:tgtEl>
                                          <p:spTgt spid="231426"/>
                                        </p:tgtEl>
                                        <p:attrNameLst>
                                          <p:attrName>ppt_w</p:attrName>
                                        </p:attrNameLst>
                                      </p:cBhvr>
                                      <p:tavLst>
                                        <p:tav tm="0" fmla="#ppt_w*sin(2.5*pi*$)">
                                          <p:val>
                                            <p:fltVal val="0"/>
                                          </p:val>
                                        </p:tav>
                                        <p:tav tm="100000">
                                          <p:val>
                                            <p:fltVal val="1"/>
                                          </p:val>
                                        </p:tav>
                                      </p:tavLst>
                                    </p:anim>
                                    <p:anim calcmode="lin" valueType="num">
                                      <p:cBhvr>
                                        <p:cTn id="8" dur="5000" fill="hold"/>
                                        <p:tgtEl>
                                          <p:spTgt spid="23142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7" name="Picture 7"/>
          <p:cNvPicPr>
            <a:picLocks noChangeAspect="1" noChangeArrowheads="1"/>
          </p:cNvPicPr>
          <p:nvPr/>
        </p:nvPicPr>
        <p:blipFill>
          <a:blip r:embed="rId3"/>
          <a:srcRect/>
          <a:stretch>
            <a:fillRect/>
          </a:stretch>
        </p:blipFill>
        <p:spPr bwMode="auto">
          <a:xfrm>
            <a:off x="3810000" y="3357564"/>
            <a:ext cx="4857751" cy="3157537"/>
          </a:xfrm>
          <a:prstGeom prst="rect">
            <a:avLst/>
          </a:prstGeom>
          <a:noFill/>
          <a:ln w="9525">
            <a:noFill/>
            <a:miter lim="800000"/>
            <a:headEnd/>
            <a:tailEnd/>
          </a:ln>
        </p:spPr>
      </p:pic>
      <p:sp>
        <p:nvSpPr>
          <p:cNvPr id="4" name="ZoneTexte 3"/>
          <p:cNvSpPr txBox="1"/>
          <p:nvPr/>
        </p:nvSpPr>
        <p:spPr>
          <a:xfrm>
            <a:off x="2501900" y="596900"/>
            <a:ext cx="7861300" cy="1077218"/>
          </a:xfrm>
          <a:prstGeom prst="rect">
            <a:avLst/>
          </a:prstGeom>
          <a:noFill/>
        </p:spPr>
        <p:txBody>
          <a:bodyPr wrap="square" rtlCol="0">
            <a:spAutoFit/>
          </a:bodyPr>
          <a:lstStyle/>
          <a:p>
            <a:pPr algn="ctr"/>
            <a:r>
              <a:rPr lang="fr-FR" sz="3200" b="1" dirty="0">
                <a:solidFill>
                  <a:srgbClr val="FFFF00"/>
                </a:solidFill>
              </a:rPr>
              <a:t>LA MAINTENANCE BASEE SUR LA FIABILITE</a:t>
            </a: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fr-FR" sz="3400" b="1" i="1" dirty="0">
                <a:solidFill>
                  <a:srgbClr val="FFC000"/>
                </a:solidFill>
                <a:latin typeface="Garamond" pitchFamily="18" charset="0"/>
                <a:cs typeface="Times New Roman" pitchFamily="18" charset="0"/>
              </a:rPr>
              <a:t>But de la MBF</a:t>
            </a:r>
          </a:p>
        </p:txBody>
      </p:sp>
      <p:sp>
        <p:nvSpPr>
          <p:cNvPr id="53251" name="Rectangle 3"/>
          <p:cNvSpPr>
            <a:spLocks noGrp="1" noChangeArrowheads="1"/>
          </p:cNvSpPr>
          <p:nvPr>
            <p:ph sz="quarter" idx="1"/>
          </p:nvPr>
        </p:nvSpPr>
        <p:spPr/>
        <p:txBody>
          <a:bodyPr/>
          <a:lstStyle/>
          <a:p>
            <a:pPr marL="0" indent="0">
              <a:lnSpc>
                <a:spcPct val="140000"/>
              </a:lnSpc>
              <a:buFont typeface="Wingdings" pitchFamily="2" charset="2"/>
              <a:buNone/>
            </a:pPr>
            <a:r>
              <a:rPr lang="fr-FR" sz="3400">
                <a:latin typeface="Times New Roman" pitchFamily="18" charset="0"/>
                <a:cs typeface="Times New Roman" pitchFamily="18" charset="0"/>
              </a:rPr>
              <a:t>Identifier ce qui doit être fait pour assurer la sûreté des fonctions du système et que peut-on faire pour empêcher un composant de tomber en panne</a:t>
            </a:r>
          </a:p>
        </p:txBody>
      </p:sp>
      <p:pic>
        <p:nvPicPr>
          <p:cNvPr id="53252" name="Picture 1"/>
          <p:cNvPicPr>
            <a:picLocks noChangeAspect="1" noChangeArrowheads="1"/>
          </p:cNvPicPr>
          <p:nvPr/>
        </p:nvPicPr>
        <p:blipFill>
          <a:blip r:embed="rId3"/>
          <a:srcRect/>
          <a:stretch>
            <a:fillRect/>
          </a:stretch>
        </p:blipFill>
        <p:spPr bwMode="auto">
          <a:xfrm>
            <a:off x="4476751" y="4500563"/>
            <a:ext cx="3860800" cy="2032000"/>
          </a:xfrm>
          <a:prstGeom prst="rect">
            <a:avLst/>
          </a:prstGeom>
          <a:noFill/>
          <a:ln w="9525">
            <a:noFill/>
            <a:miter lim="800000"/>
            <a:headEnd/>
            <a:tailEnd/>
          </a:ln>
        </p:spPr>
      </p:pic>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fr-FR" sz="3400" b="1" i="1" dirty="0">
                <a:solidFill>
                  <a:srgbClr val="FFC000"/>
                </a:solidFill>
                <a:latin typeface="Garamond" pitchFamily="18" charset="0"/>
                <a:cs typeface="Times New Roman" pitchFamily="18" charset="0"/>
              </a:rPr>
              <a:t>Approche MBF</a:t>
            </a:r>
          </a:p>
        </p:txBody>
      </p:sp>
      <p:sp>
        <p:nvSpPr>
          <p:cNvPr id="54275" name="Rectangle 3"/>
          <p:cNvSpPr>
            <a:spLocks noGrp="1" noChangeArrowheads="1"/>
          </p:cNvSpPr>
          <p:nvPr>
            <p:ph sz="quarter" idx="1"/>
          </p:nvPr>
        </p:nvSpPr>
        <p:spPr>
          <a:xfrm>
            <a:off x="624417" y="1773238"/>
            <a:ext cx="10972800" cy="4411662"/>
          </a:xfrm>
        </p:spPr>
        <p:txBody>
          <a:bodyPr/>
          <a:lstStyle/>
          <a:p>
            <a:pPr marL="0" indent="0" algn="just">
              <a:lnSpc>
                <a:spcPct val="140000"/>
              </a:lnSpc>
              <a:buFont typeface="Wingdings" pitchFamily="2" charset="2"/>
              <a:buNone/>
            </a:pPr>
            <a:r>
              <a:rPr lang="fr-FR" sz="3400">
                <a:solidFill>
                  <a:srgbClr val="FF0000"/>
                </a:solidFill>
                <a:latin typeface="Times New Roman" pitchFamily="18" charset="0"/>
                <a:cs typeface="Times New Roman" pitchFamily="18" charset="0"/>
              </a:rPr>
              <a:t>Connaître le comportement des équipements dans le temps </a:t>
            </a:r>
            <a:r>
              <a:rPr lang="fr-FR" sz="3400">
                <a:latin typeface="Times New Roman" pitchFamily="18" charset="0"/>
                <a:cs typeface="Times New Roman" pitchFamily="18" charset="0"/>
              </a:rPr>
              <a:t>et s'assurer que les interventions effectuées </a:t>
            </a:r>
            <a:r>
              <a:rPr lang="fr-FR" sz="3400">
                <a:solidFill>
                  <a:srgbClr val="FF0000"/>
                </a:solidFill>
                <a:latin typeface="Times New Roman" pitchFamily="18" charset="0"/>
                <a:cs typeface="Times New Roman" pitchFamily="18" charset="0"/>
              </a:rPr>
              <a:t>améliorent la situation </a:t>
            </a:r>
            <a:r>
              <a:rPr lang="fr-FR" sz="3400">
                <a:latin typeface="Times New Roman" pitchFamily="18" charset="0"/>
                <a:cs typeface="Times New Roman" pitchFamily="18" charset="0"/>
              </a:rPr>
              <a:t>par rapport à la sécurité, à la fiabilité et aux coûts globaux </a:t>
            </a:r>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fr-FR" sz="3400" b="1" i="1" dirty="0">
                <a:solidFill>
                  <a:srgbClr val="FFC000"/>
                </a:solidFill>
                <a:latin typeface="Garamond" pitchFamily="18" charset="0"/>
                <a:cs typeface="Times New Roman" pitchFamily="18" charset="0"/>
              </a:rPr>
              <a:t>Processus MBF</a:t>
            </a:r>
          </a:p>
        </p:txBody>
      </p:sp>
      <p:sp>
        <p:nvSpPr>
          <p:cNvPr id="58371" name="Rectangle 3"/>
          <p:cNvSpPr>
            <a:spLocks noGrp="1" noChangeArrowheads="1"/>
          </p:cNvSpPr>
          <p:nvPr>
            <p:ph sz="quarter" idx="1"/>
          </p:nvPr>
        </p:nvSpPr>
        <p:spPr>
          <a:xfrm>
            <a:off x="431801" y="1700213"/>
            <a:ext cx="11233151" cy="4805362"/>
          </a:xfrm>
        </p:spPr>
        <p:txBody>
          <a:bodyPr/>
          <a:lstStyle/>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Quelles sont les </a:t>
            </a:r>
            <a:r>
              <a:rPr lang="fr-FR" sz="2000">
                <a:solidFill>
                  <a:srgbClr val="FF0000"/>
                </a:solidFill>
                <a:latin typeface="Times New Roman" pitchFamily="18" charset="0"/>
                <a:cs typeface="Times New Roman" pitchFamily="18" charset="0"/>
              </a:rPr>
              <a:t>fonctions </a:t>
            </a:r>
            <a:r>
              <a:rPr lang="fr-FR" sz="2000">
                <a:latin typeface="Times New Roman" pitchFamily="18" charset="0"/>
                <a:cs typeface="Times New Roman" pitchFamily="18" charset="0"/>
              </a:rPr>
              <a:t>du système et leurs performances associées dans les conditions d’utilisation données ?</a:t>
            </a:r>
          </a:p>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Comment viennent-elles à ne pas fonctionner ?</a:t>
            </a:r>
          </a:p>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Quelles sont les </a:t>
            </a:r>
            <a:r>
              <a:rPr lang="fr-FR" sz="2000">
                <a:solidFill>
                  <a:srgbClr val="FF0000"/>
                </a:solidFill>
                <a:latin typeface="Times New Roman" pitchFamily="18" charset="0"/>
                <a:cs typeface="Times New Roman" pitchFamily="18" charset="0"/>
              </a:rPr>
              <a:t>modes de défaillance</a:t>
            </a:r>
            <a:r>
              <a:rPr lang="fr-FR" sz="2000">
                <a:latin typeface="Times New Roman" pitchFamily="18" charset="0"/>
                <a:cs typeface="Times New Roman" pitchFamily="18" charset="0"/>
              </a:rPr>
              <a:t>? </a:t>
            </a:r>
          </a:p>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Quelles en sont les </a:t>
            </a:r>
            <a:r>
              <a:rPr lang="fr-FR" sz="2000">
                <a:solidFill>
                  <a:srgbClr val="FF0000"/>
                </a:solidFill>
                <a:latin typeface="Times New Roman" pitchFamily="18" charset="0"/>
                <a:cs typeface="Times New Roman" pitchFamily="18" charset="0"/>
              </a:rPr>
              <a:t>causes</a:t>
            </a:r>
            <a:r>
              <a:rPr lang="fr-FR" sz="2000">
                <a:latin typeface="Times New Roman" pitchFamily="18" charset="0"/>
                <a:cs typeface="Times New Roman" pitchFamily="18" charset="0"/>
              </a:rPr>
              <a:t> ?</a:t>
            </a:r>
          </a:p>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Quelles sont les </a:t>
            </a:r>
            <a:r>
              <a:rPr lang="fr-FR" sz="2000">
                <a:solidFill>
                  <a:srgbClr val="FF0000"/>
                </a:solidFill>
                <a:latin typeface="Times New Roman" pitchFamily="18" charset="0"/>
                <a:cs typeface="Times New Roman" pitchFamily="18" charset="0"/>
              </a:rPr>
              <a:t>effets</a:t>
            </a:r>
            <a:r>
              <a:rPr lang="fr-FR" sz="2000">
                <a:latin typeface="Times New Roman" pitchFamily="18" charset="0"/>
                <a:cs typeface="Times New Roman" pitchFamily="18" charset="0"/>
              </a:rPr>
              <a:t> de chaque défaillance?</a:t>
            </a:r>
          </a:p>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Comment </a:t>
            </a:r>
            <a:r>
              <a:rPr lang="fr-FR" sz="2000">
                <a:solidFill>
                  <a:srgbClr val="FF0000"/>
                </a:solidFill>
                <a:latin typeface="Times New Roman" pitchFamily="18" charset="0"/>
                <a:cs typeface="Times New Roman" pitchFamily="18" charset="0"/>
              </a:rPr>
              <a:t>prédire</a:t>
            </a:r>
            <a:r>
              <a:rPr lang="fr-FR" sz="2000">
                <a:latin typeface="Times New Roman" pitchFamily="18" charset="0"/>
                <a:cs typeface="Times New Roman" pitchFamily="18" charset="0"/>
              </a:rPr>
              <a:t> ou </a:t>
            </a:r>
            <a:r>
              <a:rPr lang="fr-FR" sz="2000">
                <a:solidFill>
                  <a:srgbClr val="FF0000"/>
                </a:solidFill>
                <a:latin typeface="Times New Roman" pitchFamily="18" charset="0"/>
                <a:cs typeface="Times New Roman" pitchFamily="18" charset="0"/>
              </a:rPr>
              <a:t>prévenir</a:t>
            </a:r>
            <a:r>
              <a:rPr lang="fr-FR" sz="2000">
                <a:latin typeface="Times New Roman" pitchFamily="18" charset="0"/>
                <a:cs typeface="Times New Roman" pitchFamily="18" charset="0"/>
              </a:rPr>
              <a:t> chaque défaillance?</a:t>
            </a:r>
          </a:p>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Que faire si l’action </a:t>
            </a:r>
            <a:r>
              <a:rPr lang="fr-FR" sz="2000">
                <a:solidFill>
                  <a:srgbClr val="FF0000"/>
                </a:solidFill>
                <a:latin typeface="Times New Roman" pitchFamily="18" charset="0"/>
                <a:cs typeface="Times New Roman" pitchFamily="18" charset="0"/>
              </a:rPr>
              <a:t>proactive</a:t>
            </a:r>
            <a:r>
              <a:rPr lang="fr-FR" sz="2000">
                <a:latin typeface="Times New Roman" pitchFamily="18" charset="0"/>
                <a:cs typeface="Times New Roman" pitchFamily="18" charset="0"/>
              </a:rPr>
              <a:t> ne peut être trouvée?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checkerboard(across)">
                                      <p:cBhvr>
                                        <p:cTn id="7" dur="500"/>
                                        <p:tgtEl>
                                          <p:spTgt spid="583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8371">
                                            <p:txEl>
                                              <p:pRg st="1" end="1"/>
                                            </p:txEl>
                                          </p:spTgt>
                                        </p:tgtEl>
                                        <p:attrNameLst>
                                          <p:attrName>style.visibility</p:attrName>
                                        </p:attrNameLst>
                                      </p:cBhvr>
                                      <p:to>
                                        <p:strVal val="visible"/>
                                      </p:to>
                                    </p:set>
                                    <p:animEffect transition="in" filter="checkerboard(across)">
                                      <p:cBhvr>
                                        <p:cTn id="12" dur="500"/>
                                        <p:tgtEl>
                                          <p:spTgt spid="583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8371">
                                            <p:txEl>
                                              <p:pRg st="2" end="2"/>
                                            </p:txEl>
                                          </p:spTgt>
                                        </p:tgtEl>
                                        <p:attrNameLst>
                                          <p:attrName>style.visibility</p:attrName>
                                        </p:attrNameLst>
                                      </p:cBhvr>
                                      <p:to>
                                        <p:strVal val="visible"/>
                                      </p:to>
                                    </p:set>
                                    <p:animEffect transition="in" filter="checkerboard(across)">
                                      <p:cBhvr>
                                        <p:cTn id="17" dur="500"/>
                                        <p:tgtEl>
                                          <p:spTgt spid="583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8371">
                                            <p:txEl>
                                              <p:pRg st="3" end="3"/>
                                            </p:txEl>
                                          </p:spTgt>
                                        </p:tgtEl>
                                        <p:attrNameLst>
                                          <p:attrName>style.visibility</p:attrName>
                                        </p:attrNameLst>
                                      </p:cBhvr>
                                      <p:to>
                                        <p:strVal val="visible"/>
                                      </p:to>
                                    </p:set>
                                    <p:animEffect transition="in" filter="checkerboard(across)">
                                      <p:cBhvr>
                                        <p:cTn id="22" dur="500"/>
                                        <p:tgtEl>
                                          <p:spTgt spid="583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8371">
                                            <p:txEl>
                                              <p:pRg st="4" end="4"/>
                                            </p:txEl>
                                          </p:spTgt>
                                        </p:tgtEl>
                                        <p:attrNameLst>
                                          <p:attrName>style.visibility</p:attrName>
                                        </p:attrNameLst>
                                      </p:cBhvr>
                                      <p:to>
                                        <p:strVal val="visible"/>
                                      </p:to>
                                    </p:set>
                                    <p:animEffect transition="in" filter="checkerboard(across)">
                                      <p:cBhvr>
                                        <p:cTn id="27" dur="500"/>
                                        <p:tgtEl>
                                          <p:spTgt spid="583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58371">
                                            <p:txEl>
                                              <p:pRg st="5" end="5"/>
                                            </p:txEl>
                                          </p:spTgt>
                                        </p:tgtEl>
                                        <p:attrNameLst>
                                          <p:attrName>style.visibility</p:attrName>
                                        </p:attrNameLst>
                                      </p:cBhvr>
                                      <p:to>
                                        <p:strVal val="visible"/>
                                      </p:to>
                                    </p:set>
                                    <p:animEffect transition="in" filter="checkerboard(across)">
                                      <p:cBhvr>
                                        <p:cTn id="32" dur="500"/>
                                        <p:tgtEl>
                                          <p:spTgt spid="5837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58371">
                                            <p:txEl>
                                              <p:pRg st="6" end="6"/>
                                            </p:txEl>
                                          </p:spTgt>
                                        </p:tgtEl>
                                        <p:attrNameLst>
                                          <p:attrName>style.visibility</p:attrName>
                                        </p:attrNameLst>
                                      </p:cBhvr>
                                      <p:to>
                                        <p:strVal val="visible"/>
                                      </p:to>
                                    </p:set>
                                    <p:animEffect transition="in" filter="checkerboard(across)">
                                      <p:cBhvr>
                                        <p:cTn id="37" dur="500"/>
                                        <p:tgtEl>
                                          <p:spTgt spid="583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81251" y="636588"/>
            <a:ext cx="4320116" cy="468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Découpage du procédé ou du bien </a:t>
            </a:r>
          </a:p>
          <a:p>
            <a:pPr algn="ctr" fontAlgn="auto">
              <a:spcBef>
                <a:spcPts val="0"/>
              </a:spcBef>
              <a:spcAft>
                <a:spcPts val="0"/>
              </a:spcAft>
              <a:defRPr/>
            </a:pPr>
            <a:r>
              <a:rPr lang="fr-FR" sz="1400" b="1" dirty="0"/>
              <a:t>(Analyse fonctionnelle)</a:t>
            </a:r>
          </a:p>
        </p:txBody>
      </p:sp>
      <p:sp>
        <p:nvSpPr>
          <p:cNvPr id="4" name="Rectangle 3"/>
          <p:cNvSpPr/>
          <p:nvPr/>
        </p:nvSpPr>
        <p:spPr>
          <a:xfrm>
            <a:off x="2381251" y="1331914"/>
            <a:ext cx="4320116" cy="4667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Sélection des systèmes</a:t>
            </a:r>
          </a:p>
        </p:txBody>
      </p:sp>
      <p:sp>
        <p:nvSpPr>
          <p:cNvPr id="5" name="Rectangle 4"/>
          <p:cNvSpPr/>
          <p:nvPr/>
        </p:nvSpPr>
        <p:spPr>
          <a:xfrm>
            <a:off x="2381251" y="2041526"/>
            <a:ext cx="4320116" cy="46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Identification des défaillances fonctionnelles</a:t>
            </a:r>
          </a:p>
        </p:txBody>
      </p:sp>
      <p:sp>
        <p:nvSpPr>
          <p:cNvPr id="6" name="Rectangle 5"/>
          <p:cNvSpPr/>
          <p:nvPr/>
        </p:nvSpPr>
        <p:spPr>
          <a:xfrm>
            <a:off x="2381251" y="2751138"/>
            <a:ext cx="4320116" cy="468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Hiérarchisation de la criticité des modes de défaillance fonctionnelle</a:t>
            </a:r>
          </a:p>
        </p:txBody>
      </p:sp>
      <p:sp>
        <p:nvSpPr>
          <p:cNvPr id="7" name="Rectangle 6"/>
          <p:cNvSpPr/>
          <p:nvPr/>
        </p:nvSpPr>
        <p:spPr>
          <a:xfrm>
            <a:off x="2381251" y="3460751"/>
            <a:ext cx="4320116" cy="46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Identification des matériels critiques</a:t>
            </a:r>
          </a:p>
        </p:txBody>
      </p:sp>
      <p:sp>
        <p:nvSpPr>
          <p:cNvPr id="8" name="Rectangle 7"/>
          <p:cNvSpPr/>
          <p:nvPr/>
        </p:nvSpPr>
        <p:spPr>
          <a:xfrm>
            <a:off x="2381251" y="4135438"/>
            <a:ext cx="4320116" cy="468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Sélection des tâches initiales de maintenance et de leur périodicité</a:t>
            </a:r>
          </a:p>
        </p:txBody>
      </p:sp>
      <p:sp>
        <p:nvSpPr>
          <p:cNvPr id="9" name="Rectangle 8"/>
          <p:cNvSpPr/>
          <p:nvPr/>
        </p:nvSpPr>
        <p:spPr>
          <a:xfrm>
            <a:off x="2381251" y="4845051"/>
            <a:ext cx="4320116" cy="46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Rédaction et implantation des tâches de maintenance</a:t>
            </a:r>
          </a:p>
        </p:txBody>
      </p:sp>
      <p:sp>
        <p:nvSpPr>
          <p:cNvPr id="10" name="Rectangle 9"/>
          <p:cNvSpPr/>
          <p:nvPr/>
        </p:nvSpPr>
        <p:spPr>
          <a:xfrm>
            <a:off x="2381251" y="5554663"/>
            <a:ext cx="4320116" cy="468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Définition des indicateurs de maintenance</a:t>
            </a:r>
          </a:p>
        </p:txBody>
      </p:sp>
      <p:sp>
        <p:nvSpPr>
          <p:cNvPr id="11" name="Rectangle 10"/>
          <p:cNvSpPr/>
          <p:nvPr/>
        </p:nvSpPr>
        <p:spPr>
          <a:xfrm>
            <a:off x="2381251" y="6229351"/>
            <a:ext cx="4320116" cy="46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Evolution des programmes de maintenance</a:t>
            </a:r>
          </a:p>
        </p:txBody>
      </p:sp>
      <p:sp>
        <p:nvSpPr>
          <p:cNvPr id="12" name="Rectangle à coins arrondis 11"/>
          <p:cNvSpPr/>
          <p:nvPr/>
        </p:nvSpPr>
        <p:spPr>
          <a:xfrm>
            <a:off x="7334251" y="619125"/>
            <a:ext cx="3071283" cy="503238"/>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complète des systèmes</a:t>
            </a:r>
          </a:p>
        </p:txBody>
      </p:sp>
      <p:sp>
        <p:nvSpPr>
          <p:cNvPr id="13" name="Rectangle à coins arrondis 12"/>
          <p:cNvSpPr/>
          <p:nvPr/>
        </p:nvSpPr>
        <p:spPr>
          <a:xfrm>
            <a:off x="7334251" y="1312864"/>
            <a:ext cx="3071283" cy="504825"/>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des systèmes étudiés</a:t>
            </a:r>
          </a:p>
        </p:txBody>
      </p:sp>
      <p:sp>
        <p:nvSpPr>
          <p:cNvPr id="14" name="Rectangle à coins arrondis 13"/>
          <p:cNvSpPr/>
          <p:nvPr/>
        </p:nvSpPr>
        <p:spPr>
          <a:xfrm>
            <a:off x="7334251" y="2022476"/>
            <a:ext cx="3071283" cy="504825"/>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des défaillances</a:t>
            </a:r>
          </a:p>
        </p:txBody>
      </p:sp>
      <p:sp>
        <p:nvSpPr>
          <p:cNvPr id="15" name="Rectangle à coins arrondis 14"/>
          <p:cNvSpPr/>
          <p:nvPr/>
        </p:nvSpPr>
        <p:spPr>
          <a:xfrm>
            <a:off x="7334251" y="2733675"/>
            <a:ext cx="3071283" cy="503238"/>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des modes critiques de défaillance</a:t>
            </a:r>
          </a:p>
        </p:txBody>
      </p:sp>
      <p:sp>
        <p:nvSpPr>
          <p:cNvPr id="16" name="Rectangle à coins arrondis 15"/>
          <p:cNvSpPr/>
          <p:nvPr/>
        </p:nvSpPr>
        <p:spPr>
          <a:xfrm>
            <a:off x="7334251" y="3443289"/>
            <a:ext cx="3071283" cy="503237"/>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des matériels critiques</a:t>
            </a:r>
          </a:p>
        </p:txBody>
      </p:sp>
      <p:sp>
        <p:nvSpPr>
          <p:cNvPr id="17" name="Rectangle à coins arrondis 16"/>
          <p:cNvSpPr/>
          <p:nvPr/>
        </p:nvSpPr>
        <p:spPr>
          <a:xfrm>
            <a:off x="7334251" y="4116389"/>
            <a:ext cx="3071283" cy="504825"/>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des tâches et des intervalles de maintenance</a:t>
            </a:r>
          </a:p>
        </p:txBody>
      </p:sp>
      <p:sp>
        <p:nvSpPr>
          <p:cNvPr id="18" name="Rectangle à coins arrondis 17"/>
          <p:cNvSpPr/>
          <p:nvPr/>
        </p:nvSpPr>
        <p:spPr>
          <a:xfrm>
            <a:off x="7143751" y="4827589"/>
            <a:ext cx="3048000" cy="503237"/>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Programmes initiaux de maintenance</a:t>
            </a:r>
          </a:p>
        </p:txBody>
      </p:sp>
      <p:sp>
        <p:nvSpPr>
          <p:cNvPr id="19" name="Rectangle à coins arrondis 18"/>
          <p:cNvSpPr/>
          <p:nvPr/>
        </p:nvSpPr>
        <p:spPr>
          <a:xfrm>
            <a:off x="7334251" y="5537200"/>
            <a:ext cx="3071283" cy="503238"/>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des indicateurs de maintenance</a:t>
            </a:r>
          </a:p>
        </p:txBody>
      </p:sp>
      <p:sp>
        <p:nvSpPr>
          <p:cNvPr id="20" name="Rectangle à coins arrondis 19"/>
          <p:cNvSpPr/>
          <p:nvPr/>
        </p:nvSpPr>
        <p:spPr>
          <a:xfrm>
            <a:off x="7334251" y="6211889"/>
            <a:ext cx="3071283" cy="503237"/>
          </a:xfrm>
          <a:prstGeom prst="roundRect">
            <a:avLst>
              <a:gd name="adj" fmla="val 47929"/>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Programme évolutif</a:t>
            </a:r>
          </a:p>
        </p:txBody>
      </p:sp>
      <p:cxnSp>
        <p:nvCxnSpPr>
          <p:cNvPr id="22" name="Connecteur droit avec flèche 21"/>
          <p:cNvCxnSpPr>
            <a:stCxn id="3" idx="3"/>
            <a:endCxn id="12" idx="1"/>
          </p:cNvCxnSpPr>
          <p:nvPr/>
        </p:nvCxnSpPr>
        <p:spPr>
          <a:xfrm>
            <a:off x="6701367" y="871539"/>
            <a:ext cx="632884"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a:stCxn id="4" idx="3"/>
            <a:endCxn id="13" idx="1"/>
          </p:cNvCxnSpPr>
          <p:nvPr/>
        </p:nvCxnSpPr>
        <p:spPr>
          <a:xfrm>
            <a:off x="6701367" y="1565275"/>
            <a:ext cx="63288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a:stCxn id="5" idx="3"/>
            <a:endCxn id="14" idx="1"/>
          </p:cNvCxnSpPr>
          <p:nvPr/>
        </p:nvCxnSpPr>
        <p:spPr>
          <a:xfrm>
            <a:off x="6701367" y="2274889"/>
            <a:ext cx="632884"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a:stCxn id="6" idx="3"/>
            <a:endCxn id="15" idx="1"/>
          </p:cNvCxnSpPr>
          <p:nvPr/>
        </p:nvCxnSpPr>
        <p:spPr>
          <a:xfrm>
            <a:off x="6701367" y="2984500"/>
            <a:ext cx="63288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a:stCxn id="7" idx="3"/>
            <a:endCxn id="16" idx="1"/>
          </p:cNvCxnSpPr>
          <p:nvPr/>
        </p:nvCxnSpPr>
        <p:spPr>
          <a:xfrm>
            <a:off x="6701367" y="3695700"/>
            <a:ext cx="63288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a:stCxn id="8" idx="3"/>
            <a:endCxn id="17" idx="1"/>
          </p:cNvCxnSpPr>
          <p:nvPr/>
        </p:nvCxnSpPr>
        <p:spPr>
          <a:xfrm>
            <a:off x="6701367" y="4368800"/>
            <a:ext cx="63288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a:stCxn id="9" idx="3"/>
            <a:endCxn id="18" idx="1"/>
          </p:cNvCxnSpPr>
          <p:nvPr/>
        </p:nvCxnSpPr>
        <p:spPr>
          <a:xfrm>
            <a:off x="6701367" y="5078414"/>
            <a:ext cx="442384"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a:stCxn id="10" idx="3"/>
            <a:endCxn id="19" idx="1"/>
          </p:cNvCxnSpPr>
          <p:nvPr/>
        </p:nvCxnSpPr>
        <p:spPr>
          <a:xfrm>
            <a:off x="6701367" y="5789614"/>
            <a:ext cx="632884"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a:stCxn id="11" idx="3"/>
            <a:endCxn id="20" idx="1"/>
          </p:cNvCxnSpPr>
          <p:nvPr/>
        </p:nvCxnSpPr>
        <p:spPr>
          <a:xfrm>
            <a:off x="6701367" y="6462714"/>
            <a:ext cx="632884"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Connecteur droit avec flèche 41"/>
          <p:cNvCxnSpPr/>
          <p:nvPr/>
        </p:nvCxnSpPr>
        <p:spPr>
          <a:xfrm rot="10800000" flipV="1">
            <a:off x="6667500" y="1085850"/>
            <a:ext cx="857251"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p:nvPr/>
        </p:nvCxnSpPr>
        <p:spPr>
          <a:xfrm rot="10800000" flipV="1">
            <a:off x="6667500" y="1800225"/>
            <a:ext cx="857251"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nvCxnSpPr>
        <p:spPr>
          <a:xfrm rot="10800000" flipV="1">
            <a:off x="6667500" y="2443164"/>
            <a:ext cx="762000" cy="3571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p:nvPr/>
        </p:nvCxnSpPr>
        <p:spPr>
          <a:xfrm rot="10800000" flipV="1">
            <a:off x="6667500" y="3157539"/>
            <a:ext cx="762000" cy="3571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rot="10800000" flipV="1">
            <a:off x="6667500" y="3871913"/>
            <a:ext cx="857251"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nvCxnSpPr>
        <p:spPr>
          <a:xfrm rot="10800000" flipV="1">
            <a:off x="6762751" y="4586288"/>
            <a:ext cx="666749"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nvCxnSpPr>
        <p:spPr>
          <a:xfrm rot="10800000" flipV="1">
            <a:off x="6667501" y="5300663"/>
            <a:ext cx="571500"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rot="10800000" flipV="1">
            <a:off x="6762751" y="5943600"/>
            <a:ext cx="762000" cy="3571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7" name="ZoneTexte 56"/>
          <p:cNvSpPr txBox="1"/>
          <p:nvPr/>
        </p:nvSpPr>
        <p:spPr>
          <a:xfrm>
            <a:off x="3452285" y="142875"/>
            <a:ext cx="5285806" cy="400110"/>
          </a:xfrm>
          <a:prstGeom prst="rect">
            <a:avLst/>
          </a:prstGeom>
          <a:solidFill>
            <a:schemeClr val="accent6">
              <a:lumMod val="60000"/>
              <a:lumOff val="40000"/>
            </a:schemeClr>
          </a:solidFill>
        </p:spPr>
        <p:txBody>
          <a:bodyPr wrap="none">
            <a:spAutoFit/>
          </a:bodyPr>
          <a:lstStyle/>
          <a:p>
            <a:pPr fontAlgn="auto">
              <a:spcBef>
                <a:spcPts val="0"/>
              </a:spcBef>
              <a:spcAft>
                <a:spcPts val="0"/>
              </a:spcAft>
              <a:defRPr/>
            </a:pPr>
            <a:r>
              <a:rPr lang="fr-FR" sz="2000" dirty="0">
                <a:solidFill>
                  <a:srgbClr val="002060"/>
                </a:solidFill>
                <a:latin typeface="+mn-lt"/>
                <a:cs typeface="+mn-cs"/>
              </a:rPr>
              <a:t>Programme de maintenance basée sur la fiabilité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heckerboard(across)">
                                      <p:cBhvr>
                                        <p:cTn id="12" dur="500"/>
                                        <p:tgtEl>
                                          <p:spTgt spid="22"/>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heckerboard(across)">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blinds(horizontal)">
                                      <p:cBhvr>
                                        <p:cTn id="20" dur="500"/>
                                        <p:tgtEl>
                                          <p:spTgt spid="4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500"/>
                                        <p:tgtEl>
                                          <p:spTgt spid="24"/>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checkerboard(across)">
                                      <p:cBhvr>
                                        <p:cTn id="36" dur="500"/>
                                        <p:tgtEl>
                                          <p:spTgt spid="44"/>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heckerboard(across)">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wipe(left)">
                                      <p:cBhvr>
                                        <p:cTn id="44" dur="500"/>
                                        <p:tgtEl>
                                          <p:spTgt spid="26"/>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checkerboard(across)">
                                      <p:cBhvr>
                                        <p:cTn id="52" dur="500"/>
                                        <p:tgtEl>
                                          <p:spTgt spid="46"/>
                                        </p:tgtEl>
                                      </p:cBhvr>
                                    </p:animEffect>
                                  </p:childTnLst>
                                </p:cTn>
                              </p:par>
                              <p:par>
                                <p:cTn id="53" presetID="5" presetClass="entr" presetSubtype="10"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checkerboard(across)">
                                      <p:cBhvr>
                                        <p:cTn id="55" dur="500"/>
                                        <p:tgtEl>
                                          <p:spTgt spid="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left)">
                                      <p:cBhvr>
                                        <p:cTn id="60" dur="500"/>
                                        <p:tgtEl>
                                          <p:spTgt spid="28"/>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left)">
                                      <p:cBhvr>
                                        <p:cTn id="63" dur="500"/>
                                        <p:tgtEl>
                                          <p:spTgt spid="15"/>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blinds(horizontal)">
                                      <p:cBhvr>
                                        <p:cTn id="68" dur="500"/>
                                        <p:tgtEl>
                                          <p:spTgt spid="48"/>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7"/>
                                        </p:tgtEl>
                                        <p:attrNameLst>
                                          <p:attrName>style.visibility</p:attrName>
                                        </p:attrNameLst>
                                      </p:cBhvr>
                                      <p:to>
                                        <p:strVal val="visible"/>
                                      </p:to>
                                    </p:set>
                                    <p:animEffect transition="in" filter="blinds(horizontal)">
                                      <p:cBhvr>
                                        <p:cTn id="71" dur="500"/>
                                        <p:tgtEl>
                                          <p:spTgt spid="7"/>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wipe(left)">
                                      <p:cBhvr>
                                        <p:cTn id="76" dur="500"/>
                                        <p:tgtEl>
                                          <p:spTgt spid="30"/>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wipe(left)">
                                      <p:cBhvr>
                                        <p:cTn id="79" dur="500"/>
                                        <p:tgtEl>
                                          <p:spTgt spid="16"/>
                                        </p:tgtEl>
                                      </p:cBhvr>
                                    </p:animEffect>
                                  </p:childTnLst>
                                </p:cTn>
                              </p:par>
                            </p:childTnLst>
                          </p:cTn>
                        </p:par>
                      </p:childTnLst>
                    </p:cTn>
                  </p:par>
                  <p:par>
                    <p:cTn id="80" fill="hold">
                      <p:stCondLst>
                        <p:cond delay="indefinite"/>
                      </p:stCondLst>
                      <p:childTnLst>
                        <p:par>
                          <p:cTn id="81" fill="hold">
                            <p:stCondLst>
                              <p:cond delay="0"/>
                            </p:stCondLst>
                            <p:childTnLst>
                              <p:par>
                                <p:cTn id="82" presetID="4" presetClass="entr" presetSubtype="32" fill="hold" nodeType="clickEffect">
                                  <p:stCondLst>
                                    <p:cond delay="0"/>
                                  </p:stCondLst>
                                  <p:childTnLst>
                                    <p:set>
                                      <p:cBhvr>
                                        <p:cTn id="83" dur="1" fill="hold">
                                          <p:stCondLst>
                                            <p:cond delay="0"/>
                                          </p:stCondLst>
                                        </p:cTn>
                                        <p:tgtEl>
                                          <p:spTgt spid="50"/>
                                        </p:tgtEl>
                                        <p:attrNameLst>
                                          <p:attrName>style.visibility</p:attrName>
                                        </p:attrNameLst>
                                      </p:cBhvr>
                                      <p:to>
                                        <p:strVal val="visible"/>
                                      </p:to>
                                    </p:set>
                                    <p:animEffect transition="in" filter="box(out)">
                                      <p:cBhvr>
                                        <p:cTn id="84" dur="500"/>
                                        <p:tgtEl>
                                          <p:spTgt spid="50"/>
                                        </p:tgtEl>
                                      </p:cBhvr>
                                    </p:animEffect>
                                  </p:childTnLst>
                                </p:cTn>
                              </p:par>
                              <p:par>
                                <p:cTn id="85" presetID="4" presetClass="entr" presetSubtype="32" fill="hold" grpId="0" nodeType="with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box(ou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nodeType="clickEffect">
                                  <p:stCondLst>
                                    <p:cond delay="0"/>
                                  </p:stCondLst>
                                  <p:childTnLst>
                                    <p:set>
                                      <p:cBhvr>
                                        <p:cTn id="91" dur="1" fill="hold">
                                          <p:stCondLst>
                                            <p:cond delay="0"/>
                                          </p:stCondLst>
                                        </p:cTn>
                                        <p:tgtEl>
                                          <p:spTgt spid="32"/>
                                        </p:tgtEl>
                                        <p:attrNameLst>
                                          <p:attrName>style.visibility</p:attrName>
                                        </p:attrNameLst>
                                      </p:cBhvr>
                                      <p:to>
                                        <p:strVal val="visible"/>
                                      </p:to>
                                    </p:set>
                                    <p:animEffect transition="in" filter="wipe(left)">
                                      <p:cBhvr>
                                        <p:cTn id="92" dur="500"/>
                                        <p:tgtEl>
                                          <p:spTgt spid="32"/>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17"/>
                                        </p:tgtEl>
                                        <p:attrNameLst>
                                          <p:attrName>style.visibility</p:attrName>
                                        </p:attrNameLst>
                                      </p:cBhvr>
                                      <p:to>
                                        <p:strVal val="visible"/>
                                      </p:to>
                                    </p:set>
                                    <p:animEffect transition="in" filter="wipe(left)">
                                      <p:cBhvr>
                                        <p:cTn id="95" dur="500"/>
                                        <p:tgtEl>
                                          <p:spTgt spid="17"/>
                                        </p:tgtEl>
                                      </p:cBhvr>
                                    </p:animEffect>
                                  </p:childTnLst>
                                </p:cTn>
                              </p:par>
                            </p:childTnLst>
                          </p:cTn>
                        </p:par>
                      </p:childTnLst>
                    </p:cTn>
                  </p:par>
                  <p:par>
                    <p:cTn id="96" fill="hold">
                      <p:stCondLst>
                        <p:cond delay="indefinite"/>
                      </p:stCondLst>
                      <p:childTnLst>
                        <p:par>
                          <p:cTn id="97" fill="hold">
                            <p:stCondLst>
                              <p:cond delay="0"/>
                            </p:stCondLst>
                            <p:childTnLst>
                              <p:par>
                                <p:cTn id="98" presetID="5" presetClass="entr" presetSubtype="10" fill="hold" nodeType="clickEffect">
                                  <p:stCondLst>
                                    <p:cond delay="0"/>
                                  </p:stCondLst>
                                  <p:childTnLst>
                                    <p:set>
                                      <p:cBhvr>
                                        <p:cTn id="99" dur="1" fill="hold">
                                          <p:stCondLst>
                                            <p:cond delay="0"/>
                                          </p:stCondLst>
                                        </p:cTn>
                                        <p:tgtEl>
                                          <p:spTgt spid="52"/>
                                        </p:tgtEl>
                                        <p:attrNameLst>
                                          <p:attrName>style.visibility</p:attrName>
                                        </p:attrNameLst>
                                      </p:cBhvr>
                                      <p:to>
                                        <p:strVal val="visible"/>
                                      </p:to>
                                    </p:set>
                                    <p:animEffect transition="in" filter="checkerboard(across)">
                                      <p:cBhvr>
                                        <p:cTn id="100" dur="500"/>
                                        <p:tgtEl>
                                          <p:spTgt spid="52"/>
                                        </p:tgtEl>
                                      </p:cBhvr>
                                    </p:animEffect>
                                  </p:childTnLst>
                                </p:cTn>
                              </p:par>
                              <p:par>
                                <p:cTn id="101" presetID="5" presetClass="entr" presetSubtype="10" fill="hold" grpId="0" nodeType="withEffect">
                                  <p:stCondLst>
                                    <p:cond delay="0"/>
                                  </p:stCondLst>
                                  <p:childTnLst>
                                    <p:set>
                                      <p:cBhvr>
                                        <p:cTn id="102" dur="1" fill="hold">
                                          <p:stCondLst>
                                            <p:cond delay="0"/>
                                          </p:stCondLst>
                                        </p:cTn>
                                        <p:tgtEl>
                                          <p:spTgt spid="9"/>
                                        </p:tgtEl>
                                        <p:attrNameLst>
                                          <p:attrName>style.visibility</p:attrName>
                                        </p:attrNameLst>
                                      </p:cBhvr>
                                      <p:to>
                                        <p:strVal val="visible"/>
                                      </p:to>
                                    </p:set>
                                    <p:animEffect transition="in" filter="checkerboard(across)">
                                      <p:cBhvr>
                                        <p:cTn id="103" dur="500"/>
                                        <p:tgtEl>
                                          <p:spTgt spid="9"/>
                                        </p:tgtEl>
                                      </p:cBhvr>
                                    </p:animEffect>
                                  </p:childTnLst>
                                </p:cTn>
                              </p:par>
                            </p:childTnLst>
                          </p:cTn>
                        </p:par>
                      </p:childTnLst>
                    </p:cTn>
                  </p:par>
                  <p:par>
                    <p:cTn id="104" fill="hold">
                      <p:stCondLst>
                        <p:cond delay="indefinite"/>
                      </p:stCondLst>
                      <p:childTnLst>
                        <p:par>
                          <p:cTn id="105" fill="hold">
                            <p:stCondLst>
                              <p:cond delay="0"/>
                            </p:stCondLst>
                            <p:childTnLst>
                              <p:par>
                                <p:cTn id="106" presetID="5" presetClass="entr" presetSubtype="10" fill="hold" nodeType="clickEffect">
                                  <p:stCondLst>
                                    <p:cond delay="0"/>
                                  </p:stCondLst>
                                  <p:childTnLst>
                                    <p:set>
                                      <p:cBhvr>
                                        <p:cTn id="107" dur="1" fill="hold">
                                          <p:stCondLst>
                                            <p:cond delay="0"/>
                                          </p:stCondLst>
                                        </p:cTn>
                                        <p:tgtEl>
                                          <p:spTgt spid="52"/>
                                        </p:tgtEl>
                                        <p:attrNameLst>
                                          <p:attrName>style.visibility</p:attrName>
                                        </p:attrNameLst>
                                      </p:cBhvr>
                                      <p:to>
                                        <p:strVal val="visible"/>
                                      </p:to>
                                    </p:set>
                                    <p:animEffect transition="in" filter="checkerboard(across)">
                                      <p:cBhvr>
                                        <p:cTn id="108" dur="500"/>
                                        <p:tgtEl>
                                          <p:spTgt spid="52"/>
                                        </p:tgtEl>
                                      </p:cBhvr>
                                    </p:animEffect>
                                  </p:childTnLst>
                                </p:cTn>
                              </p:par>
                              <p:par>
                                <p:cTn id="109" presetID="5" presetClass="entr" presetSubtype="10" fill="hold" grpId="1" nodeType="withEffect">
                                  <p:stCondLst>
                                    <p:cond delay="0"/>
                                  </p:stCondLst>
                                  <p:childTnLst>
                                    <p:set>
                                      <p:cBhvr>
                                        <p:cTn id="110" dur="1" fill="hold">
                                          <p:stCondLst>
                                            <p:cond delay="0"/>
                                          </p:stCondLst>
                                        </p:cTn>
                                        <p:tgtEl>
                                          <p:spTgt spid="9"/>
                                        </p:tgtEl>
                                        <p:attrNameLst>
                                          <p:attrName>style.visibility</p:attrName>
                                        </p:attrNameLst>
                                      </p:cBhvr>
                                      <p:to>
                                        <p:strVal val="visible"/>
                                      </p:to>
                                    </p:set>
                                    <p:animEffect transition="in" filter="checkerboard(across)">
                                      <p:cBhvr>
                                        <p:cTn id="111" dur="500"/>
                                        <p:tgtEl>
                                          <p:spTgt spid="9"/>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nodeType="clickEffect">
                                  <p:stCondLst>
                                    <p:cond delay="0"/>
                                  </p:stCondLst>
                                  <p:childTnLst>
                                    <p:set>
                                      <p:cBhvr>
                                        <p:cTn id="115" dur="1" fill="hold">
                                          <p:stCondLst>
                                            <p:cond delay="0"/>
                                          </p:stCondLst>
                                        </p:cTn>
                                        <p:tgtEl>
                                          <p:spTgt spid="36"/>
                                        </p:tgtEl>
                                        <p:attrNameLst>
                                          <p:attrName>style.visibility</p:attrName>
                                        </p:attrNameLst>
                                      </p:cBhvr>
                                      <p:to>
                                        <p:strVal val="visible"/>
                                      </p:to>
                                    </p:set>
                                    <p:animEffect transition="in" filter="wipe(left)">
                                      <p:cBhvr>
                                        <p:cTn id="116" dur="500"/>
                                        <p:tgtEl>
                                          <p:spTgt spid="36"/>
                                        </p:tgtEl>
                                      </p:cBhvr>
                                    </p:animEffect>
                                  </p:childTnLst>
                                </p:cTn>
                              </p:par>
                              <p:par>
                                <p:cTn id="117" presetID="22" presetClass="entr" presetSubtype="8" fill="hold" grpId="0" nodeType="withEffect">
                                  <p:stCondLst>
                                    <p:cond delay="0"/>
                                  </p:stCondLst>
                                  <p:childTnLst>
                                    <p:set>
                                      <p:cBhvr>
                                        <p:cTn id="118" dur="1" fill="hold">
                                          <p:stCondLst>
                                            <p:cond delay="0"/>
                                          </p:stCondLst>
                                        </p:cTn>
                                        <p:tgtEl>
                                          <p:spTgt spid="18"/>
                                        </p:tgtEl>
                                        <p:attrNameLst>
                                          <p:attrName>style.visibility</p:attrName>
                                        </p:attrNameLst>
                                      </p:cBhvr>
                                      <p:to>
                                        <p:strVal val="visible"/>
                                      </p:to>
                                    </p:set>
                                    <p:animEffect transition="in" filter="wipe(left)">
                                      <p:cBhvr>
                                        <p:cTn id="119" dur="500"/>
                                        <p:tgtEl>
                                          <p:spTgt spid="18"/>
                                        </p:tgtEl>
                                      </p:cBhvr>
                                    </p:animEffect>
                                  </p:childTnLst>
                                </p:cTn>
                              </p:par>
                            </p:childTnLst>
                          </p:cTn>
                        </p:par>
                      </p:childTnLst>
                    </p:cTn>
                  </p:par>
                  <p:par>
                    <p:cTn id="120" fill="hold">
                      <p:stCondLst>
                        <p:cond delay="indefinite"/>
                      </p:stCondLst>
                      <p:childTnLst>
                        <p:par>
                          <p:cTn id="121" fill="hold">
                            <p:stCondLst>
                              <p:cond delay="0"/>
                            </p:stCondLst>
                            <p:childTnLst>
                              <p:par>
                                <p:cTn id="122" presetID="5" presetClass="entr" presetSubtype="10" fill="hold" nodeType="clickEffect">
                                  <p:stCondLst>
                                    <p:cond delay="0"/>
                                  </p:stCondLst>
                                  <p:childTnLst>
                                    <p:set>
                                      <p:cBhvr>
                                        <p:cTn id="123" dur="1" fill="hold">
                                          <p:stCondLst>
                                            <p:cond delay="0"/>
                                          </p:stCondLst>
                                        </p:cTn>
                                        <p:tgtEl>
                                          <p:spTgt spid="54"/>
                                        </p:tgtEl>
                                        <p:attrNameLst>
                                          <p:attrName>style.visibility</p:attrName>
                                        </p:attrNameLst>
                                      </p:cBhvr>
                                      <p:to>
                                        <p:strVal val="visible"/>
                                      </p:to>
                                    </p:set>
                                    <p:animEffect transition="in" filter="checkerboard(across)">
                                      <p:cBhvr>
                                        <p:cTn id="124" dur="500"/>
                                        <p:tgtEl>
                                          <p:spTgt spid="54"/>
                                        </p:tgtEl>
                                      </p:cBhvr>
                                    </p:animEffect>
                                  </p:childTnLst>
                                </p:cTn>
                              </p:par>
                              <p:par>
                                <p:cTn id="125" presetID="5" presetClass="entr" presetSubtype="10" fill="hold" grpId="0" nodeType="withEffect">
                                  <p:stCondLst>
                                    <p:cond delay="0"/>
                                  </p:stCondLst>
                                  <p:childTnLst>
                                    <p:set>
                                      <p:cBhvr>
                                        <p:cTn id="126" dur="1" fill="hold">
                                          <p:stCondLst>
                                            <p:cond delay="0"/>
                                          </p:stCondLst>
                                        </p:cTn>
                                        <p:tgtEl>
                                          <p:spTgt spid="10"/>
                                        </p:tgtEl>
                                        <p:attrNameLst>
                                          <p:attrName>style.visibility</p:attrName>
                                        </p:attrNameLst>
                                      </p:cBhvr>
                                      <p:to>
                                        <p:strVal val="visible"/>
                                      </p:to>
                                    </p:set>
                                    <p:animEffect transition="in" filter="checkerboard(across)">
                                      <p:cBhvr>
                                        <p:cTn id="127" dur="500"/>
                                        <p:tgtEl>
                                          <p:spTgt spid="10"/>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8" fill="hold" nodeType="clickEffect">
                                  <p:stCondLst>
                                    <p:cond delay="0"/>
                                  </p:stCondLst>
                                  <p:childTnLst>
                                    <p:set>
                                      <p:cBhvr>
                                        <p:cTn id="131" dur="1" fill="hold">
                                          <p:stCondLst>
                                            <p:cond delay="0"/>
                                          </p:stCondLst>
                                        </p:cTn>
                                        <p:tgtEl>
                                          <p:spTgt spid="38"/>
                                        </p:tgtEl>
                                        <p:attrNameLst>
                                          <p:attrName>style.visibility</p:attrName>
                                        </p:attrNameLst>
                                      </p:cBhvr>
                                      <p:to>
                                        <p:strVal val="visible"/>
                                      </p:to>
                                    </p:set>
                                    <p:animEffect transition="in" filter="wipe(left)">
                                      <p:cBhvr>
                                        <p:cTn id="132" dur="500"/>
                                        <p:tgtEl>
                                          <p:spTgt spid="38"/>
                                        </p:tgtEl>
                                      </p:cBhvr>
                                    </p:animEffect>
                                  </p:childTnLst>
                                </p:cTn>
                              </p:par>
                              <p:par>
                                <p:cTn id="133" presetID="22" presetClass="entr" presetSubtype="8" fill="hold" grpId="0" nodeType="withEffect">
                                  <p:stCondLst>
                                    <p:cond delay="0"/>
                                  </p:stCondLst>
                                  <p:childTnLst>
                                    <p:set>
                                      <p:cBhvr>
                                        <p:cTn id="134" dur="1" fill="hold">
                                          <p:stCondLst>
                                            <p:cond delay="0"/>
                                          </p:stCondLst>
                                        </p:cTn>
                                        <p:tgtEl>
                                          <p:spTgt spid="19"/>
                                        </p:tgtEl>
                                        <p:attrNameLst>
                                          <p:attrName>style.visibility</p:attrName>
                                        </p:attrNameLst>
                                      </p:cBhvr>
                                      <p:to>
                                        <p:strVal val="visible"/>
                                      </p:to>
                                    </p:set>
                                    <p:animEffect transition="in" filter="wipe(left)">
                                      <p:cBhvr>
                                        <p:cTn id="135" dur="500"/>
                                        <p:tgtEl>
                                          <p:spTgt spid="19"/>
                                        </p:tgtEl>
                                      </p:cBhvr>
                                    </p:animEffect>
                                  </p:childTnLst>
                                </p:cTn>
                              </p:par>
                            </p:childTnLst>
                          </p:cTn>
                        </p:par>
                      </p:childTnLst>
                    </p:cTn>
                  </p:par>
                  <p:par>
                    <p:cTn id="136" fill="hold">
                      <p:stCondLst>
                        <p:cond delay="indefinite"/>
                      </p:stCondLst>
                      <p:childTnLst>
                        <p:par>
                          <p:cTn id="137" fill="hold">
                            <p:stCondLst>
                              <p:cond delay="0"/>
                            </p:stCondLst>
                            <p:childTnLst>
                              <p:par>
                                <p:cTn id="138" presetID="5" presetClass="entr" presetSubtype="10" fill="hold" nodeType="clickEffect">
                                  <p:stCondLst>
                                    <p:cond delay="0"/>
                                  </p:stCondLst>
                                  <p:childTnLst>
                                    <p:set>
                                      <p:cBhvr>
                                        <p:cTn id="139" dur="1" fill="hold">
                                          <p:stCondLst>
                                            <p:cond delay="0"/>
                                          </p:stCondLst>
                                        </p:cTn>
                                        <p:tgtEl>
                                          <p:spTgt spid="56"/>
                                        </p:tgtEl>
                                        <p:attrNameLst>
                                          <p:attrName>style.visibility</p:attrName>
                                        </p:attrNameLst>
                                      </p:cBhvr>
                                      <p:to>
                                        <p:strVal val="visible"/>
                                      </p:to>
                                    </p:set>
                                    <p:animEffect transition="in" filter="checkerboard(across)">
                                      <p:cBhvr>
                                        <p:cTn id="140" dur="500"/>
                                        <p:tgtEl>
                                          <p:spTgt spid="56"/>
                                        </p:tgtEl>
                                      </p:cBhvr>
                                    </p:animEffect>
                                  </p:childTnLst>
                                </p:cTn>
                              </p:par>
                              <p:par>
                                <p:cTn id="141" presetID="5" presetClass="entr" presetSubtype="10" fill="hold" grpId="0" nodeType="withEffect">
                                  <p:stCondLst>
                                    <p:cond delay="0"/>
                                  </p:stCondLst>
                                  <p:childTnLst>
                                    <p:set>
                                      <p:cBhvr>
                                        <p:cTn id="142" dur="1" fill="hold">
                                          <p:stCondLst>
                                            <p:cond delay="0"/>
                                          </p:stCondLst>
                                        </p:cTn>
                                        <p:tgtEl>
                                          <p:spTgt spid="11"/>
                                        </p:tgtEl>
                                        <p:attrNameLst>
                                          <p:attrName>style.visibility</p:attrName>
                                        </p:attrNameLst>
                                      </p:cBhvr>
                                      <p:to>
                                        <p:strVal val="visible"/>
                                      </p:to>
                                    </p:set>
                                    <p:animEffect transition="in" filter="checkerboard(across)">
                                      <p:cBhvr>
                                        <p:cTn id="143" dur="500"/>
                                        <p:tgtEl>
                                          <p:spTgt spid="11"/>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8" fill="hold" nodeType="clickEffect">
                                  <p:stCondLst>
                                    <p:cond delay="0"/>
                                  </p:stCondLst>
                                  <p:childTnLst>
                                    <p:set>
                                      <p:cBhvr>
                                        <p:cTn id="147" dur="1" fill="hold">
                                          <p:stCondLst>
                                            <p:cond delay="0"/>
                                          </p:stCondLst>
                                        </p:cTn>
                                        <p:tgtEl>
                                          <p:spTgt spid="40"/>
                                        </p:tgtEl>
                                        <p:attrNameLst>
                                          <p:attrName>style.visibility</p:attrName>
                                        </p:attrNameLst>
                                      </p:cBhvr>
                                      <p:to>
                                        <p:strVal val="visible"/>
                                      </p:to>
                                    </p:set>
                                    <p:animEffect transition="in" filter="wipe(left)">
                                      <p:cBhvr>
                                        <p:cTn id="148" dur="500"/>
                                        <p:tgtEl>
                                          <p:spTgt spid="40"/>
                                        </p:tgtEl>
                                      </p:cBhvr>
                                    </p:animEffect>
                                  </p:childTnLst>
                                </p:cTn>
                              </p:par>
                              <p:par>
                                <p:cTn id="149" presetID="22" presetClass="entr" presetSubtype="8" fill="hold" grpId="0" nodeType="withEffect">
                                  <p:stCondLst>
                                    <p:cond delay="0"/>
                                  </p:stCondLst>
                                  <p:childTnLst>
                                    <p:set>
                                      <p:cBhvr>
                                        <p:cTn id="150" dur="1" fill="hold">
                                          <p:stCondLst>
                                            <p:cond delay="0"/>
                                          </p:stCondLst>
                                        </p:cTn>
                                        <p:tgtEl>
                                          <p:spTgt spid="20"/>
                                        </p:tgtEl>
                                        <p:attrNameLst>
                                          <p:attrName>style.visibility</p:attrName>
                                        </p:attrNameLst>
                                      </p:cBhvr>
                                      <p:to>
                                        <p:strVal val="visible"/>
                                      </p:to>
                                    </p:set>
                                    <p:animEffect transition="in" filter="wipe(left)">
                                      <p:cBhvr>
                                        <p:cTn id="1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9" grpId="1"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a:extLst>
              <a:ext uri="{FF2B5EF4-FFF2-40B4-BE49-F238E27FC236}">
                <a16:creationId xmlns:a16="http://schemas.microsoft.com/office/drawing/2014/main" id="{ADC584CC-862B-4BA8-B7E2-3D4E2C70D2ED}"/>
              </a:ext>
            </a:extLst>
          </p:cNvPr>
          <p:cNvSpPr txBox="1">
            <a:spLocks noChangeArrowheads="1"/>
          </p:cNvSpPr>
          <p:nvPr/>
        </p:nvSpPr>
        <p:spPr bwMode="auto">
          <a:xfrm>
            <a:off x="1981201" y="1600200"/>
            <a:ext cx="794226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fr-FR" sz="3200" i="1" dirty="0">
                <a:latin typeface="Arial" panose="020B0604020202020204" pitchFamily="34" charset="0"/>
              </a:rPr>
              <a:t>   Le SMED est une méthode qui cherche à</a:t>
            </a:r>
          </a:p>
          <a:p>
            <a:r>
              <a:rPr lang="fr-FR" altLang="fr-FR" sz="3200" i="1" dirty="0">
                <a:latin typeface="Arial" panose="020B0604020202020204" pitchFamily="34" charset="0"/>
              </a:rPr>
              <a:t>réduire le temps de changement de série</a:t>
            </a:r>
          </a:p>
        </p:txBody>
      </p:sp>
      <p:sp>
        <p:nvSpPr>
          <p:cNvPr id="2053" name="Text Box 5">
            <a:extLst>
              <a:ext uri="{FF2B5EF4-FFF2-40B4-BE49-F238E27FC236}">
                <a16:creationId xmlns:a16="http://schemas.microsoft.com/office/drawing/2014/main" id="{80C4C0BF-9505-420C-8394-37966E4ED4AD}"/>
              </a:ext>
            </a:extLst>
          </p:cNvPr>
          <p:cNvSpPr txBox="1">
            <a:spLocks noChangeArrowheads="1"/>
          </p:cNvSpPr>
          <p:nvPr/>
        </p:nvSpPr>
        <p:spPr bwMode="auto">
          <a:xfrm>
            <a:off x="2362201" y="2819400"/>
            <a:ext cx="7491413"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fr-FR" sz="4000" b="1" dirty="0">
                <a:solidFill>
                  <a:schemeClr val="accent6">
                    <a:lumMod val="75000"/>
                  </a:schemeClr>
                </a:solidFill>
                <a:latin typeface="Arial" panose="020B0604020202020204" pitchFamily="34" charset="0"/>
              </a:rPr>
              <a:t>    </a:t>
            </a:r>
            <a:r>
              <a:rPr lang="fr-FR" altLang="fr-FR" sz="4000" b="1" dirty="0">
                <a:solidFill>
                  <a:srgbClr val="FFFF00"/>
                </a:solidFill>
                <a:latin typeface="Arial" panose="020B0604020202020204" pitchFamily="34" charset="0"/>
              </a:rPr>
              <a:t>S</a:t>
            </a:r>
            <a:r>
              <a:rPr lang="fr-FR" altLang="fr-FR" sz="3200" i="1" dirty="0">
                <a:solidFill>
                  <a:schemeClr val="accent6">
                    <a:lumMod val="75000"/>
                  </a:schemeClr>
                </a:solidFill>
                <a:latin typeface="Arial" panose="020B0604020202020204" pitchFamily="34" charset="0"/>
              </a:rPr>
              <a:t>ingle </a:t>
            </a:r>
            <a:r>
              <a:rPr lang="fr-FR" altLang="fr-FR" sz="4000" b="1" dirty="0">
                <a:solidFill>
                  <a:srgbClr val="FFFF00"/>
                </a:solidFill>
                <a:latin typeface="Arial" panose="020B0604020202020204" pitchFamily="34" charset="0"/>
              </a:rPr>
              <a:t>M</a:t>
            </a:r>
            <a:r>
              <a:rPr lang="fr-FR" altLang="fr-FR" sz="3200" i="1" dirty="0">
                <a:solidFill>
                  <a:schemeClr val="accent6">
                    <a:lumMod val="75000"/>
                  </a:schemeClr>
                </a:solidFill>
                <a:latin typeface="Arial" panose="020B0604020202020204" pitchFamily="34" charset="0"/>
              </a:rPr>
              <a:t>inute </a:t>
            </a:r>
            <a:r>
              <a:rPr lang="fr-FR" altLang="fr-FR" sz="4000" b="1" dirty="0">
                <a:solidFill>
                  <a:srgbClr val="FFFF00"/>
                </a:solidFill>
                <a:latin typeface="Arial" panose="020B0604020202020204" pitchFamily="34" charset="0"/>
              </a:rPr>
              <a:t>E</a:t>
            </a:r>
            <a:r>
              <a:rPr lang="fr-FR" altLang="fr-FR" sz="3200" i="1" dirty="0">
                <a:solidFill>
                  <a:schemeClr val="accent6">
                    <a:lumMod val="75000"/>
                  </a:schemeClr>
                </a:solidFill>
                <a:latin typeface="Arial" panose="020B0604020202020204" pitchFamily="34" charset="0"/>
              </a:rPr>
              <a:t>xchange </a:t>
            </a:r>
            <a:r>
              <a:rPr lang="fr-FR" altLang="fr-FR" sz="4000" b="1" dirty="0">
                <a:solidFill>
                  <a:srgbClr val="FFFF00"/>
                </a:solidFill>
                <a:latin typeface="Arial" panose="020B0604020202020204" pitchFamily="34" charset="0"/>
              </a:rPr>
              <a:t>D</a:t>
            </a:r>
            <a:r>
              <a:rPr lang="fr-FR" altLang="fr-FR" sz="3200" i="1" dirty="0">
                <a:solidFill>
                  <a:schemeClr val="accent6">
                    <a:lumMod val="75000"/>
                  </a:schemeClr>
                </a:solidFill>
                <a:latin typeface="Arial" panose="020B0604020202020204" pitchFamily="34" charset="0"/>
              </a:rPr>
              <a:t>ie   = </a:t>
            </a:r>
          </a:p>
          <a:p>
            <a:r>
              <a:rPr lang="fr-FR" altLang="fr-FR" sz="3200" i="1" dirty="0">
                <a:solidFill>
                  <a:schemeClr val="accent6">
                    <a:lumMod val="75000"/>
                  </a:schemeClr>
                </a:solidFill>
                <a:latin typeface="Arial" panose="020B0604020202020204" pitchFamily="34" charset="0"/>
              </a:rPr>
              <a:t>Echange d ’outil en moins de 10 minutes</a:t>
            </a:r>
          </a:p>
        </p:txBody>
      </p:sp>
      <p:sp>
        <p:nvSpPr>
          <p:cNvPr id="2054" name="Text Box 6">
            <a:extLst>
              <a:ext uri="{FF2B5EF4-FFF2-40B4-BE49-F238E27FC236}">
                <a16:creationId xmlns:a16="http://schemas.microsoft.com/office/drawing/2014/main" id="{579D34AE-8D1D-4129-BA9B-9FD7B5569671}"/>
              </a:ext>
            </a:extLst>
          </p:cNvPr>
          <p:cNvSpPr txBox="1">
            <a:spLocks noChangeArrowheads="1"/>
          </p:cNvSpPr>
          <p:nvPr/>
        </p:nvSpPr>
        <p:spPr bwMode="auto">
          <a:xfrm>
            <a:off x="762000" y="4267200"/>
            <a:ext cx="1059179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fr-FR" sz="3200" i="1" dirty="0">
                <a:solidFill>
                  <a:srgbClr val="CC00FF"/>
                </a:solidFill>
                <a:latin typeface="Arial" panose="020B0604020202020204" pitchFamily="34" charset="0"/>
              </a:rPr>
              <a:t>   </a:t>
            </a:r>
            <a:r>
              <a:rPr lang="fr-FR" altLang="fr-FR" sz="3200" b="1" dirty="0">
                <a:solidFill>
                  <a:srgbClr val="FFFF00"/>
                </a:solidFill>
                <a:latin typeface="Arial" panose="020B0604020202020204" pitchFamily="34" charset="0"/>
              </a:rPr>
              <a:t>Single Minute</a:t>
            </a:r>
            <a:r>
              <a:rPr lang="fr-FR" altLang="fr-FR" sz="3200" i="1" dirty="0">
                <a:solidFill>
                  <a:srgbClr val="FFFF00"/>
                </a:solidFill>
                <a:latin typeface="Arial" panose="020B0604020202020204" pitchFamily="34" charset="0"/>
              </a:rPr>
              <a:t> </a:t>
            </a:r>
            <a:r>
              <a:rPr lang="fr-FR" altLang="fr-FR" sz="3200" i="1" dirty="0">
                <a:latin typeface="Arial" panose="020B0604020202020204" pitchFamily="34" charset="0"/>
              </a:rPr>
              <a:t>signifie que le temps de changement d ’outil en minutes ne doit comporter </a:t>
            </a:r>
            <a:r>
              <a:rPr lang="fr-FR" altLang="fr-FR" sz="3200" i="1" dirty="0" err="1">
                <a:latin typeface="Arial" panose="020B0604020202020204" pitchFamily="34" charset="0"/>
              </a:rPr>
              <a:t>qu</a:t>
            </a:r>
            <a:r>
              <a:rPr lang="fr-FR" altLang="fr-FR" sz="3200" i="1" dirty="0">
                <a:latin typeface="Arial" panose="020B0604020202020204" pitchFamily="34" charset="0"/>
              </a:rPr>
              <a:t> ’un seul chiffre.</a:t>
            </a:r>
          </a:p>
        </p:txBody>
      </p:sp>
      <p:sp>
        <p:nvSpPr>
          <p:cNvPr id="3078" name="WordArt 9">
            <a:extLst>
              <a:ext uri="{FF2B5EF4-FFF2-40B4-BE49-F238E27FC236}">
                <a16:creationId xmlns:a16="http://schemas.microsoft.com/office/drawing/2014/main" id="{7D618682-7966-47AF-86AD-5D1C04A4D63E}"/>
              </a:ext>
            </a:extLst>
          </p:cNvPr>
          <p:cNvSpPr>
            <a:spLocks noChangeArrowheads="1" noChangeShapeType="1" noTextEdit="1"/>
          </p:cNvSpPr>
          <p:nvPr/>
        </p:nvSpPr>
        <p:spPr bwMode="auto">
          <a:xfrm>
            <a:off x="3652838" y="508000"/>
            <a:ext cx="4114800" cy="457200"/>
          </a:xfrm>
          <a:prstGeom prst="rect">
            <a:avLst/>
          </a:prstGeom>
        </p:spPr>
        <p:txBody>
          <a:bodyPr wrap="none" fromWordArt="1">
            <a:prstTxWarp prst="textPlain">
              <a:avLst>
                <a:gd name="adj" fmla="val 50000"/>
              </a:avLst>
            </a:prstTxWarp>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3600" b="1" kern="1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Black" panose="020B0A04020102020204" pitchFamily="34" charset="0"/>
              </a:rPr>
              <a:t>Le SMED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iterate type="lt">
                                    <p:tmPct val="100000"/>
                                  </p:iterate>
                                  <p:childTnLst>
                                    <p:set>
                                      <p:cBhvr>
                                        <p:cTn id="6" dur="1" fill="hold">
                                          <p:stCondLst>
                                            <p:cond delay="0"/>
                                          </p:stCondLst>
                                        </p:cTn>
                                        <p:tgtEl>
                                          <p:spTgt spid="2052"/>
                                        </p:tgtEl>
                                        <p:attrNameLst>
                                          <p:attrName>style.visibility</p:attrName>
                                        </p:attrNameLst>
                                      </p:cBhvr>
                                      <p:to>
                                        <p:strVal val="visible"/>
                                      </p:to>
                                    </p:set>
                                    <p:animEffect transition="in" filter="strips(downRight)">
                                      <p:cBhvr>
                                        <p:cTn id="7" dur="75"/>
                                        <p:tgtEl>
                                          <p:spTgt spid="20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8" fill="hold" grpId="0" nodeType="clickEffect">
                                  <p:stCondLst>
                                    <p:cond delay="0"/>
                                  </p:stCondLst>
                                  <p:iterate type="lt">
                                    <p:tmPct val="100000"/>
                                  </p:iterate>
                                  <p:childTnLst>
                                    <p:set>
                                      <p:cBhvr>
                                        <p:cTn id="11" dur="1" fill="hold">
                                          <p:stCondLst>
                                            <p:cond delay="0"/>
                                          </p:stCondLst>
                                        </p:cTn>
                                        <p:tgtEl>
                                          <p:spTgt spid="2053"/>
                                        </p:tgtEl>
                                        <p:attrNameLst>
                                          <p:attrName>style.visibility</p:attrName>
                                        </p:attrNameLst>
                                      </p:cBhvr>
                                      <p:to>
                                        <p:strVal val="visible"/>
                                      </p:to>
                                    </p:set>
                                    <p:anim calcmode="lin" valueType="num">
                                      <p:cBhvr>
                                        <p:cTn id="12" dur="75" fill="hold"/>
                                        <p:tgtEl>
                                          <p:spTgt spid="2053"/>
                                        </p:tgtEl>
                                        <p:attrNameLst>
                                          <p:attrName>ppt_x</p:attrName>
                                        </p:attrNameLst>
                                      </p:cBhvr>
                                      <p:tavLst>
                                        <p:tav tm="0">
                                          <p:val>
                                            <p:strVal val="#ppt_x-#ppt_w/2"/>
                                          </p:val>
                                        </p:tav>
                                        <p:tav tm="100000">
                                          <p:val>
                                            <p:strVal val="#ppt_x"/>
                                          </p:val>
                                        </p:tav>
                                      </p:tavLst>
                                    </p:anim>
                                    <p:anim calcmode="lin" valueType="num">
                                      <p:cBhvr>
                                        <p:cTn id="13" dur="75" fill="hold"/>
                                        <p:tgtEl>
                                          <p:spTgt spid="2053"/>
                                        </p:tgtEl>
                                        <p:attrNameLst>
                                          <p:attrName>ppt_y</p:attrName>
                                        </p:attrNameLst>
                                      </p:cBhvr>
                                      <p:tavLst>
                                        <p:tav tm="0">
                                          <p:val>
                                            <p:strVal val="#ppt_y"/>
                                          </p:val>
                                        </p:tav>
                                        <p:tav tm="100000">
                                          <p:val>
                                            <p:strVal val="#ppt_y"/>
                                          </p:val>
                                        </p:tav>
                                      </p:tavLst>
                                    </p:anim>
                                    <p:anim calcmode="lin" valueType="num">
                                      <p:cBhvr>
                                        <p:cTn id="14" dur="75" fill="hold"/>
                                        <p:tgtEl>
                                          <p:spTgt spid="2053"/>
                                        </p:tgtEl>
                                        <p:attrNameLst>
                                          <p:attrName>ppt_w</p:attrName>
                                        </p:attrNameLst>
                                      </p:cBhvr>
                                      <p:tavLst>
                                        <p:tav tm="0">
                                          <p:val>
                                            <p:fltVal val="0"/>
                                          </p:val>
                                        </p:tav>
                                        <p:tav tm="100000">
                                          <p:val>
                                            <p:strVal val="#ppt_w"/>
                                          </p:val>
                                        </p:tav>
                                      </p:tavLst>
                                    </p:anim>
                                    <p:anim calcmode="lin" valueType="num">
                                      <p:cBhvr>
                                        <p:cTn id="15" dur="75" fill="hold"/>
                                        <p:tgtEl>
                                          <p:spTgt spid="2053"/>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8" fill="hold" grpId="0" nodeType="clickEffect">
                                  <p:stCondLst>
                                    <p:cond delay="0"/>
                                  </p:stCondLst>
                                  <p:iterate type="lt">
                                    <p:tmPct val="100000"/>
                                  </p:iterate>
                                  <p:childTnLst>
                                    <p:set>
                                      <p:cBhvr>
                                        <p:cTn id="19" dur="1" fill="hold">
                                          <p:stCondLst>
                                            <p:cond delay="0"/>
                                          </p:stCondLst>
                                        </p:cTn>
                                        <p:tgtEl>
                                          <p:spTgt spid="2054"/>
                                        </p:tgtEl>
                                        <p:attrNameLst>
                                          <p:attrName>style.visibility</p:attrName>
                                        </p:attrNameLst>
                                      </p:cBhvr>
                                      <p:to>
                                        <p:strVal val="visible"/>
                                      </p:to>
                                    </p:set>
                                    <p:anim calcmode="lin" valueType="num">
                                      <p:cBhvr>
                                        <p:cTn id="20" dur="75" fill="hold"/>
                                        <p:tgtEl>
                                          <p:spTgt spid="2054"/>
                                        </p:tgtEl>
                                        <p:attrNameLst>
                                          <p:attrName>ppt_x</p:attrName>
                                        </p:attrNameLst>
                                      </p:cBhvr>
                                      <p:tavLst>
                                        <p:tav tm="0">
                                          <p:val>
                                            <p:strVal val="#ppt_x-#ppt_w/2"/>
                                          </p:val>
                                        </p:tav>
                                        <p:tav tm="100000">
                                          <p:val>
                                            <p:strVal val="#ppt_x"/>
                                          </p:val>
                                        </p:tav>
                                      </p:tavLst>
                                    </p:anim>
                                    <p:anim calcmode="lin" valueType="num">
                                      <p:cBhvr>
                                        <p:cTn id="21" dur="75" fill="hold"/>
                                        <p:tgtEl>
                                          <p:spTgt spid="2054"/>
                                        </p:tgtEl>
                                        <p:attrNameLst>
                                          <p:attrName>ppt_y</p:attrName>
                                        </p:attrNameLst>
                                      </p:cBhvr>
                                      <p:tavLst>
                                        <p:tav tm="0">
                                          <p:val>
                                            <p:strVal val="#ppt_y"/>
                                          </p:val>
                                        </p:tav>
                                        <p:tav tm="100000">
                                          <p:val>
                                            <p:strVal val="#ppt_y"/>
                                          </p:val>
                                        </p:tav>
                                      </p:tavLst>
                                    </p:anim>
                                    <p:anim calcmode="lin" valueType="num">
                                      <p:cBhvr>
                                        <p:cTn id="22" dur="75" fill="hold"/>
                                        <p:tgtEl>
                                          <p:spTgt spid="2054"/>
                                        </p:tgtEl>
                                        <p:attrNameLst>
                                          <p:attrName>ppt_w</p:attrName>
                                        </p:attrNameLst>
                                      </p:cBhvr>
                                      <p:tavLst>
                                        <p:tav tm="0">
                                          <p:val>
                                            <p:fltVal val="0"/>
                                          </p:val>
                                        </p:tav>
                                        <p:tav tm="100000">
                                          <p:val>
                                            <p:strVal val="#ppt_w"/>
                                          </p:val>
                                        </p:tav>
                                      </p:tavLst>
                                    </p:anim>
                                    <p:anim calcmode="lin" valueType="num">
                                      <p:cBhvr>
                                        <p:cTn id="23" dur="75" fill="hold"/>
                                        <p:tgtEl>
                                          <p:spTgt spid="205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autoUpdateAnimBg="0"/>
      <p:bldP spid="2053" grpId="0" autoUpdateAnimBg="0"/>
      <p:bldP spid="2054" grpId="0" autoUpdateAnimBg="0"/>
    </p:bld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0" name="Rectangle 28" descr="10%">
            <a:extLst>
              <a:ext uri="{FF2B5EF4-FFF2-40B4-BE49-F238E27FC236}">
                <a16:creationId xmlns:a16="http://schemas.microsoft.com/office/drawing/2014/main" id="{B72E2CF6-AE7B-4AB1-8C04-4F0A2172827F}"/>
              </a:ext>
            </a:extLst>
          </p:cNvPr>
          <p:cNvSpPr>
            <a:spLocks noChangeArrowheads="1"/>
          </p:cNvSpPr>
          <p:nvPr/>
        </p:nvSpPr>
        <p:spPr bwMode="auto">
          <a:xfrm>
            <a:off x="4191000" y="2133600"/>
            <a:ext cx="3962400" cy="4038600"/>
          </a:xfrm>
          <a:prstGeom prst="rect">
            <a:avLst/>
          </a:prstGeom>
          <a:blipFill dpi="0" rotWithShape="0">
            <a:blip r:embed="rId2"/>
            <a:srcRect/>
            <a:tile tx="0" ty="0" sx="100000" sy="100000" flip="none" algn="tl"/>
          </a:blipFill>
          <a:ln w="9525">
            <a:solidFill>
              <a:schemeClr val="tx1">
                <a:alpha val="50195"/>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fr-FR" altLang="fr-FR"/>
          </a:p>
        </p:txBody>
      </p:sp>
      <p:sp>
        <p:nvSpPr>
          <p:cNvPr id="3077" name="Text Box 5">
            <a:extLst>
              <a:ext uri="{FF2B5EF4-FFF2-40B4-BE49-F238E27FC236}">
                <a16:creationId xmlns:a16="http://schemas.microsoft.com/office/drawing/2014/main" id="{F4778FF4-5655-47B0-BEB8-8F3985CC991B}"/>
              </a:ext>
            </a:extLst>
          </p:cNvPr>
          <p:cNvSpPr txBox="1">
            <a:spLocks noChangeArrowheads="1"/>
          </p:cNvSpPr>
          <p:nvPr/>
        </p:nvSpPr>
        <p:spPr bwMode="auto">
          <a:xfrm>
            <a:off x="2286000" y="1143000"/>
            <a:ext cx="58483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fr-FR" sz="3200" i="1" dirty="0">
                <a:solidFill>
                  <a:srgbClr val="CC00FF"/>
                </a:solidFill>
                <a:latin typeface="Arial" panose="020B0604020202020204" pitchFamily="34" charset="0"/>
              </a:rPr>
              <a:t>   </a:t>
            </a:r>
            <a:r>
              <a:rPr lang="fr-FR" altLang="fr-FR" sz="3200" b="1" dirty="0">
                <a:solidFill>
                  <a:srgbClr val="FFFF00"/>
                </a:solidFill>
                <a:latin typeface="Arial" panose="020B0604020202020204" pitchFamily="34" charset="0"/>
              </a:rPr>
              <a:t>QUAND</a:t>
            </a:r>
            <a:r>
              <a:rPr lang="fr-FR" altLang="fr-FR" sz="3200" i="1" dirty="0">
                <a:solidFill>
                  <a:srgbClr val="FF0000"/>
                </a:solidFill>
                <a:latin typeface="Arial" panose="020B0604020202020204" pitchFamily="34" charset="0"/>
              </a:rPr>
              <a:t> </a:t>
            </a:r>
            <a:r>
              <a:rPr lang="fr-FR" altLang="fr-FR" sz="3200" i="1" dirty="0">
                <a:solidFill>
                  <a:srgbClr val="6666FF"/>
                </a:solidFill>
                <a:latin typeface="Arial" panose="020B0604020202020204" pitchFamily="34" charset="0"/>
              </a:rPr>
              <a:t>appliquer le SMED ?</a:t>
            </a:r>
            <a:endParaRPr lang="fr-FR" altLang="fr-FR" sz="3200" i="1" dirty="0">
              <a:solidFill>
                <a:srgbClr val="CC00FF"/>
              </a:solidFill>
              <a:latin typeface="Arial" panose="020B0604020202020204" pitchFamily="34" charset="0"/>
            </a:endParaRPr>
          </a:p>
        </p:txBody>
      </p:sp>
      <p:sp>
        <p:nvSpPr>
          <p:cNvPr id="3078" name="AutoShape 6">
            <a:extLst>
              <a:ext uri="{FF2B5EF4-FFF2-40B4-BE49-F238E27FC236}">
                <a16:creationId xmlns:a16="http://schemas.microsoft.com/office/drawing/2014/main" id="{DE690C32-08D3-4CA3-A554-3AA962AFC969}"/>
              </a:ext>
            </a:extLst>
          </p:cNvPr>
          <p:cNvSpPr>
            <a:spLocks noChangeArrowheads="1"/>
          </p:cNvSpPr>
          <p:nvPr/>
        </p:nvSpPr>
        <p:spPr bwMode="auto">
          <a:xfrm>
            <a:off x="1981200" y="4913144"/>
            <a:ext cx="2209800" cy="381000"/>
          </a:xfrm>
          <a:prstGeom prst="rightArrow">
            <a:avLst>
              <a:gd name="adj1" fmla="val 43750"/>
              <a:gd name="adj2" fmla="val 84154"/>
            </a:avLst>
          </a:prstGeom>
          <a:solidFill>
            <a:srgbClr val="CC00FF"/>
          </a:solidFill>
          <a:ln>
            <a:noFill/>
          </a:ln>
          <a:effectLst>
            <a:outerShdw dist="107763" dir="81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FR" altLang="fr-FR"/>
          </a:p>
        </p:txBody>
      </p:sp>
      <p:sp>
        <p:nvSpPr>
          <p:cNvPr id="3079" name="Line 7">
            <a:extLst>
              <a:ext uri="{FF2B5EF4-FFF2-40B4-BE49-F238E27FC236}">
                <a16:creationId xmlns:a16="http://schemas.microsoft.com/office/drawing/2014/main" id="{981CE7A7-2856-4427-9822-3D769E7A1288}"/>
              </a:ext>
            </a:extLst>
          </p:cNvPr>
          <p:cNvSpPr>
            <a:spLocks noChangeShapeType="1"/>
          </p:cNvSpPr>
          <p:nvPr/>
        </p:nvSpPr>
        <p:spPr bwMode="auto">
          <a:xfrm>
            <a:off x="4191000" y="3733800"/>
            <a:ext cx="0" cy="1905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80" name="Text Box 8">
            <a:extLst>
              <a:ext uri="{FF2B5EF4-FFF2-40B4-BE49-F238E27FC236}">
                <a16:creationId xmlns:a16="http://schemas.microsoft.com/office/drawing/2014/main" id="{E1C9B284-8AD6-406C-8AA7-7C9CBBCE197C}"/>
              </a:ext>
            </a:extLst>
          </p:cNvPr>
          <p:cNvSpPr txBox="1">
            <a:spLocks noChangeArrowheads="1"/>
          </p:cNvSpPr>
          <p:nvPr/>
        </p:nvSpPr>
        <p:spPr bwMode="auto">
          <a:xfrm>
            <a:off x="1895876" y="4038601"/>
            <a:ext cx="201850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fr-FR" altLang="fr-FR" i="1">
                <a:solidFill>
                  <a:srgbClr val="CC00FF"/>
                </a:solidFill>
                <a:latin typeface="Arial" panose="020B0604020202020204" pitchFamily="34" charset="0"/>
              </a:rPr>
              <a:t>Fin d’usinage</a:t>
            </a:r>
          </a:p>
          <a:p>
            <a:pPr algn="ctr"/>
            <a:r>
              <a:rPr lang="fr-FR" altLang="fr-FR" i="1">
                <a:solidFill>
                  <a:srgbClr val="CC00FF"/>
                </a:solidFill>
                <a:latin typeface="Arial" panose="020B0604020202020204" pitchFamily="34" charset="0"/>
              </a:rPr>
              <a:t>série A</a:t>
            </a:r>
            <a:endParaRPr lang="fr-FR" altLang="fr-FR"/>
          </a:p>
        </p:txBody>
      </p:sp>
      <p:sp>
        <p:nvSpPr>
          <p:cNvPr id="3081" name="AutoShape 9">
            <a:extLst>
              <a:ext uri="{FF2B5EF4-FFF2-40B4-BE49-F238E27FC236}">
                <a16:creationId xmlns:a16="http://schemas.microsoft.com/office/drawing/2014/main" id="{C079B55A-AD90-4E9E-85C8-1124B47CFC7B}"/>
              </a:ext>
            </a:extLst>
          </p:cNvPr>
          <p:cNvSpPr>
            <a:spLocks noChangeArrowheads="1"/>
          </p:cNvSpPr>
          <p:nvPr/>
        </p:nvSpPr>
        <p:spPr bwMode="auto">
          <a:xfrm flipH="1">
            <a:off x="8153400" y="4800600"/>
            <a:ext cx="2209800" cy="381000"/>
          </a:xfrm>
          <a:prstGeom prst="rightArrow">
            <a:avLst>
              <a:gd name="adj1" fmla="val 43750"/>
              <a:gd name="adj2" fmla="val 84154"/>
            </a:avLst>
          </a:prstGeom>
          <a:solidFill>
            <a:srgbClr val="00CC00"/>
          </a:solidFill>
          <a:ln>
            <a:noFill/>
          </a:ln>
          <a:effectLst>
            <a:outerShdw dist="107763"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FR" altLang="fr-FR"/>
          </a:p>
        </p:txBody>
      </p:sp>
      <p:sp>
        <p:nvSpPr>
          <p:cNvPr id="3083" name="Line 11">
            <a:extLst>
              <a:ext uri="{FF2B5EF4-FFF2-40B4-BE49-F238E27FC236}">
                <a16:creationId xmlns:a16="http://schemas.microsoft.com/office/drawing/2014/main" id="{0C0CCF12-07F0-42C8-BCAB-AA34E7DC572B}"/>
              </a:ext>
            </a:extLst>
          </p:cNvPr>
          <p:cNvSpPr>
            <a:spLocks noChangeShapeType="1"/>
          </p:cNvSpPr>
          <p:nvPr/>
        </p:nvSpPr>
        <p:spPr bwMode="auto">
          <a:xfrm>
            <a:off x="8153400" y="3733800"/>
            <a:ext cx="0" cy="1905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84" name="Text Box 12">
            <a:extLst>
              <a:ext uri="{FF2B5EF4-FFF2-40B4-BE49-F238E27FC236}">
                <a16:creationId xmlns:a16="http://schemas.microsoft.com/office/drawing/2014/main" id="{C6718398-4797-4FF9-99DC-1ADA23B36B8D}"/>
              </a:ext>
            </a:extLst>
          </p:cNvPr>
          <p:cNvSpPr txBox="1">
            <a:spLocks noChangeArrowheads="1"/>
          </p:cNvSpPr>
          <p:nvPr/>
        </p:nvSpPr>
        <p:spPr bwMode="auto">
          <a:xfrm>
            <a:off x="8142368" y="4038601"/>
            <a:ext cx="241284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fr-FR" altLang="fr-FR" i="1">
                <a:solidFill>
                  <a:srgbClr val="00CC00"/>
                </a:solidFill>
                <a:latin typeface="Arial" panose="020B0604020202020204" pitchFamily="34" charset="0"/>
              </a:rPr>
              <a:t>Début d’usinage</a:t>
            </a:r>
          </a:p>
          <a:p>
            <a:pPr algn="ctr"/>
            <a:r>
              <a:rPr lang="fr-FR" altLang="fr-FR" i="1">
                <a:solidFill>
                  <a:srgbClr val="00CC00"/>
                </a:solidFill>
                <a:latin typeface="Arial" panose="020B0604020202020204" pitchFamily="34" charset="0"/>
              </a:rPr>
              <a:t>série B</a:t>
            </a:r>
            <a:endParaRPr lang="fr-FR" altLang="fr-FR">
              <a:solidFill>
                <a:srgbClr val="00CC00"/>
              </a:solidFill>
            </a:endParaRPr>
          </a:p>
        </p:txBody>
      </p:sp>
      <p:sp>
        <p:nvSpPr>
          <p:cNvPr id="3085" name="AutoShape 13">
            <a:extLst>
              <a:ext uri="{FF2B5EF4-FFF2-40B4-BE49-F238E27FC236}">
                <a16:creationId xmlns:a16="http://schemas.microsoft.com/office/drawing/2014/main" id="{9D77AFF4-EC98-465A-ACBC-D7D034145802}"/>
              </a:ext>
            </a:extLst>
          </p:cNvPr>
          <p:cNvSpPr>
            <a:spLocks noChangeArrowheads="1"/>
          </p:cNvSpPr>
          <p:nvPr/>
        </p:nvSpPr>
        <p:spPr bwMode="auto">
          <a:xfrm>
            <a:off x="3124200" y="2286000"/>
            <a:ext cx="2133600" cy="1371600"/>
          </a:xfrm>
          <a:prstGeom prst="downArrowCallout">
            <a:avLst>
              <a:gd name="adj1" fmla="val 14475"/>
              <a:gd name="adj2" fmla="val 13503"/>
              <a:gd name="adj3" fmla="val 16667"/>
              <a:gd name="adj4" fmla="val 52546"/>
            </a:avLst>
          </a:prstGeom>
          <a:solidFill>
            <a:srgbClr val="CC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81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fr-FR" altLang="fr-FR" sz="2000" b="1" i="1">
                <a:latin typeface="Arial" panose="020B0604020202020204" pitchFamily="34" charset="0"/>
              </a:rPr>
              <a:t>Dernière pièce </a:t>
            </a:r>
          </a:p>
          <a:p>
            <a:pPr algn="ctr"/>
            <a:r>
              <a:rPr lang="fr-FR" altLang="fr-FR" sz="2000" b="1" i="1">
                <a:latin typeface="Arial" panose="020B0604020202020204" pitchFamily="34" charset="0"/>
              </a:rPr>
              <a:t>bonne série A</a:t>
            </a:r>
            <a:endParaRPr lang="fr-FR" altLang="fr-FR"/>
          </a:p>
        </p:txBody>
      </p:sp>
      <p:sp>
        <p:nvSpPr>
          <p:cNvPr id="3087" name="AutoShape 15">
            <a:extLst>
              <a:ext uri="{FF2B5EF4-FFF2-40B4-BE49-F238E27FC236}">
                <a16:creationId xmlns:a16="http://schemas.microsoft.com/office/drawing/2014/main" id="{EB3C0461-85B2-4682-B9E8-B08FE5B464CE}"/>
              </a:ext>
            </a:extLst>
          </p:cNvPr>
          <p:cNvSpPr>
            <a:spLocks noChangeArrowheads="1"/>
          </p:cNvSpPr>
          <p:nvPr/>
        </p:nvSpPr>
        <p:spPr bwMode="auto">
          <a:xfrm>
            <a:off x="7086600" y="2286000"/>
            <a:ext cx="2133600" cy="1371600"/>
          </a:xfrm>
          <a:prstGeom prst="downArrowCallout">
            <a:avLst>
              <a:gd name="adj1" fmla="val 14475"/>
              <a:gd name="adj2" fmla="val 13503"/>
              <a:gd name="adj3" fmla="val 16667"/>
              <a:gd name="adj4" fmla="val 52546"/>
            </a:avLst>
          </a:prstGeom>
          <a:solidFill>
            <a:srgbClr val="00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81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fr-FR" altLang="fr-FR" sz="2000" b="1" i="1">
                <a:latin typeface="Arial" panose="020B0604020202020204" pitchFamily="34" charset="0"/>
              </a:rPr>
              <a:t>Première pièce </a:t>
            </a:r>
          </a:p>
          <a:p>
            <a:pPr algn="ctr"/>
            <a:r>
              <a:rPr lang="fr-FR" altLang="fr-FR" sz="2000" b="1" i="1">
                <a:latin typeface="Arial" panose="020B0604020202020204" pitchFamily="34" charset="0"/>
              </a:rPr>
              <a:t>bonne série B</a:t>
            </a:r>
            <a:endParaRPr lang="fr-FR" altLang="fr-FR"/>
          </a:p>
        </p:txBody>
      </p:sp>
      <p:sp>
        <p:nvSpPr>
          <p:cNvPr id="3088" name="AutoShape 16">
            <a:extLst>
              <a:ext uri="{FF2B5EF4-FFF2-40B4-BE49-F238E27FC236}">
                <a16:creationId xmlns:a16="http://schemas.microsoft.com/office/drawing/2014/main" id="{09AC918D-6B1A-4D24-8B5B-117EE6013FFD}"/>
              </a:ext>
            </a:extLst>
          </p:cNvPr>
          <p:cNvSpPr>
            <a:spLocks noChangeArrowheads="1"/>
          </p:cNvSpPr>
          <p:nvPr/>
        </p:nvSpPr>
        <p:spPr bwMode="auto">
          <a:xfrm>
            <a:off x="4191000" y="5334000"/>
            <a:ext cx="3962400" cy="533400"/>
          </a:xfrm>
          <a:prstGeom prst="leftRightArrow">
            <a:avLst>
              <a:gd name="adj1" fmla="val 57500"/>
              <a:gd name="adj2" fmla="val 66651"/>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fr-FR" altLang="fr-FR" dirty="0"/>
          </a:p>
        </p:txBody>
      </p:sp>
      <p:sp>
        <p:nvSpPr>
          <p:cNvPr id="3093" name="AutoShape 21">
            <a:extLst>
              <a:ext uri="{FF2B5EF4-FFF2-40B4-BE49-F238E27FC236}">
                <a16:creationId xmlns:a16="http://schemas.microsoft.com/office/drawing/2014/main" id="{11D6AAE4-5A49-467F-A58D-8B3E3284BC60}"/>
              </a:ext>
            </a:extLst>
          </p:cNvPr>
          <p:cNvSpPr>
            <a:spLocks noChangeArrowheads="1"/>
          </p:cNvSpPr>
          <p:nvPr/>
        </p:nvSpPr>
        <p:spPr bwMode="auto">
          <a:xfrm>
            <a:off x="5562600" y="4038600"/>
            <a:ext cx="1219200" cy="304800"/>
          </a:xfrm>
          <a:custGeom>
            <a:avLst/>
            <a:gdLst>
              <a:gd name="T0" fmla="*/ 914400 w 21600"/>
              <a:gd name="T1" fmla="*/ 0 h 21600"/>
              <a:gd name="T2" fmla="*/ 0 w 21600"/>
              <a:gd name="T3" fmla="*/ 152400 h 21600"/>
              <a:gd name="T4" fmla="*/ 914400 w 21600"/>
              <a:gd name="T5" fmla="*/ 304800 h 21600"/>
              <a:gd name="T6" fmla="*/ 1219200 w 21600"/>
              <a:gd name="T7" fmla="*/ 1524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6666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94" name="AutoShape 22">
            <a:extLst>
              <a:ext uri="{FF2B5EF4-FFF2-40B4-BE49-F238E27FC236}">
                <a16:creationId xmlns:a16="http://schemas.microsoft.com/office/drawing/2014/main" id="{D135E326-180D-4133-BF85-BF249F6A9A79}"/>
              </a:ext>
            </a:extLst>
          </p:cNvPr>
          <p:cNvSpPr>
            <a:spLocks noChangeArrowheads="1"/>
          </p:cNvSpPr>
          <p:nvPr/>
        </p:nvSpPr>
        <p:spPr bwMode="auto">
          <a:xfrm>
            <a:off x="6858000" y="4038600"/>
            <a:ext cx="1295400" cy="304800"/>
          </a:xfrm>
          <a:custGeom>
            <a:avLst/>
            <a:gdLst>
              <a:gd name="T0" fmla="*/ 971550 w 21600"/>
              <a:gd name="T1" fmla="*/ 0 h 21600"/>
              <a:gd name="T2" fmla="*/ 0 w 21600"/>
              <a:gd name="T3" fmla="*/ 152400 h 21600"/>
              <a:gd name="T4" fmla="*/ 971550 w 21600"/>
              <a:gd name="T5" fmla="*/ 304800 h 21600"/>
              <a:gd name="T6" fmla="*/ 1295400 w 21600"/>
              <a:gd name="T7" fmla="*/ 1524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3333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95" name="AutoShape 23">
            <a:extLst>
              <a:ext uri="{FF2B5EF4-FFF2-40B4-BE49-F238E27FC236}">
                <a16:creationId xmlns:a16="http://schemas.microsoft.com/office/drawing/2014/main" id="{BF9B3DA1-59DE-4E45-B839-82A33CD6EE41}"/>
              </a:ext>
            </a:extLst>
          </p:cNvPr>
          <p:cNvSpPr>
            <a:spLocks noChangeArrowheads="1"/>
          </p:cNvSpPr>
          <p:nvPr/>
        </p:nvSpPr>
        <p:spPr bwMode="auto">
          <a:xfrm>
            <a:off x="4191000" y="4038600"/>
            <a:ext cx="1295400" cy="304800"/>
          </a:xfrm>
          <a:custGeom>
            <a:avLst/>
            <a:gdLst>
              <a:gd name="T0" fmla="*/ 971550 w 21600"/>
              <a:gd name="T1" fmla="*/ 0 h 21600"/>
              <a:gd name="T2" fmla="*/ 0 w 21600"/>
              <a:gd name="T3" fmla="*/ 152400 h 21600"/>
              <a:gd name="T4" fmla="*/ 971550 w 21600"/>
              <a:gd name="T5" fmla="*/ 304800 h 21600"/>
              <a:gd name="T6" fmla="*/ 1295400 w 21600"/>
              <a:gd name="T7" fmla="*/ 1524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9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97" name="Text Box 25">
            <a:extLst>
              <a:ext uri="{FF2B5EF4-FFF2-40B4-BE49-F238E27FC236}">
                <a16:creationId xmlns:a16="http://schemas.microsoft.com/office/drawing/2014/main" id="{E4484EF4-1730-407A-B9BB-EA4318B18914}"/>
              </a:ext>
            </a:extLst>
          </p:cNvPr>
          <p:cNvSpPr txBox="1">
            <a:spLocks noChangeArrowheads="1"/>
          </p:cNvSpPr>
          <p:nvPr/>
        </p:nvSpPr>
        <p:spPr bwMode="auto">
          <a:xfrm>
            <a:off x="4191000" y="4343401"/>
            <a:ext cx="1225550" cy="3667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fr-FR" sz="1800" i="1">
                <a:solidFill>
                  <a:schemeClr val="accent2"/>
                </a:solidFill>
                <a:latin typeface="Arial" panose="020B0604020202020204" pitchFamily="34" charset="0"/>
              </a:rPr>
              <a:t>Nettoyage</a:t>
            </a:r>
          </a:p>
        </p:txBody>
      </p:sp>
      <p:sp>
        <p:nvSpPr>
          <p:cNvPr id="3098" name="Text Box 26">
            <a:extLst>
              <a:ext uri="{FF2B5EF4-FFF2-40B4-BE49-F238E27FC236}">
                <a16:creationId xmlns:a16="http://schemas.microsoft.com/office/drawing/2014/main" id="{52857A85-AD7C-4FC1-BC21-E376B9BD8D8C}"/>
              </a:ext>
            </a:extLst>
          </p:cNvPr>
          <p:cNvSpPr txBox="1">
            <a:spLocks noChangeArrowheads="1"/>
          </p:cNvSpPr>
          <p:nvPr/>
        </p:nvSpPr>
        <p:spPr bwMode="auto">
          <a:xfrm>
            <a:off x="5334000" y="3429000"/>
            <a:ext cx="1492250" cy="641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fr-FR" altLang="fr-FR" sz="1800" i="1">
                <a:solidFill>
                  <a:schemeClr val="accent2"/>
                </a:solidFill>
                <a:latin typeface="Arial" panose="020B0604020202020204" pitchFamily="34" charset="0"/>
              </a:rPr>
              <a:t>Changement</a:t>
            </a:r>
          </a:p>
          <a:p>
            <a:pPr algn="ctr"/>
            <a:r>
              <a:rPr lang="fr-FR" altLang="fr-FR" sz="1800" i="1">
                <a:solidFill>
                  <a:schemeClr val="accent2"/>
                </a:solidFill>
                <a:latin typeface="Arial" panose="020B0604020202020204" pitchFamily="34" charset="0"/>
              </a:rPr>
              <a:t>outillage</a:t>
            </a:r>
          </a:p>
        </p:txBody>
      </p:sp>
      <p:sp>
        <p:nvSpPr>
          <p:cNvPr id="3099" name="Text Box 27">
            <a:extLst>
              <a:ext uri="{FF2B5EF4-FFF2-40B4-BE49-F238E27FC236}">
                <a16:creationId xmlns:a16="http://schemas.microsoft.com/office/drawing/2014/main" id="{4ED97A30-600D-4CE6-990B-7F6497F940F3}"/>
              </a:ext>
            </a:extLst>
          </p:cNvPr>
          <p:cNvSpPr txBox="1">
            <a:spLocks noChangeArrowheads="1"/>
          </p:cNvSpPr>
          <p:nvPr/>
        </p:nvSpPr>
        <p:spPr bwMode="auto">
          <a:xfrm>
            <a:off x="7010400" y="4343401"/>
            <a:ext cx="1035050" cy="3667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fr-FR" sz="1800" i="1">
                <a:solidFill>
                  <a:schemeClr val="accent2"/>
                </a:solidFill>
                <a:latin typeface="Arial" panose="020B0604020202020204" pitchFamily="34" charset="0"/>
              </a:rPr>
              <a:t>Réglage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iterate type="lt">
                                    <p:tmPct val="100000"/>
                                  </p:iterate>
                                  <p:childTnLst>
                                    <p:set>
                                      <p:cBhvr>
                                        <p:cTn id="6" dur="1" fill="hold">
                                          <p:stCondLst>
                                            <p:cond delay="0"/>
                                          </p:stCondLst>
                                        </p:cTn>
                                        <p:tgtEl>
                                          <p:spTgt spid="3077"/>
                                        </p:tgtEl>
                                        <p:attrNameLst>
                                          <p:attrName>style.visibility</p:attrName>
                                        </p:attrNameLst>
                                      </p:cBhvr>
                                      <p:to>
                                        <p:strVal val="visible"/>
                                      </p:to>
                                    </p:set>
                                    <p:anim calcmode="lin" valueType="num">
                                      <p:cBhvr>
                                        <p:cTn id="7" dur="75" fill="hold"/>
                                        <p:tgtEl>
                                          <p:spTgt spid="3077"/>
                                        </p:tgtEl>
                                        <p:attrNameLst>
                                          <p:attrName>ppt_x</p:attrName>
                                        </p:attrNameLst>
                                      </p:cBhvr>
                                      <p:tavLst>
                                        <p:tav tm="0">
                                          <p:val>
                                            <p:strVal val="#ppt_x-#ppt_w/2"/>
                                          </p:val>
                                        </p:tav>
                                        <p:tav tm="100000">
                                          <p:val>
                                            <p:strVal val="#ppt_x"/>
                                          </p:val>
                                        </p:tav>
                                      </p:tavLst>
                                    </p:anim>
                                    <p:anim calcmode="lin" valueType="num">
                                      <p:cBhvr>
                                        <p:cTn id="8" dur="75" fill="hold"/>
                                        <p:tgtEl>
                                          <p:spTgt spid="3077"/>
                                        </p:tgtEl>
                                        <p:attrNameLst>
                                          <p:attrName>ppt_y</p:attrName>
                                        </p:attrNameLst>
                                      </p:cBhvr>
                                      <p:tavLst>
                                        <p:tav tm="0">
                                          <p:val>
                                            <p:strVal val="#ppt_y"/>
                                          </p:val>
                                        </p:tav>
                                        <p:tav tm="100000">
                                          <p:val>
                                            <p:strVal val="#ppt_y"/>
                                          </p:val>
                                        </p:tav>
                                      </p:tavLst>
                                    </p:anim>
                                    <p:anim calcmode="lin" valueType="num">
                                      <p:cBhvr>
                                        <p:cTn id="9" dur="75" fill="hold"/>
                                        <p:tgtEl>
                                          <p:spTgt spid="3077"/>
                                        </p:tgtEl>
                                        <p:attrNameLst>
                                          <p:attrName>ppt_w</p:attrName>
                                        </p:attrNameLst>
                                      </p:cBhvr>
                                      <p:tavLst>
                                        <p:tav tm="0">
                                          <p:val>
                                            <p:fltVal val="0"/>
                                          </p:val>
                                        </p:tav>
                                        <p:tav tm="100000">
                                          <p:val>
                                            <p:strVal val="#ppt_w"/>
                                          </p:val>
                                        </p:tav>
                                      </p:tavLst>
                                    </p:anim>
                                    <p:anim calcmode="lin" valueType="num">
                                      <p:cBhvr>
                                        <p:cTn id="10" dur="75" fill="hold"/>
                                        <p:tgtEl>
                                          <p:spTgt spid="3077"/>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nodeType="clickEffect">
                                  <p:stCondLst>
                                    <p:cond delay="0"/>
                                  </p:stCondLst>
                                  <p:childTnLst>
                                    <p:set>
                                      <p:cBhvr>
                                        <p:cTn id="14" dur="1" fill="hold">
                                          <p:stCondLst>
                                            <p:cond delay="0"/>
                                          </p:stCondLst>
                                        </p:cTn>
                                        <p:tgtEl>
                                          <p:spTgt spid="3078"/>
                                        </p:tgtEl>
                                        <p:attrNameLst>
                                          <p:attrName>style.visibility</p:attrName>
                                        </p:attrNameLst>
                                      </p:cBhvr>
                                      <p:to>
                                        <p:strVal val="visible"/>
                                      </p:to>
                                    </p:set>
                                    <p:anim calcmode="lin" valueType="num">
                                      <p:cBhvr>
                                        <p:cTn id="15" dur="500" fill="hold"/>
                                        <p:tgtEl>
                                          <p:spTgt spid="3078"/>
                                        </p:tgtEl>
                                        <p:attrNameLst>
                                          <p:attrName>ppt_x</p:attrName>
                                        </p:attrNameLst>
                                      </p:cBhvr>
                                      <p:tavLst>
                                        <p:tav tm="0">
                                          <p:val>
                                            <p:strVal val="#ppt_x-#ppt_w/2"/>
                                          </p:val>
                                        </p:tav>
                                        <p:tav tm="100000">
                                          <p:val>
                                            <p:strVal val="#ppt_x"/>
                                          </p:val>
                                        </p:tav>
                                      </p:tavLst>
                                    </p:anim>
                                    <p:anim calcmode="lin" valueType="num">
                                      <p:cBhvr>
                                        <p:cTn id="16" dur="500" fill="hold"/>
                                        <p:tgtEl>
                                          <p:spTgt spid="3078"/>
                                        </p:tgtEl>
                                        <p:attrNameLst>
                                          <p:attrName>ppt_y</p:attrName>
                                        </p:attrNameLst>
                                      </p:cBhvr>
                                      <p:tavLst>
                                        <p:tav tm="0">
                                          <p:val>
                                            <p:strVal val="#ppt_y"/>
                                          </p:val>
                                        </p:tav>
                                        <p:tav tm="100000">
                                          <p:val>
                                            <p:strVal val="#ppt_y"/>
                                          </p:val>
                                        </p:tav>
                                      </p:tavLst>
                                    </p:anim>
                                    <p:anim calcmode="lin" valueType="num">
                                      <p:cBhvr>
                                        <p:cTn id="17" dur="500" fill="hold"/>
                                        <p:tgtEl>
                                          <p:spTgt spid="3078"/>
                                        </p:tgtEl>
                                        <p:attrNameLst>
                                          <p:attrName>ppt_w</p:attrName>
                                        </p:attrNameLst>
                                      </p:cBhvr>
                                      <p:tavLst>
                                        <p:tav tm="0">
                                          <p:val>
                                            <p:fltVal val="0"/>
                                          </p:val>
                                        </p:tav>
                                        <p:tav tm="100000">
                                          <p:val>
                                            <p:strVal val="#ppt_w"/>
                                          </p:val>
                                        </p:tav>
                                      </p:tavLst>
                                    </p:anim>
                                    <p:anim calcmode="lin" valueType="num">
                                      <p:cBhvr>
                                        <p:cTn id="18" dur="500" fill="hold"/>
                                        <p:tgtEl>
                                          <p:spTgt spid="3078"/>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8" fill="hold" grpId="0" nodeType="clickEffect">
                                  <p:stCondLst>
                                    <p:cond delay="0"/>
                                  </p:stCondLst>
                                  <p:iterate type="lt">
                                    <p:tmPct val="100000"/>
                                  </p:iterate>
                                  <p:childTnLst>
                                    <p:set>
                                      <p:cBhvr>
                                        <p:cTn id="22" dur="1" fill="hold">
                                          <p:stCondLst>
                                            <p:cond delay="0"/>
                                          </p:stCondLst>
                                        </p:cTn>
                                        <p:tgtEl>
                                          <p:spTgt spid="3080"/>
                                        </p:tgtEl>
                                        <p:attrNameLst>
                                          <p:attrName>style.visibility</p:attrName>
                                        </p:attrNameLst>
                                      </p:cBhvr>
                                      <p:to>
                                        <p:strVal val="visible"/>
                                      </p:to>
                                    </p:set>
                                    <p:anim calcmode="lin" valueType="num">
                                      <p:cBhvr>
                                        <p:cTn id="23" dur="75" fill="hold"/>
                                        <p:tgtEl>
                                          <p:spTgt spid="3080"/>
                                        </p:tgtEl>
                                        <p:attrNameLst>
                                          <p:attrName>ppt_x</p:attrName>
                                        </p:attrNameLst>
                                      </p:cBhvr>
                                      <p:tavLst>
                                        <p:tav tm="0">
                                          <p:val>
                                            <p:strVal val="#ppt_x-#ppt_w/2"/>
                                          </p:val>
                                        </p:tav>
                                        <p:tav tm="100000">
                                          <p:val>
                                            <p:strVal val="#ppt_x"/>
                                          </p:val>
                                        </p:tav>
                                      </p:tavLst>
                                    </p:anim>
                                    <p:anim calcmode="lin" valueType="num">
                                      <p:cBhvr>
                                        <p:cTn id="24" dur="75" fill="hold"/>
                                        <p:tgtEl>
                                          <p:spTgt spid="3080"/>
                                        </p:tgtEl>
                                        <p:attrNameLst>
                                          <p:attrName>ppt_y</p:attrName>
                                        </p:attrNameLst>
                                      </p:cBhvr>
                                      <p:tavLst>
                                        <p:tav tm="0">
                                          <p:val>
                                            <p:strVal val="#ppt_y"/>
                                          </p:val>
                                        </p:tav>
                                        <p:tav tm="100000">
                                          <p:val>
                                            <p:strVal val="#ppt_y"/>
                                          </p:val>
                                        </p:tav>
                                      </p:tavLst>
                                    </p:anim>
                                    <p:anim calcmode="lin" valueType="num">
                                      <p:cBhvr>
                                        <p:cTn id="25" dur="75" fill="hold"/>
                                        <p:tgtEl>
                                          <p:spTgt spid="3080"/>
                                        </p:tgtEl>
                                        <p:attrNameLst>
                                          <p:attrName>ppt_w</p:attrName>
                                        </p:attrNameLst>
                                      </p:cBhvr>
                                      <p:tavLst>
                                        <p:tav tm="0">
                                          <p:val>
                                            <p:fltVal val="0"/>
                                          </p:val>
                                        </p:tav>
                                        <p:tav tm="100000">
                                          <p:val>
                                            <p:strVal val="#ppt_w"/>
                                          </p:val>
                                        </p:tav>
                                      </p:tavLst>
                                    </p:anim>
                                    <p:anim calcmode="lin" valueType="num">
                                      <p:cBhvr>
                                        <p:cTn id="26" dur="75" fill="hold"/>
                                        <p:tgtEl>
                                          <p:spTgt spid="3080"/>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4" fill="hold" nodeType="clickEffect">
                                  <p:stCondLst>
                                    <p:cond delay="0"/>
                                  </p:stCondLst>
                                  <p:childTnLst>
                                    <p:set>
                                      <p:cBhvr>
                                        <p:cTn id="30" dur="1" fill="hold">
                                          <p:stCondLst>
                                            <p:cond delay="0"/>
                                          </p:stCondLst>
                                        </p:cTn>
                                        <p:tgtEl>
                                          <p:spTgt spid="3079"/>
                                        </p:tgtEl>
                                        <p:attrNameLst>
                                          <p:attrName>style.visibility</p:attrName>
                                        </p:attrNameLst>
                                      </p:cBhvr>
                                      <p:to>
                                        <p:strVal val="visible"/>
                                      </p:to>
                                    </p:set>
                                    <p:anim calcmode="lin" valueType="num">
                                      <p:cBhvr>
                                        <p:cTn id="31" dur="500" fill="hold"/>
                                        <p:tgtEl>
                                          <p:spTgt spid="3079"/>
                                        </p:tgtEl>
                                        <p:attrNameLst>
                                          <p:attrName>ppt_x</p:attrName>
                                        </p:attrNameLst>
                                      </p:cBhvr>
                                      <p:tavLst>
                                        <p:tav tm="0">
                                          <p:val>
                                            <p:strVal val="#ppt_x"/>
                                          </p:val>
                                        </p:tav>
                                        <p:tav tm="100000">
                                          <p:val>
                                            <p:strVal val="#ppt_x"/>
                                          </p:val>
                                        </p:tav>
                                      </p:tavLst>
                                    </p:anim>
                                    <p:anim calcmode="lin" valueType="num">
                                      <p:cBhvr>
                                        <p:cTn id="32" dur="500" fill="hold"/>
                                        <p:tgtEl>
                                          <p:spTgt spid="3079"/>
                                        </p:tgtEl>
                                        <p:attrNameLst>
                                          <p:attrName>ppt_y</p:attrName>
                                        </p:attrNameLst>
                                      </p:cBhvr>
                                      <p:tavLst>
                                        <p:tav tm="0">
                                          <p:val>
                                            <p:strVal val="#ppt_y+#ppt_h/2"/>
                                          </p:val>
                                        </p:tav>
                                        <p:tav tm="100000">
                                          <p:val>
                                            <p:strVal val="#ppt_y"/>
                                          </p:val>
                                        </p:tav>
                                      </p:tavLst>
                                    </p:anim>
                                    <p:anim calcmode="lin" valueType="num">
                                      <p:cBhvr>
                                        <p:cTn id="33" dur="500" fill="hold"/>
                                        <p:tgtEl>
                                          <p:spTgt spid="3079"/>
                                        </p:tgtEl>
                                        <p:attrNameLst>
                                          <p:attrName>ppt_w</p:attrName>
                                        </p:attrNameLst>
                                      </p:cBhvr>
                                      <p:tavLst>
                                        <p:tav tm="0">
                                          <p:val>
                                            <p:strVal val="#ppt_w"/>
                                          </p:val>
                                        </p:tav>
                                        <p:tav tm="100000">
                                          <p:val>
                                            <p:strVal val="#ppt_w"/>
                                          </p:val>
                                        </p:tav>
                                      </p:tavLst>
                                    </p:anim>
                                    <p:anim calcmode="lin" valueType="num">
                                      <p:cBhvr>
                                        <p:cTn id="34" dur="500" fill="hold"/>
                                        <p:tgtEl>
                                          <p:spTgt spid="3079"/>
                                        </p:tgtEl>
                                        <p:attrNameLst>
                                          <p:attrName>ppt_h</p:attrName>
                                        </p:attrNameLst>
                                      </p:cBhvr>
                                      <p:tavLst>
                                        <p:tav tm="0">
                                          <p:val>
                                            <p:fltVal val="0"/>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7" presetClass="entr" presetSubtype="1" fill="hold" grpId="0" nodeType="clickEffect">
                                  <p:stCondLst>
                                    <p:cond delay="0"/>
                                  </p:stCondLst>
                                  <p:iterate type="lt">
                                    <p:tmPct val="100000"/>
                                  </p:iterate>
                                  <p:childTnLst>
                                    <p:set>
                                      <p:cBhvr>
                                        <p:cTn id="38" dur="1" fill="hold">
                                          <p:stCondLst>
                                            <p:cond delay="0"/>
                                          </p:stCondLst>
                                        </p:cTn>
                                        <p:tgtEl>
                                          <p:spTgt spid="3085"/>
                                        </p:tgtEl>
                                        <p:attrNameLst>
                                          <p:attrName>style.visibility</p:attrName>
                                        </p:attrNameLst>
                                      </p:cBhvr>
                                      <p:to>
                                        <p:strVal val="visible"/>
                                      </p:to>
                                    </p:set>
                                    <p:anim calcmode="lin" valueType="num">
                                      <p:cBhvr>
                                        <p:cTn id="39" dur="75" fill="hold"/>
                                        <p:tgtEl>
                                          <p:spTgt spid="3085"/>
                                        </p:tgtEl>
                                        <p:attrNameLst>
                                          <p:attrName>ppt_x</p:attrName>
                                        </p:attrNameLst>
                                      </p:cBhvr>
                                      <p:tavLst>
                                        <p:tav tm="0">
                                          <p:val>
                                            <p:strVal val="#ppt_x"/>
                                          </p:val>
                                        </p:tav>
                                        <p:tav tm="100000">
                                          <p:val>
                                            <p:strVal val="#ppt_x"/>
                                          </p:val>
                                        </p:tav>
                                      </p:tavLst>
                                    </p:anim>
                                    <p:anim calcmode="lin" valueType="num">
                                      <p:cBhvr>
                                        <p:cTn id="40" dur="75" fill="hold"/>
                                        <p:tgtEl>
                                          <p:spTgt spid="3085"/>
                                        </p:tgtEl>
                                        <p:attrNameLst>
                                          <p:attrName>ppt_y</p:attrName>
                                        </p:attrNameLst>
                                      </p:cBhvr>
                                      <p:tavLst>
                                        <p:tav tm="0">
                                          <p:val>
                                            <p:strVal val="#ppt_y-#ppt_h/2"/>
                                          </p:val>
                                        </p:tav>
                                        <p:tav tm="100000">
                                          <p:val>
                                            <p:strVal val="#ppt_y"/>
                                          </p:val>
                                        </p:tav>
                                      </p:tavLst>
                                    </p:anim>
                                    <p:anim calcmode="lin" valueType="num">
                                      <p:cBhvr>
                                        <p:cTn id="41" dur="75" fill="hold"/>
                                        <p:tgtEl>
                                          <p:spTgt spid="3085"/>
                                        </p:tgtEl>
                                        <p:attrNameLst>
                                          <p:attrName>ppt_w</p:attrName>
                                        </p:attrNameLst>
                                      </p:cBhvr>
                                      <p:tavLst>
                                        <p:tav tm="0">
                                          <p:val>
                                            <p:strVal val="#ppt_w"/>
                                          </p:val>
                                        </p:tav>
                                        <p:tav tm="100000">
                                          <p:val>
                                            <p:strVal val="#ppt_w"/>
                                          </p:val>
                                        </p:tav>
                                      </p:tavLst>
                                    </p:anim>
                                    <p:anim calcmode="lin" valueType="num">
                                      <p:cBhvr>
                                        <p:cTn id="42" dur="75" fill="hold"/>
                                        <p:tgtEl>
                                          <p:spTgt spid="3085"/>
                                        </p:tgtEl>
                                        <p:attrNameLst>
                                          <p:attrName>ppt_h</p:attrName>
                                        </p:attrNameLst>
                                      </p:cBhvr>
                                      <p:tavLst>
                                        <p:tav tm="0">
                                          <p:val>
                                            <p:fltVal val="0"/>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7" presetClass="entr" presetSubtype="4" fill="hold" nodeType="clickEffect">
                                  <p:stCondLst>
                                    <p:cond delay="0"/>
                                  </p:stCondLst>
                                  <p:childTnLst>
                                    <p:set>
                                      <p:cBhvr>
                                        <p:cTn id="46" dur="1" fill="hold">
                                          <p:stCondLst>
                                            <p:cond delay="0"/>
                                          </p:stCondLst>
                                        </p:cTn>
                                        <p:tgtEl>
                                          <p:spTgt spid="3083"/>
                                        </p:tgtEl>
                                        <p:attrNameLst>
                                          <p:attrName>style.visibility</p:attrName>
                                        </p:attrNameLst>
                                      </p:cBhvr>
                                      <p:to>
                                        <p:strVal val="visible"/>
                                      </p:to>
                                    </p:set>
                                    <p:anim calcmode="lin" valueType="num">
                                      <p:cBhvr>
                                        <p:cTn id="47" dur="500" fill="hold"/>
                                        <p:tgtEl>
                                          <p:spTgt spid="3083"/>
                                        </p:tgtEl>
                                        <p:attrNameLst>
                                          <p:attrName>ppt_x</p:attrName>
                                        </p:attrNameLst>
                                      </p:cBhvr>
                                      <p:tavLst>
                                        <p:tav tm="0">
                                          <p:val>
                                            <p:strVal val="#ppt_x"/>
                                          </p:val>
                                        </p:tav>
                                        <p:tav tm="100000">
                                          <p:val>
                                            <p:strVal val="#ppt_x"/>
                                          </p:val>
                                        </p:tav>
                                      </p:tavLst>
                                    </p:anim>
                                    <p:anim calcmode="lin" valueType="num">
                                      <p:cBhvr>
                                        <p:cTn id="48" dur="500" fill="hold"/>
                                        <p:tgtEl>
                                          <p:spTgt spid="3083"/>
                                        </p:tgtEl>
                                        <p:attrNameLst>
                                          <p:attrName>ppt_y</p:attrName>
                                        </p:attrNameLst>
                                      </p:cBhvr>
                                      <p:tavLst>
                                        <p:tav tm="0">
                                          <p:val>
                                            <p:strVal val="#ppt_y+#ppt_h/2"/>
                                          </p:val>
                                        </p:tav>
                                        <p:tav tm="100000">
                                          <p:val>
                                            <p:strVal val="#ppt_y"/>
                                          </p:val>
                                        </p:tav>
                                      </p:tavLst>
                                    </p:anim>
                                    <p:anim calcmode="lin" valueType="num">
                                      <p:cBhvr>
                                        <p:cTn id="49" dur="500" fill="hold"/>
                                        <p:tgtEl>
                                          <p:spTgt spid="3083"/>
                                        </p:tgtEl>
                                        <p:attrNameLst>
                                          <p:attrName>ppt_w</p:attrName>
                                        </p:attrNameLst>
                                      </p:cBhvr>
                                      <p:tavLst>
                                        <p:tav tm="0">
                                          <p:val>
                                            <p:strVal val="#ppt_w"/>
                                          </p:val>
                                        </p:tav>
                                        <p:tav tm="100000">
                                          <p:val>
                                            <p:strVal val="#ppt_w"/>
                                          </p:val>
                                        </p:tav>
                                      </p:tavLst>
                                    </p:anim>
                                    <p:anim calcmode="lin" valueType="num">
                                      <p:cBhvr>
                                        <p:cTn id="50" dur="500" fill="hold"/>
                                        <p:tgtEl>
                                          <p:spTgt spid="3083"/>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7" presetClass="entr" presetSubtype="8" fill="hold" nodeType="clickEffect">
                                  <p:stCondLst>
                                    <p:cond delay="0"/>
                                  </p:stCondLst>
                                  <p:childTnLst>
                                    <p:set>
                                      <p:cBhvr>
                                        <p:cTn id="54" dur="1" fill="hold">
                                          <p:stCondLst>
                                            <p:cond delay="0"/>
                                          </p:stCondLst>
                                        </p:cTn>
                                        <p:tgtEl>
                                          <p:spTgt spid="3081"/>
                                        </p:tgtEl>
                                        <p:attrNameLst>
                                          <p:attrName>style.visibility</p:attrName>
                                        </p:attrNameLst>
                                      </p:cBhvr>
                                      <p:to>
                                        <p:strVal val="visible"/>
                                      </p:to>
                                    </p:set>
                                    <p:anim calcmode="lin" valueType="num">
                                      <p:cBhvr>
                                        <p:cTn id="55" dur="500" fill="hold"/>
                                        <p:tgtEl>
                                          <p:spTgt spid="3081"/>
                                        </p:tgtEl>
                                        <p:attrNameLst>
                                          <p:attrName>ppt_x</p:attrName>
                                        </p:attrNameLst>
                                      </p:cBhvr>
                                      <p:tavLst>
                                        <p:tav tm="0">
                                          <p:val>
                                            <p:strVal val="#ppt_x-#ppt_w/2"/>
                                          </p:val>
                                        </p:tav>
                                        <p:tav tm="100000">
                                          <p:val>
                                            <p:strVal val="#ppt_x"/>
                                          </p:val>
                                        </p:tav>
                                      </p:tavLst>
                                    </p:anim>
                                    <p:anim calcmode="lin" valueType="num">
                                      <p:cBhvr>
                                        <p:cTn id="56" dur="500" fill="hold"/>
                                        <p:tgtEl>
                                          <p:spTgt spid="3081"/>
                                        </p:tgtEl>
                                        <p:attrNameLst>
                                          <p:attrName>ppt_y</p:attrName>
                                        </p:attrNameLst>
                                      </p:cBhvr>
                                      <p:tavLst>
                                        <p:tav tm="0">
                                          <p:val>
                                            <p:strVal val="#ppt_y"/>
                                          </p:val>
                                        </p:tav>
                                        <p:tav tm="100000">
                                          <p:val>
                                            <p:strVal val="#ppt_y"/>
                                          </p:val>
                                        </p:tav>
                                      </p:tavLst>
                                    </p:anim>
                                    <p:anim calcmode="lin" valueType="num">
                                      <p:cBhvr>
                                        <p:cTn id="57" dur="500" fill="hold"/>
                                        <p:tgtEl>
                                          <p:spTgt spid="3081"/>
                                        </p:tgtEl>
                                        <p:attrNameLst>
                                          <p:attrName>ppt_w</p:attrName>
                                        </p:attrNameLst>
                                      </p:cBhvr>
                                      <p:tavLst>
                                        <p:tav tm="0">
                                          <p:val>
                                            <p:fltVal val="0"/>
                                          </p:val>
                                        </p:tav>
                                        <p:tav tm="100000">
                                          <p:val>
                                            <p:strVal val="#ppt_w"/>
                                          </p:val>
                                        </p:tav>
                                      </p:tavLst>
                                    </p:anim>
                                    <p:anim calcmode="lin" valueType="num">
                                      <p:cBhvr>
                                        <p:cTn id="58" dur="500" fill="hold"/>
                                        <p:tgtEl>
                                          <p:spTgt spid="3081"/>
                                        </p:tgtEl>
                                        <p:attrNameLst>
                                          <p:attrName>ppt_h</p:attrName>
                                        </p:attrNameLst>
                                      </p:cBhvr>
                                      <p:tavLst>
                                        <p:tav tm="0">
                                          <p:val>
                                            <p:strVal val="#ppt_h"/>
                                          </p:val>
                                        </p:tav>
                                        <p:tav tm="100000">
                                          <p:val>
                                            <p:strVal val="#ppt_h"/>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17" presetClass="entr" presetSubtype="8" fill="hold" grpId="0" nodeType="clickEffect">
                                  <p:stCondLst>
                                    <p:cond delay="0"/>
                                  </p:stCondLst>
                                  <p:iterate type="lt">
                                    <p:tmPct val="100000"/>
                                  </p:iterate>
                                  <p:childTnLst>
                                    <p:set>
                                      <p:cBhvr>
                                        <p:cTn id="62" dur="1" fill="hold">
                                          <p:stCondLst>
                                            <p:cond delay="0"/>
                                          </p:stCondLst>
                                        </p:cTn>
                                        <p:tgtEl>
                                          <p:spTgt spid="3084"/>
                                        </p:tgtEl>
                                        <p:attrNameLst>
                                          <p:attrName>style.visibility</p:attrName>
                                        </p:attrNameLst>
                                      </p:cBhvr>
                                      <p:to>
                                        <p:strVal val="visible"/>
                                      </p:to>
                                    </p:set>
                                    <p:anim calcmode="lin" valueType="num">
                                      <p:cBhvr>
                                        <p:cTn id="63" dur="75" fill="hold"/>
                                        <p:tgtEl>
                                          <p:spTgt spid="3084"/>
                                        </p:tgtEl>
                                        <p:attrNameLst>
                                          <p:attrName>ppt_x</p:attrName>
                                        </p:attrNameLst>
                                      </p:cBhvr>
                                      <p:tavLst>
                                        <p:tav tm="0">
                                          <p:val>
                                            <p:strVal val="#ppt_x-#ppt_w/2"/>
                                          </p:val>
                                        </p:tav>
                                        <p:tav tm="100000">
                                          <p:val>
                                            <p:strVal val="#ppt_x"/>
                                          </p:val>
                                        </p:tav>
                                      </p:tavLst>
                                    </p:anim>
                                    <p:anim calcmode="lin" valueType="num">
                                      <p:cBhvr>
                                        <p:cTn id="64" dur="75" fill="hold"/>
                                        <p:tgtEl>
                                          <p:spTgt spid="3084"/>
                                        </p:tgtEl>
                                        <p:attrNameLst>
                                          <p:attrName>ppt_y</p:attrName>
                                        </p:attrNameLst>
                                      </p:cBhvr>
                                      <p:tavLst>
                                        <p:tav tm="0">
                                          <p:val>
                                            <p:strVal val="#ppt_y"/>
                                          </p:val>
                                        </p:tav>
                                        <p:tav tm="100000">
                                          <p:val>
                                            <p:strVal val="#ppt_y"/>
                                          </p:val>
                                        </p:tav>
                                      </p:tavLst>
                                    </p:anim>
                                    <p:anim calcmode="lin" valueType="num">
                                      <p:cBhvr>
                                        <p:cTn id="65" dur="75" fill="hold"/>
                                        <p:tgtEl>
                                          <p:spTgt spid="3084"/>
                                        </p:tgtEl>
                                        <p:attrNameLst>
                                          <p:attrName>ppt_w</p:attrName>
                                        </p:attrNameLst>
                                      </p:cBhvr>
                                      <p:tavLst>
                                        <p:tav tm="0">
                                          <p:val>
                                            <p:fltVal val="0"/>
                                          </p:val>
                                        </p:tav>
                                        <p:tav tm="100000">
                                          <p:val>
                                            <p:strVal val="#ppt_w"/>
                                          </p:val>
                                        </p:tav>
                                      </p:tavLst>
                                    </p:anim>
                                    <p:anim calcmode="lin" valueType="num">
                                      <p:cBhvr>
                                        <p:cTn id="66" dur="75" fill="hold"/>
                                        <p:tgtEl>
                                          <p:spTgt spid="3084"/>
                                        </p:tgtEl>
                                        <p:attrNameLst>
                                          <p:attrName>ppt_h</p:attrName>
                                        </p:attrNameLst>
                                      </p:cBhvr>
                                      <p:tavLst>
                                        <p:tav tm="0">
                                          <p:val>
                                            <p:strVal val="#ppt_h"/>
                                          </p:val>
                                        </p:tav>
                                        <p:tav tm="100000">
                                          <p:val>
                                            <p:strVal val="#ppt_h"/>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17" presetClass="entr" presetSubtype="1" fill="hold" grpId="0" nodeType="clickEffect">
                                  <p:stCondLst>
                                    <p:cond delay="0"/>
                                  </p:stCondLst>
                                  <p:childTnLst>
                                    <p:set>
                                      <p:cBhvr>
                                        <p:cTn id="70" dur="1" fill="hold">
                                          <p:stCondLst>
                                            <p:cond delay="0"/>
                                          </p:stCondLst>
                                        </p:cTn>
                                        <p:tgtEl>
                                          <p:spTgt spid="3087"/>
                                        </p:tgtEl>
                                        <p:attrNameLst>
                                          <p:attrName>style.visibility</p:attrName>
                                        </p:attrNameLst>
                                      </p:cBhvr>
                                      <p:to>
                                        <p:strVal val="visible"/>
                                      </p:to>
                                    </p:set>
                                    <p:anim calcmode="lin" valueType="num">
                                      <p:cBhvr>
                                        <p:cTn id="71" dur="500" fill="hold"/>
                                        <p:tgtEl>
                                          <p:spTgt spid="3087"/>
                                        </p:tgtEl>
                                        <p:attrNameLst>
                                          <p:attrName>ppt_x</p:attrName>
                                        </p:attrNameLst>
                                      </p:cBhvr>
                                      <p:tavLst>
                                        <p:tav tm="0">
                                          <p:val>
                                            <p:strVal val="#ppt_x"/>
                                          </p:val>
                                        </p:tav>
                                        <p:tav tm="100000">
                                          <p:val>
                                            <p:strVal val="#ppt_x"/>
                                          </p:val>
                                        </p:tav>
                                      </p:tavLst>
                                    </p:anim>
                                    <p:anim calcmode="lin" valueType="num">
                                      <p:cBhvr>
                                        <p:cTn id="72" dur="500" fill="hold"/>
                                        <p:tgtEl>
                                          <p:spTgt spid="3087"/>
                                        </p:tgtEl>
                                        <p:attrNameLst>
                                          <p:attrName>ppt_y</p:attrName>
                                        </p:attrNameLst>
                                      </p:cBhvr>
                                      <p:tavLst>
                                        <p:tav tm="0">
                                          <p:val>
                                            <p:strVal val="#ppt_y-#ppt_h/2"/>
                                          </p:val>
                                        </p:tav>
                                        <p:tav tm="100000">
                                          <p:val>
                                            <p:strVal val="#ppt_y"/>
                                          </p:val>
                                        </p:tav>
                                      </p:tavLst>
                                    </p:anim>
                                    <p:anim calcmode="lin" valueType="num">
                                      <p:cBhvr>
                                        <p:cTn id="73" dur="500" fill="hold"/>
                                        <p:tgtEl>
                                          <p:spTgt spid="3087"/>
                                        </p:tgtEl>
                                        <p:attrNameLst>
                                          <p:attrName>ppt_w</p:attrName>
                                        </p:attrNameLst>
                                      </p:cBhvr>
                                      <p:tavLst>
                                        <p:tav tm="0">
                                          <p:val>
                                            <p:strVal val="#ppt_w"/>
                                          </p:val>
                                        </p:tav>
                                        <p:tav tm="100000">
                                          <p:val>
                                            <p:strVal val="#ppt_w"/>
                                          </p:val>
                                        </p:tav>
                                      </p:tavLst>
                                    </p:anim>
                                    <p:anim calcmode="lin" valueType="num">
                                      <p:cBhvr>
                                        <p:cTn id="74" dur="500" fill="hold"/>
                                        <p:tgtEl>
                                          <p:spTgt spid="3087"/>
                                        </p:tgtEl>
                                        <p:attrNameLst>
                                          <p:attrName>ppt_h</p:attrName>
                                        </p:attrNameLst>
                                      </p:cBhvr>
                                      <p:tavLst>
                                        <p:tav tm="0">
                                          <p:val>
                                            <p:fltVal val="0"/>
                                          </p:val>
                                        </p:tav>
                                        <p:tav tm="100000">
                                          <p:val>
                                            <p:strVal val="#ppt_h"/>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17" presetClass="entr" presetSubtype="8" fill="hold" grpId="0" nodeType="clickEffect">
                                  <p:stCondLst>
                                    <p:cond delay="0"/>
                                  </p:stCondLst>
                                  <p:iterate type="lt">
                                    <p:tmPct val="100000"/>
                                  </p:iterate>
                                  <p:childTnLst>
                                    <p:set>
                                      <p:cBhvr>
                                        <p:cTn id="78" dur="1" fill="hold">
                                          <p:stCondLst>
                                            <p:cond delay="0"/>
                                          </p:stCondLst>
                                        </p:cTn>
                                        <p:tgtEl>
                                          <p:spTgt spid="3088"/>
                                        </p:tgtEl>
                                        <p:attrNameLst>
                                          <p:attrName>style.visibility</p:attrName>
                                        </p:attrNameLst>
                                      </p:cBhvr>
                                      <p:to>
                                        <p:strVal val="visible"/>
                                      </p:to>
                                    </p:set>
                                    <p:anim calcmode="lin" valueType="num">
                                      <p:cBhvr>
                                        <p:cTn id="79" dur="75" fill="hold"/>
                                        <p:tgtEl>
                                          <p:spTgt spid="3088"/>
                                        </p:tgtEl>
                                        <p:attrNameLst>
                                          <p:attrName>ppt_x</p:attrName>
                                        </p:attrNameLst>
                                      </p:cBhvr>
                                      <p:tavLst>
                                        <p:tav tm="0">
                                          <p:val>
                                            <p:strVal val="#ppt_x-#ppt_w/2"/>
                                          </p:val>
                                        </p:tav>
                                        <p:tav tm="100000">
                                          <p:val>
                                            <p:strVal val="#ppt_x"/>
                                          </p:val>
                                        </p:tav>
                                      </p:tavLst>
                                    </p:anim>
                                    <p:anim calcmode="lin" valueType="num">
                                      <p:cBhvr>
                                        <p:cTn id="80" dur="75" fill="hold"/>
                                        <p:tgtEl>
                                          <p:spTgt spid="3088"/>
                                        </p:tgtEl>
                                        <p:attrNameLst>
                                          <p:attrName>ppt_y</p:attrName>
                                        </p:attrNameLst>
                                      </p:cBhvr>
                                      <p:tavLst>
                                        <p:tav tm="0">
                                          <p:val>
                                            <p:strVal val="#ppt_y"/>
                                          </p:val>
                                        </p:tav>
                                        <p:tav tm="100000">
                                          <p:val>
                                            <p:strVal val="#ppt_y"/>
                                          </p:val>
                                        </p:tav>
                                      </p:tavLst>
                                    </p:anim>
                                    <p:anim calcmode="lin" valueType="num">
                                      <p:cBhvr>
                                        <p:cTn id="81" dur="75" fill="hold"/>
                                        <p:tgtEl>
                                          <p:spTgt spid="3088"/>
                                        </p:tgtEl>
                                        <p:attrNameLst>
                                          <p:attrName>ppt_w</p:attrName>
                                        </p:attrNameLst>
                                      </p:cBhvr>
                                      <p:tavLst>
                                        <p:tav tm="0">
                                          <p:val>
                                            <p:fltVal val="0"/>
                                          </p:val>
                                        </p:tav>
                                        <p:tav tm="100000">
                                          <p:val>
                                            <p:strVal val="#ppt_w"/>
                                          </p:val>
                                        </p:tav>
                                      </p:tavLst>
                                    </p:anim>
                                    <p:anim calcmode="lin" valueType="num">
                                      <p:cBhvr>
                                        <p:cTn id="82" dur="75" fill="hold"/>
                                        <p:tgtEl>
                                          <p:spTgt spid="3088"/>
                                        </p:tgtEl>
                                        <p:attrNameLst>
                                          <p:attrName>ppt_h</p:attrName>
                                        </p:attrNameLst>
                                      </p:cBhvr>
                                      <p:tavLst>
                                        <p:tav tm="0">
                                          <p:val>
                                            <p:strVal val="#ppt_h"/>
                                          </p:val>
                                        </p:tav>
                                        <p:tav tm="100000">
                                          <p:val>
                                            <p:strVal val="#ppt_h"/>
                                          </p:val>
                                        </p:tav>
                                      </p:tavLst>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17" presetClass="entr" presetSubtype="8" fill="hold" nodeType="clickEffect">
                                  <p:stCondLst>
                                    <p:cond delay="0"/>
                                  </p:stCondLst>
                                  <p:childTnLst>
                                    <p:set>
                                      <p:cBhvr>
                                        <p:cTn id="86" dur="1" fill="hold">
                                          <p:stCondLst>
                                            <p:cond delay="0"/>
                                          </p:stCondLst>
                                        </p:cTn>
                                        <p:tgtEl>
                                          <p:spTgt spid="3095"/>
                                        </p:tgtEl>
                                        <p:attrNameLst>
                                          <p:attrName>style.visibility</p:attrName>
                                        </p:attrNameLst>
                                      </p:cBhvr>
                                      <p:to>
                                        <p:strVal val="visible"/>
                                      </p:to>
                                    </p:set>
                                    <p:anim calcmode="lin" valueType="num">
                                      <p:cBhvr>
                                        <p:cTn id="87" dur="500" fill="hold"/>
                                        <p:tgtEl>
                                          <p:spTgt spid="3095"/>
                                        </p:tgtEl>
                                        <p:attrNameLst>
                                          <p:attrName>ppt_x</p:attrName>
                                        </p:attrNameLst>
                                      </p:cBhvr>
                                      <p:tavLst>
                                        <p:tav tm="0">
                                          <p:val>
                                            <p:strVal val="#ppt_x-#ppt_w/2"/>
                                          </p:val>
                                        </p:tav>
                                        <p:tav tm="100000">
                                          <p:val>
                                            <p:strVal val="#ppt_x"/>
                                          </p:val>
                                        </p:tav>
                                      </p:tavLst>
                                    </p:anim>
                                    <p:anim calcmode="lin" valueType="num">
                                      <p:cBhvr>
                                        <p:cTn id="88" dur="500" fill="hold"/>
                                        <p:tgtEl>
                                          <p:spTgt spid="3095"/>
                                        </p:tgtEl>
                                        <p:attrNameLst>
                                          <p:attrName>ppt_y</p:attrName>
                                        </p:attrNameLst>
                                      </p:cBhvr>
                                      <p:tavLst>
                                        <p:tav tm="0">
                                          <p:val>
                                            <p:strVal val="#ppt_y"/>
                                          </p:val>
                                        </p:tav>
                                        <p:tav tm="100000">
                                          <p:val>
                                            <p:strVal val="#ppt_y"/>
                                          </p:val>
                                        </p:tav>
                                      </p:tavLst>
                                    </p:anim>
                                    <p:anim calcmode="lin" valueType="num">
                                      <p:cBhvr>
                                        <p:cTn id="89" dur="500" fill="hold"/>
                                        <p:tgtEl>
                                          <p:spTgt spid="3095"/>
                                        </p:tgtEl>
                                        <p:attrNameLst>
                                          <p:attrName>ppt_w</p:attrName>
                                        </p:attrNameLst>
                                      </p:cBhvr>
                                      <p:tavLst>
                                        <p:tav tm="0">
                                          <p:val>
                                            <p:fltVal val="0"/>
                                          </p:val>
                                        </p:tav>
                                        <p:tav tm="100000">
                                          <p:val>
                                            <p:strVal val="#ppt_w"/>
                                          </p:val>
                                        </p:tav>
                                      </p:tavLst>
                                    </p:anim>
                                    <p:anim calcmode="lin" valueType="num">
                                      <p:cBhvr>
                                        <p:cTn id="90" dur="500" fill="hold"/>
                                        <p:tgtEl>
                                          <p:spTgt spid="3095"/>
                                        </p:tgtEl>
                                        <p:attrNameLst>
                                          <p:attrName>ppt_h</p:attrName>
                                        </p:attrNameLst>
                                      </p:cBhvr>
                                      <p:tavLst>
                                        <p:tav tm="0">
                                          <p:val>
                                            <p:strVal val="#ppt_h"/>
                                          </p:val>
                                        </p:tav>
                                        <p:tav tm="100000">
                                          <p:val>
                                            <p:strVal val="#ppt_h"/>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17" presetClass="entr" presetSubtype="8" fill="hold" grpId="0" nodeType="clickEffect">
                                  <p:stCondLst>
                                    <p:cond delay="0"/>
                                  </p:stCondLst>
                                  <p:iterate type="lt">
                                    <p:tmPct val="100000"/>
                                  </p:iterate>
                                  <p:childTnLst>
                                    <p:set>
                                      <p:cBhvr>
                                        <p:cTn id="94" dur="1" fill="hold">
                                          <p:stCondLst>
                                            <p:cond delay="0"/>
                                          </p:stCondLst>
                                        </p:cTn>
                                        <p:tgtEl>
                                          <p:spTgt spid="3097"/>
                                        </p:tgtEl>
                                        <p:attrNameLst>
                                          <p:attrName>style.visibility</p:attrName>
                                        </p:attrNameLst>
                                      </p:cBhvr>
                                      <p:to>
                                        <p:strVal val="visible"/>
                                      </p:to>
                                    </p:set>
                                    <p:anim calcmode="lin" valueType="num">
                                      <p:cBhvr>
                                        <p:cTn id="95" dur="75" fill="hold"/>
                                        <p:tgtEl>
                                          <p:spTgt spid="3097"/>
                                        </p:tgtEl>
                                        <p:attrNameLst>
                                          <p:attrName>ppt_x</p:attrName>
                                        </p:attrNameLst>
                                      </p:cBhvr>
                                      <p:tavLst>
                                        <p:tav tm="0">
                                          <p:val>
                                            <p:strVal val="#ppt_x-#ppt_w/2"/>
                                          </p:val>
                                        </p:tav>
                                        <p:tav tm="100000">
                                          <p:val>
                                            <p:strVal val="#ppt_x"/>
                                          </p:val>
                                        </p:tav>
                                      </p:tavLst>
                                    </p:anim>
                                    <p:anim calcmode="lin" valueType="num">
                                      <p:cBhvr>
                                        <p:cTn id="96" dur="75" fill="hold"/>
                                        <p:tgtEl>
                                          <p:spTgt spid="3097"/>
                                        </p:tgtEl>
                                        <p:attrNameLst>
                                          <p:attrName>ppt_y</p:attrName>
                                        </p:attrNameLst>
                                      </p:cBhvr>
                                      <p:tavLst>
                                        <p:tav tm="0">
                                          <p:val>
                                            <p:strVal val="#ppt_y"/>
                                          </p:val>
                                        </p:tav>
                                        <p:tav tm="100000">
                                          <p:val>
                                            <p:strVal val="#ppt_y"/>
                                          </p:val>
                                        </p:tav>
                                      </p:tavLst>
                                    </p:anim>
                                    <p:anim calcmode="lin" valueType="num">
                                      <p:cBhvr>
                                        <p:cTn id="97" dur="75" fill="hold"/>
                                        <p:tgtEl>
                                          <p:spTgt spid="3097"/>
                                        </p:tgtEl>
                                        <p:attrNameLst>
                                          <p:attrName>ppt_w</p:attrName>
                                        </p:attrNameLst>
                                      </p:cBhvr>
                                      <p:tavLst>
                                        <p:tav tm="0">
                                          <p:val>
                                            <p:fltVal val="0"/>
                                          </p:val>
                                        </p:tav>
                                        <p:tav tm="100000">
                                          <p:val>
                                            <p:strVal val="#ppt_w"/>
                                          </p:val>
                                        </p:tav>
                                      </p:tavLst>
                                    </p:anim>
                                    <p:anim calcmode="lin" valueType="num">
                                      <p:cBhvr>
                                        <p:cTn id="98" dur="75" fill="hold"/>
                                        <p:tgtEl>
                                          <p:spTgt spid="3097"/>
                                        </p:tgtEl>
                                        <p:attrNameLst>
                                          <p:attrName>ppt_h</p:attrName>
                                        </p:attrNameLst>
                                      </p:cBhvr>
                                      <p:tavLst>
                                        <p:tav tm="0">
                                          <p:val>
                                            <p:strVal val="#ppt_h"/>
                                          </p:val>
                                        </p:tav>
                                        <p:tav tm="100000">
                                          <p:val>
                                            <p:strVal val="#ppt_h"/>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17" presetClass="entr" presetSubtype="8" fill="hold" nodeType="clickEffect">
                                  <p:stCondLst>
                                    <p:cond delay="0"/>
                                  </p:stCondLst>
                                  <p:childTnLst>
                                    <p:set>
                                      <p:cBhvr>
                                        <p:cTn id="102" dur="1" fill="hold">
                                          <p:stCondLst>
                                            <p:cond delay="0"/>
                                          </p:stCondLst>
                                        </p:cTn>
                                        <p:tgtEl>
                                          <p:spTgt spid="3093"/>
                                        </p:tgtEl>
                                        <p:attrNameLst>
                                          <p:attrName>style.visibility</p:attrName>
                                        </p:attrNameLst>
                                      </p:cBhvr>
                                      <p:to>
                                        <p:strVal val="visible"/>
                                      </p:to>
                                    </p:set>
                                    <p:anim calcmode="lin" valueType="num">
                                      <p:cBhvr>
                                        <p:cTn id="103" dur="500" fill="hold"/>
                                        <p:tgtEl>
                                          <p:spTgt spid="3093"/>
                                        </p:tgtEl>
                                        <p:attrNameLst>
                                          <p:attrName>ppt_x</p:attrName>
                                        </p:attrNameLst>
                                      </p:cBhvr>
                                      <p:tavLst>
                                        <p:tav tm="0">
                                          <p:val>
                                            <p:strVal val="#ppt_x-#ppt_w/2"/>
                                          </p:val>
                                        </p:tav>
                                        <p:tav tm="100000">
                                          <p:val>
                                            <p:strVal val="#ppt_x"/>
                                          </p:val>
                                        </p:tav>
                                      </p:tavLst>
                                    </p:anim>
                                    <p:anim calcmode="lin" valueType="num">
                                      <p:cBhvr>
                                        <p:cTn id="104" dur="500" fill="hold"/>
                                        <p:tgtEl>
                                          <p:spTgt spid="3093"/>
                                        </p:tgtEl>
                                        <p:attrNameLst>
                                          <p:attrName>ppt_y</p:attrName>
                                        </p:attrNameLst>
                                      </p:cBhvr>
                                      <p:tavLst>
                                        <p:tav tm="0">
                                          <p:val>
                                            <p:strVal val="#ppt_y"/>
                                          </p:val>
                                        </p:tav>
                                        <p:tav tm="100000">
                                          <p:val>
                                            <p:strVal val="#ppt_y"/>
                                          </p:val>
                                        </p:tav>
                                      </p:tavLst>
                                    </p:anim>
                                    <p:anim calcmode="lin" valueType="num">
                                      <p:cBhvr>
                                        <p:cTn id="105" dur="500" fill="hold"/>
                                        <p:tgtEl>
                                          <p:spTgt spid="3093"/>
                                        </p:tgtEl>
                                        <p:attrNameLst>
                                          <p:attrName>ppt_w</p:attrName>
                                        </p:attrNameLst>
                                      </p:cBhvr>
                                      <p:tavLst>
                                        <p:tav tm="0">
                                          <p:val>
                                            <p:fltVal val="0"/>
                                          </p:val>
                                        </p:tav>
                                        <p:tav tm="100000">
                                          <p:val>
                                            <p:strVal val="#ppt_w"/>
                                          </p:val>
                                        </p:tav>
                                      </p:tavLst>
                                    </p:anim>
                                    <p:anim calcmode="lin" valueType="num">
                                      <p:cBhvr>
                                        <p:cTn id="106" dur="500" fill="hold"/>
                                        <p:tgtEl>
                                          <p:spTgt spid="3093"/>
                                        </p:tgtEl>
                                        <p:attrNameLst>
                                          <p:attrName>ppt_h</p:attrName>
                                        </p:attrNameLst>
                                      </p:cBhvr>
                                      <p:tavLst>
                                        <p:tav tm="0">
                                          <p:val>
                                            <p:strVal val="#ppt_h"/>
                                          </p:val>
                                        </p:tav>
                                        <p:tav tm="100000">
                                          <p:val>
                                            <p:strVal val="#ppt_h"/>
                                          </p:val>
                                        </p:tav>
                                      </p:tavLst>
                                    </p:anim>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7" presetClass="entr" presetSubtype="8" fill="hold" grpId="0" nodeType="clickEffect">
                                  <p:stCondLst>
                                    <p:cond delay="0"/>
                                  </p:stCondLst>
                                  <p:iterate type="lt">
                                    <p:tmPct val="100000"/>
                                  </p:iterate>
                                  <p:childTnLst>
                                    <p:set>
                                      <p:cBhvr>
                                        <p:cTn id="110" dur="1" fill="hold">
                                          <p:stCondLst>
                                            <p:cond delay="0"/>
                                          </p:stCondLst>
                                        </p:cTn>
                                        <p:tgtEl>
                                          <p:spTgt spid="3098"/>
                                        </p:tgtEl>
                                        <p:attrNameLst>
                                          <p:attrName>style.visibility</p:attrName>
                                        </p:attrNameLst>
                                      </p:cBhvr>
                                      <p:to>
                                        <p:strVal val="visible"/>
                                      </p:to>
                                    </p:set>
                                    <p:anim calcmode="lin" valueType="num">
                                      <p:cBhvr>
                                        <p:cTn id="111" dur="75" fill="hold"/>
                                        <p:tgtEl>
                                          <p:spTgt spid="3098"/>
                                        </p:tgtEl>
                                        <p:attrNameLst>
                                          <p:attrName>ppt_x</p:attrName>
                                        </p:attrNameLst>
                                      </p:cBhvr>
                                      <p:tavLst>
                                        <p:tav tm="0">
                                          <p:val>
                                            <p:strVal val="#ppt_x-#ppt_w/2"/>
                                          </p:val>
                                        </p:tav>
                                        <p:tav tm="100000">
                                          <p:val>
                                            <p:strVal val="#ppt_x"/>
                                          </p:val>
                                        </p:tav>
                                      </p:tavLst>
                                    </p:anim>
                                    <p:anim calcmode="lin" valueType="num">
                                      <p:cBhvr>
                                        <p:cTn id="112" dur="75" fill="hold"/>
                                        <p:tgtEl>
                                          <p:spTgt spid="3098"/>
                                        </p:tgtEl>
                                        <p:attrNameLst>
                                          <p:attrName>ppt_y</p:attrName>
                                        </p:attrNameLst>
                                      </p:cBhvr>
                                      <p:tavLst>
                                        <p:tav tm="0">
                                          <p:val>
                                            <p:strVal val="#ppt_y"/>
                                          </p:val>
                                        </p:tav>
                                        <p:tav tm="100000">
                                          <p:val>
                                            <p:strVal val="#ppt_y"/>
                                          </p:val>
                                        </p:tav>
                                      </p:tavLst>
                                    </p:anim>
                                    <p:anim calcmode="lin" valueType="num">
                                      <p:cBhvr>
                                        <p:cTn id="113" dur="75" fill="hold"/>
                                        <p:tgtEl>
                                          <p:spTgt spid="3098"/>
                                        </p:tgtEl>
                                        <p:attrNameLst>
                                          <p:attrName>ppt_w</p:attrName>
                                        </p:attrNameLst>
                                      </p:cBhvr>
                                      <p:tavLst>
                                        <p:tav tm="0">
                                          <p:val>
                                            <p:fltVal val="0"/>
                                          </p:val>
                                        </p:tav>
                                        <p:tav tm="100000">
                                          <p:val>
                                            <p:strVal val="#ppt_w"/>
                                          </p:val>
                                        </p:tav>
                                      </p:tavLst>
                                    </p:anim>
                                    <p:anim calcmode="lin" valueType="num">
                                      <p:cBhvr>
                                        <p:cTn id="114" dur="75" fill="hold"/>
                                        <p:tgtEl>
                                          <p:spTgt spid="3098"/>
                                        </p:tgtEl>
                                        <p:attrNameLst>
                                          <p:attrName>ppt_h</p:attrName>
                                        </p:attrNameLst>
                                      </p:cBhvr>
                                      <p:tavLst>
                                        <p:tav tm="0">
                                          <p:val>
                                            <p:strVal val="#ppt_h"/>
                                          </p:val>
                                        </p:tav>
                                        <p:tav tm="100000">
                                          <p:val>
                                            <p:strVal val="#ppt_h"/>
                                          </p:val>
                                        </p:tav>
                                      </p:tavLst>
                                    </p:anim>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7" presetClass="entr" presetSubtype="8" fill="hold" nodeType="clickEffect">
                                  <p:stCondLst>
                                    <p:cond delay="0"/>
                                  </p:stCondLst>
                                  <p:childTnLst>
                                    <p:set>
                                      <p:cBhvr>
                                        <p:cTn id="118" dur="1" fill="hold">
                                          <p:stCondLst>
                                            <p:cond delay="0"/>
                                          </p:stCondLst>
                                        </p:cTn>
                                        <p:tgtEl>
                                          <p:spTgt spid="3094"/>
                                        </p:tgtEl>
                                        <p:attrNameLst>
                                          <p:attrName>style.visibility</p:attrName>
                                        </p:attrNameLst>
                                      </p:cBhvr>
                                      <p:to>
                                        <p:strVal val="visible"/>
                                      </p:to>
                                    </p:set>
                                    <p:anim calcmode="lin" valueType="num">
                                      <p:cBhvr>
                                        <p:cTn id="119" dur="500" fill="hold"/>
                                        <p:tgtEl>
                                          <p:spTgt spid="3094"/>
                                        </p:tgtEl>
                                        <p:attrNameLst>
                                          <p:attrName>ppt_x</p:attrName>
                                        </p:attrNameLst>
                                      </p:cBhvr>
                                      <p:tavLst>
                                        <p:tav tm="0">
                                          <p:val>
                                            <p:strVal val="#ppt_x-#ppt_w/2"/>
                                          </p:val>
                                        </p:tav>
                                        <p:tav tm="100000">
                                          <p:val>
                                            <p:strVal val="#ppt_x"/>
                                          </p:val>
                                        </p:tav>
                                      </p:tavLst>
                                    </p:anim>
                                    <p:anim calcmode="lin" valueType="num">
                                      <p:cBhvr>
                                        <p:cTn id="120" dur="500" fill="hold"/>
                                        <p:tgtEl>
                                          <p:spTgt spid="3094"/>
                                        </p:tgtEl>
                                        <p:attrNameLst>
                                          <p:attrName>ppt_y</p:attrName>
                                        </p:attrNameLst>
                                      </p:cBhvr>
                                      <p:tavLst>
                                        <p:tav tm="0">
                                          <p:val>
                                            <p:strVal val="#ppt_y"/>
                                          </p:val>
                                        </p:tav>
                                        <p:tav tm="100000">
                                          <p:val>
                                            <p:strVal val="#ppt_y"/>
                                          </p:val>
                                        </p:tav>
                                      </p:tavLst>
                                    </p:anim>
                                    <p:anim calcmode="lin" valueType="num">
                                      <p:cBhvr>
                                        <p:cTn id="121" dur="500" fill="hold"/>
                                        <p:tgtEl>
                                          <p:spTgt spid="3094"/>
                                        </p:tgtEl>
                                        <p:attrNameLst>
                                          <p:attrName>ppt_w</p:attrName>
                                        </p:attrNameLst>
                                      </p:cBhvr>
                                      <p:tavLst>
                                        <p:tav tm="0">
                                          <p:val>
                                            <p:fltVal val="0"/>
                                          </p:val>
                                        </p:tav>
                                        <p:tav tm="100000">
                                          <p:val>
                                            <p:strVal val="#ppt_w"/>
                                          </p:val>
                                        </p:tav>
                                      </p:tavLst>
                                    </p:anim>
                                    <p:anim calcmode="lin" valueType="num">
                                      <p:cBhvr>
                                        <p:cTn id="122" dur="500" fill="hold"/>
                                        <p:tgtEl>
                                          <p:spTgt spid="3094"/>
                                        </p:tgtEl>
                                        <p:attrNameLst>
                                          <p:attrName>ppt_h</p:attrName>
                                        </p:attrNameLst>
                                      </p:cBhvr>
                                      <p:tavLst>
                                        <p:tav tm="0">
                                          <p:val>
                                            <p:strVal val="#ppt_h"/>
                                          </p:val>
                                        </p:tav>
                                        <p:tav tm="100000">
                                          <p:val>
                                            <p:strVal val="#ppt_h"/>
                                          </p:val>
                                        </p:tav>
                                      </p:tavLst>
                                    </p:anim>
                                  </p:childTnLst>
                                </p:cTn>
                              </p:par>
                            </p:childTnLst>
                          </p:cTn>
                        </p:par>
                      </p:childTnLst>
                    </p:cTn>
                  </p:par>
                  <p:par>
                    <p:cTn id="123" fill="hold" nodeType="clickPar">
                      <p:stCondLst>
                        <p:cond delay="indefinite"/>
                      </p:stCondLst>
                      <p:childTnLst>
                        <p:par>
                          <p:cTn id="124" fill="hold" nodeType="withGroup">
                            <p:stCondLst>
                              <p:cond delay="0"/>
                            </p:stCondLst>
                            <p:childTnLst>
                              <p:par>
                                <p:cTn id="125" presetID="17" presetClass="entr" presetSubtype="8" fill="hold" grpId="0" nodeType="clickEffect">
                                  <p:stCondLst>
                                    <p:cond delay="0"/>
                                  </p:stCondLst>
                                  <p:iterate type="lt">
                                    <p:tmPct val="100000"/>
                                  </p:iterate>
                                  <p:childTnLst>
                                    <p:set>
                                      <p:cBhvr>
                                        <p:cTn id="126" dur="1" fill="hold">
                                          <p:stCondLst>
                                            <p:cond delay="0"/>
                                          </p:stCondLst>
                                        </p:cTn>
                                        <p:tgtEl>
                                          <p:spTgt spid="3099"/>
                                        </p:tgtEl>
                                        <p:attrNameLst>
                                          <p:attrName>style.visibility</p:attrName>
                                        </p:attrNameLst>
                                      </p:cBhvr>
                                      <p:to>
                                        <p:strVal val="visible"/>
                                      </p:to>
                                    </p:set>
                                    <p:anim calcmode="lin" valueType="num">
                                      <p:cBhvr>
                                        <p:cTn id="127" dur="75" fill="hold"/>
                                        <p:tgtEl>
                                          <p:spTgt spid="3099"/>
                                        </p:tgtEl>
                                        <p:attrNameLst>
                                          <p:attrName>ppt_x</p:attrName>
                                        </p:attrNameLst>
                                      </p:cBhvr>
                                      <p:tavLst>
                                        <p:tav tm="0">
                                          <p:val>
                                            <p:strVal val="#ppt_x-#ppt_w/2"/>
                                          </p:val>
                                        </p:tav>
                                        <p:tav tm="100000">
                                          <p:val>
                                            <p:strVal val="#ppt_x"/>
                                          </p:val>
                                        </p:tav>
                                      </p:tavLst>
                                    </p:anim>
                                    <p:anim calcmode="lin" valueType="num">
                                      <p:cBhvr>
                                        <p:cTn id="128" dur="75" fill="hold"/>
                                        <p:tgtEl>
                                          <p:spTgt spid="3099"/>
                                        </p:tgtEl>
                                        <p:attrNameLst>
                                          <p:attrName>ppt_y</p:attrName>
                                        </p:attrNameLst>
                                      </p:cBhvr>
                                      <p:tavLst>
                                        <p:tav tm="0">
                                          <p:val>
                                            <p:strVal val="#ppt_y"/>
                                          </p:val>
                                        </p:tav>
                                        <p:tav tm="100000">
                                          <p:val>
                                            <p:strVal val="#ppt_y"/>
                                          </p:val>
                                        </p:tav>
                                      </p:tavLst>
                                    </p:anim>
                                    <p:anim calcmode="lin" valueType="num">
                                      <p:cBhvr>
                                        <p:cTn id="129" dur="75" fill="hold"/>
                                        <p:tgtEl>
                                          <p:spTgt spid="3099"/>
                                        </p:tgtEl>
                                        <p:attrNameLst>
                                          <p:attrName>ppt_w</p:attrName>
                                        </p:attrNameLst>
                                      </p:cBhvr>
                                      <p:tavLst>
                                        <p:tav tm="0">
                                          <p:val>
                                            <p:fltVal val="0"/>
                                          </p:val>
                                        </p:tav>
                                        <p:tav tm="100000">
                                          <p:val>
                                            <p:strVal val="#ppt_w"/>
                                          </p:val>
                                        </p:tav>
                                      </p:tavLst>
                                    </p:anim>
                                    <p:anim calcmode="lin" valueType="num">
                                      <p:cBhvr>
                                        <p:cTn id="130" dur="75" fill="hold"/>
                                        <p:tgtEl>
                                          <p:spTgt spid="3099"/>
                                        </p:tgtEl>
                                        <p:attrNameLst>
                                          <p:attrName>ppt_h</p:attrName>
                                        </p:attrNameLst>
                                      </p:cBhvr>
                                      <p:tavLst>
                                        <p:tav tm="0">
                                          <p:val>
                                            <p:strVal val="#ppt_h"/>
                                          </p:val>
                                        </p:tav>
                                        <p:tav tm="100000">
                                          <p:val>
                                            <p:strVal val="#ppt_h"/>
                                          </p:val>
                                        </p:tav>
                                      </p:tavLst>
                                    </p:anim>
                                  </p:childTnLst>
                                </p:cTn>
                              </p:par>
                            </p:childTnLst>
                          </p:cTn>
                        </p:par>
                      </p:childTnLst>
                    </p:cTn>
                  </p:par>
                  <p:par>
                    <p:cTn id="131" fill="hold" nodeType="clickPar">
                      <p:stCondLst>
                        <p:cond delay="indefinite"/>
                      </p:stCondLst>
                      <p:childTnLst>
                        <p:par>
                          <p:cTn id="132" fill="hold" nodeType="withGroup">
                            <p:stCondLst>
                              <p:cond delay="0"/>
                            </p:stCondLst>
                            <p:childTnLst>
                              <p:par>
                                <p:cTn id="133" presetID="9" presetClass="entr" presetSubtype="0" fill="hold" grpId="0" nodeType="clickEffect">
                                  <p:stCondLst>
                                    <p:cond delay="0"/>
                                  </p:stCondLst>
                                  <p:childTnLst>
                                    <p:set>
                                      <p:cBhvr>
                                        <p:cTn id="134" dur="1" fill="hold">
                                          <p:stCondLst>
                                            <p:cond delay="0"/>
                                          </p:stCondLst>
                                        </p:cTn>
                                        <p:tgtEl>
                                          <p:spTgt spid="3100"/>
                                        </p:tgtEl>
                                        <p:attrNameLst>
                                          <p:attrName>style.visibility</p:attrName>
                                        </p:attrNameLst>
                                      </p:cBhvr>
                                      <p:to>
                                        <p:strVal val="visible"/>
                                      </p:to>
                                    </p:set>
                                    <p:animEffect transition="in" filter="dissolve">
                                      <p:cBhvr>
                                        <p:cTn id="135" dur="500"/>
                                        <p:tgtEl>
                                          <p:spTgt spid="3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0" grpId="0" animBg="1" autoUpdateAnimBg="0"/>
      <p:bldP spid="3077" grpId="0" autoUpdateAnimBg="0"/>
      <p:bldP spid="3080" grpId="0" autoUpdateAnimBg="0"/>
      <p:bldP spid="3084" grpId="0" autoUpdateAnimBg="0"/>
      <p:bldP spid="3085" grpId="0" animBg="1" autoUpdateAnimBg="0"/>
      <p:bldP spid="3087" grpId="0" animBg="1" autoUpdateAnimBg="0"/>
      <p:bldP spid="3088" grpId="0" animBg="1" autoUpdateAnimBg="0"/>
      <p:bldP spid="3097" grpId="0" autoUpdateAnimBg="0"/>
      <p:bldP spid="3098" grpId="0" autoUpdateAnimBg="0"/>
      <p:bldP spid="3099" grpId="0" autoUpdateAnimBg="0"/>
    </p:bld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POURQUOI</a:t>
            </a:r>
            <a:r>
              <a:rPr lang="fr-FR" b="1" i="1" dirty="0">
                <a:solidFill>
                  <a:srgbClr val="FFC000"/>
                </a:solidFill>
              </a:rPr>
              <a:t> appliquer le SMED ? </a:t>
            </a:r>
            <a:endParaRPr lang="fr-FR" dirty="0">
              <a:solidFill>
                <a:srgbClr val="FFC000"/>
              </a:solidFill>
            </a:endParaRPr>
          </a:p>
        </p:txBody>
      </p:sp>
      <p:sp>
        <p:nvSpPr>
          <p:cNvPr id="3" name="Espace réservé du contenu 2"/>
          <p:cNvSpPr>
            <a:spLocks noGrp="1"/>
          </p:cNvSpPr>
          <p:nvPr>
            <p:ph idx="1"/>
          </p:nvPr>
        </p:nvSpPr>
        <p:spPr/>
        <p:txBody>
          <a:bodyPr>
            <a:normAutofit lnSpcReduction="10000"/>
          </a:bodyPr>
          <a:lstStyle/>
          <a:p>
            <a:r>
              <a:rPr lang="fr-FR" dirty="0"/>
              <a:t>Dans les dernières années, l'augmentation de la concurrence a poussé les industriels a diversifiés leurs gammes de produits afin de couvrir le maximum possible du marché. Cette diversification des gammes a mené à une création continue des nouveaux produits la chose qui a imposé les industries à être flexible dans la planification pour répondre ,au bon moment ,à toutes les demandes clients même si ca va augmenter les coûts de productions. C'est pour cela, le SMED s'est intégré à l'industrie pour l'aider à réduire les pertes en coûts causées par les changements de séries et à réduire des stocks.</a:t>
            </a:r>
          </a:p>
          <a:p>
            <a:r>
              <a:rPr lang="fr-FR" dirty="0"/>
              <a:t>Je pense qu'il est bien clair maintenant que le SMED vise à réduire les temps de changement afin de répondre à la demande des clients avec le minimum des coûts.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4E8851-2557-4045-9550-52BBFA6975DA}"/>
              </a:ext>
            </a:extLst>
          </p:cNvPr>
          <p:cNvSpPr>
            <a:spLocks noGrp="1"/>
          </p:cNvSpPr>
          <p:nvPr>
            <p:ph type="title"/>
          </p:nvPr>
        </p:nvSpPr>
        <p:spPr>
          <a:xfrm>
            <a:off x="1143000" y="355601"/>
            <a:ext cx="9423400" cy="990599"/>
          </a:xfrm>
          <a:noFill/>
          <a:ln>
            <a:noFill/>
          </a:ln>
        </p:spPr>
        <p:style>
          <a:lnRef idx="2">
            <a:schemeClr val="accent6"/>
          </a:lnRef>
          <a:fillRef idx="1">
            <a:schemeClr val="lt1"/>
          </a:fillRef>
          <a:effectRef idx="0">
            <a:schemeClr val="accent6"/>
          </a:effectRef>
          <a:fontRef idx="minor">
            <a:schemeClr val="dk1"/>
          </a:fontRef>
        </p:style>
        <p:txBody>
          <a:bodyPr>
            <a:normAutofit fontScale="90000"/>
          </a:bodyPr>
          <a:lstStyle/>
          <a:p>
            <a:r>
              <a:rPr lang="fr-FR" dirty="0">
                <a:solidFill>
                  <a:srgbClr val="FFFF00"/>
                </a:solidFill>
              </a:rPr>
              <a:t>2.3. Objectif de la maintenance corrective</a:t>
            </a:r>
          </a:p>
        </p:txBody>
      </p:sp>
      <p:sp>
        <p:nvSpPr>
          <p:cNvPr id="3" name="Espace réservé du contenu 2">
            <a:extLst>
              <a:ext uri="{FF2B5EF4-FFF2-40B4-BE49-F238E27FC236}">
                <a16:creationId xmlns:a16="http://schemas.microsoft.com/office/drawing/2014/main" id="{BBAC1BC3-9191-48B0-878D-0DB222C81975}"/>
              </a:ext>
            </a:extLst>
          </p:cNvPr>
          <p:cNvSpPr>
            <a:spLocks noGrp="1"/>
          </p:cNvSpPr>
          <p:nvPr>
            <p:ph idx="1"/>
          </p:nvPr>
        </p:nvSpPr>
        <p:spPr>
          <a:xfrm>
            <a:off x="7505700" y="1905564"/>
            <a:ext cx="4686300" cy="3326836"/>
          </a:xfrm>
        </p:spPr>
        <p:txBody>
          <a:bodyPr>
            <a:normAutofit/>
          </a:bodyPr>
          <a:lstStyle/>
          <a:p>
            <a:pPr algn="ctr"/>
            <a:r>
              <a:rPr lang="fr-FR" b="1" u="sng" dirty="0">
                <a:solidFill>
                  <a:schemeClr val="accent6"/>
                </a:solidFill>
              </a:rPr>
              <a:t>Objectifs de la fonction maintenance</a:t>
            </a:r>
          </a:p>
          <a:p>
            <a:r>
              <a:rPr lang="fr-FR" dirty="0"/>
              <a:t>Assurer la disponibilité maximale des biens</a:t>
            </a:r>
          </a:p>
          <a:p>
            <a:r>
              <a:rPr lang="fr-FR" dirty="0"/>
              <a:t>Augmenter la durée de vie des bien</a:t>
            </a:r>
          </a:p>
          <a:p>
            <a:r>
              <a:rPr lang="fr-FR" dirty="0"/>
              <a:t>Avec le minimum des coûts</a:t>
            </a:r>
          </a:p>
        </p:txBody>
      </p:sp>
      <p:sp>
        <p:nvSpPr>
          <p:cNvPr id="4" name="Espace réservé du contenu 2">
            <a:extLst>
              <a:ext uri="{FF2B5EF4-FFF2-40B4-BE49-F238E27FC236}">
                <a16:creationId xmlns:a16="http://schemas.microsoft.com/office/drawing/2014/main" id="{BBAC1BC3-9191-48B0-878D-0DB222C81975}"/>
              </a:ext>
            </a:extLst>
          </p:cNvPr>
          <p:cNvSpPr txBox="1">
            <a:spLocks/>
          </p:cNvSpPr>
          <p:nvPr/>
        </p:nvSpPr>
        <p:spPr>
          <a:xfrm>
            <a:off x="0" y="2133600"/>
            <a:ext cx="4191000" cy="2882900"/>
          </a:xfrm>
          <a:prstGeom prst="rect">
            <a:avLst/>
          </a:prstGeom>
        </p:spPr>
        <p:txBody>
          <a:bodyPr vert="horz" lIns="91440" tIns="45720" rIns="91440" bIns="45720" rtlCol="0">
            <a:normAutofit fontScale="92500" lnSpcReduction="10000"/>
          </a:bodyPr>
          <a:lstStyle/>
          <a:p>
            <a:pPr marL="228600" marR="0" lvl="0" indent="-228600" algn="ctr"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2400" b="1" i="0" u="sng" strike="noStrike" kern="1200" cap="none" spc="0" normalizeH="0" baseline="0" noProof="0" dirty="0">
                <a:ln>
                  <a:noFill/>
                </a:ln>
                <a:solidFill>
                  <a:schemeClr val="accent6"/>
                </a:solidFill>
                <a:uLnTx/>
                <a:uFillTx/>
                <a:latin typeface="+mn-lt"/>
                <a:ea typeface="+mn-ea"/>
                <a:cs typeface="+mn-cs"/>
              </a:rPr>
              <a:t>Objectifs de la </a:t>
            </a:r>
            <a:r>
              <a:rPr lang="fr-FR" sz="2400" b="1" u="sng" dirty="0">
                <a:solidFill>
                  <a:schemeClr val="accent6"/>
                </a:solidFill>
              </a:rPr>
              <a:t>M corrective</a:t>
            </a:r>
            <a:endParaRPr kumimoji="0" lang="fr-FR" sz="2000" i="0" u="none"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a:p>
            <a:pPr marL="228600" lvl="0" indent="-228600" defTabSz="914400">
              <a:lnSpc>
                <a:spcPct val="120000"/>
              </a:lnSpc>
              <a:spcBef>
                <a:spcPts val="1000"/>
              </a:spcBef>
              <a:buFont typeface="Arial" panose="020B0604020202020204" pitchFamily="34" charset="0"/>
              <a:buChar char="•"/>
              <a:defRPr/>
            </a:pPr>
            <a:r>
              <a:rPr lang="fr-FR" sz="2400" dirty="0"/>
              <a:t>Réduire au maximum le temps d'arrêt  en maintiendrons l'état technique du bien avec le minimum des coûts</a:t>
            </a:r>
            <a:endParaRPr kumimoji="0" lang="fr-FR" sz="2400" i="0" u="none"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p:txBody>
      </p:sp>
      <p:cxnSp>
        <p:nvCxnSpPr>
          <p:cNvPr id="6" name="Connecteur droit avec flèche 5"/>
          <p:cNvCxnSpPr>
            <a:endCxn id="11" idx="1"/>
          </p:cNvCxnSpPr>
          <p:nvPr/>
        </p:nvCxnSpPr>
        <p:spPr>
          <a:xfrm flipV="1">
            <a:off x="3746500" y="3600450"/>
            <a:ext cx="508000" cy="1587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cxnSp>
        <p:nvCxnSpPr>
          <p:cNvPr id="14" name="Connecteur droit avec flèche 13"/>
          <p:cNvCxnSpPr>
            <a:stCxn id="11" idx="3"/>
          </p:cNvCxnSpPr>
          <p:nvPr/>
        </p:nvCxnSpPr>
        <p:spPr>
          <a:xfrm flipV="1">
            <a:off x="7124700" y="3060700"/>
            <a:ext cx="469900" cy="5397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sp>
        <p:nvSpPr>
          <p:cNvPr id="11" name="Rectangle à coins arrondis 10"/>
          <p:cNvSpPr/>
          <p:nvPr/>
        </p:nvSpPr>
        <p:spPr>
          <a:xfrm>
            <a:off x="4254500" y="2400300"/>
            <a:ext cx="2870200" cy="240030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a:solidFill>
                  <a:schemeClr val="bg1"/>
                </a:solidFill>
              </a:rPr>
              <a:t>Réduire le temps des arrêts et réparer les dysfonctionnement</a:t>
            </a:r>
          </a:p>
        </p:txBody>
      </p:sp>
      <p:cxnSp>
        <p:nvCxnSpPr>
          <p:cNvPr id="17" name="Connecteur droit avec flèche 16"/>
          <p:cNvCxnSpPr>
            <a:stCxn id="11" idx="3"/>
          </p:cNvCxnSpPr>
          <p:nvPr/>
        </p:nvCxnSpPr>
        <p:spPr>
          <a:xfrm>
            <a:off x="7124700" y="3600450"/>
            <a:ext cx="431800" cy="7810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cxnSp>
        <p:nvCxnSpPr>
          <p:cNvPr id="9" name="Connecteur droit avec flèche 8"/>
          <p:cNvCxnSpPr>
            <a:stCxn id="11" idx="3"/>
          </p:cNvCxnSpPr>
          <p:nvPr/>
        </p:nvCxnSpPr>
        <p:spPr>
          <a:xfrm>
            <a:off x="7124700" y="3600450"/>
            <a:ext cx="508000" cy="1714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spTree>
    <p:extLst>
      <p:ext uri="{BB962C8B-B14F-4D97-AF65-F5344CB8AC3E}">
        <p14:creationId xmlns:p14="http://schemas.microsoft.com/office/powerpoint/2010/main" val="915730736"/>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C000"/>
                </a:solidFill>
              </a:rPr>
              <a:t>Partie Pratique : Etape de mise en place </a:t>
            </a:r>
            <a:br>
              <a:rPr lang="fr-FR" dirty="0">
                <a:solidFill>
                  <a:srgbClr val="FFC000"/>
                </a:solidFill>
              </a:rPr>
            </a:br>
            <a:endParaRPr lang="fr-FR" dirty="0">
              <a:solidFill>
                <a:srgbClr val="FFC000"/>
              </a:solidFill>
            </a:endParaRPr>
          </a:p>
        </p:txBody>
      </p:sp>
      <p:sp>
        <p:nvSpPr>
          <p:cNvPr id="3" name="Espace réservé du contenu 2"/>
          <p:cNvSpPr>
            <a:spLocks noGrp="1"/>
          </p:cNvSpPr>
          <p:nvPr>
            <p:ph idx="1"/>
          </p:nvPr>
        </p:nvSpPr>
        <p:spPr/>
        <p:txBody>
          <a:bodyPr>
            <a:normAutofit lnSpcReduction="10000"/>
          </a:bodyPr>
          <a:lstStyle/>
          <a:p>
            <a:pPr marL="514350" lvl="0" indent="-514350">
              <a:buFont typeface="+mj-lt"/>
              <a:buAutoNum type="arabicPeriod"/>
            </a:pPr>
            <a:r>
              <a:rPr lang="fr-FR" dirty="0"/>
              <a:t>Définir la problématique et l’objectif du lancement de la méthode</a:t>
            </a:r>
          </a:p>
          <a:p>
            <a:pPr marL="514350" lvl="0" indent="-514350">
              <a:buFont typeface="+mj-lt"/>
              <a:buAutoNum type="arabicPeriod"/>
            </a:pPr>
            <a:r>
              <a:rPr lang="fr-FR" dirty="0"/>
              <a:t>Engagement de la direction</a:t>
            </a:r>
          </a:p>
          <a:p>
            <a:pPr marL="514350" lvl="0" indent="-514350">
              <a:buFont typeface="+mj-lt"/>
              <a:buAutoNum type="arabicPeriod"/>
            </a:pPr>
            <a:r>
              <a:rPr lang="fr-FR" dirty="0"/>
              <a:t>Définir l’équipe de travail</a:t>
            </a:r>
          </a:p>
          <a:p>
            <a:pPr marL="514350" lvl="0" indent="-514350">
              <a:buFont typeface="+mj-lt"/>
              <a:buAutoNum type="arabicPeriod"/>
            </a:pPr>
            <a:r>
              <a:rPr lang="fr-FR" dirty="0"/>
              <a:t>Formation de l’équipe </a:t>
            </a:r>
          </a:p>
          <a:p>
            <a:pPr marL="514350" lvl="0" indent="-514350">
              <a:buFont typeface="+mj-lt"/>
              <a:buAutoNum type="arabicPeriod"/>
            </a:pPr>
            <a:r>
              <a:rPr lang="fr-FR" dirty="0"/>
              <a:t>Choix du chantier pilote (le changement le plus critique)</a:t>
            </a:r>
          </a:p>
          <a:p>
            <a:pPr marL="514350" lvl="0" indent="-514350">
              <a:buFont typeface="+mj-lt"/>
              <a:buAutoNum type="arabicPeriod"/>
            </a:pPr>
            <a:r>
              <a:rPr lang="fr-FR" dirty="0"/>
              <a:t>Lancer la méthode </a:t>
            </a:r>
          </a:p>
          <a:p>
            <a:pPr>
              <a:buNone/>
            </a:pPr>
            <a:r>
              <a:rPr lang="fr-FR" dirty="0"/>
              <a:t>Ces étapes sont similaires à ceux appliquées dans l'AMDEC et les 5S, passant maintenant aux étapes de la méthodes :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398585"/>
            <a:ext cx="10353761" cy="1326321"/>
          </a:xfrm>
        </p:spPr>
        <p:txBody>
          <a:bodyPr>
            <a:normAutofit/>
          </a:bodyPr>
          <a:lstStyle/>
          <a:p>
            <a:r>
              <a:rPr lang="fr-FR" b="1" dirty="0">
                <a:solidFill>
                  <a:srgbClr val="FFC000"/>
                </a:solidFill>
              </a:rPr>
              <a:t>ETAPE 1 : IDENTIFIER /ANALYSER</a:t>
            </a:r>
            <a:endParaRPr lang="fr-FR" dirty="0">
              <a:solidFill>
                <a:srgbClr val="FFC000"/>
              </a:solidFill>
            </a:endParaRPr>
          </a:p>
        </p:txBody>
      </p:sp>
      <p:sp>
        <p:nvSpPr>
          <p:cNvPr id="3" name="Espace réservé du contenu 2"/>
          <p:cNvSpPr>
            <a:spLocks noGrp="1"/>
          </p:cNvSpPr>
          <p:nvPr>
            <p:ph idx="1"/>
          </p:nvPr>
        </p:nvSpPr>
        <p:spPr/>
        <p:txBody>
          <a:bodyPr>
            <a:normAutofit fontScale="92500" lnSpcReduction="20000"/>
          </a:bodyPr>
          <a:lstStyle/>
          <a:p>
            <a:r>
              <a:rPr lang="fr-FR" dirty="0"/>
              <a:t>Dans cette étape nous devons lister toutes les actions de changement de série que nous réalisons actuellement en détaillant le maximum possible pour ne pas oublier aucune action, la meilleure façon de le faire c'est de filmer le changement de série de A à Z. </a:t>
            </a:r>
          </a:p>
          <a:p>
            <a:r>
              <a:rPr lang="fr-FR" dirty="0"/>
              <a:t>En filmant le changement , vous demandez à l'opérateur de travailler normalement et essayez de filmer les changements de tous les opérateurs pour avoir trois versions de faire.</a:t>
            </a:r>
          </a:p>
          <a:p>
            <a:r>
              <a:rPr lang="fr-FR" dirty="0"/>
              <a:t>Après, vous prenez cette vidéo, vous écrivez toutes les opérations réalisées lors du changement, puis vous mentionnez le positionnement horaire de chaque action dans le temps. </a:t>
            </a:r>
          </a:p>
          <a:p>
            <a:r>
              <a:rPr lang="fr-FR" dirty="0"/>
              <a:t>Cette méthode va nous aider à connaitre les opérations réelles qui se réalisent lors du changement avec la durée de chaque opération.</a:t>
            </a:r>
          </a:p>
          <a:p>
            <a:endParaRPr lang="fr-FR" dirty="0"/>
          </a:p>
        </p:txBody>
      </p:sp>
      <p:sp>
        <p:nvSpPr>
          <p:cNvPr id="4" name="ZoneTexte 3"/>
          <p:cNvSpPr txBox="1"/>
          <p:nvPr/>
        </p:nvSpPr>
        <p:spPr>
          <a:xfrm>
            <a:off x="7886700" y="5918200"/>
            <a:ext cx="2743200" cy="369332"/>
          </a:xfrm>
          <a:prstGeom prst="rect">
            <a:avLst/>
          </a:prstGeom>
          <a:noFill/>
        </p:spPr>
        <p:txBody>
          <a:bodyPr wrap="square" rtlCol="0">
            <a:spAutoFit/>
          </a:bodyPr>
          <a:lstStyle/>
          <a:p>
            <a:r>
              <a:rPr lang="fr-FR" b="1" dirty="0">
                <a:solidFill>
                  <a:srgbClr val="FF0000"/>
                </a:solidFill>
              </a:rPr>
              <a:t>Fiche </a:t>
            </a:r>
            <a:r>
              <a:rPr lang="fr-FR" b="1" dirty="0" err="1">
                <a:solidFill>
                  <a:srgbClr val="FF0000"/>
                </a:solidFill>
              </a:rPr>
              <a:t>smed</a:t>
            </a:r>
            <a:r>
              <a:rPr lang="fr-FR" b="1" dirty="0">
                <a:solidFill>
                  <a:srgbClr val="FF0000"/>
                </a:solidFill>
              </a:rPr>
              <a:t> 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ETAPE 2 : DISSOCIER / EXTRAIRE </a:t>
            </a:r>
            <a:endParaRPr lang="fr-FR" dirty="0">
              <a:solidFill>
                <a:srgbClr val="FFC000"/>
              </a:solidFill>
            </a:endParaRPr>
          </a:p>
        </p:txBody>
      </p:sp>
      <p:sp>
        <p:nvSpPr>
          <p:cNvPr id="3" name="Espace réservé du contenu 2"/>
          <p:cNvSpPr>
            <a:spLocks noGrp="1"/>
          </p:cNvSpPr>
          <p:nvPr>
            <p:ph idx="1"/>
          </p:nvPr>
        </p:nvSpPr>
        <p:spPr/>
        <p:txBody>
          <a:bodyPr/>
          <a:lstStyle/>
          <a:p>
            <a:r>
              <a:rPr lang="fr-FR" dirty="0"/>
              <a:t>Après avoir listé toutes les opérations du changement, </a:t>
            </a:r>
            <a:r>
              <a:rPr lang="fr-FR" dirty="0" err="1"/>
              <a:t>chaqu'une</a:t>
            </a:r>
            <a:r>
              <a:rPr lang="fr-FR" dirty="0"/>
              <a:t> avec sa durée, nous passons à les séparer en opérations internes et opérations externes.</a:t>
            </a:r>
          </a:p>
          <a:p>
            <a:r>
              <a:rPr lang="fr-FR" dirty="0"/>
              <a:t>Les opérations internes sont les opérations qui s'effectuent à l'intérieur du temps d'arrêt de la machine, par contre, les opérations externes englobent toutes les opérations qui se déroulent à l'extérieur de ce temps.</a:t>
            </a:r>
          </a:p>
          <a:p>
            <a:endParaRPr lang="fr-FR" dirty="0"/>
          </a:p>
        </p:txBody>
      </p:sp>
      <p:sp>
        <p:nvSpPr>
          <p:cNvPr id="4" name="ZoneTexte 3"/>
          <p:cNvSpPr txBox="1"/>
          <p:nvPr/>
        </p:nvSpPr>
        <p:spPr>
          <a:xfrm>
            <a:off x="7988300" y="5651500"/>
            <a:ext cx="2489200" cy="369332"/>
          </a:xfrm>
          <a:prstGeom prst="rect">
            <a:avLst/>
          </a:prstGeom>
          <a:noFill/>
        </p:spPr>
        <p:txBody>
          <a:bodyPr wrap="square" rtlCol="0">
            <a:spAutoFit/>
          </a:bodyPr>
          <a:lstStyle/>
          <a:p>
            <a:r>
              <a:rPr lang="fr-FR" b="1" dirty="0">
                <a:solidFill>
                  <a:srgbClr val="FF0000"/>
                </a:solidFill>
              </a:rPr>
              <a:t>FICHE SMED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ETAPE 3 : CONVERTIR</a:t>
            </a:r>
            <a:endParaRPr lang="fr-FR" dirty="0">
              <a:solidFill>
                <a:srgbClr val="FFC000"/>
              </a:solidFill>
            </a:endParaRPr>
          </a:p>
        </p:txBody>
      </p:sp>
      <p:sp>
        <p:nvSpPr>
          <p:cNvPr id="3" name="Espace réservé du contenu 2"/>
          <p:cNvSpPr>
            <a:spLocks noGrp="1"/>
          </p:cNvSpPr>
          <p:nvPr>
            <p:ph idx="1"/>
          </p:nvPr>
        </p:nvSpPr>
        <p:spPr/>
        <p:txBody>
          <a:bodyPr>
            <a:normAutofit/>
          </a:bodyPr>
          <a:lstStyle/>
          <a:p>
            <a:r>
              <a:rPr lang="fr-FR" dirty="0"/>
              <a:t>C'est l'étape la plus importante de la démarche ,Une fois les opérations sont séparées, nous essayons de convertir les opérations internes en opérations externes, autrement dit, nous devons trouver les solutions organisationnelles et techniques pour déplacer les opérations qui s'effectuent à l'intérieur du temps d'arrêts (internes) en opérations qui s'effectuent à l'extérieur du temps d'arrêt (externes).</a:t>
            </a:r>
          </a:p>
          <a:p>
            <a:r>
              <a:rPr lang="fr-FR" dirty="0"/>
              <a:t>Nous pouvons dire que alors, que c'est l'étape qui agit directement sur la réduction du temps d'arrêt, c'est pour cela je vous conseille de faire appel à toute personne qui peut aider à trouver ces solutions qui vont permettre de transformer les opérations internes en externes.</a:t>
            </a:r>
          </a:p>
          <a:p>
            <a:endParaRPr lang="fr-FR" dirty="0"/>
          </a:p>
        </p:txBody>
      </p:sp>
      <p:sp>
        <p:nvSpPr>
          <p:cNvPr id="4" name="ZoneTexte 3"/>
          <p:cNvSpPr txBox="1"/>
          <p:nvPr/>
        </p:nvSpPr>
        <p:spPr>
          <a:xfrm>
            <a:off x="7912100" y="5892800"/>
            <a:ext cx="1511300" cy="369332"/>
          </a:xfrm>
          <a:prstGeom prst="rect">
            <a:avLst/>
          </a:prstGeom>
          <a:noFill/>
        </p:spPr>
        <p:txBody>
          <a:bodyPr wrap="square" rtlCol="0">
            <a:spAutoFit/>
          </a:bodyPr>
          <a:lstStyle/>
          <a:p>
            <a:r>
              <a:rPr lang="fr-FR" b="1" dirty="0">
                <a:solidFill>
                  <a:srgbClr val="FF0000"/>
                </a:solidFill>
              </a:rPr>
              <a:t>FICHE SMED 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sz="2800" dirty="0"/>
              <a:t>Je vous conseille de prendre votre temps dans cette étape, si vous êtes bloqué, profitez de l'expérience de toute le personnel de l'usine, sinon vous pouvez appeler des experts externes pour vous aidez à trouver les solutions nécessaires pour transformer le maximum des opérations internes en externes.</a:t>
            </a:r>
          </a:p>
          <a:p>
            <a:endParaRPr lang="fr-FR" sz="2800" dirty="0"/>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ETAPE 4 : REDUIRE</a:t>
            </a:r>
            <a:endParaRPr lang="fr-FR" dirty="0">
              <a:solidFill>
                <a:srgbClr val="FFC000"/>
              </a:solidFill>
            </a:endParaRPr>
          </a:p>
        </p:txBody>
      </p:sp>
      <p:sp>
        <p:nvSpPr>
          <p:cNvPr id="3" name="Espace réservé du contenu 2"/>
          <p:cNvSpPr>
            <a:spLocks noGrp="1"/>
          </p:cNvSpPr>
          <p:nvPr>
            <p:ph idx="1"/>
          </p:nvPr>
        </p:nvSpPr>
        <p:spPr/>
        <p:txBody>
          <a:bodyPr>
            <a:normAutofit/>
          </a:bodyPr>
          <a:lstStyle/>
          <a:p>
            <a:r>
              <a:rPr lang="fr-FR" sz="2800" b="1" dirty="0"/>
              <a:t>Réduire les durées des internes puis les externes</a:t>
            </a:r>
            <a:endParaRPr lang="fr-FR" sz="2800" dirty="0"/>
          </a:p>
          <a:p>
            <a:r>
              <a:rPr lang="fr-FR" sz="2800" dirty="0"/>
              <a:t>A la fin de la troisième étape, nous essayons de réduire encore le temps de changement de série en cherchant des solutions pour réduire les durées des opérations internes et les externes .</a:t>
            </a:r>
          </a:p>
          <a:p>
            <a:endParaRPr lang="fr-FR" sz="2800" dirty="0"/>
          </a:p>
        </p:txBody>
      </p:sp>
      <p:sp>
        <p:nvSpPr>
          <p:cNvPr id="4" name="ZoneTexte 3"/>
          <p:cNvSpPr txBox="1"/>
          <p:nvPr/>
        </p:nvSpPr>
        <p:spPr>
          <a:xfrm>
            <a:off x="7747000" y="5295900"/>
            <a:ext cx="2120900" cy="369332"/>
          </a:xfrm>
          <a:prstGeom prst="rect">
            <a:avLst/>
          </a:prstGeom>
          <a:noFill/>
        </p:spPr>
        <p:txBody>
          <a:bodyPr wrap="square" rtlCol="0">
            <a:spAutoFit/>
          </a:bodyPr>
          <a:lstStyle/>
          <a:p>
            <a:r>
              <a:rPr lang="fr-FR" b="1" dirty="0">
                <a:solidFill>
                  <a:srgbClr val="FF0000"/>
                </a:solidFill>
              </a:rPr>
              <a:t>FICHE SMED 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STANDARDISER /LANCER</a:t>
            </a:r>
            <a:br>
              <a:rPr lang="fr-FR" dirty="0">
                <a:solidFill>
                  <a:srgbClr val="FFC000"/>
                </a:solidFill>
              </a:rPr>
            </a:br>
            <a:endParaRPr lang="fr-FR" dirty="0">
              <a:solidFill>
                <a:srgbClr val="FFC000"/>
              </a:solidFill>
            </a:endParaRPr>
          </a:p>
        </p:txBody>
      </p:sp>
      <p:sp>
        <p:nvSpPr>
          <p:cNvPr id="3" name="Espace réservé du contenu 2"/>
          <p:cNvSpPr>
            <a:spLocks noGrp="1"/>
          </p:cNvSpPr>
          <p:nvPr>
            <p:ph idx="1"/>
          </p:nvPr>
        </p:nvSpPr>
        <p:spPr>
          <a:xfrm>
            <a:off x="913795" y="2096063"/>
            <a:ext cx="10353762" cy="4389143"/>
          </a:xfrm>
        </p:spPr>
        <p:txBody>
          <a:bodyPr>
            <a:normAutofit fontScale="92500" lnSpcReduction="20000"/>
          </a:bodyPr>
          <a:lstStyle/>
          <a:p>
            <a:r>
              <a:rPr lang="fr-FR" dirty="0"/>
              <a:t>EN finalisant les 4 étapes du SMED, vous devez lancez des tests de la nouvelle méthode de changement et après vous passez à la standardisation en le formalisant sous un mode opératoire.</a:t>
            </a:r>
          </a:p>
          <a:p>
            <a:r>
              <a:rPr lang="fr-FR" dirty="0"/>
              <a:t>Finalement vous formez les opérateurs sur ce nouveau déroulement et vous validez son utilisation dans les différents équipes.</a:t>
            </a:r>
          </a:p>
          <a:p>
            <a:pPr>
              <a:buNone/>
            </a:pPr>
            <a:endParaRPr lang="fr-FR" dirty="0"/>
          </a:p>
          <a:p>
            <a:r>
              <a:rPr lang="fr-FR" dirty="0"/>
              <a:t>A la fin de je voudrais clôturer par vous rappeler le but du SMED </a:t>
            </a:r>
          </a:p>
          <a:p>
            <a:pPr algn="ctr">
              <a:buNone/>
            </a:pPr>
            <a:r>
              <a:rPr lang="fr-FR" b="1" i="1" dirty="0">
                <a:solidFill>
                  <a:srgbClr val="FFFF00"/>
                </a:solidFill>
              </a:rPr>
              <a:t>"Obtenir la 1</a:t>
            </a:r>
            <a:r>
              <a:rPr lang="fr-FR" b="1" i="1" baseline="30000" dirty="0">
                <a:solidFill>
                  <a:srgbClr val="FFFF00"/>
                </a:solidFill>
              </a:rPr>
              <a:t>ère</a:t>
            </a:r>
            <a:r>
              <a:rPr lang="fr-FR" b="1" i="1" dirty="0">
                <a:solidFill>
                  <a:srgbClr val="FFFF00"/>
                </a:solidFill>
              </a:rPr>
              <a:t> pièce bonne du 1</a:t>
            </a:r>
            <a:r>
              <a:rPr lang="fr-FR" b="1" i="1" baseline="30000" dirty="0">
                <a:solidFill>
                  <a:srgbClr val="FFFF00"/>
                </a:solidFill>
              </a:rPr>
              <a:t>er</a:t>
            </a:r>
            <a:r>
              <a:rPr lang="fr-FR" b="1" i="1" dirty="0">
                <a:solidFill>
                  <a:srgbClr val="FFFF00"/>
                </a:solidFill>
              </a:rPr>
              <a:t> coup et à chaque fois dans un minimum de temps "</a:t>
            </a:r>
            <a:endParaRPr lang="fr-FR" b="1" dirty="0">
              <a:solidFill>
                <a:srgbClr val="FFFF00"/>
              </a:solidFill>
            </a:endParaRPr>
          </a:p>
          <a:p>
            <a:pPr>
              <a:buNone/>
            </a:pPr>
            <a:endParaRPr lang="fr-FR" dirty="0"/>
          </a:p>
          <a:p>
            <a:r>
              <a:rPr lang="fr-FR" dirty="0"/>
              <a:t>"La meilleure façon de réduire, c ’est d</a:t>
            </a:r>
            <a:r>
              <a:rPr lang="fr-FR" b="1" dirty="0"/>
              <a:t> ’ELIMINER".</a:t>
            </a:r>
            <a:endParaRPr lang="fr-FR" dirty="0"/>
          </a:p>
          <a:p>
            <a:r>
              <a:rPr lang="fr-FR" dirty="0"/>
              <a:t>SHIGEO SHINGO (le fondateur du SMED)</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p:cTn id="37"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7" end="7"/>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2017485"/>
            <a:ext cx="10353761" cy="1326321"/>
          </a:xfrm>
        </p:spPr>
        <p:txBody>
          <a:bodyPr/>
          <a:lstStyle/>
          <a:p>
            <a:r>
              <a:rPr lang="fr-FR" dirty="0">
                <a:solidFill>
                  <a:srgbClr val="FFFF00"/>
                </a:solidFill>
                <a:effectLst/>
              </a:rPr>
              <a:t>CHAPITRE 12 :MAINTENANCE PREDECTIVE</a:t>
            </a:r>
            <a:endParaRPr lang="fr-FR" dirty="0"/>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FF00"/>
                </a:solidFill>
              </a:rPr>
              <a:t>DEFINITION</a:t>
            </a:r>
          </a:p>
        </p:txBody>
      </p:sp>
      <p:sp>
        <p:nvSpPr>
          <p:cNvPr id="3" name="Espace réservé du contenu 2"/>
          <p:cNvSpPr>
            <a:spLocks noGrp="1"/>
          </p:cNvSpPr>
          <p:nvPr>
            <p:ph idx="1"/>
          </p:nvPr>
        </p:nvSpPr>
        <p:spPr/>
        <p:txBody>
          <a:bodyPr/>
          <a:lstStyle/>
          <a:p>
            <a:r>
              <a:rPr lang="fr-FR" dirty="0"/>
              <a:t>La maintenance prédictive est une approche proactive de la maintenance qui utilise des données, des algorithmes d'analyse et des technologies avancées pour prédire les pannes éventuelles d'un équipement ou d'une machine avant qu'elles ne se produisent. Cela permet d'éviter les arrêts de production et de prolonger la durée de vie de l'équipement tout en réduisant les coûts de maintenance.</a:t>
            </a:r>
          </a:p>
          <a:p>
            <a:r>
              <a:rPr lang="fr-FR" dirty="0"/>
              <a:t>C'est un type de maintenance qui venu améliorer la disponibilité et la fiabilité en anticipant les pannes en soulageant la maintenance corrective et renforçant la maintenance  corrective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FF00"/>
                </a:solidFill>
              </a:rPr>
              <a:t>Historique de la maintenance prédictive</a:t>
            </a:r>
          </a:p>
        </p:txBody>
      </p:sp>
      <p:sp>
        <p:nvSpPr>
          <p:cNvPr id="3" name="Espace réservé du contenu 2"/>
          <p:cNvSpPr>
            <a:spLocks noGrp="1"/>
          </p:cNvSpPr>
          <p:nvPr>
            <p:ph idx="1"/>
          </p:nvPr>
        </p:nvSpPr>
        <p:spPr>
          <a:xfrm>
            <a:off x="913795" y="2255718"/>
            <a:ext cx="10353762" cy="1692165"/>
          </a:xfrm>
        </p:spPr>
        <p:txBody>
          <a:bodyPr/>
          <a:lstStyle/>
          <a:p>
            <a:r>
              <a:rPr lang="fr-FR" dirty="0"/>
              <a:t>Comme nous avons vu dans la structuration des autres types de la maintenance, la création d'une procédure est primordiale pour un bon lancement et pour avoir une bonne résultat. Voici les étapes générales à suivre pour lancer la maintenance prédictive dans une usine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a:solidFill>
                  <a:srgbClr val="FFFF00"/>
                </a:solidFill>
              </a:rPr>
              <a:t>2.4. IMPORTANCE de la maintenance CORRECTIVE</a:t>
            </a:r>
          </a:p>
        </p:txBody>
      </p:sp>
      <p:sp>
        <p:nvSpPr>
          <p:cNvPr id="3" name="Espace réservé du contenu 2"/>
          <p:cNvSpPr>
            <a:spLocks noGrp="1"/>
          </p:cNvSpPr>
          <p:nvPr>
            <p:ph idx="1"/>
          </p:nvPr>
        </p:nvSpPr>
        <p:spPr/>
        <p:txBody>
          <a:bodyPr/>
          <a:lstStyle/>
          <a:p>
            <a:r>
              <a:rPr lang="fr-FR" dirty="0"/>
              <a:t>C'est le premier type de la maintenance qui a apparu (depuis la fin 19 siècle) et c'est le type le plus critique et le plus important dans le service  maintenance, car il influence directement sur les objectifs principaux du service et plus précisément sur la disponibilité et le coût.</a:t>
            </a:r>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3795" y="377371"/>
            <a:ext cx="10353762" cy="5413829"/>
          </a:xfrm>
        </p:spPr>
        <p:txBody>
          <a:bodyPr>
            <a:normAutofit/>
          </a:bodyPr>
          <a:lstStyle/>
          <a:p>
            <a:r>
              <a:rPr lang="fr-FR" dirty="0"/>
              <a:t>Années 1970-1980 : L'arrivée des ordinateurs et des systèmes de gestion de la maintenance déclenche une nouvelle ère de la maintenance, permettant de collecter et de stocker des données de maintenance plus rapidement et de manière plus efficace.</a:t>
            </a:r>
          </a:p>
          <a:p>
            <a:r>
              <a:rPr lang="fr-FR" dirty="0"/>
              <a:t>Années 1990-2000 : L'avènement des technologies de l'information et de la communication (TIC) facilite la collecte et l'analyse de données de maintenance. La maintenance prédictive commence à émerger en tant qu'approche alternative pour améliorer la disponibilité et la fiabilité des équipements.</a:t>
            </a:r>
          </a:p>
          <a:p>
            <a:r>
              <a:rPr lang="fr-FR" dirty="0"/>
              <a:t>Années 2010-2020 : L'avancement de l'analyse de données et de l'intelligence artificielle rend la maintenance prédictive plus accessible et plus pratique pour les entreprises. Les capteurs et les systèmes de surveillance en temps réel deviennent plus courants et les entreprises commencent à adopter cette approche pour minimiser les pannes et les arrêts de production.</a:t>
            </a:r>
          </a:p>
          <a:p>
            <a:endParaRPr lang="fr-FR" dirty="0"/>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a:t>Aujourd'hui : La maintenance prédictive est de plus en plus utilisée par les entreprises de toutes tailles et de tous les secteurs pour améliorer leur performance opérationnelle. Les avancées technologiques continuent de rendre la maintenance prédictive plus puissante et plus accessible pour les entreprises.</a:t>
            </a:r>
          </a:p>
          <a:p>
            <a:endParaRPr lang="fr-FR" dirty="0"/>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2496457"/>
            <a:ext cx="10353761" cy="1326321"/>
          </a:xfrm>
        </p:spPr>
        <p:txBody>
          <a:bodyPr/>
          <a:lstStyle/>
          <a:p>
            <a:r>
              <a:rPr lang="fr-FR" dirty="0">
                <a:solidFill>
                  <a:srgbClr val="FFFF00"/>
                </a:solidFill>
              </a:rPr>
              <a:t>Procédure de la maintenance prédictive</a:t>
            </a:r>
          </a:p>
        </p:txBody>
      </p: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0914" y="188689"/>
            <a:ext cx="11321143" cy="6524171"/>
          </a:xfrm>
        </p:spPr>
        <p:txBody>
          <a:bodyPr>
            <a:normAutofit fontScale="92500" lnSpcReduction="20000"/>
          </a:bodyPr>
          <a:lstStyle/>
          <a:p>
            <a:pPr marL="457200" lvl="0" indent="-457200">
              <a:buFont typeface="+mj-lt"/>
              <a:buAutoNum type="arabicParenR"/>
            </a:pPr>
            <a:r>
              <a:rPr lang="fr-FR" dirty="0"/>
              <a:t>Évaluation des besoins : Évaluez les équipements et les systèmes de votre usine pour déterminer lesquels seraient les plus adaptés à la maintenance prédictive.</a:t>
            </a:r>
          </a:p>
          <a:p>
            <a:pPr marL="457200" lvl="0" indent="-457200">
              <a:buFont typeface="+mj-lt"/>
              <a:buAutoNum type="arabicParenR"/>
            </a:pPr>
            <a:r>
              <a:rPr lang="fr-FR" dirty="0"/>
              <a:t>Lancement de la surveillance : Installez les capteurs et les systèmes de surveillance appropriés pour suivre les paramètres de performance des équipements et des systèmes sélectionnés.</a:t>
            </a:r>
          </a:p>
          <a:p>
            <a:pPr marL="457200" lvl="0" indent="-457200">
              <a:buFont typeface="+mj-lt"/>
              <a:buAutoNum type="arabicParenR"/>
            </a:pPr>
            <a:r>
              <a:rPr lang="fr-FR" dirty="0"/>
              <a:t>Collecte et analyse de données : Configurez les systèmes pour collecter et stocker les données en temps réel, puis utilisez des outils d'analyse de données pour identifier les tendances et les anomalies.</a:t>
            </a:r>
          </a:p>
          <a:p>
            <a:pPr marL="457200" lvl="0" indent="-457200">
              <a:buFont typeface="+mj-lt"/>
              <a:buAutoNum type="arabicParenR"/>
            </a:pPr>
            <a:r>
              <a:rPr lang="fr-FR" dirty="0"/>
              <a:t>Développement de modèles de prédiction : Développez des modèles de prédiction en utilisant des techniques telles que l'apprentissage automatique pour anticiper les pannes potentielles. Je vous conseille de se servir de la technologie "MACHINE LEARNING"( Branche de l'intelligence artificielle qui a comme objectif d'analyser les données et diagnostiquer les pannes à l'avance, et ce ,grâce à des algorithmes d'apprentissage automatique</a:t>
            </a:r>
          </a:p>
          <a:p>
            <a:pPr marL="457200" lvl="0" indent="-457200">
              <a:buFont typeface="+mj-lt"/>
              <a:buAutoNum type="arabicParenR"/>
            </a:pPr>
            <a:r>
              <a:rPr lang="fr-FR" dirty="0"/>
              <a:t>Mise en œuvre de plans d'action : Élaborez des plans d'action pour résoudre les problèmes potentiels avant qu'ils ne se produisent.</a:t>
            </a:r>
          </a:p>
          <a:p>
            <a:pPr marL="457200" lvl="0" indent="-457200">
              <a:buFont typeface="+mj-lt"/>
              <a:buAutoNum type="arabicParenR"/>
            </a:pPr>
            <a:r>
              <a:rPr lang="fr-FR" dirty="0"/>
              <a:t>Mise en œuvre de la maintenance prédictive : Mettre en œuvre la maintenance prédictive sur les équipements et les systèmes sélectionnés et suivre les résultats pour améliorer en continue les processus.</a:t>
            </a:r>
          </a:p>
          <a:p>
            <a:pPr marL="457200" lvl="0" indent="-457200">
              <a:buFont typeface="+mj-lt"/>
              <a:buAutoNum type="arabicParenR"/>
            </a:pPr>
            <a:r>
              <a:rPr lang="fr-FR" dirty="0"/>
              <a:t>Évaluation continue : Évaluez régulièrement les processus de maintenance prédictive pour en mesurer l'efficacité et apporter des améliorations si nécessaire.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28309" y="1080064"/>
            <a:ext cx="10353762" cy="3695136"/>
          </a:xfrm>
        </p:spPr>
        <p:txBody>
          <a:bodyPr>
            <a:normAutofit lnSpcReduction="10000"/>
          </a:bodyPr>
          <a:lstStyle/>
          <a:p>
            <a:r>
              <a:rPr lang="fr-FR" dirty="0"/>
              <a:t>NB : Il est important de noter que le processus de mise en place de la maintenance prédictive peut varier en fonction de la structure et de la complexité de l'usine, ainsi que des ressources disponibles. Il est souhaitable de travailler avec une entreprise spécialisée en maintenance prédictive pour garantir un processus efficace et une mise en œuvre réussie.</a:t>
            </a:r>
          </a:p>
          <a:p>
            <a:r>
              <a:rPr lang="fr-FR" dirty="0"/>
              <a:t>L'objectif de cet édition du livre est d'aider les responsables maintenance à structurer le service par la maitrise de la maintenance corrective, préventive et productive, après , dans la version prochaine nous allons entamer en détails les stratégie d'amélioration et de perfectionnement du service technique y compris la maintenance prédictive.</a:t>
            </a:r>
          </a:p>
          <a:p>
            <a:endParaRPr lang="fr-FR"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ctrTitle"/>
          </p:nvPr>
        </p:nvSpPr>
        <p:spPr>
          <a:xfrm>
            <a:off x="571461" y="1771640"/>
            <a:ext cx="10953827" cy="2322058"/>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fontAlgn="auto" hangingPunct="1">
              <a:spcAft>
                <a:spcPts val="0"/>
              </a:spcAft>
              <a:defRPr/>
            </a:pPr>
            <a:r>
              <a:rPr lang="fr-FR" sz="7200" spc="50" dirty="0">
                <a:ln w="11430"/>
                <a:solidFill>
                  <a:srgbClr val="FFFF00"/>
                </a:solidFill>
                <a:effectLst>
                  <a:outerShdw blurRad="76200" dist="50800" dir="5400000" algn="tl" rotWithShape="0">
                    <a:srgbClr val="000000">
                      <a:alpha val="65000"/>
                    </a:srgbClr>
                  </a:outerShdw>
                </a:effectLst>
                <a:latin typeface="Bodoni MT Condensed" pitchFamily="18" charset="0"/>
              </a:rPr>
              <a:t>Gestion de projets</a:t>
            </a:r>
            <a:br>
              <a:rPr lang="fr-FR" sz="7200" spc="50" dirty="0">
                <a:ln w="11430"/>
                <a:solidFill>
                  <a:srgbClr val="FFFF00"/>
                </a:solidFill>
                <a:effectLst>
                  <a:outerShdw blurRad="76200" dist="50800" dir="5400000" algn="tl" rotWithShape="0">
                    <a:srgbClr val="000000">
                      <a:alpha val="65000"/>
                    </a:srgbClr>
                  </a:outerShdw>
                </a:effectLst>
                <a:latin typeface="Bodoni MT Condensed" pitchFamily="18" charset="0"/>
              </a:rPr>
            </a:br>
            <a:r>
              <a:rPr lang="fr-FR" sz="7200" spc="50" dirty="0">
                <a:ln w="11430"/>
                <a:solidFill>
                  <a:srgbClr val="FFFF00"/>
                </a:solidFill>
                <a:effectLst>
                  <a:outerShdw blurRad="76200" dist="50800" dir="5400000" algn="tl" rotWithShape="0">
                    <a:srgbClr val="000000">
                      <a:alpha val="65000"/>
                    </a:srgbClr>
                  </a:outerShdw>
                </a:effectLst>
                <a:latin typeface="Bodoni MT Condensed" pitchFamily="18" charset="0"/>
              </a:rPr>
              <a:t>Travaux neufs</a:t>
            </a:r>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2824" y="2569029"/>
            <a:ext cx="10353761" cy="1326321"/>
          </a:xfrm>
        </p:spPr>
        <p:txBody>
          <a:bodyPr/>
          <a:lstStyle/>
          <a:p>
            <a:r>
              <a:rPr lang="fr-FR" dirty="0">
                <a:solidFill>
                  <a:srgbClr val="FFFF00"/>
                </a:solidFill>
              </a:rPr>
              <a:t>Chef projets / responsable Travaux neufs</a:t>
            </a:r>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71461" y="1285860"/>
            <a:ext cx="10972800" cy="1143000"/>
          </a:xfrm>
        </p:spPr>
        <p:txBody>
          <a:bodyPr/>
          <a:lstStyle/>
          <a:p>
            <a:pPr eaLnBrk="1" hangingPunct="1">
              <a:defRPr/>
            </a:pPr>
            <a:r>
              <a:rPr lang="fr-FR" sz="4000" b="1" dirty="0">
                <a:solidFill>
                  <a:srgbClr val="FFFF00"/>
                </a:solidFill>
                <a:effectLst>
                  <a:outerShdw blurRad="38100" dist="38100" dir="2700000" algn="tl">
                    <a:srgbClr val="000000">
                      <a:alpha val="43137"/>
                    </a:srgbClr>
                  </a:outerShdw>
                </a:effectLst>
              </a:rPr>
              <a:t>Qu’est-ce qu’un projet ?</a:t>
            </a:r>
          </a:p>
        </p:txBody>
      </p:sp>
      <p:sp>
        <p:nvSpPr>
          <p:cNvPr id="26627" name="Rectangle 3"/>
          <p:cNvSpPr>
            <a:spLocks noGrp="1" noChangeArrowheads="1"/>
          </p:cNvSpPr>
          <p:nvPr>
            <p:ph type="body" idx="1"/>
          </p:nvPr>
        </p:nvSpPr>
        <p:spPr>
          <a:xfrm>
            <a:off x="571461" y="2857497"/>
            <a:ext cx="10763251" cy="2714635"/>
          </a:xfrm>
        </p:spPr>
        <p:txBody>
          <a:bodyPr/>
          <a:lstStyle/>
          <a:p>
            <a:pPr marL="0" indent="0" algn="just" eaLnBrk="1" hangingPunct="1">
              <a:lnSpc>
                <a:spcPct val="150000"/>
              </a:lnSpc>
              <a:spcBef>
                <a:spcPct val="50000"/>
              </a:spcBef>
              <a:buFont typeface="Wingdings 2" pitchFamily="18" charset="2"/>
              <a:buNone/>
            </a:pPr>
            <a:r>
              <a:rPr lang="fr-FR" sz="3200" dirty="0"/>
              <a:t>C‘est une entité </a:t>
            </a:r>
            <a:r>
              <a:rPr lang="fr-FR" sz="3200" dirty="0">
                <a:solidFill>
                  <a:srgbClr val="FF0000"/>
                </a:solidFill>
              </a:rPr>
              <a:t>temporaire</a:t>
            </a:r>
            <a:r>
              <a:rPr lang="fr-FR" sz="3200" dirty="0"/>
              <a:t>, crée dans le but de réaliser un objectif en vue de satisfaire une demande ou un besoin bien défini.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additive="base">
                                        <p:cTn id="7"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62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fr-FR" sz="4000" b="1" dirty="0">
                <a:solidFill>
                  <a:srgbClr val="FFFF00"/>
                </a:solidFill>
                <a:effectLst>
                  <a:outerShdw blurRad="38100" dist="38100" dir="2700000" algn="tl">
                    <a:srgbClr val="000000">
                      <a:alpha val="43137"/>
                    </a:srgbClr>
                  </a:outerShdw>
                </a:effectLst>
              </a:rPr>
              <a:t>Qu’est-ce qu’un projet ?</a:t>
            </a:r>
          </a:p>
        </p:txBody>
      </p:sp>
      <p:sp>
        <p:nvSpPr>
          <p:cNvPr id="39939" name="Rectangle 3"/>
          <p:cNvSpPr>
            <a:spLocks noGrp="1" noChangeArrowheads="1"/>
          </p:cNvSpPr>
          <p:nvPr>
            <p:ph type="body" idx="1"/>
          </p:nvPr>
        </p:nvSpPr>
        <p:spPr>
          <a:xfrm>
            <a:off x="609600" y="2143126"/>
            <a:ext cx="10972800" cy="4310063"/>
          </a:xfrm>
        </p:spPr>
        <p:txBody>
          <a:bodyPr/>
          <a:lstStyle/>
          <a:p>
            <a:pPr marL="0" indent="0" algn="just" eaLnBrk="1" hangingPunct="1">
              <a:lnSpc>
                <a:spcPct val="90000"/>
              </a:lnSpc>
              <a:buFont typeface="Times New Roman" pitchFamily="18" charset="0"/>
              <a:buNone/>
            </a:pPr>
            <a:r>
              <a:rPr lang="fr-FR" sz="2400" dirty="0">
                <a:cs typeface="Times New Roman" pitchFamily="18" charset="0"/>
              </a:rPr>
              <a:t>Par définition, un projet est  </a:t>
            </a:r>
            <a:r>
              <a:rPr lang="fr-FR" sz="2400" b="1" dirty="0">
                <a:solidFill>
                  <a:srgbClr val="D9F147"/>
                </a:solidFill>
                <a:cs typeface="Times New Roman" pitchFamily="18" charset="0"/>
              </a:rPr>
              <a:t>provisoire</a:t>
            </a:r>
            <a:r>
              <a:rPr lang="fr-FR" sz="2400" dirty="0">
                <a:cs typeface="Times New Roman" pitchFamily="18" charset="0"/>
              </a:rPr>
              <a:t> de nature et </a:t>
            </a:r>
            <a:r>
              <a:rPr lang="fr-FR" sz="2400" b="1" dirty="0">
                <a:solidFill>
                  <a:srgbClr val="D9F147"/>
                </a:solidFill>
                <a:cs typeface="Times New Roman" pitchFamily="18" charset="0"/>
              </a:rPr>
              <a:t>unique</a:t>
            </a:r>
            <a:r>
              <a:rPr lang="fr-FR" sz="2400" dirty="0">
                <a:cs typeface="Times New Roman" pitchFamily="18" charset="0"/>
              </a:rPr>
              <a:t>; cela signifie qu'il a un début et une fin spécifique.</a:t>
            </a:r>
          </a:p>
          <a:p>
            <a:pPr marL="0" indent="0" algn="just" eaLnBrk="1" hangingPunct="1">
              <a:lnSpc>
                <a:spcPct val="90000"/>
              </a:lnSpc>
              <a:buFont typeface="Times New Roman" pitchFamily="18" charset="0"/>
              <a:buNone/>
            </a:pPr>
            <a:endParaRPr lang="fr-FR" sz="2400" dirty="0">
              <a:cs typeface="Times New Roman" pitchFamily="18" charset="0"/>
            </a:endParaRPr>
          </a:p>
          <a:p>
            <a:pPr marL="0" indent="0" algn="just" eaLnBrk="1" hangingPunct="1">
              <a:lnSpc>
                <a:spcPct val="90000"/>
              </a:lnSpc>
              <a:buFont typeface="Times New Roman" pitchFamily="18" charset="0"/>
              <a:buNone/>
            </a:pPr>
            <a:r>
              <a:rPr lang="fr-FR" sz="2400" dirty="0">
                <a:cs typeface="Times New Roman" pitchFamily="18" charset="0"/>
              </a:rPr>
              <a:t>Un projet se compose  d'un ensemble bien définie des petits travaux (</a:t>
            </a:r>
            <a:r>
              <a:rPr lang="fr-FR" sz="2400" b="1" dirty="0">
                <a:solidFill>
                  <a:srgbClr val="D9F147"/>
                </a:solidFill>
                <a:cs typeface="Times New Roman" pitchFamily="18" charset="0"/>
              </a:rPr>
              <a:t>tâches</a:t>
            </a:r>
            <a:r>
              <a:rPr lang="fr-FR" sz="2400" dirty="0">
                <a:cs typeface="Times New Roman" pitchFamily="18" charset="0"/>
              </a:rPr>
              <a:t>) et se termine  d'habitude dans la création d'un produit final ou des produits  (</a:t>
            </a:r>
            <a:r>
              <a:rPr lang="fr-FR" sz="2400" b="1" dirty="0">
                <a:solidFill>
                  <a:srgbClr val="D9F147"/>
                </a:solidFill>
                <a:cs typeface="Times New Roman" pitchFamily="18" charset="0"/>
              </a:rPr>
              <a:t>livrables</a:t>
            </a:r>
            <a:r>
              <a:rPr lang="fr-FR" sz="2400" dirty="0">
                <a:cs typeface="Times New Roman" pitchFamily="18" charset="0"/>
              </a:rPr>
              <a:t>)</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additive="base">
                                        <p:cTn id="7"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9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939">
                                            <p:txEl>
                                              <p:pRg st="2" end="2"/>
                                            </p:txEl>
                                          </p:spTgt>
                                        </p:tgtEl>
                                        <p:attrNameLst>
                                          <p:attrName>style.visibility</p:attrName>
                                        </p:attrNameLst>
                                      </p:cBhvr>
                                      <p:to>
                                        <p:strVal val="visible"/>
                                      </p:to>
                                    </p:set>
                                    <p:anim calcmode="lin" valueType="num">
                                      <p:cBhvr additive="base">
                                        <p:cTn id="13" dur="500" fill="hold"/>
                                        <p:tgtEl>
                                          <p:spTgt spid="3993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93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a:bodyPr>
          <a:lstStyle/>
          <a:p>
            <a:pPr algn="ctr" eaLnBrk="1" fontAlgn="auto" hangingPunct="1">
              <a:spcAft>
                <a:spcPts val="0"/>
              </a:spcAft>
              <a:defRPr/>
            </a:pPr>
            <a:r>
              <a:rPr lang="fr-FR" sz="4400" b="1" dirty="0">
                <a:solidFill>
                  <a:srgbClr val="FFFF00"/>
                </a:solidFill>
                <a:effectLst>
                  <a:outerShdw blurRad="38100" dist="38100" dir="2700000" algn="tl">
                    <a:srgbClr val="000000">
                      <a:alpha val="43137"/>
                    </a:srgbClr>
                  </a:outerShdw>
                </a:effectLst>
              </a:rPr>
              <a:t>Un projet est unique</a:t>
            </a:r>
          </a:p>
        </p:txBody>
      </p:sp>
      <p:sp>
        <p:nvSpPr>
          <p:cNvPr id="29699" name="Rectangle 3"/>
          <p:cNvSpPr>
            <a:spLocks noGrp="1" noChangeArrowheads="1"/>
          </p:cNvSpPr>
          <p:nvPr>
            <p:ph idx="1"/>
          </p:nvPr>
        </p:nvSpPr>
        <p:spPr>
          <a:xfrm>
            <a:off x="762000" y="2286000"/>
            <a:ext cx="11049040" cy="3448050"/>
          </a:xfrm>
        </p:spPr>
        <p:txBody>
          <a:bodyPr/>
          <a:lstStyle/>
          <a:p>
            <a:pPr marL="0" indent="0" algn="just" eaLnBrk="1" hangingPunct="1">
              <a:lnSpc>
                <a:spcPct val="150000"/>
              </a:lnSpc>
              <a:buFont typeface="Wingdings" pitchFamily="2" charset="2"/>
              <a:buNone/>
            </a:pPr>
            <a:r>
              <a:rPr lang="fr-FR" sz="2800" dirty="0">
                <a:cs typeface="Times New Roman" pitchFamily="18" charset="0"/>
              </a:rPr>
              <a:t>Un projet est  </a:t>
            </a:r>
            <a:r>
              <a:rPr lang="fr-FR" sz="2800" b="1" dirty="0">
                <a:solidFill>
                  <a:srgbClr val="D9F147"/>
                </a:solidFill>
                <a:cs typeface="Times New Roman" pitchFamily="18" charset="0"/>
              </a:rPr>
              <a:t>une entité unique , non standard</a:t>
            </a:r>
            <a:r>
              <a:rPr lang="fr-FR" sz="2800" i="1" dirty="0">
                <a:cs typeface="Times New Roman" pitchFamily="18" charset="0"/>
              </a:rPr>
              <a:t> ;  </a:t>
            </a:r>
            <a:r>
              <a:rPr lang="fr-FR" sz="2800" dirty="0">
                <a:cs typeface="Times New Roman" pitchFamily="18" charset="0"/>
              </a:rPr>
              <a:t>il ne sera jamais fait exactement de la même manière, par les mêmes personnes et dans le même environnement.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 calcmode="lin" valueType="num">
                                      <p:cBhvr>
                                        <p:cTn id="7" dur="500" fill="hold"/>
                                        <p:tgtEl>
                                          <p:spTgt spid="2969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9699">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FFC000"/>
                </a:solidFill>
                <a:effectLst>
                  <a:outerShdw blurRad="38100" dist="38100" dir="2700000" algn="tl">
                    <a:srgbClr val="000000">
                      <a:alpha val="43137"/>
                    </a:srgbClr>
                  </a:outerShdw>
                </a:effectLst>
              </a:rPr>
              <a:t>La maintenance corrective et la Disponibilité !!!</a:t>
            </a:r>
            <a:br>
              <a:rPr lang="fr-FR" dirty="0">
                <a:effectLst>
                  <a:outerShdw blurRad="38100" dist="38100" dir="2700000" algn="tl">
                    <a:srgbClr val="000000">
                      <a:alpha val="43137"/>
                    </a:srgbClr>
                  </a:outerShdw>
                </a:effectLst>
              </a:rPr>
            </a:br>
            <a:endParaRPr lang="fr-FR"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txBody>
          <a:bodyPr>
            <a:normAutofit/>
          </a:bodyPr>
          <a:lstStyle/>
          <a:p>
            <a:r>
              <a:rPr lang="fr-FR" sz="2400" dirty="0"/>
              <a:t>Dans le premier chapitre, Nous avons détaillé les objectifs de la fonction maintenance dans l'entreprise ,et principalement le taux de la disponibilité, ce dernier qui reflète directement la grandeur des durées des pannes et d’arrêts maintenance et principalement la maintenance corrective (pacque la préventive est rarement planifiée au cours de la production).Alors plus que les arrêts  imprévues augmentent plus que les durées  augmentent et par la suite le taux de disponibilité diminue et se dégrade.</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fontAlgn="auto" hangingPunct="1">
              <a:spcAft>
                <a:spcPts val="0"/>
              </a:spcAft>
              <a:defRPr/>
            </a:pPr>
            <a:r>
              <a:rPr lang="fr-FR" sz="4400" b="1" dirty="0">
                <a:solidFill>
                  <a:srgbClr val="FFFF00"/>
                </a:solidFill>
                <a:effectLst>
                  <a:outerShdw blurRad="38100" dist="38100" dir="2700000" algn="tl">
                    <a:srgbClr val="000000">
                      <a:alpha val="43137"/>
                    </a:srgbClr>
                  </a:outerShdw>
                </a:effectLst>
              </a:rPr>
              <a:t>Les piliers d’un projet</a:t>
            </a:r>
          </a:p>
        </p:txBody>
      </p:sp>
      <p:sp>
        <p:nvSpPr>
          <p:cNvPr id="4" name="Espace réservé du numéro de diapositive 3"/>
          <p:cNvSpPr>
            <a:spLocks noGrp="1"/>
          </p:cNvSpPr>
          <p:nvPr>
            <p:ph type="sldNum" sz="quarter" idx="12"/>
          </p:nvPr>
        </p:nvSpPr>
        <p:spPr/>
        <p:txBody>
          <a:bodyPr/>
          <a:lstStyle/>
          <a:p>
            <a:pPr>
              <a:defRPr/>
            </a:pPr>
            <a:fld id="{3CF06C1D-CB38-4452-841D-CC01951C6732}" type="slidenum">
              <a:rPr lang="fr-FR"/>
              <a:pPr>
                <a:defRPr/>
              </a:pPr>
              <a:t>340</a:t>
            </a:fld>
            <a:endParaRPr lang="fr-FR" dirty="0"/>
          </a:p>
        </p:txBody>
      </p:sp>
      <p:sp>
        <p:nvSpPr>
          <p:cNvPr id="6" name="ZoneTexte 5"/>
          <p:cNvSpPr txBox="1"/>
          <p:nvPr/>
        </p:nvSpPr>
        <p:spPr>
          <a:xfrm>
            <a:off x="1142966" y="2571744"/>
            <a:ext cx="4689297" cy="369332"/>
          </a:xfrm>
          <a:prstGeom prst="rect">
            <a:avLst/>
          </a:prstGeom>
          <a:noFill/>
        </p:spPr>
        <p:txBody>
          <a:bodyPr wrap="none">
            <a:spAutoFit/>
          </a:bodyPr>
          <a:lstStyle/>
          <a:p>
            <a:pPr>
              <a:defRPr/>
            </a:pPr>
            <a:r>
              <a:rPr lang="fr-FR" dirty="0">
                <a:ln w="18415" cmpd="sng">
                  <a:solidFill>
                    <a:srgbClr val="FFFFFF"/>
                  </a:solidFill>
                  <a:prstDash val="solid"/>
                </a:ln>
                <a:solidFill>
                  <a:srgbClr val="FFFFFF"/>
                </a:solidFill>
                <a:effectLst>
                  <a:outerShdw blurRad="63500" dir="3600000" algn="tl" rotWithShape="0">
                    <a:srgbClr val="000000">
                      <a:alpha val="70000"/>
                    </a:srgbClr>
                  </a:outerShdw>
                </a:effectLst>
              </a:rPr>
              <a:t>PERFORMANCES (ETUDE / REALISATION)</a:t>
            </a:r>
          </a:p>
        </p:txBody>
      </p:sp>
      <p:sp>
        <p:nvSpPr>
          <p:cNvPr id="7" name="ZoneTexte 6"/>
          <p:cNvSpPr txBox="1"/>
          <p:nvPr/>
        </p:nvSpPr>
        <p:spPr>
          <a:xfrm>
            <a:off x="1238217" y="3214686"/>
            <a:ext cx="832279" cy="369332"/>
          </a:xfrm>
          <a:prstGeom prst="rect">
            <a:avLst/>
          </a:prstGeom>
          <a:noFill/>
        </p:spPr>
        <p:txBody>
          <a:bodyPr wrap="none">
            <a:spAutoFit/>
          </a:bodyPr>
          <a:lstStyle/>
          <a:p>
            <a:pPr>
              <a:defRPr/>
            </a:pPr>
            <a:r>
              <a:rPr lang="fr-FR" dirty="0">
                <a:ln w="18415" cmpd="sng">
                  <a:solidFill>
                    <a:srgbClr val="FFFFFF"/>
                  </a:solidFill>
                  <a:prstDash val="solid"/>
                </a:ln>
                <a:solidFill>
                  <a:srgbClr val="FFFFFF"/>
                </a:solidFill>
                <a:effectLst>
                  <a:outerShdw blurRad="63500" dir="3600000" algn="tl" rotWithShape="0">
                    <a:srgbClr val="000000">
                      <a:alpha val="70000"/>
                    </a:srgbClr>
                  </a:outerShdw>
                </a:effectLst>
              </a:rPr>
              <a:t>COUT</a:t>
            </a:r>
          </a:p>
        </p:txBody>
      </p:sp>
      <p:sp>
        <p:nvSpPr>
          <p:cNvPr id="8" name="ZoneTexte 7"/>
          <p:cNvSpPr txBox="1"/>
          <p:nvPr/>
        </p:nvSpPr>
        <p:spPr>
          <a:xfrm>
            <a:off x="1238217" y="3929066"/>
            <a:ext cx="851515" cy="369332"/>
          </a:xfrm>
          <a:prstGeom prst="rect">
            <a:avLst/>
          </a:prstGeom>
          <a:noFill/>
        </p:spPr>
        <p:txBody>
          <a:bodyPr wrap="none">
            <a:spAutoFit/>
          </a:bodyPr>
          <a:lstStyle/>
          <a:p>
            <a:pPr>
              <a:defRPr/>
            </a:pPr>
            <a:r>
              <a:rPr lang="fr-FR" dirty="0">
                <a:ln w="18415" cmpd="sng">
                  <a:solidFill>
                    <a:srgbClr val="FFFFFF"/>
                  </a:solidFill>
                  <a:prstDash val="solid"/>
                </a:ln>
                <a:solidFill>
                  <a:srgbClr val="FFFFFF"/>
                </a:solidFill>
                <a:effectLst>
                  <a:outerShdw blurRad="63500" dir="3600000" algn="tl" rotWithShape="0">
                    <a:srgbClr val="000000">
                      <a:alpha val="70000"/>
                    </a:srgbClr>
                  </a:outerShdw>
                </a:effectLst>
              </a:rPr>
              <a:t>DELAI</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500" y="571500"/>
            <a:ext cx="10972800" cy="1143000"/>
          </a:xfrm>
        </p:spPr>
        <p:txBody>
          <a:bodyPr>
            <a:normAutofit fontScale="90000"/>
          </a:bodyPr>
          <a:lstStyle/>
          <a:p>
            <a:pPr eaLnBrk="1" hangingPunct="1">
              <a:defRPr/>
            </a:pPr>
            <a:r>
              <a:rPr lang="fr-FR" sz="4400" b="1" dirty="0">
                <a:solidFill>
                  <a:srgbClr val="FFFF00"/>
                </a:solidFill>
                <a:effectLst>
                  <a:outerShdw blurRad="38100" dist="38100" dir="2700000" algn="tl">
                    <a:srgbClr val="000000">
                      <a:alpha val="43137"/>
                    </a:srgbClr>
                  </a:outerShdw>
                </a:effectLst>
              </a:rPr>
              <a:t>Intérêts de la gestion de projets</a:t>
            </a:r>
          </a:p>
        </p:txBody>
      </p:sp>
      <p:sp>
        <p:nvSpPr>
          <p:cNvPr id="3" name="Espace réservé du contenu 2"/>
          <p:cNvSpPr>
            <a:spLocks noGrp="1"/>
          </p:cNvSpPr>
          <p:nvPr>
            <p:ph idx="1"/>
          </p:nvPr>
        </p:nvSpPr>
        <p:spPr>
          <a:xfrm>
            <a:off x="666751" y="1785939"/>
            <a:ext cx="10972800" cy="4389437"/>
          </a:xfrm>
        </p:spPr>
        <p:txBody>
          <a:bodyPr/>
          <a:lstStyle/>
          <a:p>
            <a:pPr eaLnBrk="1" hangingPunct="1">
              <a:spcBef>
                <a:spcPts val="600"/>
              </a:spcBef>
              <a:buClr>
                <a:schemeClr val="tx2"/>
              </a:buClr>
              <a:buSzPct val="100000"/>
              <a:buFont typeface="Wingdings 2" pitchFamily="18" charset="2"/>
              <a:buChar char="P"/>
            </a:pPr>
            <a:r>
              <a:rPr lang="fr-FR" sz="1800" dirty="0"/>
              <a:t>Terminer les projets plus rapidement et à moindre coût.</a:t>
            </a:r>
          </a:p>
          <a:p>
            <a:pPr eaLnBrk="1" hangingPunct="1">
              <a:spcBef>
                <a:spcPts val="600"/>
              </a:spcBef>
              <a:buClr>
                <a:schemeClr val="tx2"/>
              </a:buClr>
              <a:buSzPct val="100000"/>
              <a:buFont typeface="Wingdings 2" pitchFamily="18" charset="2"/>
              <a:buChar char="P"/>
            </a:pPr>
            <a:r>
              <a:rPr lang="fr-FR" sz="1800" dirty="0"/>
              <a:t>Réduire </a:t>
            </a:r>
            <a:r>
              <a:rPr lang="fr-FR" sz="1800" dirty="0">
                <a:solidFill>
                  <a:srgbClr val="D9F147"/>
                </a:solidFill>
              </a:rPr>
              <a:t>l'effort</a:t>
            </a:r>
            <a:r>
              <a:rPr lang="fr-FR" sz="1800" dirty="0"/>
              <a:t> de travail et les coûts avec une gestion proactive du contenu.</a:t>
            </a:r>
          </a:p>
          <a:p>
            <a:pPr eaLnBrk="1" hangingPunct="1">
              <a:spcBef>
                <a:spcPts val="600"/>
              </a:spcBef>
              <a:buClr>
                <a:schemeClr val="tx2"/>
              </a:buClr>
              <a:buSzPct val="100000"/>
              <a:buFont typeface="Wingdings 2" pitchFamily="18" charset="2"/>
              <a:buChar char="P"/>
            </a:pPr>
            <a:r>
              <a:rPr lang="fr-FR" sz="1800" dirty="0"/>
              <a:t>Une meilleure solution « convient » dès la première fois grâce à une </a:t>
            </a:r>
            <a:r>
              <a:rPr lang="fr-FR" sz="1800" b="1" dirty="0"/>
              <a:t>meilleure </a:t>
            </a:r>
            <a:r>
              <a:rPr lang="fr-FR" sz="1800" b="1" dirty="0">
                <a:solidFill>
                  <a:srgbClr val="D9F147"/>
                </a:solidFill>
              </a:rPr>
              <a:t>planification</a:t>
            </a:r>
            <a:r>
              <a:rPr lang="fr-FR" sz="1800" b="1" dirty="0"/>
              <a:t>.</a:t>
            </a:r>
          </a:p>
          <a:p>
            <a:pPr eaLnBrk="1" hangingPunct="1">
              <a:spcBef>
                <a:spcPts val="600"/>
              </a:spcBef>
              <a:buClr>
                <a:schemeClr val="tx2"/>
              </a:buClr>
              <a:buSzPct val="100000"/>
              <a:buFont typeface="Wingdings 2" pitchFamily="18" charset="2"/>
              <a:buChar char="P"/>
            </a:pPr>
            <a:r>
              <a:rPr lang="fr-FR" sz="1800" dirty="0"/>
              <a:t>Résoudre les </a:t>
            </a:r>
            <a:r>
              <a:rPr lang="fr-FR" sz="1800" dirty="0">
                <a:solidFill>
                  <a:srgbClr val="D9F147"/>
                </a:solidFill>
              </a:rPr>
              <a:t>risques</a:t>
            </a:r>
            <a:r>
              <a:rPr lang="fr-FR" sz="1800" dirty="0"/>
              <a:t> futurs avant que les dysfonctionnements n’apparaissent.</a:t>
            </a:r>
          </a:p>
          <a:p>
            <a:pPr eaLnBrk="1" hangingPunct="1">
              <a:spcBef>
                <a:spcPts val="600"/>
              </a:spcBef>
              <a:buClr>
                <a:schemeClr val="tx2"/>
              </a:buClr>
              <a:buSzPct val="100000"/>
              <a:buFont typeface="Wingdings 2" pitchFamily="18" charset="2"/>
              <a:buChar char="P"/>
            </a:pPr>
            <a:r>
              <a:rPr lang="fr-FR" sz="1800" dirty="0">
                <a:solidFill>
                  <a:srgbClr val="D9F147"/>
                </a:solidFill>
              </a:rPr>
              <a:t>Communiquer</a:t>
            </a:r>
            <a:r>
              <a:rPr lang="fr-FR" sz="1800" dirty="0"/>
              <a:t> et gérer les attentes des clients, des membres de l’équipe et des parties prenantes plus efficacement.</a:t>
            </a:r>
          </a:p>
          <a:p>
            <a:pPr eaLnBrk="1" hangingPunct="1">
              <a:spcBef>
                <a:spcPts val="600"/>
              </a:spcBef>
              <a:buClr>
                <a:schemeClr val="tx2"/>
              </a:buClr>
              <a:buSzPct val="100000"/>
              <a:buFont typeface="Wingdings 2" pitchFamily="18" charset="2"/>
              <a:buChar char="P"/>
            </a:pPr>
            <a:r>
              <a:rPr lang="fr-FR" sz="1800" dirty="0"/>
              <a:t>Etre </a:t>
            </a:r>
            <a:r>
              <a:rPr lang="fr-FR" sz="1800" dirty="0">
                <a:solidFill>
                  <a:srgbClr val="D9F147"/>
                </a:solidFill>
              </a:rPr>
              <a:t>réactif</a:t>
            </a:r>
            <a:r>
              <a:rPr lang="fr-FR" sz="1800" dirty="0"/>
              <a:t> face aux imprévus.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61963" y="2714620"/>
            <a:ext cx="10972800" cy="1143000"/>
          </a:xfrm>
        </p:spPr>
        <p:txBody>
          <a:bodyPr>
            <a:normAutofit/>
          </a:bodyPr>
          <a:lstStyle/>
          <a:p>
            <a:pPr eaLnBrk="1" hangingPunct="1">
              <a:defRPr/>
            </a:pPr>
            <a:r>
              <a:rPr lang="fr-FR" sz="4000" b="1" dirty="0">
                <a:solidFill>
                  <a:srgbClr val="FFFF00"/>
                </a:solidFill>
                <a:effectLst>
                  <a:outerShdw blurRad="38100" dist="38100" dir="2700000" algn="tl">
                    <a:srgbClr val="000000">
                      <a:alpha val="43137"/>
                    </a:srgbClr>
                  </a:outerShdw>
                </a:effectLst>
              </a:rPr>
              <a:t>Cycle de vie d’un projet</a:t>
            </a:r>
            <a:endParaRPr lang="fr-FR" sz="4400" dirty="0">
              <a:solidFill>
                <a:srgbClr val="FFFF00"/>
              </a:solidFill>
            </a:endParaRPr>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4000485" y="203858"/>
            <a:ext cx="2952771"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DETECTION DU BESOIN</a:t>
            </a:r>
          </a:p>
        </p:txBody>
      </p:sp>
      <p:sp>
        <p:nvSpPr>
          <p:cNvPr id="6" name="Rectangle à coins arrondis 5"/>
          <p:cNvSpPr/>
          <p:nvPr/>
        </p:nvSpPr>
        <p:spPr>
          <a:xfrm>
            <a:off x="284645" y="214290"/>
            <a:ext cx="2952771"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Elaboration du cahier des charges</a:t>
            </a:r>
          </a:p>
        </p:txBody>
      </p:sp>
      <p:sp>
        <p:nvSpPr>
          <p:cNvPr id="7" name="Rectangle à coins arrondis 6"/>
          <p:cNvSpPr/>
          <p:nvPr/>
        </p:nvSpPr>
        <p:spPr>
          <a:xfrm>
            <a:off x="284644" y="2957526"/>
            <a:ext cx="2952771"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Etude faisabilité financière</a:t>
            </a:r>
          </a:p>
        </p:txBody>
      </p:sp>
      <p:sp>
        <p:nvSpPr>
          <p:cNvPr id="8" name="Rectangle à coins arrondis 7"/>
          <p:cNvSpPr/>
          <p:nvPr/>
        </p:nvSpPr>
        <p:spPr>
          <a:xfrm>
            <a:off x="285709" y="4290189"/>
            <a:ext cx="2952771"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Etude technique</a:t>
            </a:r>
          </a:p>
        </p:txBody>
      </p:sp>
      <p:sp>
        <p:nvSpPr>
          <p:cNvPr id="9" name="Rectangle à coins arrondis 8"/>
          <p:cNvSpPr/>
          <p:nvPr/>
        </p:nvSpPr>
        <p:spPr>
          <a:xfrm>
            <a:off x="285709" y="5700762"/>
            <a:ext cx="2952771"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Validation financière</a:t>
            </a:r>
          </a:p>
        </p:txBody>
      </p:sp>
      <p:sp>
        <p:nvSpPr>
          <p:cNvPr id="10" name="Rectangle à coins arrondis 9"/>
          <p:cNvSpPr/>
          <p:nvPr/>
        </p:nvSpPr>
        <p:spPr>
          <a:xfrm>
            <a:off x="8383074" y="5700762"/>
            <a:ext cx="2952771" cy="85725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t>Choix d’équipe de réalisation</a:t>
            </a:r>
          </a:p>
        </p:txBody>
      </p:sp>
      <p:sp>
        <p:nvSpPr>
          <p:cNvPr id="11" name="Ellipse 10"/>
          <p:cNvSpPr/>
          <p:nvPr/>
        </p:nvSpPr>
        <p:spPr>
          <a:xfrm>
            <a:off x="4762491" y="5566298"/>
            <a:ext cx="2095515" cy="112262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Prise de décision</a:t>
            </a:r>
          </a:p>
        </p:txBody>
      </p:sp>
      <p:sp>
        <p:nvSpPr>
          <p:cNvPr id="12" name="Rectangle à coins arrondis 11"/>
          <p:cNvSpPr/>
          <p:nvPr/>
        </p:nvSpPr>
        <p:spPr>
          <a:xfrm>
            <a:off x="8383074" y="4296446"/>
            <a:ext cx="2952771" cy="85725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t>Etude de la réalisation</a:t>
            </a:r>
          </a:p>
        </p:txBody>
      </p:sp>
      <p:sp>
        <p:nvSpPr>
          <p:cNvPr id="13" name="Rectangle à coins arrondis 12"/>
          <p:cNvSpPr/>
          <p:nvPr/>
        </p:nvSpPr>
        <p:spPr>
          <a:xfrm>
            <a:off x="8380955" y="2982512"/>
            <a:ext cx="2952771" cy="85725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t>Lancement de la réalisation</a:t>
            </a:r>
          </a:p>
        </p:txBody>
      </p:sp>
      <p:sp>
        <p:nvSpPr>
          <p:cNvPr id="15" name="Rectangle à coins arrondis 14"/>
          <p:cNvSpPr/>
          <p:nvPr/>
        </p:nvSpPr>
        <p:spPr>
          <a:xfrm>
            <a:off x="8382810" y="1640392"/>
            <a:ext cx="2952771" cy="85725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t>Suivi et Vérification de la réalisation</a:t>
            </a:r>
          </a:p>
        </p:txBody>
      </p:sp>
      <p:sp>
        <p:nvSpPr>
          <p:cNvPr id="16" name="Rectangle à coins arrondis 15"/>
          <p:cNvSpPr/>
          <p:nvPr/>
        </p:nvSpPr>
        <p:spPr>
          <a:xfrm>
            <a:off x="8380956" y="186102"/>
            <a:ext cx="2952771" cy="85725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t>Livraison</a:t>
            </a:r>
          </a:p>
        </p:txBody>
      </p:sp>
      <p:cxnSp>
        <p:nvCxnSpPr>
          <p:cNvPr id="18" name="Connecteur droit avec flèche 17"/>
          <p:cNvCxnSpPr>
            <a:cxnSpLocks/>
            <a:stCxn id="5" idx="1"/>
            <a:endCxn id="6" idx="3"/>
          </p:cNvCxnSpPr>
          <p:nvPr/>
        </p:nvCxnSpPr>
        <p:spPr>
          <a:xfrm flipH="1">
            <a:off x="3237416" y="632486"/>
            <a:ext cx="763069" cy="10432"/>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9" name="Connecteur droit avec flèche 18"/>
          <p:cNvCxnSpPr>
            <a:cxnSpLocks/>
            <a:stCxn id="6" idx="2"/>
            <a:endCxn id="29" idx="0"/>
          </p:cNvCxnSpPr>
          <p:nvPr/>
        </p:nvCxnSpPr>
        <p:spPr>
          <a:xfrm>
            <a:off x="1761031" y="1071546"/>
            <a:ext cx="2" cy="635972"/>
          </a:xfrm>
          <a:prstGeom prst="straightConnector1">
            <a:avLst/>
          </a:prstGeom>
          <a:ln>
            <a:tailEnd type="arrow"/>
          </a:ln>
        </p:spPr>
        <p:style>
          <a:lnRef idx="1">
            <a:schemeClr val="accent4"/>
          </a:lnRef>
          <a:fillRef idx="2">
            <a:schemeClr val="accent4"/>
          </a:fillRef>
          <a:effectRef idx="1">
            <a:schemeClr val="accent4"/>
          </a:effectRef>
          <a:fontRef idx="minor">
            <a:schemeClr val="dk1"/>
          </a:fontRef>
        </p:style>
      </p:cxnSp>
      <p:cxnSp>
        <p:nvCxnSpPr>
          <p:cNvPr id="22" name="Connecteur droit avec flèche 21"/>
          <p:cNvCxnSpPr>
            <a:stCxn id="7" idx="2"/>
            <a:endCxn id="8" idx="0"/>
          </p:cNvCxnSpPr>
          <p:nvPr/>
        </p:nvCxnSpPr>
        <p:spPr>
          <a:xfrm>
            <a:off x="1761030" y="3814782"/>
            <a:ext cx="1065" cy="475407"/>
          </a:xfrm>
          <a:prstGeom prst="straightConnector1">
            <a:avLst/>
          </a:prstGeom>
          <a:ln>
            <a:tailEnd type="arrow"/>
          </a:ln>
        </p:spPr>
        <p:style>
          <a:lnRef idx="1">
            <a:schemeClr val="accent4"/>
          </a:lnRef>
          <a:fillRef idx="2">
            <a:schemeClr val="accent4"/>
          </a:fillRef>
          <a:effectRef idx="1">
            <a:schemeClr val="accent4"/>
          </a:effectRef>
          <a:fontRef idx="minor">
            <a:schemeClr val="dk1"/>
          </a:fontRef>
        </p:style>
      </p:cxnSp>
      <p:cxnSp>
        <p:nvCxnSpPr>
          <p:cNvPr id="25" name="Connecteur droit avec flèche 24"/>
          <p:cNvCxnSpPr>
            <a:stCxn id="8" idx="2"/>
            <a:endCxn id="9" idx="0"/>
          </p:cNvCxnSpPr>
          <p:nvPr/>
        </p:nvCxnSpPr>
        <p:spPr>
          <a:xfrm>
            <a:off x="1762095" y="5147445"/>
            <a:ext cx="0" cy="553317"/>
          </a:xfrm>
          <a:prstGeom prst="straightConnector1">
            <a:avLst/>
          </a:prstGeom>
          <a:ln>
            <a:tailEnd type="arrow"/>
          </a:ln>
        </p:spPr>
        <p:style>
          <a:lnRef idx="1">
            <a:schemeClr val="accent4"/>
          </a:lnRef>
          <a:fillRef idx="2">
            <a:schemeClr val="accent4"/>
          </a:fillRef>
          <a:effectRef idx="1">
            <a:schemeClr val="accent4"/>
          </a:effectRef>
          <a:fontRef idx="minor">
            <a:schemeClr val="dk1"/>
          </a:fontRef>
        </p:style>
      </p:cxnSp>
      <p:cxnSp>
        <p:nvCxnSpPr>
          <p:cNvPr id="28" name="Connecteur droit avec flèche 27"/>
          <p:cNvCxnSpPr>
            <a:cxnSpLocks/>
            <a:stCxn id="9" idx="3"/>
            <a:endCxn id="11" idx="2"/>
          </p:cNvCxnSpPr>
          <p:nvPr/>
        </p:nvCxnSpPr>
        <p:spPr>
          <a:xfrm flipV="1">
            <a:off x="3238480" y="6127613"/>
            <a:ext cx="1524011" cy="1777"/>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31" name="Connecteur droit avec flèche 30"/>
          <p:cNvCxnSpPr>
            <a:cxnSpLocks/>
            <a:stCxn id="11" idx="6"/>
            <a:endCxn id="10" idx="1"/>
          </p:cNvCxnSpPr>
          <p:nvPr/>
        </p:nvCxnSpPr>
        <p:spPr>
          <a:xfrm>
            <a:off x="6858006" y="6127613"/>
            <a:ext cx="1525068" cy="1777"/>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34" name="Connecteur droit avec flèche 33"/>
          <p:cNvCxnSpPr>
            <a:stCxn id="10" idx="0"/>
            <a:endCxn id="12" idx="2"/>
          </p:cNvCxnSpPr>
          <p:nvPr/>
        </p:nvCxnSpPr>
        <p:spPr>
          <a:xfrm flipV="1">
            <a:off x="9859460" y="5153702"/>
            <a:ext cx="0" cy="547060"/>
          </a:xfrm>
          <a:prstGeom prst="straightConnector1">
            <a:avLst/>
          </a:prstGeom>
          <a:ln>
            <a:tailEnd type="arrow"/>
          </a:ln>
        </p:spPr>
        <p:style>
          <a:lnRef idx="2">
            <a:schemeClr val="accent4"/>
          </a:lnRef>
          <a:fillRef idx="1">
            <a:schemeClr val="lt1"/>
          </a:fillRef>
          <a:effectRef idx="0">
            <a:schemeClr val="accent4"/>
          </a:effectRef>
          <a:fontRef idx="minor">
            <a:schemeClr val="dk1"/>
          </a:fontRef>
        </p:style>
      </p:cxnSp>
      <p:cxnSp>
        <p:nvCxnSpPr>
          <p:cNvPr id="38" name="Connecteur droit avec flèche 37"/>
          <p:cNvCxnSpPr>
            <a:stCxn id="12" idx="0"/>
            <a:endCxn id="13" idx="2"/>
          </p:cNvCxnSpPr>
          <p:nvPr/>
        </p:nvCxnSpPr>
        <p:spPr>
          <a:xfrm flipH="1" flipV="1">
            <a:off x="9857341" y="3839768"/>
            <a:ext cx="2119" cy="456678"/>
          </a:xfrm>
          <a:prstGeom prst="straightConnector1">
            <a:avLst/>
          </a:prstGeom>
          <a:ln>
            <a:tailEnd type="arrow"/>
          </a:ln>
        </p:spPr>
        <p:style>
          <a:lnRef idx="2">
            <a:schemeClr val="accent4"/>
          </a:lnRef>
          <a:fillRef idx="1">
            <a:schemeClr val="lt1"/>
          </a:fillRef>
          <a:effectRef idx="0">
            <a:schemeClr val="accent4"/>
          </a:effectRef>
          <a:fontRef idx="minor">
            <a:schemeClr val="dk1"/>
          </a:fontRef>
        </p:style>
      </p:cxnSp>
      <p:cxnSp>
        <p:nvCxnSpPr>
          <p:cNvPr id="41" name="Connecteur droit avec flèche 40"/>
          <p:cNvCxnSpPr>
            <a:stCxn id="13" idx="0"/>
            <a:endCxn id="15" idx="2"/>
          </p:cNvCxnSpPr>
          <p:nvPr/>
        </p:nvCxnSpPr>
        <p:spPr>
          <a:xfrm flipV="1">
            <a:off x="9857341" y="2497648"/>
            <a:ext cx="1855" cy="484864"/>
          </a:xfrm>
          <a:prstGeom prst="straightConnector1">
            <a:avLst/>
          </a:prstGeom>
          <a:ln>
            <a:tailEnd type="arrow"/>
          </a:ln>
        </p:spPr>
        <p:style>
          <a:lnRef idx="2">
            <a:schemeClr val="accent4"/>
          </a:lnRef>
          <a:fillRef idx="1">
            <a:schemeClr val="lt1"/>
          </a:fillRef>
          <a:effectRef idx="0">
            <a:schemeClr val="accent4"/>
          </a:effectRef>
          <a:fontRef idx="minor">
            <a:schemeClr val="dk1"/>
          </a:fontRef>
        </p:style>
      </p:cxnSp>
      <p:cxnSp>
        <p:nvCxnSpPr>
          <p:cNvPr id="44" name="Connecteur droit avec flèche 43"/>
          <p:cNvCxnSpPr>
            <a:stCxn id="15" idx="0"/>
            <a:endCxn id="16" idx="2"/>
          </p:cNvCxnSpPr>
          <p:nvPr/>
        </p:nvCxnSpPr>
        <p:spPr>
          <a:xfrm flipH="1" flipV="1">
            <a:off x="9857342" y="1043358"/>
            <a:ext cx="1854" cy="597034"/>
          </a:xfrm>
          <a:prstGeom prst="straightConnector1">
            <a:avLst/>
          </a:prstGeom>
          <a:ln>
            <a:tailEnd type="arrow"/>
          </a:ln>
        </p:spPr>
        <p:style>
          <a:lnRef idx="2">
            <a:schemeClr val="accent4"/>
          </a:lnRef>
          <a:fillRef idx="1">
            <a:schemeClr val="lt1"/>
          </a:fillRef>
          <a:effectRef idx="0">
            <a:schemeClr val="accent4"/>
          </a:effectRef>
          <a:fontRef idx="minor">
            <a:schemeClr val="dk1"/>
          </a:fontRef>
        </p:style>
      </p:cxnSp>
      <p:sp>
        <p:nvSpPr>
          <p:cNvPr id="29" name="Rectangle à coins arrondis 6">
            <a:extLst>
              <a:ext uri="{FF2B5EF4-FFF2-40B4-BE49-F238E27FC236}">
                <a16:creationId xmlns:a16="http://schemas.microsoft.com/office/drawing/2014/main" id="{03DF28AA-B419-489B-9201-B6DB5D294BB5}"/>
              </a:ext>
            </a:extLst>
          </p:cNvPr>
          <p:cNvSpPr/>
          <p:nvPr/>
        </p:nvSpPr>
        <p:spPr>
          <a:xfrm>
            <a:off x="284647" y="1707518"/>
            <a:ext cx="2952771"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Définition d’équipe d’Etude</a:t>
            </a:r>
          </a:p>
        </p:txBody>
      </p:sp>
      <p:cxnSp>
        <p:nvCxnSpPr>
          <p:cNvPr id="37" name="Connecteur droit avec flèche 36">
            <a:extLst>
              <a:ext uri="{FF2B5EF4-FFF2-40B4-BE49-F238E27FC236}">
                <a16:creationId xmlns:a16="http://schemas.microsoft.com/office/drawing/2014/main" id="{9EEF4488-D4E2-47A3-915D-07B800324E69}"/>
              </a:ext>
            </a:extLst>
          </p:cNvPr>
          <p:cNvCxnSpPr>
            <a:cxnSpLocks/>
            <a:stCxn id="29" idx="2"/>
            <a:endCxn id="7" idx="0"/>
          </p:cNvCxnSpPr>
          <p:nvPr/>
        </p:nvCxnSpPr>
        <p:spPr>
          <a:xfrm flipH="1">
            <a:off x="1761030" y="2564774"/>
            <a:ext cx="3" cy="392752"/>
          </a:xfrm>
          <a:prstGeom prst="straightConnector1">
            <a:avLst/>
          </a:prstGeom>
          <a:ln>
            <a:tailEnd type="arrow"/>
          </a:ln>
        </p:spPr>
        <p:style>
          <a:lnRef idx="1">
            <a:schemeClr val="accent4"/>
          </a:lnRef>
          <a:fillRef idx="2">
            <a:schemeClr val="accent4"/>
          </a:fillRef>
          <a:effectRef idx="1">
            <a:schemeClr val="accent4"/>
          </a:effectRef>
          <a:fontRef idx="minor">
            <a:schemeClr val="dk1"/>
          </a:fontRef>
        </p:style>
      </p:cxnSp>
      <p:sp>
        <p:nvSpPr>
          <p:cNvPr id="71" name="Accolade fermante 70">
            <a:extLst>
              <a:ext uri="{FF2B5EF4-FFF2-40B4-BE49-F238E27FC236}">
                <a16:creationId xmlns:a16="http://schemas.microsoft.com/office/drawing/2014/main" id="{FB843356-D282-4915-8577-CEB49664065C}"/>
              </a:ext>
            </a:extLst>
          </p:cNvPr>
          <p:cNvSpPr/>
          <p:nvPr/>
        </p:nvSpPr>
        <p:spPr>
          <a:xfrm>
            <a:off x="2984633" y="138140"/>
            <a:ext cx="1176191" cy="6457608"/>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a:p>
        </p:txBody>
      </p:sp>
      <p:sp>
        <p:nvSpPr>
          <p:cNvPr id="73" name="Accolade fermante 72">
            <a:extLst>
              <a:ext uri="{FF2B5EF4-FFF2-40B4-BE49-F238E27FC236}">
                <a16:creationId xmlns:a16="http://schemas.microsoft.com/office/drawing/2014/main" id="{626FB9F0-EAED-458F-A4CC-A9C589A77B34}"/>
              </a:ext>
            </a:extLst>
          </p:cNvPr>
          <p:cNvSpPr/>
          <p:nvPr/>
        </p:nvSpPr>
        <p:spPr>
          <a:xfrm flipH="1">
            <a:off x="7547595" y="147105"/>
            <a:ext cx="967165" cy="6457608"/>
          </a:xfrm>
          <a:prstGeom prst="rightBrace">
            <a:avLst>
              <a:gd name="adj1" fmla="val 8333"/>
              <a:gd name="adj2" fmla="val 50962"/>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a:p>
        </p:txBody>
      </p:sp>
      <p:sp>
        <p:nvSpPr>
          <p:cNvPr id="74" name="ZoneTexte 73">
            <a:extLst>
              <a:ext uri="{FF2B5EF4-FFF2-40B4-BE49-F238E27FC236}">
                <a16:creationId xmlns:a16="http://schemas.microsoft.com/office/drawing/2014/main" id="{0CF77B5A-DDD4-4E36-96FA-CB0C7C5EEB61}"/>
              </a:ext>
            </a:extLst>
          </p:cNvPr>
          <p:cNvSpPr txBox="1"/>
          <p:nvPr/>
        </p:nvSpPr>
        <p:spPr>
          <a:xfrm rot="5400000">
            <a:off x="2767971" y="3332753"/>
            <a:ext cx="3465820" cy="523220"/>
          </a:xfrm>
          <a:prstGeom prst="rect">
            <a:avLst/>
          </a:prstGeom>
          <a:noFill/>
        </p:spPr>
        <p:txBody>
          <a:bodyPr wrap="square" rtlCol="0">
            <a:spAutoFit/>
          </a:bodyPr>
          <a:lstStyle/>
          <a:p>
            <a:r>
              <a:rPr lang="fr-FR" sz="2800" b="1" dirty="0"/>
              <a:t>PHASE   ETUDE</a:t>
            </a:r>
          </a:p>
        </p:txBody>
      </p:sp>
      <p:sp>
        <p:nvSpPr>
          <p:cNvPr id="75" name="ZoneTexte 74">
            <a:extLst>
              <a:ext uri="{FF2B5EF4-FFF2-40B4-BE49-F238E27FC236}">
                <a16:creationId xmlns:a16="http://schemas.microsoft.com/office/drawing/2014/main" id="{F5867B89-0584-4F60-9CF9-3B15FC62AC64}"/>
              </a:ext>
            </a:extLst>
          </p:cNvPr>
          <p:cNvSpPr txBox="1"/>
          <p:nvPr/>
        </p:nvSpPr>
        <p:spPr>
          <a:xfrm rot="16200000">
            <a:off x="5031999" y="2944065"/>
            <a:ext cx="4436855" cy="523220"/>
          </a:xfrm>
          <a:prstGeom prst="rect">
            <a:avLst/>
          </a:prstGeom>
          <a:noFill/>
        </p:spPr>
        <p:txBody>
          <a:bodyPr wrap="square" rtlCol="0">
            <a:spAutoFit/>
          </a:bodyPr>
          <a:lstStyle/>
          <a:p>
            <a:r>
              <a:rPr lang="fr-FR" sz="2800" b="1" dirty="0"/>
              <a:t>PHASE   REALISATION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1000" fill="hold"/>
                                        <p:tgtEl>
                                          <p:spTgt spid="18"/>
                                        </p:tgtEl>
                                        <p:attrNameLst>
                                          <p:attrName>ppt_w</p:attrName>
                                        </p:attrNameLst>
                                      </p:cBhvr>
                                      <p:tavLst>
                                        <p:tav tm="0">
                                          <p:val>
                                            <p:fltVal val="0"/>
                                          </p:val>
                                        </p:tav>
                                        <p:tav tm="100000">
                                          <p:val>
                                            <p:strVal val="#ppt_w"/>
                                          </p:val>
                                        </p:tav>
                                      </p:tavLst>
                                    </p:anim>
                                    <p:anim calcmode="lin" valueType="num">
                                      <p:cBhvr>
                                        <p:cTn id="14" dur="1000" fill="hold"/>
                                        <p:tgtEl>
                                          <p:spTgt spid="18"/>
                                        </p:tgtEl>
                                        <p:attrNameLst>
                                          <p:attrName>ppt_h</p:attrName>
                                        </p:attrNameLst>
                                      </p:cBhvr>
                                      <p:tavLst>
                                        <p:tav tm="0">
                                          <p:val>
                                            <p:fltVal val="0"/>
                                          </p:val>
                                        </p:tav>
                                        <p:tav tm="100000">
                                          <p:val>
                                            <p:strVal val="#ppt_h"/>
                                          </p:val>
                                        </p:tav>
                                      </p:tavLst>
                                    </p:anim>
                                    <p:anim calcmode="lin" valueType="num">
                                      <p:cBhvr>
                                        <p:cTn id="15"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8"/>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linds(horizontal)">
                                      <p:cBhvr>
                                        <p:cTn id="27" dur="500"/>
                                        <p:tgtEl>
                                          <p:spTgt spid="19"/>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linds(horizont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ox(in)">
                                      <p:cBhvr>
                                        <p:cTn id="35" dur="500"/>
                                        <p:tgtEl>
                                          <p:spTgt spid="22"/>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ox(in)">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5"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p:cTn id="43" dur="1000" fill="hold"/>
                                        <p:tgtEl>
                                          <p:spTgt spid="25"/>
                                        </p:tgtEl>
                                        <p:attrNameLst>
                                          <p:attrName>ppt_w</p:attrName>
                                        </p:attrNameLst>
                                      </p:cBhvr>
                                      <p:tavLst>
                                        <p:tav tm="0">
                                          <p:val>
                                            <p:fltVal val="0"/>
                                          </p:val>
                                        </p:tav>
                                        <p:tav tm="100000">
                                          <p:val>
                                            <p:strVal val="#ppt_w"/>
                                          </p:val>
                                        </p:tav>
                                      </p:tavLst>
                                    </p:anim>
                                    <p:anim calcmode="lin" valueType="num">
                                      <p:cBhvr>
                                        <p:cTn id="44" dur="1000" fill="hold"/>
                                        <p:tgtEl>
                                          <p:spTgt spid="25"/>
                                        </p:tgtEl>
                                        <p:attrNameLst>
                                          <p:attrName>ppt_h</p:attrName>
                                        </p:attrNameLst>
                                      </p:cBhvr>
                                      <p:tavLst>
                                        <p:tav tm="0">
                                          <p:val>
                                            <p:fltVal val="0"/>
                                          </p:val>
                                        </p:tav>
                                        <p:tav tm="100000">
                                          <p:val>
                                            <p:strVal val="#ppt_h"/>
                                          </p:val>
                                        </p:tav>
                                      </p:tavLst>
                                    </p:anim>
                                    <p:anim calcmode="lin" valueType="num">
                                      <p:cBhvr>
                                        <p:cTn id="45" dur="1000" fill="hold"/>
                                        <p:tgtEl>
                                          <p:spTgt spid="25"/>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25"/>
                                        </p:tgtEl>
                                        <p:attrNameLst>
                                          <p:attrName>ppt_y</p:attrName>
                                        </p:attrNameLst>
                                      </p:cBhvr>
                                      <p:tavLst>
                                        <p:tav tm="0" fmla="#ppt_y+(sin(-2*pi*(1-$))*-#ppt_x+cos(-2*pi*(1-$))*(1-#ppt_y))*(1-$)">
                                          <p:val>
                                            <p:fltVal val="0"/>
                                          </p:val>
                                        </p:tav>
                                        <p:tav tm="100000">
                                          <p:val>
                                            <p:fltVal val="1"/>
                                          </p:val>
                                        </p:tav>
                                      </p:tavLst>
                                    </p:anim>
                                  </p:childTnLst>
                                </p:cTn>
                              </p:par>
                              <p:par>
                                <p:cTn id="47" presetID="15" presetClass="entr" presetSubtype="0"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1000" fill="hold"/>
                                        <p:tgtEl>
                                          <p:spTgt spid="9"/>
                                        </p:tgtEl>
                                        <p:attrNameLst>
                                          <p:attrName>ppt_w</p:attrName>
                                        </p:attrNameLst>
                                      </p:cBhvr>
                                      <p:tavLst>
                                        <p:tav tm="0">
                                          <p:val>
                                            <p:fltVal val="0"/>
                                          </p:val>
                                        </p:tav>
                                        <p:tav tm="100000">
                                          <p:val>
                                            <p:strVal val="#ppt_w"/>
                                          </p:val>
                                        </p:tav>
                                      </p:tavLst>
                                    </p:anim>
                                    <p:anim calcmode="lin" valueType="num">
                                      <p:cBhvr>
                                        <p:cTn id="50" dur="1000" fill="hold"/>
                                        <p:tgtEl>
                                          <p:spTgt spid="9"/>
                                        </p:tgtEl>
                                        <p:attrNameLst>
                                          <p:attrName>ppt_h</p:attrName>
                                        </p:attrNameLst>
                                      </p:cBhvr>
                                      <p:tavLst>
                                        <p:tav tm="0">
                                          <p:val>
                                            <p:fltVal val="0"/>
                                          </p:val>
                                        </p:tav>
                                        <p:tav tm="100000">
                                          <p:val>
                                            <p:strVal val="#ppt_h"/>
                                          </p:val>
                                        </p:tav>
                                      </p:tavLst>
                                    </p:anim>
                                    <p:anim calcmode="lin" valueType="num">
                                      <p:cBhvr>
                                        <p:cTn id="51"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nodeType="click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p:cTn id="57" dur="500" fill="hold"/>
                                        <p:tgtEl>
                                          <p:spTgt spid="28"/>
                                        </p:tgtEl>
                                        <p:attrNameLst>
                                          <p:attrName>ppt_w</p:attrName>
                                        </p:attrNameLst>
                                      </p:cBhvr>
                                      <p:tavLst>
                                        <p:tav tm="0">
                                          <p:val>
                                            <p:fltVal val="0"/>
                                          </p:val>
                                        </p:tav>
                                        <p:tav tm="100000">
                                          <p:val>
                                            <p:strVal val="#ppt_w"/>
                                          </p:val>
                                        </p:tav>
                                      </p:tavLst>
                                    </p:anim>
                                    <p:anim calcmode="lin" valueType="num">
                                      <p:cBhvr>
                                        <p:cTn id="58" dur="500" fill="hold"/>
                                        <p:tgtEl>
                                          <p:spTgt spid="28"/>
                                        </p:tgtEl>
                                        <p:attrNameLst>
                                          <p:attrName>ppt_h</p:attrName>
                                        </p:attrNameLst>
                                      </p:cBhvr>
                                      <p:tavLst>
                                        <p:tav tm="0">
                                          <p:val>
                                            <p:fltVal val="0"/>
                                          </p:val>
                                        </p:tav>
                                        <p:tav tm="100000">
                                          <p:val>
                                            <p:strVal val="#ppt_h"/>
                                          </p:val>
                                        </p:tav>
                                      </p:tavLst>
                                    </p:anim>
                                  </p:childTnLst>
                                </p:cTn>
                              </p:par>
                              <p:par>
                                <p:cTn id="59" presetID="23" presetClass="entr" presetSubtype="16"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nodeType="click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box(in)">
                                      <p:cBhvr>
                                        <p:cTn id="67" dur="500"/>
                                        <p:tgtEl>
                                          <p:spTgt spid="31"/>
                                        </p:tgtEl>
                                      </p:cBhvr>
                                    </p:animEffect>
                                  </p:childTnLst>
                                </p:cTn>
                              </p:par>
                              <p:par>
                                <p:cTn id="68" presetID="4" presetClass="entr" presetSubtype="16" fill="hold" grpId="0" nodeType="with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box(in)">
                                      <p:cBhvr>
                                        <p:cTn id="70" dur="500"/>
                                        <p:tgtEl>
                                          <p:spTgt spid="10"/>
                                        </p:tgtEl>
                                      </p:cBhvr>
                                    </p:animEffect>
                                  </p:childTnLst>
                                </p:cTn>
                              </p:par>
                            </p:childTnLst>
                          </p:cTn>
                        </p:par>
                      </p:childTnLst>
                    </p:cTn>
                  </p:par>
                  <p:par>
                    <p:cTn id="71" fill="hold">
                      <p:stCondLst>
                        <p:cond delay="indefinite"/>
                      </p:stCondLst>
                      <p:childTnLst>
                        <p:par>
                          <p:cTn id="72" fill="hold">
                            <p:stCondLst>
                              <p:cond delay="0"/>
                            </p:stCondLst>
                            <p:childTnLst>
                              <p:par>
                                <p:cTn id="73" presetID="23" presetClass="entr" presetSubtype="16" fill="hold" nodeType="clickEffect">
                                  <p:stCondLst>
                                    <p:cond delay="0"/>
                                  </p:stCondLst>
                                  <p:childTnLst>
                                    <p:set>
                                      <p:cBhvr>
                                        <p:cTn id="74" dur="1" fill="hold">
                                          <p:stCondLst>
                                            <p:cond delay="0"/>
                                          </p:stCondLst>
                                        </p:cTn>
                                        <p:tgtEl>
                                          <p:spTgt spid="34"/>
                                        </p:tgtEl>
                                        <p:attrNameLst>
                                          <p:attrName>style.visibility</p:attrName>
                                        </p:attrNameLst>
                                      </p:cBhvr>
                                      <p:to>
                                        <p:strVal val="visible"/>
                                      </p:to>
                                    </p:set>
                                    <p:anim calcmode="lin" valueType="num">
                                      <p:cBhvr>
                                        <p:cTn id="75" dur="500" fill="hold"/>
                                        <p:tgtEl>
                                          <p:spTgt spid="34"/>
                                        </p:tgtEl>
                                        <p:attrNameLst>
                                          <p:attrName>ppt_w</p:attrName>
                                        </p:attrNameLst>
                                      </p:cBhvr>
                                      <p:tavLst>
                                        <p:tav tm="0">
                                          <p:val>
                                            <p:fltVal val="0"/>
                                          </p:val>
                                        </p:tav>
                                        <p:tav tm="100000">
                                          <p:val>
                                            <p:strVal val="#ppt_w"/>
                                          </p:val>
                                        </p:tav>
                                      </p:tavLst>
                                    </p:anim>
                                    <p:anim calcmode="lin" valueType="num">
                                      <p:cBhvr>
                                        <p:cTn id="76" dur="500" fill="hold"/>
                                        <p:tgtEl>
                                          <p:spTgt spid="34"/>
                                        </p:tgtEl>
                                        <p:attrNameLst>
                                          <p:attrName>ppt_h</p:attrName>
                                        </p:attrNameLst>
                                      </p:cBhvr>
                                      <p:tavLst>
                                        <p:tav tm="0">
                                          <p:val>
                                            <p:fltVal val="0"/>
                                          </p:val>
                                        </p:tav>
                                        <p:tav tm="100000">
                                          <p:val>
                                            <p:strVal val="#ppt_h"/>
                                          </p:val>
                                        </p:tav>
                                      </p:tavLst>
                                    </p:anim>
                                  </p:childTnLst>
                                </p:cTn>
                              </p:par>
                              <p:par>
                                <p:cTn id="77" presetID="23" presetClass="entr" presetSubtype="16"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p:cTn id="79" dur="500" fill="hold"/>
                                        <p:tgtEl>
                                          <p:spTgt spid="12"/>
                                        </p:tgtEl>
                                        <p:attrNameLst>
                                          <p:attrName>ppt_w</p:attrName>
                                        </p:attrNameLst>
                                      </p:cBhvr>
                                      <p:tavLst>
                                        <p:tav tm="0">
                                          <p:val>
                                            <p:fltVal val="0"/>
                                          </p:val>
                                        </p:tav>
                                        <p:tav tm="100000">
                                          <p:val>
                                            <p:strVal val="#ppt_w"/>
                                          </p:val>
                                        </p:tav>
                                      </p:tavLst>
                                    </p:anim>
                                    <p:anim calcmode="lin" valueType="num">
                                      <p:cBhvr>
                                        <p:cTn id="80"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81" fill="hold">
                      <p:stCondLst>
                        <p:cond delay="indefinite"/>
                      </p:stCondLst>
                      <p:childTnLst>
                        <p:par>
                          <p:cTn id="82" fill="hold">
                            <p:stCondLst>
                              <p:cond delay="0"/>
                            </p:stCondLst>
                            <p:childTnLst>
                              <p:par>
                                <p:cTn id="83" presetID="15" presetClass="entr" presetSubtype="0" fill="hold" nodeType="clickEffect">
                                  <p:stCondLst>
                                    <p:cond delay="0"/>
                                  </p:stCondLst>
                                  <p:childTnLst>
                                    <p:set>
                                      <p:cBhvr>
                                        <p:cTn id="84" dur="1" fill="hold">
                                          <p:stCondLst>
                                            <p:cond delay="0"/>
                                          </p:stCondLst>
                                        </p:cTn>
                                        <p:tgtEl>
                                          <p:spTgt spid="38"/>
                                        </p:tgtEl>
                                        <p:attrNameLst>
                                          <p:attrName>style.visibility</p:attrName>
                                        </p:attrNameLst>
                                      </p:cBhvr>
                                      <p:to>
                                        <p:strVal val="visible"/>
                                      </p:to>
                                    </p:set>
                                    <p:anim calcmode="lin" valueType="num">
                                      <p:cBhvr>
                                        <p:cTn id="85" dur="1000" fill="hold"/>
                                        <p:tgtEl>
                                          <p:spTgt spid="38"/>
                                        </p:tgtEl>
                                        <p:attrNameLst>
                                          <p:attrName>ppt_w</p:attrName>
                                        </p:attrNameLst>
                                      </p:cBhvr>
                                      <p:tavLst>
                                        <p:tav tm="0">
                                          <p:val>
                                            <p:fltVal val="0"/>
                                          </p:val>
                                        </p:tav>
                                        <p:tav tm="100000">
                                          <p:val>
                                            <p:strVal val="#ppt_w"/>
                                          </p:val>
                                        </p:tav>
                                      </p:tavLst>
                                    </p:anim>
                                    <p:anim calcmode="lin" valueType="num">
                                      <p:cBhvr>
                                        <p:cTn id="86" dur="1000" fill="hold"/>
                                        <p:tgtEl>
                                          <p:spTgt spid="38"/>
                                        </p:tgtEl>
                                        <p:attrNameLst>
                                          <p:attrName>ppt_h</p:attrName>
                                        </p:attrNameLst>
                                      </p:cBhvr>
                                      <p:tavLst>
                                        <p:tav tm="0">
                                          <p:val>
                                            <p:fltVal val="0"/>
                                          </p:val>
                                        </p:tav>
                                        <p:tav tm="100000">
                                          <p:val>
                                            <p:strVal val="#ppt_h"/>
                                          </p:val>
                                        </p:tav>
                                      </p:tavLst>
                                    </p:anim>
                                    <p:anim calcmode="lin" valueType="num">
                                      <p:cBhvr>
                                        <p:cTn id="87" dur="1000" fill="hold"/>
                                        <p:tgtEl>
                                          <p:spTgt spid="38"/>
                                        </p:tgtEl>
                                        <p:attrNameLst>
                                          <p:attrName>ppt_x</p:attrName>
                                        </p:attrNameLst>
                                      </p:cBhvr>
                                      <p:tavLst>
                                        <p:tav tm="0" fmla="#ppt_x+(cos(-2*pi*(1-$))*-#ppt_x-sin(-2*pi*(1-$))*(1-#ppt_y))*(1-$)">
                                          <p:val>
                                            <p:fltVal val="0"/>
                                          </p:val>
                                        </p:tav>
                                        <p:tav tm="100000">
                                          <p:val>
                                            <p:fltVal val="1"/>
                                          </p:val>
                                        </p:tav>
                                      </p:tavLst>
                                    </p:anim>
                                    <p:anim calcmode="lin" valueType="num">
                                      <p:cBhvr>
                                        <p:cTn id="88" dur="1000" fill="hold"/>
                                        <p:tgtEl>
                                          <p:spTgt spid="38"/>
                                        </p:tgtEl>
                                        <p:attrNameLst>
                                          <p:attrName>ppt_y</p:attrName>
                                        </p:attrNameLst>
                                      </p:cBhvr>
                                      <p:tavLst>
                                        <p:tav tm="0" fmla="#ppt_y+(sin(-2*pi*(1-$))*-#ppt_x+cos(-2*pi*(1-$))*(1-#ppt_y))*(1-$)">
                                          <p:val>
                                            <p:fltVal val="0"/>
                                          </p:val>
                                        </p:tav>
                                        <p:tav tm="100000">
                                          <p:val>
                                            <p:fltVal val="1"/>
                                          </p:val>
                                        </p:tav>
                                      </p:tavLst>
                                    </p:anim>
                                  </p:childTnLst>
                                </p:cTn>
                              </p:par>
                              <p:par>
                                <p:cTn id="89" presetID="15" presetClass="entr" presetSubtype="0" fill="hold" grpId="0" nodeType="withEffect">
                                  <p:stCondLst>
                                    <p:cond delay="0"/>
                                  </p:stCondLst>
                                  <p:childTnLst>
                                    <p:set>
                                      <p:cBhvr>
                                        <p:cTn id="90" dur="1" fill="hold">
                                          <p:stCondLst>
                                            <p:cond delay="0"/>
                                          </p:stCondLst>
                                        </p:cTn>
                                        <p:tgtEl>
                                          <p:spTgt spid="13"/>
                                        </p:tgtEl>
                                        <p:attrNameLst>
                                          <p:attrName>style.visibility</p:attrName>
                                        </p:attrNameLst>
                                      </p:cBhvr>
                                      <p:to>
                                        <p:strVal val="visible"/>
                                      </p:to>
                                    </p:set>
                                    <p:anim calcmode="lin" valueType="num">
                                      <p:cBhvr>
                                        <p:cTn id="91" dur="1000" fill="hold"/>
                                        <p:tgtEl>
                                          <p:spTgt spid="13"/>
                                        </p:tgtEl>
                                        <p:attrNameLst>
                                          <p:attrName>ppt_w</p:attrName>
                                        </p:attrNameLst>
                                      </p:cBhvr>
                                      <p:tavLst>
                                        <p:tav tm="0">
                                          <p:val>
                                            <p:fltVal val="0"/>
                                          </p:val>
                                        </p:tav>
                                        <p:tav tm="100000">
                                          <p:val>
                                            <p:strVal val="#ppt_w"/>
                                          </p:val>
                                        </p:tav>
                                      </p:tavLst>
                                    </p:anim>
                                    <p:anim calcmode="lin" valueType="num">
                                      <p:cBhvr>
                                        <p:cTn id="92" dur="1000" fill="hold"/>
                                        <p:tgtEl>
                                          <p:spTgt spid="13"/>
                                        </p:tgtEl>
                                        <p:attrNameLst>
                                          <p:attrName>ppt_h</p:attrName>
                                        </p:attrNameLst>
                                      </p:cBhvr>
                                      <p:tavLst>
                                        <p:tav tm="0">
                                          <p:val>
                                            <p:fltVal val="0"/>
                                          </p:val>
                                        </p:tav>
                                        <p:tav tm="100000">
                                          <p:val>
                                            <p:strVal val="#ppt_h"/>
                                          </p:val>
                                        </p:tav>
                                      </p:tavLst>
                                    </p:anim>
                                    <p:anim calcmode="lin" valueType="num">
                                      <p:cBhvr>
                                        <p:cTn id="93"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94" dur="1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5" fill="hold">
                      <p:stCondLst>
                        <p:cond delay="indefinite"/>
                      </p:stCondLst>
                      <p:childTnLst>
                        <p:par>
                          <p:cTn id="96" fill="hold">
                            <p:stCondLst>
                              <p:cond delay="0"/>
                            </p:stCondLst>
                            <p:childTnLst>
                              <p:par>
                                <p:cTn id="97" presetID="15" presetClass="entr" presetSubtype="0" fill="hold" nodeType="clickEffect">
                                  <p:stCondLst>
                                    <p:cond delay="0"/>
                                  </p:stCondLst>
                                  <p:childTnLst>
                                    <p:set>
                                      <p:cBhvr>
                                        <p:cTn id="98" dur="1" fill="hold">
                                          <p:stCondLst>
                                            <p:cond delay="0"/>
                                          </p:stCondLst>
                                        </p:cTn>
                                        <p:tgtEl>
                                          <p:spTgt spid="41"/>
                                        </p:tgtEl>
                                        <p:attrNameLst>
                                          <p:attrName>style.visibility</p:attrName>
                                        </p:attrNameLst>
                                      </p:cBhvr>
                                      <p:to>
                                        <p:strVal val="visible"/>
                                      </p:to>
                                    </p:set>
                                    <p:anim calcmode="lin" valueType="num">
                                      <p:cBhvr>
                                        <p:cTn id="99" dur="1000" fill="hold"/>
                                        <p:tgtEl>
                                          <p:spTgt spid="41"/>
                                        </p:tgtEl>
                                        <p:attrNameLst>
                                          <p:attrName>ppt_w</p:attrName>
                                        </p:attrNameLst>
                                      </p:cBhvr>
                                      <p:tavLst>
                                        <p:tav tm="0">
                                          <p:val>
                                            <p:fltVal val="0"/>
                                          </p:val>
                                        </p:tav>
                                        <p:tav tm="100000">
                                          <p:val>
                                            <p:strVal val="#ppt_w"/>
                                          </p:val>
                                        </p:tav>
                                      </p:tavLst>
                                    </p:anim>
                                    <p:anim calcmode="lin" valueType="num">
                                      <p:cBhvr>
                                        <p:cTn id="100" dur="1000" fill="hold"/>
                                        <p:tgtEl>
                                          <p:spTgt spid="41"/>
                                        </p:tgtEl>
                                        <p:attrNameLst>
                                          <p:attrName>ppt_h</p:attrName>
                                        </p:attrNameLst>
                                      </p:cBhvr>
                                      <p:tavLst>
                                        <p:tav tm="0">
                                          <p:val>
                                            <p:fltVal val="0"/>
                                          </p:val>
                                        </p:tav>
                                        <p:tav tm="100000">
                                          <p:val>
                                            <p:strVal val="#ppt_h"/>
                                          </p:val>
                                        </p:tav>
                                      </p:tavLst>
                                    </p:anim>
                                    <p:anim calcmode="lin" valueType="num">
                                      <p:cBhvr>
                                        <p:cTn id="101" dur="1000" fill="hold"/>
                                        <p:tgtEl>
                                          <p:spTgt spid="41"/>
                                        </p:tgtEl>
                                        <p:attrNameLst>
                                          <p:attrName>ppt_x</p:attrName>
                                        </p:attrNameLst>
                                      </p:cBhvr>
                                      <p:tavLst>
                                        <p:tav tm="0" fmla="#ppt_x+(cos(-2*pi*(1-$))*-#ppt_x-sin(-2*pi*(1-$))*(1-#ppt_y))*(1-$)">
                                          <p:val>
                                            <p:fltVal val="0"/>
                                          </p:val>
                                        </p:tav>
                                        <p:tav tm="100000">
                                          <p:val>
                                            <p:fltVal val="1"/>
                                          </p:val>
                                        </p:tav>
                                      </p:tavLst>
                                    </p:anim>
                                    <p:anim calcmode="lin" valueType="num">
                                      <p:cBhvr>
                                        <p:cTn id="102" dur="1000" fill="hold"/>
                                        <p:tgtEl>
                                          <p:spTgt spid="41"/>
                                        </p:tgtEl>
                                        <p:attrNameLst>
                                          <p:attrName>ppt_y</p:attrName>
                                        </p:attrNameLst>
                                      </p:cBhvr>
                                      <p:tavLst>
                                        <p:tav tm="0" fmla="#ppt_y+(sin(-2*pi*(1-$))*-#ppt_x+cos(-2*pi*(1-$))*(1-#ppt_y))*(1-$)">
                                          <p:val>
                                            <p:fltVal val="0"/>
                                          </p:val>
                                        </p:tav>
                                        <p:tav tm="100000">
                                          <p:val>
                                            <p:fltVal val="1"/>
                                          </p:val>
                                        </p:tav>
                                      </p:tavLst>
                                    </p:anim>
                                  </p:childTnLst>
                                </p:cTn>
                              </p:par>
                              <p:par>
                                <p:cTn id="103" presetID="15" presetClass="entr" presetSubtype="0" fill="hold" grpId="0" nodeType="withEffect">
                                  <p:stCondLst>
                                    <p:cond delay="0"/>
                                  </p:stCondLst>
                                  <p:childTnLst>
                                    <p:set>
                                      <p:cBhvr>
                                        <p:cTn id="104" dur="1" fill="hold">
                                          <p:stCondLst>
                                            <p:cond delay="0"/>
                                          </p:stCondLst>
                                        </p:cTn>
                                        <p:tgtEl>
                                          <p:spTgt spid="15"/>
                                        </p:tgtEl>
                                        <p:attrNameLst>
                                          <p:attrName>style.visibility</p:attrName>
                                        </p:attrNameLst>
                                      </p:cBhvr>
                                      <p:to>
                                        <p:strVal val="visible"/>
                                      </p:to>
                                    </p:set>
                                    <p:anim calcmode="lin" valueType="num">
                                      <p:cBhvr>
                                        <p:cTn id="105" dur="1000" fill="hold"/>
                                        <p:tgtEl>
                                          <p:spTgt spid="15"/>
                                        </p:tgtEl>
                                        <p:attrNameLst>
                                          <p:attrName>ppt_w</p:attrName>
                                        </p:attrNameLst>
                                      </p:cBhvr>
                                      <p:tavLst>
                                        <p:tav tm="0">
                                          <p:val>
                                            <p:fltVal val="0"/>
                                          </p:val>
                                        </p:tav>
                                        <p:tav tm="100000">
                                          <p:val>
                                            <p:strVal val="#ppt_w"/>
                                          </p:val>
                                        </p:tav>
                                      </p:tavLst>
                                    </p:anim>
                                    <p:anim calcmode="lin" valueType="num">
                                      <p:cBhvr>
                                        <p:cTn id="106" dur="1000" fill="hold"/>
                                        <p:tgtEl>
                                          <p:spTgt spid="15"/>
                                        </p:tgtEl>
                                        <p:attrNameLst>
                                          <p:attrName>ppt_h</p:attrName>
                                        </p:attrNameLst>
                                      </p:cBhvr>
                                      <p:tavLst>
                                        <p:tav tm="0">
                                          <p:val>
                                            <p:fltVal val="0"/>
                                          </p:val>
                                        </p:tav>
                                        <p:tav tm="100000">
                                          <p:val>
                                            <p:strVal val="#ppt_h"/>
                                          </p:val>
                                        </p:tav>
                                      </p:tavLst>
                                    </p:anim>
                                    <p:anim calcmode="lin" valueType="num">
                                      <p:cBhvr>
                                        <p:cTn id="107"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08"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09" fill="hold">
                      <p:stCondLst>
                        <p:cond delay="indefinite"/>
                      </p:stCondLst>
                      <p:childTnLst>
                        <p:par>
                          <p:cTn id="110" fill="hold">
                            <p:stCondLst>
                              <p:cond delay="0"/>
                            </p:stCondLst>
                            <p:childTnLst>
                              <p:par>
                                <p:cTn id="111" presetID="15" presetClass="entr" presetSubtype="0" fill="hold" nodeType="clickEffect">
                                  <p:stCondLst>
                                    <p:cond delay="0"/>
                                  </p:stCondLst>
                                  <p:childTnLst>
                                    <p:set>
                                      <p:cBhvr>
                                        <p:cTn id="112" dur="1" fill="hold">
                                          <p:stCondLst>
                                            <p:cond delay="0"/>
                                          </p:stCondLst>
                                        </p:cTn>
                                        <p:tgtEl>
                                          <p:spTgt spid="44"/>
                                        </p:tgtEl>
                                        <p:attrNameLst>
                                          <p:attrName>style.visibility</p:attrName>
                                        </p:attrNameLst>
                                      </p:cBhvr>
                                      <p:to>
                                        <p:strVal val="visible"/>
                                      </p:to>
                                    </p:set>
                                    <p:anim calcmode="lin" valueType="num">
                                      <p:cBhvr>
                                        <p:cTn id="113" dur="1000" fill="hold"/>
                                        <p:tgtEl>
                                          <p:spTgt spid="44"/>
                                        </p:tgtEl>
                                        <p:attrNameLst>
                                          <p:attrName>ppt_w</p:attrName>
                                        </p:attrNameLst>
                                      </p:cBhvr>
                                      <p:tavLst>
                                        <p:tav tm="0">
                                          <p:val>
                                            <p:fltVal val="0"/>
                                          </p:val>
                                        </p:tav>
                                        <p:tav tm="100000">
                                          <p:val>
                                            <p:strVal val="#ppt_w"/>
                                          </p:val>
                                        </p:tav>
                                      </p:tavLst>
                                    </p:anim>
                                    <p:anim calcmode="lin" valueType="num">
                                      <p:cBhvr>
                                        <p:cTn id="114" dur="1000" fill="hold"/>
                                        <p:tgtEl>
                                          <p:spTgt spid="44"/>
                                        </p:tgtEl>
                                        <p:attrNameLst>
                                          <p:attrName>ppt_h</p:attrName>
                                        </p:attrNameLst>
                                      </p:cBhvr>
                                      <p:tavLst>
                                        <p:tav tm="0">
                                          <p:val>
                                            <p:fltVal val="0"/>
                                          </p:val>
                                        </p:tav>
                                        <p:tav tm="100000">
                                          <p:val>
                                            <p:strVal val="#ppt_h"/>
                                          </p:val>
                                        </p:tav>
                                      </p:tavLst>
                                    </p:anim>
                                    <p:anim calcmode="lin" valueType="num">
                                      <p:cBhvr>
                                        <p:cTn id="115" dur="1000" fill="hold"/>
                                        <p:tgtEl>
                                          <p:spTgt spid="44"/>
                                        </p:tgtEl>
                                        <p:attrNameLst>
                                          <p:attrName>ppt_x</p:attrName>
                                        </p:attrNameLst>
                                      </p:cBhvr>
                                      <p:tavLst>
                                        <p:tav tm="0" fmla="#ppt_x+(cos(-2*pi*(1-$))*-#ppt_x-sin(-2*pi*(1-$))*(1-#ppt_y))*(1-$)">
                                          <p:val>
                                            <p:fltVal val="0"/>
                                          </p:val>
                                        </p:tav>
                                        <p:tav tm="100000">
                                          <p:val>
                                            <p:fltVal val="1"/>
                                          </p:val>
                                        </p:tav>
                                      </p:tavLst>
                                    </p:anim>
                                    <p:anim calcmode="lin" valueType="num">
                                      <p:cBhvr>
                                        <p:cTn id="116" dur="1000" fill="hold"/>
                                        <p:tgtEl>
                                          <p:spTgt spid="44"/>
                                        </p:tgtEl>
                                        <p:attrNameLst>
                                          <p:attrName>ppt_y</p:attrName>
                                        </p:attrNameLst>
                                      </p:cBhvr>
                                      <p:tavLst>
                                        <p:tav tm="0" fmla="#ppt_y+(sin(-2*pi*(1-$))*-#ppt_x+cos(-2*pi*(1-$))*(1-#ppt_y))*(1-$)">
                                          <p:val>
                                            <p:fltVal val="0"/>
                                          </p:val>
                                        </p:tav>
                                        <p:tav tm="100000">
                                          <p:val>
                                            <p:fltVal val="1"/>
                                          </p:val>
                                        </p:tav>
                                      </p:tavLst>
                                    </p:anim>
                                  </p:childTnLst>
                                </p:cTn>
                              </p:par>
                              <p:par>
                                <p:cTn id="117" presetID="15" presetClass="entr" presetSubtype="0" fill="hold" grpId="0" nodeType="withEffect">
                                  <p:stCondLst>
                                    <p:cond delay="0"/>
                                  </p:stCondLst>
                                  <p:childTnLst>
                                    <p:set>
                                      <p:cBhvr>
                                        <p:cTn id="118" dur="1" fill="hold">
                                          <p:stCondLst>
                                            <p:cond delay="0"/>
                                          </p:stCondLst>
                                        </p:cTn>
                                        <p:tgtEl>
                                          <p:spTgt spid="16"/>
                                        </p:tgtEl>
                                        <p:attrNameLst>
                                          <p:attrName>style.visibility</p:attrName>
                                        </p:attrNameLst>
                                      </p:cBhvr>
                                      <p:to>
                                        <p:strVal val="visible"/>
                                      </p:to>
                                    </p:set>
                                    <p:anim calcmode="lin" valueType="num">
                                      <p:cBhvr>
                                        <p:cTn id="119" dur="1000" fill="hold"/>
                                        <p:tgtEl>
                                          <p:spTgt spid="16"/>
                                        </p:tgtEl>
                                        <p:attrNameLst>
                                          <p:attrName>ppt_w</p:attrName>
                                        </p:attrNameLst>
                                      </p:cBhvr>
                                      <p:tavLst>
                                        <p:tav tm="0">
                                          <p:val>
                                            <p:fltVal val="0"/>
                                          </p:val>
                                        </p:tav>
                                        <p:tav tm="100000">
                                          <p:val>
                                            <p:strVal val="#ppt_w"/>
                                          </p:val>
                                        </p:tav>
                                      </p:tavLst>
                                    </p:anim>
                                    <p:anim calcmode="lin" valueType="num">
                                      <p:cBhvr>
                                        <p:cTn id="120" dur="1000" fill="hold"/>
                                        <p:tgtEl>
                                          <p:spTgt spid="16"/>
                                        </p:tgtEl>
                                        <p:attrNameLst>
                                          <p:attrName>ppt_h</p:attrName>
                                        </p:attrNameLst>
                                      </p:cBhvr>
                                      <p:tavLst>
                                        <p:tav tm="0">
                                          <p:val>
                                            <p:fltVal val="0"/>
                                          </p:val>
                                        </p:tav>
                                        <p:tav tm="100000">
                                          <p:val>
                                            <p:strVal val="#ppt_h"/>
                                          </p:val>
                                        </p:tav>
                                      </p:tavLst>
                                    </p:anim>
                                    <p:anim calcmode="lin" valueType="num">
                                      <p:cBhvr>
                                        <p:cTn id="121"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122" dur="1000" fill="hold"/>
                                        <p:tgtEl>
                                          <p:spTgt spid="16"/>
                                        </p:tgtEl>
                                        <p:attrNameLst>
                                          <p:attrName>ppt_y</p:attrName>
                                        </p:attrNameLst>
                                      </p:cBhvr>
                                      <p:tavLst>
                                        <p:tav tm="0" fmla="#ppt_y+(sin(-2*pi*(1-$))*-#ppt_x+cos(-2*pi*(1-$))*(1-#ppt_y))*(1-$)">
                                          <p:val>
                                            <p:fltVal val="0"/>
                                          </p:val>
                                        </p:tav>
                                        <p:tav tm="100000">
                                          <p:val>
                                            <p:fltVal val="1"/>
                                          </p:val>
                                        </p:tav>
                                      </p:tavLst>
                                    </p:anim>
                                  </p:childTnLst>
                                </p:cTn>
                              </p:par>
                              <p:par>
                                <p:cTn id="123" presetID="3" presetClass="entr" presetSubtype="10" fill="hold" grpId="0" nodeType="withEffect">
                                  <p:stCondLst>
                                    <p:cond delay="0"/>
                                  </p:stCondLst>
                                  <p:childTnLst>
                                    <p:set>
                                      <p:cBhvr>
                                        <p:cTn id="124" dur="1" fill="hold">
                                          <p:stCondLst>
                                            <p:cond delay="0"/>
                                          </p:stCondLst>
                                        </p:cTn>
                                        <p:tgtEl>
                                          <p:spTgt spid="29"/>
                                        </p:tgtEl>
                                        <p:attrNameLst>
                                          <p:attrName>style.visibility</p:attrName>
                                        </p:attrNameLst>
                                      </p:cBhvr>
                                      <p:to>
                                        <p:strVal val="visible"/>
                                      </p:to>
                                    </p:set>
                                    <p:animEffect transition="in" filter="blinds(horizontal)">
                                      <p:cBhvr>
                                        <p:cTn id="125" dur="500"/>
                                        <p:tgtEl>
                                          <p:spTgt spid="29"/>
                                        </p:tgtEl>
                                      </p:cBhvr>
                                    </p:animEffect>
                                  </p:childTnLst>
                                </p:cTn>
                              </p:par>
                            </p:childTnLst>
                          </p:cTn>
                        </p:par>
                      </p:childTnLst>
                    </p:cTn>
                  </p:par>
                  <p:par>
                    <p:cTn id="126" fill="hold">
                      <p:stCondLst>
                        <p:cond delay="indefinite"/>
                      </p:stCondLst>
                      <p:childTnLst>
                        <p:par>
                          <p:cTn id="127" fill="hold">
                            <p:stCondLst>
                              <p:cond delay="0"/>
                            </p:stCondLst>
                            <p:childTnLst>
                              <p:par>
                                <p:cTn id="128" presetID="4" presetClass="entr" presetSubtype="16" fill="hold" nodeType="clickEffect">
                                  <p:stCondLst>
                                    <p:cond delay="0"/>
                                  </p:stCondLst>
                                  <p:childTnLst>
                                    <p:set>
                                      <p:cBhvr>
                                        <p:cTn id="129" dur="1" fill="hold">
                                          <p:stCondLst>
                                            <p:cond delay="0"/>
                                          </p:stCondLst>
                                        </p:cTn>
                                        <p:tgtEl>
                                          <p:spTgt spid="37"/>
                                        </p:tgtEl>
                                        <p:attrNameLst>
                                          <p:attrName>style.visibility</p:attrName>
                                        </p:attrNameLst>
                                      </p:cBhvr>
                                      <p:to>
                                        <p:strVal val="visible"/>
                                      </p:to>
                                    </p:set>
                                    <p:animEffect transition="in" filter="box(in)">
                                      <p:cBhvr>
                                        <p:cTn id="13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P spid="16" grpId="0" animBg="1"/>
      <p:bldP spid="29" grpId="0" animBg="1"/>
    </p:bld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6712" y="2857496"/>
            <a:ext cx="10972800" cy="1143000"/>
          </a:xfrm>
        </p:spPr>
        <p:txBody>
          <a:bodyPr/>
          <a:lstStyle/>
          <a:p>
            <a:r>
              <a:rPr lang="fr-FR" dirty="0">
                <a:solidFill>
                  <a:srgbClr val="FFFF00"/>
                </a:solidFill>
              </a:rPr>
              <a:t>Gestion des risques de projets</a:t>
            </a:r>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a:bodyPr>
          <a:lstStyle/>
          <a:p>
            <a:pPr algn="ctr" eaLnBrk="1" fontAlgn="auto" hangingPunct="1">
              <a:spcAft>
                <a:spcPts val="0"/>
              </a:spcAft>
              <a:defRPr/>
            </a:pPr>
            <a:r>
              <a:rPr lang="fr-FR" sz="4400" b="1" dirty="0">
                <a:solidFill>
                  <a:srgbClr val="FFFF00"/>
                </a:solidFill>
                <a:effectLst>
                  <a:outerShdw blurRad="38100" dist="38100" dir="2700000" algn="tl">
                    <a:srgbClr val="000000">
                      <a:alpha val="43137"/>
                    </a:srgbClr>
                  </a:outerShdw>
                </a:effectLst>
              </a:rPr>
              <a:t>Un projet comporte des risques</a:t>
            </a:r>
          </a:p>
        </p:txBody>
      </p:sp>
      <p:sp>
        <p:nvSpPr>
          <p:cNvPr id="43011" name="Rectangle 3"/>
          <p:cNvSpPr>
            <a:spLocks noGrp="1" noChangeArrowheads="1"/>
          </p:cNvSpPr>
          <p:nvPr>
            <p:ph idx="1"/>
          </p:nvPr>
        </p:nvSpPr>
        <p:spPr>
          <a:xfrm>
            <a:off x="571461" y="2714620"/>
            <a:ext cx="10972800" cy="2868622"/>
          </a:xfrm>
        </p:spPr>
        <p:txBody>
          <a:bodyPr/>
          <a:lstStyle/>
          <a:p>
            <a:pPr marL="0" indent="0" algn="just" eaLnBrk="1" hangingPunct="1">
              <a:buFont typeface="Wingdings" pitchFamily="2" charset="2"/>
              <a:buNone/>
            </a:pPr>
            <a:r>
              <a:rPr lang="fr-FR" sz="2800" dirty="0">
                <a:cs typeface="Times New Roman" pitchFamily="18" charset="0"/>
              </a:rPr>
              <a:t>Il y aura toujours une certaine  </a:t>
            </a:r>
            <a:r>
              <a:rPr lang="fr-FR" sz="2800" dirty="0">
                <a:solidFill>
                  <a:srgbClr val="D9F147"/>
                </a:solidFill>
                <a:cs typeface="Times New Roman" pitchFamily="18" charset="0"/>
              </a:rPr>
              <a:t>incertitude</a:t>
            </a:r>
            <a:r>
              <a:rPr lang="fr-FR" sz="2800" dirty="0">
                <a:cs typeface="Times New Roman" pitchFamily="18" charset="0"/>
              </a:rPr>
              <a:t>  liée à n’importe quel projet. </a:t>
            </a:r>
          </a:p>
          <a:p>
            <a:pPr marL="0" indent="0" algn="just" eaLnBrk="1" hangingPunct="1">
              <a:buFont typeface="Wingdings" pitchFamily="2" charset="2"/>
              <a:buNone/>
            </a:pPr>
            <a:r>
              <a:rPr lang="fr-FR" sz="2800" dirty="0">
                <a:cs typeface="Times New Roman" pitchFamily="18" charset="0"/>
              </a:rPr>
              <a:t>Cette </a:t>
            </a:r>
            <a:r>
              <a:rPr lang="fr-FR" sz="2800" dirty="0">
                <a:solidFill>
                  <a:srgbClr val="D9F147"/>
                </a:solidFill>
                <a:cs typeface="Times New Roman" pitchFamily="18" charset="0"/>
              </a:rPr>
              <a:t>incertitude</a:t>
            </a:r>
            <a:r>
              <a:rPr lang="fr-FR" sz="2800" dirty="0">
                <a:cs typeface="Times New Roman" pitchFamily="18" charset="0"/>
              </a:rPr>
              <a:t> représente  le risque qui perturbe la bonne réalisation des planning ou d’exploitation des ressources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wipe(left)">
                                      <p:cBhvr>
                                        <p:cTn id="7" dur="500"/>
                                        <p:tgtEl>
                                          <p:spTgt spid="430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3011">
                                            <p:txEl>
                                              <p:pRg st="1" end="1"/>
                                            </p:txEl>
                                          </p:spTgt>
                                        </p:tgtEl>
                                        <p:attrNameLst>
                                          <p:attrName>style.visibility</p:attrName>
                                        </p:attrNameLst>
                                      </p:cBhvr>
                                      <p:to>
                                        <p:strVal val="visible"/>
                                      </p:to>
                                    </p:set>
                                    <p:animEffect transition="in" filter="wipe(left)">
                                      <p:cBhvr>
                                        <p:cTn id="12" dur="500"/>
                                        <p:tgtEl>
                                          <p:spTgt spid="430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pPr eaLnBrk="1" hangingPunct="1">
              <a:defRPr/>
            </a:pPr>
            <a:r>
              <a:rPr lang="fr-FR" sz="4400" b="1" dirty="0">
                <a:solidFill>
                  <a:srgbClr val="FFFF00"/>
                </a:solidFill>
                <a:effectLst>
                  <a:outerShdw blurRad="38100" dist="38100" dir="2700000" algn="tl">
                    <a:srgbClr val="000000">
                      <a:alpha val="43137"/>
                    </a:srgbClr>
                  </a:outerShdw>
                </a:effectLst>
              </a:rPr>
              <a:t>Notion sur les risques</a:t>
            </a:r>
          </a:p>
        </p:txBody>
      </p:sp>
      <p:sp>
        <p:nvSpPr>
          <p:cNvPr id="4" name="Espace réservé du contenu 3"/>
          <p:cNvSpPr>
            <a:spLocks noGrp="1"/>
          </p:cNvSpPr>
          <p:nvPr>
            <p:ph idx="1"/>
          </p:nvPr>
        </p:nvSpPr>
        <p:spPr/>
        <p:txBody>
          <a:bodyPr/>
          <a:lstStyle/>
          <a:p>
            <a:pPr marL="0" indent="0" eaLnBrk="1" hangingPunct="1">
              <a:buFont typeface="Wingdings 2" pitchFamily="18" charset="2"/>
              <a:buNone/>
              <a:defRPr/>
            </a:pPr>
            <a:r>
              <a:rPr lang="fr-FR" sz="1800" dirty="0"/>
              <a:t>Un Risque est un évènement redouté qui peut être défini par deux paramètres: </a:t>
            </a:r>
          </a:p>
          <a:p>
            <a:pPr lvl="1" eaLnBrk="1" hangingPunct="1">
              <a:defRPr/>
            </a:pPr>
            <a:r>
              <a:rPr lang="fr-FR" sz="1600" dirty="0"/>
              <a:t>la gravité G de l'effet produit par cet évènement </a:t>
            </a:r>
          </a:p>
          <a:p>
            <a:pPr lvl="1" eaLnBrk="1" hangingPunct="1">
              <a:defRPr/>
            </a:pPr>
            <a:r>
              <a:rPr lang="fr-FR" sz="1600" dirty="0"/>
              <a:t>la probabilité P pour que cet évènement se produise </a:t>
            </a:r>
          </a:p>
          <a:p>
            <a:pPr eaLnBrk="1" hangingPunct="1">
              <a:defRPr/>
            </a:pPr>
            <a:endParaRPr lang="fr-FR" sz="1800" dirty="0"/>
          </a:p>
        </p:txBody>
      </p:sp>
      <p:sp>
        <p:nvSpPr>
          <p:cNvPr id="7" name="ZoneTexte 6"/>
          <p:cNvSpPr txBox="1"/>
          <p:nvPr/>
        </p:nvSpPr>
        <p:spPr>
          <a:xfrm>
            <a:off x="761963" y="3857629"/>
            <a:ext cx="10625667" cy="1797415"/>
          </a:xfrm>
          <a:prstGeom prst="rect">
            <a:avLst/>
          </a:prstGeom>
          <a:noFill/>
        </p:spPr>
        <p:txBody>
          <a:bodyPr>
            <a:spAutoFit/>
          </a:bodyPr>
          <a:lstStyle/>
          <a:p>
            <a:pPr>
              <a:defRPr/>
            </a:pPr>
            <a:r>
              <a:rPr lang="fr-FR" dirty="0">
                <a:latin typeface="+mn-lt"/>
                <a:cs typeface="+mn-cs"/>
              </a:rPr>
              <a:t>Le produit P x G est caractéristique de l'importance du risque. </a:t>
            </a:r>
            <a:r>
              <a:rPr lang="fr-FR" dirty="0"/>
              <a:t>On distingue les types suivants : </a:t>
            </a:r>
            <a:endParaRPr lang="fr-FR" dirty="0">
              <a:latin typeface="+mn-lt"/>
              <a:cs typeface="+mn-cs"/>
            </a:endParaRPr>
          </a:p>
          <a:p>
            <a:pPr marL="639763" lvl="1" indent="-246063">
              <a:spcBef>
                <a:spcPct val="20000"/>
              </a:spcBef>
              <a:buClr>
                <a:schemeClr val="accent1"/>
              </a:buClr>
              <a:buSzPct val="85000"/>
              <a:buFont typeface="Wingdings 2" pitchFamily="18" charset="2"/>
              <a:buChar char=""/>
              <a:defRPr/>
            </a:pPr>
            <a:r>
              <a:rPr lang="fr-FR" sz="1600" dirty="0">
                <a:latin typeface="+mn-lt"/>
                <a:cs typeface="+mn-cs"/>
              </a:rPr>
              <a:t>un évènement grave / Peu Fréquent </a:t>
            </a:r>
          </a:p>
          <a:p>
            <a:pPr marL="639763" lvl="1" indent="-246063">
              <a:spcBef>
                <a:spcPct val="20000"/>
              </a:spcBef>
              <a:buClr>
                <a:schemeClr val="accent1"/>
              </a:buClr>
              <a:buSzPct val="85000"/>
              <a:buFont typeface="Wingdings 2" pitchFamily="18" charset="2"/>
              <a:buChar char=""/>
              <a:defRPr/>
            </a:pPr>
            <a:r>
              <a:rPr lang="fr-FR" sz="1600" dirty="0">
                <a:latin typeface="+mn-lt"/>
                <a:cs typeface="+mn-cs"/>
              </a:rPr>
              <a:t>un évènement grave / Fréquent rarement </a:t>
            </a:r>
          </a:p>
          <a:p>
            <a:pPr marL="639763" lvl="1" indent="-246063">
              <a:spcBef>
                <a:spcPct val="20000"/>
              </a:spcBef>
              <a:buClr>
                <a:schemeClr val="accent1"/>
              </a:buClr>
              <a:buSzPct val="85000"/>
              <a:buFont typeface="Wingdings 2" pitchFamily="18" charset="2"/>
              <a:buChar char=""/>
              <a:defRPr/>
            </a:pPr>
            <a:r>
              <a:rPr lang="fr-FR" sz="1600" dirty="0">
                <a:latin typeface="+mn-lt"/>
                <a:cs typeface="+mn-cs"/>
              </a:rPr>
              <a:t>un évènement peu grave / Peu fréquent  </a:t>
            </a:r>
          </a:p>
          <a:p>
            <a:pPr marL="639763" lvl="1" indent="-246063">
              <a:spcBef>
                <a:spcPct val="20000"/>
              </a:spcBef>
              <a:buClr>
                <a:schemeClr val="accent1"/>
              </a:buClr>
              <a:buSzPct val="85000"/>
              <a:buFont typeface="Wingdings 2" pitchFamily="18" charset="2"/>
              <a:buChar char=""/>
              <a:defRPr/>
            </a:pPr>
            <a:r>
              <a:rPr lang="fr-FR" sz="1600" dirty="0"/>
              <a:t>Un évènement peu grave / Fréquent</a:t>
            </a:r>
            <a:endParaRPr lang="fr-FR" sz="1600" dirty="0">
              <a:latin typeface="+mn-lt"/>
              <a:cs typeface="+mn-cs"/>
            </a:endParaRPr>
          </a:p>
          <a:p>
            <a:pPr>
              <a:defRPr/>
            </a:pPr>
            <a:endParaRPr lang="fr-F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p:cTn id="11"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4">
                                            <p:txEl>
                                              <p:pRg st="1" end="1"/>
                                            </p:txEl>
                                          </p:spTgt>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p:cTn id="15"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4">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hangingPunct="1">
              <a:defRPr/>
            </a:pPr>
            <a:r>
              <a:rPr lang="fr-FR" sz="4400" b="1" dirty="0">
                <a:solidFill>
                  <a:srgbClr val="FFFF00"/>
                </a:solidFill>
                <a:effectLst>
                  <a:outerShdw blurRad="38100" dist="38100" dir="2700000" algn="tl">
                    <a:srgbClr val="000000">
                      <a:alpha val="43137"/>
                    </a:srgbClr>
                  </a:outerShdw>
                </a:effectLst>
              </a:rPr>
              <a:t>Notion sur les risques</a:t>
            </a:r>
            <a:endParaRPr lang="fr-FR" dirty="0">
              <a:solidFill>
                <a:srgbClr val="FFFF00"/>
              </a:solidFill>
            </a:endParaRPr>
          </a:p>
        </p:txBody>
      </p:sp>
      <p:sp>
        <p:nvSpPr>
          <p:cNvPr id="39939" name="Espace réservé du contenu 2"/>
          <p:cNvSpPr>
            <a:spLocks noGrp="1"/>
          </p:cNvSpPr>
          <p:nvPr>
            <p:ph idx="1"/>
          </p:nvPr>
        </p:nvSpPr>
        <p:spPr/>
        <p:txBody>
          <a:bodyPr>
            <a:normAutofit fontScale="92500" lnSpcReduction="20000"/>
          </a:bodyPr>
          <a:lstStyle/>
          <a:p>
            <a:pPr eaLnBrk="1" hangingPunct="1">
              <a:lnSpc>
                <a:spcPct val="150000"/>
              </a:lnSpc>
            </a:pPr>
            <a:r>
              <a:rPr lang="fr-FR" sz="2000" dirty="0"/>
              <a:t>Chaque risque est identifié par une </a:t>
            </a:r>
            <a:r>
              <a:rPr lang="fr-FR" sz="2000" b="1" u="sng" dirty="0">
                <a:solidFill>
                  <a:srgbClr val="D9F147"/>
                </a:solidFill>
              </a:rPr>
              <a:t>cause</a:t>
            </a:r>
            <a:r>
              <a:rPr lang="fr-FR" sz="2000" u="sng" dirty="0"/>
              <a:t> </a:t>
            </a:r>
            <a:r>
              <a:rPr lang="fr-FR" sz="2000" dirty="0"/>
              <a:t>(plus ou moins probable) </a:t>
            </a:r>
          </a:p>
          <a:p>
            <a:pPr eaLnBrk="1" hangingPunct="1">
              <a:lnSpc>
                <a:spcPct val="150000"/>
              </a:lnSpc>
            </a:pPr>
            <a:r>
              <a:rPr lang="fr-FR" sz="2000" dirty="0"/>
              <a:t>Cette cause donne lieu à un </a:t>
            </a:r>
            <a:r>
              <a:rPr lang="fr-FR" sz="2000" b="1" u="sng" dirty="0">
                <a:solidFill>
                  <a:srgbClr val="D9F147"/>
                </a:solidFill>
              </a:rPr>
              <a:t>effet</a:t>
            </a:r>
            <a:r>
              <a:rPr lang="fr-FR" sz="2000" u="sng" dirty="0"/>
              <a:t> </a:t>
            </a:r>
            <a:r>
              <a:rPr lang="fr-FR" sz="2000" dirty="0"/>
              <a:t>(plus ou moins grave) </a:t>
            </a:r>
          </a:p>
          <a:p>
            <a:pPr eaLnBrk="1" hangingPunct="1">
              <a:lnSpc>
                <a:spcPct val="150000"/>
              </a:lnSpc>
            </a:pPr>
            <a:r>
              <a:rPr lang="fr-FR" sz="2000" dirty="0"/>
              <a:t>Pour chaque type de risque un graphique Gravité = f (Probabilité) permet de définir une zone de risque acceptable et une zone de risque inacceptable </a:t>
            </a:r>
          </a:p>
          <a:p>
            <a:pPr eaLnBrk="1" hangingPunct="1">
              <a:lnSpc>
                <a:spcPct val="150000"/>
              </a:lnSpc>
            </a:pPr>
            <a:r>
              <a:rPr lang="fr-FR" sz="2000" dirty="0"/>
              <a:t>Si le risque est inacceptable, il faut: </a:t>
            </a:r>
          </a:p>
          <a:p>
            <a:pPr lvl="1" eaLnBrk="1" hangingPunct="1">
              <a:lnSpc>
                <a:spcPct val="150000"/>
              </a:lnSpc>
            </a:pPr>
            <a:r>
              <a:rPr lang="fr-FR" sz="1800" dirty="0"/>
              <a:t>soit définir une </a:t>
            </a:r>
            <a:r>
              <a:rPr lang="fr-FR" sz="1800" b="1" u="sng" dirty="0">
                <a:solidFill>
                  <a:srgbClr val="D9F147"/>
                </a:solidFill>
              </a:rPr>
              <a:t>action préventive </a:t>
            </a:r>
            <a:r>
              <a:rPr lang="fr-FR" sz="1800" dirty="0"/>
              <a:t>qui aura pour objet de diminuer la probabilité du risque ;</a:t>
            </a:r>
          </a:p>
          <a:p>
            <a:pPr lvl="1" eaLnBrk="1" hangingPunct="1">
              <a:lnSpc>
                <a:spcPct val="150000"/>
              </a:lnSpc>
            </a:pPr>
            <a:r>
              <a:rPr lang="fr-FR" sz="1800" dirty="0"/>
              <a:t>-soit définir une </a:t>
            </a:r>
            <a:r>
              <a:rPr lang="fr-FR" sz="1800" b="1" u="sng" dirty="0">
                <a:solidFill>
                  <a:srgbClr val="D9F147"/>
                </a:solidFill>
              </a:rPr>
              <a:t>action de correction </a:t>
            </a:r>
            <a:r>
              <a:rPr lang="fr-FR" sz="1800" dirty="0"/>
              <a:t>qui aura pour objet de lutter contre l'effet du risque après détection de celui-ci.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fade">
                                      <p:cBhvr>
                                        <p:cTn id="7" dur="2000"/>
                                        <p:tgtEl>
                                          <p:spTgt spid="399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939">
                                            <p:txEl>
                                              <p:pRg st="1" end="1"/>
                                            </p:txEl>
                                          </p:spTgt>
                                        </p:tgtEl>
                                        <p:attrNameLst>
                                          <p:attrName>style.visibility</p:attrName>
                                        </p:attrNameLst>
                                      </p:cBhvr>
                                      <p:to>
                                        <p:strVal val="visible"/>
                                      </p:to>
                                    </p:set>
                                    <p:animEffect transition="in" filter="fade">
                                      <p:cBhvr>
                                        <p:cTn id="12" dur="2000"/>
                                        <p:tgtEl>
                                          <p:spTgt spid="399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9939">
                                            <p:txEl>
                                              <p:pRg st="2" end="2"/>
                                            </p:txEl>
                                          </p:spTgt>
                                        </p:tgtEl>
                                        <p:attrNameLst>
                                          <p:attrName>style.visibility</p:attrName>
                                        </p:attrNameLst>
                                      </p:cBhvr>
                                      <p:to>
                                        <p:strVal val="visible"/>
                                      </p:to>
                                    </p:set>
                                    <p:animEffect transition="in" filter="fade">
                                      <p:cBhvr>
                                        <p:cTn id="17" dur="2000"/>
                                        <p:tgtEl>
                                          <p:spTgt spid="399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9939">
                                            <p:txEl>
                                              <p:pRg st="3" end="3"/>
                                            </p:txEl>
                                          </p:spTgt>
                                        </p:tgtEl>
                                        <p:attrNameLst>
                                          <p:attrName>style.visibility</p:attrName>
                                        </p:attrNameLst>
                                      </p:cBhvr>
                                      <p:to>
                                        <p:strVal val="visible"/>
                                      </p:to>
                                    </p:set>
                                    <p:animEffect transition="in" filter="fade">
                                      <p:cBhvr>
                                        <p:cTn id="22" dur="2000"/>
                                        <p:tgtEl>
                                          <p:spTgt spid="39939">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9939">
                                            <p:txEl>
                                              <p:pRg st="4" end="4"/>
                                            </p:txEl>
                                          </p:spTgt>
                                        </p:tgtEl>
                                        <p:attrNameLst>
                                          <p:attrName>style.visibility</p:attrName>
                                        </p:attrNameLst>
                                      </p:cBhvr>
                                      <p:to>
                                        <p:strVal val="visible"/>
                                      </p:to>
                                    </p:set>
                                    <p:animEffect transition="in" filter="fade">
                                      <p:cBhvr>
                                        <p:cTn id="25" dur="2000"/>
                                        <p:tgtEl>
                                          <p:spTgt spid="39939">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9939">
                                            <p:txEl>
                                              <p:pRg st="5" end="5"/>
                                            </p:txEl>
                                          </p:spTgt>
                                        </p:tgtEl>
                                        <p:attrNameLst>
                                          <p:attrName>style.visibility</p:attrName>
                                        </p:attrNameLst>
                                      </p:cBhvr>
                                      <p:to>
                                        <p:strVal val="visible"/>
                                      </p:to>
                                    </p:set>
                                    <p:animEffect transition="in" filter="fade">
                                      <p:cBhvr>
                                        <p:cTn id="28" dur="2000"/>
                                        <p:tgtEl>
                                          <p:spTgt spid="399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u numéro de diapositive 5"/>
          <p:cNvSpPr>
            <a:spLocks noGrp="1"/>
          </p:cNvSpPr>
          <p:nvPr>
            <p:ph type="sldNum" sz="quarter" idx="12"/>
          </p:nvPr>
        </p:nvSpPr>
        <p:spPr>
          <a:noFill/>
        </p:spPr>
        <p:txBody>
          <a:bodyPr/>
          <a:lstStyle/>
          <a:p>
            <a:fld id="{C3BDD079-215C-4EAC-A8CD-1012CB8788B7}" type="slidenum">
              <a:rPr lang="fr-FR" smtClean="0"/>
              <a:pPr/>
              <a:t>348</a:t>
            </a:fld>
            <a:endParaRPr lang="fr-FR"/>
          </a:p>
        </p:txBody>
      </p:sp>
      <p:pic>
        <p:nvPicPr>
          <p:cNvPr id="84995" name="Picture 3"/>
          <p:cNvPicPr>
            <a:picLocks noChangeAspect="1" noChangeArrowheads="1"/>
          </p:cNvPicPr>
          <p:nvPr/>
        </p:nvPicPr>
        <p:blipFill>
          <a:blip r:embed="rId2"/>
          <a:srcRect/>
          <a:stretch>
            <a:fillRect/>
          </a:stretch>
        </p:blipFill>
        <p:spPr bwMode="auto">
          <a:xfrm>
            <a:off x="239185" y="1773238"/>
            <a:ext cx="11897783" cy="4381500"/>
          </a:xfrm>
          <a:prstGeom prst="rect">
            <a:avLst/>
          </a:prstGeom>
          <a:noFill/>
          <a:ln w="9525">
            <a:noFill/>
            <a:miter lim="800000"/>
            <a:headEnd/>
            <a:tailEnd/>
          </a:ln>
        </p:spPr>
      </p:pic>
      <p:sp>
        <p:nvSpPr>
          <p:cNvPr id="84996" name="AutoShape 4"/>
          <p:cNvSpPr>
            <a:spLocks noChangeArrowheads="1"/>
          </p:cNvSpPr>
          <p:nvPr/>
        </p:nvSpPr>
        <p:spPr bwMode="auto">
          <a:xfrm>
            <a:off x="5808133" y="3213100"/>
            <a:ext cx="1507067" cy="914400"/>
          </a:xfrm>
          <a:prstGeom prst="roundRect">
            <a:avLst>
              <a:gd name="adj" fmla="val 16667"/>
            </a:avLst>
          </a:prstGeom>
          <a:noFill/>
          <a:ln w="9525">
            <a:noFill/>
            <a:round/>
            <a:headEnd/>
            <a:tailEnd/>
          </a:ln>
        </p:spPr>
        <p:txBody>
          <a:bodyPr wrap="none" anchor="ctr"/>
          <a:lstStyle/>
          <a:p>
            <a:pPr algn="ctr"/>
            <a:r>
              <a:rPr lang="fr-FR" b="1">
                <a:solidFill>
                  <a:srgbClr val="0000FF"/>
                </a:solidFill>
                <a:cs typeface="Arial" charset="0"/>
              </a:rPr>
              <a:t>Risque </a:t>
            </a:r>
          </a:p>
          <a:p>
            <a:pPr algn="ctr"/>
            <a:r>
              <a:rPr lang="fr-FR" b="1">
                <a:solidFill>
                  <a:srgbClr val="0000FF"/>
                </a:solidFill>
                <a:cs typeface="Arial" charset="0"/>
              </a:rPr>
              <a:t>Inacceptable</a:t>
            </a:r>
          </a:p>
        </p:txBody>
      </p:sp>
      <p:sp>
        <p:nvSpPr>
          <p:cNvPr id="84997" name="AutoShape 5"/>
          <p:cNvSpPr>
            <a:spLocks noChangeArrowheads="1"/>
          </p:cNvSpPr>
          <p:nvPr/>
        </p:nvSpPr>
        <p:spPr bwMode="auto">
          <a:xfrm>
            <a:off x="2734733" y="4581525"/>
            <a:ext cx="1507067" cy="914400"/>
          </a:xfrm>
          <a:prstGeom prst="roundRect">
            <a:avLst>
              <a:gd name="adj" fmla="val 16667"/>
            </a:avLst>
          </a:prstGeom>
          <a:noFill/>
          <a:ln w="9525">
            <a:noFill/>
            <a:round/>
            <a:headEnd/>
            <a:tailEnd/>
          </a:ln>
        </p:spPr>
        <p:txBody>
          <a:bodyPr wrap="none" anchor="ctr"/>
          <a:lstStyle/>
          <a:p>
            <a:pPr algn="ctr"/>
            <a:r>
              <a:rPr lang="fr-FR" sz="2000" b="1">
                <a:solidFill>
                  <a:srgbClr val="0000FF"/>
                </a:solidFill>
                <a:cs typeface="Arial" charset="0"/>
              </a:rPr>
              <a:t>Risque </a:t>
            </a:r>
          </a:p>
          <a:p>
            <a:pPr algn="ctr"/>
            <a:r>
              <a:rPr lang="fr-FR" sz="2000" b="1">
                <a:solidFill>
                  <a:srgbClr val="0000FF"/>
                </a:solidFill>
                <a:cs typeface="Arial" charset="0"/>
              </a:rPr>
              <a:t>Assumé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4995"/>
                                        </p:tgtEl>
                                        <p:attrNameLst>
                                          <p:attrName>style.visibility</p:attrName>
                                        </p:attrNameLst>
                                      </p:cBhvr>
                                      <p:to>
                                        <p:strVal val="visible"/>
                                      </p:to>
                                    </p:set>
                                    <p:anim calcmode="lin" valueType="num">
                                      <p:cBhvr additive="base">
                                        <p:cTn id="7" dur="500" fill="hold"/>
                                        <p:tgtEl>
                                          <p:spTgt spid="84995"/>
                                        </p:tgtEl>
                                        <p:attrNameLst>
                                          <p:attrName>ppt_x</p:attrName>
                                        </p:attrNameLst>
                                      </p:cBhvr>
                                      <p:tavLst>
                                        <p:tav tm="0">
                                          <p:val>
                                            <p:strVal val="#ppt_x"/>
                                          </p:val>
                                        </p:tav>
                                        <p:tav tm="100000">
                                          <p:val>
                                            <p:strVal val="#ppt_x"/>
                                          </p:val>
                                        </p:tav>
                                      </p:tavLst>
                                    </p:anim>
                                    <p:anim calcmode="lin" valueType="num">
                                      <p:cBhvr additive="base">
                                        <p:cTn id="8" dur="500" fill="hold"/>
                                        <p:tgtEl>
                                          <p:spTgt spid="8499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0" fill="hold" grpId="0" nodeType="clickEffect">
                                  <p:stCondLst>
                                    <p:cond delay="0"/>
                                  </p:stCondLst>
                                  <p:childTnLst>
                                    <p:set>
                                      <p:cBhvr>
                                        <p:cTn id="12" dur="1" fill="hold">
                                          <p:stCondLst>
                                            <p:cond delay="0"/>
                                          </p:stCondLst>
                                        </p:cTn>
                                        <p:tgtEl>
                                          <p:spTgt spid="84997"/>
                                        </p:tgtEl>
                                        <p:attrNameLst>
                                          <p:attrName>style.visibility</p:attrName>
                                        </p:attrNameLst>
                                      </p:cBhvr>
                                      <p:to>
                                        <p:strVal val="visible"/>
                                      </p:to>
                                    </p:set>
                                    <p:anim calcmode="lin" valueType="num">
                                      <p:cBhvr>
                                        <p:cTn id="13" dur="1000" fill="hold"/>
                                        <p:tgtEl>
                                          <p:spTgt spid="84997"/>
                                        </p:tgtEl>
                                        <p:attrNameLst>
                                          <p:attrName>ppt_w</p:attrName>
                                        </p:attrNameLst>
                                      </p:cBhvr>
                                      <p:tavLst>
                                        <p:tav tm="0">
                                          <p:val>
                                            <p:fltVal val="0"/>
                                          </p:val>
                                        </p:tav>
                                        <p:tav tm="100000">
                                          <p:val>
                                            <p:strVal val="#ppt_w"/>
                                          </p:val>
                                        </p:tav>
                                      </p:tavLst>
                                    </p:anim>
                                    <p:anim calcmode="lin" valueType="num">
                                      <p:cBhvr>
                                        <p:cTn id="14" dur="1000" fill="hold"/>
                                        <p:tgtEl>
                                          <p:spTgt spid="84997"/>
                                        </p:tgtEl>
                                        <p:attrNameLst>
                                          <p:attrName>ppt_h</p:attrName>
                                        </p:attrNameLst>
                                      </p:cBhvr>
                                      <p:tavLst>
                                        <p:tav tm="0">
                                          <p:val>
                                            <p:fltVal val="0"/>
                                          </p:val>
                                        </p:tav>
                                        <p:tav tm="100000">
                                          <p:val>
                                            <p:strVal val="#ppt_h"/>
                                          </p:val>
                                        </p:tav>
                                      </p:tavLst>
                                    </p:anim>
                                    <p:anim calcmode="lin" valueType="num">
                                      <p:cBhvr>
                                        <p:cTn id="15" dur="1000" fill="hold"/>
                                        <p:tgtEl>
                                          <p:spTgt spid="84997"/>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499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84996"/>
                                        </p:tgtEl>
                                        <p:attrNameLst>
                                          <p:attrName>style.visibility</p:attrName>
                                        </p:attrNameLst>
                                      </p:cBhvr>
                                      <p:to>
                                        <p:strVal val="visible"/>
                                      </p:to>
                                    </p:set>
                                    <p:animEffect transition="in" filter="fade">
                                      <p:cBhvr>
                                        <p:cTn id="21" dur="1000"/>
                                        <p:tgtEl>
                                          <p:spTgt spid="84996"/>
                                        </p:tgtEl>
                                      </p:cBhvr>
                                    </p:animEffect>
                                    <p:anim calcmode="lin" valueType="num">
                                      <p:cBhvr>
                                        <p:cTn id="22" dur="1000" fill="hold"/>
                                        <p:tgtEl>
                                          <p:spTgt spid="84996"/>
                                        </p:tgtEl>
                                        <p:attrNameLst>
                                          <p:attrName>ppt_x</p:attrName>
                                        </p:attrNameLst>
                                      </p:cBhvr>
                                      <p:tavLst>
                                        <p:tav tm="0">
                                          <p:val>
                                            <p:strVal val="#ppt_x"/>
                                          </p:val>
                                        </p:tav>
                                        <p:tav tm="100000">
                                          <p:val>
                                            <p:strVal val="#ppt_x"/>
                                          </p:val>
                                        </p:tav>
                                      </p:tavLst>
                                    </p:anim>
                                    <p:anim calcmode="lin" valueType="num">
                                      <p:cBhvr>
                                        <p:cTn id="23" dur="1000" fill="hold"/>
                                        <p:tgtEl>
                                          <p:spTgt spid="849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6" grpId="0"/>
      <p:bldP spid="84997" grpId="0"/>
    </p:bldLst>
  </p:timing>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61963" y="2214554"/>
            <a:ext cx="10972800" cy="1143000"/>
          </a:xfrm>
        </p:spPr>
        <p:txBody>
          <a:bodyPr/>
          <a:lstStyle/>
          <a:p>
            <a:pPr eaLnBrk="1" hangingPunct="1">
              <a:defRPr/>
            </a:pPr>
            <a:r>
              <a:rPr lang="fr-FR" sz="4400" b="1" dirty="0">
                <a:solidFill>
                  <a:srgbClr val="FFFF00"/>
                </a:solidFill>
                <a:effectLst>
                  <a:outerShdw blurRad="38100" dist="38100" dir="2700000" algn="tl">
                    <a:srgbClr val="000000">
                      <a:alpha val="43137"/>
                    </a:srgbClr>
                  </a:outerShdw>
                </a:effectLst>
              </a:rPr>
              <a:t>Types des risques de projets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FFC000"/>
                </a:solidFill>
                <a:effectLst/>
              </a:rPr>
              <a:t>la maintenance corrective et le coût de la maintenance !!!</a:t>
            </a:r>
          </a:p>
        </p:txBody>
      </p:sp>
      <p:sp>
        <p:nvSpPr>
          <p:cNvPr id="3" name="Espace réservé du contenu 2"/>
          <p:cNvSpPr>
            <a:spLocks noGrp="1"/>
          </p:cNvSpPr>
          <p:nvPr>
            <p:ph idx="1"/>
          </p:nvPr>
        </p:nvSpPr>
        <p:spPr/>
        <p:txBody>
          <a:bodyPr>
            <a:normAutofit/>
          </a:bodyPr>
          <a:lstStyle/>
          <a:p>
            <a:r>
              <a:rPr lang="fr-FR" dirty="0"/>
              <a:t>Nous allons voir dans les chapitres qui arrivent que le coût global de la maintenance regroupe plusieurs coûts ,et principalement les coûts directs (englobant le coût de la Main d'</a:t>
            </a:r>
            <a:r>
              <a:rPr lang="fr-FR" dirty="0" err="1"/>
              <a:t>oeuvre</a:t>
            </a:r>
            <a:r>
              <a:rPr lang="fr-FR" dirty="0"/>
              <a:t>, coût des PDR et le coût de la prestation ) et les coûts indirects  (qui reflètent les coûts des pertes causées par les arrêts et imprévus de la maintenance.(voir détails dans le chapitre :  Tableau de bord ).</a:t>
            </a:r>
          </a:p>
          <a:p>
            <a:r>
              <a:rPr lang="fr-FR" dirty="0"/>
              <a:t>Si le nombre des pannes augmentent les coûts directs et indirects augmentent et par la suite le coût global de la maintenance augmente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6953256" y="500042"/>
            <a:ext cx="4095779" cy="17145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u="sng" dirty="0"/>
              <a:t>Risques techniques : </a:t>
            </a:r>
          </a:p>
          <a:p>
            <a:pPr algn="ctr"/>
            <a:r>
              <a:rPr lang="fr-FR" dirty="0"/>
              <a:t>Nouveaux concepts</a:t>
            </a:r>
          </a:p>
          <a:p>
            <a:pPr algn="ctr"/>
            <a:r>
              <a:rPr lang="fr-FR" dirty="0"/>
              <a:t>Difficultés de réalisation,</a:t>
            </a:r>
          </a:p>
          <a:p>
            <a:pPr algn="ctr"/>
            <a:r>
              <a:rPr lang="fr-FR" dirty="0"/>
              <a:t>……..</a:t>
            </a:r>
          </a:p>
        </p:txBody>
      </p:sp>
      <p:sp>
        <p:nvSpPr>
          <p:cNvPr id="5" name="Rectangle à coins arrondis 4"/>
          <p:cNvSpPr/>
          <p:nvPr/>
        </p:nvSpPr>
        <p:spPr>
          <a:xfrm>
            <a:off x="7143757" y="2857496"/>
            <a:ext cx="4095779" cy="17145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u="sng" dirty="0"/>
              <a:t>Risques Financiers: </a:t>
            </a:r>
          </a:p>
          <a:p>
            <a:pPr algn="ctr"/>
            <a:r>
              <a:rPr lang="fr-FR" dirty="0"/>
              <a:t>Insuffisances de budgets</a:t>
            </a:r>
          </a:p>
          <a:p>
            <a:pPr algn="ctr"/>
            <a:r>
              <a:rPr lang="fr-FR" dirty="0"/>
              <a:t>pénalités</a:t>
            </a:r>
          </a:p>
          <a:p>
            <a:pPr algn="ctr"/>
            <a:r>
              <a:rPr lang="fr-FR" dirty="0"/>
              <a:t>……..</a:t>
            </a:r>
          </a:p>
        </p:txBody>
      </p:sp>
      <p:sp>
        <p:nvSpPr>
          <p:cNvPr id="6" name="Rectangle à coins arrondis 5"/>
          <p:cNvSpPr/>
          <p:nvPr/>
        </p:nvSpPr>
        <p:spPr>
          <a:xfrm>
            <a:off x="779691" y="799119"/>
            <a:ext cx="4095779" cy="17145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u="sng" dirty="0"/>
              <a:t>Risques délais: </a:t>
            </a:r>
          </a:p>
          <a:p>
            <a:pPr algn="ctr"/>
            <a:r>
              <a:rPr lang="fr-FR" dirty="0"/>
              <a:t>Difficile à planifier</a:t>
            </a:r>
          </a:p>
          <a:p>
            <a:pPr algn="ctr"/>
            <a:r>
              <a:rPr lang="fr-FR" dirty="0"/>
              <a:t>Délais trop court</a:t>
            </a:r>
          </a:p>
          <a:p>
            <a:pPr algn="ctr"/>
            <a:r>
              <a:rPr lang="fr-FR" dirty="0"/>
              <a:t>Moyens insuffisants</a:t>
            </a:r>
          </a:p>
          <a:p>
            <a:pPr algn="ctr"/>
            <a:r>
              <a:rPr lang="fr-FR" dirty="0"/>
              <a:t>……..</a:t>
            </a:r>
          </a:p>
        </p:txBody>
      </p:sp>
      <p:sp>
        <p:nvSpPr>
          <p:cNvPr id="7" name="Rectangle à coins arrondis 6"/>
          <p:cNvSpPr/>
          <p:nvPr/>
        </p:nvSpPr>
        <p:spPr>
          <a:xfrm>
            <a:off x="380960" y="4786322"/>
            <a:ext cx="6096043" cy="17145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u="sng" dirty="0"/>
              <a:t>Risques ressources et moyens: </a:t>
            </a:r>
          </a:p>
          <a:p>
            <a:pPr algn="ctr"/>
            <a:r>
              <a:rPr lang="fr-FR" dirty="0"/>
              <a:t>Personnel non suffisant ,non qualifié,…</a:t>
            </a:r>
          </a:p>
          <a:p>
            <a:pPr algn="ctr"/>
            <a:r>
              <a:rPr lang="fr-FR" dirty="0"/>
              <a:t>Outillages non fiables, non suffisants,…</a:t>
            </a:r>
          </a:p>
          <a:p>
            <a:pPr algn="ctr"/>
            <a:r>
              <a:rPr lang="fr-FR"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linds(horizontal)">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a:xfrm>
            <a:off x="916708" y="1952313"/>
            <a:ext cx="10468864" cy="1828800"/>
          </a:xfrm>
        </p:spPr>
        <p:txBody>
          <a:bodyPr/>
          <a:lstStyle/>
          <a:p>
            <a:r>
              <a:rPr lang="fr-FR" dirty="0">
                <a:solidFill>
                  <a:srgbClr val="FFFF00"/>
                </a:solidFill>
              </a:rPr>
              <a:t>DEFINITIONS</a:t>
            </a:r>
          </a:p>
        </p:txBody>
      </p:sp>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rmAutofit/>
          </a:bodyPr>
          <a:lstStyle/>
          <a:p>
            <a:pPr algn="just" eaLnBrk="1" fontAlgn="auto" hangingPunct="1">
              <a:spcAft>
                <a:spcPts val="0"/>
              </a:spcAft>
              <a:defRPr/>
            </a:pPr>
            <a:r>
              <a:rPr lang="fr-FR" sz="4000" b="1" dirty="0">
                <a:solidFill>
                  <a:srgbClr val="FFFF00"/>
                </a:solidFill>
                <a:effectLst>
                  <a:outerShdw blurRad="38100" dist="38100" dir="2700000" algn="tl">
                    <a:srgbClr val="000000">
                      <a:alpha val="43137"/>
                    </a:srgbClr>
                  </a:outerShdw>
                </a:effectLst>
              </a:rPr>
              <a:t>Tâche !!!!</a:t>
            </a:r>
          </a:p>
        </p:txBody>
      </p:sp>
      <p:sp>
        <p:nvSpPr>
          <p:cNvPr id="50179" name="Rectangle 3"/>
          <p:cNvSpPr>
            <a:spLocks noGrp="1" noChangeArrowheads="1"/>
          </p:cNvSpPr>
          <p:nvPr>
            <p:ph idx="1"/>
          </p:nvPr>
        </p:nvSpPr>
        <p:spPr>
          <a:xfrm>
            <a:off x="527051" y="2276476"/>
            <a:ext cx="10972800" cy="4327525"/>
          </a:xfrm>
        </p:spPr>
        <p:txBody>
          <a:bodyPr/>
          <a:lstStyle/>
          <a:p>
            <a:pPr marL="0" indent="0" algn="just" eaLnBrk="1" hangingPunct="1">
              <a:lnSpc>
                <a:spcPct val="80000"/>
              </a:lnSpc>
              <a:buFont typeface="Wingdings" pitchFamily="2" charset="2"/>
              <a:buNone/>
            </a:pPr>
            <a:r>
              <a:rPr lang="fr-FR" sz="2400" dirty="0"/>
              <a:t>Une </a:t>
            </a:r>
            <a:r>
              <a:rPr lang="fr-FR" sz="2400" b="1" dirty="0"/>
              <a:t>tâche</a:t>
            </a:r>
            <a:r>
              <a:rPr lang="fr-FR" sz="2400" dirty="0"/>
              <a:t> est une action à mener pour aboutir à un résultat.</a:t>
            </a:r>
          </a:p>
          <a:p>
            <a:pPr marL="0" indent="0" algn="just" eaLnBrk="1" hangingPunct="1">
              <a:lnSpc>
                <a:spcPct val="80000"/>
              </a:lnSpc>
              <a:buFont typeface="Wingdings" pitchFamily="2" charset="2"/>
              <a:buNone/>
            </a:pPr>
            <a:endParaRPr lang="fr-FR" sz="1600" dirty="0"/>
          </a:p>
          <a:p>
            <a:pPr marL="0" indent="0" algn="just" eaLnBrk="1" hangingPunct="1">
              <a:lnSpc>
                <a:spcPct val="80000"/>
              </a:lnSpc>
              <a:buFont typeface="Wingdings" pitchFamily="2" charset="2"/>
              <a:buNone/>
            </a:pPr>
            <a:r>
              <a:rPr lang="fr-FR" sz="2400" dirty="0"/>
              <a:t>A chaque </a:t>
            </a:r>
            <a:r>
              <a:rPr lang="fr-FR" sz="2400" b="1" dirty="0"/>
              <a:t>tâche</a:t>
            </a:r>
            <a:r>
              <a:rPr lang="fr-FR" sz="2400" dirty="0"/>
              <a:t> définie, on associe :</a:t>
            </a:r>
          </a:p>
          <a:p>
            <a:pPr lvl="1" algn="just" eaLnBrk="1" hangingPunct="1">
              <a:lnSpc>
                <a:spcPct val="80000"/>
              </a:lnSpc>
            </a:pPr>
            <a:r>
              <a:rPr lang="fr-FR" sz="2200" dirty="0"/>
              <a:t>Un </a:t>
            </a:r>
            <a:r>
              <a:rPr lang="fr-FR" sz="2200" dirty="0">
                <a:solidFill>
                  <a:srgbClr val="D9F147"/>
                </a:solidFill>
              </a:rPr>
              <a:t>objectif</a:t>
            </a:r>
            <a:r>
              <a:rPr lang="fr-FR" sz="2200" dirty="0"/>
              <a:t> précis et mesurable </a:t>
            </a:r>
          </a:p>
          <a:p>
            <a:pPr lvl="1" algn="just" eaLnBrk="1" hangingPunct="1">
              <a:lnSpc>
                <a:spcPct val="80000"/>
              </a:lnSpc>
            </a:pPr>
            <a:r>
              <a:rPr lang="fr-FR" sz="2200" dirty="0"/>
              <a:t>Des </a:t>
            </a:r>
            <a:r>
              <a:rPr lang="fr-FR" sz="2200" dirty="0">
                <a:solidFill>
                  <a:srgbClr val="D9F147"/>
                </a:solidFill>
              </a:rPr>
              <a:t>ressources</a:t>
            </a:r>
            <a:r>
              <a:rPr lang="fr-FR" sz="2200" dirty="0"/>
              <a:t> humaines, matérielles et financières adaptées </a:t>
            </a:r>
          </a:p>
          <a:p>
            <a:pPr lvl="1" algn="just" eaLnBrk="1" hangingPunct="1">
              <a:lnSpc>
                <a:spcPct val="80000"/>
              </a:lnSpc>
            </a:pPr>
            <a:r>
              <a:rPr lang="fr-FR" sz="2200" dirty="0"/>
              <a:t>Une </a:t>
            </a:r>
            <a:r>
              <a:rPr lang="fr-FR" sz="2200" dirty="0">
                <a:solidFill>
                  <a:srgbClr val="D9F147"/>
                </a:solidFill>
              </a:rPr>
              <a:t>charge</a:t>
            </a:r>
            <a:r>
              <a:rPr lang="fr-FR" sz="2200" dirty="0"/>
              <a:t> de travail exprimée en nombre de journées-homme </a:t>
            </a:r>
          </a:p>
          <a:p>
            <a:pPr lvl="1" algn="just" eaLnBrk="1" hangingPunct="1">
              <a:lnSpc>
                <a:spcPct val="80000"/>
              </a:lnSpc>
            </a:pPr>
            <a:r>
              <a:rPr lang="fr-FR" sz="2200" dirty="0"/>
              <a:t>Une </a:t>
            </a:r>
            <a:r>
              <a:rPr lang="fr-FR" sz="2200" dirty="0">
                <a:solidFill>
                  <a:srgbClr val="D9F147"/>
                </a:solidFill>
              </a:rPr>
              <a:t>durée</a:t>
            </a:r>
            <a:r>
              <a:rPr lang="fr-FR" sz="2200" dirty="0"/>
              <a:t> , </a:t>
            </a:r>
          </a:p>
          <a:p>
            <a:pPr lvl="1" algn="just" eaLnBrk="1" hangingPunct="1">
              <a:lnSpc>
                <a:spcPct val="80000"/>
              </a:lnSpc>
            </a:pPr>
            <a:r>
              <a:rPr lang="fr-FR" sz="2200" dirty="0"/>
              <a:t>une date de </a:t>
            </a:r>
            <a:r>
              <a:rPr lang="fr-FR" sz="2200" dirty="0">
                <a:solidFill>
                  <a:srgbClr val="D9F147"/>
                </a:solidFill>
              </a:rPr>
              <a:t>début</a:t>
            </a:r>
          </a:p>
          <a:p>
            <a:pPr lvl="1" algn="just" eaLnBrk="1" hangingPunct="1">
              <a:lnSpc>
                <a:spcPct val="80000"/>
              </a:lnSpc>
            </a:pPr>
            <a:r>
              <a:rPr lang="fr-FR" sz="2200" dirty="0"/>
              <a:t>une date de </a:t>
            </a:r>
            <a:r>
              <a:rPr lang="fr-FR" sz="2200" dirty="0">
                <a:solidFill>
                  <a:srgbClr val="D9F147"/>
                </a:solidFill>
              </a:rPr>
              <a:t>fin</a:t>
            </a:r>
            <a:r>
              <a:rPr lang="fr-FR" sz="2000" dirty="0">
                <a:solidFill>
                  <a:srgbClr val="D9F147"/>
                </a:solidFill>
              </a:rPr>
              <a:t> </a:t>
            </a:r>
          </a:p>
          <a:p>
            <a:pPr marL="0" indent="0" algn="just" eaLnBrk="1" hangingPunct="1">
              <a:lnSpc>
                <a:spcPct val="80000"/>
              </a:lnSpc>
              <a:buFont typeface="Wingdings" pitchFamily="2" charset="2"/>
              <a:buNone/>
            </a:pPr>
            <a:endParaRPr lang="fr-FR" sz="1800" dirty="0"/>
          </a:p>
          <a:p>
            <a:pPr marL="0" indent="0" algn="just" eaLnBrk="1" hangingPunct="1">
              <a:lnSpc>
                <a:spcPct val="80000"/>
              </a:lnSpc>
              <a:buFont typeface="Wingdings" pitchFamily="2" charset="2"/>
              <a:buNone/>
            </a:pPr>
            <a:r>
              <a:rPr lang="fr-FR" sz="2400" dirty="0"/>
              <a:t>Dans le cadre du planning, les tâches sont reliées entre elles par des </a:t>
            </a:r>
            <a:r>
              <a:rPr lang="fr-FR" sz="2400" dirty="0">
                <a:solidFill>
                  <a:srgbClr val="D9F147"/>
                </a:solidFill>
              </a:rPr>
              <a:t>relations</a:t>
            </a:r>
            <a:r>
              <a:rPr lang="fr-FR" sz="2400" dirty="0"/>
              <a:t> de dépendance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wipe(left)">
                                      <p:cBhvr>
                                        <p:cTn id="7" dur="500"/>
                                        <p:tgtEl>
                                          <p:spTgt spid="501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179">
                                            <p:txEl>
                                              <p:pRg st="2" end="2"/>
                                            </p:txEl>
                                          </p:spTgt>
                                        </p:tgtEl>
                                        <p:attrNameLst>
                                          <p:attrName>style.visibility</p:attrName>
                                        </p:attrNameLst>
                                      </p:cBhvr>
                                      <p:to>
                                        <p:strVal val="visible"/>
                                      </p:to>
                                    </p:set>
                                    <p:animEffect transition="in" filter="wipe(left)">
                                      <p:cBhvr>
                                        <p:cTn id="12" dur="500"/>
                                        <p:tgtEl>
                                          <p:spTgt spid="50179">
                                            <p:txEl>
                                              <p:pRg st="2" end="2"/>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0179">
                                            <p:txEl>
                                              <p:pRg st="3" end="3"/>
                                            </p:txEl>
                                          </p:spTgt>
                                        </p:tgtEl>
                                        <p:attrNameLst>
                                          <p:attrName>style.visibility</p:attrName>
                                        </p:attrNameLst>
                                      </p:cBhvr>
                                      <p:to>
                                        <p:strVal val="visible"/>
                                      </p:to>
                                    </p:set>
                                    <p:animEffect transition="in" filter="wipe(left)">
                                      <p:cBhvr>
                                        <p:cTn id="15" dur="500"/>
                                        <p:tgtEl>
                                          <p:spTgt spid="50179">
                                            <p:txEl>
                                              <p:pRg st="3" end="3"/>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0179">
                                            <p:txEl>
                                              <p:pRg st="4" end="4"/>
                                            </p:txEl>
                                          </p:spTgt>
                                        </p:tgtEl>
                                        <p:attrNameLst>
                                          <p:attrName>style.visibility</p:attrName>
                                        </p:attrNameLst>
                                      </p:cBhvr>
                                      <p:to>
                                        <p:strVal val="visible"/>
                                      </p:to>
                                    </p:set>
                                    <p:animEffect transition="in" filter="wipe(left)">
                                      <p:cBhvr>
                                        <p:cTn id="18" dur="500"/>
                                        <p:tgtEl>
                                          <p:spTgt spid="50179">
                                            <p:txEl>
                                              <p:pRg st="4" end="4"/>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0179">
                                            <p:txEl>
                                              <p:pRg st="5" end="5"/>
                                            </p:txEl>
                                          </p:spTgt>
                                        </p:tgtEl>
                                        <p:attrNameLst>
                                          <p:attrName>style.visibility</p:attrName>
                                        </p:attrNameLst>
                                      </p:cBhvr>
                                      <p:to>
                                        <p:strVal val="visible"/>
                                      </p:to>
                                    </p:set>
                                    <p:animEffect transition="in" filter="wipe(left)">
                                      <p:cBhvr>
                                        <p:cTn id="21" dur="500"/>
                                        <p:tgtEl>
                                          <p:spTgt spid="50179">
                                            <p:txEl>
                                              <p:pRg st="5" end="5"/>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0179">
                                            <p:txEl>
                                              <p:pRg st="6" end="6"/>
                                            </p:txEl>
                                          </p:spTgt>
                                        </p:tgtEl>
                                        <p:attrNameLst>
                                          <p:attrName>style.visibility</p:attrName>
                                        </p:attrNameLst>
                                      </p:cBhvr>
                                      <p:to>
                                        <p:strVal val="visible"/>
                                      </p:to>
                                    </p:set>
                                    <p:animEffect transition="in" filter="wipe(left)">
                                      <p:cBhvr>
                                        <p:cTn id="24" dur="500"/>
                                        <p:tgtEl>
                                          <p:spTgt spid="50179">
                                            <p:txEl>
                                              <p:pRg st="6" end="6"/>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0179">
                                            <p:txEl>
                                              <p:pRg st="7" end="7"/>
                                            </p:txEl>
                                          </p:spTgt>
                                        </p:tgtEl>
                                        <p:attrNameLst>
                                          <p:attrName>style.visibility</p:attrName>
                                        </p:attrNameLst>
                                      </p:cBhvr>
                                      <p:to>
                                        <p:strVal val="visible"/>
                                      </p:to>
                                    </p:set>
                                    <p:animEffect transition="in" filter="wipe(left)">
                                      <p:cBhvr>
                                        <p:cTn id="27" dur="500"/>
                                        <p:tgtEl>
                                          <p:spTgt spid="50179">
                                            <p:txEl>
                                              <p:pRg st="7" end="7"/>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50179">
                                            <p:txEl>
                                              <p:pRg st="8" end="8"/>
                                            </p:txEl>
                                          </p:spTgt>
                                        </p:tgtEl>
                                        <p:attrNameLst>
                                          <p:attrName>style.visibility</p:attrName>
                                        </p:attrNameLst>
                                      </p:cBhvr>
                                      <p:to>
                                        <p:strVal val="visible"/>
                                      </p:to>
                                    </p:set>
                                    <p:animEffect transition="in" filter="wipe(left)">
                                      <p:cBhvr>
                                        <p:cTn id="30" dur="500"/>
                                        <p:tgtEl>
                                          <p:spTgt spid="50179">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0179">
                                            <p:txEl>
                                              <p:pRg st="10" end="10"/>
                                            </p:txEl>
                                          </p:spTgt>
                                        </p:tgtEl>
                                        <p:attrNameLst>
                                          <p:attrName>style.visibility</p:attrName>
                                        </p:attrNameLst>
                                      </p:cBhvr>
                                      <p:to>
                                        <p:strVal val="visible"/>
                                      </p:to>
                                    </p:set>
                                    <p:animEffect transition="in" filter="wipe(left)">
                                      <p:cBhvr>
                                        <p:cTn id="35" dur="500"/>
                                        <p:tgtEl>
                                          <p:spTgt spid="5017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hangingPunct="1">
              <a:defRPr/>
            </a:pPr>
            <a:r>
              <a:rPr lang="fr-FR" sz="4400" b="1" dirty="0">
                <a:effectLst>
                  <a:outerShdw blurRad="38100" dist="38100" dir="2700000" algn="tl">
                    <a:srgbClr val="000000">
                      <a:alpha val="43137"/>
                    </a:srgbClr>
                  </a:outerShdw>
                </a:effectLst>
              </a:rPr>
              <a:t>Tâche, Construction de bâtiment</a:t>
            </a:r>
          </a:p>
        </p:txBody>
      </p:sp>
      <p:pic>
        <p:nvPicPr>
          <p:cNvPr id="38915" name="Picture 3"/>
          <p:cNvPicPr>
            <a:picLocks noChangeAspect="1" noChangeArrowheads="1"/>
          </p:cNvPicPr>
          <p:nvPr/>
        </p:nvPicPr>
        <p:blipFill>
          <a:blip r:embed="rId3"/>
          <a:srcRect/>
          <a:stretch>
            <a:fillRect/>
          </a:stretch>
        </p:blipFill>
        <p:spPr bwMode="auto">
          <a:xfrm>
            <a:off x="2095501" y="2286000"/>
            <a:ext cx="8250767" cy="4286250"/>
          </a:xfrm>
          <a:prstGeom prst="rect">
            <a:avLst/>
          </a:prstGeom>
          <a:noFill/>
          <a:ln w="9525">
            <a:noFill/>
            <a:miter lim="800000"/>
            <a:headEnd/>
            <a:tailEnd/>
          </a:ln>
        </p:spPr>
      </p:pic>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a:bodyPr>
          <a:lstStyle/>
          <a:p>
            <a:pPr eaLnBrk="1" fontAlgn="auto" hangingPunct="1">
              <a:spcAft>
                <a:spcPts val="0"/>
              </a:spcAft>
              <a:defRPr/>
            </a:pPr>
            <a:r>
              <a:rPr lang="fr-FR" b="1" dirty="0">
                <a:solidFill>
                  <a:srgbClr val="FFFF00"/>
                </a:solidFill>
                <a:effectLst>
                  <a:outerShdw blurRad="38100" dist="38100" dir="2700000" algn="tl">
                    <a:srgbClr val="000000">
                      <a:alpha val="43137"/>
                    </a:srgbClr>
                  </a:outerShdw>
                </a:effectLst>
              </a:rPr>
              <a:t>Livrable </a:t>
            </a:r>
          </a:p>
        </p:txBody>
      </p:sp>
      <p:sp>
        <p:nvSpPr>
          <p:cNvPr id="39939" name="Rectangle 3"/>
          <p:cNvSpPr>
            <a:spLocks noGrp="1" noChangeArrowheads="1"/>
          </p:cNvSpPr>
          <p:nvPr>
            <p:ph idx="1"/>
          </p:nvPr>
        </p:nvSpPr>
        <p:spPr>
          <a:xfrm>
            <a:off x="609600" y="1981200"/>
            <a:ext cx="10972800" cy="4400550"/>
          </a:xfrm>
        </p:spPr>
        <p:txBody>
          <a:bodyPr/>
          <a:lstStyle/>
          <a:p>
            <a:pPr marL="0" indent="0" algn="just" eaLnBrk="1" hangingPunct="1">
              <a:lnSpc>
                <a:spcPct val="150000"/>
              </a:lnSpc>
              <a:buFont typeface="Wingdings 2" pitchFamily="18" charset="2"/>
              <a:buNone/>
            </a:pPr>
            <a:r>
              <a:rPr lang="fr-FR" dirty="0"/>
              <a:t>Un </a:t>
            </a:r>
            <a:r>
              <a:rPr lang="fr-FR" b="1" dirty="0"/>
              <a:t>livrable</a:t>
            </a:r>
            <a:r>
              <a:rPr lang="fr-FR" dirty="0"/>
              <a:t> (ou </a:t>
            </a:r>
            <a:r>
              <a:rPr lang="fr-FR" dirty="0" err="1"/>
              <a:t>délivrable</a:t>
            </a:r>
            <a:r>
              <a:rPr lang="fr-FR" dirty="0"/>
              <a:t>) est tout résultat ou document, mesurable, tangible ou vérifiable, qui résulte de l’achèvement d’une partie de projet ou du projet entier. </a:t>
            </a:r>
          </a:p>
          <a:p>
            <a:pPr marL="0" indent="0" eaLnBrk="1" hangingPunct="1">
              <a:buFont typeface="Wingdings 2" pitchFamily="18" charset="2"/>
              <a:buNone/>
            </a:pPr>
            <a:r>
              <a:rPr lang="fr-FR" i="1" u="sng" dirty="0"/>
              <a:t>Exemples de livrables</a:t>
            </a:r>
            <a:r>
              <a:rPr lang="fr-FR" dirty="0"/>
              <a:t>:</a:t>
            </a:r>
          </a:p>
          <a:p>
            <a:pPr lvl="1" eaLnBrk="1" hangingPunct="1"/>
            <a:r>
              <a:rPr lang="fr-FR" dirty="0"/>
              <a:t>Fiches de formation des utilisateurs </a:t>
            </a:r>
          </a:p>
          <a:p>
            <a:pPr lvl="1" eaLnBrk="1" hangingPunct="1"/>
            <a:r>
              <a:rPr lang="fr-FR" dirty="0"/>
              <a:t>rapport d’analyse  </a:t>
            </a:r>
          </a:p>
          <a:p>
            <a:pPr lvl="1" eaLnBrk="1" hangingPunct="1"/>
            <a:r>
              <a:rPr lang="fr-FR" dirty="0"/>
              <a:t>nouvelle gamme de produits  </a:t>
            </a:r>
          </a:p>
          <a:p>
            <a:pPr lvl="1" eaLnBrk="1" hangingPunct="1"/>
            <a:r>
              <a:rPr lang="fr-FR" dirty="0"/>
              <a:t>campagne de promotion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additive="base">
                                        <p:cTn id="7"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9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939">
                                            <p:txEl>
                                              <p:pRg st="1" end="1"/>
                                            </p:txEl>
                                          </p:spTgt>
                                        </p:tgtEl>
                                        <p:attrNameLst>
                                          <p:attrName>style.visibility</p:attrName>
                                        </p:attrNameLst>
                                      </p:cBhvr>
                                      <p:to>
                                        <p:strVal val="visible"/>
                                      </p:to>
                                    </p:set>
                                    <p:anim calcmode="lin" valueType="num">
                                      <p:cBhvr additive="base">
                                        <p:cTn id="13" dur="500" fill="hold"/>
                                        <p:tgtEl>
                                          <p:spTgt spid="399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939">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9939">
                                            <p:txEl>
                                              <p:pRg st="2" end="2"/>
                                            </p:txEl>
                                          </p:spTgt>
                                        </p:tgtEl>
                                        <p:attrNameLst>
                                          <p:attrName>style.visibility</p:attrName>
                                        </p:attrNameLst>
                                      </p:cBhvr>
                                      <p:to>
                                        <p:strVal val="visible"/>
                                      </p:to>
                                    </p:set>
                                    <p:anim calcmode="lin" valueType="num">
                                      <p:cBhvr additive="base">
                                        <p:cTn id="17" dur="500" fill="hold"/>
                                        <p:tgtEl>
                                          <p:spTgt spid="3993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9939">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9939">
                                            <p:txEl>
                                              <p:pRg st="3" end="3"/>
                                            </p:txEl>
                                          </p:spTgt>
                                        </p:tgtEl>
                                        <p:attrNameLst>
                                          <p:attrName>style.visibility</p:attrName>
                                        </p:attrNameLst>
                                      </p:cBhvr>
                                      <p:to>
                                        <p:strVal val="visible"/>
                                      </p:to>
                                    </p:set>
                                    <p:anim calcmode="lin" valueType="num">
                                      <p:cBhvr additive="base">
                                        <p:cTn id="21" dur="500" fill="hold"/>
                                        <p:tgtEl>
                                          <p:spTgt spid="39939">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9939">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9939">
                                            <p:txEl>
                                              <p:pRg st="4" end="4"/>
                                            </p:txEl>
                                          </p:spTgt>
                                        </p:tgtEl>
                                        <p:attrNameLst>
                                          <p:attrName>style.visibility</p:attrName>
                                        </p:attrNameLst>
                                      </p:cBhvr>
                                      <p:to>
                                        <p:strVal val="visible"/>
                                      </p:to>
                                    </p:set>
                                    <p:anim calcmode="lin" valueType="num">
                                      <p:cBhvr additive="base">
                                        <p:cTn id="25" dur="500" fill="hold"/>
                                        <p:tgtEl>
                                          <p:spTgt spid="3993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939">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9939">
                                            <p:txEl>
                                              <p:pRg st="5" end="5"/>
                                            </p:txEl>
                                          </p:spTgt>
                                        </p:tgtEl>
                                        <p:attrNameLst>
                                          <p:attrName>style.visibility</p:attrName>
                                        </p:attrNameLst>
                                      </p:cBhvr>
                                      <p:to>
                                        <p:strVal val="visible"/>
                                      </p:to>
                                    </p:set>
                                    <p:anim calcmode="lin" valueType="num">
                                      <p:cBhvr additive="base">
                                        <p:cTn id="29" dur="500" fill="hold"/>
                                        <p:tgtEl>
                                          <p:spTgt spid="39939">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993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571500" y="714376"/>
            <a:ext cx="10972800" cy="1027113"/>
          </a:xfrm>
        </p:spPr>
        <p:txBody>
          <a:bodyPr>
            <a:normAutofit/>
          </a:bodyPr>
          <a:lstStyle/>
          <a:p>
            <a:pPr eaLnBrk="1" fontAlgn="auto" hangingPunct="1">
              <a:spcAft>
                <a:spcPts val="0"/>
              </a:spcAft>
              <a:defRPr/>
            </a:pPr>
            <a:r>
              <a:rPr lang="fr-FR" b="1" dirty="0">
                <a:solidFill>
                  <a:srgbClr val="FFFF00"/>
                </a:solidFill>
                <a:effectLst>
                  <a:outerShdw blurRad="38100" dist="38100" dir="2700000" algn="tl">
                    <a:srgbClr val="000000">
                      <a:alpha val="43137"/>
                    </a:srgbClr>
                  </a:outerShdw>
                </a:effectLst>
              </a:rPr>
              <a:t>Jalon</a:t>
            </a:r>
          </a:p>
        </p:txBody>
      </p:sp>
      <p:sp>
        <p:nvSpPr>
          <p:cNvPr id="51203" name="Rectangle 3"/>
          <p:cNvSpPr>
            <a:spLocks noGrp="1" noChangeArrowheads="1"/>
          </p:cNvSpPr>
          <p:nvPr>
            <p:ph idx="1"/>
          </p:nvPr>
        </p:nvSpPr>
        <p:spPr>
          <a:xfrm>
            <a:off x="666751" y="1928813"/>
            <a:ext cx="10972800" cy="4310062"/>
          </a:xfrm>
        </p:spPr>
        <p:txBody>
          <a:bodyPr>
            <a:normAutofit/>
          </a:bodyPr>
          <a:lstStyle/>
          <a:p>
            <a:pPr marL="0" indent="0" algn="just" eaLnBrk="1" fontAlgn="auto" hangingPunct="1">
              <a:spcBef>
                <a:spcPts val="1200"/>
              </a:spcBef>
              <a:spcAft>
                <a:spcPts val="0"/>
              </a:spcAft>
              <a:buClr>
                <a:schemeClr val="accent3"/>
              </a:buClr>
              <a:buFont typeface="Wingdings 2"/>
              <a:buNone/>
              <a:defRPr/>
            </a:pPr>
            <a:r>
              <a:rPr lang="fr-FR" sz="2400" dirty="0"/>
              <a:t>Les </a:t>
            </a:r>
            <a:r>
              <a:rPr lang="fr-FR" sz="2400" b="1" dirty="0"/>
              <a:t>jalons</a:t>
            </a:r>
            <a:r>
              <a:rPr lang="fr-FR" sz="2400" dirty="0"/>
              <a:t> "</a:t>
            </a:r>
            <a:r>
              <a:rPr lang="fr-FR" sz="2400" i="1" dirty="0" err="1"/>
              <a:t>milestones</a:t>
            </a:r>
            <a:r>
              <a:rPr lang="fr-FR" sz="2400" dirty="0"/>
              <a:t>" d’un projet se définissent comme :</a:t>
            </a:r>
          </a:p>
          <a:p>
            <a:pPr marL="819150" lvl="1" indent="-246888" algn="just" eaLnBrk="1" fontAlgn="auto" hangingPunct="1">
              <a:spcBef>
                <a:spcPts val="1200"/>
              </a:spcBef>
              <a:spcAft>
                <a:spcPts val="0"/>
              </a:spcAft>
              <a:buFont typeface="Wingdings 2"/>
              <a:buChar char=""/>
              <a:defRPr/>
            </a:pPr>
            <a:r>
              <a:rPr lang="fr-FR" sz="2100" dirty="0"/>
              <a:t>Des </a:t>
            </a:r>
            <a:r>
              <a:rPr lang="fr-FR" sz="2100" b="1" dirty="0">
                <a:solidFill>
                  <a:srgbClr val="D9F147"/>
                </a:solidFill>
                <a:effectLst>
                  <a:outerShdw blurRad="38100" dist="38100" dir="2700000" algn="tl">
                    <a:srgbClr val="C0C0C0"/>
                  </a:outerShdw>
                </a:effectLst>
              </a:rPr>
              <a:t>événements clé</a:t>
            </a:r>
            <a:r>
              <a:rPr lang="fr-FR" sz="2100" dirty="0">
                <a:solidFill>
                  <a:srgbClr val="D9F147"/>
                </a:solidFill>
              </a:rPr>
              <a:t> </a:t>
            </a:r>
            <a:r>
              <a:rPr lang="fr-FR" sz="2100" dirty="0"/>
              <a:t>d’un projet, montrant une certaine progression du projet </a:t>
            </a:r>
          </a:p>
          <a:p>
            <a:pPr marL="819150" lvl="1" indent="-246888" algn="just" eaLnBrk="1" fontAlgn="auto" hangingPunct="1">
              <a:spcBef>
                <a:spcPts val="1200"/>
              </a:spcBef>
              <a:spcAft>
                <a:spcPts val="0"/>
              </a:spcAft>
              <a:buFont typeface="Wingdings 2"/>
              <a:buChar char=""/>
              <a:defRPr/>
            </a:pPr>
            <a:r>
              <a:rPr lang="fr-FR" sz="2100" dirty="0"/>
              <a:t>Des </a:t>
            </a:r>
            <a:r>
              <a:rPr lang="fr-FR" sz="2100" b="1" dirty="0">
                <a:solidFill>
                  <a:srgbClr val="D9F147"/>
                </a:solidFill>
                <a:effectLst>
                  <a:outerShdw blurRad="38100" dist="38100" dir="2700000" algn="tl">
                    <a:srgbClr val="C0C0C0"/>
                  </a:outerShdw>
                </a:effectLst>
              </a:rPr>
              <a:t>dates importantes</a:t>
            </a:r>
            <a:r>
              <a:rPr lang="fr-FR" sz="2100" dirty="0">
                <a:solidFill>
                  <a:srgbClr val="D9F147"/>
                </a:solidFill>
              </a:rPr>
              <a:t> </a:t>
            </a:r>
            <a:r>
              <a:rPr lang="fr-FR" sz="2100" dirty="0"/>
              <a:t>de réalisation d’un projet </a:t>
            </a:r>
          </a:p>
          <a:p>
            <a:pPr marL="819150" lvl="1" indent="-246888" algn="just" eaLnBrk="1" fontAlgn="auto" hangingPunct="1">
              <a:spcBef>
                <a:spcPts val="1200"/>
              </a:spcBef>
              <a:spcAft>
                <a:spcPts val="0"/>
              </a:spcAft>
              <a:buFont typeface="Wingdings 2"/>
              <a:buChar char=""/>
              <a:defRPr/>
            </a:pPr>
            <a:r>
              <a:rPr lang="fr-FR" sz="2100" dirty="0"/>
              <a:t>Une </a:t>
            </a:r>
            <a:r>
              <a:rPr lang="fr-FR" sz="2100" b="1" dirty="0">
                <a:solidFill>
                  <a:srgbClr val="D9F147"/>
                </a:solidFill>
                <a:effectLst>
                  <a:outerShdw blurRad="38100" dist="38100" dir="2700000" algn="tl">
                    <a:srgbClr val="C0C0C0"/>
                  </a:outerShdw>
                </a:effectLst>
              </a:rPr>
              <a:t>réalisation concrète</a:t>
            </a:r>
            <a:r>
              <a:rPr lang="fr-FR" sz="2100" dirty="0">
                <a:solidFill>
                  <a:srgbClr val="D9F147"/>
                </a:solidFill>
              </a:rPr>
              <a:t> </a:t>
            </a:r>
            <a:r>
              <a:rPr lang="fr-FR" sz="2100" dirty="0"/>
              <a:t>(production de livrables)</a:t>
            </a:r>
            <a:r>
              <a:rPr lang="fr-FR" sz="2000" dirty="0"/>
              <a:t> </a:t>
            </a:r>
          </a:p>
          <a:p>
            <a:pPr marL="0" indent="0" algn="just" eaLnBrk="1" fontAlgn="auto" hangingPunct="1">
              <a:spcBef>
                <a:spcPts val="1200"/>
              </a:spcBef>
              <a:spcAft>
                <a:spcPts val="0"/>
              </a:spcAft>
              <a:buClr>
                <a:schemeClr val="accent3"/>
              </a:buClr>
              <a:buFont typeface="Wingdings" pitchFamily="2" charset="2"/>
              <a:buNone/>
              <a:defRPr/>
            </a:pPr>
            <a:r>
              <a:rPr lang="fr-FR" sz="2400" dirty="0"/>
              <a:t>Dans le cadre du planning, les jalons limitent le début et la fin de chaque phase et servent de point de synchronisation et sont représentés par des </a:t>
            </a:r>
            <a:r>
              <a:rPr lang="fr-FR" sz="2400" b="1" i="1" dirty="0">
                <a:effectLst>
                  <a:outerShdw blurRad="38100" dist="38100" dir="2700000" algn="tl">
                    <a:srgbClr val="000000">
                      <a:alpha val="43137"/>
                    </a:srgbClr>
                  </a:outerShdw>
                </a:effectLst>
              </a:rPr>
              <a:t>losanges</a:t>
            </a:r>
            <a:r>
              <a:rPr lang="fr-FR" sz="2400" dirty="0"/>
              <a:t>.</a:t>
            </a:r>
          </a:p>
          <a:p>
            <a:pPr marL="0" indent="0" algn="just" eaLnBrk="1" fontAlgn="auto" hangingPunct="1">
              <a:spcBef>
                <a:spcPts val="1200"/>
              </a:spcBef>
              <a:spcAft>
                <a:spcPts val="0"/>
              </a:spcAft>
              <a:buClr>
                <a:schemeClr val="accent3"/>
              </a:buClr>
              <a:buFont typeface="Wingdings" pitchFamily="2" charset="2"/>
              <a:buNone/>
              <a:defRPr/>
            </a:pPr>
            <a:r>
              <a:rPr lang="fr-FR" sz="2400" dirty="0">
                <a:solidFill>
                  <a:srgbClr val="FF0000"/>
                </a:solidFill>
              </a:rPr>
              <a:t>Un jalon à, par définition, une durée nulle et aucun effort de travail associé</a:t>
            </a:r>
          </a:p>
        </p:txBody>
      </p:sp>
    </p:spTree>
  </p:cSld>
  <p:clrMapOvr>
    <a:masterClrMapping/>
  </p:clrMapOvr>
  <p:transition/>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dirty="0">
                <a:solidFill>
                  <a:srgbClr val="FFFF00"/>
                </a:solidFill>
                <a:effectLst>
                  <a:outerShdw blurRad="38100" dist="38100" dir="2700000" algn="tl">
                    <a:srgbClr val="000000">
                      <a:alpha val="43137"/>
                    </a:srgbClr>
                  </a:outerShdw>
                </a:effectLst>
              </a:rPr>
              <a:t>Les contraintes</a:t>
            </a:r>
            <a:endParaRPr lang="fr-FR" dirty="0"/>
          </a:p>
        </p:txBody>
      </p:sp>
      <p:sp>
        <p:nvSpPr>
          <p:cNvPr id="4" name="Espace réservé du contenu 2"/>
          <p:cNvSpPr>
            <a:spLocks noGrp="1"/>
          </p:cNvSpPr>
          <p:nvPr>
            <p:ph idx="1"/>
          </p:nvPr>
        </p:nvSpPr>
        <p:spPr/>
        <p:txBody>
          <a:bodyPr>
            <a:normAutofit lnSpcReduction="10000"/>
          </a:bodyPr>
          <a:lstStyle/>
          <a:p>
            <a:pPr marL="274320" indent="-274320" eaLnBrk="1" fontAlgn="auto" hangingPunct="1">
              <a:spcAft>
                <a:spcPts val="0"/>
              </a:spcAft>
              <a:buClr>
                <a:schemeClr val="accent3"/>
              </a:buClr>
              <a:buFont typeface="Wingdings 2"/>
              <a:buChar char=""/>
              <a:defRPr/>
            </a:pPr>
            <a:r>
              <a:rPr lang="fr-FR" dirty="0">
                <a:solidFill>
                  <a:srgbClr val="FFC000"/>
                </a:solidFill>
              </a:rPr>
              <a:t> </a:t>
            </a:r>
            <a:r>
              <a:rPr lang="fr-FR" b="1" dirty="0">
                <a:solidFill>
                  <a:srgbClr val="FFC000"/>
                </a:solidFill>
              </a:rPr>
              <a:t>Contraintes extérieures, imposées </a:t>
            </a:r>
            <a:r>
              <a:rPr lang="fr-FR" dirty="0">
                <a:solidFill>
                  <a:srgbClr val="FFC000"/>
                </a:solidFill>
              </a:rPr>
              <a:t>:</a:t>
            </a:r>
          </a:p>
          <a:p>
            <a:pPr marL="640080" lvl="1" indent="-246888" eaLnBrk="1" fontAlgn="auto" hangingPunct="1">
              <a:spcAft>
                <a:spcPts val="0"/>
              </a:spcAft>
              <a:buFont typeface="Wingdings 2"/>
              <a:buChar char=""/>
              <a:defRPr/>
            </a:pPr>
            <a:r>
              <a:rPr lang="fr-FR" dirty="0"/>
              <a:t> calendrier (échéances)  </a:t>
            </a:r>
          </a:p>
          <a:p>
            <a:pPr marL="640080" lvl="1" indent="-246888" eaLnBrk="1" fontAlgn="auto" hangingPunct="1">
              <a:spcAft>
                <a:spcPts val="0"/>
              </a:spcAft>
              <a:buFont typeface="Wingdings 2"/>
              <a:buChar char=""/>
              <a:defRPr/>
            </a:pPr>
            <a:r>
              <a:rPr lang="fr-FR" dirty="0"/>
              <a:t>financières (budget)  </a:t>
            </a:r>
          </a:p>
          <a:p>
            <a:pPr marL="640080" lvl="1" indent="-246888" eaLnBrk="1" fontAlgn="auto" hangingPunct="1">
              <a:spcAft>
                <a:spcPts val="0"/>
              </a:spcAft>
              <a:buFont typeface="Wingdings 2"/>
              <a:buChar char=""/>
              <a:defRPr/>
            </a:pPr>
            <a:r>
              <a:rPr lang="fr-FR" dirty="0"/>
              <a:t>techniques (technologie)  </a:t>
            </a:r>
          </a:p>
          <a:p>
            <a:pPr marL="640080" lvl="1" indent="-246888" eaLnBrk="1" fontAlgn="auto" hangingPunct="1">
              <a:spcAft>
                <a:spcPts val="0"/>
              </a:spcAft>
              <a:buFont typeface="Wingdings 2"/>
              <a:buChar char=""/>
              <a:defRPr/>
            </a:pPr>
            <a:r>
              <a:rPr lang="fr-FR" dirty="0"/>
              <a:t>organisationnelles (participants, fournisseurs)</a:t>
            </a:r>
          </a:p>
          <a:p>
            <a:pPr marL="640080" lvl="1" indent="-246888" eaLnBrk="1" fontAlgn="auto" hangingPunct="1">
              <a:spcAft>
                <a:spcPts val="0"/>
              </a:spcAft>
              <a:buFont typeface="Wingdings 2"/>
              <a:buChar char=""/>
              <a:defRPr/>
            </a:pPr>
            <a:r>
              <a:rPr lang="fr-FR" dirty="0"/>
              <a:t>réglementaires (procédures, lois, normes) </a:t>
            </a:r>
          </a:p>
          <a:p>
            <a:pPr marL="274320" indent="-274320" eaLnBrk="1" fontAlgn="auto" hangingPunct="1">
              <a:spcAft>
                <a:spcPts val="0"/>
              </a:spcAft>
              <a:buClr>
                <a:schemeClr val="accent3"/>
              </a:buClr>
              <a:buFont typeface="Wingdings 2"/>
              <a:buChar char=""/>
              <a:defRPr/>
            </a:pPr>
            <a:r>
              <a:rPr lang="fr-FR" dirty="0">
                <a:solidFill>
                  <a:srgbClr val="FFC000"/>
                </a:solidFill>
              </a:rPr>
              <a:t> </a:t>
            </a:r>
            <a:r>
              <a:rPr lang="fr-FR" b="1" dirty="0">
                <a:solidFill>
                  <a:srgbClr val="FFC000"/>
                </a:solidFill>
              </a:rPr>
              <a:t>Interdépendances externes </a:t>
            </a:r>
            <a:r>
              <a:rPr lang="fr-FR" dirty="0">
                <a:solidFill>
                  <a:srgbClr val="FFC000"/>
                </a:solidFill>
              </a:rPr>
              <a:t>:</a:t>
            </a:r>
          </a:p>
          <a:p>
            <a:pPr marL="640080" lvl="1" indent="-246888" eaLnBrk="1" fontAlgn="auto" hangingPunct="1">
              <a:spcAft>
                <a:spcPts val="0"/>
              </a:spcAft>
              <a:buFont typeface="Wingdings 2"/>
              <a:buChar char=""/>
              <a:defRPr/>
            </a:pPr>
            <a:r>
              <a:rPr lang="fr-FR" dirty="0"/>
              <a:t> autres projets (résultats entrants, sortants)</a:t>
            </a:r>
          </a:p>
          <a:p>
            <a:pPr marL="640080" lvl="1" indent="-246888" eaLnBrk="1" fontAlgn="auto" hangingPunct="1">
              <a:spcAft>
                <a:spcPts val="0"/>
              </a:spcAft>
              <a:buFont typeface="Wingdings 2"/>
              <a:buChar char=""/>
              <a:defRPr/>
            </a:pPr>
            <a:r>
              <a:rPr lang="fr-FR" dirty="0"/>
              <a:t>ressources (intervenants de l’entreprise, financement, sous-traitants)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10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10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1000"/>
                                        <p:tgtEl>
                                          <p:spTgt spid="4">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1000"/>
                                        <p:tgtEl>
                                          <p:spTgt spid="4">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10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1000"/>
                                        <p:tgtEl>
                                          <p:spTgt spid="4">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7" end="7"/>
                                            </p:txEl>
                                          </p:spTgt>
                                        </p:tgtEl>
                                        <p:attrNameLst>
                                          <p:attrName>style.visibility</p:attrName>
                                        </p:attrNameLst>
                                      </p:cBhvr>
                                      <p:to>
                                        <p:strVal val="visible"/>
                                      </p:to>
                                    </p:set>
                                    <p:animEffect transition="in" filter="fade">
                                      <p:cBhvr>
                                        <p:cTn id="30" dur="1000"/>
                                        <p:tgtEl>
                                          <p:spTgt spid="4">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animEffect transition="in" filter="fade">
                                      <p:cBhvr>
                                        <p:cTn id="33" dur="1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4766" y="2409372"/>
            <a:ext cx="10353761" cy="1326321"/>
          </a:xfrm>
        </p:spPr>
        <p:txBody>
          <a:bodyPr/>
          <a:lstStyle/>
          <a:p>
            <a:r>
              <a:rPr lang="fr-FR" sz="3600" dirty="0">
                <a:solidFill>
                  <a:srgbClr val="FFFF00"/>
                </a:solidFill>
                <a:effectLst>
                  <a:outerShdw blurRad="38100" dist="38100" dir="2700000" algn="tl">
                    <a:srgbClr val="000000">
                      <a:alpha val="43137"/>
                    </a:srgbClr>
                  </a:outerShdw>
                </a:effectLst>
              </a:rPr>
              <a:t>Les différents liens entre les tâches</a:t>
            </a:r>
            <a:endParaRPr lang="fr-FR" dirty="0">
              <a:solidFill>
                <a:srgbClr val="FFFF00"/>
              </a:solidFill>
            </a:endParaRPr>
          </a:p>
        </p:txBody>
      </p:sp>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928309" y="725708"/>
            <a:ext cx="10353761" cy="132632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4000" b="1" i="0" u="none" strike="noStrike" kern="1200" cap="all" spc="0" normalizeH="0" baseline="0" noProof="0" dirty="0">
                <a:ln>
                  <a:noFill/>
                </a:ln>
                <a:solidFill>
                  <a:srgbClr val="FFC000"/>
                </a:solidFill>
                <a:effectLst>
                  <a:outerShdw blurRad="38100" dist="38100" dir="2700000" algn="tl">
                    <a:srgbClr val="000000">
                      <a:alpha val="43137"/>
                    </a:srgbClr>
                  </a:outerShdw>
                </a:effectLst>
                <a:uLnTx/>
                <a:uFillTx/>
                <a:latin typeface="+mj-lt"/>
                <a:ea typeface="+mj-ea"/>
                <a:cs typeface="+mj-cs"/>
              </a:rPr>
              <a:t>Le lien FD, Fin à Début</a:t>
            </a:r>
          </a:p>
        </p:txBody>
      </p:sp>
      <p:sp>
        <p:nvSpPr>
          <p:cNvPr id="5" name="Rectangle 4"/>
          <p:cNvSpPr/>
          <p:nvPr/>
        </p:nvSpPr>
        <p:spPr>
          <a:xfrm>
            <a:off x="2830855" y="3141664"/>
            <a:ext cx="3143251" cy="358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A</a:t>
            </a:r>
          </a:p>
        </p:txBody>
      </p:sp>
      <p:sp>
        <p:nvSpPr>
          <p:cNvPr id="6" name="Rectangle 5"/>
          <p:cNvSpPr/>
          <p:nvPr/>
        </p:nvSpPr>
        <p:spPr>
          <a:xfrm>
            <a:off x="5976222" y="4214814"/>
            <a:ext cx="3143251" cy="3571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B</a:t>
            </a:r>
          </a:p>
        </p:txBody>
      </p:sp>
      <p:cxnSp>
        <p:nvCxnSpPr>
          <p:cNvPr id="8" name="Connecteur en arc 7"/>
          <p:cNvCxnSpPr>
            <a:stCxn id="5" idx="3"/>
            <a:endCxn id="6" idx="1"/>
          </p:cNvCxnSpPr>
          <p:nvPr/>
        </p:nvCxnSpPr>
        <p:spPr>
          <a:xfrm>
            <a:off x="5974106" y="3321052"/>
            <a:ext cx="2116" cy="1072356"/>
          </a:xfrm>
          <a:prstGeom prst="curvedConnector3">
            <a:avLst>
              <a:gd name="adj1" fmla="val -34932478"/>
            </a:avLst>
          </a:prstGeom>
          <a:ln w="7620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913795" y="885366"/>
            <a:ext cx="10353761" cy="132632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4000" b="1" i="0" u="none" strike="noStrike" kern="1200" cap="all" spc="0" normalizeH="0" baseline="0" noProof="0" dirty="0">
                <a:ln>
                  <a:noFill/>
                </a:ln>
                <a:solidFill>
                  <a:srgbClr val="FFC000"/>
                </a:solidFill>
                <a:effectLst>
                  <a:outerShdw blurRad="38100" dist="38100" dir="2700000" algn="tl">
                    <a:srgbClr val="000000">
                      <a:alpha val="43137"/>
                    </a:srgbClr>
                  </a:outerShdw>
                </a:effectLst>
                <a:uLnTx/>
                <a:uFillTx/>
                <a:latin typeface="+mj-lt"/>
                <a:ea typeface="+mj-ea"/>
                <a:cs typeface="+mj-cs"/>
              </a:rPr>
              <a:t>Le lien FF, Fin à Fin</a:t>
            </a:r>
          </a:p>
        </p:txBody>
      </p:sp>
      <p:sp>
        <p:nvSpPr>
          <p:cNvPr id="5" name="Rectangle 4"/>
          <p:cNvSpPr/>
          <p:nvPr/>
        </p:nvSpPr>
        <p:spPr>
          <a:xfrm>
            <a:off x="1045634" y="3141664"/>
            <a:ext cx="4669367" cy="358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A</a:t>
            </a:r>
          </a:p>
        </p:txBody>
      </p:sp>
      <p:sp>
        <p:nvSpPr>
          <p:cNvPr id="6" name="Rectangle 5"/>
          <p:cNvSpPr/>
          <p:nvPr/>
        </p:nvSpPr>
        <p:spPr>
          <a:xfrm>
            <a:off x="2571752" y="4214814"/>
            <a:ext cx="3143249" cy="3571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B</a:t>
            </a:r>
          </a:p>
        </p:txBody>
      </p:sp>
      <p:cxnSp>
        <p:nvCxnSpPr>
          <p:cNvPr id="8" name="Connecteur en arc 7"/>
          <p:cNvCxnSpPr>
            <a:stCxn id="5" idx="3"/>
            <a:endCxn id="6" idx="3"/>
          </p:cNvCxnSpPr>
          <p:nvPr/>
        </p:nvCxnSpPr>
        <p:spPr>
          <a:xfrm>
            <a:off x="5715001" y="3321052"/>
            <a:ext cx="1588" cy="1072356"/>
          </a:xfrm>
          <a:prstGeom prst="curvedConnector3">
            <a:avLst>
              <a:gd name="adj1" fmla="val 4272942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dirty="0">
                <a:solidFill>
                  <a:srgbClr val="FFC000"/>
                </a:solidFill>
                <a:effectLst/>
              </a:rPr>
              <a:t>Reflète directement l’efficacité du Service</a:t>
            </a:r>
          </a:p>
        </p:txBody>
      </p:sp>
      <p:sp>
        <p:nvSpPr>
          <p:cNvPr id="3" name="Espace réservé du contenu 2"/>
          <p:cNvSpPr>
            <a:spLocks noGrp="1"/>
          </p:cNvSpPr>
          <p:nvPr>
            <p:ph idx="1"/>
          </p:nvPr>
        </p:nvSpPr>
        <p:spPr/>
        <p:txBody>
          <a:bodyPr>
            <a:noAutofit/>
          </a:bodyPr>
          <a:lstStyle/>
          <a:p>
            <a:r>
              <a:rPr lang="fr-FR" sz="2400" dirty="0"/>
              <a:t>La première des choses qui montre l'efficacité et le professionnalisme  du service maintenance est la gestion des interventions correctives, car c'est le volet qui contient les interactions et les échanges entre le service maintenance et les autres services, où le service maintenance réagi aux demandes urgentes des services demandeurs. en effet il y a une grande différence entre un service structuré qui a une vision , qui fonctionne  avec une procédure , qui analyse chaque panne et qui calcule des indicateurs  et un autre qui travaille d'une manière aléatoire  sans vision.</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913795" y="725712"/>
            <a:ext cx="10353761" cy="132632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4000" b="1" i="0" u="none" strike="noStrike" kern="1200" cap="all" spc="0" normalizeH="0" baseline="0" noProof="0" dirty="0">
                <a:ln>
                  <a:noFill/>
                </a:ln>
                <a:solidFill>
                  <a:srgbClr val="FFFF00"/>
                </a:solidFill>
                <a:effectLst>
                  <a:outerShdw blurRad="38100" dist="38100" dir="2700000" algn="tl">
                    <a:srgbClr val="000000">
                      <a:alpha val="43137"/>
                    </a:srgbClr>
                  </a:outerShdw>
                </a:effectLst>
                <a:uLnTx/>
                <a:uFillTx/>
                <a:latin typeface="+mj-lt"/>
                <a:ea typeface="+mj-ea"/>
                <a:cs typeface="+mj-cs"/>
              </a:rPr>
              <a:t>Le lien DD, Début à Début</a:t>
            </a:r>
          </a:p>
        </p:txBody>
      </p:sp>
      <p:sp>
        <p:nvSpPr>
          <p:cNvPr id="5" name="Rectangle 4"/>
          <p:cNvSpPr/>
          <p:nvPr/>
        </p:nvSpPr>
        <p:spPr>
          <a:xfrm>
            <a:off x="1045634" y="3141664"/>
            <a:ext cx="4955117" cy="358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A</a:t>
            </a:r>
          </a:p>
        </p:txBody>
      </p:sp>
      <p:sp>
        <p:nvSpPr>
          <p:cNvPr id="6" name="Rectangle 5"/>
          <p:cNvSpPr/>
          <p:nvPr/>
        </p:nvSpPr>
        <p:spPr>
          <a:xfrm>
            <a:off x="1047751" y="4357689"/>
            <a:ext cx="2476500" cy="3571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B</a:t>
            </a:r>
          </a:p>
        </p:txBody>
      </p:sp>
      <p:cxnSp>
        <p:nvCxnSpPr>
          <p:cNvPr id="8" name="Connecteur en arc 7"/>
          <p:cNvCxnSpPr>
            <a:stCxn id="5" idx="1"/>
            <a:endCxn id="6" idx="1"/>
          </p:cNvCxnSpPr>
          <p:nvPr/>
        </p:nvCxnSpPr>
        <p:spPr>
          <a:xfrm rot="10800000" flipH="1" flipV="1">
            <a:off x="1045633" y="3321051"/>
            <a:ext cx="2117" cy="1215231"/>
          </a:xfrm>
          <a:prstGeom prst="curvedConnector3">
            <a:avLst>
              <a:gd name="adj1" fmla="val -28624100"/>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5"/>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913795" y="856338"/>
            <a:ext cx="10353761" cy="1326321"/>
          </a:xfrm>
          <a:prstGeom prst="rect">
            <a:avLst/>
          </a:prstGeom>
          <a:ln>
            <a:solidFill>
              <a:srgbClr val="FFFF00"/>
            </a:solidFill>
          </a:ln>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4000" b="1" i="0" u="none" strike="noStrike" kern="1200" cap="all" spc="0" normalizeH="0" baseline="0" noProof="0" dirty="0">
                <a:ln>
                  <a:noFill/>
                </a:ln>
                <a:solidFill>
                  <a:srgbClr val="FFFF00"/>
                </a:solidFill>
                <a:effectLst>
                  <a:outerShdw blurRad="38100" dist="38100" dir="2700000" algn="tl">
                    <a:srgbClr val="000000">
                      <a:alpha val="43137"/>
                    </a:srgbClr>
                  </a:outerShdw>
                </a:effectLst>
                <a:uLnTx/>
                <a:uFillTx/>
                <a:latin typeface="+mj-lt"/>
                <a:ea typeface="+mj-ea"/>
                <a:cs typeface="+mj-cs"/>
              </a:rPr>
              <a:t>Le lien DF, Début à Fin</a:t>
            </a:r>
          </a:p>
        </p:txBody>
      </p:sp>
      <p:sp>
        <p:nvSpPr>
          <p:cNvPr id="5" name="Rectangle 4"/>
          <p:cNvSpPr/>
          <p:nvPr/>
        </p:nvSpPr>
        <p:spPr>
          <a:xfrm>
            <a:off x="4857751" y="2857500"/>
            <a:ext cx="4095749" cy="357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A</a:t>
            </a:r>
          </a:p>
        </p:txBody>
      </p:sp>
      <p:sp>
        <p:nvSpPr>
          <p:cNvPr id="6" name="Rectangle 5"/>
          <p:cNvSpPr/>
          <p:nvPr/>
        </p:nvSpPr>
        <p:spPr>
          <a:xfrm>
            <a:off x="1714500" y="3786189"/>
            <a:ext cx="3143251" cy="3571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B</a:t>
            </a:r>
          </a:p>
        </p:txBody>
      </p:sp>
      <p:cxnSp>
        <p:nvCxnSpPr>
          <p:cNvPr id="8" name="Forme 7"/>
          <p:cNvCxnSpPr>
            <a:stCxn id="5" idx="1"/>
          </p:cNvCxnSpPr>
          <p:nvPr/>
        </p:nvCxnSpPr>
        <p:spPr>
          <a:xfrm rot="10800000" flipH="1" flipV="1">
            <a:off x="4857750" y="3036094"/>
            <a:ext cx="106135" cy="926306"/>
          </a:xfrm>
          <a:prstGeom prst="curvedConnector4">
            <a:avLst>
              <a:gd name="adj1" fmla="val -215386"/>
              <a:gd name="adj2" fmla="val 59640"/>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1066195" y="2431110"/>
            <a:ext cx="10353761" cy="132632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4000" b="1" i="0" u="none" strike="noStrike" kern="1200" cap="all" spc="0" normalizeH="0" baseline="0" noProof="0" dirty="0">
                <a:ln>
                  <a:noFill/>
                </a:ln>
                <a:solidFill>
                  <a:srgbClr val="FFFF00"/>
                </a:solidFill>
                <a:effectLst>
                  <a:outerShdw blurRad="38100" dist="38100" dir="2700000" algn="tl">
                    <a:srgbClr val="000000">
                      <a:alpha val="43137"/>
                    </a:srgbClr>
                  </a:outerShdw>
                </a:effectLst>
                <a:uLnTx/>
                <a:uFillTx/>
                <a:latin typeface="+mj-lt"/>
                <a:ea typeface="+mj-ea"/>
                <a:cs typeface="+mj-cs"/>
              </a:rPr>
              <a:t>Les marges (battement)</a:t>
            </a:r>
          </a:p>
        </p:txBody>
      </p:sp>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9" name="Picture 2"/>
          <p:cNvPicPr>
            <a:picLocks noChangeAspect="1" noChangeArrowheads="1"/>
          </p:cNvPicPr>
          <p:nvPr/>
        </p:nvPicPr>
        <p:blipFill>
          <a:blip r:embed="rId3">
            <a:grayscl/>
          </a:blip>
          <a:srcRect/>
          <a:stretch>
            <a:fillRect/>
          </a:stretch>
        </p:blipFill>
        <p:spPr bwMode="auto">
          <a:xfrm>
            <a:off x="857251" y="2000250"/>
            <a:ext cx="10538883" cy="4071938"/>
          </a:xfrm>
          <a:prstGeom prst="rect">
            <a:avLst/>
          </a:prstGeom>
          <a:noFill/>
          <a:ln w="9525">
            <a:noFill/>
            <a:miter lim="800000"/>
            <a:headEnd/>
            <a:tailEnd/>
          </a:ln>
        </p:spPr>
      </p:pic>
      <p:sp>
        <p:nvSpPr>
          <p:cNvPr id="4" name="Espace réservé du numéro de diapositive 3"/>
          <p:cNvSpPr>
            <a:spLocks noGrp="1"/>
          </p:cNvSpPr>
          <p:nvPr>
            <p:ph type="sldNum" sz="quarter" idx="12"/>
          </p:nvPr>
        </p:nvSpPr>
        <p:spPr/>
        <p:txBody>
          <a:bodyPr/>
          <a:lstStyle/>
          <a:p>
            <a:pPr>
              <a:defRPr/>
            </a:pPr>
            <a:fld id="{0BB93BD8-46A2-4CE6-861A-263F04308FED}" type="slidenum">
              <a:rPr lang="fr-FR" smtClean="0"/>
              <a:pPr>
                <a:defRPr/>
              </a:pPr>
              <a:t>363</a:t>
            </a:fld>
            <a:endParaRPr lang="fr-FR" dirty="0"/>
          </a:p>
        </p:txBody>
      </p:sp>
      <mc:AlternateContent xmlns:mc="http://schemas.openxmlformats.org/markup-compatibility/2006" xmlns:p14="http://schemas.microsoft.com/office/powerpoint/2010/main">
        <mc:Choice Requires="p14">
          <p:contentPart p14:bwMode="auto" r:id="rId4">
            <p14:nvContentPartPr>
              <p14:cNvPr id="353282" name="Ink 2"/>
              <p14:cNvContentPartPr>
                <a14:cpLocks xmlns:a14="http://schemas.microsoft.com/office/drawing/2010/main" noRot="1" noChangeAspect="1" noEditPoints="1" noChangeArrowheads="1" noChangeShapeType="1"/>
              </p14:cNvContentPartPr>
              <p14:nvPr/>
            </p14:nvContentPartPr>
            <p14:xfrm>
              <a:off x="8132763" y="2732088"/>
              <a:ext cx="1030287" cy="242887"/>
            </p14:xfrm>
          </p:contentPart>
        </mc:Choice>
        <mc:Fallback xmlns="">
          <p:pic>
            <p:nvPicPr>
              <p:cNvPr id="353282" name="Ink 2"/>
              <p:cNvPicPr>
                <a:picLocks noRot="1" noChangeAspect="1" noEditPoints="1" noChangeArrowheads="1" noChangeShapeType="1"/>
              </p:cNvPicPr>
              <p:nvPr/>
            </p:nvPicPr>
            <p:blipFill>
              <a:blip r:embed="rId5"/>
              <a:stretch>
                <a:fillRect/>
              </a:stretch>
            </p:blipFill>
            <p:spPr>
              <a:xfrm>
                <a:off x="8120298" y="2722801"/>
                <a:ext cx="1055217" cy="26146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53283" name="Ink 3"/>
              <p14:cNvContentPartPr>
                <a14:cpLocks xmlns:a14="http://schemas.microsoft.com/office/drawing/2010/main" noRot="1" noChangeAspect="1" noEditPoints="1" noChangeArrowheads="1" noChangeShapeType="1"/>
              </p14:cNvContentPartPr>
              <p14:nvPr/>
            </p14:nvContentPartPr>
            <p14:xfrm>
              <a:off x="8066088" y="3359150"/>
              <a:ext cx="1171575" cy="241300"/>
            </p14:xfrm>
          </p:contentPart>
        </mc:Choice>
        <mc:Fallback xmlns="">
          <p:pic>
            <p:nvPicPr>
              <p:cNvPr id="353283" name="Ink 3"/>
              <p:cNvPicPr>
                <a:picLocks noRot="1" noChangeAspect="1" noEditPoints="1" noChangeArrowheads="1" noChangeShapeType="1"/>
              </p:cNvPicPr>
              <p:nvPr/>
            </p:nvPicPr>
            <p:blipFill>
              <a:blip r:embed="rId7"/>
              <a:stretch>
                <a:fillRect/>
              </a:stretch>
            </p:blipFill>
            <p:spPr>
              <a:xfrm>
                <a:off x="8053537" y="3349828"/>
                <a:ext cx="1196677" cy="259944"/>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53284" name="Ink 4"/>
              <p14:cNvContentPartPr>
                <a14:cpLocks xmlns:a14="http://schemas.microsoft.com/office/drawing/2010/main" noRot="1" noChangeAspect="1" noEditPoints="1" noChangeArrowheads="1" noChangeShapeType="1"/>
              </p14:cNvContentPartPr>
              <p14:nvPr/>
            </p14:nvContentPartPr>
            <p14:xfrm>
              <a:off x="7888288" y="4494213"/>
              <a:ext cx="1089025" cy="206375"/>
            </p14:xfrm>
          </p:contentPart>
        </mc:Choice>
        <mc:Fallback xmlns="">
          <p:pic>
            <p:nvPicPr>
              <p:cNvPr id="353284" name="Ink 4"/>
              <p:cNvPicPr>
                <a:picLocks noRot="1" noChangeAspect="1" noEditPoints="1" noChangeArrowheads="1" noChangeShapeType="1"/>
              </p:cNvPicPr>
              <p:nvPr/>
            </p:nvPicPr>
            <p:blipFill>
              <a:blip r:embed="rId9"/>
              <a:stretch>
                <a:fillRect/>
              </a:stretch>
            </p:blipFill>
            <p:spPr>
              <a:xfrm>
                <a:off x="7875798" y="4484832"/>
                <a:ext cx="1114005" cy="225136"/>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53285" name="Ink 5"/>
              <p14:cNvContentPartPr>
                <a14:cpLocks xmlns:a14="http://schemas.microsoft.com/office/drawing/2010/main" noRot="1" noChangeAspect="1" noEditPoints="1" noChangeArrowheads="1" noChangeShapeType="1"/>
              </p14:cNvContentPartPr>
              <p14:nvPr/>
            </p14:nvContentPartPr>
            <p14:xfrm>
              <a:off x="7954963" y="5010150"/>
              <a:ext cx="1203325" cy="252413"/>
            </p14:xfrm>
          </p:contentPart>
        </mc:Choice>
        <mc:Fallback xmlns="">
          <p:pic>
            <p:nvPicPr>
              <p:cNvPr id="353285" name="Ink 5"/>
              <p:cNvPicPr>
                <a:picLocks noRot="1" noChangeAspect="1" noEditPoints="1" noChangeArrowheads="1" noChangeShapeType="1"/>
              </p:cNvPicPr>
              <p:nvPr/>
            </p:nvPicPr>
            <p:blipFill>
              <a:blip r:embed="rId11"/>
              <a:stretch>
                <a:fillRect/>
              </a:stretch>
            </p:blipFill>
            <p:spPr>
              <a:xfrm>
                <a:off x="7942423" y="5000748"/>
                <a:ext cx="1228404" cy="271217"/>
              </a:xfrm>
              <a:prstGeom prst="rect">
                <a:avLst/>
              </a:prstGeom>
            </p:spPr>
          </p:pic>
        </mc:Fallback>
      </mc:AlternateContent>
    </p:spTree>
  </p:cSld>
  <p:clrMapOvr>
    <a:masterClrMapping/>
  </p:clrMapOvr>
  <p:transition/>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6712" y="571480"/>
            <a:ext cx="11074400" cy="796086"/>
          </a:xfrm>
        </p:spPr>
        <p:txBody>
          <a:bodyPr/>
          <a:lstStyle/>
          <a:p>
            <a:pPr eaLnBrk="1" hangingPunct="1">
              <a:defRPr/>
            </a:pPr>
            <a:r>
              <a:rPr lang="fr-FR" sz="4000" b="1" dirty="0">
                <a:solidFill>
                  <a:srgbClr val="FFC000"/>
                </a:solidFill>
                <a:effectLst>
                  <a:outerShdw blurRad="38100" dist="38100" dir="2700000" algn="tl">
                    <a:srgbClr val="000000">
                      <a:alpha val="43137"/>
                    </a:srgbClr>
                  </a:outerShdw>
                </a:effectLst>
              </a:rPr>
              <a:t>Exemple MARGE LIBRE</a:t>
            </a:r>
          </a:p>
        </p:txBody>
      </p:sp>
      <p:sp>
        <p:nvSpPr>
          <p:cNvPr id="3" name="Rectangle 2"/>
          <p:cNvSpPr/>
          <p:nvPr/>
        </p:nvSpPr>
        <p:spPr>
          <a:xfrm>
            <a:off x="1619251" y="3071813"/>
            <a:ext cx="5524500" cy="857250"/>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1" name="Espace réservé du numéro de diapositive 20"/>
          <p:cNvSpPr>
            <a:spLocks noGrp="1"/>
          </p:cNvSpPr>
          <p:nvPr>
            <p:ph type="sldNum" sz="quarter" idx="12"/>
          </p:nvPr>
        </p:nvSpPr>
        <p:spPr/>
        <p:txBody>
          <a:bodyPr/>
          <a:lstStyle/>
          <a:p>
            <a:pPr>
              <a:defRPr/>
            </a:pPr>
            <a:fld id="{1DCAB12A-C7E8-470A-9A22-9D8FF1CD36F0}" type="slidenum">
              <a:rPr lang="fr-FR" smtClean="0"/>
              <a:pPr>
                <a:defRPr/>
              </a:pPr>
              <a:t>364</a:t>
            </a:fld>
            <a:endParaRPr lang="fr-FR" dirty="0"/>
          </a:p>
        </p:txBody>
      </p:sp>
      <p:sp>
        <p:nvSpPr>
          <p:cNvPr id="18" name="Rectangle 17"/>
          <p:cNvSpPr/>
          <p:nvPr/>
        </p:nvSpPr>
        <p:spPr>
          <a:xfrm>
            <a:off x="1619251" y="4214813"/>
            <a:ext cx="2190749" cy="857250"/>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9" name="Rectangle 18"/>
          <p:cNvSpPr/>
          <p:nvPr/>
        </p:nvSpPr>
        <p:spPr>
          <a:xfrm>
            <a:off x="7239000" y="5143500"/>
            <a:ext cx="3143251" cy="857250"/>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cxnSp>
        <p:nvCxnSpPr>
          <p:cNvPr id="8" name="Connecteur droit avec flèche 7"/>
          <p:cNvCxnSpPr/>
          <p:nvPr/>
        </p:nvCxnSpPr>
        <p:spPr>
          <a:xfrm flipV="1">
            <a:off x="3824514" y="4601029"/>
            <a:ext cx="3360058" cy="13382"/>
          </a:xfrm>
          <a:prstGeom prst="straightConnector1">
            <a:avLst/>
          </a:prstGeom>
          <a:ln w="3810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4615543" y="4180114"/>
            <a:ext cx="2032000" cy="369332"/>
          </a:xfrm>
          <a:prstGeom prst="rect">
            <a:avLst/>
          </a:prstGeom>
          <a:noFill/>
        </p:spPr>
        <p:txBody>
          <a:bodyPr wrap="square" rtlCol="0">
            <a:spAutoFit/>
          </a:bodyPr>
          <a:lstStyle/>
          <a:p>
            <a:r>
              <a:rPr lang="fr-FR" b="1" dirty="0">
                <a:solidFill>
                  <a:srgbClr val="FFC000"/>
                </a:solidFill>
              </a:rPr>
              <a:t>MARGE  LIBRE</a:t>
            </a:r>
          </a:p>
        </p:txBody>
      </p:sp>
      <mc:AlternateContent xmlns:mc="http://schemas.openxmlformats.org/markup-compatibility/2006" xmlns:p14="http://schemas.microsoft.com/office/powerpoint/2010/main">
        <mc:Choice Requires="p14">
          <p:contentPart p14:bwMode="auto" r:id="rId3">
            <p14:nvContentPartPr>
              <p14:cNvPr id="354306" name="Ink 2"/>
              <p14:cNvContentPartPr>
                <a14:cpLocks xmlns:a14="http://schemas.microsoft.com/office/drawing/2010/main" noRot="1" noChangeAspect="1" noEditPoints="1" noChangeArrowheads="1" noChangeShapeType="1"/>
              </p14:cNvContentPartPr>
              <p14:nvPr/>
            </p14:nvContentPartPr>
            <p14:xfrm>
              <a:off x="3763963" y="3278188"/>
              <a:ext cx="1773237" cy="476250"/>
            </p14:xfrm>
          </p:contentPart>
        </mc:Choice>
        <mc:Fallback xmlns="">
          <p:pic>
            <p:nvPicPr>
              <p:cNvPr id="354306" name="Ink 2"/>
              <p:cNvPicPr>
                <a:picLocks noRot="1" noChangeAspect="1" noEditPoints="1" noChangeArrowheads="1" noChangeShapeType="1"/>
              </p:cNvPicPr>
              <p:nvPr/>
            </p:nvPicPr>
            <p:blipFill>
              <a:blip r:embed="rId4"/>
              <a:stretch>
                <a:fillRect/>
              </a:stretch>
            </p:blipFill>
            <p:spPr>
              <a:xfrm>
                <a:off x="3751482" y="3268836"/>
                <a:ext cx="1798199" cy="494955"/>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54307" name="Ink 3"/>
              <p14:cNvContentPartPr>
                <a14:cpLocks xmlns:a14="http://schemas.microsoft.com/office/drawing/2010/main" noRot="1" noChangeAspect="1" noEditPoints="1" noChangeArrowheads="1" noChangeShapeType="1"/>
              </p14:cNvContentPartPr>
              <p14:nvPr/>
            </p14:nvContentPartPr>
            <p14:xfrm>
              <a:off x="2351088" y="4437063"/>
              <a:ext cx="1198562" cy="388937"/>
            </p14:xfrm>
          </p:contentPart>
        </mc:Choice>
        <mc:Fallback xmlns="">
          <p:pic>
            <p:nvPicPr>
              <p:cNvPr id="354307" name="Ink 3"/>
              <p:cNvPicPr>
                <a:picLocks noRot="1" noChangeAspect="1" noEditPoints="1" noChangeArrowheads="1" noChangeShapeType="1"/>
              </p:cNvPicPr>
              <p:nvPr/>
            </p:nvPicPr>
            <p:blipFill>
              <a:blip r:embed="rId6"/>
              <a:stretch>
                <a:fillRect/>
              </a:stretch>
            </p:blipFill>
            <p:spPr>
              <a:xfrm>
                <a:off x="2338603" y="4427674"/>
                <a:ext cx="1223532" cy="407716"/>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54308" name="Ink 4"/>
              <p14:cNvContentPartPr>
                <a14:cpLocks xmlns:a14="http://schemas.microsoft.com/office/drawing/2010/main" noRot="1" noChangeAspect="1" noEditPoints="1" noChangeArrowheads="1" noChangeShapeType="1"/>
              </p14:cNvContentPartPr>
              <p14:nvPr/>
            </p14:nvContentPartPr>
            <p14:xfrm>
              <a:off x="8142288" y="5408613"/>
              <a:ext cx="1155700" cy="406400"/>
            </p14:xfrm>
          </p:contentPart>
        </mc:Choice>
        <mc:Fallback xmlns="">
          <p:pic>
            <p:nvPicPr>
              <p:cNvPr id="354308" name="Ink 4"/>
              <p:cNvPicPr>
                <a:picLocks noRot="1" noChangeAspect="1" noEditPoints="1" noChangeArrowheads="1" noChangeShapeType="1"/>
              </p:cNvPicPr>
              <p:nvPr/>
            </p:nvPicPr>
            <p:blipFill>
              <a:blip r:embed="rId8"/>
              <a:stretch>
                <a:fillRect/>
              </a:stretch>
            </p:blipFill>
            <p:spPr>
              <a:xfrm>
                <a:off x="8129810" y="5399246"/>
                <a:ext cx="1180657" cy="425135"/>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54309" name="Ink 6"/>
              <p14:cNvContentPartPr>
                <a14:cpLocks xmlns:a14="http://schemas.microsoft.com/office/drawing/2010/main" noRot="1" noChangeAspect="1" noEditPoints="1" noChangeArrowheads="1" noChangeShapeType="1"/>
              </p14:cNvContentPartPr>
              <p14:nvPr/>
            </p14:nvContentPartPr>
            <p14:xfrm>
              <a:off x="6934200" y="3573463"/>
              <a:ext cx="601663" cy="1846262"/>
            </p14:xfrm>
          </p:contentPart>
        </mc:Choice>
        <mc:Fallback xmlns="">
          <p:pic>
            <p:nvPicPr>
              <p:cNvPr id="354309" name="Ink 6"/>
              <p:cNvPicPr>
                <a:picLocks noRot="1" noChangeAspect="1" noEditPoints="1" noChangeArrowheads="1" noChangeShapeType="1"/>
              </p:cNvPicPr>
              <p:nvPr/>
            </p:nvPicPr>
            <p:blipFill>
              <a:blip r:embed="rId10"/>
              <a:stretch>
                <a:fillRect/>
              </a:stretch>
            </p:blipFill>
            <p:spPr>
              <a:xfrm>
                <a:off x="6921675" y="3564108"/>
                <a:ext cx="626712" cy="1864973"/>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54310" name="Ink 7"/>
              <p14:cNvContentPartPr>
                <a14:cpLocks xmlns:a14="http://schemas.microsoft.com/office/drawing/2010/main" noRot="1" noChangeAspect="1" noEditPoints="1" noChangeArrowheads="1" noChangeShapeType="1"/>
              </p14:cNvContentPartPr>
              <p14:nvPr/>
            </p14:nvContentPartPr>
            <p14:xfrm>
              <a:off x="3887788" y="4813300"/>
              <a:ext cx="3340100" cy="1036638"/>
            </p14:xfrm>
          </p:contentPart>
        </mc:Choice>
        <mc:Fallback xmlns="">
          <p:pic>
            <p:nvPicPr>
              <p:cNvPr id="354310" name="Ink 7"/>
              <p:cNvPicPr>
                <a:picLocks noRot="1" noChangeAspect="1" noEditPoints="1" noChangeArrowheads="1" noChangeShapeType="1"/>
              </p:cNvPicPr>
              <p:nvPr/>
            </p:nvPicPr>
            <p:blipFill>
              <a:blip r:embed="rId12"/>
              <a:stretch>
                <a:fillRect/>
              </a:stretch>
            </p:blipFill>
            <p:spPr>
              <a:xfrm>
                <a:off x="3870961" y="4803902"/>
                <a:ext cx="3373753" cy="1055433"/>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54311" name="Ink 9"/>
              <p14:cNvContentPartPr>
                <a14:cpLocks xmlns:a14="http://schemas.microsoft.com/office/drawing/2010/main" noRot="1" noChangeAspect="1" noEditPoints="1" noChangeArrowheads="1" noChangeShapeType="1"/>
              </p14:cNvContentPartPr>
              <p14:nvPr/>
            </p14:nvContentPartPr>
            <p14:xfrm>
              <a:off x="1646238" y="3883025"/>
              <a:ext cx="17462" cy="22225"/>
            </p14:xfrm>
          </p:contentPart>
        </mc:Choice>
        <mc:Fallback xmlns="">
          <p:pic>
            <p:nvPicPr>
              <p:cNvPr id="354311" name="Ink 9"/>
              <p:cNvPicPr>
                <a:picLocks noRot="1" noChangeAspect="1" noEditPoints="1" noChangeArrowheads="1" noChangeShapeType="1"/>
              </p:cNvPicPr>
              <p:nvPr/>
            </p:nvPicPr>
            <p:blipFill>
              <a:blip r:embed="rId14"/>
              <a:stretch>
                <a:fillRect/>
              </a:stretch>
            </p:blipFill>
            <p:spPr>
              <a:xfrm>
                <a:off x="1631592" y="3874270"/>
                <a:ext cx="46753" cy="39736"/>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54312" name="Ink 10"/>
              <p14:cNvContentPartPr>
                <a14:cpLocks xmlns:a14="http://schemas.microsoft.com/office/drawing/2010/main" noRot="1" noChangeAspect="1" noEditPoints="1" noChangeArrowheads="1" noChangeShapeType="1"/>
              </p14:cNvContentPartPr>
              <p14:nvPr/>
            </p14:nvContentPartPr>
            <p14:xfrm>
              <a:off x="1633538" y="4187825"/>
              <a:ext cx="4762" cy="65088"/>
            </p14:xfrm>
          </p:contentPart>
        </mc:Choice>
        <mc:Fallback xmlns="">
          <p:pic>
            <p:nvPicPr>
              <p:cNvPr id="354312" name="Ink 10"/>
              <p:cNvPicPr>
                <a:picLocks noRot="1" noChangeAspect="1" noEditPoints="1" noChangeArrowheads="1" noChangeShapeType="1"/>
              </p:cNvPicPr>
              <p:nvPr/>
            </p:nvPicPr>
            <p:blipFill>
              <a:blip r:embed="rId16"/>
              <a:stretch>
                <a:fillRect/>
              </a:stretch>
            </p:blipFill>
            <p:spPr>
              <a:xfrm>
                <a:off x="1608776" y="4178578"/>
                <a:ext cx="54287" cy="83583"/>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54313" name="Ink 11"/>
              <p14:cNvContentPartPr>
                <a14:cpLocks xmlns:a14="http://schemas.microsoft.com/office/drawing/2010/main" noRot="1" noChangeAspect="1" noEditPoints="1" noChangeArrowheads="1" noChangeShapeType="1"/>
              </p14:cNvContentPartPr>
              <p14:nvPr/>
            </p14:nvContentPartPr>
            <p14:xfrm>
              <a:off x="1668463" y="4419600"/>
              <a:ext cx="6350" cy="53975"/>
            </p14:xfrm>
          </p:contentPart>
        </mc:Choice>
        <mc:Fallback xmlns="">
          <p:pic>
            <p:nvPicPr>
              <p:cNvPr id="354313" name="Ink 11"/>
              <p:cNvPicPr>
                <a:picLocks noRot="1" noChangeAspect="1" noEditPoints="1" noChangeArrowheads="1" noChangeShapeType="1"/>
              </p:cNvPicPr>
              <p:nvPr/>
            </p:nvPicPr>
            <p:blipFill>
              <a:blip r:embed="rId18"/>
              <a:stretch>
                <a:fillRect/>
              </a:stretch>
            </p:blipFill>
            <p:spPr>
              <a:xfrm>
                <a:off x="1654705" y="4410367"/>
                <a:ext cx="33867" cy="724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54314" name="Ink 12"/>
              <p14:cNvContentPartPr>
                <a14:cpLocks xmlns:a14="http://schemas.microsoft.com/office/drawing/2010/main" noRot="1" noChangeAspect="1" noEditPoints="1" noChangeArrowheads="1" noChangeShapeType="1"/>
              </p14:cNvContentPartPr>
              <p14:nvPr/>
            </p14:nvContentPartPr>
            <p14:xfrm>
              <a:off x="1674813" y="4610100"/>
              <a:ext cx="14287" cy="58738"/>
            </p14:xfrm>
          </p:contentPart>
        </mc:Choice>
        <mc:Fallback xmlns="">
          <p:pic>
            <p:nvPicPr>
              <p:cNvPr id="354314" name="Ink 12"/>
              <p:cNvPicPr>
                <a:picLocks noRot="1" noChangeAspect="1" noEditPoints="1" noChangeArrowheads="1" noChangeShapeType="1"/>
              </p:cNvPicPr>
              <p:nvPr/>
            </p:nvPicPr>
            <p:blipFill>
              <a:blip r:embed="rId20"/>
              <a:stretch>
                <a:fillRect/>
              </a:stretch>
            </p:blipFill>
            <p:spPr>
              <a:xfrm>
                <a:off x="1659335" y="4600788"/>
                <a:ext cx="45242" cy="77362"/>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54315" name="Ink 13"/>
              <p14:cNvContentPartPr>
                <a14:cpLocks xmlns:a14="http://schemas.microsoft.com/office/drawing/2010/main" noRot="1" noChangeAspect="1" noEditPoints="1" noChangeArrowheads="1" noChangeShapeType="1"/>
              </p14:cNvContentPartPr>
              <p14:nvPr/>
            </p14:nvContentPartPr>
            <p14:xfrm>
              <a:off x="1646238" y="4832350"/>
              <a:ext cx="6350" cy="88900"/>
            </p14:xfrm>
          </p:contentPart>
        </mc:Choice>
        <mc:Fallback xmlns="">
          <p:pic>
            <p:nvPicPr>
              <p:cNvPr id="354315" name="Ink 13"/>
              <p:cNvPicPr>
                <a:picLocks noRot="1" noChangeAspect="1" noEditPoints="1" noChangeArrowheads="1" noChangeShapeType="1"/>
              </p:cNvPicPr>
              <p:nvPr/>
            </p:nvPicPr>
            <p:blipFill>
              <a:blip r:embed="rId22"/>
              <a:stretch>
                <a:fillRect/>
              </a:stretch>
            </p:blipFill>
            <p:spPr>
              <a:xfrm>
                <a:off x="1634445" y="4823030"/>
                <a:ext cx="29936" cy="1075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54316" name="Ink 14"/>
              <p14:cNvContentPartPr>
                <a14:cpLocks xmlns:a14="http://schemas.microsoft.com/office/drawing/2010/main" noRot="1" noChangeAspect="1" noEditPoints="1" noChangeArrowheads="1" noChangeShapeType="1"/>
              </p14:cNvContentPartPr>
              <p14:nvPr/>
            </p14:nvContentPartPr>
            <p14:xfrm>
              <a:off x="1646238" y="5094288"/>
              <a:ext cx="12700" cy="79375"/>
            </p14:xfrm>
          </p:contentPart>
        </mc:Choice>
        <mc:Fallback xmlns="">
          <p:pic>
            <p:nvPicPr>
              <p:cNvPr id="354316" name="Ink 14"/>
              <p:cNvPicPr>
                <a:picLocks noRot="1" noChangeAspect="1" noEditPoints="1" noChangeArrowheads="1" noChangeShapeType="1"/>
              </p:cNvPicPr>
              <p:nvPr/>
            </p:nvPicPr>
            <p:blipFill>
              <a:blip r:embed="rId24"/>
              <a:stretch>
                <a:fillRect/>
              </a:stretch>
            </p:blipFill>
            <p:spPr>
              <a:xfrm>
                <a:off x="1634008" y="5084992"/>
                <a:ext cx="37159" cy="97967"/>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54317" name="Ink 15"/>
              <p14:cNvContentPartPr>
                <a14:cpLocks xmlns:a14="http://schemas.microsoft.com/office/drawing/2010/main" noRot="1" noChangeAspect="1" noEditPoints="1" noChangeArrowheads="1" noChangeShapeType="1"/>
              </p14:cNvContentPartPr>
              <p14:nvPr/>
            </p14:nvContentPartPr>
            <p14:xfrm>
              <a:off x="1671638" y="5372100"/>
              <a:ext cx="9525" cy="96838"/>
            </p14:xfrm>
          </p:contentPart>
        </mc:Choice>
        <mc:Fallback xmlns="">
          <p:pic>
            <p:nvPicPr>
              <p:cNvPr id="354317" name="Ink 15"/>
              <p:cNvPicPr>
                <a:picLocks noRot="1" noChangeAspect="1" noEditPoints="1" noChangeArrowheads="1" noChangeShapeType="1"/>
              </p:cNvPicPr>
              <p:nvPr/>
            </p:nvPicPr>
            <p:blipFill>
              <a:blip r:embed="rId26"/>
              <a:stretch>
                <a:fillRect/>
              </a:stretch>
            </p:blipFill>
            <p:spPr>
              <a:xfrm>
                <a:off x="1656160" y="5362740"/>
                <a:ext cx="40481" cy="115558"/>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54318" name="Ink 16"/>
              <p14:cNvContentPartPr>
                <a14:cpLocks xmlns:a14="http://schemas.microsoft.com/office/drawing/2010/main" noRot="1" noChangeAspect="1" noEditPoints="1" noChangeArrowheads="1" noChangeShapeType="1"/>
              </p14:cNvContentPartPr>
              <p14:nvPr/>
            </p14:nvContentPartPr>
            <p14:xfrm>
              <a:off x="1674813" y="5589588"/>
              <a:ext cx="14287" cy="61912"/>
            </p14:xfrm>
          </p:contentPart>
        </mc:Choice>
        <mc:Fallback xmlns="">
          <p:pic>
            <p:nvPicPr>
              <p:cNvPr id="354318" name="Ink 16"/>
              <p:cNvPicPr>
                <a:picLocks noRot="1" noChangeAspect="1" noEditPoints="1" noChangeArrowheads="1" noChangeShapeType="1"/>
              </p:cNvPicPr>
              <p:nvPr/>
            </p:nvPicPr>
            <p:blipFill>
              <a:blip r:embed="rId28"/>
              <a:stretch>
                <a:fillRect/>
              </a:stretch>
            </p:blipFill>
            <p:spPr>
              <a:xfrm>
                <a:off x="1662004" y="5580283"/>
                <a:ext cx="39905" cy="80521"/>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54319" name="Ink 17"/>
              <p14:cNvContentPartPr>
                <a14:cpLocks xmlns:a14="http://schemas.microsoft.com/office/drawing/2010/main" noRot="1" noChangeAspect="1" noEditPoints="1" noChangeArrowheads="1" noChangeShapeType="1"/>
              </p14:cNvContentPartPr>
              <p14:nvPr/>
            </p14:nvContentPartPr>
            <p14:xfrm>
              <a:off x="1684338" y="5788025"/>
              <a:ext cx="9525" cy="74613"/>
            </p14:xfrm>
          </p:contentPart>
        </mc:Choice>
        <mc:Fallback xmlns="">
          <p:pic>
            <p:nvPicPr>
              <p:cNvPr id="354319" name="Ink 17"/>
              <p:cNvPicPr>
                <a:picLocks noRot="1" noChangeAspect="1" noEditPoints="1" noChangeArrowheads="1" noChangeShapeType="1"/>
              </p:cNvPicPr>
              <p:nvPr/>
            </p:nvPicPr>
            <p:blipFill>
              <a:blip r:embed="rId30"/>
              <a:stretch>
                <a:fillRect/>
              </a:stretch>
            </p:blipFill>
            <p:spPr>
              <a:xfrm>
                <a:off x="1670580" y="5778515"/>
                <a:ext cx="37042" cy="93632"/>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54320" name="Ink 18"/>
              <p14:cNvContentPartPr>
                <a14:cpLocks xmlns:a14="http://schemas.microsoft.com/office/drawing/2010/main" noRot="1" noChangeAspect="1" noEditPoints="1" noChangeArrowheads="1" noChangeShapeType="1"/>
              </p14:cNvContentPartPr>
              <p14:nvPr/>
            </p14:nvContentPartPr>
            <p14:xfrm>
              <a:off x="1700213" y="5995988"/>
              <a:ext cx="28575" cy="368300"/>
            </p14:xfrm>
          </p:contentPart>
        </mc:Choice>
        <mc:Fallback xmlns="">
          <p:pic>
            <p:nvPicPr>
              <p:cNvPr id="354320" name="Ink 18"/>
              <p:cNvPicPr>
                <a:picLocks noRot="1" noChangeAspect="1" noEditPoints="1" noChangeArrowheads="1" noChangeShapeType="1"/>
              </p:cNvPicPr>
              <p:nvPr/>
            </p:nvPicPr>
            <p:blipFill>
              <a:blip r:embed="rId32"/>
              <a:stretch>
                <a:fillRect/>
              </a:stretch>
            </p:blipFill>
            <p:spPr>
              <a:xfrm>
                <a:off x="1686705" y="5986655"/>
                <a:ext cx="55591" cy="386966"/>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54321" name="Ink 19"/>
              <p14:cNvContentPartPr>
                <a14:cpLocks xmlns:a14="http://schemas.microsoft.com/office/drawing/2010/main" noRot="1" noChangeAspect="1" noEditPoints="1" noChangeArrowheads="1" noChangeShapeType="1"/>
              </p14:cNvContentPartPr>
              <p14:nvPr/>
            </p14:nvContentPartPr>
            <p14:xfrm>
              <a:off x="1677988" y="6488113"/>
              <a:ext cx="209550" cy="238125"/>
            </p14:xfrm>
          </p:contentPart>
        </mc:Choice>
        <mc:Fallback xmlns="">
          <p:pic>
            <p:nvPicPr>
              <p:cNvPr id="354321" name="Ink 19"/>
              <p:cNvPicPr>
                <a:picLocks noRot="1" noChangeAspect="1" noEditPoints="1" noChangeArrowheads="1" noChangeShapeType="1"/>
              </p:cNvPicPr>
              <p:nvPr/>
            </p:nvPicPr>
            <p:blipFill>
              <a:blip r:embed="rId34"/>
              <a:stretch>
                <a:fillRect/>
              </a:stretch>
            </p:blipFill>
            <p:spPr>
              <a:xfrm>
                <a:off x="1665549" y="6478732"/>
                <a:ext cx="234428" cy="256886"/>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54322" name="Ink 20"/>
              <p14:cNvContentPartPr>
                <a14:cpLocks xmlns:a14="http://schemas.microsoft.com/office/drawing/2010/main" noRot="1" noChangeAspect="1" noEditPoints="1" noChangeArrowheads="1" noChangeShapeType="1"/>
              </p14:cNvContentPartPr>
              <p14:nvPr/>
            </p14:nvContentPartPr>
            <p14:xfrm>
              <a:off x="3843338" y="5213350"/>
              <a:ext cx="4762" cy="26988"/>
            </p14:xfrm>
          </p:contentPart>
        </mc:Choice>
        <mc:Fallback xmlns="">
          <p:pic>
            <p:nvPicPr>
              <p:cNvPr id="354322" name="Ink 20"/>
              <p:cNvPicPr>
                <a:picLocks noRot="1" noChangeAspect="1" noEditPoints="1" noChangeArrowheads="1" noChangeShapeType="1"/>
              </p:cNvPicPr>
              <p:nvPr/>
            </p:nvPicPr>
            <p:blipFill>
              <a:blip r:embed="rId36"/>
              <a:stretch>
                <a:fillRect/>
              </a:stretch>
            </p:blipFill>
            <p:spPr>
              <a:xfrm>
                <a:off x="3827861" y="5204117"/>
                <a:ext cx="35715" cy="45453"/>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54323" name="Ink 21"/>
              <p14:cNvContentPartPr>
                <a14:cpLocks xmlns:a14="http://schemas.microsoft.com/office/drawing/2010/main" noRot="1" noChangeAspect="1" noEditPoints="1" noChangeArrowheads="1" noChangeShapeType="1"/>
              </p14:cNvContentPartPr>
              <p14:nvPr/>
            </p14:nvContentPartPr>
            <p14:xfrm>
              <a:off x="3821113" y="5370513"/>
              <a:ext cx="7937" cy="41275"/>
            </p14:xfrm>
          </p:contentPart>
        </mc:Choice>
        <mc:Fallback xmlns="">
          <p:pic>
            <p:nvPicPr>
              <p:cNvPr id="354323" name="Ink 21"/>
              <p:cNvPicPr>
                <a:picLocks noRot="1" noChangeAspect="1" noEditPoints="1" noChangeArrowheads="1" noChangeShapeType="1"/>
              </p:cNvPicPr>
              <p:nvPr/>
            </p:nvPicPr>
            <p:blipFill>
              <a:blip r:embed="rId38"/>
              <a:stretch>
                <a:fillRect/>
              </a:stretch>
            </p:blipFill>
            <p:spPr>
              <a:xfrm>
                <a:off x="3807356" y="5361262"/>
                <a:ext cx="35452" cy="59778"/>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54324" name="Ink 22"/>
              <p14:cNvContentPartPr>
                <a14:cpLocks xmlns:a14="http://schemas.microsoft.com/office/drawing/2010/main" noRot="1" noChangeAspect="1" noEditPoints="1" noChangeArrowheads="1" noChangeShapeType="1"/>
              </p14:cNvContentPartPr>
              <p14:nvPr/>
            </p14:nvContentPartPr>
            <p14:xfrm>
              <a:off x="3795713" y="5564188"/>
              <a:ext cx="7937" cy="33337"/>
            </p14:xfrm>
          </p:contentPart>
        </mc:Choice>
        <mc:Fallback xmlns="">
          <p:pic>
            <p:nvPicPr>
              <p:cNvPr id="354324" name="Ink 22"/>
              <p:cNvPicPr>
                <a:picLocks noRot="1" noChangeAspect="1" noEditPoints="1" noChangeArrowheads="1" noChangeShapeType="1"/>
              </p:cNvPicPr>
              <p:nvPr/>
            </p:nvPicPr>
            <p:blipFill>
              <a:blip r:embed="rId40"/>
              <a:stretch>
                <a:fillRect/>
              </a:stretch>
            </p:blipFill>
            <p:spPr>
              <a:xfrm>
                <a:off x="3784248" y="5554767"/>
                <a:ext cx="30866" cy="5218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54325" name="Ink 23"/>
              <p14:cNvContentPartPr>
                <a14:cpLocks xmlns:a14="http://schemas.microsoft.com/office/drawing/2010/main" noRot="1" noChangeAspect="1" noEditPoints="1" noChangeArrowheads="1" noChangeShapeType="1"/>
              </p14:cNvContentPartPr>
              <p14:nvPr/>
            </p14:nvContentPartPr>
            <p14:xfrm>
              <a:off x="3771900" y="5773738"/>
              <a:ext cx="6350" cy="41275"/>
            </p14:xfrm>
          </p:contentPart>
        </mc:Choice>
        <mc:Fallback xmlns="">
          <p:pic>
            <p:nvPicPr>
              <p:cNvPr id="354325" name="Ink 23"/>
              <p:cNvPicPr>
                <a:picLocks noRot="1" noChangeAspect="1" noEditPoints="1" noChangeArrowheads="1" noChangeShapeType="1"/>
              </p:cNvPicPr>
              <p:nvPr/>
            </p:nvPicPr>
            <p:blipFill>
              <a:blip r:embed="rId42"/>
              <a:stretch>
                <a:fillRect/>
              </a:stretch>
            </p:blipFill>
            <p:spPr>
              <a:xfrm>
                <a:off x="3748314" y="5764156"/>
                <a:ext cx="53521" cy="60438"/>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54326" name="Ink 24"/>
              <p14:cNvContentPartPr>
                <a14:cpLocks xmlns:a14="http://schemas.microsoft.com/office/drawing/2010/main" noRot="1" noChangeAspect="1" noEditPoints="1" noChangeArrowheads="1" noChangeShapeType="1"/>
              </p14:cNvContentPartPr>
              <p14:nvPr/>
            </p14:nvContentPartPr>
            <p14:xfrm>
              <a:off x="3773488" y="5935663"/>
              <a:ext cx="6350" cy="22225"/>
            </p14:xfrm>
          </p:contentPart>
        </mc:Choice>
        <mc:Fallback xmlns="">
          <p:pic>
            <p:nvPicPr>
              <p:cNvPr id="354326" name="Ink 24"/>
              <p:cNvPicPr>
                <a:picLocks noRot="1" noChangeAspect="1" noEditPoints="1" noChangeArrowheads="1" noChangeShapeType="1"/>
              </p:cNvPicPr>
              <p:nvPr/>
            </p:nvPicPr>
            <p:blipFill>
              <a:blip r:embed="rId44"/>
              <a:stretch>
                <a:fillRect/>
              </a:stretch>
            </p:blipFill>
            <p:spPr>
              <a:xfrm>
                <a:off x="3759730" y="5926634"/>
                <a:ext cx="33867" cy="40283"/>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354327" name="Ink 25"/>
              <p14:cNvContentPartPr>
                <a14:cpLocks xmlns:a14="http://schemas.microsoft.com/office/drawing/2010/main" noRot="1" noChangeAspect="1" noEditPoints="1" noChangeArrowheads="1" noChangeShapeType="1"/>
              </p14:cNvContentPartPr>
              <p14:nvPr/>
            </p14:nvContentPartPr>
            <p14:xfrm>
              <a:off x="3792538" y="6064250"/>
              <a:ext cx="3175" cy="15875"/>
            </p14:xfrm>
          </p:contentPart>
        </mc:Choice>
        <mc:Fallback xmlns="">
          <p:pic>
            <p:nvPicPr>
              <p:cNvPr id="354327" name="Ink 25"/>
              <p:cNvPicPr>
                <a:picLocks noRot="1" noChangeAspect="1" noEditPoints="1" noChangeArrowheads="1" noChangeShapeType="1"/>
              </p:cNvPicPr>
              <p:nvPr/>
            </p:nvPicPr>
            <p:blipFill>
              <a:blip r:embed="rId46"/>
              <a:stretch>
                <a:fillRect/>
              </a:stretch>
            </p:blipFill>
            <p:spPr>
              <a:xfrm>
                <a:off x="3765021" y="6054651"/>
                <a:ext cx="58208" cy="35073"/>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54328" name="Ink 26"/>
              <p14:cNvContentPartPr>
                <a14:cpLocks xmlns:a14="http://schemas.microsoft.com/office/drawing/2010/main" noRot="1" noChangeAspect="1" noEditPoints="1" noChangeArrowheads="1" noChangeShapeType="1"/>
              </p14:cNvContentPartPr>
              <p14:nvPr/>
            </p14:nvContentPartPr>
            <p14:xfrm>
              <a:off x="3803650" y="6238875"/>
              <a:ext cx="1588" cy="25400"/>
            </p14:xfrm>
          </p:contentPart>
        </mc:Choice>
        <mc:Fallback xmlns="">
          <p:pic>
            <p:nvPicPr>
              <p:cNvPr id="354328" name="Ink 26"/>
              <p:cNvPicPr>
                <a:picLocks noRot="1" noChangeAspect="1" noEditPoints="1" noChangeArrowheads="1" noChangeShapeType="1"/>
              </p:cNvPicPr>
              <p:nvPr/>
            </p:nvPicPr>
            <p:blipFill>
              <a:blip r:embed="rId48"/>
              <a:stretch>
                <a:fillRect/>
              </a:stretch>
            </p:blipFill>
            <p:spPr>
              <a:xfrm>
                <a:off x="3762362" y="6229574"/>
                <a:ext cx="84164" cy="44003"/>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54329" name="Ink 27"/>
              <p14:cNvContentPartPr>
                <a14:cpLocks xmlns:a14="http://schemas.microsoft.com/office/drawing/2010/main" noRot="1" noChangeAspect="1" noEditPoints="1" noChangeArrowheads="1" noChangeShapeType="1"/>
              </p14:cNvContentPartPr>
              <p14:nvPr/>
            </p14:nvContentPartPr>
            <p14:xfrm>
              <a:off x="3767138" y="6430963"/>
              <a:ext cx="149225" cy="241300"/>
            </p14:xfrm>
          </p:contentPart>
        </mc:Choice>
        <mc:Fallback xmlns="">
          <p:pic>
            <p:nvPicPr>
              <p:cNvPr id="354329" name="Ink 27"/>
              <p:cNvPicPr>
                <a:picLocks noRot="1" noChangeAspect="1" noEditPoints="1" noChangeArrowheads="1" noChangeShapeType="1"/>
              </p:cNvPicPr>
              <p:nvPr/>
            </p:nvPicPr>
            <p:blipFill>
              <a:blip r:embed="rId50"/>
              <a:stretch>
                <a:fillRect/>
              </a:stretch>
            </p:blipFill>
            <p:spPr>
              <a:xfrm>
                <a:off x="3754541" y="6421557"/>
                <a:ext cx="174419" cy="260112"/>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54330" name="Ink 28"/>
              <p14:cNvContentPartPr>
                <a14:cpLocks xmlns:a14="http://schemas.microsoft.com/office/drawing/2010/main" noRot="1" noChangeAspect="1" noEditPoints="1" noChangeArrowheads="1" noChangeShapeType="1"/>
              </p14:cNvContentPartPr>
              <p14:nvPr/>
            </p14:nvContentPartPr>
            <p14:xfrm>
              <a:off x="7226300" y="3894138"/>
              <a:ext cx="19050" cy="47625"/>
            </p14:xfrm>
          </p:contentPart>
        </mc:Choice>
        <mc:Fallback xmlns="">
          <p:pic>
            <p:nvPicPr>
              <p:cNvPr id="354330" name="Ink 28"/>
              <p:cNvPicPr>
                <a:picLocks noRot="1" noChangeAspect="1" noEditPoints="1" noChangeArrowheads="1" noChangeShapeType="1"/>
              </p:cNvPicPr>
              <p:nvPr/>
            </p:nvPicPr>
            <p:blipFill>
              <a:blip r:embed="rId52"/>
              <a:stretch>
                <a:fillRect/>
              </a:stretch>
            </p:blipFill>
            <p:spPr>
              <a:xfrm>
                <a:off x="7212914" y="3884897"/>
                <a:ext cx="45823" cy="66106"/>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54331" name="Ink 29"/>
              <p14:cNvContentPartPr>
                <a14:cpLocks xmlns:a14="http://schemas.microsoft.com/office/drawing/2010/main" noRot="1" noChangeAspect="1" noEditPoints="1" noChangeArrowheads="1" noChangeShapeType="1"/>
              </p14:cNvContentPartPr>
              <p14:nvPr/>
            </p14:nvContentPartPr>
            <p14:xfrm>
              <a:off x="7246938" y="4076700"/>
              <a:ext cx="11112" cy="63500"/>
            </p14:xfrm>
          </p:contentPart>
        </mc:Choice>
        <mc:Fallback xmlns="">
          <p:pic>
            <p:nvPicPr>
              <p:cNvPr id="354331" name="Ink 29"/>
              <p:cNvPicPr>
                <a:picLocks noRot="1" noChangeAspect="1" noEditPoints="1" noChangeArrowheads="1" noChangeShapeType="1"/>
              </p:cNvPicPr>
              <p:nvPr/>
            </p:nvPicPr>
            <p:blipFill>
              <a:blip r:embed="rId54"/>
              <a:stretch>
                <a:fillRect/>
              </a:stretch>
            </p:blipFill>
            <p:spPr>
              <a:xfrm>
                <a:off x="7234900" y="4067425"/>
                <a:ext cx="35188" cy="82051"/>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54332" name="Ink 30"/>
              <p14:cNvContentPartPr>
                <a14:cpLocks xmlns:a14="http://schemas.microsoft.com/office/drawing/2010/main" noRot="1" noChangeAspect="1" noEditPoints="1" noChangeArrowheads="1" noChangeShapeType="1"/>
              </p14:cNvContentPartPr>
              <p14:nvPr/>
            </p14:nvContentPartPr>
            <p14:xfrm>
              <a:off x="7246938" y="4281488"/>
              <a:ext cx="12700" cy="93662"/>
            </p14:xfrm>
          </p:contentPart>
        </mc:Choice>
        <mc:Fallback xmlns="">
          <p:pic>
            <p:nvPicPr>
              <p:cNvPr id="354332" name="Ink 30"/>
              <p:cNvPicPr>
                <a:picLocks noRot="1" noChangeAspect="1" noEditPoints="1" noChangeArrowheads="1" noChangeShapeType="1"/>
              </p:cNvPicPr>
              <p:nvPr/>
            </p:nvPicPr>
            <p:blipFill>
              <a:blip r:embed="rId56"/>
              <a:stretch>
                <a:fillRect/>
              </a:stretch>
            </p:blipFill>
            <p:spPr>
              <a:xfrm>
                <a:off x="7233180" y="4272122"/>
                <a:ext cx="40217" cy="112394"/>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54333" name="Ink 31"/>
              <p14:cNvContentPartPr>
                <a14:cpLocks xmlns:a14="http://schemas.microsoft.com/office/drawing/2010/main" noRot="1" noChangeAspect="1" noEditPoints="1" noChangeArrowheads="1" noChangeShapeType="1"/>
              </p14:cNvContentPartPr>
              <p14:nvPr/>
            </p14:nvContentPartPr>
            <p14:xfrm>
              <a:off x="7253288" y="4533900"/>
              <a:ext cx="9525" cy="77788"/>
            </p14:xfrm>
          </p:contentPart>
        </mc:Choice>
        <mc:Fallback xmlns="">
          <p:pic>
            <p:nvPicPr>
              <p:cNvPr id="354333" name="Ink 31"/>
              <p:cNvPicPr>
                <a:picLocks noRot="1" noChangeAspect="1" noEditPoints="1" noChangeArrowheads="1" noChangeShapeType="1"/>
              </p:cNvPicPr>
              <p:nvPr/>
            </p:nvPicPr>
            <p:blipFill>
              <a:blip r:embed="rId58"/>
              <a:stretch>
                <a:fillRect/>
              </a:stretch>
            </p:blipFill>
            <p:spPr>
              <a:xfrm>
                <a:off x="7234238" y="4524623"/>
                <a:ext cx="47625" cy="96343"/>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54334" name="Ink 32"/>
              <p14:cNvContentPartPr>
                <a14:cpLocks xmlns:a14="http://schemas.microsoft.com/office/drawing/2010/main" noRot="1" noChangeAspect="1" noEditPoints="1" noChangeArrowheads="1" noChangeShapeType="1"/>
              </p14:cNvContentPartPr>
              <p14:nvPr/>
            </p14:nvContentPartPr>
            <p14:xfrm>
              <a:off x="7213600" y="4819650"/>
              <a:ext cx="14288" cy="79375"/>
            </p14:xfrm>
          </p:contentPart>
        </mc:Choice>
        <mc:Fallback xmlns="">
          <p:pic>
            <p:nvPicPr>
              <p:cNvPr id="354334" name="Ink 32"/>
              <p:cNvPicPr>
                <a:picLocks noRot="1" noChangeAspect="1" noEditPoints="1" noChangeArrowheads="1" noChangeShapeType="1"/>
              </p:cNvPicPr>
              <p:nvPr/>
            </p:nvPicPr>
            <p:blipFill>
              <a:blip r:embed="rId60"/>
              <a:stretch>
                <a:fillRect/>
              </a:stretch>
            </p:blipFill>
            <p:spPr>
              <a:xfrm>
                <a:off x="7200333" y="4810437"/>
                <a:ext cx="40823" cy="97801"/>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54335" name="Ink 33"/>
              <p14:cNvContentPartPr>
                <a14:cpLocks xmlns:a14="http://schemas.microsoft.com/office/drawing/2010/main" noRot="1" noChangeAspect="1" noEditPoints="1" noChangeArrowheads="1" noChangeShapeType="1"/>
              </p14:cNvContentPartPr>
              <p14:nvPr/>
            </p14:nvContentPartPr>
            <p14:xfrm>
              <a:off x="7205663" y="5083175"/>
              <a:ext cx="15875" cy="106363"/>
            </p14:xfrm>
          </p:contentPart>
        </mc:Choice>
        <mc:Fallback xmlns="">
          <p:pic>
            <p:nvPicPr>
              <p:cNvPr id="354335" name="Ink 33"/>
              <p:cNvPicPr>
                <a:picLocks noRot="1" noChangeAspect="1" noEditPoints="1" noChangeArrowheads="1" noChangeShapeType="1"/>
              </p:cNvPicPr>
              <p:nvPr/>
            </p:nvPicPr>
            <p:blipFill>
              <a:blip r:embed="rId62"/>
              <a:stretch>
                <a:fillRect/>
              </a:stretch>
            </p:blipFill>
            <p:spPr>
              <a:xfrm>
                <a:off x="7193155" y="5073864"/>
                <a:ext cx="40890" cy="124985"/>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54336" name="Ink 34"/>
              <p14:cNvContentPartPr>
                <a14:cpLocks xmlns:a14="http://schemas.microsoft.com/office/drawing/2010/main" noRot="1" noChangeAspect="1" noEditPoints="1" noChangeArrowheads="1" noChangeShapeType="1"/>
              </p14:cNvContentPartPr>
              <p14:nvPr/>
            </p14:nvContentPartPr>
            <p14:xfrm>
              <a:off x="7181850" y="5378450"/>
              <a:ext cx="17463" cy="88900"/>
            </p14:xfrm>
          </p:contentPart>
        </mc:Choice>
        <mc:Fallback xmlns="">
          <p:pic>
            <p:nvPicPr>
              <p:cNvPr id="354336" name="Ink 34"/>
              <p:cNvPicPr>
                <a:picLocks noRot="1" noChangeAspect="1" noEditPoints="1" noChangeArrowheads="1" noChangeShapeType="1"/>
              </p:cNvPicPr>
              <p:nvPr/>
            </p:nvPicPr>
            <p:blipFill>
              <a:blip r:embed="rId64"/>
              <a:stretch>
                <a:fillRect/>
              </a:stretch>
            </p:blipFill>
            <p:spPr>
              <a:xfrm>
                <a:off x="7168496" y="5369204"/>
                <a:ext cx="44171" cy="107391"/>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354337" name="Ink 35"/>
              <p14:cNvContentPartPr>
                <a14:cpLocks xmlns:a14="http://schemas.microsoft.com/office/drawing/2010/main" noRot="1" noChangeAspect="1" noEditPoints="1" noChangeArrowheads="1" noChangeShapeType="1"/>
              </p14:cNvContentPartPr>
              <p14:nvPr/>
            </p14:nvContentPartPr>
            <p14:xfrm>
              <a:off x="7196138" y="5605463"/>
              <a:ext cx="6350" cy="58737"/>
            </p14:xfrm>
          </p:contentPart>
        </mc:Choice>
        <mc:Fallback xmlns="">
          <p:pic>
            <p:nvPicPr>
              <p:cNvPr id="354337" name="Ink 35"/>
              <p:cNvPicPr>
                <a:picLocks noRot="1" noChangeAspect="1" noEditPoints="1" noChangeArrowheads="1" noChangeShapeType="1"/>
              </p:cNvPicPr>
              <p:nvPr/>
            </p:nvPicPr>
            <p:blipFill>
              <a:blip r:embed="rId66"/>
              <a:stretch>
                <a:fillRect/>
              </a:stretch>
            </p:blipFill>
            <p:spPr>
              <a:xfrm>
                <a:off x="7184345" y="5596151"/>
                <a:ext cx="29936" cy="77361"/>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354338" name="Ink 36"/>
              <p14:cNvContentPartPr>
                <a14:cpLocks xmlns:a14="http://schemas.microsoft.com/office/drawing/2010/main" noRot="1" noChangeAspect="1" noEditPoints="1" noChangeArrowheads="1" noChangeShapeType="1"/>
              </p14:cNvContentPartPr>
              <p14:nvPr/>
            </p14:nvContentPartPr>
            <p14:xfrm>
              <a:off x="7194550" y="5861050"/>
              <a:ext cx="6350" cy="49213"/>
            </p14:xfrm>
          </p:contentPart>
        </mc:Choice>
        <mc:Fallback xmlns="">
          <p:pic>
            <p:nvPicPr>
              <p:cNvPr id="354338" name="Ink 36"/>
              <p:cNvPicPr>
                <a:picLocks noRot="1" noChangeAspect="1" noEditPoints="1" noChangeArrowheads="1" noChangeShapeType="1"/>
              </p:cNvPicPr>
              <p:nvPr/>
            </p:nvPicPr>
            <p:blipFill>
              <a:blip r:embed="rId68"/>
              <a:stretch>
                <a:fillRect/>
              </a:stretch>
            </p:blipFill>
            <p:spPr>
              <a:xfrm>
                <a:off x="7180792" y="5851710"/>
                <a:ext cx="33867" cy="67892"/>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354339" name="Ink 37"/>
              <p14:cNvContentPartPr>
                <a14:cpLocks xmlns:a14="http://schemas.microsoft.com/office/drawing/2010/main" noRot="1" noChangeAspect="1" noEditPoints="1" noChangeArrowheads="1" noChangeShapeType="1"/>
              </p14:cNvContentPartPr>
              <p14:nvPr/>
            </p14:nvContentPartPr>
            <p14:xfrm>
              <a:off x="7188200" y="6078538"/>
              <a:ext cx="1588" cy="7937"/>
            </p14:xfrm>
          </p:contentPart>
        </mc:Choice>
        <mc:Fallback xmlns="">
          <p:pic>
            <p:nvPicPr>
              <p:cNvPr id="354339" name="Ink 37"/>
              <p:cNvPicPr>
                <a:picLocks noRot="1" noChangeAspect="1" noEditPoints="1" noChangeArrowheads="1" noChangeShapeType="1"/>
              </p:cNvPicPr>
              <p:nvPr/>
            </p:nvPicPr>
            <p:blipFill>
              <a:blip r:embed="rId70"/>
              <a:stretch>
                <a:fillRect/>
              </a:stretch>
            </p:blipFill>
            <p:spPr>
              <a:xfrm>
                <a:off x="7146912" y="6069566"/>
                <a:ext cx="84164" cy="25882"/>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354340" name="Ink 38"/>
              <p14:cNvContentPartPr>
                <a14:cpLocks xmlns:a14="http://schemas.microsoft.com/office/drawing/2010/main" noRot="1" noChangeAspect="1" noEditPoints="1" noChangeArrowheads="1" noChangeShapeType="1"/>
              </p14:cNvContentPartPr>
              <p14:nvPr/>
            </p14:nvContentPartPr>
            <p14:xfrm>
              <a:off x="7181850" y="6207125"/>
              <a:ext cx="14288" cy="38100"/>
            </p14:xfrm>
          </p:contentPart>
        </mc:Choice>
        <mc:Fallback xmlns="">
          <p:pic>
            <p:nvPicPr>
              <p:cNvPr id="354340" name="Ink 38"/>
              <p:cNvPicPr>
                <a:picLocks noRot="1" noChangeAspect="1" noEditPoints="1" noChangeArrowheads="1" noChangeShapeType="1"/>
              </p:cNvPicPr>
              <p:nvPr/>
            </p:nvPicPr>
            <p:blipFill>
              <a:blip r:embed="rId72"/>
              <a:stretch>
                <a:fillRect/>
              </a:stretch>
            </p:blipFill>
            <p:spPr>
              <a:xfrm>
                <a:off x="7169867" y="6197413"/>
                <a:ext cx="38255" cy="57524"/>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354341" name="Ink 39"/>
              <p14:cNvContentPartPr>
                <a14:cpLocks xmlns:a14="http://schemas.microsoft.com/office/drawing/2010/main" noRot="1" noChangeAspect="1" noEditPoints="1" noChangeArrowheads="1" noChangeShapeType="1"/>
              </p14:cNvContentPartPr>
              <p14:nvPr/>
            </p14:nvContentPartPr>
            <p14:xfrm>
              <a:off x="7042150" y="6423025"/>
              <a:ext cx="271463" cy="214313"/>
            </p14:xfrm>
          </p:contentPart>
        </mc:Choice>
        <mc:Fallback xmlns="">
          <p:pic>
            <p:nvPicPr>
              <p:cNvPr id="354341" name="Ink 39"/>
              <p:cNvPicPr>
                <a:picLocks noRot="1" noChangeAspect="1" noEditPoints="1" noChangeArrowheads="1" noChangeShapeType="1"/>
              </p:cNvPicPr>
              <p:nvPr/>
            </p:nvPicPr>
            <p:blipFill>
              <a:blip r:embed="rId74"/>
              <a:stretch>
                <a:fillRect/>
              </a:stretch>
            </p:blipFill>
            <p:spPr>
              <a:xfrm>
                <a:off x="7029636" y="6413565"/>
                <a:ext cx="296492" cy="233234"/>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354342" name="Ink 40"/>
              <p14:cNvContentPartPr>
                <a14:cpLocks xmlns:a14="http://schemas.microsoft.com/office/drawing/2010/main" noRot="1" noChangeAspect="1" noEditPoints="1" noChangeArrowheads="1" noChangeShapeType="1"/>
              </p14:cNvContentPartPr>
              <p14:nvPr/>
            </p14:nvContentPartPr>
            <p14:xfrm>
              <a:off x="10401300" y="6037263"/>
              <a:ext cx="31750" cy="261937"/>
            </p14:xfrm>
          </p:contentPart>
        </mc:Choice>
        <mc:Fallback xmlns="">
          <p:pic>
            <p:nvPicPr>
              <p:cNvPr id="354342" name="Ink 40"/>
              <p:cNvPicPr>
                <a:picLocks noRot="1" noChangeAspect="1" noEditPoints="1" noChangeArrowheads="1" noChangeShapeType="1"/>
              </p:cNvPicPr>
              <p:nvPr/>
            </p:nvPicPr>
            <p:blipFill>
              <a:blip r:embed="rId76"/>
              <a:stretch>
                <a:fillRect/>
              </a:stretch>
            </p:blipFill>
            <p:spPr>
              <a:xfrm>
                <a:off x="10388792" y="6027869"/>
                <a:ext cx="56765" cy="280724"/>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354343" name="Ink 41"/>
              <p14:cNvContentPartPr>
                <a14:cpLocks xmlns:a14="http://schemas.microsoft.com/office/drawing/2010/main" noRot="1" noChangeAspect="1" noEditPoints="1" noChangeArrowheads="1" noChangeShapeType="1"/>
              </p14:cNvContentPartPr>
              <p14:nvPr/>
            </p14:nvContentPartPr>
            <p14:xfrm>
              <a:off x="10204450" y="6456363"/>
              <a:ext cx="412750" cy="190500"/>
            </p14:xfrm>
          </p:contentPart>
        </mc:Choice>
        <mc:Fallback xmlns="">
          <p:pic>
            <p:nvPicPr>
              <p:cNvPr id="354343" name="Ink 41"/>
              <p:cNvPicPr>
                <a:picLocks noRot="1" noChangeAspect="1" noEditPoints="1" noChangeArrowheads="1" noChangeShapeType="1"/>
              </p:cNvPicPr>
              <p:nvPr/>
            </p:nvPicPr>
            <p:blipFill>
              <a:blip r:embed="rId78"/>
              <a:stretch>
                <a:fillRect/>
              </a:stretch>
            </p:blipFill>
            <p:spPr>
              <a:xfrm>
                <a:off x="10191942" y="6446911"/>
                <a:ext cx="437765" cy="209405"/>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354344" name="Ink 67"/>
              <p14:cNvContentPartPr>
                <a14:cpLocks xmlns:a14="http://schemas.microsoft.com/office/drawing/2010/main" noRot="1" noChangeAspect="1" noEditPoints="1" noChangeArrowheads="1" noChangeShapeType="1"/>
              </p14:cNvContentPartPr>
              <p14:nvPr/>
            </p14:nvContentPartPr>
            <p14:xfrm>
              <a:off x="4319588" y="0"/>
              <a:ext cx="69850" cy="1588"/>
            </p14:xfrm>
          </p:contentPart>
        </mc:Choice>
        <mc:Fallback xmlns="">
          <p:pic>
            <p:nvPicPr>
              <p:cNvPr id="354344" name="Ink 67"/>
              <p:cNvPicPr>
                <a:picLocks noRot="1" noChangeAspect="1" noEditPoints="1" noChangeArrowheads="1" noChangeShapeType="1"/>
              </p:cNvPicPr>
              <p:nvPr/>
            </p:nvPicPr>
            <p:blipFill>
              <a:blip r:embed="rId80"/>
              <a:stretch>
                <a:fillRect/>
              </a:stretch>
            </p:blipFill>
            <p:spPr>
              <a:xfrm>
                <a:off x="4307149" y="-41288"/>
                <a:ext cx="94728" cy="84164"/>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FF00"/>
                </a:solidFill>
              </a:rPr>
              <a:t>LA MARGE TOTALE</a:t>
            </a:r>
          </a:p>
        </p:txBody>
      </p:sp>
      <p:sp>
        <p:nvSpPr>
          <p:cNvPr id="4" name="Rectangle 3"/>
          <p:cNvSpPr/>
          <p:nvPr/>
        </p:nvSpPr>
        <p:spPr>
          <a:xfrm>
            <a:off x="857251" y="2522755"/>
            <a:ext cx="4572000" cy="500063"/>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400" b="1" dirty="0">
                <a:solidFill>
                  <a:srgbClr val="FFFF00"/>
                </a:solidFill>
              </a:rPr>
              <a:t>A ( 10 ) </a:t>
            </a:r>
          </a:p>
        </p:txBody>
      </p:sp>
      <p:sp>
        <p:nvSpPr>
          <p:cNvPr id="5" name="Rectangle 4"/>
          <p:cNvSpPr/>
          <p:nvPr/>
        </p:nvSpPr>
        <p:spPr>
          <a:xfrm>
            <a:off x="857251" y="3165693"/>
            <a:ext cx="1905000" cy="428625"/>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400" b="1" dirty="0">
                <a:solidFill>
                  <a:srgbClr val="FFFF00"/>
                </a:solidFill>
              </a:rPr>
              <a:t>B (3)</a:t>
            </a:r>
          </a:p>
        </p:txBody>
      </p:sp>
      <p:sp>
        <p:nvSpPr>
          <p:cNvPr id="6" name="Rectangle 5"/>
          <p:cNvSpPr/>
          <p:nvPr/>
        </p:nvSpPr>
        <p:spPr>
          <a:xfrm>
            <a:off x="5524501" y="3522880"/>
            <a:ext cx="2476500" cy="500063"/>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800" b="1" dirty="0">
                <a:solidFill>
                  <a:srgbClr val="FFFF00"/>
                </a:solidFill>
              </a:rPr>
              <a:t>C ( 5 )</a:t>
            </a:r>
          </a:p>
        </p:txBody>
      </p:sp>
      <p:sp>
        <p:nvSpPr>
          <p:cNvPr id="7" name="Rectangle 6"/>
          <p:cNvSpPr/>
          <p:nvPr/>
        </p:nvSpPr>
        <p:spPr>
          <a:xfrm>
            <a:off x="5524500" y="4308692"/>
            <a:ext cx="5048251" cy="500062"/>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800" b="1" dirty="0">
                <a:solidFill>
                  <a:srgbClr val="FFFF00"/>
                </a:solidFill>
              </a:rPr>
              <a:t>D (14)</a:t>
            </a:r>
          </a:p>
        </p:txBody>
      </p:sp>
      <p:cxnSp>
        <p:nvCxnSpPr>
          <p:cNvPr id="9" name="Connecteur en arc 8"/>
          <p:cNvCxnSpPr>
            <a:stCxn id="4" idx="3"/>
            <a:endCxn id="7" idx="1"/>
          </p:cNvCxnSpPr>
          <p:nvPr/>
        </p:nvCxnSpPr>
        <p:spPr>
          <a:xfrm>
            <a:off x="5429251" y="2772787"/>
            <a:ext cx="95249" cy="1785936"/>
          </a:xfrm>
          <a:prstGeom prst="curvedConnector3">
            <a:avLst>
              <a:gd name="adj1" fmla="val -711912"/>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en arc 13"/>
          <p:cNvCxnSpPr>
            <a:stCxn id="5" idx="3"/>
            <a:endCxn id="6" idx="1"/>
          </p:cNvCxnSpPr>
          <p:nvPr/>
        </p:nvCxnSpPr>
        <p:spPr>
          <a:xfrm>
            <a:off x="2762251" y="3380006"/>
            <a:ext cx="2762250" cy="392906"/>
          </a:xfrm>
          <a:prstGeom prst="curvedConnector3">
            <a:avLst>
              <a:gd name="adj1" fmla="val 50000"/>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2873829" y="3889829"/>
            <a:ext cx="2627085" cy="1588"/>
          </a:xfrm>
          <a:prstGeom prst="straightConnector1">
            <a:avLst/>
          </a:prstGeom>
          <a:ln w="3810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V="1">
            <a:off x="8026401" y="3730171"/>
            <a:ext cx="2525485" cy="2"/>
          </a:xfrm>
          <a:prstGeom prst="straightConnector1">
            <a:avLst/>
          </a:prstGeom>
          <a:ln w="3810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3149603" y="4049485"/>
            <a:ext cx="1719189" cy="646331"/>
          </a:xfrm>
          <a:prstGeom prst="rect">
            <a:avLst/>
          </a:prstGeom>
          <a:noFill/>
        </p:spPr>
        <p:txBody>
          <a:bodyPr wrap="none" rtlCol="0">
            <a:spAutoFit/>
          </a:bodyPr>
          <a:lstStyle/>
          <a:p>
            <a:pPr algn="ctr"/>
            <a:r>
              <a:rPr lang="fr-FR" b="1" dirty="0"/>
              <a:t>Marge libre : </a:t>
            </a:r>
          </a:p>
          <a:p>
            <a:pPr algn="ctr"/>
            <a:r>
              <a:rPr lang="fr-FR" b="1" dirty="0"/>
              <a:t>A-B= 7 jr </a:t>
            </a:r>
          </a:p>
        </p:txBody>
      </p:sp>
      <p:sp>
        <p:nvSpPr>
          <p:cNvPr id="22" name="ZoneTexte 21"/>
          <p:cNvSpPr txBox="1"/>
          <p:nvPr/>
        </p:nvSpPr>
        <p:spPr>
          <a:xfrm>
            <a:off x="8418286" y="2931885"/>
            <a:ext cx="1719189" cy="646331"/>
          </a:xfrm>
          <a:prstGeom prst="rect">
            <a:avLst/>
          </a:prstGeom>
          <a:noFill/>
        </p:spPr>
        <p:txBody>
          <a:bodyPr wrap="none" rtlCol="0">
            <a:spAutoFit/>
          </a:bodyPr>
          <a:lstStyle/>
          <a:p>
            <a:pPr algn="ctr"/>
            <a:r>
              <a:rPr lang="fr-FR" b="1" dirty="0"/>
              <a:t>Marge libre : </a:t>
            </a:r>
          </a:p>
          <a:p>
            <a:pPr algn="ctr"/>
            <a:r>
              <a:rPr lang="fr-FR" b="1" dirty="0"/>
              <a:t>D-C= 9 jr </a:t>
            </a:r>
          </a:p>
        </p:txBody>
      </p:sp>
      <p:sp>
        <p:nvSpPr>
          <p:cNvPr id="23" name="ZoneTexte 22"/>
          <p:cNvSpPr txBox="1"/>
          <p:nvPr/>
        </p:nvSpPr>
        <p:spPr>
          <a:xfrm>
            <a:off x="2278744" y="5413827"/>
            <a:ext cx="7474855" cy="830997"/>
          </a:xfrm>
          <a:prstGeom prst="rect">
            <a:avLst/>
          </a:prstGeom>
          <a:noFill/>
        </p:spPr>
        <p:txBody>
          <a:bodyPr wrap="square" rtlCol="0">
            <a:spAutoFit/>
          </a:bodyPr>
          <a:lstStyle/>
          <a:p>
            <a:pPr algn="ctr"/>
            <a:r>
              <a:rPr lang="fr-FR" sz="2400" b="1" dirty="0"/>
              <a:t>Marge TOTALE  de la tâche B: </a:t>
            </a:r>
          </a:p>
          <a:p>
            <a:pPr algn="ctr"/>
            <a:r>
              <a:rPr lang="fr-FR" sz="2400" b="1" dirty="0">
                <a:solidFill>
                  <a:srgbClr val="FFFF00"/>
                </a:solidFill>
              </a:rPr>
              <a:t>7+9= 16 jr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4"/>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1000" fill="hold"/>
                                        <p:tgtEl>
                                          <p:spTgt spid="14"/>
                                        </p:tgtEl>
                                        <p:attrNameLst>
                                          <p:attrName>ppt_w</p:attrName>
                                        </p:attrNameLst>
                                      </p:cBhvr>
                                      <p:tavLst>
                                        <p:tav tm="0">
                                          <p:val>
                                            <p:fltVal val="0"/>
                                          </p:val>
                                        </p:tav>
                                        <p:tav tm="100000">
                                          <p:val>
                                            <p:strVal val="#ppt_w"/>
                                          </p:val>
                                        </p:tav>
                                      </p:tavLst>
                                    </p:anim>
                                    <p:anim calcmode="lin" valueType="num">
                                      <p:cBhvr>
                                        <p:cTn id="20" dur="1000" fill="hold"/>
                                        <p:tgtEl>
                                          <p:spTgt spid="14"/>
                                        </p:tgtEl>
                                        <p:attrNameLst>
                                          <p:attrName>ppt_h</p:attrName>
                                        </p:attrNameLst>
                                      </p:cBhvr>
                                      <p:tavLst>
                                        <p:tav tm="0">
                                          <p:val>
                                            <p:fltVal val="0"/>
                                          </p:val>
                                        </p:tav>
                                        <p:tav tm="100000">
                                          <p:val>
                                            <p:strVal val="#ppt_h"/>
                                          </p:val>
                                        </p:tav>
                                      </p:tavLst>
                                    </p:anim>
                                    <p:anim calcmode="lin" valueType="num">
                                      <p:cBhvr>
                                        <p:cTn id="21"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4"/>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1000" fill="hold"/>
                                        <p:tgtEl>
                                          <p:spTgt spid="9"/>
                                        </p:tgtEl>
                                        <p:attrNameLst>
                                          <p:attrName>ppt_w</p:attrName>
                                        </p:attrNameLst>
                                      </p:cBhvr>
                                      <p:tavLst>
                                        <p:tav tm="0">
                                          <p:val>
                                            <p:fltVal val="0"/>
                                          </p:val>
                                        </p:tav>
                                        <p:tav tm="100000">
                                          <p:val>
                                            <p:strVal val="#ppt_w"/>
                                          </p:val>
                                        </p:tav>
                                      </p:tavLst>
                                    </p:anim>
                                    <p:anim calcmode="lin" valueType="num">
                                      <p:cBhvr>
                                        <p:cTn id="26" dur="1000" fill="hold"/>
                                        <p:tgtEl>
                                          <p:spTgt spid="9"/>
                                        </p:tgtEl>
                                        <p:attrNameLst>
                                          <p:attrName>ppt_h</p:attrName>
                                        </p:attrNameLst>
                                      </p:cBhvr>
                                      <p:tavLst>
                                        <p:tav tm="0">
                                          <p:val>
                                            <p:fltVal val="0"/>
                                          </p:val>
                                        </p:tav>
                                        <p:tav tm="100000">
                                          <p:val>
                                            <p:strVal val="#ppt_h"/>
                                          </p:val>
                                        </p:tav>
                                      </p:tavLst>
                                    </p:anim>
                                    <p:anim calcmode="lin" valueType="num">
                                      <p:cBhvr>
                                        <p:cTn id="27"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9"/>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6"/>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1" fill="hold">
                      <p:stCondLst>
                        <p:cond delay="indefinite"/>
                      </p:stCondLst>
                      <p:childTnLst>
                        <p:par>
                          <p:cTn id="42" fill="hold">
                            <p:stCondLst>
                              <p:cond delay="0"/>
                            </p:stCondLst>
                            <p:childTnLst>
                              <p:par>
                                <p:cTn id="43" presetID="15" presetClass="entr" presetSubtype="0"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1000" fill="hold"/>
                                        <p:tgtEl>
                                          <p:spTgt spid="16"/>
                                        </p:tgtEl>
                                        <p:attrNameLst>
                                          <p:attrName>ppt_w</p:attrName>
                                        </p:attrNameLst>
                                      </p:cBhvr>
                                      <p:tavLst>
                                        <p:tav tm="0">
                                          <p:val>
                                            <p:fltVal val="0"/>
                                          </p:val>
                                        </p:tav>
                                        <p:tav tm="100000">
                                          <p:val>
                                            <p:strVal val="#ppt_w"/>
                                          </p:val>
                                        </p:tav>
                                      </p:tavLst>
                                    </p:anim>
                                    <p:anim calcmode="lin" valueType="num">
                                      <p:cBhvr>
                                        <p:cTn id="46" dur="1000" fill="hold"/>
                                        <p:tgtEl>
                                          <p:spTgt spid="16"/>
                                        </p:tgtEl>
                                        <p:attrNameLst>
                                          <p:attrName>ppt_h</p:attrName>
                                        </p:attrNameLst>
                                      </p:cBhvr>
                                      <p:tavLst>
                                        <p:tav tm="0">
                                          <p:val>
                                            <p:fltVal val="0"/>
                                          </p:val>
                                        </p:tav>
                                        <p:tav tm="100000">
                                          <p:val>
                                            <p:strVal val="#ppt_h"/>
                                          </p:val>
                                        </p:tav>
                                      </p:tavLst>
                                    </p:anim>
                                    <p:anim calcmode="lin" valueType="num">
                                      <p:cBhvr>
                                        <p:cTn id="47"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16"/>
                                        </p:tgtEl>
                                        <p:attrNameLst>
                                          <p:attrName>ppt_y</p:attrName>
                                        </p:attrNameLst>
                                      </p:cBhvr>
                                      <p:tavLst>
                                        <p:tav tm="0" fmla="#ppt_y+(sin(-2*pi*(1-$))*-#ppt_x+cos(-2*pi*(1-$))*(1-#ppt_y))*(1-$)">
                                          <p:val>
                                            <p:fltVal val="0"/>
                                          </p:val>
                                        </p:tav>
                                        <p:tav tm="100000">
                                          <p:val>
                                            <p:fltVal val="1"/>
                                          </p:val>
                                        </p:tav>
                                      </p:tavLst>
                                    </p:anim>
                                  </p:childTnLst>
                                </p:cTn>
                              </p:par>
                              <p:par>
                                <p:cTn id="49" presetID="15"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p:cTn id="51" dur="1000" fill="hold"/>
                                        <p:tgtEl>
                                          <p:spTgt spid="21"/>
                                        </p:tgtEl>
                                        <p:attrNameLst>
                                          <p:attrName>ppt_w</p:attrName>
                                        </p:attrNameLst>
                                      </p:cBhvr>
                                      <p:tavLst>
                                        <p:tav tm="0">
                                          <p:val>
                                            <p:fltVal val="0"/>
                                          </p:val>
                                        </p:tav>
                                        <p:tav tm="100000">
                                          <p:val>
                                            <p:strVal val="#ppt_w"/>
                                          </p:val>
                                        </p:tav>
                                      </p:tavLst>
                                    </p:anim>
                                    <p:anim calcmode="lin" valueType="num">
                                      <p:cBhvr>
                                        <p:cTn id="52" dur="1000" fill="hold"/>
                                        <p:tgtEl>
                                          <p:spTgt spid="21"/>
                                        </p:tgtEl>
                                        <p:attrNameLst>
                                          <p:attrName>ppt_h</p:attrName>
                                        </p:attrNameLst>
                                      </p:cBhvr>
                                      <p:tavLst>
                                        <p:tav tm="0">
                                          <p:val>
                                            <p:fltVal val="0"/>
                                          </p:val>
                                        </p:tav>
                                        <p:tav tm="100000">
                                          <p:val>
                                            <p:strVal val="#ppt_h"/>
                                          </p:val>
                                        </p:tav>
                                      </p:tavLst>
                                    </p:anim>
                                    <p:anim calcmode="lin" valueType="num">
                                      <p:cBhvr>
                                        <p:cTn id="53" dur="1000" fill="hold"/>
                                        <p:tgtEl>
                                          <p:spTgt spid="21"/>
                                        </p:tgtEl>
                                        <p:attrNameLst>
                                          <p:attrName>ppt_x</p:attrName>
                                        </p:attrNameLst>
                                      </p:cBhvr>
                                      <p:tavLst>
                                        <p:tav tm="0" fmla="#ppt_x+(cos(-2*pi*(1-$))*-#ppt_x-sin(-2*pi*(1-$))*(1-#ppt_y))*(1-$)">
                                          <p:val>
                                            <p:fltVal val="0"/>
                                          </p:val>
                                        </p:tav>
                                        <p:tav tm="100000">
                                          <p:val>
                                            <p:fltVal val="1"/>
                                          </p:val>
                                        </p:tav>
                                      </p:tavLst>
                                    </p:anim>
                                    <p:anim calcmode="lin" valueType="num">
                                      <p:cBhvr>
                                        <p:cTn id="54" dur="1000" fill="hold"/>
                                        <p:tgtEl>
                                          <p:spTgt spid="21"/>
                                        </p:tgtEl>
                                        <p:attrNameLst>
                                          <p:attrName>ppt_y</p:attrName>
                                        </p:attrNameLst>
                                      </p:cBhvr>
                                      <p:tavLst>
                                        <p:tav tm="0" fmla="#ppt_y+(sin(-2*pi*(1-$))*-#ppt_x+cos(-2*pi*(1-$))*(1-#ppt_y))*(1-$)">
                                          <p:val>
                                            <p:fltVal val="0"/>
                                          </p:val>
                                        </p:tav>
                                        <p:tav tm="100000">
                                          <p:val>
                                            <p:fltVal val="1"/>
                                          </p:val>
                                        </p:tav>
                                      </p:tavLst>
                                    </p:anim>
                                  </p:childTnLst>
                                </p:cTn>
                              </p:par>
                              <p:par>
                                <p:cTn id="55" presetID="15" presetClass="entr" presetSubtype="0"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1000" fill="hold"/>
                                        <p:tgtEl>
                                          <p:spTgt spid="22"/>
                                        </p:tgtEl>
                                        <p:attrNameLst>
                                          <p:attrName>ppt_w</p:attrName>
                                        </p:attrNameLst>
                                      </p:cBhvr>
                                      <p:tavLst>
                                        <p:tav tm="0">
                                          <p:val>
                                            <p:fltVal val="0"/>
                                          </p:val>
                                        </p:tav>
                                        <p:tav tm="100000">
                                          <p:val>
                                            <p:strVal val="#ppt_w"/>
                                          </p:val>
                                        </p:tav>
                                      </p:tavLst>
                                    </p:anim>
                                    <p:anim calcmode="lin" valueType="num">
                                      <p:cBhvr>
                                        <p:cTn id="58" dur="1000" fill="hold"/>
                                        <p:tgtEl>
                                          <p:spTgt spid="22"/>
                                        </p:tgtEl>
                                        <p:attrNameLst>
                                          <p:attrName>ppt_h</p:attrName>
                                        </p:attrNameLst>
                                      </p:cBhvr>
                                      <p:tavLst>
                                        <p:tav tm="0">
                                          <p:val>
                                            <p:fltVal val="0"/>
                                          </p:val>
                                        </p:tav>
                                        <p:tav tm="100000">
                                          <p:val>
                                            <p:strVal val="#ppt_h"/>
                                          </p:val>
                                        </p:tav>
                                      </p:tavLst>
                                    </p:anim>
                                    <p:anim calcmode="lin" valueType="num">
                                      <p:cBhvr>
                                        <p:cTn id="59" dur="1000" fill="hold"/>
                                        <p:tgtEl>
                                          <p:spTgt spid="22"/>
                                        </p:tgtEl>
                                        <p:attrNameLst>
                                          <p:attrName>ppt_x</p:attrName>
                                        </p:attrNameLst>
                                      </p:cBhvr>
                                      <p:tavLst>
                                        <p:tav tm="0" fmla="#ppt_x+(cos(-2*pi*(1-$))*-#ppt_x-sin(-2*pi*(1-$))*(1-#ppt_y))*(1-$)">
                                          <p:val>
                                            <p:fltVal val="0"/>
                                          </p:val>
                                        </p:tav>
                                        <p:tav tm="100000">
                                          <p:val>
                                            <p:fltVal val="1"/>
                                          </p:val>
                                        </p:tav>
                                      </p:tavLst>
                                    </p:anim>
                                    <p:anim calcmode="lin" valueType="num">
                                      <p:cBhvr>
                                        <p:cTn id="60" dur="1000" fill="hold"/>
                                        <p:tgtEl>
                                          <p:spTgt spid="22"/>
                                        </p:tgtEl>
                                        <p:attrNameLst>
                                          <p:attrName>ppt_y</p:attrName>
                                        </p:attrNameLst>
                                      </p:cBhvr>
                                      <p:tavLst>
                                        <p:tav tm="0" fmla="#ppt_y+(sin(-2*pi*(1-$))*-#ppt_x+cos(-2*pi*(1-$))*(1-#ppt_y))*(1-$)">
                                          <p:val>
                                            <p:fltVal val="0"/>
                                          </p:val>
                                        </p:tav>
                                        <p:tav tm="100000">
                                          <p:val>
                                            <p:fltVal val="1"/>
                                          </p:val>
                                        </p:tav>
                                      </p:tavLst>
                                    </p:anim>
                                  </p:childTnLst>
                                </p:cTn>
                              </p:par>
                              <p:par>
                                <p:cTn id="61" presetID="15" presetClass="entr" presetSubtype="0" fill="hold" nodeType="withEffect">
                                  <p:stCondLst>
                                    <p:cond delay="0"/>
                                  </p:stCondLst>
                                  <p:childTnLst>
                                    <p:set>
                                      <p:cBhvr>
                                        <p:cTn id="62" dur="1" fill="hold">
                                          <p:stCondLst>
                                            <p:cond delay="0"/>
                                          </p:stCondLst>
                                        </p:cTn>
                                        <p:tgtEl>
                                          <p:spTgt spid="18"/>
                                        </p:tgtEl>
                                        <p:attrNameLst>
                                          <p:attrName>style.visibility</p:attrName>
                                        </p:attrNameLst>
                                      </p:cBhvr>
                                      <p:to>
                                        <p:strVal val="visible"/>
                                      </p:to>
                                    </p:set>
                                    <p:anim calcmode="lin" valueType="num">
                                      <p:cBhvr>
                                        <p:cTn id="63" dur="1000" fill="hold"/>
                                        <p:tgtEl>
                                          <p:spTgt spid="18"/>
                                        </p:tgtEl>
                                        <p:attrNameLst>
                                          <p:attrName>ppt_w</p:attrName>
                                        </p:attrNameLst>
                                      </p:cBhvr>
                                      <p:tavLst>
                                        <p:tav tm="0">
                                          <p:val>
                                            <p:fltVal val="0"/>
                                          </p:val>
                                        </p:tav>
                                        <p:tav tm="100000">
                                          <p:val>
                                            <p:strVal val="#ppt_w"/>
                                          </p:val>
                                        </p:tav>
                                      </p:tavLst>
                                    </p:anim>
                                    <p:anim calcmode="lin" valueType="num">
                                      <p:cBhvr>
                                        <p:cTn id="64" dur="1000" fill="hold"/>
                                        <p:tgtEl>
                                          <p:spTgt spid="18"/>
                                        </p:tgtEl>
                                        <p:attrNameLst>
                                          <p:attrName>ppt_h</p:attrName>
                                        </p:attrNameLst>
                                      </p:cBhvr>
                                      <p:tavLst>
                                        <p:tav tm="0">
                                          <p:val>
                                            <p:fltVal val="0"/>
                                          </p:val>
                                        </p:tav>
                                        <p:tav tm="100000">
                                          <p:val>
                                            <p:strVal val="#ppt_h"/>
                                          </p:val>
                                        </p:tav>
                                      </p:tavLst>
                                    </p:anim>
                                    <p:anim calcmode="lin" valueType="num">
                                      <p:cBhvr>
                                        <p:cTn id="65"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18"/>
                                        </p:tgtEl>
                                        <p:attrNameLst>
                                          <p:attrName>ppt_y</p:attrName>
                                        </p:attrNameLst>
                                      </p:cBhvr>
                                      <p:tavLst>
                                        <p:tav tm="0" fmla="#ppt_y+(sin(-2*pi*(1-$))*-#ppt_x+cos(-2*pi*(1-$))*(1-#ppt_y))*(1-$)">
                                          <p:val>
                                            <p:fltVal val="0"/>
                                          </p:val>
                                        </p:tav>
                                        <p:tav tm="100000">
                                          <p:val>
                                            <p:fltVal val="1"/>
                                          </p:val>
                                        </p:tav>
                                      </p:tavLst>
                                    </p:anim>
                                  </p:childTnLst>
                                </p:cTn>
                              </p:par>
                              <p:par>
                                <p:cTn id="67" presetID="15" presetClass="entr" presetSubtype="0"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p:cTn id="69" dur="1000" fill="hold"/>
                                        <p:tgtEl>
                                          <p:spTgt spid="23"/>
                                        </p:tgtEl>
                                        <p:attrNameLst>
                                          <p:attrName>ppt_w</p:attrName>
                                        </p:attrNameLst>
                                      </p:cBhvr>
                                      <p:tavLst>
                                        <p:tav tm="0">
                                          <p:val>
                                            <p:fltVal val="0"/>
                                          </p:val>
                                        </p:tav>
                                        <p:tav tm="100000">
                                          <p:val>
                                            <p:strVal val="#ppt_w"/>
                                          </p:val>
                                        </p:tav>
                                      </p:tavLst>
                                    </p:anim>
                                    <p:anim calcmode="lin" valueType="num">
                                      <p:cBhvr>
                                        <p:cTn id="70" dur="1000" fill="hold"/>
                                        <p:tgtEl>
                                          <p:spTgt spid="23"/>
                                        </p:tgtEl>
                                        <p:attrNameLst>
                                          <p:attrName>ppt_h</p:attrName>
                                        </p:attrNameLst>
                                      </p:cBhvr>
                                      <p:tavLst>
                                        <p:tav tm="0">
                                          <p:val>
                                            <p:fltVal val="0"/>
                                          </p:val>
                                        </p:tav>
                                        <p:tav tm="100000">
                                          <p:val>
                                            <p:strVal val="#ppt_h"/>
                                          </p:val>
                                        </p:tav>
                                      </p:tavLst>
                                    </p:anim>
                                    <p:anim calcmode="lin" valueType="num">
                                      <p:cBhvr>
                                        <p:cTn id="71" dur="1000" fill="hold"/>
                                        <p:tgtEl>
                                          <p:spTgt spid="23"/>
                                        </p:tgtEl>
                                        <p:attrNameLst>
                                          <p:attrName>ppt_x</p:attrName>
                                        </p:attrNameLst>
                                      </p:cBhvr>
                                      <p:tavLst>
                                        <p:tav tm="0" fmla="#ppt_x+(cos(-2*pi*(1-$))*-#ppt_x-sin(-2*pi*(1-$))*(1-#ppt_y))*(1-$)">
                                          <p:val>
                                            <p:fltVal val="0"/>
                                          </p:val>
                                        </p:tav>
                                        <p:tav tm="100000">
                                          <p:val>
                                            <p:fltVal val="1"/>
                                          </p:val>
                                        </p:tav>
                                      </p:tavLst>
                                    </p:anim>
                                    <p:anim calcmode="lin" valueType="num">
                                      <p:cBhvr>
                                        <p:cTn id="72" dur="1000" fill="hold"/>
                                        <p:tgtEl>
                                          <p:spTgt spid="2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21" grpId="0"/>
      <p:bldP spid="22" grpId="0"/>
      <p:bldP spid="23" grpId="0"/>
    </p:bldLst>
  </p:timing>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704088"/>
            <a:ext cx="11074400" cy="1010400"/>
          </a:xfrm>
        </p:spPr>
        <p:txBody>
          <a:bodyPr/>
          <a:lstStyle/>
          <a:p>
            <a:pPr eaLnBrk="1" hangingPunct="1">
              <a:defRPr/>
            </a:pPr>
            <a:r>
              <a:rPr lang="fr-FR" sz="4100" b="1" dirty="0">
                <a:solidFill>
                  <a:srgbClr val="FFC000"/>
                </a:solidFill>
                <a:effectLst>
                  <a:outerShdw blurRad="38100" dist="38100" dir="2700000" algn="tl">
                    <a:srgbClr val="000000">
                      <a:alpha val="43137"/>
                    </a:srgbClr>
                  </a:outerShdw>
                </a:effectLst>
              </a:rPr>
              <a:t>Les Ressources</a:t>
            </a:r>
          </a:p>
        </p:txBody>
      </p:sp>
      <p:pic>
        <p:nvPicPr>
          <p:cNvPr id="12295" name="Picture 2"/>
          <p:cNvPicPr>
            <a:picLocks noChangeAspect="1" noChangeArrowheads="1"/>
          </p:cNvPicPr>
          <p:nvPr/>
        </p:nvPicPr>
        <p:blipFill>
          <a:blip r:embed="rId3">
            <a:lum bright="10000"/>
            <a:grayscl/>
          </a:blip>
          <a:srcRect/>
          <a:stretch>
            <a:fillRect/>
          </a:stretch>
        </p:blipFill>
        <p:spPr bwMode="auto">
          <a:xfrm>
            <a:off x="857251" y="1785939"/>
            <a:ext cx="10763249" cy="4071937"/>
          </a:xfrm>
          <a:prstGeom prst="rect">
            <a:avLst/>
          </a:prstGeom>
          <a:noFill/>
          <a:ln w="9525">
            <a:noFill/>
            <a:miter lim="800000"/>
            <a:headEnd/>
            <a:tailEnd/>
          </a:ln>
        </p:spPr>
      </p:pic>
      <p:sp>
        <p:nvSpPr>
          <p:cNvPr id="4" name="Rectangle à coins arrondis 3"/>
          <p:cNvSpPr/>
          <p:nvPr/>
        </p:nvSpPr>
        <p:spPr>
          <a:xfrm>
            <a:off x="1143000" y="1928814"/>
            <a:ext cx="3143251" cy="428625"/>
          </a:xfrm>
          <a:prstGeom prst="round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Rectangle à coins arrondis 4"/>
          <p:cNvSpPr/>
          <p:nvPr/>
        </p:nvSpPr>
        <p:spPr>
          <a:xfrm>
            <a:off x="1047752" y="3571876"/>
            <a:ext cx="3143249" cy="428625"/>
          </a:xfrm>
          <a:prstGeom prst="round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 name="Rectangle à coins arrondis 5"/>
          <p:cNvSpPr/>
          <p:nvPr/>
        </p:nvSpPr>
        <p:spPr>
          <a:xfrm>
            <a:off x="1047752" y="4786314"/>
            <a:ext cx="4667249" cy="428625"/>
          </a:xfrm>
          <a:prstGeom prst="round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 name="Espace réservé du numéro de diapositive 6"/>
          <p:cNvSpPr>
            <a:spLocks noGrp="1"/>
          </p:cNvSpPr>
          <p:nvPr>
            <p:ph type="sldNum" sz="quarter" idx="12"/>
          </p:nvPr>
        </p:nvSpPr>
        <p:spPr/>
        <p:txBody>
          <a:bodyPr/>
          <a:lstStyle/>
          <a:p>
            <a:pPr>
              <a:defRPr/>
            </a:pPr>
            <a:fld id="{35CEDD48-3127-4E44-A67B-395785B76096}" type="slidenum">
              <a:rPr lang="fr-FR" smtClean="0"/>
              <a:pPr>
                <a:defRPr/>
              </a:pPr>
              <a:t>366</a:t>
            </a:fld>
            <a:endParaRPr lang="fr-FR"/>
          </a:p>
        </p:txBody>
      </p:sp>
      <mc:AlternateContent xmlns:mc="http://schemas.openxmlformats.org/markup-compatibility/2006" xmlns:p14="http://schemas.microsoft.com/office/powerpoint/2010/main">
        <mc:Choice Requires="p14">
          <p:contentPart p14:bwMode="auto" r:id="rId4">
            <p14:nvContentPartPr>
              <p14:cNvPr id="357378" name="Ink 2"/>
              <p14:cNvContentPartPr>
                <a14:cpLocks xmlns:a14="http://schemas.microsoft.com/office/drawing/2010/main" noRot="1" noChangeAspect="1" noEditPoints="1" noChangeArrowheads="1" noChangeShapeType="1"/>
              </p14:cNvContentPartPr>
              <p14:nvPr/>
            </p14:nvContentPartPr>
            <p14:xfrm>
              <a:off x="9974263" y="2520950"/>
              <a:ext cx="377825" cy="22225"/>
            </p14:xfrm>
          </p:contentPart>
        </mc:Choice>
        <mc:Fallback xmlns="">
          <p:pic>
            <p:nvPicPr>
              <p:cNvPr id="357378" name="Ink 2"/>
              <p:cNvPicPr>
                <a:picLocks noRot="1" noChangeAspect="1" noEditPoints="1" noChangeArrowheads="1" noChangeShapeType="1"/>
              </p:cNvPicPr>
              <p:nvPr/>
            </p:nvPicPr>
            <p:blipFill>
              <a:blip r:embed="rId5"/>
              <a:stretch>
                <a:fillRect/>
              </a:stretch>
            </p:blipFill>
            <p:spPr>
              <a:xfrm>
                <a:off x="9961781" y="2482952"/>
                <a:ext cx="402789" cy="97862"/>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57379" name="Ink 3"/>
              <p14:cNvContentPartPr>
                <a14:cpLocks xmlns:a14="http://schemas.microsoft.com/office/drawing/2010/main" noRot="1" noChangeAspect="1" noEditPoints="1" noChangeArrowheads="1" noChangeShapeType="1"/>
              </p14:cNvContentPartPr>
              <p14:nvPr/>
            </p14:nvContentPartPr>
            <p14:xfrm>
              <a:off x="9945688" y="2446338"/>
              <a:ext cx="688975" cy="184150"/>
            </p14:xfrm>
          </p:contentPart>
        </mc:Choice>
        <mc:Fallback xmlns="">
          <p:pic>
            <p:nvPicPr>
              <p:cNvPr id="357379" name="Ink 3"/>
              <p:cNvPicPr>
                <a:picLocks noRot="1" noChangeAspect="1" noEditPoints="1" noChangeArrowheads="1" noChangeShapeType="1"/>
              </p:cNvPicPr>
              <p:nvPr/>
            </p:nvPicPr>
            <p:blipFill>
              <a:blip r:embed="rId7"/>
              <a:stretch>
                <a:fillRect/>
              </a:stretch>
            </p:blipFill>
            <p:spPr>
              <a:xfrm>
                <a:off x="9933196" y="2408213"/>
                <a:ext cx="713959" cy="2600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57380" name="Ink 4"/>
              <p14:cNvContentPartPr>
                <a14:cpLocks xmlns:a14="http://schemas.microsoft.com/office/drawing/2010/main" noRot="1" noChangeAspect="1" noEditPoints="1" noChangeArrowheads="1" noChangeShapeType="1"/>
              </p14:cNvContentPartPr>
              <p14:nvPr/>
            </p14:nvContentPartPr>
            <p14:xfrm>
              <a:off x="1220788" y="2768600"/>
              <a:ext cx="977900" cy="177800"/>
            </p14:xfrm>
          </p:contentPart>
        </mc:Choice>
        <mc:Fallback xmlns="">
          <p:pic>
            <p:nvPicPr>
              <p:cNvPr id="357380" name="Ink 4"/>
              <p:cNvPicPr>
                <a:picLocks noRot="1" noChangeAspect="1" noEditPoints="1" noChangeArrowheads="1" noChangeShapeType="1"/>
              </p:cNvPicPr>
              <p:nvPr/>
            </p:nvPicPr>
            <p:blipFill>
              <a:blip r:embed="rId9"/>
              <a:stretch>
                <a:fillRect/>
              </a:stretch>
            </p:blipFill>
            <p:spPr>
              <a:xfrm>
                <a:off x="1208306" y="2730449"/>
                <a:ext cx="1002864" cy="253743"/>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57381" name="Ink 5"/>
              <p14:cNvContentPartPr>
                <a14:cpLocks xmlns:a14="http://schemas.microsoft.com/office/drawing/2010/main" noRot="1" noChangeAspect="1" noEditPoints="1" noChangeArrowheads="1" noChangeShapeType="1"/>
              </p14:cNvContentPartPr>
              <p14:nvPr/>
            </p14:nvContentPartPr>
            <p14:xfrm>
              <a:off x="2995613" y="2743200"/>
              <a:ext cx="1798637" cy="225425"/>
            </p14:xfrm>
          </p:contentPart>
        </mc:Choice>
        <mc:Fallback xmlns="">
          <p:pic>
            <p:nvPicPr>
              <p:cNvPr id="357381" name="Ink 5"/>
              <p:cNvPicPr>
                <a:picLocks noRot="1" noChangeAspect="1" noEditPoints="1" noChangeArrowheads="1" noChangeShapeType="1"/>
              </p:cNvPicPr>
              <p:nvPr/>
            </p:nvPicPr>
            <p:blipFill>
              <a:blip r:embed="rId11"/>
              <a:stretch>
                <a:fillRect/>
              </a:stretch>
            </p:blipFill>
            <p:spPr>
              <a:xfrm>
                <a:off x="2983022" y="2706495"/>
                <a:ext cx="1823820" cy="298489"/>
              </a:xfrm>
              <a:prstGeom prst="rect">
                <a:avLst/>
              </a:prstGeom>
            </p:spPr>
          </p:pic>
        </mc:Fallback>
      </mc:AlternateContent>
    </p:spTree>
  </p:cSld>
  <p:clrMapOvr>
    <a:masterClrMapping/>
  </p:clrMapOvr>
  <p:transition/>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hangingPunct="1">
              <a:defRPr/>
            </a:pPr>
            <a:r>
              <a:rPr lang="fr-FR" sz="4100" b="1" dirty="0">
                <a:solidFill>
                  <a:srgbClr val="FFC000"/>
                </a:solidFill>
                <a:effectLst>
                  <a:outerShdw blurRad="38100" dist="38100" dir="2700000" algn="tl">
                    <a:srgbClr val="000000">
                      <a:alpha val="43137"/>
                    </a:srgbClr>
                  </a:outerShdw>
                </a:effectLst>
              </a:rPr>
              <a:t>Affectation des ressources</a:t>
            </a:r>
          </a:p>
        </p:txBody>
      </p:sp>
      <p:pic>
        <p:nvPicPr>
          <p:cNvPr id="49155" name="Picture 2"/>
          <p:cNvPicPr>
            <a:picLocks noChangeAspect="1" noChangeArrowheads="1"/>
          </p:cNvPicPr>
          <p:nvPr/>
        </p:nvPicPr>
        <p:blipFill>
          <a:blip r:embed="rId3">
            <a:lum bright="10000"/>
            <a:grayscl/>
          </a:blip>
          <a:srcRect/>
          <a:stretch>
            <a:fillRect/>
          </a:stretch>
        </p:blipFill>
        <p:spPr bwMode="auto">
          <a:xfrm>
            <a:off x="952501" y="1928813"/>
            <a:ext cx="10462684" cy="4000500"/>
          </a:xfrm>
          <a:prstGeom prst="rect">
            <a:avLst/>
          </a:prstGeom>
          <a:noFill/>
          <a:ln w="9525">
            <a:noFill/>
            <a:miter lim="800000"/>
            <a:headEnd/>
            <a:tailEnd/>
          </a:ln>
        </p:spPr>
      </p:pic>
      <p:sp>
        <p:nvSpPr>
          <p:cNvPr id="4" name="Rectangle à coins arrondis 3"/>
          <p:cNvSpPr/>
          <p:nvPr/>
        </p:nvSpPr>
        <p:spPr>
          <a:xfrm>
            <a:off x="952500" y="2000251"/>
            <a:ext cx="3143251" cy="428625"/>
          </a:xfrm>
          <a:prstGeom prst="round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Rectangle à coins arrondis 4"/>
          <p:cNvSpPr/>
          <p:nvPr/>
        </p:nvSpPr>
        <p:spPr>
          <a:xfrm>
            <a:off x="979710" y="3571876"/>
            <a:ext cx="3143251" cy="428625"/>
          </a:xfrm>
          <a:prstGeom prst="round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 name="Rectangle à coins arrondis 5"/>
          <p:cNvSpPr/>
          <p:nvPr/>
        </p:nvSpPr>
        <p:spPr>
          <a:xfrm>
            <a:off x="979711" y="5000626"/>
            <a:ext cx="4857751" cy="428625"/>
          </a:xfrm>
          <a:prstGeom prst="round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 name="Espace réservé du numéro de diapositive 6"/>
          <p:cNvSpPr>
            <a:spLocks noGrp="1"/>
          </p:cNvSpPr>
          <p:nvPr>
            <p:ph type="sldNum" sz="quarter" idx="12"/>
          </p:nvPr>
        </p:nvSpPr>
        <p:spPr/>
        <p:txBody>
          <a:bodyPr/>
          <a:lstStyle/>
          <a:p>
            <a:pPr>
              <a:defRPr/>
            </a:pPr>
            <a:fld id="{BF383874-CBF6-410E-AE59-577CFEBAEABB}" type="slidenum">
              <a:rPr lang="fr-FR" smtClean="0"/>
              <a:pPr>
                <a:defRPr/>
              </a:pPr>
              <a:t>367</a:t>
            </a:fld>
            <a:endParaRPr lang="fr-FR"/>
          </a:p>
        </p:txBody>
      </p:sp>
    </p:spTree>
  </p:cSld>
  <p:clrMapOvr>
    <a:masterClrMapping/>
  </p:clrMapOvr>
  <p:transition/>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dirty="0">
                <a:solidFill>
                  <a:srgbClr val="FFC000"/>
                </a:solidFill>
                <a:effectLst>
                  <a:outerShdw blurRad="38100" dist="38100" dir="2700000" algn="tl">
                    <a:srgbClr val="000000">
                      <a:alpha val="43137"/>
                    </a:srgbClr>
                  </a:outerShdw>
                </a:effectLst>
              </a:rPr>
              <a:t>Ne pas confondre Délai et charge</a:t>
            </a:r>
            <a:endParaRPr lang="fr-FR" dirty="0">
              <a:solidFill>
                <a:srgbClr val="FFC000"/>
              </a:solidFill>
            </a:endParaRPr>
          </a:p>
        </p:txBody>
      </p:sp>
      <p:pic>
        <p:nvPicPr>
          <p:cNvPr id="3" name="Picture 2"/>
          <p:cNvPicPr>
            <a:picLocks noChangeAspect="1" noChangeArrowheads="1"/>
          </p:cNvPicPr>
          <p:nvPr/>
        </p:nvPicPr>
        <p:blipFill>
          <a:blip r:embed="rId2">
            <a:lum bright="10000"/>
            <a:grayscl/>
          </a:blip>
          <a:srcRect/>
          <a:stretch>
            <a:fillRect/>
          </a:stretch>
        </p:blipFill>
        <p:spPr bwMode="auto">
          <a:xfrm>
            <a:off x="476251" y="2143126"/>
            <a:ext cx="11315700" cy="4429125"/>
          </a:xfrm>
          <a:prstGeom prst="rect">
            <a:avLst/>
          </a:prstGeom>
          <a:noFill/>
          <a:ln w="9525">
            <a:noFill/>
            <a:miter lim="800000"/>
            <a:headEnd/>
            <a:tailEnd/>
          </a:ln>
        </p:spPr>
      </p:pic>
      <p:sp>
        <p:nvSpPr>
          <p:cNvPr id="4" name="Rectangle à coins arrondis 3"/>
          <p:cNvSpPr/>
          <p:nvPr/>
        </p:nvSpPr>
        <p:spPr>
          <a:xfrm>
            <a:off x="1619251" y="2286000"/>
            <a:ext cx="9525000" cy="928688"/>
          </a:xfrm>
          <a:prstGeom prst="round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Rectangle à coins arrondis 4"/>
          <p:cNvSpPr/>
          <p:nvPr/>
        </p:nvSpPr>
        <p:spPr>
          <a:xfrm>
            <a:off x="1619251" y="3286125"/>
            <a:ext cx="9525000" cy="928688"/>
          </a:xfrm>
          <a:prstGeom prst="roundRect">
            <a:avLst/>
          </a:prstGeom>
          <a:solidFill>
            <a:srgbClr val="FFC0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sz="4500" b="1" dirty="0">
                <a:solidFill>
                  <a:srgbClr val="FFC000"/>
                </a:solidFill>
                <a:effectLst>
                  <a:outerShdw blurRad="38100" dist="38100" dir="2700000" algn="tl">
                    <a:srgbClr val="000000">
                      <a:alpha val="43137"/>
                    </a:srgbClr>
                  </a:outerShdw>
                </a:effectLst>
              </a:rPr>
              <a:t>Charge de travail</a:t>
            </a:r>
          </a:p>
        </p:txBody>
      </p:sp>
      <p:sp>
        <p:nvSpPr>
          <p:cNvPr id="51203" name="Espace réservé du contenu 2"/>
          <p:cNvSpPr>
            <a:spLocks noGrp="1"/>
          </p:cNvSpPr>
          <p:nvPr>
            <p:ph idx="1"/>
          </p:nvPr>
        </p:nvSpPr>
        <p:spPr/>
        <p:txBody>
          <a:bodyPr/>
          <a:lstStyle/>
          <a:p>
            <a:pPr eaLnBrk="1" hangingPunct="1">
              <a:buFont typeface="Wingdings 2" pitchFamily="18" charset="2"/>
              <a:buNone/>
            </a:pPr>
            <a:r>
              <a:rPr lang="fr-FR" sz="2000" dirty="0"/>
              <a:t>La charge est la quantité de travail exprimée en :</a:t>
            </a:r>
          </a:p>
          <a:p>
            <a:pPr lvl="1" algn="ctr" eaLnBrk="1" hangingPunct="1">
              <a:buFont typeface="Wingdings 2" pitchFamily="18" charset="2"/>
              <a:buNone/>
            </a:pPr>
            <a:r>
              <a:rPr lang="fr-FR" sz="2800" b="1" dirty="0"/>
              <a:t>ressources  × temps</a:t>
            </a:r>
            <a:r>
              <a:rPr lang="fr-FR" sz="1800" dirty="0"/>
              <a:t>.</a:t>
            </a:r>
          </a:p>
          <a:p>
            <a:pPr eaLnBrk="1" hangingPunct="1"/>
            <a:endParaRPr lang="fr-FR" sz="2000" dirty="0"/>
          </a:p>
          <a:p>
            <a:pPr eaLnBrk="1" hangingPunct="1"/>
            <a:r>
              <a:rPr lang="fr-FR" sz="2000" dirty="0"/>
              <a:t>Les ressources sont souvent des hommes</a:t>
            </a:r>
          </a:p>
          <a:p>
            <a:pPr eaLnBrk="1" hangingPunct="1"/>
            <a:r>
              <a:rPr lang="fr-FR" sz="2000" dirty="0"/>
              <a:t>Le temps est le :</a:t>
            </a:r>
          </a:p>
          <a:p>
            <a:pPr lvl="1" eaLnBrk="1" hangingPunct="1"/>
            <a:r>
              <a:rPr lang="fr-FR" sz="1800" dirty="0"/>
              <a:t>mois pour les grands projets,</a:t>
            </a:r>
          </a:p>
          <a:p>
            <a:pPr lvl="1" eaLnBrk="1" hangingPunct="1"/>
            <a:r>
              <a:rPr lang="fr-FR" sz="1800" dirty="0"/>
              <a:t>jour pour les petits projets.</a:t>
            </a:r>
          </a:p>
        </p:txBody>
      </p:sp>
      <p:pic>
        <p:nvPicPr>
          <p:cNvPr id="51204" name="Picture 2"/>
          <p:cNvPicPr>
            <a:picLocks noChangeAspect="1" noChangeArrowheads="1"/>
          </p:cNvPicPr>
          <p:nvPr/>
        </p:nvPicPr>
        <p:blipFill>
          <a:blip r:embed="rId3"/>
          <a:srcRect/>
          <a:stretch>
            <a:fillRect/>
          </a:stretch>
        </p:blipFill>
        <p:spPr bwMode="auto">
          <a:xfrm>
            <a:off x="6982279" y="3520615"/>
            <a:ext cx="4229100" cy="1209675"/>
          </a:xfrm>
          <a:prstGeom prst="rect">
            <a:avLst/>
          </a:prstGeom>
          <a:noFill/>
          <a:ln w="9525">
            <a:noFill/>
            <a:miter lim="800000"/>
            <a:headEnd/>
            <a:tailEnd/>
          </a:ln>
        </p:spPr>
      </p:pic>
      <p:sp>
        <p:nvSpPr>
          <p:cNvPr id="5" name="Rectangle à coins arrondis 4"/>
          <p:cNvSpPr/>
          <p:nvPr/>
        </p:nvSpPr>
        <p:spPr>
          <a:xfrm>
            <a:off x="3119022" y="2144907"/>
            <a:ext cx="6477000" cy="642937"/>
          </a:xfrm>
          <a:prstGeom prst="round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1095" y="190500"/>
            <a:ext cx="10353761" cy="1326321"/>
          </a:xfrm>
        </p:spPr>
        <p:txBody>
          <a:bodyPr>
            <a:normAutofit/>
          </a:bodyPr>
          <a:lstStyle/>
          <a:p>
            <a:pPr lvl="0"/>
            <a:r>
              <a:rPr lang="fr-FR" dirty="0">
                <a:solidFill>
                  <a:srgbClr val="FFC000"/>
                </a:solidFill>
                <a:effectLst/>
              </a:rPr>
              <a:t>La maintenance corrective et la planification production</a:t>
            </a:r>
          </a:p>
        </p:txBody>
      </p:sp>
      <p:sp>
        <p:nvSpPr>
          <p:cNvPr id="3" name="Espace réservé du contenu 2"/>
          <p:cNvSpPr>
            <a:spLocks noGrp="1"/>
          </p:cNvSpPr>
          <p:nvPr>
            <p:ph idx="1"/>
          </p:nvPr>
        </p:nvSpPr>
        <p:spPr>
          <a:xfrm>
            <a:off x="913794" y="2096064"/>
            <a:ext cx="10859105" cy="4355536"/>
          </a:xfrm>
        </p:spPr>
        <p:txBody>
          <a:bodyPr>
            <a:normAutofit/>
          </a:bodyPr>
          <a:lstStyle/>
          <a:p>
            <a:r>
              <a:rPr lang="fr-FR" sz="2400" dirty="0"/>
              <a:t>La planification est la fonction primordiale dans l'industrie, car c'est grâce à elle on peut optimiser et bien répartir les ressources pour réduire les charges "Réduction des coûts" et d'autre part, livrer nos clients dans les délais souhaités "Respect des délais" . </a:t>
            </a:r>
          </a:p>
          <a:p>
            <a:r>
              <a:rPr lang="fr-FR" sz="2400" dirty="0"/>
              <a:t>Malheureusement la maintenance corrective influence négativement sur cette fonction et surtout lorsqu'on se retrouve dans des cas ou les pannes sont fréquentes .</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sz="4500" b="1" dirty="0">
                <a:solidFill>
                  <a:srgbClr val="FFFF00"/>
                </a:solidFill>
                <a:effectLst>
                  <a:outerShdw blurRad="38100" dist="38100" dir="2700000" algn="tl">
                    <a:srgbClr val="000000">
                      <a:alpha val="43137"/>
                    </a:srgbClr>
                  </a:outerShdw>
                </a:effectLst>
              </a:rPr>
              <a:t>Planification</a:t>
            </a:r>
          </a:p>
        </p:txBody>
      </p:sp>
      <p:sp>
        <p:nvSpPr>
          <p:cNvPr id="3" name="Espace réservé du contenu 2"/>
          <p:cNvSpPr>
            <a:spLocks noGrp="1"/>
          </p:cNvSpPr>
          <p:nvPr>
            <p:ph idx="1"/>
          </p:nvPr>
        </p:nvSpPr>
        <p:spPr/>
        <p:txBody>
          <a:bodyPr>
            <a:normAutofit/>
          </a:bodyPr>
          <a:lstStyle/>
          <a:p>
            <a:pPr marL="0" indent="0" algn="just" eaLnBrk="1" fontAlgn="auto" hangingPunct="1">
              <a:lnSpc>
                <a:spcPct val="150000"/>
              </a:lnSpc>
              <a:spcAft>
                <a:spcPts val="0"/>
              </a:spcAft>
              <a:buClr>
                <a:schemeClr val="accent3"/>
              </a:buClr>
              <a:buFont typeface="Wingdings 2"/>
              <a:buNone/>
              <a:defRPr/>
            </a:pPr>
            <a:r>
              <a:rPr lang="fr-FR" sz="2400" dirty="0"/>
              <a:t>La planification consiste à définir </a:t>
            </a:r>
            <a:r>
              <a:rPr lang="fr-FR" sz="2400" b="1" dirty="0">
                <a:solidFill>
                  <a:srgbClr val="D9F147"/>
                </a:solidFill>
              </a:rPr>
              <a:t>l'enchaînement des tâches </a:t>
            </a:r>
            <a:r>
              <a:rPr lang="fr-FR" sz="2400" dirty="0"/>
              <a:t>les unes par rapport aux autres et à placer celles-ci en fonction du </a:t>
            </a:r>
            <a:r>
              <a:rPr lang="fr-FR" sz="2400" b="1" dirty="0">
                <a:solidFill>
                  <a:srgbClr val="D9F147"/>
                </a:solidFill>
              </a:rPr>
              <a:t>calendrier</a:t>
            </a:r>
            <a:r>
              <a:rPr lang="fr-FR" sz="2400" dirty="0"/>
              <a:t> pour définir les instants où ces tâches pourront être réalisées.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sz="4500" b="1" dirty="0">
                <a:solidFill>
                  <a:srgbClr val="FFC000"/>
                </a:solidFill>
                <a:effectLst>
                  <a:outerShdw blurRad="38100" dist="38100" dir="2700000" algn="tl">
                    <a:srgbClr val="000000">
                      <a:alpha val="43137"/>
                    </a:srgbClr>
                  </a:outerShdw>
                </a:effectLst>
              </a:rPr>
              <a:t>Le Planning</a:t>
            </a:r>
          </a:p>
        </p:txBody>
      </p:sp>
      <p:sp>
        <p:nvSpPr>
          <p:cNvPr id="3" name="Espace réservé du contenu 2"/>
          <p:cNvSpPr>
            <a:spLocks noGrp="1"/>
          </p:cNvSpPr>
          <p:nvPr>
            <p:ph idx="1"/>
          </p:nvPr>
        </p:nvSpPr>
        <p:spPr>
          <a:xfrm>
            <a:off x="190501" y="1935164"/>
            <a:ext cx="11130642" cy="4389437"/>
          </a:xfrm>
        </p:spPr>
        <p:txBody>
          <a:bodyPr>
            <a:normAutofit/>
          </a:bodyPr>
          <a:lstStyle/>
          <a:p>
            <a:pPr marL="0" lvl="1" indent="0" algn="just" eaLnBrk="1" fontAlgn="auto" hangingPunct="1">
              <a:lnSpc>
                <a:spcPct val="150000"/>
              </a:lnSpc>
              <a:spcAft>
                <a:spcPts val="0"/>
              </a:spcAft>
              <a:buFont typeface="Wingdings 2"/>
              <a:buNone/>
              <a:defRPr/>
            </a:pPr>
            <a:r>
              <a:rPr lang="fr-FR" sz="2000" dirty="0"/>
              <a:t>Le planning donne un cadre de travail et permet à tous les participants au projet de se situer dans un travail commun et une perspective globale : </a:t>
            </a:r>
          </a:p>
          <a:p>
            <a:pPr marL="640080" lvl="1" indent="-246888" algn="just" eaLnBrk="1" fontAlgn="auto" hangingPunct="1">
              <a:lnSpc>
                <a:spcPct val="150000"/>
              </a:lnSpc>
              <a:spcAft>
                <a:spcPts val="0"/>
              </a:spcAft>
              <a:buFont typeface="Wingdings 2"/>
              <a:buChar char=""/>
              <a:defRPr/>
            </a:pPr>
            <a:r>
              <a:rPr lang="fr-FR" sz="2000" dirty="0"/>
              <a:t>des tâches à réaliser </a:t>
            </a:r>
          </a:p>
          <a:p>
            <a:pPr marL="640080" lvl="1" indent="-246888" algn="just" eaLnBrk="1" fontAlgn="auto" hangingPunct="1">
              <a:lnSpc>
                <a:spcPct val="150000"/>
              </a:lnSpc>
              <a:spcAft>
                <a:spcPts val="0"/>
              </a:spcAft>
              <a:buFont typeface="Wingdings 2"/>
              <a:buChar char=""/>
              <a:defRPr/>
            </a:pPr>
            <a:r>
              <a:rPr lang="fr-FR" sz="2000" dirty="0"/>
              <a:t>un cheminement logique </a:t>
            </a:r>
          </a:p>
          <a:p>
            <a:pPr marL="640080" lvl="1" indent="-246888" algn="just" eaLnBrk="1" fontAlgn="auto" hangingPunct="1">
              <a:lnSpc>
                <a:spcPct val="150000"/>
              </a:lnSpc>
              <a:spcAft>
                <a:spcPts val="0"/>
              </a:spcAft>
              <a:buFont typeface="Wingdings 2"/>
              <a:buChar char=""/>
              <a:defRPr/>
            </a:pPr>
            <a:r>
              <a:rPr lang="fr-FR" sz="2000" dirty="0"/>
              <a:t>des objectifs à atteindre </a:t>
            </a:r>
          </a:p>
          <a:p>
            <a:pPr marL="640080" lvl="1" indent="-246888" algn="just" eaLnBrk="1" fontAlgn="auto" hangingPunct="1">
              <a:lnSpc>
                <a:spcPct val="150000"/>
              </a:lnSpc>
              <a:spcAft>
                <a:spcPts val="0"/>
              </a:spcAft>
              <a:buFont typeface="Wingdings 2"/>
              <a:buChar char=""/>
              <a:defRPr/>
            </a:pPr>
            <a:r>
              <a:rPr lang="fr-FR" sz="2000" dirty="0"/>
              <a:t>une vision d'avenir </a:t>
            </a:r>
          </a:p>
          <a:p>
            <a:pPr marL="640080" lvl="1" indent="-246888" algn="just" eaLnBrk="1" fontAlgn="auto" hangingPunct="1">
              <a:lnSpc>
                <a:spcPct val="150000"/>
              </a:lnSpc>
              <a:spcAft>
                <a:spcPts val="0"/>
              </a:spcAft>
              <a:buFont typeface="Wingdings 2"/>
              <a:buChar char=""/>
              <a:defRPr/>
            </a:pPr>
            <a:r>
              <a:rPr lang="fr-FR" sz="2000" dirty="0"/>
              <a:t>c'est le fil conducteur du projet.</a:t>
            </a:r>
          </a:p>
          <a:p>
            <a:pPr marL="274320" indent="-274320" algn="just" eaLnBrk="1" fontAlgn="auto" hangingPunct="1">
              <a:spcAft>
                <a:spcPts val="0"/>
              </a:spcAft>
              <a:buClr>
                <a:schemeClr val="accent3"/>
              </a:buClr>
              <a:buFont typeface="Wingdings 2"/>
              <a:buChar char=""/>
              <a:defRPr/>
            </a:pP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3">
                                            <p:txEl>
                                              <p:pRg st="4" end="4"/>
                                            </p:txEl>
                                          </p:spTgt>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grpId="0"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1"/>
          <p:cNvSpPr>
            <a:spLocks noGrp="1"/>
          </p:cNvSpPr>
          <p:nvPr>
            <p:ph type="title" sz="quarter"/>
          </p:nvPr>
        </p:nvSpPr>
        <p:spPr>
          <a:xfrm>
            <a:off x="141817" y="1"/>
            <a:ext cx="11148483" cy="792163"/>
          </a:xfrm>
        </p:spPr>
        <p:txBody>
          <a:bodyPr/>
          <a:lstStyle/>
          <a:p>
            <a:r>
              <a:rPr lang="fr-FR"/>
              <a:t>Planning 5S</a:t>
            </a:r>
          </a:p>
        </p:txBody>
      </p:sp>
      <p:pic>
        <p:nvPicPr>
          <p:cNvPr id="5123" name="Picture 2"/>
          <p:cNvPicPr>
            <a:picLocks noGrp="1" noChangeAspect="1" noChangeArrowheads="1"/>
          </p:cNvPicPr>
          <p:nvPr>
            <p:ph sz="quarter" idx="1"/>
          </p:nvPr>
        </p:nvPicPr>
        <p:blipFill>
          <a:blip r:embed="rId2"/>
          <a:srcRect/>
          <a:stretch>
            <a:fillRect/>
          </a:stretch>
        </p:blipFill>
        <p:spPr>
          <a:xfrm>
            <a:off x="0" y="1214438"/>
            <a:ext cx="12192000" cy="5357812"/>
          </a:xfrm>
        </p:spPr>
      </p:pic>
    </p:spTree>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Grp="1" noChangeArrowheads="1"/>
          </p:cNvSpPr>
          <p:nvPr>
            <p:ph type="ctrTitle"/>
          </p:nvPr>
        </p:nvSpPr>
        <p:spPr>
          <a:xfrm>
            <a:off x="571461" y="1571612"/>
            <a:ext cx="10468864" cy="1828800"/>
          </a:xfrm>
        </p:spPr>
        <p:txBody>
          <a:bodyPr/>
          <a:lstStyle/>
          <a:p>
            <a:pPr eaLnBrk="1" fontAlgn="auto" hangingPunct="1">
              <a:spcAft>
                <a:spcPts val="0"/>
              </a:spcAft>
              <a:defRPr/>
            </a:pPr>
            <a:r>
              <a:rPr lang="fr-FR" dirty="0">
                <a:ln w="18415" cmpd="sng">
                  <a:solidFill>
                    <a:srgbClr val="FFFFFF"/>
                  </a:solidFill>
                  <a:prstDash val="solid"/>
                </a:ln>
                <a:solidFill>
                  <a:srgbClr val="FFFFFF"/>
                </a:solidFill>
                <a:effectLst>
                  <a:outerShdw blurRad="38100" dist="38100" dir="2700000" algn="tl">
                    <a:srgbClr val="000000">
                      <a:alpha val="43137"/>
                    </a:srgbClr>
                  </a:outerShdw>
                </a:effectLst>
              </a:rPr>
              <a:t>Découpage d’un projet</a:t>
            </a:r>
          </a:p>
        </p:txBody>
      </p:sp>
      <p:sp>
        <p:nvSpPr>
          <p:cNvPr id="54275" name="Rectangle 5"/>
          <p:cNvSpPr>
            <a:spLocks noGrp="1" noChangeArrowheads="1"/>
          </p:cNvSpPr>
          <p:nvPr>
            <p:ph type="subTitle" idx="1"/>
          </p:nvPr>
        </p:nvSpPr>
        <p:spPr>
          <a:xfrm>
            <a:off x="203200" y="4143376"/>
            <a:ext cx="11988800" cy="792163"/>
          </a:xfrm>
        </p:spPr>
        <p:txBody>
          <a:bodyPr/>
          <a:lstStyle/>
          <a:p>
            <a:pPr marR="0" algn="ctr" eaLnBrk="1" hangingPunct="1"/>
            <a:r>
              <a:rPr lang="fr-FR" sz="3000" b="1" i="1">
                <a:solidFill>
                  <a:srgbClr val="FFFF00"/>
                </a:solidFill>
              </a:rPr>
              <a:t>Un éléphant, ça se mange par petits morceaux</a:t>
            </a:r>
          </a:p>
        </p:txBody>
      </p:sp>
      <p:pic>
        <p:nvPicPr>
          <p:cNvPr id="54276" name="Picture 6" descr="AN02321_"/>
          <p:cNvPicPr>
            <a:picLocks noChangeAspect="1" noChangeArrowheads="1"/>
          </p:cNvPicPr>
          <p:nvPr/>
        </p:nvPicPr>
        <p:blipFill>
          <a:blip r:embed="rId3"/>
          <a:srcRect/>
          <a:stretch>
            <a:fillRect/>
          </a:stretch>
        </p:blipFill>
        <p:spPr bwMode="auto">
          <a:xfrm>
            <a:off x="4667251" y="4929188"/>
            <a:ext cx="3225800" cy="1719262"/>
          </a:xfrm>
          <a:prstGeom prst="rect">
            <a:avLst/>
          </a:prstGeom>
          <a:noFill/>
          <a:ln w="9525">
            <a:noFill/>
            <a:miter lim="800000"/>
            <a:headEnd/>
            <a:tailEnd/>
          </a:ln>
        </p:spPr>
      </p:pic>
    </p:spTree>
  </p:cSld>
  <p:clrMapOvr>
    <a:masterClrMapping/>
  </p:clrMapOvr>
  <p:transition/>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pPr eaLnBrk="1" fontAlgn="auto" hangingPunct="1">
              <a:spcAft>
                <a:spcPts val="0"/>
              </a:spcAft>
              <a:defRPr/>
            </a:pPr>
            <a:r>
              <a:rPr lang="fr-FR" sz="4800" b="1" dirty="0">
                <a:solidFill>
                  <a:srgbClr val="FFC000"/>
                </a:solidFill>
                <a:effectLst>
                  <a:outerShdw blurRad="38100" dist="38100" dir="2700000" algn="tl">
                    <a:srgbClr val="000000">
                      <a:alpha val="43137"/>
                    </a:srgbClr>
                  </a:outerShdw>
                </a:effectLst>
              </a:rPr>
              <a:t>Découpage d’un projet</a:t>
            </a:r>
          </a:p>
        </p:txBody>
      </p:sp>
      <p:sp>
        <p:nvSpPr>
          <p:cNvPr id="55299" name="Espace réservé du contenu 3"/>
          <p:cNvSpPr>
            <a:spLocks noGrp="1"/>
          </p:cNvSpPr>
          <p:nvPr>
            <p:ph idx="1"/>
          </p:nvPr>
        </p:nvSpPr>
        <p:spPr/>
        <p:txBody>
          <a:bodyPr>
            <a:normAutofit fontScale="92500"/>
          </a:bodyPr>
          <a:lstStyle/>
          <a:p>
            <a:pPr marL="457200" indent="-457200" algn="just" eaLnBrk="1" hangingPunct="1">
              <a:lnSpc>
                <a:spcPct val="150000"/>
              </a:lnSpc>
              <a:buClr>
                <a:srgbClr val="C00000"/>
              </a:buClr>
              <a:buFont typeface="Calibri" pitchFamily="34" charset="0"/>
              <a:buAutoNum type="arabicPeriod"/>
            </a:pPr>
            <a:r>
              <a:rPr lang="fr-FR" sz="2400" dirty="0">
                <a:solidFill>
                  <a:srgbClr val="D9F147"/>
                </a:solidFill>
              </a:rPr>
              <a:t>Faciliter la compréhension </a:t>
            </a:r>
            <a:r>
              <a:rPr lang="fr-FR" sz="2400" dirty="0"/>
              <a:t>et la manipulation d'un ensemble complexe par la détermination de sous-ensembles de moindre complexité </a:t>
            </a:r>
          </a:p>
          <a:p>
            <a:pPr marL="457200" indent="-457200" algn="just" eaLnBrk="1" hangingPunct="1">
              <a:lnSpc>
                <a:spcPct val="150000"/>
              </a:lnSpc>
              <a:buClr>
                <a:srgbClr val="C00000"/>
              </a:buClr>
              <a:buFont typeface="Calibri" pitchFamily="34" charset="0"/>
              <a:buAutoNum type="arabicPeriod"/>
            </a:pPr>
            <a:r>
              <a:rPr lang="fr-FR" sz="2400" dirty="0">
                <a:solidFill>
                  <a:srgbClr val="D9F147"/>
                </a:solidFill>
              </a:rPr>
              <a:t>Classer </a:t>
            </a:r>
            <a:r>
              <a:rPr lang="fr-FR" sz="2400" dirty="0"/>
              <a:t>et hiérarchiser </a:t>
            </a:r>
          </a:p>
          <a:p>
            <a:pPr marL="457200" indent="-457200" algn="just" eaLnBrk="1" hangingPunct="1">
              <a:lnSpc>
                <a:spcPct val="150000"/>
              </a:lnSpc>
              <a:buClr>
                <a:srgbClr val="C00000"/>
              </a:buClr>
              <a:buFont typeface="Calibri" pitchFamily="34" charset="0"/>
              <a:buAutoNum type="arabicPeriod"/>
            </a:pPr>
            <a:r>
              <a:rPr lang="fr-FR" sz="2400" dirty="0"/>
              <a:t>Essayer de </a:t>
            </a:r>
            <a:r>
              <a:rPr lang="fr-FR" sz="2400" dirty="0">
                <a:solidFill>
                  <a:srgbClr val="D9F147"/>
                </a:solidFill>
              </a:rPr>
              <a:t>ne rien oublier </a:t>
            </a:r>
          </a:p>
          <a:p>
            <a:pPr marL="457200" indent="-457200" algn="just" eaLnBrk="1" hangingPunct="1">
              <a:lnSpc>
                <a:spcPct val="150000"/>
              </a:lnSpc>
              <a:buClr>
                <a:srgbClr val="C00000"/>
              </a:buClr>
              <a:buFont typeface="Calibri" pitchFamily="34" charset="0"/>
              <a:buAutoNum type="arabicPeriod"/>
            </a:pPr>
            <a:r>
              <a:rPr lang="fr-FR" sz="2400" dirty="0"/>
              <a:t>Permettre un </a:t>
            </a:r>
            <a:r>
              <a:rPr lang="fr-FR" sz="2400" dirty="0">
                <a:solidFill>
                  <a:srgbClr val="D9F147"/>
                </a:solidFill>
              </a:rPr>
              <a:t>suivi efficace </a:t>
            </a:r>
            <a:r>
              <a:rPr lang="fr-FR" sz="2400" dirty="0"/>
              <a:t>du projet lors de son exécution grâce à l'utilisation de ces structures. </a:t>
            </a:r>
          </a:p>
        </p:txBody>
      </p:sp>
      <p:sp>
        <p:nvSpPr>
          <p:cNvPr id="5" name="Espace réservé du numéro de diapositive 4"/>
          <p:cNvSpPr>
            <a:spLocks noGrp="1"/>
          </p:cNvSpPr>
          <p:nvPr>
            <p:ph type="sldNum" sz="quarter" idx="12"/>
          </p:nvPr>
        </p:nvSpPr>
        <p:spPr/>
        <p:txBody>
          <a:bodyPr/>
          <a:lstStyle/>
          <a:p>
            <a:pPr>
              <a:defRPr/>
            </a:pPr>
            <a:fld id="{FC3B66B1-3812-4469-B514-2A523130A775}" type="slidenum">
              <a:rPr lang="fr-FR"/>
              <a:pPr>
                <a:defRPr/>
              </a:pPr>
              <a:t>374</a:t>
            </a:fld>
            <a:endParaRPr lang="fr-FR"/>
          </a:p>
        </p:txBody>
      </p:sp>
    </p:spTree>
  </p:cSld>
  <p:clrMapOvr>
    <a:masterClrMapping/>
  </p:clrMapOvr>
  <p:transition/>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sz="4800" b="1" dirty="0">
                <a:solidFill>
                  <a:srgbClr val="FFC000"/>
                </a:solidFill>
                <a:effectLst>
                  <a:outerShdw blurRad="38100" dist="38100" dir="2700000" algn="tl">
                    <a:srgbClr val="000000">
                      <a:alpha val="43137"/>
                    </a:srgbClr>
                  </a:outerShdw>
                </a:effectLst>
              </a:rPr>
              <a:t>Critères de découpage</a:t>
            </a:r>
          </a:p>
        </p:txBody>
      </p:sp>
      <p:sp>
        <p:nvSpPr>
          <p:cNvPr id="56323" name="Espace réservé du contenu 2"/>
          <p:cNvSpPr>
            <a:spLocks noGrp="1"/>
          </p:cNvSpPr>
          <p:nvPr>
            <p:ph idx="1"/>
          </p:nvPr>
        </p:nvSpPr>
        <p:spPr/>
        <p:txBody>
          <a:bodyPr>
            <a:normAutofit lnSpcReduction="10000"/>
          </a:bodyPr>
          <a:lstStyle/>
          <a:p>
            <a:pPr eaLnBrk="1" hangingPunct="1">
              <a:buFont typeface="Wingdings 2" pitchFamily="18" charset="2"/>
              <a:buNone/>
            </a:pPr>
            <a:r>
              <a:rPr lang="fr-FR" dirty="0"/>
              <a:t>On peut découper suivant de nombreux critères: </a:t>
            </a:r>
          </a:p>
          <a:p>
            <a:pPr lvl="1" eaLnBrk="1" hangingPunct="1">
              <a:lnSpc>
                <a:spcPct val="150000"/>
              </a:lnSpc>
            </a:pPr>
            <a:r>
              <a:rPr lang="fr-FR" dirty="0"/>
              <a:t>Fonctionnalités ( mesurer, asservir) </a:t>
            </a:r>
          </a:p>
          <a:p>
            <a:pPr lvl="1" eaLnBrk="1" hangingPunct="1">
              <a:lnSpc>
                <a:spcPct val="150000"/>
              </a:lnSpc>
            </a:pPr>
            <a:r>
              <a:rPr lang="fr-FR" dirty="0"/>
              <a:t>Sous-ensembles physiques ( boitier A , boitier B ) </a:t>
            </a:r>
          </a:p>
          <a:p>
            <a:pPr lvl="1" eaLnBrk="1" hangingPunct="1">
              <a:lnSpc>
                <a:spcPct val="150000"/>
              </a:lnSpc>
            </a:pPr>
            <a:r>
              <a:rPr lang="fr-FR" dirty="0"/>
              <a:t>Responsabilités industrielles ( sous-traitant X, service Y) </a:t>
            </a:r>
          </a:p>
          <a:p>
            <a:pPr lvl="1" eaLnBrk="1" hangingPunct="1">
              <a:lnSpc>
                <a:spcPct val="150000"/>
              </a:lnSpc>
            </a:pPr>
            <a:r>
              <a:rPr lang="fr-FR" dirty="0"/>
              <a:t>Types de tâches ( Etude, réalisation) </a:t>
            </a:r>
          </a:p>
          <a:p>
            <a:pPr lvl="1" eaLnBrk="1" hangingPunct="1">
              <a:lnSpc>
                <a:spcPct val="150000"/>
              </a:lnSpc>
            </a:pPr>
            <a:r>
              <a:rPr lang="fr-FR" dirty="0"/>
              <a:t>Spécialités techniques ( mécanique, logiciel) </a:t>
            </a:r>
          </a:p>
          <a:p>
            <a:pPr lvl="1" eaLnBrk="1" hangingPunct="1">
              <a:lnSpc>
                <a:spcPct val="150000"/>
              </a:lnSpc>
            </a:pPr>
            <a:r>
              <a:rPr lang="fr-FR" dirty="0"/>
              <a:t>Ressources ( Ingénieurs, Techniciens, Outillages) </a:t>
            </a:r>
          </a:p>
          <a:p>
            <a:pPr lvl="1" eaLnBrk="1" hangingPunct="1">
              <a:lnSpc>
                <a:spcPct val="150000"/>
              </a:lnSpc>
            </a:pPr>
            <a:r>
              <a:rPr lang="fr-FR" dirty="0"/>
              <a:t>Coûts ( devis 1, achat K, sous-traitance X )…</a:t>
            </a:r>
          </a:p>
        </p:txBody>
      </p:sp>
      <p:sp>
        <p:nvSpPr>
          <p:cNvPr id="4" name="Espace réservé du numéro de diapositive 3"/>
          <p:cNvSpPr>
            <a:spLocks noGrp="1"/>
          </p:cNvSpPr>
          <p:nvPr>
            <p:ph type="sldNum" sz="quarter" idx="12"/>
          </p:nvPr>
        </p:nvSpPr>
        <p:spPr/>
        <p:txBody>
          <a:bodyPr/>
          <a:lstStyle/>
          <a:p>
            <a:pPr>
              <a:defRPr/>
            </a:pPr>
            <a:fld id="{4141E34C-A20D-4FF0-8EB3-B211685141CF}" type="slidenum">
              <a:rPr lang="fr-FR"/>
              <a:pPr>
                <a:defRPr/>
              </a:pPr>
              <a:t>375</a:t>
            </a:fld>
            <a:endParaRPr lang="fr-FR" dirty="0"/>
          </a:p>
        </p:txBody>
      </p:sp>
    </p:spTree>
  </p:cSld>
  <p:clrMapOvr>
    <a:masterClrMapping/>
  </p:clrMapOvr>
  <p:transition/>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899280" y="2278743"/>
            <a:ext cx="10353761" cy="1326321"/>
          </a:xfrm>
        </p:spPr>
        <p:txBody>
          <a:bodyPr/>
          <a:lstStyle/>
          <a:p>
            <a:pPr eaLnBrk="1" fontAlgn="auto" hangingPunct="1">
              <a:spcAft>
                <a:spcPts val="0"/>
              </a:spcAft>
              <a:defRPr/>
            </a:pPr>
            <a:r>
              <a:rPr lang="fr-FR" sz="4800" b="1" dirty="0">
                <a:solidFill>
                  <a:srgbClr val="FFC000"/>
                </a:solidFill>
                <a:effectLst>
                  <a:outerShdw blurRad="38100" dist="38100" dir="2700000" algn="tl">
                    <a:srgbClr val="000000">
                      <a:alpha val="43137"/>
                    </a:srgbClr>
                  </a:outerShdw>
                </a:effectLst>
              </a:rPr>
              <a:t>Principaux découpages</a:t>
            </a:r>
            <a:endParaRPr lang="fr-FR" sz="4800" dirty="0">
              <a:solidFill>
                <a:srgbClr val="FFC000"/>
              </a:solidFill>
            </a:endParaRPr>
          </a:p>
        </p:txBody>
      </p:sp>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2"/>
          <p:cNvPicPr>
            <a:picLocks noChangeAspect="1" noChangeArrowheads="1"/>
          </p:cNvPicPr>
          <p:nvPr/>
        </p:nvPicPr>
        <p:blipFill>
          <a:blip r:embed="rId3"/>
          <a:srcRect/>
          <a:stretch>
            <a:fillRect/>
          </a:stretch>
        </p:blipFill>
        <p:spPr bwMode="auto">
          <a:xfrm>
            <a:off x="476250" y="2286000"/>
            <a:ext cx="11239500" cy="4357688"/>
          </a:xfrm>
          <a:prstGeom prst="rect">
            <a:avLst/>
          </a:prstGeom>
          <a:noFill/>
          <a:ln w="28575">
            <a:solidFill>
              <a:schemeClr val="tx2"/>
            </a:solidFill>
            <a:miter lim="800000"/>
            <a:headEnd/>
            <a:tailEnd/>
          </a:ln>
        </p:spPr>
      </p:pic>
      <p:sp>
        <p:nvSpPr>
          <p:cNvPr id="5" name="Espace réservé du numéro de diapositive 4"/>
          <p:cNvSpPr>
            <a:spLocks noGrp="1"/>
          </p:cNvSpPr>
          <p:nvPr>
            <p:ph type="sldNum" sz="quarter" idx="12"/>
          </p:nvPr>
        </p:nvSpPr>
        <p:spPr/>
        <p:txBody>
          <a:bodyPr/>
          <a:lstStyle/>
          <a:p>
            <a:pPr>
              <a:defRPr/>
            </a:pPr>
            <a:fld id="{9514C2BC-F7C3-41BA-8DA8-79D82873F97A}" type="slidenum">
              <a:rPr lang="fr-FR"/>
              <a:pPr>
                <a:defRPr/>
              </a:pPr>
              <a:t>377</a:t>
            </a:fld>
            <a:endParaRPr lang="fr-FR"/>
          </a:p>
        </p:txBody>
      </p:sp>
      <p:sp>
        <p:nvSpPr>
          <p:cNvPr id="7" name="Titre 6"/>
          <p:cNvSpPr>
            <a:spLocks noGrp="1"/>
          </p:cNvSpPr>
          <p:nvPr>
            <p:ph type="title"/>
          </p:nvPr>
        </p:nvSpPr>
        <p:spPr/>
        <p:txBody>
          <a:bodyPr>
            <a:normAutofit/>
          </a:bodyPr>
          <a:lstStyle/>
          <a:p>
            <a:r>
              <a:rPr lang="fr-FR" sz="4400" dirty="0">
                <a:solidFill>
                  <a:srgbClr val="FF0000"/>
                </a:solidFill>
                <a:effectLst>
                  <a:outerShdw blurRad="38100" dist="38100" dir="2700000" algn="tl">
                    <a:srgbClr val="000000">
                      <a:alpha val="43137"/>
                    </a:srgbClr>
                  </a:outerShdw>
                </a:effectLst>
              </a:rPr>
              <a:t>PBS</a:t>
            </a:r>
            <a:r>
              <a:rPr lang="fr-FR" dirty="0">
                <a:solidFill>
                  <a:schemeClr val="accent2"/>
                </a:solidFill>
                <a:effectLst>
                  <a:outerShdw blurRad="38100" dist="38100" dir="2700000" algn="tl">
                    <a:srgbClr val="000000">
                      <a:alpha val="43137"/>
                    </a:srgbClr>
                  </a:outerShdw>
                </a:effectLst>
              </a:rPr>
              <a:t> </a:t>
            </a:r>
            <a:r>
              <a:rPr lang="fr-FR" dirty="0"/>
              <a:t>: DÉCOUPAGE MATÉRIEL </a:t>
            </a:r>
            <a:br>
              <a:rPr lang="fr-FR" dirty="0"/>
            </a:br>
            <a:r>
              <a:rPr lang="fr-FR" dirty="0"/>
              <a:t> (Product Breakdown Structure) </a:t>
            </a:r>
          </a:p>
        </p:txBody>
      </p:sp>
    </p:spTree>
  </p:cSld>
  <p:clrMapOvr>
    <a:masterClrMapping/>
  </p:clrMapOvr>
  <p:transition/>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514350" indent="-514350">
              <a:lnSpc>
                <a:spcPct val="150000"/>
              </a:lnSpc>
              <a:defRPr/>
            </a:pPr>
            <a:r>
              <a:rPr lang="fr-FR" sz="3600" dirty="0">
                <a:solidFill>
                  <a:srgbClr val="FF0000"/>
                </a:solidFill>
                <a:effectLst>
                  <a:outerShdw blurRad="38100" dist="38100" dir="2700000" algn="tl">
                    <a:srgbClr val="000000">
                      <a:alpha val="43137"/>
                    </a:srgbClr>
                  </a:outerShdw>
                </a:effectLst>
              </a:rPr>
              <a:t>WBS </a:t>
            </a:r>
            <a:r>
              <a:rPr lang="fr-FR" sz="2800" dirty="0"/>
              <a:t>: ORGANIGRAMME DES TACHES DU PROJET  (</a:t>
            </a:r>
            <a:r>
              <a:rPr lang="fr-FR" sz="2800" dirty="0" err="1"/>
              <a:t>Work</a:t>
            </a:r>
            <a:r>
              <a:rPr lang="fr-FR" sz="2800" dirty="0"/>
              <a:t> Breakdown Structure) </a:t>
            </a:r>
          </a:p>
        </p:txBody>
      </p:sp>
      <p:pic>
        <p:nvPicPr>
          <p:cNvPr id="58371" name="Picture 2"/>
          <p:cNvPicPr>
            <a:picLocks noChangeAspect="1" noChangeArrowheads="1"/>
          </p:cNvPicPr>
          <p:nvPr/>
        </p:nvPicPr>
        <p:blipFill>
          <a:blip r:embed="rId3"/>
          <a:srcRect/>
          <a:stretch>
            <a:fillRect/>
          </a:stretch>
        </p:blipFill>
        <p:spPr bwMode="auto">
          <a:xfrm>
            <a:off x="476252" y="2286000"/>
            <a:ext cx="11144249" cy="4357688"/>
          </a:xfrm>
          <a:prstGeom prst="rect">
            <a:avLst/>
          </a:prstGeom>
          <a:noFill/>
          <a:ln w="28575">
            <a:solidFill>
              <a:schemeClr val="tx2"/>
            </a:solidFill>
            <a:miter lim="800000"/>
            <a:headEnd/>
            <a:tailEnd/>
          </a:ln>
        </p:spPr>
      </p:pic>
      <p:sp>
        <p:nvSpPr>
          <p:cNvPr id="4" name="Espace réservé du numéro de diapositive 3"/>
          <p:cNvSpPr>
            <a:spLocks noGrp="1"/>
          </p:cNvSpPr>
          <p:nvPr>
            <p:ph type="sldNum" sz="quarter" idx="12"/>
          </p:nvPr>
        </p:nvSpPr>
        <p:spPr/>
        <p:txBody>
          <a:bodyPr/>
          <a:lstStyle/>
          <a:p>
            <a:pPr>
              <a:defRPr/>
            </a:pPr>
            <a:fld id="{DBB25813-557B-48F3-BA50-7A56F68669C2}" type="slidenum">
              <a:rPr lang="fr-FR"/>
              <a:pPr>
                <a:defRPr/>
              </a:pPr>
              <a:t>378</a:t>
            </a:fld>
            <a:endParaRPr lang="fr-FR"/>
          </a:p>
        </p:txBody>
      </p:sp>
    </p:spTree>
  </p:cSld>
  <p:clrMapOvr>
    <a:masterClrMapping/>
  </p:clrMapOvr>
  <p:transition/>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514350" indent="-514350">
              <a:lnSpc>
                <a:spcPct val="150000"/>
              </a:lnSpc>
              <a:defRPr/>
            </a:pPr>
            <a:r>
              <a:rPr lang="fr-FR" sz="3200" dirty="0">
                <a:solidFill>
                  <a:srgbClr val="FF0000"/>
                </a:solidFill>
                <a:effectLst>
                  <a:outerShdw blurRad="38100" dist="38100" dir="2700000" algn="tl">
                    <a:srgbClr val="000000">
                      <a:alpha val="43137"/>
                    </a:srgbClr>
                  </a:outerShdw>
                </a:effectLst>
              </a:rPr>
              <a:t>OBS</a:t>
            </a:r>
            <a:r>
              <a:rPr lang="fr-FR" sz="2400" dirty="0">
                <a:solidFill>
                  <a:schemeClr val="accent2"/>
                </a:solidFill>
                <a:effectLst>
                  <a:outerShdw blurRad="38100" dist="38100" dir="2700000" algn="tl">
                    <a:srgbClr val="000000">
                      <a:alpha val="43137"/>
                    </a:srgbClr>
                  </a:outerShdw>
                </a:effectLst>
              </a:rPr>
              <a:t> </a:t>
            </a:r>
            <a:r>
              <a:rPr lang="fr-FR" sz="2400" dirty="0"/>
              <a:t>: ORGANISATION INDUSTRIELLE               (</a:t>
            </a:r>
            <a:r>
              <a:rPr lang="fr-FR" sz="2400" dirty="0" err="1"/>
              <a:t>Organization</a:t>
            </a:r>
            <a:r>
              <a:rPr lang="fr-FR" sz="2400" dirty="0"/>
              <a:t> Breakdown Structure) </a:t>
            </a:r>
          </a:p>
        </p:txBody>
      </p:sp>
      <p:pic>
        <p:nvPicPr>
          <p:cNvPr id="59395" name="Picture 2"/>
          <p:cNvPicPr>
            <a:picLocks noChangeAspect="1" noChangeArrowheads="1"/>
          </p:cNvPicPr>
          <p:nvPr/>
        </p:nvPicPr>
        <p:blipFill>
          <a:blip r:embed="rId3"/>
          <a:srcRect/>
          <a:stretch>
            <a:fillRect/>
          </a:stretch>
        </p:blipFill>
        <p:spPr bwMode="auto">
          <a:xfrm>
            <a:off x="476251" y="2500314"/>
            <a:ext cx="11049000" cy="4143375"/>
          </a:xfrm>
          <a:prstGeom prst="rect">
            <a:avLst/>
          </a:prstGeom>
          <a:noFill/>
          <a:ln w="28575">
            <a:solidFill>
              <a:schemeClr val="tx2"/>
            </a:solidFill>
            <a:miter lim="800000"/>
            <a:headEnd/>
            <a:tailEnd/>
          </a:ln>
        </p:spPr>
      </p:pic>
      <p:sp>
        <p:nvSpPr>
          <p:cNvPr id="4" name="Espace réservé du numéro de diapositive 3"/>
          <p:cNvSpPr>
            <a:spLocks noGrp="1"/>
          </p:cNvSpPr>
          <p:nvPr>
            <p:ph type="sldNum" sz="quarter" idx="12"/>
          </p:nvPr>
        </p:nvSpPr>
        <p:spPr/>
        <p:txBody>
          <a:bodyPr/>
          <a:lstStyle/>
          <a:p>
            <a:pPr>
              <a:defRPr/>
            </a:pPr>
            <a:fld id="{2D2815B0-BEEB-45F6-9652-0026475B455B}" type="slidenum">
              <a:rPr lang="fr-FR"/>
              <a:pPr>
                <a:defRPr/>
              </a:pPr>
              <a:t>379</a:t>
            </a:fld>
            <a:endParaRPr lang="fr-F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4295" y="2400300"/>
            <a:ext cx="10353761" cy="1326321"/>
          </a:xfrm>
        </p:spPr>
        <p:txBody>
          <a:bodyPr/>
          <a:lstStyle/>
          <a:p>
            <a:r>
              <a:rPr lang="fr-FR" dirty="0">
                <a:solidFill>
                  <a:srgbClr val="FFFF00"/>
                </a:solidFill>
              </a:rPr>
              <a:t>2.5. TYPES DE LA MAINTENANCE CORRECTIVE</a:t>
            </a:r>
          </a:p>
        </p:txBody>
      </p:sp>
    </p:spTree>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marL="514350" indent="-514350">
              <a:lnSpc>
                <a:spcPct val="150000"/>
              </a:lnSpc>
              <a:defRPr/>
            </a:pPr>
            <a:r>
              <a:rPr lang="fr-FR" sz="4000" dirty="0">
                <a:solidFill>
                  <a:srgbClr val="FF0000"/>
                </a:solidFill>
                <a:effectLst>
                  <a:outerShdw blurRad="38100" dist="38100" dir="2700000" algn="tl">
                    <a:srgbClr val="000000">
                      <a:alpha val="43137"/>
                    </a:srgbClr>
                  </a:outerShdw>
                </a:effectLst>
              </a:rPr>
              <a:t>RBS </a:t>
            </a:r>
            <a:r>
              <a:rPr lang="fr-FR" sz="3100" dirty="0"/>
              <a:t>: ORGANIGRAMME DES RESSOURCES (Ressource Breakdown Structure) </a:t>
            </a:r>
            <a:endParaRPr lang="fr-FR" sz="4800" dirty="0"/>
          </a:p>
        </p:txBody>
      </p:sp>
      <p:pic>
        <p:nvPicPr>
          <p:cNvPr id="60419" name="Picture 2"/>
          <p:cNvPicPr>
            <a:picLocks noChangeAspect="1" noChangeArrowheads="1"/>
          </p:cNvPicPr>
          <p:nvPr/>
        </p:nvPicPr>
        <p:blipFill>
          <a:blip r:embed="rId3"/>
          <a:srcRect/>
          <a:stretch>
            <a:fillRect/>
          </a:stretch>
        </p:blipFill>
        <p:spPr bwMode="auto">
          <a:xfrm>
            <a:off x="190501" y="2357439"/>
            <a:ext cx="11239500" cy="4357687"/>
          </a:xfrm>
          <a:prstGeom prst="rect">
            <a:avLst/>
          </a:prstGeom>
          <a:noFill/>
          <a:ln w="28575">
            <a:solidFill>
              <a:schemeClr val="tx2"/>
            </a:solidFill>
            <a:miter lim="800000"/>
            <a:headEnd/>
            <a:tailEnd/>
          </a:ln>
        </p:spPr>
      </p:pic>
      <p:sp>
        <p:nvSpPr>
          <p:cNvPr id="4" name="Espace réservé du numéro de diapositive 3"/>
          <p:cNvSpPr>
            <a:spLocks noGrp="1"/>
          </p:cNvSpPr>
          <p:nvPr>
            <p:ph type="sldNum" sz="quarter" idx="12"/>
          </p:nvPr>
        </p:nvSpPr>
        <p:spPr/>
        <p:txBody>
          <a:bodyPr/>
          <a:lstStyle/>
          <a:p>
            <a:pPr>
              <a:defRPr/>
            </a:pPr>
            <a:fld id="{87415968-09E1-4227-B176-E10C6CCDA615}" type="slidenum">
              <a:rPr lang="fr-FR"/>
              <a:pPr>
                <a:defRPr/>
              </a:pPr>
              <a:t>380</a:t>
            </a:fld>
            <a:endParaRPr lang="fr-FR"/>
          </a:p>
        </p:txBody>
      </p:sp>
    </p:spTree>
  </p:cSld>
  <p:clrMapOvr>
    <a:masterClrMapping/>
  </p:clrMapOvr>
  <p:transition/>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2" name="Rectangle 4"/>
          <p:cNvSpPr>
            <a:spLocks noGrp="1" noChangeArrowheads="1"/>
          </p:cNvSpPr>
          <p:nvPr>
            <p:ph type="ctrTitle"/>
          </p:nvPr>
        </p:nvSpPr>
        <p:spPr>
          <a:xfrm>
            <a:off x="714789" y="1443251"/>
            <a:ext cx="10468864" cy="1828800"/>
          </a:xfrm>
        </p:spPr>
        <p:txBody>
          <a:bodyPr/>
          <a:lstStyle/>
          <a:p>
            <a:pPr eaLnBrk="1" fontAlgn="auto" hangingPunct="1">
              <a:spcAft>
                <a:spcPts val="0"/>
              </a:spcAft>
              <a:defRPr/>
            </a:pPr>
            <a:r>
              <a:rPr lang="fr-FR" dirty="0">
                <a:ln w="18415" cmpd="sng">
                  <a:solidFill>
                    <a:srgbClr val="FFFFFF"/>
                  </a:solidFill>
                  <a:prstDash val="solid"/>
                </a:ln>
                <a:solidFill>
                  <a:srgbClr val="FFFF00"/>
                </a:solidFill>
                <a:effectLst>
                  <a:outerShdw blurRad="38100" dist="38100" dir="2700000" algn="tl">
                    <a:srgbClr val="000000">
                      <a:alpha val="43137"/>
                    </a:srgbClr>
                  </a:outerShdw>
                </a:effectLst>
              </a:rPr>
              <a:t>Planification d’un projet</a:t>
            </a:r>
          </a:p>
        </p:txBody>
      </p:sp>
      <p:pic>
        <p:nvPicPr>
          <p:cNvPr id="63491" name="Picture 6" descr="J0078812"/>
          <p:cNvPicPr>
            <a:picLocks noChangeAspect="1" noChangeArrowheads="1"/>
          </p:cNvPicPr>
          <p:nvPr/>
        </p:nvPicPr>
        <p:blipFill>
          <a:blip r:embed="rId3"/>
          <a:srcRect/>
          <a:stretch>
            <a:fillRect/>
          </a:stretch>
        </p:blipFill>
        <p:spPr bwMode="auto">
          <a:xfrm>
            <a:off x="4286252" y="3857626"/>
            <a:ext cx="3407833" cy="2060575"/>
          </a:xfrm>
          <a:prstGeom prst="rect">
            <a:avLst/>
          </a:prstGeom>
          <a:noFill/>
          <a:ln w="9525">
            <a:noFill/>
            <a:miter lim="800000"/>
            <a:headEnd/>
            <a:tailEnd/>
          </a:ln>
        </p:spPr>
      </p:pic>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normAutofit/>
          </a:bodyPr>
          <a:lstStyle/>
          <a:p>
            <a:pPr eaLnBrk="1" fontAlgn="auto" hangingPunct="1">
              <a:spcAft>
                <a:spcPts val="0"/>
              </a:spcAft>
              <a:defRPr/>
            </a:pPr>
            <a:r>
              <a:rPr lang="fr-FR" sz="4500" b="1" dirty="0">
                <a:solidFill>
                  <a:srgbClr val="FFFF00"/>
                </a:solidFill>
                <a:effectLst>
                  <a:outerShdw blurRad="38100" dist="38100" dir="2700000" algn="tl">
                    <a:srgbClr val="000000">
                      <a:alpha val="43137"/>
                    </a:srgbClr>
                  </a:outerShdw>
                </a:effectLst>
              </a:rPr>
              <a:t>Etapes de Planification</a:t>
            </a:r>
          </a:p>
        </p:txBody>
      </p:sp>
      <p:sp>
        <p:nvSpPr>
          <p:cNvPr id="111619" name="Rectangle 3"/>
          <p:cNvSpPr>
            <a:spLocks noGrp="1" noChangeArrowheads="1"/>
          </p:cNvSpPr>
          <p:nvPr>
            <p:ph idx="1"/>
          </p:nvPr>
        </p:nvSpPr>
        <p:spPr>
          <a:xfrm>
            <a:off x="609600" y="1981200"/>
            <a:ext cx="10972800" cy="4256088"/>
          </a:xfrm>
        </p:spPr>
        <p:txBody>
          <a:bodyPr/>
          <a:lstStyle/>
          <a:p>
            <a:pPr marL="265113" indent="-265113" algn="just" eaLnBrk="1" hangingPunct="1">
              <a:lnSpc>
                <a:spcPct val="80000"/>
              </a:lnSpc>
              <a:buClr>
                <a:srgbClr val="C00000"/>
              </a:buClr>
              <a:buFont typeface="Wingdings" pitchFamily="2" charset="2"/>
              <a:buAutoNum type="arabicPeriod"/>
            </a:pPr>
            <a:r>
              <a:rPr lang="fr-FR" sz="2400" dirty="0"/>
              <a:t>Créer la liste des tâches à réaliser</a:t>
            </a:r>
          </a:p>
          <a:p>
            <a:pPr marL="265113" indent="-265113" algn="just" eaLnBrk="1" hangingPunct="1">
              <a:lnSpc>
                <a:spcPct val="80000"/>
              </a:lnSpc>
              <a:buClr>
                <a:srgbClr val="C00000"/>
              </a:buClr>
              <a:buFont typeface="Wingdings" pitchFamily="2" charset="2"/>
              <a:buAutoNum type="arabicPeriod"/>
            </a:pPr>
            <a:r>
              <a:rPr lang="fr-FR" sz="2400" dirty="0"/>
              <a:t>Estimer la durée de chaque tâche</a:t>
            </a:r>
          </a:p>
          <a:p>
            <a:pPr marL="265113" indent="-265113" algn="just" eaLnBrk="1" hangingPunct="1">
              <a:lnSpc>
                <a:spcPct val="80000"/>
              </a:lnSpc>
              <a:buClr>
                <a:srgbClr val="C00000"/>
              </a:buClr>
              <a:buFont typeface="Wingdings" pitchFamily="2" charset="2"/>
              <a:buAutoNum type="arabicPeriod"/>
            </a:pPr>
            <a:r>
              <a:rPr lang="fr-FR" sz="2400" dirty="0"/>
              <a:t>Établir la quantité de travail nécessaire à chaque tâche</a:t>
            </a:r>
          </a:p>
          <a:p>
            <a:pPr marL="265113" indent="-265113" algn="just" eaLnBrk="1" hangingPunct="1">
              <a:lnSpc>
                <a:spcPct val="80000"/>
              </a:lnSpc>
              <a:buClr>
                <a:srgbClr val="C00000"/>
              </a:buClr>
              <a:buFont typeface="Wingdings" pitchFamily="2" charset="2"/>
              <a:buAutoNum type="arabicPeriod"/>
            </a:pPr>
            <a:r>
              <a:rPr lang="fr-FR" sz="2400" dirty="0"/>
              <a:t>Définir le ou les prédécesseurs de chaque tâche</a:t>
            </a:r>
          </a:p>
          <a:p>
            <a:pPr marL="265113" indent="-265113" algn="just" eaLnBrk="1" hangingPunct="1">
              <a:lnSpc>
                <a:spcPct val="80000"/>
              </a:lnSpc>
              <a:buClr>
                <a:srgbClr val="C00000"/>
              </a:buClr>
              <a:buFont typeface="Wingdings" pitchFamily="2" charset="2"/>
              <a:buAutoNum type="arabicPeriod"/>
            </a:pPr>
            <a:r>
              <a:rPr lang="fr-FR" sz="2400" dirty="0"/>
              <a:t>Calculer la marge (</a:t>
            </a:r>
            <a:r>
              <a:rPr lang="fr-FR" sz="2400" dirty="0" err="1"/>
              <a:t>slack</a:t>
            </a:r>
            <a:r>
              <a:rPr lang="fr-FR" sz="2400" dirty="0"/>
              <a:t>) de chaque tâche</a:t>
            </a:r>
          </a:p>
          <a:p>
            <a:pPr marL="265113" indent="-265113" algn="just" eaLnBrk="1" hangingPunct="1">
              <a:lnSpc>
                <a:spcPct val="80000"/>
              </a:lnSpc>
              <a:buClr>
                <a:srgbClr val="C00000"/>
              </a:buClr>
              <a:buFont typeface="Wingdings" pitchFamily="2" charset="2"/>
              <a:buAutoNum type="arabicPeriod"/>
            </a:pPr>
            <a:r>
              <a:rPr lang="fr-FR" sz="2400" dirty="0"/>
              <a:t>Déterminer le chemin critique</a:t>
            </a:r>
          </a:p>
          <a:p>
            <a:pPr marL="265113" indent="-265113" algn="just" eaLnBrk="1" hangingPunct="1">
              <a:lnSpc>
                <a:spcPct val="80000"/>
              </a:lnSpc>
              <a:buClr>
                <a:srgbClr val="C00000"/>
              </a:buClr>
              <a:buFont typeface="Wingdings" pitchFamily="2" charset="2"/>
              <a:buAutoNum type="arabicPeriod"/>
            </a:pPr>
            <a:r>
              <a:rPr lang="fr-FR" sz="2400" dirty="0"/>
              <a:t>Affecter les ressources et déterminer les contraintes de ressources</a:t>
            </a:r>
          </a:p>
          <a:p>
            <a:pPr marL="265113" indent="-265113" algn="just" eaLnBrk="1" hangingPunct="1">
              <a:lnSpc>
                <a:spcPct val="80000"/>
              </a:lnSpc>
              <a:buClr>
                <a:srgbClr val="C00000"/>
              </a:buClr>
              <a:buFont typeface="Wingdings" pitchFamily="2" charset="2"/>
              <a:buAutoNum type="arabicPeriod"/>
            </a:pPr>
            <a:r>
              <a:rPr lang="fr-FR" sz="2400" dirty="0"/>
              <a:t>Modifier la planification pour prendre en compte les contraintes de ressources</a:t>
            </a:r>
          </a:p>
          <a:p>
            <a:pPr marL="265113" indent="-265113" algn="just" eaLnBrk="1" hangingPunct="1">
              <a:lnSpc>
                <a:spcPct val="80000"/>
              </a:lnSpc>
              <a:buClr>
                <a:srgbClr val="C00000"/>
              </a:buClr>
              <a:buFont typeface="Wingdings" pitchFamily="2" charset="2"/>
              <a:buAutoNum type="arabicPeriod"/>
            </a:pPr>
            <a:r>
              <a:rPr lang="fr-FR" sz="2400" dirty="0"/>
              <a:t>Obtenir l’approbation de la planification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1619">
                                            <p:txEl>
                                              <p:pRg st="0" end="0"/>
                                            </p:txEl>
                                          </p:spTgt>
                                        </p:tgtEl>
                                        <p:attrNameLst>
                                          <p:attrName>style.visibility</p:attrName>
                                        </p:attrNameLst>
                                      </p:cBhvr>
                                      <p:to>
                                        <p:strVal val="visible"/>
                                      </p:to>
                                    </p:set>
                                    <p:animEffect transition="in" filter="wipe(left)">
                                      <p:cBhvr>
                                        <p:cTn id="7" dur="500"/>
                                        <p:tgtEl>
                                          <p:spTgt spid="1116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1619">
                                            <p:txEl>
                                              <p:pRg st="1" end="1"/>
                                            </p:txEl>
                                          </p:spTgt>
                                        </p:tgtEl>
                                        <p:attrNameLst>
                                          <p:attrName>style.visibility</p:attrName>
                                        </p:attrNameLst>
                                      </p:cBhvr>
                                      <p:to>
                                        <p:strVal val="visible"/>
                                      </p:to>
                                    </p:set>
                                    <p:animEffect transition="in" filter="wipe(left)">
                                      <p:cBhvr>
                                        <p:cTn id="12" dur="500"/>
                                        <p:tgtEl>
                                          <p:spTgt spid="1116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1619">
                                            <p:txEl>
                                              <p:pRg st="2" end="2"/>
                                            </p:txEl>
                                          </p:spTgt>
                                        </p:tgtEl>
                                        <p:attrNameLst>
                                          <p:attrName>style.visibility</p:attrName>
                                        </p:attrNameLst>
                                      </p:cBhvr>
                                      <p:to>
                                        <p:strVal val="visible"/>
                                      </p:to>
                                    </p:set>
                                    <p:animEffect transition="in" filter="wipe(left)">
                                      <p:cBhvr>
                                        <p:cTn id="17" dur="500"/>
                                        <p:tgtEl>
                                          <p:spTgt spid="1116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1619">
                                            <p:txEl>
                                              <p:pRg st="3" end="3"/>
                                            </p:txEl>
                                          </p:spTgt>
                                        </p:tgtEl>
                                        <p:attrNameLst>
                                          <p:attrName>style.visibility</p:attrName>
                                        </p:attrNameLst>
                                      </p:cBhvr>
                                      <p:to>
                                        <p:strVal val="visible"/>
                                      </p:to>
                                    </p:set>
                                    <p:animEffect transition="in" filter="wipe(left)">
                                      <p:cBhvr>
                                        <p:cTn id="22" dur="500"/>
                                        <p:tgtEl>
                                          <p:spTgt spid="1116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1619">
                                            <p:txEl>
                                              <p:pRg st="4" end="4"/>
                                            </p:txEl>
                                          </p:spTgt>
                                        </p:tgtEl>
                                        <p:attrNameLst>
                                          <p:attrName>style.visibility</p:attrName>
                                        </p:attrNameLst>
                                      </p:cBhvr>
                                      <p:to>
                                        <p:strVal val="visible"/>
                                      </p:to>
                                    </p:set>
                                    <p:animEffect transition="in" filter="wipe(left)">
                                      <p:cBhvr>
                                        <p:cTn id="27" dur="500"/>
                                        <p:tgtEl>
                                          <p:spTgt spid="1116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1619">
                                            <p:txEl>
                                              <p:pRg st="5" end="5"/>
                                            </p:txEl>
                                          </p:spTgt>
                                        </p:tgtEl>
                                        <p:attrNameLst>
                                          <p:attrName>style.visibility</p:attrName>
                                        </p:attrNameLst>
                                      </p:cBhvr>
                                      <p:to>
                                        <p:strVal val="visible"/>
                                      </p:to>
                                    </p:set>
                                    <p:animEffect transition="in" filter="wipe(left)">
                                      <p:cBhvr>
                                        <p:cTn id="32" dur="500"/>
                                        <p:tgtEl>
                                          <p:spTgt spid="11161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1619">
                                            <p:txEl>
                                              <p:pRg st="6" end="6"/>
                                            </p:txEl>
                                          </p:spTgt>
                                        </p:tgtEl>
                                        <p:attrNameLst>
                                          <p:attrName>style.visibility</p:attrName>
                                        </p:attrNameLst>
                                      </p:cBhvr>
                                      <p:to>
                                        <p:strVal val="visible"/>
                                      </p:to>
                                    </p:set>
                                    <p:animEffect transition="in" filter="wipe(left)">
                                      <p:cBhvr>
                                        <p:cTn id="37" dur="500"/>
                                        <p:tgtEl>
                                          <p:spTgt spid="11161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1619">
                                            <p:txEl>
                                              <p:pRg st="7" end="7"/>
                                            </p:txEl>
                                          </p:spTgt>
                                        </p:tgtEl>
                                        <p:attrNameLst>
                                          <p:attrName>style.visibility</p:attrName>
                                        </p:attrNameLst>
                                      </p:cBhvr>
                                      <p:to>
                                        <p:strVal val="visible"/>
                                      </p:to>
                                    </p:set>
                                    <p:animEffect transition="in" filter="wipe(left)">
                                      <p:cBhvr>
                                        <p:cTn id="42" dur="500"/>
                                        <p:tgtEl>
                                          <p:spTgt spid="11161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1619">
                                            <p:txEl>
                                              <p:pRg st="8" end="8"/>
                                            </p:txEl>
                                          </p:spTgt>
                                        </p:tgtEl>
                                        <p:attrNameLst>
                                          <p:attrName>style.visibility</p:attrName>
                                        </p:attrNameLst>
                                      </p:cBhvr>
                                      <p:to>
                                        <p:strVal val="visible"/>
                                      </p:to>
                                    </p:set>
                                    <p:animEffect transition="in" filter="wipe(left)">
                                      <p:cBhvr>
                                        <p:cTn id="47" dur="500"/>
                                        <p:tgtEl>
                                          <p:spTgt spid="1116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build="p"/>
    </p:bldLst>
  </p:timing>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609600" y="457201"/>
            <a:ext cx="10972800" cy="1027113"/>
          </a:xfrm>
        </p:spPr>
        <p:txBody>
          <a:bodyPr>
            <a:normAutofit/>
          </a:bodyPr>
          <a:lstStyle/>
          <a:p>
            <a:pPr eaLnBrk="1" fontAlgn="auto" hangingPunct="1">
              <a:spcAft>
                <a:spcPts val="0"/>
              </a:spcAft>
              <a:defRPr/>
            </a:pPr>
            <a:r>
              <a:rPr lang="fr-FR" sz="4500" b="1" dirty="0">
                <a:solidFill>
                  <a:srgbClr val="FFFF00"/>
                </a:solidFill>
                <a:effectLst>
                  <a:outerShdw blurRad="38100" dist="38100" dir="2700000" algn="tl">
                    <a:srgbClr val="000000">
                      <a:alpha val="43137"/>
                    </a:srgbClr>
                  </a:outerShdw>
                </a:effectLst>
              </a:rPr>
              <a:t>Techniques de planification</a:t>
            </a:r>
          </a:p>
        </p:txBody>
      </p:sp>
      <p:sp>
        <p:nvSpPr>
          <p:cNvPr id="117763" name="Rectangle 3"/>
          <p:cNvSpPr>
            <a:spLocks noGrp="1" noChangeArrowheads="1"/>
          </p:cNvSpPr>
          <p:nvPr>
            <p:ph idx="1"/>
          </p:nvPr>
        </p:nvSpPr>
        <p:spPr>
          <a:xfrm>
            <a:off x="624417" y="1700213"/>
            <a:ext cx="10972800" cy="3886200"/>
          </a:xfrm>
        </p:spPr>
        <p:txBody>
          <a:bodyPr>
            <a:normAutofit/>
          </a:bodyPr>
          <a:lstStyle/>
          <a:p>
            <a:pPr marL="0" indent="0" eaLnBrk="1" fontAlgn="auto" hangingPunct="1">
              <a:lnSpc>
                <a:spcPct val="130000"/>
              </a:lnSpc>
              <a:spcAft>
                <a:spcPts val="0"/>
              </a:spcAft>
              <a:buClr>
                <a:schemeClr val="accent3"/>
              </a:buClr>
              <a:buFont typeface="Wingdings" pitchFamily="2" charset="2"/>
              <a:buNone/>
              <a:defRPr/>
            </a:pPr>
            <a:r>
              <a:rPr lang="fr-FR" sz="2800" dirty="0"/>
              <a:t>Plusieurs représentations existent, à la base de toute construction de planning :</a:t>
            </a:r>
          </a:p>
          <a:p>
            <a:pPr marL="819150" lvl="1" indent="-246888" eaLnBrk="1" fontAlgn="auto" hangingPunct="1">
              <a:lnSpc>
                <a:spcPct val="130000"/>
              </a:lnSpc>
              <a:spcAft>
                <a:spcPts val="0"/>
              </a:spcAft>
              <a:buFont typeface="Wingdings 2"/>
              <a:buChar char=""/>
              <a:defRPr/>
            </a:pPr>
            <a:r>
              <a:rPr lang="fr-FR" dirty="0"/>
              <a:t>Le graphe de </a:t>
            </a:r>
            <a:r>
              <a:rPr lang="fr-FR" b="1" dirty="0"/>
              <a:t>GANTT</a:t>
            </a:r>
            <a:r>
              <a:rPr lang="fr-FR" dirty="0"/>
              <a:t> : planning à barres </a:t>
            </a:r>
          </a:p>
          <a:p>
            <a:pPr marL="819150" lvl="1" indent="-246888" eaLnBrk="1" fontAlgn="auto" hangingPunct="1">
              <a:lnSpc>
                <a:spcPct val="130000"/>
              </a:lnSpc>
              <a:spcAft>
                <a:spcPts val="0"/>
              </a:spcAft>
              <a:buFont typeface="Wingdings 2"/>
              <a:buChar char=""/>
              <a:defRPr/>
            </a:pPr>
            <a:r>
              <a:rPr lang="fr-FR" dirty="0"/>
              <a:t>CPM: </a:t>
            </a:r>
            <a:r>
              <a:rPr lang="fr-FR" dirty="0" err="1"/>
              <a:t>Critical</a:t>
            </a:r>
            <a:r>
              <a:rPr lang="fr-FR" dirty="0"/>
              <a:t> </a:t>
            </a:r>
            <a:r>
              <a:rPr lang="fr-FR" dirty="0" err="1"/>
              <a:t>Path</a:t>
            </a:r>
            <a:r>
              <a:rPr lang="fr-FR" dirty="0"/>
              <a:t> </a:t>
            </a:r>
            <a:r>
              <a:rPr lang="fr-FR" dirty="0" err="1"/>
              <a:t>Method</a:t>
            </a:r>
            <a:r>
              <a:rPr lang="fr-FR" dirty="0"/>
              <a:t>  : méthode purement déterministe</a:t>
            </a:r>
          </a:p>
          <a:p>
            <a:pPr marL="819150" lvl="1" indent="-246888" eaLnBrk="1" fontAlgn="auto" hangingPunct="1">
              <a:lnSpc>
                <a:spcPct val="130000"/>
              </a:lnSpc>
              <a:spcAft>
                <a:spcPts val="0"/>
              </a:spcAft>
              <a:buFont typeface="Wingdings 2"/>
              <a:buChar char=""/>
              <a:defRPr/>
            </a:pPr>
            <a:r>
              <a:rPr lang="fr-FR" dirty="0"/>
              <a:t> PERT: </a:t>
            </a:r>
            <a:r>
              <a:rPr lang="fr-FR" b="1" dirty="0">
                <a:solidFill>
                  <a:srgbClr val="FF0000"/>
                </a:solidFill>
              </a:rPr>
              <a:t>P</a:t>
            </a:r>
            <a:r>
              <a:rPr lang="fr-FR" dirty="0"/>
              <a:t>rogram </a:t>
            </a:r>
            <a:r>
              <a:rPr lang="fr-FR" b="1" dirty="0">
                <a:solidFill>
                  <a:srgbClr val="FF0000"/>
                </a:solidFill>
              </a:rPr>
              <a:t>E</a:t>
            </a:r>
            <a:r>
              <a:rPr lang="fr-FR" dirty="0"/>
              <a:t>valuation and </a:t>
            </a:r>
            <a:r>
              <a:rPr lang="fr-FR" b="1" dirty="0" err="1">
                <a:solidFill>
                  <a:srgbClr val="FF0000"/>
                </a:solidFill>
              </a:rPr>
              <a:t>R</a:t>
            </a:r>
            <a:r>
              <a:rPr lang="fr-FR" dirty="0" err="1"/>
              <a:t>eview</a:t>
            </a:r>
            <a:r>
              <a:rPr lang="fr-FR" dirty="0"/>
              <a:t> </a:t>
            </a:r>
            <a:r>
              <a:rPr lang="fr-FR" b="1" dirty="0">
                <a:solidFill>
                  <a:srgbClr val="FF0000"/>
                </a:solidFill>
              </a:rPr>
              <a:t>T</a:t>
            </a:r>
            <a:r>
              <a:rPr lang="fr-FR" dirty="0"/>
              <a:t>echnique : méthode incorporant l'aspect probabiliste associé  aux  évènements;</a:t>
            </a:r>
          </a:p>
          <a:p>
            <a:pPr marL="0" indent="0" eaLnBrk="1" fontAlgn="auto" hangingPunct="1">
              <a:lnSpc>
                <a:spcPct val="130000"/>
              </a:lnSpc>
              <a:spcAft>
                <a:spcPts val="0"/>
              </a:spcAft>
              <a:buClr>
                <a:schemeClr val="accent3"/>
              </a:buClr>
              <a:buFont typeface="Wingdings" pitchFamily="2" charset="2"/>
              <a:buNone/>
              <a:defRPr/>
            </a:pP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763">
                                            <p:txEl>
                                              <p:pRg st="1" end="1"/>
                                            </p:txEl>
                                          </p:spTgt>
                                        </p:tgtEl>
                                        <p:attrNameLst>
                                          <p:attrName>style.visibility</p:attrName>
                                        </p:attrNameLst>
                                      </p:cBhvr>
                                      <p:to>
                                        <p:strVal val="visible"/>
                                      </p:to>
                                    </p:set>
                                    <p:animEffect transition="in" filter="fade">
                                      <p:cBhvr>
                                        <p:cTn id="7" dur="1000"/>
                                        <p:tgtEl>
                                          <p:spTgt spid="11776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7763">
                                            <p:txEl>
                                              <p:pRg st="2" end="2"/>
                                            </p:txEl>
                                          </p:spTgt>
                                        </p:tgtEl>
                                        <p:attrNameLst>
                                          <p:attrName>style.visibility</p:attrName>
                                        </p:attrNameLst>
                                      </p:cBhvr>
                                      <p:to>
                                        <p:strVal val="visible"/>
                                      </p:to>
                                    </p:set>
                                    <p:animEffect transition="in" filter="fade">
                                      <p:cBhvr>
                                        <p:cTn id="12" dur="1000"/>
                                        <p:tgtEl>
                                          <p:spTgt spid="11776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7763">
                                            <p:txEl>
                                              <p:pRg st="3" end="3"/>
                                            </p:txEl>
                                          </p:spTgt>
                                        </p:tgtEl>
                                        <p:attrNameLst>
                                          <p:attrName>style.visibility</p:attrName>
                                        </p:attrNameLst>
                                      </p:cBhvr>
                                      <p:to>
                                        <p:strVal val="visible"/>
                                      </p:to>
                                    </p:set>
                                    <p:animEffect transition="in" filter="fade">
                                      <p:cBhvr>
                                        <p:cTn id="17" dur="1000"/>
                                        <p:tgtEl>
                                          <p:spTgt spid="1177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527051" y="404814"/>
            <a:ext cx="10972800" cy="884237"/>
          </a:xfrm>
        </p:spPr>
        <p:txBody>
          <a:bodyPr>
            <a:normAutofit/>
          </a:bodyPr>
          <a:lstStyle/>
          <a:p>
            <a:pPr eaLnBrk="1" fontAlgn="auto" hangingPunct="1">
              <a:spcAft>
                <a:spcPts val="0"/>
              </a:spcAft>
              <a:defRPr/>
            </a:pPr>
            <a:r>
              <a:rPr lang="fr-FR" sz="4500" b="1" dirty="0">
                <a:solidFill>
                  <a:srgbClr val="FFFF00"/>
                </a:solidFill>
                <a:effectLst>
                  <a:outerShdw blurRad="38100" dist="38100" dir="2700000" algn="tl">
                    <a:srgbClr val="000000">
                      <a:alpha val="43137"/>
                    </a:srgbClr>
                  </a:outerShdw>
                </a:effectLst>
              </a:rPr>
              <a:t>Le diagramme de GANTT</a:t>
            </a:r>
            <a:endParaRPr lang="en-US" sz="4500" b="1" dirty="0">
              <a:solidFill>
                <a:srgbClr val="FFFF00"/>
              </a:solidFill>
              <a:effectLst>
                <a:outerShdw blurRad="38100" dist="38100" dir="2700000" algn="tl">
                  <a:srgbClr val="000000">
                    <a:alpha val="43137"/>
                  </a:srgbClr>
                </a:outerShdw>
              </a:effectLst>
            </a:endParaRPr>
          </a:p>
        </p:txBody>
      </p:sp>
      <p:sp>
        <p:nvSpPr>
          <p:cNvPr id="15364" name="Rectangle 3"/>
          <p:cNvSpPr>
            <a:spLocks noGrp="1" noChangeArrowheads="1"/>
          </p:cNvSpPr>
          <p:nvPr>
            <p:ph idx="1"/>
          </p:nvPr>
        </p:nvSpPr>
        <p:spPr>
          <a:xfrm>
            <a:off x="624417" y="1412875"/>
            <a:ext cx="10972800" cy="3886200"/>
          </a:xfrm>
        </p:spPr>
        <p:txBody>
          <a:bodyPr/>
          <a:lstStyle/>
          <a:p>
            <a:pPr marL="0" indent="0" algn="just" eaLnBrk="1" hangingPunct="1">
              <a:buFont typeface="Wingdings" pitchFamily="2" charset="2"/>
              <a:buNone/>
            </a:pPr>
            <a:r>
              <a:rPr lang="fr-FR" sz="1800" dirty="0"/>
              <a:t>Le diagramme de GANTT est une technique de représentation graphique permettant de renseigner et situer dans le temps les phases, activités, tâches et ressources du projet.</a:t>
            </a:r>
          </a:p>
          <a:p>
            <a:pPr marL="0" indent="0" algn="just" eaLnBrk="1" hangingPunct="1">
              <a:buFont typeface="Wingdings" pitchFamily="2" charset="2"/>
              <a:buNone/>
            </a:pPr>
            <a:r>
              <a:rPr lang="fr-FR" sz="1800" dirty="0"/>
              <a:t>En ligne, on liste les tâches et en colonne les jours, semaines ou mois. Les tâches sont représentées par des barres dont la longueur est proportionnelle à la durée estimée.</a:t>
            </a:r>
          </a:p>
        </p:txBody>
      </p:sp>
      <p:pic>
        <p:nvPicPr>
          <p:cNvPr id="15365" name="Picture 7" descr="TP3_1"/>
          <p:cNvPicPr>
            <a:picLocks noChangeAspect="1" noChangeArrowheads="1"/>
          </p:cNvPicPr>
          <p:nvPr/>
        </p:nvPicPr>
        <p:blipFill>
          <a:blip r:embed="rId3"/>
          <a:srcRect/>
          <a:stretch>
            <a:fillRect/>
          </a:stretch>
        </p:blipFill>
        <p:spPr bwMode="auto">
          <a:xfrm>
            <a:off x="1284817" y="3500438"/>
            <a:ext cx="9804400" cy="2438400"/>
          </a:xfrm>
          <a:prstGeom prst="rect">
            <a:avLst/>
          </a:prstGeom>
          <a:noFill/>
          <a:ln w="9525">
            <a:noFill/>
            <a:miter lim="800000"/>
            <a:headEnd/>
            <a:tailEnd/>
          </a:ln>
        </p:spPr>
      </p:pic>
      <mc:AlternateContent xmlns:mc="http://schemas.openxmlformats.org/markup-compatibility/2006" xmlns:p14="http://schemas.microsoft.com/office/powerpoint/2010/main">
        <mc:Choice Requires="p14">
          <p:contentPart p14:bwMode="auto" r:id="rId4">
            <p14:nvContentPartPr>
              <p14:cNvPr id="360450" name="Ink 5"/>
              <p14:cNvContentPartPr>
                <a14:cpLocks xmlns:a14="http://schemas.microsoft.com/office/drawing/2010/main" noRot="1" noChangeAspect="1" noEditPoints="1" noChangeArrowheads="1" noChangeShapeType="1"/>
              </p14:cNvContentPartPr>
              <p14:nvPr/>
            </p14:nvContentPartPr>
            <p14:xfrm>
              <a:off x="10650538" y="5688013"/>
              <a:ext cx="9525" cy="7937"/>
            </p14:xfrm>
          </p:contentPart>
        </mc:Choice>
        <mc:Fallback xmlns="">
          <p:pic>
            <p:nvPicPr>
              <p:cNvPr id="360450" name="Ink 5"/>
              <p:cNvPicPr>
                <a:picLocks noRot="1" noChangeAspect="1" noEditPoints="1" noChangeArrowheads="1" noChangeShapeType="1"/>
              </p:cNvPicPr>
              <p:nvPr/>
            </p:nvPicPr>
            <p:blipFill>
              <a:blip r:embed="rId5"/>
              <a:stretch>
                <a:fillRect/>
              </a:stretch>
            </p:blipFill>
            <p:spPr>
              <a:xfrm>
                <a:off x="10637504" y="5677695"/>
                <a:ext cx="35593" cy="28573"/>
              </a:xfrm>
              <a:prstGeom prst="rect">
                <a:avLst/>
              </a:prstGeom>
            </p:spPr>
          </p:pic>
        </mc:Fallback>
      </mc:AlternateContent>
    </p:spTree>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2824" y="2220686"/>
            <a:ext cx="10353761" cy="1326321"/>
          </a:xfrm>
        </p:spPr>
        <p:txBody>
          <a:bodyPr/>
          <a:lstStyle/>
          <a:p>
            <a:r>
              <a:rPr lang="fr-FR" dirty="0">
                <a:solidFill>
                  <a:srgbClr val="FFFF00"/>
                </a:solidFill>
              </a:rPr>
              <a:t>Procédure management projets</a:t>
            </a:r>
          </a:p>
        </p:txBody>
      </p:sp>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84133" y="2213317"/>
            <a:ext cx="10353761" cy="1326321"/>
          </a:xfrm>
        </p:spPr>
        <p:txBody>
          <a:bodyPr/>
          <a:lstStyle/>
          <a:p>
            <a:r>
              <a:rPr lang="fr-FR" dirty="0">
                <a:solidFill>
                  <a:srgbClr val="FFFF00"/>
                </a:solidFill>
              </a:rPr>
              <a:t>CHAPITRE 12 : GUIDE PRATIQUE DU RESPONSABLE MAINTENANCE</a:t>
            </a:r>
          </a:p>
        </p:txBody>
      </p:sp>
    </p:spTree>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76775"/>
            <a:ext cx="12191999" cy="6091311"/>
          </a:xfrm>
        </p:spPr>
        <p:txBody>
          <a:bodyPr>
            <a:noAutofit/>
          </a:bodyPr>
          <a:lstStyle/>
          <a:p>
            <a:r>
              <a:rPr lang="fr-FR" sz="2400" dirty="0"/>
              <a:t>A la fin de cette première version du livre LE BON MANAGER DE LA MAINTENANCE, je voudrais terminer par un résumé de tous ce qui a été traité jusqu'à présent, et en même temps , établir un guide à suivre par les managers fraichement recrutés .</a:t>
            </a:r>
          </a:p>
          <a:p>
            <a:r>
              <a:rPr lang="fr-FR" sz="2400" dirty="0"/>
              <a:t>Si vous venez d'être recruté dans un poste de responsable maintenance, vous devez préparer votre plan d'action au plus tard dans le troisième mois et le présentez à votre supérieur hiérarchique ou bien au DG directement. </a:t>
            </a:r>
          </a:p>
          <a:p>
            <a:r>
              <a:rPr lang="fr-FR" sz="2400" dirty="0"/>
              <a:t>Ce plan d'action doit contenir le diagnostic de l'état actuel et votre vision future avec le plan d'action que allez suivre. Cette présentation vous mettra en valeur dans les yeux de vos supérieurs et elle sera comme un argument de vos réalisations sur le terrain.</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23557"/>
            <a:ext cx="12191999" cy="6260123"/>
          </a:xfrm>
        </p:spPr>
        <p:txBody>
          <a:bodyPr>
            <a:normAutofit/>
          </a:bodyPr>
          <a:lstStyle/>
          <a:p>
            <a:r>
              <a:rPr lang="fr-FR" dirty="0"/>
              <a:t>Je vais me baser sur  le cas d'un service qui n'a rien, ni procédure , ni fiches , ni KPI , ni rien du tout, après vous modérez et vous adaptez le plan d'action selon votre cas : </a:t>
            </a:r>
          </a:p>
          <a:p>
            <a:pPr marL="457200" lvl="0" indent="-457200">
              <a:buClr>
                <a:srgbClr val="FFFF00"/>
              </a:buClr>
              <a:buFont typeface="+mj-lt"/>
              <a:buAutoNum type="arabicPeriod"/>
            </a:pPr>
            <a:r>
              <a:rPr lang="fr-FR" dirty="0"/>
              <a:t>Si votre service est bien structuré c'est ok , sinon vous le restructurez en suivant les étapes décrite dans le chapitre gestion personnel.</a:t>
            </a:r>
          </a:p>
          <a:p>
            <a:pPr marL="457200" lvl="0" indent="-457200">
              <a:buClr>
                <a:srgbClr val="FFFF00"/>
              </a:buClr>
              <a:buFont typeface="+mj-lt"/>
              <a:buAutoNum type="arabicPeriod"/>
            </a:pPr>
            <a:r>
              <a:rPr lang="fr-FR" dirty="0"/>
              <a:t>Suivez et détaillez le déroulement actuel des interventions correctives pour  déterminer l'écart entre ce déroulement et le déroulement standard (déjà présenté dans le deuxième chapitre).</a:t>
            </a:r>
          </a:p>
          <a:p>
            <a:pPr marL="457200" lvl="0" indent="-457200">
              <a:buClr>
                <a:srgbClr val="FFFF00"/>
              </a:buClr>
              <a:buFont typeface="+mj-lt"/>
              <a:buAutoNum type="arabicPeriod"/>
            </a:pPr>
            <a:r>
              <a:rPr lang="fr-FR" dirty="0"/>
              <a:t>Essayez de chronométrer quelques interventions pour avoir une idée sur la disponibilité, la réactivité et la </a:t>
            </a:r>
            <a:r>
              <a:rPr lang="fr-FR" dirty="0" err="1"/>
              <a:t>maintenabilité</a:t>
            </a:r>
            <a:r>
              <a:rPr lang="fr-FR" dirty="0"/>
              <a:t>.</a:t>
            </a:r>
          </a:p>
          <a:p>
            <a:pPr marL="457200" lvl="0" indent="-457200">
              <a:buClr>
                <a:srgbClr val="FFFF00"/>
              </a:buClr>
              <a:buFont typeface="+mj-lt"/>
              <a:buAutoNum type="arabicPeriod"/>
            </a:pPr>
            <a:r>
              <a:rPr lang="fr-FR" dirty="0"/>
              <a:t>Etablissez la procédure corrective l'adéquate à votre structure.</a:t>
            </a:r>
          </a:p>
          <a:p>
            <a:pPr marL="457200" lvl="0" indent="-457200">
              <a:buClr>
                <a:srgbClr val="FFFF00"/>
              </a:buClr>
              <a:buFont typeface="+mj-lt"/>
              <a:buAutoNum type="arabicPeriod"/>
            </a:pPr>
            <a:r>
              <a:rPr lang="fr-FR" dirty="0"/>
              <a:t>Créez les fichiers et les enregistrements nécessaires (DI, RI, etc.)</a:t>
            </a:r>
          </a:p>
          <a:p>
            <a:pPr marL="457200" lvl="0" indent="-457200">
              <a:buClr>
                <a:srgbClr val="FFFF00"/>
              </a:buClr>
              <a:buFont typeface="+mj-lt"/>
              <a:buAutoNum type="arabicPeriod"/>
            </a:pPr>
            <a:r>
              <a:rPr lang="fr-FR" dirty="0"/>
              <a:t>Formez les agents maintenances et les chefs d'équipe production sur la nouvelle procédure et l'importance de travailler avec les nouvelles fiches.</a:t>
            </a:r>
          </a:p>
          <a:p>
            <a:pPr marL="457200" indent="-457200">
              <a:buClr>
                <a:srgbClr val="FFFF00"/>
              </a:buClr>
              <a:buFont typeface="+mj-lt"/>
              <a:buAutoNum type="arabicPeriod"/>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1999" cy="6858000"/>
          </a:xfrm>
        </p:spPr>
        <p:txBody>
          <a:bodyPr>
            <a:normAutofit/>
          </a:bodyPr>
          <a:lstStyle/>
          <a:p>
            <a:pPr marL="457200" lvl="0" indent="-457200">
              <a:buClr>
                <a:srgbClr val="FFFF00"/>
              </a:buClr>
              <a:buFont typeface="+mj-lt"/>
              <a:buAutoNum type="arabicPeriod" startAt="7"/>
            </a:pPr>
            <a:r>
              <a:rPr lang="fr-FR" dirty="0"/>
              <a:t>Lancez le travail avec cette nouvelle procédure , avec un suivi et ajustement ,si vous détectez un décalage essayez de former , sensibiliser et corriger.</a:t>
            </a:r>
          </a:p>
          <a:p>
            <a:pPr marL="457200" lvl="0" indent="-457200">
              <a:buClr>
                <a:srgbClr val="FFFF00"/>
              </a:buClr>
              <a:buFont typeface="+mj-lt"/>
              <a:buAutoNum type="arabicPeriod" startAt="7"/>
            </a:pPr>
            <a:r>
              <a:rPr lang="fr-FR" dirty="0"/>
              <a:t>En parallèle avec ce lancement, Vous élaborez la procédure préventive ,vous récupérez les catalogues machines et vous planifiez des réunions avec les chefs d'équipes maintenances pour établir les plans préventifs initiaux. Vous pouvez commencer par une unité (l'unité critique ) et après vous passerez aux autres. Ce travail ne doit pas dépasser une durée d'un mois; Vous établissez les plans et les planning préventifs dans le premier mois pour les lancer au début du mois qui suit.</a:t>
            </a:r>
          </a:p>
          <a:p>
            <a:pPr marL="457200" lvl="0" indent="-457200">
              <a:buClr>
                <a:srgbClr val="FFFF00"/>
              </a:buClr>
              <a:buFont typeface="+mj-lt"/>
              <a:buAutoNum type="arabicPeriod" startAt="7"/>
            </a:pPr>
            <a:r>
              <a:rPr lang="fr-FR" dirty="0"/>
              <a:t>En parallèle avec tous ça, vous planifiez un inventaire des PDR avec le magasinier , et puis vous lancez l'enregistrement et le suivi des mouvements du stock.</a:t>
            </a:r>
          </a:p>
          <a:p>
            <a:pPr marL="457200" indent="-457200">
              <a:buClr>
                <a:srgbClr val="FFFF00"/>
              </a:buClr>
              <a:buFont typeface="+mj-lt"/>
              <a:buAutoNum type="arabicPeriod" startAt="7"/>
            </a:pPr>
            <a:r>
              <a:rPr lang="fr-FR" dirty="0"/>
              <a:t> Aussi vous demandez à l'agent méthodes de lancer la création des dossiers machines, et surtout les fiches de vie pour commencer à avoir un historique sur lequel vous allez vous baser pour le lancement des analyses et la structuration du préventif et de la gestion des PDR.</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DA125F3-DD2D-4E15-877C-681B9DF4B5BD}"/>
              </a:ext>
            </a:extLst>
          </p:cNvPr>
          <p:cNvSpPr/>
          <p:nvPr/>
        </p:nvSpPr>
        <p:spPr>
          <a:xfrm>
            <a:off x="4673601" y="170938"/>
            <a:ext cx="2374900" cy="129218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400" b="1" dirty="0"/>
              <a:t>La Maintenance Corrective</a:t>
            </a:r>
          </a:p>
        </p:txBody>
      </p:sp>
      <p:sp>
        <p:nvSpPr>
          <p:cNvPr id="5" name="Rectangle : coins arrondis 4">
            <a:extLst>
              <a:ext uri="{FF2B5EF4-FFF2-40B4-BE49-F238E27FC236}">
                <a16:creationId xmlns:a16="http://schemas.microsoft.com/office/drawing/2014/main" id="{07D50A0F-BBFE-4A98-9E68-DD88292C5DB7}"/>
              </a:ext>
            </a:extLst>
          </p:cNvPr>
          <p:cNvSpPr/>
          <p:nvPr/>
        </p:nvSpPr>
        <p:spPr>
          <a:xfrm>
            <a:off x="1515625" y="2973372"/>
            <a:ext cx="2175641" cy="1292188"/>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200" b="1" dirty="0"/>
              <a:t>La maintenance Palliative</a:t>
            </a:r>
          </a:p>
        </p:txBody>
      </p:sp>
      <p:sp>
        <p:nvSpPr>
          <p:cNvPr id="6" name="Rectangle : coins arrondis 5">
            <a:extLst>
              <a:ext uri="{FF2B5EF4-FFF2-40B4-BE49-F238E27FC236}">
                <a16:creationId xmlns:a16="http://schemas.microsoft.com/office/drawing/2014/main" id="{7CE3DECF-379A-4577-941D-785E7D50D913}"/>
              </a:ext>
            </a:extLst>
          </p:cNvPr>
          <p:cNvSpPr/>
          <p:nvPr/>
        </p:nvSpPr>
        <p:spPr>
          <a:xfrm>
            <a:off x="8551478" y="2957497"/>
            <a:ext cx="2175641" cy="129218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200" b="1" dirty="0"/>
              <a:t>La maintenance Curative</a:t>
            </a:r>
          </a:p>
        </p:txBody>
      </p:sp>
      <p:sp>
        <p:nvSpPr>
          <p:cNvPr id="9" name="ZoneTexte 8">
            <a:extLst>
              <a:ext uri="{FF2B5EF4-FFF2-40B4-BE49-F238E27FC236}">
                <a16:creationId xmlns:a16="http://schemas.microsoft.com/office/drawing/2014/main" id="{F59EDFD3-173F-41F3-A277-5844C856EDA8}"/>
              </a:ext>
            </a:extLst>
          </p:cNvPr>
          <p:cNvSpPr txBox="1"/>
          <p:nvPr/>
        </p:nvSpPr>
        <p:spPr>
          <a:xfrm>
            <a:off x="6896101" y="4628638"/>
            <a:ext cx="5295900" cy="1631216"/>
          </a:xfrm>
          <a:prstGeom prst="rect">
            <a:avLst/>
          </a:prstGeom>
          <a:noFill/>
        </p:spPr>
        <p:txBody>
          <a:bodyPr wrap="square" rtlCol="0">
            <a:spAutoFit/>
          </a:bodyPr>
          <a:lstStyle/>
          <a:p>
            <a:r>
              <a:rPr lang="fr-FR" sz="2000" b="1" dirty="0"/>
              <a:t>« Maintenance exécutée après détection d'une panne et destinée à remettre un bien dans un état dans lequel il peut accomplir une fonction requise» (Extrait norme NF EN 13306 X 60-319)</a:t>
            </a:r>
          </a:p>
        </p:txBody>
      </p:sp>
      <p:cxnSp>
        <p:nvCxnSpPr>
          <p:cNvPr id="11" name="Connecteur droit avec flèche 10">
            <a:extLst>
              <a:ext uri="{FF2B5EF4-FFF2-40B4-BE49-F238E27FC236}">
                <a16:creationId xmlns:a16="http://schemas.microsoft.com/office/drawing/2014/main" id="{3124FC61-637B-41BE-A04A-DDD2925A32FB}"/>
              </a:ext>
            </a:extLst>
          </p:cNvPr>
          <p:cNvCxnSpPr>
            <a:stCxn id="4" idx="2"/>
            <a:endCxn id="5" idx="0"/>
          </p:cNvCxnSpPr>
          <p:nvPr/>
        </p:nvCxnSpPr>
        <p:spPr>
          <a:xfrm rot="5400000">
            <a:off x="3477126" y="589447"/>
            <a:ext cx="1510246" cy="3257605"/>
          </a:xfrm>
          <a:prstGeom prst="straightConnector1">
            <a:avLst/>
          </a:prstGeom>
          <a:ln w="38100" cap="flat" cmpd="sng" algn="ctr">
            <a:solidFill>
              <a:schemeClr val="accent6">
                <a:lumMod val="75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Connecteur droit avec flèche 11">
            <a:extLst>
              <a:ext uri="{FF2B5EF4-FFF2-40B4-BE49-F238E27FC236}">
                <a16:creationId xmlns:a16="http://schemas.microsoft.com/office/drawing/2014/main" id="{6B4DF40E-0565-4EF9-9B94-6A97C63C577A}"/>
              </a:ext>
            </a:extLst>
          </p:cNvPr>
          <p:cNvCxnSpPr>
            <a:cxnSpLocks/>
            <a:stCxn id="4" idx="2"/>
            <a:endCxn id="6" idx="0"/>
          </p:cNvCxnSpPr>
          <p:nvPr/>
        </p:nvCxnSpPr>
        <p:spPr>
          <a:xfrm rot="16200000" flipH="1">
            <a:off x="7002990" y="321187"/>
            <a:ext cx="1494371" cy="3778248"/>
          </a:xfrm>
          <a:prstGeom prst="straightConnector1">
            <a:avLst/>
          </a:prstGeom>
          <a:ln w="38100" cap="flat" cmpd="sng" algn="ctr">
            <a:solidFill>
              <a:schemeClr val="accent6">
                <a:lumMod val="75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5" name="ZoneTexte 14">
            <a:extLst>
              <a:ext uri="{FF2B5EF4-FFF2-40B4-BE49-F238E27FC236}">
                <a16:creationId xmlns:a16="http://schemas.microsoft.com/office/drawing/2014/main" id="{55822D27-A58A-405B-A201-A8E06BAE4D67}"/>
              </a:ext>
            </a:extLst>
          </p:cNvPr>
          <p:cNvSpPr txBox="1"/>
          <p:nvPr/>
        </p:nvSpPr>
        <p:spPr>
          <a:xfrm>
            <a:off x="165100" y="4629423"/>
            <a:ext cx="5664200" cy="2228577"/>
          </a:xfrm>
          <a:prstGeom prst="rect">
            <a:avLst/>
          </a:prstGeom>
          <a:noFill/>
        </p:spPr>
        <p:txBody>
          <a:bodyPr wrap="square" rtlCol="0">
            <a:spAutoFit/>
          </a:bodyPr>
          <a:lstStyle/>
          <a:p>
            <a:r>
              <a:rPr lang="fr-FR" sz="2000" b="1" dirty="0"/>
              <a:t>(AFNOR) FD X 60-000 décrit ainsi la maintenance (corrective) palliative: « Action de maintenance corrective destinée à permettre à un bien d’accomplir provisoirement tout ou partie d’une fonction requise. Appelée couramment «dépannage»</a:t>
            </a:r>
          </a:p>
        </p:txBody>
      </p:sp>
    </p:spTree>
    <p:extLst>
      <p:ext uri="{BB962C8B-B14F-4D97-AF65-F5344CB8AC3E}">
        <p14:creationId xmlns:p14="http://schemas.microsoft.com/office/powerpoint/2010/main" val="344535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randombar(horizont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p:bldP spid="15" grpId="0"/>
    </p:bldLst>
  </p:timing>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
            <a:ext cx="12191999" cy="6858000"/>
          </a:xfrm>
        </p:spPr>
        <p:txBody>
          <a:bodyPr>
            <a:normAutofit/>
          </a:bodyPr>
          <a:lstStyle/>
          <a:p>
            <a:pPr marL="457200" lvl="0" indent="-457200">
              <a:buClr>
                <a:srgbClr val="FFFF00"/>
              </a:buClr>
              <a:buFont typeface="+mj-lt"/>
              <a:buAutoNum type="arabicPeriod" startAt="11"/>
            </a:pPr>
            <a:r>
              <a:rPr lang="fr-FR" dirty="0"/>
              <a:t>Au cours du premier mois vous lancez la codification des biens et des PDR (le suivi des mouvements stock est toujours en cours).</a:t>
            </a:r>
          </a:p>
          <a:p>
            <a:pPr marL="457200" lvl="0" indent="-457200">
              <a:buClr>
                <a:srgbClr val="FFFF00"/>
              </a:buClr>
              <a:buFont typeface="+mj-lt"/>
              <a:buAutoNum type="arabicPeriod" startAt="11"/>
            </a:pPr>
            <a:r>
              <a:rPr lang="fr-FR" dirty="0"/>
              <a:t>Après un mois de lancement de ces actions, vous allez commencer à collecter les données et calculer les indicateurs de la maintenance corrective. (A partir de cette étape vous allez commencer à avoir une idée sur la disponibilité des biens et sur la réactivité de votre équipe)</a:t>
            </a:r>
          </a:p>
          <a:p>
            <a:pPr marL="457200" lvl="0" indent="-457200">
              <a:buClr>
                <a:srgbClr val="FFFF00"/>
              </a:buClr>
              <a:buFont typeface="+mj-lt"/>
              <a:buAutoNum type="arabicPeriod" startAt="11"/>
            </a:pPr>
            <a:r>
              <a:rPr lang="fr-FR" dirty="0"/>
              <a:t>En se basant sur ces indicateurs vous allez construire une idée sur les performances de la situation actuelle, alors vous allez pouvoir déterminer les objectifs futurs.  </a:t>
            </a:r>
          </a:p>
          <a:p>
            <a:pPr marL="457200" lvl="0" indent="-457200">
              <a:buClr>
                <a:srgbClr val="FFFF00"/>
              </a:buClr>
              <a:buFont typeface="+mj-lt"/>
              <a:buAutoNum type="arabicPeriod" startAt="11"/>
            </a:pPr>
            <a:r>
              <a:rPr lang="fr-FR" dirty="0"/>
              <a:t>Au début du deuxième mois, vous lancez les travaux de la maintenance préventive. L'agent méthode doit superviser les chefs d'équipes  maintenance dans la préparation et le lancement de ces actions.</a:t>
            </a:r>
          </a:p>
          <a:p>
            <a:pPr marL="457200" lvl="0" indent="-457200">
              <a:buClr>
                <a:srgbClr val="FFFF00"/>
              </a:buClr>
              <a:buFont typeface="+mj-lt"/>
              <a:buAutoNum type="arabicPeriod" startAt="11"/>
            </a:pPr>
            <a:r>
              <a:rPr lang="fr-FR" dirty="0"/>
              <a:t>Au début du troisième mois, vous lancez le calcul les indicateurs de la maintenance préventive et la première version de l'analyse AMDEC /MBF (elle aura comme objectif de renforcer le plan préventif et déterminer la liste des PDR critiques).</a:t>
            </a:r>
          </a:p>
          <a:p>
            <a:pPr marL="457200" lvl="0" indent="-457200">
              <a:buClr>
                <a:srgbClr val="FFFF00"/>
              </a:buClr>
              <a:buFont typeface="+mj-lt"/>
              <a:buAutoNum type="arabicPeriod" startAt="11"/>
            </a:pPr>
            <a:r>
              <a:rPr lang="fr-FR" dirty="0"/>
              <a:t>Au cours de ce mois , vous commencez la structuration de la gestion des PDR en suivant les étapes décrites dans la partie gestion PDR.</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92369"/>
            <a:ext cx="12191999" cy="6365631"/>
          </a:xfrm>
        </p:spPr>
        <p:txBody>
          <a:bodyPr>
            <a:normAutofit/>
          </a:bodyPr>
          <a:lstStyle/>
          <a:p>
            <a:pPr marL="457200" lvl="0" indent="-457200">
              <a:buClr>
                <a:srgbClr val="FFFF00"/>
              </a:buClr>
              <a:buFont typeface="+mj-lt"/>
              <a:buAutoNum type="arabicPeriod" startAt="17"/>
            </a:pPr>
            <a:r>
              <a:rPr lang="fr-FR" dirty="0"/>
              <a:t>Au début du cinquième mois vous lancez le calcul des coûts  et vous analysez l'évolution des anciens indicateurs</a:t>
            </a:r>
          </a:p>
          <a:p>
            <a:pPr marL="457200" lvl="0" indent="-457200">
              <a:buClr>
                <a:srgbClr val="FFFF00"/>
              </a:buClr>
              <a:buFont typeface="+mj-lt"/>
              <a:buAutoNum type="arabicPeriod" startAt="17"/>
            </a:pPr>
            <a:r>
              <a:rPr lang="fr-FR" dirty="0"/>
              <a:t>Au cours de ce mois, vous préparez le lancement de la version finale de l'analyse AMDEC /MBF en collaboration avec le service production pour améliorer les performances des biens.</a:t>
            </a:r>
          </a:p>
          <a:p>
            <a:pPr marL="457200" lvl="0" indent="-457200">
              <a:buClr>
                <a:srgbClr val="FFFF00"/>
              </a:buClr>
              <a:buFont typeface="+mj-lt"/>
              <a:buAutoNum type="arabicPeriod" startAt="17"/>
            </a:pPr>
            <a:r>
              <a:rPr lang="fr-FR" dirty="0"/>
              <a:t>Au début de sixième mois , vous lancez la procédure de la maintenance corrective-productive.</a:t>
            </a:r>
          </a:p>
          <a:p>
            <a:pPr marL="457200" lvl="0" indent="-457200">
              <a:buClr>
                <a:srgbClr val="FFFF00"/>
              </a:buClr>
              <a:buFont typeface="+mj-lt"/>
              <a:buAutoNum type="arabicPeriod" startAt="17"/>
            </a:pPr>
            <a:r>
              <a:rPr lang="fr-FR" dirty="0"/>
              <a:t>Etablir la version finale du tableau de bord que vous devez s'en servir pour la supervision continue et l'analyse de l'efficacité de votre service (vous devez le consulter quotidiennement)</a:t>
            </a:r>
          </a:p>
          <a:p>
            <a:pPr marL="457200" lvl="0" indent="-457200">
              <a:buClr>
                <a:srgbClr val="FFFF00"/>
              </a:buClr>
              <a:buFont typeface="+mj-lt"/>
              <a:buAutoNum type="arabicPeriod" startAt="17"/>
            </a:pPr>
            <a:r>
              <a:rPr lang="fr-FR" dirty="0"/>
              <a:t>Vers le dixième mois, et plus précisément, à la fin de la création des dossiers machines et la structuration de la gestion des interventions, vous pouvez faire appel à un organisme pour la mise en place de la GMAO</a:t>
            </a:r>
          </a:p>
          <a:p>
            <a:pPr marL="457200" lvl="0" indent="-457200">
              <a:buClr>
                <a:srgbClr val="FFFF00"/>
              </a:buClr>
              <a:buFont typeface="+mj-lt"/>
              <a:buAutoNum type="arabicPeriod" startAt="17"/>
            </a:pPr>
            <a:r>
              <a:rPr lang="fr-FR" dirty="0"/>
              <a:t>En appliquant ces étapes , je peux vous dire que vous avez structuré votre service et vous avez mis votre pas dans le chemin de l'amélioration. Essayez de piloter le service , en analysant les données du tableau de bord global du service.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8539" y="2410261"/>
            <a:ext cx="10353761" cy="1326321"/>
          </a:xfrm>
        </p:spPr>
        <p:txBody>
          <a:bodyPr/>
          <a:lstStyle/>
          <a:p>
            <a:r>
              <a:rPr lang="fr-FR" dirty="0">
                <a:solidFill>
                  <a:srgbClr val="FFFF00"/>
                </a:solidFill>
              </a:rPr>
              <a:t>CONCLUSION DE LA FORMATION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solidFill>
                  <a:srgbClr val="FFFF00"/>
                </a:solidFill>
              </a:rPr>
              <a:t>1.1 Définition de la maintenance    </a:t>
            </a:r>
            <a:br>
              <a:rPr lang="ar-MA" sz="3200" b="1" dirty="0">
                <a:solidFill>
                  <a:srgbClr val="FFFF00"/>
                </a:solidFill>
              </a:rPr>
            </a:br>
            <a:endParaRPr lang="fr-FR" sz="3200" b="1" dirty="0">
              <a:solidFill>
                <a:srgbClr val="FFFF00"/>
              </a:solidFill>
            </a:endParaRPr>
          </a:p>
        </p:txBody>
      </p:sp>
      <p:sp>
        <p:nvSpPr>
          <p:cNvPr id="3" name="Espace réservé du contenu 2"/>
          <p:cNvSpPr>
            <a:spLocks noGrp="1"/>
          </p:cNvSpPr>
          <p:nvPr>
            <p:ph idx="1"/>
          </p:nvPr>
        </p:nvSpPr>
        <p:spPr/>
        <p:txBody>
          <a:bodyPr>
            <a:normAutofit/>
          </a:bodyPr>
          <a:lstStyle/>
          <a:p>
            <a:r>
              <a:rPr lang="fr-FR" dirty="0"/>
              <a:t>1994 : (</a:t>
            </a:r>
            <a:r>
              <a:rPr lang="fr-FR" b="1" dirty="0"/>
              <a:t>Afnor</a:t>
            </a:r>
            <a:r>
              <a:rPr lang="fr-FR" dirty="0"/>
              <a:t>) NF-X 60 000. Il s'agit de “l'ensemble des actions permettant de maintenir ou de rétablir un bien dans un état spécifié ou en mesure d'assurer un service déterminé”</a:t>
            </a:r>
          </a:p>
          <a:p>
            <a:r>
              <a:rPr lang="fr-FR" dirty="0"/>
              <a:t>2001 : (NF EN 13306 X 60-319) : « Ensemble de toutes les actions techniques, administratives et de management durant le cycle de vie d'un bien, destinées à le maintenir ou à le rétablir dans un état dans lequel il peut accomplir la fonction requise. »</a:t>
            </a:r>
          </a:p>
          <a:p>
            <a:endParaRPr lang="fr-FR"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u="sng" dirty="0">
                <a:solidFill>
                  <a:srgbClr val="D9F147"/>
                </a:solidFill>
              </a:rPr>
              <a:t>La maintenance corrective Curative :</a:t>
            </a:r>
            <a:br>
              <a:rPr lang="fr-FR" dirty="0">
                <a:solidFill>
                  <a:srgbClr val="D9F147"/>
                </a:solidFill>
              </a:rPr>
            </a:br>
            <a:endParaRPr lang="fr-FR" dirty="0">
              <a:solidFill>
                <a:srgbClr val="D9F147"/>
              </a:solidFill>
            </a:endParaRPr>
          </a:p>
        </p:txBody>
      </p:sp>
      <p:sp>
        <p:nvSpPr>
          <p:cNvPr id="3" name="Espace réservé du contenu 2"/>
          <p:cNvSpPr>
            <a:spLocks noGrp="1"/>
          </p:cNvSpPr>
          <p:nvPr>
            <p:ph idx="1"/>
          </p:nvPr>
        </p:nvSpPr>
        <p:spPr/>
        <p:txBody>
          <a:bodyPr/>
          <a:lstStyle/>
          <a:p>
            <a:r>
              <a:rPr lang="fr-FR" dirty="0"/>
              <a:t>Appeler aussi maintenance corrective, c'est la maintenance qui se fait après détection d'une panne ,elle consiste à réparer définitivement le bien afin de le remettre en bon état de fonctionnement. </a:t>
            </a:r>
          </a:p>
          <a:p>
            <a:r>
              <a:rPr lang="fr-FR" dirty="0"/>
              <a:t>Elle vise la correction du dysfonctionnement détecté.</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D9F147"/>
                </a:solidFill>
              </a:rPr>
              <a:t>La maintenance corrective palliative :</a:t>
            </a:r>
          </a:p>
        </p:txBody>
      </p:sp>
      <p:sp>
        <p:nvSpPr>
          <p:cNvPr id="3" name="Espace réservé du contenu 2"/>
          <p:cNvSpPr>
            <a:spLocks noGrp="1"/>
          </p:cNvSpPr>
          <p:nvPr>
            <p:ph idx="1"/>
          </p:nvPr>
        </p:nvSpPr>
        <p:spPr/>
        <p:txBody>
          <a:bodyPr>
            <a:normAutofit/>
          </a:bodyPr>
          <a:lstStyle/>
          <a:p>
            <a:r>
              <a:rPr lang="fr-FR" dirty="0"/>
              <a:t>C'est la maintenance qui se fait après détection de la panne et vise à permettre à un bien d’accomplir provisoirement tout ou une partie de sa fonction  requise. </a:t>
            </a:r>
          </a:p>
          <a:p>
            <a:r>
              <a:rPr lang="fr-FR" dirty="0"/>
              <a:t>Ce type de maintenance est recommandé dans des cas ou le bien réalise une production urgente ou si son arrêt total  peut engendrer des pertes économiques énormes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1"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1"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A683F2-4779-467F-83AA-B7885D47BFF1}"/>
              </a:ext>
            </a:extLst>
          </p:cNvPr>
          <p:cNvSpPr>
            <a:spLocks noGrp="1"/>
          </p:cNvSpPr>
          <p:nvPr>
            <p:ph type="title"/>
          </p:nvPr>
        </p:nvSpPr>
        <p:spPr>
          <a:xfrm>
            <a:off x="811925" y="2700866"/>
            <a:ext cx="10131425" cy="1456267"/>
          </a:xfrm>
        </p:spPr>
        <p:txBody>
          <a:bodyPr>
            <a:normAutofit fontScale="90000"/>
          </a:bodyPr>
          <a:lstStyle/>
          <a:p>
            <a:pPr marL="742950" indent="-742950">
              <a:buClr>
                <a:srgbClr val="FF0000"/>
              </a:buClr>
            </a:pPr>
            <a:r>
              <a:rPr lang="fr-FR" dirty="0">
                <a:solidFill>
                  <a:srgbClr val="FFFF00"/>
                </a:solidFill>
              </a:rPr>
              <a:t>2.6. Procédure standard de la maintenance corrective</a:t>
            </a:r>
            <a:br>
              <a:rPr lang="fr-FR" dirty="0">
                <a:solidFill>
                  <a:srgbClr val="FFFF00"/>
                </a:solidFill>
              </a:rPr>
            </a:br>
            <a:endParaRPr lang="fr-FR" dirty="0">
              <a:solidFill>
                <a:srgbClr val="FFFF00"/>
              </a:solidFill>
            </a:endParaRPr>
          </a:p>
        </p:txBody>
      </p:sp>
    </p:spTree>
    <p:extLst>
      <p:ext uri="{BB962C8B-B14F-4D97-AF65-F5344CB8AC3E}">
        <p14:creationId xmlns:p14="http://schemas.microsoft.com/office/powerpoint/2010/main" val="15282183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2949AF28-C623-4C1E-B29C-3D69F610F8D9}"/>
              </a:ext>
            </a:extLst>
          </p:cNvPr>
          <p:cNvSpPr/>
          <p:nvPr/>
        </p:nvSpPr>
        <p:spPr>
          <a:xfrm>
            <a:off x="378372" y="283780"/>
            <a:ext cx="2538249" cy="138736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a:t>Détection du </a:t>
            </a:r>
            <a:r>
              <a:rPr lang="fr-FR" sz="1400" b="1" dirty="0"/>
              <a:t>Dysfonctionnement</a:t>
            </a:r>
          </a:p>
        </p:txBody>
      </p:sp>
      <p:sp>
        <p:nvSpPr>
          <p:cNvPr id="5" name="Ellipse 4">
            <a:extLst>
              <a:ext uri="{FF2B5EF4-FFF2-40B4-BE49-F238E27FC236}">
                <a16:creationId xmlns:a16="http://schemas.microsoft.com/office/drawing/2014/main" id="{7B0E9307-D24A-4A0C-9713-23BFDAFC8A05}"/>
              </a:ext>
            </a:extLst>
          </p:cNvPr>
          <p:cNvSpPr/>
          <p:nvPr/>
        </p:nvSpPr>
        <p:spPr>
          <a:xfrm>
            <a:off x="3481553" y="283780"/>
            <a:ext cx="2753710" cy="138736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a:t>Expression d’une demande d’intervention</a:t>
            </a:r>
          </a:p>
        </p:txBody>
      </p:sp>
      <p:sp>
        <p:nvSpPr>
          <p:cNvPr id="6" name="Ellipse 5">
            <a:extLst>
              <a:ext uri="{FF2B5EF4-FFF2-40B4-BE49-F238E27FC236}">
                <a16:creationId xmlns:a16="http://schemas.microsoft.com/office/drawing/2014/main" id="{15085C4A-0921-4C0F-8359-382D1348CE4D}"/>
              </a:ext>
            </a:extLst>
          </p:cNvPr>
          <p:cNvSpPr/>
          <p:nvPr/>
        </p:nvSpPr>
        <p:spPr>
          <a:xfrm>
            <a:off x="6879023" y="283778"/>
            <a:ext cx="2422635" cy="138736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a:t>Réalisation d’un diagnostic</a:t>
            </a:r>
          </a:p>
        </p:txBody>
      </p:sp>
      <p:sp>
        <p:nvSpPr>
          <p:cNvPr id="7" name="Ellipse 6">
            <a:extLst>
              <a:ext uri="{FF2B5EF4-FFF2-40B4-BE49-F238E27FC236}">
                <a16:creationId xmlns:a16="http://schemas.microsoft.com/office/drawing/2014/main" id="{E121603D-B6B2-40B7-975D-A8B88CF46A79}"/>
              </a:ext>
            </a:extLst>
          </p:cNvPr>
          <p:cNvSpPr/>
          <p:nvPr/>
        </p:nvSpPr>
        <p:spPr>
          <a:xfrm>
            <a:off x="10045700" y="359978"/>
            <a:ext cx="2146300" cy="116402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400" b="1" dirty="0"/>
              <a:t>Planification de l’intervention</a:t>
            </a:r>
          </a:p>
        </p:txBody>
      </p:sp>
      <p:sp>
        <p:nvSpPr>
          <p:cNvPr id="8" name="Triangle isocèle 7">
            <a:extLst>
              <a:ext uri="{FF2B5EF4-FFF2-40B4-BE49-F238E27FC236}">
                <a16:creationId xmlns:a16="http://schemas.microsoft.com/office/drawing/2014/main" id="{18502FFC-E923-4690-9C80-4B13C6BEDD30}"/>
              </a:ext>
            </a:extLst>
          </p:cNvPr>
          <p:cNvSpPr/>
          <p:nvPr/>
        </p:nvSpPr>
        <p:spPr>
          <a:xfrm>
            <a:off x="10191040" y="4083216"/>
            <a:ext cx="2000960" cy="1314284"/>
          </a:xfrm>
          <a:prstGeom prst="triangl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200" b="1" dirty="0"/>
              <a:t>Possibilité de réparation?</a:t>
            </a:r>
          </a:p>
        </p:txBody>
      </p:sp>
      <p:sp>
        <p:nvSpPr>
          <p:cNvPr id="9" name="Ellipse 8">
            <a:extLst>
              <a:ext uri="{FF2B5EF4-FFF2-40B4-BE49-F238E27FC236}">
                <a16:creationId xmlns:a16="http://schemas.microsoft.com/office/drawing/2014/main" id="{6393E20D-CCF6-4F4B-896C-9420607D9858}"/>
              </a:ext>
            </a:extLst>
          </p:cNvPr>
          <p:cNvSpPr/>
          <p:nvPr/>
        </p:nvSpPr>
        <p:spPr>
          <a:xfrm>
            <a:off x="5897614" y="3665201"/>
            <a:ext cx="1728952" cy="119818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t>Réparation</a:t>
            </a:r>
          </a:p>
        </p:txBody>
      </p:sp>
      <p:sp>
        <p:nvSpPr>
          <p:cNvPr id="11" name="Ellipse 10">
            <a:extLst>
              <a:ext uri="{FF2B5EF4-FFF2-40B4-BE49-F238E27FC236}">
                <a16:creationId xmlns:a16="http://schemas.microsoft.com/office/drawing/2014/main" id="{26CDE18D-DFF3-46FA-9A36-CAA71160EA3B}"/>
              </a:ext>
            </a:extLst>
          </p:cNvPr>
          <p:cNvSpPr/>
          <p:nvPr/>
        </p:nvSpPr>
        <p:spPr>
          <a:xfrm>
            <a:off x="7373005" y="5139560"/>
            <a:ext cx="2107323" cy="119818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t>Dépannage + Planification de la réparation</a:t>
            </a:r>
          </a:p>
        </p:txBody>
      </p:sp>
      <p:sp>
        <p:nvSpPr>
          <p:cNvPr id="13" name="Rectangle 12">
            <a:extLst>
              <a:ext uri="{FF2B5EF4-FFF2-40B4-BE49-F238E27FC236}">
                <a16:creationId xmlns:a16="http://schemas.microsoft.com/office/drawing/2014/main" id="{8995537B-2676-4EBB-99DB-E23EBACFDC9A}"/>
              </a:ext>
            </a:extLst>
          </p:cNvPr>
          <p:cNvSpPr/>
          <p:nvPr/>
        </p:nvSpPr>
        <p:spPr>
          <a:xfrm>
            <a:off x="2627592" y="3972919"/>
            <a:ext cx="2033752" cy="108781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a:t>Mise en marche et test</a:t>
            </a:r>
          </a:p>
        </p:txBody>
      </p:sp>
      <p:sp>
        <p:nvSpPr>
          <p:cNvPr id="14" name="Rectangle 13">
            <a:extLst>
              <a:ext uri="{FF2B5EF4-FFF2-40B4-BE49-F238E27FC236}">
                <a16:creationId xmlns:a16="http://schemas.microsoft.com/office/drawing/2014/main" id="{1DE6940A-26AC-4AAE-8FA1-FBA3044AD814}"/>
              </a:ext>
            </a:extLst>
          </p:cNvPr>
          <p:cNvSpPr/>
          <p:nvPr/>
        </p:nvSpPr>
        <p:spPr>
          <a:xfrm>
            <a:off x="157666" y="3972919"/>
            <a:ext cx="2033752" cy="108781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a:t>Mise à jour de Fiche de vie  </a:t>
            </a:r>
          </a:p>
        </p:txBody>
      </p:sp>
      <p:sp>
        <p:nvSpPr>
          <p:cNvPr id="15" name="ZoneTexte 14">
            <a:extLst>
              <a:ext uri="{FF2B5EF4-FFF2-40B4-BE49-F238E27FC236}">
                <a16:creationId xmlns:a16="http://schemas.microsoft.com/office/drawing/2014/main" id="{8C91708F-BCB4-4F12-BCE3-ED2F42A2B16B}"/>
              </a:ext>
            </a:extLst>
          </p:cNvPr>
          <p:cNvSpPr txBox="1"/>
          <p:nvPr/>
        </p:nvSpPr>
        <p:spPr>
          <a:xfrm>
            <a:off x="567558" y="1828800"/>
            <a:ext cx="2159875" cy="369332"/>
          </a:xfrm>
          <a:prstGeom prst="rect">
            <a:avLst/>
          </a:prstGeom>
          <a:noFill/>
        </p:spPr>
        <p:txBody>
          <a:bodyPr wrap="square" rtlCol="0">
            <a:spAutoFit/>
          </a:bodyPr>
          <a:lstStyle/>
          <a:p>
            <a:r>
              <a:rPr lang="fr-FR" dirty="0"/>
              <a:t>Responsable Entité</a:t>
            </a:r>
          </a:p>
        </p:txBody>
      </p:sp>
      <p:sp>
        <p:nvSpPr>
          <p:cNvPr id="16" name="ZoneTexte 15">
            <a:extLst>
              <a:ext uri="{FF2B5EF4-FFF2-40B4-BE49-F238E27FC236}">
                <a16:creationId xmlns:a16="http://schemas.microsoft.com/office/drawing/2014/main" id="{63D40FB3-C794-4382-875E-A865BE6D3AAE}"/>
              </a:ext>
            </a:extLst>
          </p:cNvPr>
          <p:cNvSpPr txBox="1"/>
          <p:nvPr/>
        </p:nvSpPr>
        <p:spPr>
          <a:xfrm>
            <a:off x="3936125" y="1828800"/>
            <a:ext cx="2159875" cy="369332"/>
          </a:xfrm>
          <a:prstGeom prst="rect">
            <a:avLst/>
          </a:prstGeom>
          <a:noFill/>
        </p:spPr>
        <p:txBody>
          <a:bodyPr wrap="square" rtlCol="0">
            <a:spAutoFit/>
          </a:bodyPr>
          <a:lstStyle/>
          <a:p>
            <a:r>
              <a:rPr lang="fr-FR" dirty="0"/>
              <a:t>Responsable Entité</a:t>
            </a:r>
          </a:p>
        </p:txBody>
      </p:sp>
      <p:sp>
        <p:nvSpPr>
          <p:cNvPr id="18" name="ZoneTexte 17">
            <a:extLst>
              <a:ext uri="{FF2B5EF4-FFF2-40B4-BE49-F238E27FC236}">
                <a16:creationId xmlns:a16="http://schemas.microsoft.com/office/drawing/2014/main" id="{D19A9275-262F-4267-A766-E6991F353C82}"/>
              </a:ext>
            </a:extLst>
          </p:cNvPr>
          <p:cNvSpPr txBox="1"/>
          <p:nvPr/>
        </p:nvSpPr>
        <p:spPr>
          <a:xfrm>
            <a:off x="9464567" y="1513547"/>
            <a:ext cx="1724133" cy="646331"/>
          </a:xfrm>
          <a:prstGeom prst="rect">
            <a:avLst/>
          </a:prstGeom>
          <a:noFill/>
        </p:spPr>
        <p:txBody>
          <a:bodyPr wrap="square" rtlCol="0">
            <a:spAutoFit/>
          </a:bodyPr>
          <a:lstStyle/>
          <a:p>
            <a:r>
              <a:rPr lang="fr-FR" dirty="0"/>
              <a:t>Maintenance /</a:t>
            </a:r>
          </a:p>
          <a:p>
            <a:r>
              <a:rPr lang="fr-FR" dirty="0"/>
              <a:t> RES Entité</a:t>
            </a:r>
          </a:p>
        </p:txBody>
      </p:sp>
      <p:sp>
        <p:nvSpPr>
          <p:cNvPr id="19" name="ZoneTexte 18">
            <a:extLst>
              <a:ext uri="{FF2B5EF4-FFF2-40B4-BE49-F238E27FC236}">
                <a16:creationId xmlns:a16="http://schemas.microsoft.com/office/drawing/2014/main" id="{6D141BC0-ADEB-4860-BA4E-FD2C1ED9C1FF}"/>
              </a:ext>
            </a:extLst>
          </p:cNvPr>
          <p:cNvSpPr txBox="1"/>
          <p:nvPr/>
        </p:nvSpPr>
        <p:spPr>
          <a:xfrm>
            <a:off x="2564530" y="5415484"/>
            <a:ext cx="2159875" cy="646331"/>
          </a:xfrm>
          <a:prstGeom prst="rect">
            <a:avLst/>
          </a:prstGeom>
          <a:noFill/>
        </p:spPr>
        <p:txBody>
          <a:bodyPr wrap="square" rtlCol="0">
            <a:spAutoFit/>
          </a:bodyPr>
          <a:lstStyle/>
          <a:p>
            <a:r>
              <a:rPr lang="fr-FR" dirty="0"/>
              <a:t>Maintenance / RES Entité</a:t>
            </a:r>
          </a:p>
        </p:txBody>
      </p:sp>
      <p:sp>
        <p:nvSpPr>
          <p:cNvPr id="20" name="ZoneTexte 19">
            <a:extLst>
              <a:ext uri="{FF2B5EF4-FFF2-40B4-BE49-F238E27FC236}">
                <a16:creationId xmlns:a16="http://schemas.microsoft.com/office/drawing/2014/main" id="{D6B6A6A5-C2A0-4805-A9FF-1145ABC35B8C}"/>
              </a:ext>
            </a:extLst>
          </p:cNvPr>
          <p:cNvSpPr txBox="1"/>
          <p:nvPr/>
        </p:nvSpPr>
        <p:spPr>
          <a:xfrm>
            <a:off x="94604" y="5369317"/>
            <a:ext cx="2159875" cy="369332"/>
          </a:xfrm>
          <a:prstGeom prst="rect">
            <a:avLst/>
          </a:prstGeom>
          <a:noFill/>
        </p:spPr>
        <p:txBody>
          <a:bodyPr wrap="square" rtlCol="0">
            <a:spAutoFit/>
          </a:bodyPr>
          <a:lstStyle/>
          <a:p>
            <a:r>
              <a:rPr lang="fr-FR" dirty="0"/>
              <a:t>Maintenance</a:t>
            </a:r>
          </a:p>
        </p:txBody>
      </p:sp>
      <p:cxnSp>
        <p:nvCxnSpPr>
          <p:cNvPr id="22" name="Connecteur droit avec flèche 21">
            <a:extLst>
              <a:ext uri="{FF2B5EF4-FFF2-40B4-BE49-F238E27FC236}">
                <a16:creationId xmlns:a16="http://schemas.microsoft.com/office/drawing/2014/main" id="{28F297C5-4E7E-491A-9B2C-99653798E1D6}"/>
              </a:ext>
            </a:extLst>
          </p:cNvPr>
          <p:cNvCxnSpPr>
            <a:stCxn id="4" idx="6"/>
            <a:endCxn id="5" idx="2"/>
          </p:cNvCxnSpPr>
          <p:nvPr/>
        </p:nvCxnSpPr>
        <p:spPr>
          <a:xfrm>
            <a:off x="2916621" y="977463"/>
            <a:ext cx="564932" cy="0"/>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5" name="Connecteur droit avec flèche 24">
            <a:extLst>
              <a:ext uri="{FF2B5EF4-FFF2-40B4-BE49-F238E27FC236}">
                <a16:creationId xmlns:a16="http://schemas.microsoft.com/office/drawing/2014/main" id="{4B09D35B-24F9-435D-B4B6-45A6ED238B3C}"/>
              </a:ext>
            </a:extLst>
          </p:cNvPr>
          <p:cNvCxnSpPr/>
          <p:nvPr/>
        </p:nvCxnSpPr>
        <p:spPr>
          <a:xfrm>
            <a:off x="6314091" y="977461"/>
            <a:ext cx="564932" cy="0"/>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6" name="Connecteur droit avec flèche 25">
            <a:extLst>
              <a:ext uri="{FF2B5EF4-FFF2-40B4-BE49-F238E27FC236}">
                <a16:creationId xmlns:a16="http://schemas.microsoft.com/office/drawing/2014/main" id="{7B17F525-9155-4B01-9871-BE5BD2576FE9}"/>
              </a:ext>
            </a:extLst>
          </p:cNvPr>
          <p:cNvCxnSpPr>
            <a:endCxn id="7" idx="2"/>
          </p:cNvCxnSpPr>
          <p:nvPr/>
        </p:nvCxnSpPr>
        <p:spPr>
          <a:xfrm flipV="1">
            <a:off x="9301658" y="941989"/>
            <a:ext cx="744042" cy="35472"/>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Connecteur droit avec flèche 26">
            <a:extLst>
              <a:ext uri="{FF2B5EF4-FFF2-40B4-BE49-F238E27FC236}">
                <a16:creationId xmlns:a16="http://schemas.microsoft.com/office/drawing/2014/main" id="{F93CFDD2-27BA-43B7-B44D-81CFF81B2AF3}"/>
              </a:ext>
            </a:extLst>
          </p:cNvPr>
          <p:cNvCxnSpPr>
            <a:cxnSpLocks/>
            <a:stCxn id="7" idx="4"/>
            <a:endCxn id="77" idx="0"/>
          </p:cNvCxnSpPr>
          <p:nvPr/>
        </p:nvCxnSpPr>
        <p:spPr>
          <a:xfrm rot="16200000" flipH="1">
            <a:off x="10724165" y="1918684"/>
            <a:ext cx="842578" cy="53209"/>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0" name="Connecteur droit avec flèche 29">
            <a:extLst>
              <a:ext uri="{FF2B5EF4-FFF2-40B4-BE49-F238E27FC236}">
                <a16:creationId xmlns:a16="http://schemas.microsoft.com/office/drawing/2014/main" id="{1C6B64E4-4891-4665-B71F-05563D3B2598}"/>
              </a:ext>
            </a:extLst>
          </p:cNvPr>
          <p:cNvCxnSpPr>
            <a:cxnSpLocks/>
            <a:stCxn id="8" idx="1"/>
            <a:endCxn id="9" idx="6"/>
          </p:cNvCxnSpPr>
          <p:nvPr/>
        </p:nvCxnSpPr>
        <p:spPr>
          <a:xfrm rot="10800000">
            <a:off x="7626566" y="4264292"/>
            <a:ext cx="3064714" cy="476067"/>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3" name="Connecteur droit avec flèche 32">
            <a:extLst>
              <a:ext uri="{FF2B5EF4-FFF2-40B4-BE49-F238E27FC236}">
                <a16:creationId xmlns:a16="http://schemas.microsoft.com/office/drawing/2014/main" id="{A4FFAFF5-2099-4933-98C8-B0ADE02E6B7E}"/>
              </a:ext>
            </a:extLst>
          </p:cNvPr>
          <p:cNvCxnSpPr>
            <a:cxnSpLocks/>
            <a:stCxn id="8" idx="1"/>
            <a:endCxn id="11" idx="6"/>
          </p:cNvCxnSpPr>
          <p:nvPr/>
        </p:nvCxnSpPr>
        <p:spPr>
          <a:xfrm rot="10800000" flipV="1">
            <a:off x="9480328" y="4740358"/>
            <a:ext cx="1210952" cy="998292"/>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Connecteur droit avec flèche 35">
            <a:extLst>
              <a:ext uri="{FF2B5EF4-FFF2-40B4-BE49-F238E27FC236}">
                <a16:creationId xmlns:a16="http://schemas.microsoft.com/office/drawing/2014/main" id="{B77D4099-E175-43E6-A75A-6C5A1A50D546}"/>
              </a:ext>
            </a:extLst>
          </p:cNvPr>
          <p:cNvCxnSpPr>
            <a:cxnSpLocks/>
            <a:stCxn id="11" idx="2"/>
            <a:endCxn id="9" idx="4"/>
          </p:cNvCxnSpPr>
          <p:nvPr/>
        </p:nvCxnSpPr>
        <p:spPr>
          <a:xfrm rot="10800000">
            <a:off x="6762091" y="4863382"/>
            <a:ext cx="610915" cy="875269"/>
          </a:xfrm>
          <a:prstGeom prst="straightConnector1">
            <a:avLst/>
          </a:prstGeom>
          <a:ln w="57150" cap="flat" cmpd="sng" algn="ctr">
            <a:solidFill>
              <a:schemeClr val="accent6"/>
            </a:solidFill>
            <a:prstDash val="sys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2" name="Connecteur droit avec flèche 41">
            <a:extLst>
              <a:ext uri="{FF2B5EF4-FFF2-40B4-BE49-F238E27FC236}">
                <a16:creationId xmlns:a16="http://schemas.microsoft.com/office/drawing/2014/main" id="{45E07DF0-B627-400D-BA14-29FDCC28BD0E}"/>
              </a:ext>
            </a:extLst>
          </p:cNvPr>
          <p:cNvCxnSpPr>
            <a:cxnSpLocks/>
            <a:stCxn id="9" idx="2"/>
            <a:endCxn id="13" idx="3"/>
          </p:cNvCxnSpPr>
          <p:nvPr/>
        </p:nvCxnSpPr>
        <p:spPr>
          <a:xfrm rot="10800000" flipV="1">
            <a:off x="4661344" y="4264291"/>
            <a:ext cx="1236270" cy="252536"/>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5" name="Connecteur droit avec flèche 44">
            <a:extLst>
              <a:ext uri="{FF2B5EF4-FFF2-40B4-BE49-F238E27FC236}">
                <a16:creationId xmlns:a16="http://schemas.microsoft.com/office/drawing/2014/main" id="{9DDE6F89-1E93-49D1-AA1F-D432CF1B2955}"/>
              </a:ext>
            </a:extLst>
          </p:cNvPr>
          <p:cNvCxnSpPr>
            <a:cxnSpLocks/>
            <a:stCxn id="13" idx="1"/>
            <a:endCxn id="14" idx="3"/>
          </p:cNvCxnSpPr>
          <p:nvPr/>
        </p:nvCxnSpPr>
        <p:spPr>
          <a:xfrm flipH="1">
            <a:off x="2191418" y="4516827"/>
            <a:ext cx="436174" cy="0"/>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8" name="ZoneTexte 47">
            <a:extLst>
              <a:ext uri="{FF2B5EF4-FFF2-40B4-BE49-F238E27FC236}">
                <a16:creationId xmlns:a16="http://schemas.microsoft.com/office/drawing/2014/main" id="{F88A4983-06A1-4FDA-A169-CEA11CE8FFC7}"/>
              </a:ext>
            </a:extLst>
          </p:cNvPr>
          <p:cNvSpPr txBox="1"/>
          <p:nvPr/>
        </p:nvSpPr>
        <p:spPr>
          <a:xfrm>
            <a:off x="9616744" y="4216666"/>
            <a:ext cx="784328" cy="369332"/>
          </a:xfrm>
          <a:prstGeom prst="rect">
            <a:avLst/>
          </a:prstGeom>
          <a:noFill/>
        </p:spPr>
        <p:txBody>
          <a:bodyPr wrap="square" rtlCol="0">
            <a:spAutoFit/>
          </a:bodyPr>
          <a:lstStyle/>
          <a:p>
            <a:r>
              <a:rPr lang="fr-FR" dirty="0"/>
              <a:t>Oui</a:t>
            </a:r>
          </a:p>
        </p:txBody>
      </p:sp>
      <p:sp>
        <p:nvSpPr>
          <p:cNvPr id="49" name="ZoneTexte 48">
            <a:extLst>
              <a:ext uri="{FF2B5EF4-FFF2-40B4-BE49-F238E27FC236}">
                <a16:creationId xmlns:a16="http://schemas.microsoft.com/office/drawing/2014/main" id="{5FE28730-20CD-4067-8BCF-8FBDEE93D5F6}"/>
              </a:ext>
            </a:extLst>
          </p:cNvPr>
          <p:cNvSpPr txBox="1"/>
          <p:nvPr/>
        </p:nvSpPr>
        <p:spPr>
          <a:xfrm>
            <a:off x="9715726" y="5499790"/>
            <a:ext cx="784328" cy="369332"/>
          </a:xfrm>
          <a:prstGeom prst="rect">
            <a:avLst/>
          </a:prstGeom>
          <a:noFill/>
        </p:spPr>
        <p:txBody>
          <a:bodyPr wrap="square" rtlCol="0">
            <a:spAutoFit/>
          </a:bodyPr>
          <a:lstStyle/>
          <a:p>
            <a:r>
              <a:rPr lang="fr-FR" dirty="0"/>
              <a:t>Non</a:t>
            </a:r>
          </a:p>
        </p:txBody>
      </p:sp>
      <p:sp>
        <p:nvSpPr>
          <p:cNvPr id="50" name="ZoneTexte 49">
            <a:extLst>
              <a:ext uri="{FF2B5EF4-FFF2-40B4-BE49-F238E27FC236}">
                <a16:creationId xmlns:a16="http://schemas.microsoft.com/office/drawing/2014/main" id="{06472B04-0CF9-47AD-A668-C6BD43FCEF6E}"/>
              </a:ext>
            </a:extLst>
          </p:cNvPr>
          <p:cNvSpPr txBox="1"/>
          <p:nvPr/>
        </p:nvSpPr>
        <p:spPr>
          <a:xfrm>
            <a:off x="6813328" y="1740986"/>
            <a:ext cx="2159875" cy="646331"/>
          </a:xfrm>
          <a:prstGeom prst="rect">
            <a:avLst/>
          </a:prstGeom>
          <a:noFill/>
        </p:spPr>
        <p:txBody>
          <a:bodyPr wrap="square" rtlCol="0">
            <a:spAutoFit/>
          </a:bodyPr>
          <a:lstStyle/>
          <a:p>
            <a:r>
              <a:rPr lang="fr-FR" dirty="0"/>
              <a:t>Maintenance /</a:t>
            </a:r>
          </a:p>
          <a:p>
            <a:r>
              <a:rPr lang="fr-FR" dirty="0"/>
              <a:t> RES Entité</a:t>
            </a:r>
          </a:p>
        </p:txBody>
      </p:sp>
      <p:sp>
        <p:nvSpPr>
          <p:cNvPr id="77" name="Ellipse 76">
            <a:extLst>
              <a:ext uri="{FF2B5EF4-FFF2-40B4-BE49-F238E27FC236}">
                <a16:creationId xmlns:a16="http://schemas.microsoft.com/office/drawing/2014/main" id="{E121603D-B6B2-40B7-975D-A8B88CF46A79}"/>
              </a:ext>
            </a:extLst>
          </p:cNvPr>
          <p:cNvSpPr/>
          <p:nvPr/>
        </p:nvSpPr>
        <p:spPr>
          <a:xfrm>
            <a:off x="10152118" y="2366578"/>
            <a:ext cx="2039882" cy="110052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400" b="1" dirty="0"/>
              <a:t>préparation de l’intervention</a:t>
            </a:r>
          </a:p>
        </p:txBody>
      </p:sp>
      <p:sp>
        <p:nvSpPr>
          <p:cNvPr id="81" name="ZoneTexte 80">
            <a:extLst>
              <a:ext uri="{FF2B5EF4-FFF2-40B4-BE49-F238E27FC236}">
                <a16:creationId xmlns:a16="http://schemas.microsoft.com/office/drawing/2014/main" id="{D19A9275-262F-4267-A766-E6991F353C82}"/>
              </a:ext>
            </a:extLst>
          </p:cNvPr>
          <p:cNvSpPr txBox="1"/>
          <p:nvPr/>
        </p:nvSpPr>
        <p:spPr>
          <a:xfrm>
            <a:off x="8448567" y="2720047"/>
            <a:ext cx="1724133" cy="369332"/>
          </a:xfrm>
          <a:prstGeom prst="rect">
            <a:avLst/>
          </a:prstGeom>
          <a:noFill/>
        </p:spPr>
        <p:txBody>
          <a:bodyPr wrap="square" rtlCol="0">
            <a:spAutoFit/>
          </a:bodyPr>
          <a:lstStyle/>
          <a:p>
            <a:r>
              <a:rPr lang="fr-FR" dirty="0"/>
              <a:t>Maintenance </a:t>
            </a:r>
          </a:p>
        </p:txBody>
      </p:sp>
      <p:cxnSp>
        <p:nvCxnSpPr>
          <p:cNvPr id="83" name="Connecteur droit avec flèche 82">
            <a:extLst>
              <a:ext uri="{FF2B5EF4-FFF2-40B4-BE49-F238E27FC236}">
                <a16:creationId xmlns:a16="http://schemas.microsoft.com/office/drawing/2014/main" id="{F93CFDD2-27BA-43B7-B44D-81CFF81B2AF3}"/>
              </a:ext>
            </a:extLst>
          </p:cNvPr>
          <p:cNvCxnSpPr>
            <a:cxnSpLocks/>
            <a:stCxn id="77" idx="4"/>
            <a:endCxn id="8" idx="0"/>
          </p:cNvCxnSpPr>
          <p:nvPr/>
        </p:nvCxnSpPr>
        <p:spPr>
          <a:xfrm rot="16200000" flipH="1">
            <a:off x="10873731" y="3765427"/>
            <a:ext cx="616116" cy="19461"/>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86" name="Connecteur droit avec flèche 85">
            <a:extLst>
              <a:ext uri="{FF2B5EF4-FFF2-40B4-BE49-F238E27FC236}">
                <a16:creationId xmlns:a16="http://schemas.microsoft.com/office/drawing/2014/main" id="{B77D4099-E175-43E6-A75A-6C5A1A50D546}"/>
              </a:ext>
            </a:extLst>
          </p:cNvPr>
          <p:cNvCxnSpPr>
            <a:cxnSpLocks/>
            <a:stCxn id="11" idx="2"/>
            <a:endCxn id="13" idx="3"/>
          </p:cNvCxnSpPr>
          <p:nvPr/>
        </p:nvCxnSpPr>
        <p:spPr>
          <a:xfrm rot="10800000">
            <a:off x="4661345" y="4516828"/>
            <a:ext cx="2711661" cy="1221823"/>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84404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horizont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randombar(horizontal)">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heel(1)">
                                      <p:cBhvr>
                                        <p:cTn id="35" dur="20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down)">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50"/>
                                        </p:tgtEl>
                                        <p:attrNameLst>
                                          <p:attrName>style.visibility</p:attrName>
                                        </p:attrNameLst>
                                      </p:cBhvr>
                                      <p:to>
                                        <p:strVal val="visible"/>
                                      </p:to>
                                    </p:set>
                                    <p:animEffect transition="in" filter="wipe(down)">
                                      <p:cBhvr>
                                        <p:cTn id="45" dur="500"/>
                                        <p:tgtEl>
                                          <p:spTgt spid="50"/>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26"/>
                                        </p:tgtEl>
                                        <p:attrNameLst>
                                          <p:attrName>style.visibility</p:attrName>
                                        </p:attrNameLst>
                                      </p:cBhvr>
                                      <p:to>
                                        <p:strVal val="visible"/>
                                      </p:to>
                                    </p:set>
                                    <p:anim calcmode="lin" valueType="num">
                                      <p:cBhvr>
                                        <p:cTn id="50" dur="500" fill="hold"/>
                                        <p:tgtEl>
                                          <p:spTgt spid="26"/>
                                        </p:tgtEl>
                                        <p:attrNameLst>
                                          <p:attrName>ppt_w</p:attrName>
                                        </p:attrNameLst>
                                      </p:cBhvr>
                                      <p:tavLst>
                                        <p:tav tm="0">
                                          <p:val>
                                            <p:fltVal val="0"/>
                                          </p:val>
                                        </p:tav>
                                        <p:tav tm="100000">
                                          <p:val>
                                            <p:strVal val="#ppt_w"/>
                                          </p:val>
                                        </p:tav>
                                      </p:tavLst>
                                    </p:anim>
                                    <p:anim calcmode="lin" valueType="num">
                                      <p:cBhvr>
                                        <p:cTn id="51" dur="500" fill="hold"/>
                                        <p:tgtEl>
                                          <p:spTgt spid="26"/>
                                        </p:tgtEl>
                                        <p:attrNameLst>
                                          <p:attrName>ppt_h</p:attrName>
                                        </p:attrNameLst>
                                      </p:cBhvr>
                                      <p:tavLst>
                                        <p:tav tm="0">
                                          <p:val>
                                            <p:fltVal val="0"/>
                                          </p:val>
                                        </p:tav>
                                        <p:tav tm="100000">
                                          <p:val>
                                            <p:strVal val="#ppt_h"/>
                                          </p:val>
                                        </p:tav>
                                      </p:tavLst>
                                    </p:anim>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p:cTn id="57" dur="500" fill="hold"/>
                                        <p:tgtEl>
                                          <p:spTgt spid="7"/>
                                        </p:tgtEl>
                                        <p:attrNameLst>
                                          <p:attrName>ppt_w</p:attrName>
                                        </p:attrNameLst>
                                      </p:cBhvr>
                                      <p:tavLst>
                                        <p:tav tm="0">
                                          <p:val>
                                            <p:fltVal val="0"/>
                                          </p:val>
                                        </p:tav>
                                        <p:tav tm="100000">
                                          <p:val>
                                            <p:strVal val="#ppt_w"/>
                                          </p:val>
                                        </p:tav>
                                      </p:tavLst>
                                    </p:anim>
                                    <p:anim calcmode="lin" valueType="num">
                                      <p:cBhvr>
                                        <p:cTn id="58" dur="500" fill="hold"/>
                                        <p:tgtEl>
                                          <p:spTgt spid="7"/>
                                        </p:tgtEl>
                                        <p:attrNameLst>
                                          <p:attrName>ppt_h</p:attrName>
                                        </p:attrNameLst>
                                      </p:cBhvr>
                                      <p:tavLst>
                                        <p:tav tm="0">
                                          <p:val>
                                            <p:fltVal val="0"/>
                                          </p:val>
                                        </p:tav>
                                        <p:tav tm="100000">
                                          <p:val>
                                            <p:strVal val="#ppt_h"/>
                                          </p:val>
                                        </p:tav>
                                      </p:tavLst>
                                    </p:anim>
                                    <p:animEffect transition="in" filter="fade">
                                      <p:cBhvr>
                                        <p:cTn id="59" dur="500"/>
                                        <p:tgtEl>
                                          <p:spTgt spid="7"/>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p:cTn id="64" dur="500" fill="hold"/>
                                        <p:tgtEl>
                                          <p:spTgt spid="18"/>
                                        </p:tgtEl>
                                        <p:attrNameLst>
                                          <p:attrName>ppt_w</p:attrName>
                                        </p:attrNameLst>
                                      </p:cBhvr>
                                      <p:tavLst>
                                        <p:tav tm="0">
                                          <p:val>
                                            <p:fltVal val="0"/>
                                          </p:val>
                                        </p:tav>
                                        <p:tav tm="100000">
                                          <p:val>
                                            <p:strVal val="#ppt_w"/>
                                          </p:val>
                                        </p:tav>
                                      </p:tavLst>
                                    </p:anim>
                                    <p:anim calcmode="lin" valueType="num">
                                      <p:cBhvr>
                                        <p:cTn id="65" dur="500" fill="hold"/>
                                        <p:tgtEl>
                                          <p:spTgt spid="18"/>
                                        </p:tgtEl>
                                        <p:attrNameLst>
                                          <p:attrName>ppt_h</p:attrName>
                                        </p:attrNameLst>
                                      </p:cBhvr>
                                      <p:tavLst>
                                        <p:tav tm="0">
                                          <p:val>
                                            <p:fltVal val="0"/>
                                          </p:val>
                                        </p:tav>
                                        <p:tav tm="100000">
                                          <p:val>
                                            <p:strVal val="#ppt_h"/>
                                          </p:val>
                                        </p:tav>
                                      </p:tavLst>
                                    </p:anim>
                                    <p:animEffect transition="in" filter="fade">
                                      <p:cBhvr>
                                        <p:cTn id="66" dur="5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circle(in)">
                                      <p:cBhvr>
                                        <p:cTn id="71" dur="2000"/>
                                        <p:tgtEl>
                                          <p:spTgt spid="27"/>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8"/>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48"/>
                                        </p:tgtEl>
                                        <p:attrNameLst>
                                          <p:attrName>style.visibility</p:attrName>
                                        </p:attrNameLst>
                                      </p:cBhvr>
                                      <p:to>
                                        <p:strVal val="visible"/>
                                      </p:to>
                                    </p:set>
                                    <p:anim calcmode="lin" valueType="num">
                                      <p:cBhvr additive="base">
                                        <p:cTn id="80" dur="500" fill="hold"/>
                                        <p:tgtEl>
                                          <p:spTgt spid="48"/>
                                        </p:tgtEl>
                                        <p:attrNameLst>
                                          <p:attrName>ppt_x</p:attrName>
                                        </p:attrNameLst>
                                      </p:cBhvr>
                                      <p:tavLst>
                                        <p:tav tm="0">
                                          <p:val>
                                            <p:strVal val="#ppt_x"/>
                                          </p:val>
                                        </p:tav>
                                        <p:tav tm="100000">
                                          <p:val>
                                            <p:strVal val="#ppt_x"/>
                                          </p:val>
                                        </p:tav>
                                      </p:tavLst>
                                    </p:anim>
                                    <p:anim calcmode="lin" valueType="num">
                                      <p:cBhvr additive="base">
                                        <p:cTn id="81"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30"/>
                                        </p:tgtEl>
                                        <p:attrNameLst>
                                          <p:attrName>style.visibility</p:attrName>
                                        </p:attrNameLst>
                                      </p:cBhvr>
                                      <p:to>
                                        <p:strVal val="visible"/>
                                      </p:to>
                                    </p:set>
                                    <p:anim calcmode="lin" valueType="num">
                                      <p:cBhvr additive="base">
                                        <p:cTn id="86" dur="500" fill="hold"/>
                                        <p:tgtEl>
                                          <p:spTgt spid="30"/>
                                        </p:tgtEl>
                                        <p:attrNameLst>
                                          <p:attrName>ppt_x</p:attrName>
                                        </p:attrNameLst>
                                      </p:cBhvr>
                                      <p:tavLst>
                                        <p:tav tm="0">
                                          <p:val>
                                            <p:strVal val="#ppt_x"/>
                                          </p:val>
                                        </p:tav>
                                        <p:tav tm="100000">
                                          <p:val>
                                            <p:strVal val="#ppt_x"/>
                                          </p:val>
                                        </p:tav>
                                      </p:tavLst>
                                    </p:anim>
                                    <p:anim calcmode="lin" valueType="num">
                                      <p:cBhvr additive="base">
                                        <p:cTn id="8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9"/>
                                        </p:tgtEl>
                                        <p:attrNameLst>
                                          <p:attrName>style.visibility</p:attrName>
                                        </p:attrNameLst>
                                      </p:cBhvr>
                                      <p:to>
                                        <p:strVal val="visible"/>
                                      </p:to>
                                    </p:set>
                                    <p:animEffect transition="in" filter="fade">
                                      <p:cBhvr>
                                        <p:cTn id="92" dur="1000"/>
                                        <p:tgtEl>
                                          <p:spTgt spid="9"/>
                                        </p:tgtEl>
                                      </p:cBhvr>
                                    </p:animEffect>
                                    <p:anim calcmode="lin" valueType="num">
                                      <p:cBhvr>
                                        <p:cTn id="93" dur="1000" fill="hold"/>
                                        <p:tgtEl>
                                          <p:spTgt spid="9"/>
                                        </p:tgtEl>
                                        <p:attrNameLst>
                                          <p:attrName>ppt_x</p:attrName>
                                        </p:attrNameLst>
                                      </p:cBhvr>
                                      <p:tavLst>
                                        <p:tav tm="0">
                                          <p:val>
                                            <p:strVal val="#ppt_x"/>
                                          </p:val>
                                        </p:tav>
                                        <p:tav tm="100000">
                                          <p:val>
                                            <p:strVal val="#ppt_x"/>
                                          </p:val>
                                        </p:tav>
                                      </p:tavLst>
                                    </p:anim>
                                    <p:anim calcmode="lin" valueType="num">
                                      <p:cBhvr>
                                        <p:cTn id="9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42"/>
                                        </p:tgtEl>
                                        <p:attrNameLst>
                                          <p:attrName>style.visibility</p:attrName>
                                        </p:attrNameLst>
                                      </p:cBhvr>
                                      <p:to>
                                        <p:strVal val="visible"/>
                                      </p:to>
                                    </p:set>
                                    <p:animEffect transition="in" filter="fade">
                                      <p:cBhvr>
                                        <p:cTn id="99" dur="1000"/>
                                        <p:tgtEl>
                                          <p:spTgt spid="42"/>
                                        </p:tgtEl>
                                      </p:cBhvr>
                                    </p:animEffect>
                                    <p:anim calcmode="lin" valueType="num">
                                      <p:cBhvr>
                                        <p:cTn id="100" dur="1000" fill="hold"/>
                                        <p:tgtEl>
                                          <p:spTgt spid="42"/>
                                        </p:tgtEl>
                                        <p:attrNameLst>
                                          <p:attrName>ppt_x</p:attrName>
                                        </p:attrNameLst>
                                      </p:cBhvr>
                                      <p:tavLst>
                                        <p:tav tm="0">
                                          <p:val>
                                            <p:strVal val="#ppt_x"/>
                                          </p:val>
                                        </p:tav>
                                        <p:tav tm="100000">
                                          <p:val>
                                            <p:strVal val="#ppt_x"/>
                                          </p:val>
                                        </p:tav>
                                      </p:tavLst>
                                    </p:anim>
                                    <p:anim calcmode="lin" valueType="num">
                                      <p:cBhvr>
                                        <p:cTn id="101"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5" presetClass="entr" presetSubtype="0" fill="hold" grpId="0" nodeType="clickEffect">
                                  <p:stCondLst>
                                    <p:cond delay="0"/>
                                  </p:stCondLst>
                                  <p:childTnLst>
                                    <p:set>
                                      <p:cBhvr>
                                        <p:cTn id="105" dur="1" fill="hold">
                                          <p:stCondLst>
                                            <p:cond delay="0"/>
                                          </p:stCondLst>
                                        </p:cTn>
                                        <p:tgtEl>
                                          <p:spTgt spid="13"/>
                                        </p:tgtEl>
                                        <p:attrNameLst>
                                          <p:attrName>style.visibility</p:attrName>
                                        </p:attrNameLst>
                                      </p:cBhvr>
                                      <p:to>
                                        <p:strVal val="visible"/>
                                      </p:to>
                                    </p:set>
                                    <p:animEffect transition="in" filter="fade">
                                      <p:cBhvr>
                                        <p:cTn id="106" dur="2000"/>
                                        <p:tgtEl>
                                          <p:spTgt spid="13"/>
                                        </p:tgtEl>
                                      </p:cBhvr>
                                    </p:animEffect>
                                    <p:anim calcmode="lin" valueType="num">
                                      <p:cBhvr>
                                        <p:cTn id="107" dur="2000" fill="hold"/>
                                        <p:tgtEl>
                                          <p:spTgt spid="13"/>
                                        </p:tgtEl>
                                        <p:attrNameLst>
                                          <p:attrName>ppt_w</p:attrName>
                                        </p:attrNameLst>
                                      </p:cBhvr>
                                      <p:tavLst>
                                        <p:tav tm="0" fmla="#ppt_w*sin(2.5*pi*$)">
                                          <p:val>
                                            <p:fltVal val="0"/>
                                          </p:val>
                                        </p:tav>
                                        <p:tav tm="100000">
                                          <p:val>
                                            <p:fltVal val="1"/>
                                          </p:val>
                                        </p:tav>
                                      </p:tavLst>
                                    </p:anim>
                                    <p:anim calcmode="lin" valueType="num">
                                      <p:cBhvr>
                                        <p:cTn id="108"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49"/>
                                        </p:tgtEl>
                                        <p:attrNameLst>
                                          <p:attrName>style.visibility</p:attrName>
                                        </p:attrNameLst>
                                      </p:cBhvr>
                                      <p:to>
                                        <p:strVal val="visible"/>
                                      </p:to>
                                    </p:set>
                                    <p:anim calcmode="lin" valueType="num">
                                      <p:cBhvr>
                                        <p:cTn id="113" dur="500" fill="hold"/>
                                        <p:tgtEl>
                                          <p:spTgt spid="49"/>
                                        </p:tgtEl>
                                        <p:attrNameLst>
                                          <p:attrName>ppt_w</p:attrName>
                                        </p:attrNameLst>
                                      </p:cBhvr>
                                      <p:tavLst>
                                        <p:tav tm="0">
                                          <p:val>
                                            <p:fltVal val="0"/>
                                          </p:val>
                                        </p:tav>
                                        <p:tav tm="100000">
                                          <p:val>
                                            <p:strVal val="#ppt_w"/>
                                          </p:val>
                                        </p:tav>
                                      </p:tavLst>
                                    </p:anim>
                                    <p:anim calcmode="lin" valueType="num">
                                      <p:cBhvr>
                                        <p:cTn id="114" dur="500" fill="hold"/>
                                        <p:tgtEl>
                                          <p:spTgt spid="49"/>
                                        </p:tgtEl>
                                        <p:attrNameLst>
                                          <p:attrName>ppt_h</p:attrName>
                                        </p:attrNameLst>
                                      </p:cBhvr>
                                      <p:tavLst>
                                        <p:tav tm="0">
                                          <p:val>
                                            <p:fltVal val="0"/>
                                          </p:val>
                                        </p:tav>
                                        <p:tav tm="100000">
                                          <p:val>
                                            <p:strVal val="#ppt_h"/>
                                          </p:val>
                                        </p:tav>
                                      </p:tavLst>
                                    </p:anim>
                                    <p:animEffect transition="in" filter="fade">
                                      <p:cBhvr>
                                        <p:cTn id="115" dur="500"/>
                                        <p:tgtEl>
                                          <p:spTgt spid="49"/>
                                        </p:tgtEl>
                                      </p:cBhvr>
                                    </p:animEffect>
                                  </p:childTnLst>
                                </p:cTn>
                              </p:par>
                            </p:childTnLst>
                          </p:cTn>
                        </p:par>
                      </p:childTnLst>
                    </p:cTn>
                  </p:par>
                  <p:par>
                    <p:cTn id="116" fill="hold">
                      <p:stCondLst>
                        <p:cond delay="indefinite"/>
                      </p:stCondLst>
                      <p:childTnLst>
                        <p:par>
                          <p:cTn id="117" fill="hold">
                            <p:stCondLst>
                              <p:cond delay="0"/>
                            </p:stCondLst>
                            <p:childTnLst>
                              <p:par>
                                <p:cTn id="118" presetID="53" presetClass="entr" presetSubtype="16" fill="hold" nodeType="clickEffect">
                                  <p:stCondLst>
                                    <p:cond delay="0"/>
                                  </p:stCondLst>
                                  <p:childTnLst>
                                    <p:set>
                                      <p:cBhvr>
                                        <p:cTn id="119" dur="1" fill="hold">
                                          <p:stCondLst>
                                            <p:cond delay="0"/>
                                          </p:stCondLst>
                                        </p:cTn>
                                        <p:tgtEl>
                                          <p:spTgt spid="33"/>
                                        </p:tgtEl>
                                        <p:attrNameLst>
                                          <p:attrName>style.visibility</p:attrName>
                                        </p:attrNameLst>
                                      </p:cBhvr>
                                      <p:to>
                                        <p:strVal val="visible"/>
                                      </p:to>
                                    </p:set>
                                    <p:anim calcmode="lin" valueType="num">
                                      <p:cBhvr>
                                        <p:cTn id="120" dur="500" fill="hold"/>
                                        <p:tgtEl>
                                          <p:spTgt spid="33"/>
                                        </p:tgtEl>
                                        <p:attrNameLst>
                                          <p:attrName>ppt_w</p:attrName>
                                        </p:attrNameLst>
                                      </p:cBhvr>
                                      <p:tavLst>
                                        <p:tav tm="0">
                                          <p:val>
                                            <p:fltVal val="0"/>
                                          </p:val>
                                        </p:tav>
                                        <p:tav tm="100000">
                                          <p:val>
                                            <p:strVal val="#ppt_w"/>
                                          </p:val>
                                        </p:tav>
                                      </p:tavLst>
                                    </p:anim>
                                    <p:anim calcmode="lin" valueType="num">
                                      <p:cBhvr>
                                        <p:cTn id="121" dur="500" fill="hold"/>
                                        <p:tgtEl>
                                          <p:spTgt spid="33"/>
                                        </p:tgtEl>
                                        <p:attrNameLst>
                                          <p:attrName>ppt_h</p:attrName>
                                        </p:attrNameLst>
                                      </p:cBhvr>
                                      <p:tavLst>
                                        <p:tav tm="0">
                                          <p:val>
                                            <p:fltVal val="0"/>
                                          </p:val>
                                        </p:tav>
                                        <p:tav tm="100000">
                                          <p:val>
                                            <p:strVal val="#ppt_h"/>
                                          </p:val>
                                        </p:tav>
                                      </p:tavLst>
                                    </p:anim>
                                    <p:animEffect transition="in" filter="fade">
                                      <p:cBhvr>
                                        <p:cTn id="122" dur="500"/>
                                        <p:tgtEl>
                                          <p:spTgt spid="33"/>
                                        </p:tgtEl>
                                      </p:cBhvr>
                                    </p:animEffect>
                                  </p:childTnLst>
                                </p:cTn>
                              </p:par>
                            </p:childTnLst>
                          </p:cTn>
                        </p:par>
                      </p:childTnLst>
                    </p:cTn>
                  </p:par>
                  <p:par>
                    <p:cTn id="123" fill="hold">
                      <p:stCondLst>
                        <p:cond delay="indefinite"/>
                      </p:stCondLst>
                      <p:childTnLst>
                        <p:par>
                          <p:cTn id="124" fill="hold">
                            <p:stCondLst>
                              <p:cond delay="0"/>
                            </p:stCondLst>
                            <p:childTnLst>
                              <p:par>
                                <p:cTn id="125" presetID="6" presetClass="entr" presetSubtype="16" fill="hold" grpId="0" nodeType="clickEffect">
                                  <p:stCondLst>
                                    <p:cond delay="0"/>
                                  </p:stCondLst>
                                  <p:childTnLst>
                                    <p:set>
                                      <p:cBhvr>
                                        <p:cTn id="126" dur="1" fill="hold">
                                          <p:stCondLst>
                                            <p:cond delay="0"/>
                                          </p:stCondLst>
                                        </p:cTn>
                                        <p:tgtEl>
                                          <p:spTgt spid="11"/>
                                        </p:tgtEl>
                                        <p:attrNameLst>
                                          <p:attrName>style.visibility</p:attrName>
                                        </p:attrNameLst>
                                      </p:cBhvr>
                                      <p:to>
                                        <p:strVal val="visible"/>
                                      </p:to>
                                    </p:set>
                                    <p:animEffect transition="in" filter="circle(in)">
                                      <p:cBhvr>
                                        <p:cTn id="127" dur="2000"/>
                                        <p:tgtEl>
                                          <p:spTgt spid="11"/>
                                        </p:tgtEl>
                                      </p:cBhvr>
                                    </p:animEffect>
                                  </p:childTnLst>
                                </p:cTn>
                              </p:par>
                            </p:childTnLst>
                          </p:cTn>
                        </p:par>
                      </p:childTnLst>
                    </p:cTn>
                  </p:par>
                  <p:par>
                    <p:cTn id="128" fill="hold">
                      <p:stCondLst>
                        <p:cond delay="indefinite"/>
                      </p:stCondLst>
                      <p:childTnLst>
                        <p:par>
                          <p:cTn id="129" fill="hold">
                            <p:stCondLst>
                              <p:cond delay="0"/>
                            </p:stCondLst>
                            <p:childTnLst>
                              <p:par>
                                <p:cTn id="130" presetID="1" presetClass="entr" presetSubtype="0" fill="hold" nodeType="clickEffect">
                                  <p:stCondLst>
                                    <p:cond delay="0"/>
                                  </p:stCondLst>
                                  <p:childTnLst>
                                    <p:set>
                                      <p:cBhvr>
                                        <p:cTn id="131" dur="1" fill="hold">
                                          <p:stCondLst>
                                            <p:cond delay="0"/>
                                          </p:stCondLst>
                                        </p:cTn>
                                        <p:tgtEl>
                                          <p:spTgt spid="36"/>
                                        </p:tgtEl>
                                        <p:attrNameLst>
                                          <p:attrName>style.visibility</p:attrName>
                                        </p:attrNameLst>
                                      </p:cBhvr>
                                      <p:to>
                                        <p:strVal val="visible"/>
                                      </p:to>
                                    </p:set>
                                  </p:childTnLst>
                                </p:cTn>
                              </p:par>
                            </p:childTnLst>
                          </p:cTn>
                        </p:par>
                      </p:childTnLst>
                    </p:cTn>
                  </p:par>
                  <p:par>
                    <p:cTn id="132" fill="hold">
                      <p:stCondLst>
                        <p:cond delay="indefinite"/>
                      </p:stCondLst>
                      <p:childTnLst>
                        <p:par>
                          <p:cTn id="133" fill="hold">
                            <p:stCondLst>
                              <p:cond delay="0"/>
                            </p:stCondLst>
                            <p:childTnLst>
                              <p:par>
                                <p:cTn id="134" presetID="6" presetClass="entr" presetSubtype="16" fill="hold" grpId="0" nodeType="clickEffect">
                                  <p:stCondLst>
                                    <p:cond delay="0"/>
                                  </p:stCondLst>
                                  <p:childTnLst>
                                    <p:set>
                                      <p:cBhvr>
                                        <p:cTn id="135" dur="1" fill="hold">
                                          <p:stCondLst>
                                            <p:cond delay="0"/>
                                          </p:stCondLst>
                                        </p:cTn>
                                        <p:tgtEl>
                                          <p:spTgt spid="19"/>
                                        </p:tgtEl>
                                        <p:attrNameLst>
                                          <p:attrName>style.visibility</p:attrName>
                                        </p:attrNameLst>
                                      </p:cBhvr>
                                      <p:to>
                                        <p:strVal val="visible"/>
                                      </p:to>
                                    </p:set>
                                    <p:animEffect transition="in" filter="circle(in)">
                                      <p:cBhvr>
                                        <p:cTn id="136" dur="2000"/>
                                        <p:tgtEl>
                                          <p:spTgt spid="19"/>
                                        </p:tgtEl>
                                      </p:cBhvr>
                                    </p:animEffec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45"/>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14" presetClass="entr" presetSubtype="10" fill="hold" grpId="0" nodeType="clickEffect">
                                  <p:stCondLst>
                                    <p:cond delay="0"/>
                                  </p:stCondLst>
                                  <p:childTnLst>
                                    <p:set>
                                      <p:cBhvr>
                                        <p:cTn id="144" dur="1" fill="hold">
                                          <p:stCondLst>
                                            <p:cond delay="0"/>
                                          </p:stCondLst>
                                        </p:cTn>
                                        <p:tgtEl>
                                          <p:spTgt spid="14"/>
                                        </p:tgtEl>
                                        <p:attrNameLst>
                                          <p:attrName>style.visibility</p:attrName>
                                        </p:attrNameLst>
                                      </p:cBhvr>
                                      <p:to>
                                        <p:strVal val="visible"/>
                                      </p:to>
                                    </p:set>
                                    <p:animEffect transition="in" filter="randombar(horizontal)">
                                      <p:cBhvr>
                                        <p:cTn id="145" dur="500"/>
                                        <p:tgtEl>
                                          <p:spTgt spid="14"/>
                                        </p:tgtEl>
                                      </p:cBhvr>
                                    </p:animEffect>
                                  </p:childTnLst>
                                </p:cTn>
                              </p:par>
                            </p:childTnLst>
                          </p:cTn>
                        </p:par>
                      </p:childTnLst>
                    </p:cTn>
                  </p:par>
                  <p:par>
                    <p:cTn id="146" fill="hold">
                      <p:stCondLst>
                        <p:cond delay="indefinite"/>
                      </p:stCondLst>
                      <p:childTnLst>
                        <p:par>
                          <p:cTn id="147" fill="hold">
                            <p:stCondLst>
                              <p:cond delay="0"/>
                            </p:stCondLst>
                            <p:childTnLst>
                              <p:par>
                                <p:cTn id="148" presetID="42" presetClass="entr" presetSubtype="0" fill="hold" grpId="0" nodeType="clickEffect">
                                  <p:stCondLst>
                                    <p:cond delay="0"/>
                                  </p:stCondLst>
                                  <p:childTnLst>
                                    <p:set>
                                      <p:cBhvr>
                                        <p:cTn id="149" dur="1" fill="hold">
                                          <p:stCondLst>
                                            <p:cond delay="0"/>
                                          </p:stCondLst>
                                        </p:cTn>
                                        <p:tgtEl>
                                          <p:spTgt spid="20"/>
                                        </p:tgtEl>
                                        <p:attrNameLst>
                                          <p:attrName>style.visibility</p:attrName>
                                        </p:attrNameLst>
                                      </p:cBhvr>
                                      <p:to>
                                        <p:strVal val="visible"/>
                                      </p:to>
                                    </p:set>
                                    <p:animEffect transition="in" filter="fade">
                                      <p:cBhvr>
                                        <p:cTn id="150" dur="1000"/>
                                        <p:tgtEl>
                                          <p:spTgt spid="20"/>
                                        </p:tgtEl>
                                      </p:cBhvr>
                                    </p:animEffect>
                                    <p:anim calcmode="lin" valueType="num">
                                      <p:cBhvr>
                                        <p:cTn id="151" dur="1000" fill="hold"/>
                                        <p:tgtEl>
                                          <p:spTgt spid="20"/>
                                        </p:tgtEl>
                                        <p:attrNameLst>
                                          <p:attrName>ppt_x</p:attrName>
                                        </p:attrNameLst>
                                      </p:cBhvr>
                                      <p:tavLst>
                                        <p:tav tm="0">
                                          <p:val>
                                            <p:strVal val="#ppt_x"/>
                                          </p:val>
                                        </p:tav>
                                        <p:tav tm="100000">
                                          <p:val>
                                            <p:strVal val="#ppt_x"/>
                                          </p:val>
                                        </p:tav>
                                      </p:tavLst>
                                    </p:anim>
                                    <p:anim calcmode="lin" valueType="num">
                                      <p:cBhvr>
                                        <p:cTn id="15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53" presetClass="entr" presetSubtype="16" fill="hold" grpId="0" nodeType="clickEffect">
                                  <p:stCondLst>
                                    <p:cond delay="0"/>
                                  </p:stCondLst>
                                  <p:childTnLst>
                                    <p:set>
                                      <p:cBhvr>
                                        <p:cTn id="156" dur="1" fill="hold">
                                          <p:stCondLst>
                                            <p:cond delay="0"/>
                                          </p:stCondLst>
                                        </p:cTn>
                                        <p:tgtEl>
                                          <p:spTgt spid="77"/>
                                        </p:tgtEl>
                                        <p:attrNameLst>
                                          <p:attrName>style.visibility</p:attrName>
                                        </p:attrNameLst>
                                      </p:cBhvr>
                                      <p:to>
                                        <p:strVal val="visible"/>
                                      </p:to>
                                    </p:set>
                                    <p:anim calcmode="lin" valueType="num">
                                      <p:cBhvr>
                                        <p:cTn id="157" dur="500" fill="hold"/>
                                        <p:tgtEl>
                                          <p:spTgt spid="77"/>
                                        </p:tgtEl>
                                        <p:attrNameLst>
                                          <p:attrName>ppt_w</p:attrName>
                                        </p:attrNameLst>
                                      </p:cBhvr>
                                      <p:tavLst>
                                        <p:tav tm="0">
                                          <p:val>
                                            <p:fltVal val="0"/>
                                          </p:val>
                                        </p:tav>
                                        <p:tav tm="100000">
                                          <p:val>
                                            <p:strVal val="#ppt_w"/>
                                          </p:val>
                                        </p:tav>
                                      </p:tavLst>
                                    </p:anim>
                                    <p:anim calcmode="lin" valueType="num">
                                      <p:cBhvr>
                                        <p:cTn id="158" dur="500" fill="hold"/>
                                        <p:tgtEl>
                                          <p:spTgt spid="77"/>
                                        </p:tgtEl>
                                        <p:attrNameLst>
                                          <p:attrName>ppt_h</p:attrName>
                                        </p:attrNameLst>
                                      </p:cBhvr>
                                      <p:tavLst>
                                        <p:tav tm="0">
                                          <p:val>
                                            <p:fltVal val="0"/>
                                          </p:val>
                                        </p:tav>
                                        <p:tav tm="100000">
                                          <p:val>
                                            <p:strVal val="#ppt_h"/>
                                          </p:val>
                                        </p:tav>
                                      </p:tavLst>
                                    </p:anim>
                                    <p:animEffect transition="in" filter="fade">
                                      <p:cBhvr>
                                        <p:cTn id="159" dur="500"/>
                                        <p:tgtEl>
                                          <p:spTgt spid="77"/>
                                        </p:tgtEl>
                                      </p:cBhvr>
                                    </p:animEffect>
                                  </p:childTnLst>
                                </p:cTn>
                              </p:par>
                            </p:childTnLst>
                          </p:cTn>
                        </p:par>
                      </p:childTnLst>
                    </p:cTn>
                  </p:par>
                  <p:par>
                    <p:cTn id="160" fill="hold">
                      <p:stCondLst>
                        <p:cond delay="indefinite"/>
                      </p:stCondLst>
                      <p:childTnLst>
                        <p:par>
                          <p:cTn id="161" fill="hold">
                            <p:stCondLst>
                              <p:cond delay="0"/>
                            </p:stCondLst>
                            <p:childTnLst>
                              <p:par>
                                <p:cTn id="162" presetID="53" presetClass="entr" presetSubtype="16" fill="hold" grpId="0" nodeType="clickEffect">
                                  <p:stCondLst>
                                    <p:cond delay="0"/>
                                  </p:stCondLst>
                                  <p:childTnLst>
                                    <p:set>
                                      <p:cBhvr>
                                        <p:cTn id="163" dur="1" fill="hold">
                                          <p:stCondLst>
                                            <p:cond delay="0"/>
                                          </p:stCondLst>
                                        </p:cTn>
                                        <p:tgtEl>
                                          <p:spTgt spid="81"/>
                                        </p:tgtEl>
                                        <p:attrNameLst>
                                          <p:attrName>style.visibility</p:attrName>
                                        </p:attrNameLst>
                                      </p:cBhvr>
                                      <p:to>
                                        <p:strVal val="visible"/>
                                      </p:to>
                                    </p:set>
                                    <p:anim calcmode="lin" valueType="num">
                                      <p:cBhvr>
                                        <p:cTn id="164" dur="500" fill="hold"/>
                                        <p:tgtEl>
                                          <p:spTgt spid="81"/>
                                        </p:tgtEl>
                                        <p:attrNameLst>
                                          <p:attrName>ppt_w</p:attrName>
                                        </p:attrNameLst>
                                      </p:cBhvr>
                                      <p:tavLst>
                                        <p:tav tm="0">
                                          <p:val>
                                            <p:fltVal val="0"/>
                                          </p:val>
                                        </p:tav>
                                        <p:tav tm="100000">
                                          <p:val>
                                            <p:strVal val="#ppt_w"/>
                                          </p:val>
                                        </p:tav>
                                      </p:tavLst>
                                    </p:anim>
                                    <p:anim calcmode="lin" valueType="num">
                                      <p:cBhvr>
                                        <p:cTn id="165" dur="500" fill="hold"/>
                                        <p:tgtEl>
                                          <p:spTgt spid="81"/>
                                        </p:tgtEl>
                                        <p:attrNameLst>
                                          <p:attrName>ppt_h</p:attrName>
                                        </p:attrNameLst>
                                      </p:cBhvr>
                                      <p:tavLst>
                                        <p:tav tm="0">
                                          <p:val>
                                            <p:fltVal val="0"/>
                                          </p:val>
                                        </p:tav>
                                        <p:tav tm="100000">
                                          <p:val>
                                            <p:strVal val="#ppt_h"/>
                                          </p:val>
                                        </p:tav>
                                      </p:tavLst>
                                    </p:anim>
                                    <p:animEffect transition="in" filter="fade">
                                      <p:cBhvr>
                                        <p:cTn id="166" dur="500"/>
                                        <p:tgtEl>
                                          <p:spTgt spid="81"/>
                                        </p:tgtEl>
                                      </p:cBhvr>
                                    </p:animEffect>
                                  </p:childTnLst>
                                </p:cTn>
                              </p:par>
                            </p:childTnLst>
                          </p:cTn>
                        </p:par>
                      </p:childTnLst>
                    </p:cTn>
                  </p:par>
                  <p:par>
                    <p:cTn id="167" fill="hold">
                      <p:stCondLst>
                        <p:cond delay="indefinite"/>
                      </p:stCondLst>
                      <p:childTnLst>
                        <p:par>
                          <p:cTn id="168" fill="hold">
                            <p:stCondLst>
                              <p:cond delay="0"/>
                            </p:stCondLst>
                            <p:childTnLst>
                              <p:par>
                                <p:cTn id="169" presetID="6" presetClass="entr" presetSubtype="16" fill="hold" nodeType="clickEffect">
                                  <p:stCondLst>
                                    <p:cond delay="0"/>
                                  </p:stCondLst>
                                  <p:childTnLst>
                                    <p:set>
                                      <p:cBhvr>
                                        <p:cTn id="170" dur="1" fill="hold">
                                          <p:stCondLst>
                                            <p:cond delay="0"/>
                                          </p:stCondLst>
                                        </p:cTn>
                                        <p:tgtEl>
                                          <p:spTgt spid="83"/>
                                        </p:tgtEl>
                                        <p:attrNameLst>
                                          <p:attrName>style.visibility</p:attrName>
                                        </p:attrNameLst>
                                      </p:cBhvr>
                                      <p:to>
                                        <p:strVal val="visible"/>
                                      </p:to>
                                    </p:set>
                                    <p:animEffect transition="in" filter="circle(in)">
                                      <p:cBhvr>
                                        <p:cTn id="171" dur="2000"/>
                                        <p:tgtEl>
                                          <p:spTgt spid="83"/>
                                        </p:tgtEl>
                                      </p:cBhvr>
                                    </p:animEffect>
                                  </p:childTnLst>
                                </p:cTn>
                              </p:par>
                            </p:childTnLst>
                          </p:cTn>
                        </p:par>
                      </p:childTnLst>
                    </p:cTn>
                  </p:par>
                  <p:par>
                    <p:cTn id="172" fill="hold">
                      <p:stCondLst>
                        <p:cond delay="indefinite"/>
                      </p:stCondLst>
                      <p:childTnLst>
                        <p:par>
                          <p:cTn id="173" fill="hold">
                            <p:stCondLst>
                              <p:cond delay="0"/>
                            </p:stCondLst>
                            <p:childTnLst>
                              <p:par>
                                <p:cTn id="174" presetID="1" presetClass="entr" presetSubtype="0" fill="hold" nodeType="clickEffect">
                                  <p:stCondLst>
                                    <p:cond delay="0"/>
                                  </p:stCondLst>
                                  <p:childTnLst>
                                    <p:set>
                                      <p:cBhvr>
                                        <p:cTn id="175"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1" grpId="0" animBg="1"/>
      <p:bldP spid="13" grpId="0" animBg="1"/>
      <p:bldP spid="14" grpId="0" animBg="1"/>
      <p:bldP spid="15" grpId="0"/>
      <p:bldP spid="16" grpId="0"/>
      <p:bldP spid="18" grpId="0"/>
      <p:bldP spid="19" grpId="0"/>
      <p:bldP spid="20" grpId="0"/>
      <p:bldP spid="48" grpId="0"/>
      <p:bldP spid="49" grpId="0"/>
      <p:bldP spid="50" grpId="0"/>
      <p:bldP spid="77" grpId="0" animBg="1"/>
      <p:bldP spid="8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2900" y="266700"/>
            <a:ext cx="11239500" cy="6324599"/>
          </a:xfrm>
        </p:spPr>
        <p:txBody>
          <a:bodyPr>
            <a:noAutofit/>
          </a:bodyPr>
          <a:lstStyle/>
          <a:p>
            <a:r>
              <a:rPr lang="fr-FR" sz="1800" dirty="0"/>
              <a:t>Dans la figure ci dessus , je vous montre le déroulement normal d'une intervention corrective dans la majorité des organismes.</a:t>
            </a:r>
          </a:p>
          <a:p>
            <a:r>
              <a:rPr lang="fr-FR" sz="1800" dirty="0"/>
              <a:t>L'intervention se déclenche par la détection de la panne par l'opérateur ou l'utilisateur direct du bien, ce dernier qui déclare le problème à son supérieur ou directement au service maintenance à travers une demande d'intervention.</a:t>
            </a:r>
          </a:p>
          <a:p>
            <a:r>
              <a:rPr lang="fr-FR" sz="1800" dirty="0"/>
              <a:t>Après avoir reçu la demande par le service maintenance, ce dernier envoi un agent pour diagnostiquer la panne avec l'opérateur , et sur la base du résultat du diagnostic ,ils planifient le temps de l'intervention soit réparation ou bien dépannage. </a:t>
            </a:r>
          </a:p>
          <a:p>
            <a:r>
              <a:rPr lang="fr-FR" sz="1800" dirty="0"/>
              <a:t>Après la planification, l'agent maintenance prépare l'intervention (vérification des ressources nécessaires (PDR, main d'œuvre, prestataires, etc.) et puis il procède à la réparation ou bien au dépannage dans l'attente de la réparation définitive.</a:t>
            </a:r>
          </a:p>
          <a:p>
            <a:r>
              <a:rPr lang="fr-FR" sz="1800" dirty="0"/>
              <a:t>Finalement, à la fin de l'intervention, l'agent maintenance et l'opérateur du bien redémarrent  le bien et lancent les tests pour valider la correction du problème. Si c'est OK il renseigne la fiche de demande d'intervention et le rapport d'intervention et il les transmet à l'agent méthodes pour alimenter la fiche de vie  et classer les fiches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55D1FF79-5A15-484A-B2AE-3B5ACDD3BDB8}"/>
              </a:ext>
            </a:extLst>
          </p:cNvPr>
          <p:cNvSpPr txBox="1">
            <a:spLocks/>
          </p:cNvSpPr>
          <p:nvPr/>
        </p:nvSpPr>
        <p:spPr>
          <a:xfrm>
            <a:off x="239151" y="921118"/>
            <a:ext cx="11952849" cy="1484457"/>
          </a:xfrm>
          <a:prstGeom prst="rect">
            <a:avLst/>
          </a:prstGeom>
        </p:spPr>
        <p:txBody>
          <a:bodyPr vert="horz" lIns="91440" tIns="45720" rIns="91440" bIns="45720" rtlCol="0" anchor="ctr">
            <a:normAutofit/>
          </a:bodyPr>
          <a:lstStyle/>
          <a:p>
            <a:pPr marL="742950" lvl="0" indent="-742950" algn="ctr" defTabSz="914400">
              <a:lnSpc>
                <a:spcPct val="90000"/>
              </a:lnSpc>
              <a:spcBef>
                <a:spcPct val="0"/>
              </a:spcBef>
              <a:buClr>
                <a:srgbClr val="FFFF00"/>
              </a:buClr>
            </a:pPr>
            <a:r>
              <a:rPr lang="fr-FR" sz="4000" b="1" dirty="0">
                <a:solidFill>
                  <a:srgbClr val="FFFF00"/>
                </a:solidFill>
              </a:rPr>
              <a:t>2.8. Les indicateurs de la maintenance corrective</a:t>
            </a:r>
            <a:endParaRPr kumimoji="0" lang="fr-FR" sz="3600" b="1" i="0" u="none" strike="noStrike" kern="1200" cap="all" spc="0" normalizeH="0" baseline="0" noProof="0" dirty="0">
              <a:ln>
                <a:noFill/>
              </a:ln>
              <a:solidFill>
                <a:srgbClr val="FFFF00"/>
              </a:solidFill>
              <a:effectLst>
                <a:outerShdw blurRad="50800" dist="63500" dir="2700000" algn="tl" rotWithShape="0">
                  <a:srgbClr val="000000">
                    <a:alpha val="48000"/>
                  </a:srgbClr>
                </a:outerShdw>
              </a:effectLst>
              <a:uLnTx/>
              <a:uFillTx/>
              <a:latin typeface="+mj-lt"/>
              <a:ea typeface="+mj-ea"/>
              <a:cs typeface="+mj-cs"/>
            </a:endParaRPr>
          </a:p>
        </p:txBody>
      </p:sp>
    </p:spTree>
    <p:extLst>
      <p:ext uri="{BB962C8B-B14F-4D97-AF65-F5344CB8AC3E}">
        <p14:creationId xmlns:p14="http://schemas.microsoft.com/office/powerpoint/2010/main" val="24433380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457200"/>
            <a:ext cx="10972800" cy="6032499"/>
          </a:xfrm>
        </p:spPr>
        <p:txBody>
          <a:bodyPr>
            <a:normAutofit/>
          </a:bodyPr>
          <a:lstStyle/>
          <a:p>
            <a:r>
              <a:rPr lang="fr-FR" sz="2400" dirty="0"/>
              <a:t>Les indicateurs de performance sont le seul moyen de mesure de l'état actuel et de l'avancement vers nos objectifs, pour plus de détails veuillez consulter la partie des piliers du management dans le premier chapitre</a:t>
            </a:r>
          </a:p>
          <a:p>
            <a:pPr algn="ctr">
              <a:buNone/>
            </a:pPr>
            <a:r>
              <a:rPr lang="fr-FR" sz="2400" b="1" dirty="0">
                <a:solidFill>
                  <a:srgbClr val="00B0F0"/>
                </a:solidFill>
              </a:rPr>
              <a:t>" On ne peut améliorer que ce qu'on mesure"</a:t>
            </a:r>
          </a:p>
          <a:p>
            <a:r>
              <a:rPr lang="fr-FR" sz="2400" dirty="0"/>
              <a:t>Pour pouvoir maitriser et développer la maintenance corrective nous devons tout d'abord mesurer les performances actuelles et puis fixer les objectifs à atteindre.et avant tout ça ne devons définir les indicateurs à mesurer et à améliorer.</a:t>
            </a:r>
          </a:p>
          <a:p>
            <a:r>
              <a:rPr lang="fr-FR" sz="2400" dirty="0"/>
              <a:t>Nous avons déjà mentionné que l'objectif de la Gestion maintenance corrective est de réduire au maximum le temps d'arrêt en maintiendrons l'état technique du bien avec le minimum des coûts.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èche : droite 3">
            <a:extLst>
              <a:ext uri="{FF2B5EF4-FFF2-40B4-BE49-F238E27FC236}">
                <a16:creationId xmlns:a16="http://schemas.microsoft.com/office/drawing/2014/main" id="{2A42C79F-57CF-487B-83D9-E1B6772ED818}"/>
              </a:ext>
            </a:extLst>
          </p:cNvPr>
          <p:cNvSpPr/>
          <p:nvPr/>
        </p:nvSpPr>
        <p:spPr>
          <a:xfrm>
            <a:off x="2001795" y="1861751"/>
            <a:ext cx="8287264" cy="58488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5" name="Éclair 4">
            <a:extLst>
              <a:ext uri="{FF2B5EF4-FFF2-40B4-BE49-F238E27FC236}">
                <a16:creationId xmlns:a16="http://schemas.microsoft.com/office/drawing/2014/main" id="{74565C6C-61A9-4653-A5B5-2F5FAFDC1278}"/>
              </a:ext>
            </a:extLst>
          </p:cNvPr>
          <p:cNvSpPr/>
          <p:nvPr/>
        </p:nvSpPr>
        <p:spPr>
          <a:xfrm>
            <a:off x="2426044" y="1441647"/>
            <a:ext cx="691978" cy="58488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Éclair 5">
            <a:extLst>
              <a:ext uri="{FF2B5EF4-FFF2-40B4-BE49-F238E27FC236}">
                <a16:creationId xmlns:a16="http://schemas.microsoft.com/office/drawing/2014/main" id="{E3F4B839-6394-4931-9D75-FF8A6253571E}"/>
              </a:ext>
            </a:extLst>
          </p:cNvPr>
          <p:cNvSpPr/>
          <p:nvPr/>
        </p:nvSpPr>
        <p:spPr>
          <a:xfrm>
            <a:off x="4926227" y="1441650"/>
            <a:ext cx="691978" cy="58488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Éclair 6">
            <a:extLst>
              <a:ext uri="{FF2B5EF4-FFF2-40B4-BE49-F238E27FC236}">
                <a16:creationId xmlns:a16="http://schemas.microsoft.com/office/drawing/2014/main" id="{9ECA8103-A07A-44E0-AC3D-82B6C9E89C27}"/>
              </a:ext>
            </a:extLst>
          </p:cNvPr>
          <p:cNvSpPr/>
          <p:nvPr/>
        </p:nvSpPr>
        <p:spPr>
          <a:xfrm>
            <a:off x="6796216" y="1441648"/>
            <a:ext cx="691978" cy="58488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 name="Connecteur droit 12">
            <a:extLst>
              <a:ext uri="{FF2B5EF4-FFF2-40B4-BE49-F238E27FC236}">
                <a16:creationId xmlns:a16="http://schemas.microsoft.com/office/drawing/2014/main" id="{210BF42B-7EAF-42AC-830E-EFBCE4E29D05}"/>
              </a:ext>
            </a:extLst>
          </p:cNvPr>
          <p:cNvCxnSpPr>
            <a:cxnSpLocks/>
          </p:cNvCxnSpPr>
          <p:nvPr/>
        </p:nvCxnSpPr>
        <p:spPr>
          <a:xfrm>
            <a:off x="2265405" y="4226011"/>
            <a:ext cx="8715633" cy="0"/>
          </a:xfrm>
          <a:prstGeom prst="line">
            <a:avLst/>
          </a:prstGeom>
          <a:ln w="76200"/>
        </p:spPr>
        <p:style>
          <a:lnRef idx="2">
            <a:schemeClr val="accent2"/>
          </a:lnRef>
          <a:fillRef idx="0">
            <a:schemeClr val="accent2"/>
          </a:fillRef>
          <a:effectRef idx="1">
            <a:schemeClr val="accent2"/>
          </a:effectRef>
          <a:fontRef idx="minor">
            <a:schemeClr val="tx1"/>
          </a:fontRef>
        </p:style>
      </p:cxnSp>
      <p:cxnSp>
        <p:nvCxnSpPr>
          <p:cNvPr id="16" name="Connecteur droit avec flèche 15">
            <a:extLst>
              <a:ext uri="{FF2B5EF4-FFF2-40B4-BE49-F238E27FC236}">
                <a16:creationId xmlns:a16="http://schemas.microsoft.com/office/drawing/2014/main" id="{F8AAB016-346A-45CF-BAC7-F98803EAB0A6}"/>
              </a:ext>
            </a:extLst>
          </p:cNvPr>
          <p:cNvCxnSpPr/>
          <p:nvPr/>
        </p:nvCxnSpPr>
        <p:spPr>
          <a:xfrm flipV="1">
            <a:off x="3484603"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95849E34-9622-476C-8A9A-ACBF2BF60C85}"/>
              </a:ext>
            </a:extLst>
          </p:cNvPr>
          <p:cNvCxnSpPr/>
          <p:nvPr/>
        </p:nvCxnSpPr>
        <p:spPr>
          <a:xfrm flipV="1">
            <a:off x="5231024"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580EEEA5-8EDF-41AA-A9E2-2FE29E31EB53}"/>
              </a:ext>
            </a:extLst>
          </p:cNvPr>
          <p:cNvCxnSpPr/>
          <p:nvPr/>
        </p:nvCxnSpPr>
        <p:spPr>
          <a:xfrm flipV="1">
            <a:off x="6713836"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75E203E3-F155-4029-B8B7-34F9B359B20C}"/>
              </a:ext>
            </a:extLst>
          </p:cNvPr>
          <p:cNvSpPr txBox="1"/>
          <p:nvPr/>
        </p:nvSpPr>
        <p:spPr>
          <a:xfrm>
            <a:off x="1898817" y="3264817"/>
            <a:ext cx="782594"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Arrêt </a:t>
            </a:r>
          </a:p>
        </p:txBody>
      </p:sp>
      <p:sp>
        <p:nvSpPr>
          <p:cNvPr id="20" name="ZoneTexte 19">
            <a:extLst>
              <a:ext uri="{FF2B5EF4-FFF2-40B4-BE49-F238E27FC236}">
                <a16:creationId xmlns:a16="http://schemas.microsoft.com/office/drawing/2014/main" id="{20E67941-ED3B-40ED-AEEA-5CD42073D202}"/>
              </a:ext>
            </a:extLst>
          </p:cNvPr>
          <p:cNvSpPr txBox="1"/>
          <p:nvPr/>
        </p:nvSpPr>
        <p:spPr>
          <a:xfrm>
            <a:off x="2560756" y="5056715"/>
            <a:ext cx="1556951" cy="523220"/>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Déclaration d’arrêt</a:t>
            </a:r>
          </a:p>
        </p:txBody>
      </p:sp>
      <p:sp>
        <p:nvSpPr>
          <p:cNvPr id="21" name="ZoneTexte 20">
            <a:extLst>
              <a:ext uri="{FF2B5EF4-FFF2-40B4-BE49-F238E27FC236}">
                <a16:creationId xmlns:a16="http://schemas.microsoft.com/office/drawing/2014/main" id="{C469F217-FE63-4EB6-A29C-DFC5DE7CFFDA}"/>
              </a:ext>
            </a:extLst>
          </p:cNvPr>
          <p:cNvSpPr txBox="1"/>
          <p:nvPr/>
        </p:nvSpPr>
        <p:spPr>
          <a:xfrm>
            <a:off x="4559643" y="5472214"/>
            <a:ext cx="1309816"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diagnostic</a:t>
            </a:r>
          </a:p>
        </p:txBody>
      </p:sp>
      <p:sp>
        <p:nvSpPr>
          <p:cNvPr id="22" name="ZoneTexte 21">
            <a:extLst>
              <a:ext uri="{FF2B5EF4-FFF2-40B4-BE49-F238E27FC236}">
                <a16:creationId xmlns:a16="http://schemas.microsoft.com/office/drawing/2014/main" id="{0C27E402-2697-44DC-B4F4-389F5062E92C}"/>
              </a:ext>
            </a:extLst>
          </p:cNvPr>
          <p:cNvSpPr txBox="1"/>
          <p:nvPr/>
        </p:nvSpPr>
        <p:spPr>
          <a:xfrm>
            <a:off x="5967708" y="4950941"/>
            <a:ext cx="1556945"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préparation</a:t>
            </a:r>
          </a:p>
        </p:txBody>
      </p:sp>
      <p:cxnSp>
        <p:nvCxnSpPr>
          <p:cNvPr id="24" name="Connecteur droit avec flèche 23">
            <a:extLst>
              <a:ext uri="{FF2B5EF4-FFF2-40B4-BE49-F238E27FC236}">
                <a16:creationId xmlns:a16="http://schemas.microsoft.com/office/drawing/2014/main" id="{3FAF2016-578F-4525-9AD0-F88A781E3C1C}"/>
              </a:ext>
            </a:extLst>
          </p:cNvPr>
          <p:cNvCxnSpPr/>
          <p:nvPr/>
        </p:nvCxnSpPr>
        <p:spPr>
          <a:xfrm flipV="1">
            <a:off x="8279019"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55863E66-0CD2-49E6-BF60-CFC64CE42BD5}"/>
              </a:ext>
            </a:extLst>
          </p:cNvPr>
          <p:cNvSpPr txBox="1"/>
          <p:nvPr/>
        </p:nvSpPr>
        <p:spPr>
          <a:xfrm>
            <a:off x="7671183" y="5364492"/>
            <a:ext cx="1556945" cy="523220"/>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Début intervention</a:t>
            </a:r>
          </a:p>
        </p:txBody>
      </p:sp>
      <p:sp>
        <p:nvSpPr>
          <p:cNvPr id="26" name="ZoneTexte 25">
            <a:extLst>
              <a:ext uri="{FF2B5EF4-FFF2-40B4-BE49-F238E27FC236}">
                <a16:creationId xmlns:a16="http://schemas.microsoft.com/office/drawing/2014/main" id="{01049478-A64E-41AD-89EB-AFC3214FCD4D}"/>
              </a:ext>
            </a:extLst>
          </p:cNvPr>
          <p:cNvSpPr txBox="1"/>
          <p:nvPr/>
        </p:nvSpPr>
        <p:spPr>
          <a:xfrm>
            <a:off x="9374654" y="5010548"/>
            <a:ext cx="1556945"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Fin intervention</a:t>
            </a:r>
          </a:p>
        </p:txBody>
      </p:sp>
      <p:sp>
        <p:nvSpPr>
          <p:cNvPr id="28" name="ZoneTexte 27">
            <a:extLst>
              <a:ext uri="{FF2B5EF4-FFF2-40B4-BE49-F238E27FC236}">
                <a16:creationId xmlns:a16="http://schemas.microsoft.com/office/drawing/2014/main" id="{AEB68B9A-B8D0-4576-B09E-F625C387DEFC}"/>
              </a:ext>
            </a:extLst>
          </p:cNvPr>
          <p:cNvSpPr txBox="1"/>
          <p:nvPr/>
        </p:nvSpPr>
        <p:spPr>
          <a:xfrm>
            <a:off x="10489083" y="3095541"/>
            <a:ext cx="1556945" cy="646331"/>
          </a:xfrm>
          <a:prstGeom prst="rect">
            <a:avLst/>
          </a:prstGeom>
          <a:noFill/>
        </p:spPr>
        <p:txBody>
          <a:bodyPr wrap="square" rtlCol="0">
            <a:spAutoFit/>
          </a:bodyPr>
          <a:lstStyle/>
          <a:p>
            <a:r>
              <a:rPr lang="fr-FR" b="1" dirty="0"/>
              <a:t>Mise en marche</a:t>
            </a:r>
          </a:p>
        </p:txBody>
      </p:sp>
      <p:cxnSp>
        <p:nvCxnSpPr>
          <p:cNvPr id="30" name="Connecteur droit avec flèche 29">
            <a:extLst>
              <a:ext uri="{FF2B5EF4-FFF2-40B4-BE49-F238E27FC236}">
                <a16:creationId xmlns:a16="http://schemas.microsoft.com/office/drawing/2014/main" id="{C31C24F8-B842-45EF-B26B-1EC89205E82A}"/>
              </a:ext>
            </a:extLst>
          </p:cNvPr>
          <p:cNvCxnSpPr/>
          <p:nvPr/>
        </p:nvCxnSpPr>
        <p:spPr>
          <a:xfrm flipV="1">
            <a:off x="9992489"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CA27DC4F-F11C-40D0-9D08-F9C702F23653}"/>
              </a:ext>
            </a:extLst>
          </p:cNvPr>
          <p:cNvCxnSpPr/>
          <p:nvPr/>
        </p:nvCxnSpPr>
        <p:spPr>
          <a:xfrm>
            <a:off x="10981038" y="3814119"/>
            <a:ext cx="0" cy="4118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1C8ECE54-F848-4ADA-B7CA-F8A9704BF1B5}"/>
              </a:ext>
            </a:extLst>
          </p:cNvPr>
          <p:cNvCxnSpPr/>
          <p:nvPr/>
        </p:nvCxnSpPr>
        <p:spPr>
          <a:xfrm>
            <a:off x="2290114" y="3814119"/>
            <a:ext cx="0" cy="4118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F6769535-6229-462A-BE8D-599C33065E0F}"/>
              </a:ext>
            </a:extLst>
          </p:cNvPr>
          <p:cNvSpPr txBox="1"/>
          <p:nvPr/>
        </p:nvSpPr>
        <p:spPr>
          <a:xfrm>
            <a:off x="10337273" y="1385786"/>
            <a:ext cx="1203937" cy="523220"/>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Temps de marche </a:t>
            </a:r>
          </a:p>
        </p:txBody>
      </p:sp>
      <p:sp>
        <p:nvSpPr>
          <p:cNvPr id="35" name="ZoneTexte 34">
            <a:extLst>
              <a:ext uri="{FF2B5EF4-FFF2-40B4-BE49-F238E27FC236}">
                <a16:creationId xmlns:a16="http://schemas.microsoft.com/office/drawing/2014/main" id="{E889CBF0-2ECC-4058-84D3-CF5909A9C355}"/>
              </a:ext>
            </a:extLst>
          </p:cNvPr>
          <p:cNvSpPr txBox="1"/>
          <p:nvPr/>
        </p:nvSpPr>
        <p:spPr>
          <a:xfrm>
            <a:off x="2265405" y="1101243"/>
            <a:ext cx="416006"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P1 </a:t>
            </a:r>
          </a:p>
        </p:txBody>
      </p:sp>
      <p:sp>
        <p:nvSpPr>
          <p:cNvPr id="36" name="ZoneTexte 35">
            <a:extLst>
              <a:ext uri="{FF2B5EF4-FFF2-40B4-BE49-F238E27FC236}">
                <a16:creationId xmlns:a16="http://schemas.microsoft.com/office/drawing/2014/main" id="{E09D6B63-5C4C-470B-92AD-E2ECB29F700B}"/>
              </a:ext>
            </a:extLst>
          </p:cNvPr>
          <p:cNvSpPr txBox="1"/>
          <p:nvPr/>
        </p:nvSpPr>
        <p:spPr>
          <a:xfrm>
            <a:off x="4856210" y="1077215"/>
            <a:ext cx="416006"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P2 </a:t>
            </a:r>
          </a:p>
        </p:txBody>
      </p:sp>
      <p:sp>
        <p:nvSpPr>
          <p:cNvPr id="37" name="ZoneTexte 36">
            <a:extLst>
              <a:ext uri="{FF2B5EF4-FFF2-40B4-BE49-F238E27FC236}">
                <a16:creationId xmlns:a16="http://schemas.microsoft.com/office/drawing/2014/main" id="{E80F3AB9-79DA-4A2B-A586-A2581D36F08B}"/>
              </a:ext>
            </a:extLst>
          </p:cNvPr>
          <p:cNvSpPr txBox="1"/>
          <p:nvPr/>
        </p:nvSpPr>
        <p:spPr>
          <a:xfrm>
            <a:off x="6791193" y="1101242"/>
            <a:ext cx="416006"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P3 </a:t>
            </a:r>
          </a:p>
        </p:txBody>
      </p:sp>
      <p:sp>
        <p:nvSpPr>
          <p:cNvPr id="38" name="Flèche : double flèche horizontale 37">
            <a:extLst>
              <a:ext uri="{FF2B5EF4-FFF2-40B4-BE49-F238E27FC236}">
                <a16:creationId xmlns:a16="http://schemas.microsoft.com/office/drawing/2014/main" id="{5A79455F-7360-4C73-A526-DB0133AC3AB5}"/>
              </a:ext>
            </a:extLst>
          </p:cNvPr>
          <p:cNvSpPr/>
          <p:nvPr/>
        </p:nvSpPr>
        <p:spPr>
          <a:xfrm>
            <a:off x="8279019" y="3649362"/>
            <a:ext cx="1622862" cy="163098"/>
          </a:xfrm>
          <a:prstGeom prst="lef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39" name="Flèche : double flèche horizontale 38">
            <a:extLst>
              <a:ext uri="{FF2B5EF4-FFF2-40B4-BE49-F238E27FC236}">
                <a16:creationId xmlns:a16="http://schemas.microsoft.com/office/drawing/2014/main" id="{F8CA4983-0B36-4587-8CFB-AAFA8665C5D7}"/>
              </a:ext>
            </a:extLst>
          </p:cNvPr>
          <p:cNvSpPr/>
          <p:nvPr/>
        </p:nvSpPr>
        <p:spPr>
          <a:xfrm>
            <a:off x="3441350" y="3660323"/>
            <a:ext cx="4771767" cy="163088"/>
          </a:xfrm>
          <a:prstGeom prst="lef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cxnSp>
        <p:nvCxnSpPr>
          <p:cNvPr id="41" name="Connecteur droit 40">
            <a:extLst>
              <a:ext uri="{FF2B5EF4-FFF2-40B4-BE49-F238E27FC236}">
                <a16:creationId xmlns:a16="http://schemas.microsoft.com/office/drawing/2014/main" id="{BD455B48-3F4D-4A7B-A768-5F78400EBB5F}"/>
              </a:ext>
            </a:extLst>
          </p:cNvPr>
          <p:cNvCxnSpPr>
            <a:cxnSpLocks/>
            <a:stCxn id="7" idx="4"/>
          </p:cNvCxnSpPr>
          <p:nvPr/>
        </p:nvCxnSpPr>
        <p:spPr>
          <a:xfrm flipH="1">
            <a:off x="2290114" y="2026535"/>
            <a:ext cx="5198080" cy="2139869"/>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D65B2412-B1C7-4B47-BF5D-EC27807B3A90}"/>
              </a:ext>
            </a:extLst>
          </p:cNvPr>
          <p:cNvCxnSpPr>
            <a:cxnSpLocks/>
            <a:stCxn id="7" idx="4"/>
          </p:cNvCxnSpPr>
          <p:nvPr/>
        </p:nvCxnSpPr>
        <p:spPr>
          <a:xfrm>
            <a:off x="7488194" y="2026535"/>
            <a:ext cx="3443405" cy="2166846"/>
          </a:xfrm>
          <a:prstGeom prst="line">
            <a:avLst/>
          </a:prstGeom>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5E0E4618-3662-40B0-A0D5-82FA919CA8B7}"/>
              </a:ext>
            </a:extLst>
          </p:cNvPr>
          <p:cNvSpPr txBox="1"/>
          <p:nvPr/>
        </p:nvSpPr>
        <p:spPr>
          <a:xfrm>
            <a:off x="4740870" y="3272739"/>
            <a:ext cx="1882351" cy="338554"/>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fr-FR" sz="1600" b="1" dirty="0">
                <a:ln w="0"/>
                <a:solidFill>
                  <a:schemeClr val="accent1"/>
                </a:solidFill>
              </a:rPr>
              <a:t>REACTIVITE </a:t>
            </a:r>
          </a:p>
        </p:txBody>
      </p:sp>
      <p:sp>
        <p:nvSpPr>
          <p:cNvPr id="46" name="ZoneTexte 45">
            <a:extLst>
              <a:ext uri="{FF2B5EF4-FFF2-40B4-BE49-F238E27FC236}">
                <a16:creationId xmlns:a16="http://schemas.microsoft.com/office/drawing/2014/main" id="{B187C837-D5DF-4074-855E-F81BE01A2BF9}"/>
              </a:ext>
            </a:extLst>
          </p:cNvPr>
          <p:cNvSpPr txBox="1"/>
          <p:nvPr/>
        </p:nvSpPr>
        <p:spPr>
          <a:xfrm>
            <a:off x="8293100" y="3328988"/>
            <a:ext cx="1478807" cy="307777"/>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fr-FR" sz="1400" b="1" dirty="0">
                <a:ln w="0"/>
                <a:solidFill>
                  <a:schemeClr val="accent1"/>
                </a:solidFill>
              </a:rPr>
              <a:t>MAINTENABILITE </a:t>
            </a:r>
            <a:endParaRPr lang="fr-FR" sz="1200" b="1" dirty="0">
              <a:ln w="0"/>
              <a:solidFill>
                <a:schemeClr val="accent1"/>
              </a:solidFill>
            </a:endParaRPr>
          </a:p>
        </p:txBody>
      </p:sp>
      <p:sp>
        <p:nvSpPr>
          <p:cNvPr id="49" name="Flèche : double flèche horizontale 48">
            <a:extLst>
              <a:ext uri="{FF2B5EF4-FFF2-40B4-BE49-F238E27FC236}">
                <a16:creationId xmlns:a16="http://schemas.microsoft.com/office/drawing/2014/main" id="{8EF910E4-BA1D-4A17-9659-226329036A23}"/>
              </a:ext>
            </a:extLst>
          </p:cNvPr>
          <p:cNvSpPr/>
          <p:nvPr/>
        </p:nvSpPr>
        <p:spPr>
          <a:xfrm>
            <a:off x="3191241" y="1682338"/>
            <a:ext cx="1622862" cy="163098"/>
          </a:xfrm>
          <a:prstGeom prst="lef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50" name="ZoneTexte 49">
            <a:extLst>
              <a:ext uri="{FF2B5EF4-FFF2-40B4-BE49-F238E27FC236}">
                <a16:creationId xmlns:a16="http://schemas.microsoft.com/office/drawing/2014/main" id="{24E21528-B674-43B1-8FD9-8C20EC4EA408}"/>
              </a:ext>
            </a:extLst>
          </p:cNvPr>
          <p:cNvSpPr txBox="1"/>
          <p:nvPr/>
        </p:nvSpPr>
        <p:spPr>
          <a:xfrm>
            <a:off x="3308870" y="1279138"/>
            <a:ext cx="1362915" cy="338554"/>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fr-FR" sz="1600" b="1" dirty="0">
                <a:ln w="0"/>
                <a:solidFill>
                  <a:schemeClr val="accent1"/>
                </a:solidFill>
              </a:rPr>
              <a:t>FIABILITE</a:t>
            </a:r>
            <a:endParaRPr lang="fr-FR" sz="1200" b="1" dirty="0">
              <a:ln w="0"/>
              <a:solidFill>
                <a:schemeClr val="accent1"/>
              </a:solidFill>
            </a:endParaRPr>
          </a:p>
        </p:txBody>
      </p:sp>
      <p:sp>
        <p:nvSpPr>
          <p:cNvPr id="40" name="ZoneTexte 39"/>
          <p:cNvSpPr txBox="1"/>
          <p:nvPr/>
        </p:nvSpPr>
        <p:spPr>
          <a:xfrm>
            <a:off x="2276035" y="239151"/>
            <a:ext cx="73152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b="1" dirty="0"/>
              <a:t>ANALYSE D’UNE PANNE</a:t>
            </a:r>
          </a:p>
        </p:txBody>
      </p:sp>
    </p:spTree>
    <p:extLst>
      <p:ext uri="{BB962C8B-B14F-4D97-AF65-F5344CB8AC3E}">
        <p14:creationId xmlns:p14="http://schemas.microsoft.com/office/powerpoint/2010/main" val="3831159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randombar(horizontal)">
                                      <p:cBhvr>
                                        <p:cTn id="30" dur="5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randombar(horizontal)">
                                      <p:cBhvr>
                                        <p:cTn id="35" dur="500"/>
                                        <p:tgtEl>
                                          <p:spTgt spid="7"/>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randombar(horizontal)">
                                      <p:cBhvr>
                                        <p:cTn id="38" dur="500"/>
                                        <p:tgtEl>
                                          <p:spTgt spid="37"/>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41"/>
                                        </p:tgtEl>
                                        <p:attrNameLst>
                                          <p:attrName>style.visibility</p:attrName>
                                        </p:attrNameLst>
                                      </p:cBhvr>
                                      <p:to>
                                        <p:strVal val="visible"/>
                                      </p:to>
                                    </p:set>
                                    <p:anim calcmode="lin" valueType="num">
                                      <p:cBhvr>
                                        <p:cTn id="43" dur="500" fill="hold"/>
                                        <p:tgtEl>
                                          <p:spTgt spid="41"/>
                                        </p:tgtEl>
                                        <p:attrNameLst>
                                          <p:attrName>ppt_w</p:attrName>
                                        </p:attrNameLst>
                                      </p:cBhvr>
                                      <p:tavLst>
                                        <p:tav tm="0">
                                          <p:val>
                                            <p:fltVal val="0"/>
                                          </p:val>
                                        </p:tav>
                                        <p:tav tm="100000">
                                          <p:val>
                                            <p:strVal val="#ppt_w"/>
                                          </p:val>
                                        </p:tav>
                                      </p:tavLst>
                                    </p:anim>
                                    <p:anim calcmode="lin" valueType="num">
                                      <p:cBhvr>
                                        <p:cTn id="44" dur="500" fill="hold"/>
                                        <p:tgtEl>
                                          <p:spTgt spid="41"/>
                                        </p:tgtEl>
                                        <p:attrNameLst>
                                          <p:attrName>ppt_h</p:attrName>
                                        </p:attrNameLst>
                                      </p:cBhvr>
                                      <p:tavLst>
                                        <p:tav tm="0">
                                          <p:val>
                                            <p:fltVal val="0"/>
                                          </p:val>
                                        </p:tav>
                                        <p:tav tm="100000">
                                          <p:val>
                                            <p:strVal val="#ppt_h"/>
                                          </p:val>
                                        </p:tav>
                                      </p:tavLst>
                                    </p:anim>
                                    <p:animEffect transition="in" filter="fade">
                                      <p:cBhvr>
                                        <p:cTn id="45" dur="500"/>
                                        <p:tgtEl>
                                          <p:spTgt spid="41"/>
                                        </p:tgtEl>
                                      </p:cBhvr>
                                    </p:animEffect>
                                  </p:childTnLst>
                                </p:cTn>
                              </p:par>
                              <p:par>
                                <p:cTn id="46" presetID="53" presetClass="entr" presetSubtype="16" fill="hold" nodeType="withEffect">
                                  <p:stCondLst>
                                    <p:cond delay="0"/>
                                  </p:stCondLst>
                                  <p:childTnLst>
                                    <p:set>
                                      <p:cBhvr>
                                        <p:cTn id="47" dur="1" fill="hold">
                                          <p:stCondLst>
                                            <p:cond delay="0"/>
                                          </p:stCondLst>
                                        </p:cTn>
                                        <p:tgtEl>
                                          <p:spTgt spid="43"/>
                                        </p:tgtEl>
                                        <p:attrNameLst>
                                          <p:attrName>style.visibility</p:attrName>
                                        </p:attrNameLst>
                                      </p:cBhvr>
                                      <p:to>
                                        <p:strVal val="visible"/>
                                      </p:to>
                                    </p:set>
                                    <p:anim calcmode="lin" valueType="num">
                                      <p:cBhvr>
                                        <p:cTn id="48" dur="500" fill="hold"/>
                                        <p:tgtEl>
                                          <p:spTgt spid="43"/>
                                        </p:tgtEl>
                                        <p:attrNameLst>
                                          <p:attrName>ppt_w</p:attrName>
                                        </p:attrNameLst>
                                      </p:cBhvr>
                                      <p:tavLst>
                                        <p:tav tm="0">
                                          <p:val>
                                            <p:fltVal val="0"/>
                                          </p:val>
                                        </p:tav>
                                        <p:tav tm="100000">
                                          <p:val>
                                            <p:strVal val="#ppt_w"/>
                                          </p:val>
                                        </p:tav>
                                      </p:tavLst>
                                    </p:anim>
                                    <p:anim calcmode="lin" valueType="num">
                                      <p:cBhvr>
                                        <p:cTn id="49" dur="500" fill="hold"/>
                                        <p:tgtEl>
                                          <p:spTgt spid="43"/>
                                        </p:tgtEl>
                                        <p:attrNameLst>
                                          <p:attrName>ppt_h</p:attrName>
                                        </p:attrNameLst>
                                      </p:cBhvr>
                                      <p:tavLst>
                                        <p:tav tm="0">
                                          <p:val>
                                            <p:fltVal val="0"/>
                                          </p:val>
                                        </p:tav>
                                        <p:tav tm="100000">
                                          <p:val>
                                            <p:strVal val="#ppt_h"/>
                                          </p:val>
                                        </p:tav>
                                      </p:tavLst>
                                    </p:anim>
                                    <p:animEffect transition="in" filter="fade">
                                      <p:cBhvr>
                                        <p:cTn id="50" dur="500"/>
                                        <p:tgtEl>
                                          <p:spTgt spid="43"/>
                                        </p:tgtEl>
                                      </p:cBhvr>
                                    </p:animEffect>
                                  </p:childTnLst>
                                </p:cTn>
                              </p:par>
                              <p:par>
                                <p:cTn id="51" presetID="53" presetClass="entr" presetSubtype="16" fill="hold" nodeType="with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500" fill="hold"/>
                                        <p:tgtEl>
                                          <p:spTgt spid="13"/>
                                        </p:tgtEl>
                                        <p:attrNameLst>
                                          <p:attrName>ppt_w</p:attrName>
                                        </p:attrNameLst>
                                      </p:cBhvr>
                                      <p:tavLst>
                                        <p:tav tm="0">
                                          <p:val>
                                            <p:fltVal val="0"/>
                                          </p:val>
                                        </p:tav>
                                        <p:tav tm="100000">
                                          <p:val>
                                            <p:strVal val="#ppt_w"/>
                                          </p:val>
                                        </p:tav>
                                      </p:tavLst>
                                    </p:anim>
                                    <p:anim calcmode="lin" valueType="num">
                                      <p:cBhvr>
                                        <p:cTn id="54" dur="500" fill="hold"/>
                                        <p:tgtEl>
                                          <p:spTgt spid="13"/>
                                        </p:tgtEl>
                                        <p:attrNameLst>
                                          <p:attrName>ppt_h</p:attrName>
                                        </p:attrNameLst>
                                      </p:cBhvr>
                                      <p:tavLst>
                                        <p:tav tm="0">
                                          <p:val>
                                            <p:fltVal val="0"/>
                                          </p:val>
                                        </p:tav>
                                        <p:tav tm="100000">
                                          <p:val>
                                            <p:strVal val="#ppt_h"/>
                                          </p:val>
                                        </p:tav>
                                      </p:tavLst>
                                    </p:anim>
                                    <p:animEffect transition="in" filter="fade">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nodeType="click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randombar(horizontal)">
                                      <p:cBhvr>
                                        <p:cTn id="60" dur="500"/>
                                        <p:tgtEl>
                                          <p:spTgt spid="33"/>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randombar(horizontal)">
                                      <p:cBhvr>
                                        <p:cTn id="63" dur="500"/>
                                        <p:tgtEl>
                                          <p:spTgt spid="19"/>
                                        </p:tgtEl>
                                      </p:cBhvr>
                                    </p:animEffect>
                                  </p:childTnLst>
                                </p:cTn>
                              </p:par>
                              <p:par>
                                <p:cTn id="64" presetID="14" presetClass="entr" presetSubtype="10" fill="hold" nodeType="with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randombar(horizontal)">
                                      <p:cBhvr>
                                        <p:cTn id="66" dur="500"/>
                                        <p:tgtEl>
                                          <p:spTgt spid="32"/>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randombar(horizontal)">
                                      <p:cBhvr>
                                        <p:cTn id="69" dur="500"/>
                                        <p:tgtEl>
                                          <p:spTgt spid="28"/>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16"/>
                                        </p:tgtEl>
                                        <p:attrNameLst>
                                          <p:attrName>style.visibility</p:attrName>
                                        </p:attrNameLst>
                                      </p:cBhvr>
                                      <p:to>
                                        <p:strVal val="visible"/>
                                      </p:to>
                                    </p:set>
                                    <p:anim calcmode="lin" valueType="num">
                                      <p:cBhvr additive="base">
                                        <p:cTn id="74" dur="500" fill="hold"/>
                                        <p:tgtEl>
                                          <p:spTgt spid="16"/>
                                        </p:tgtEl>
                                        <p:attrNameLst>
                                          <p:attrName>ppt_x</p:attrName>
                                        </p:attrNameLst>
                                      </p:cBhvr>
                                      <p:tavLst>
                                        <p:tav tm="0">
                                          <p:val>
                                            <p:strVal val="#ppt_x"/>
                                          </p:val>
                                        </p:tav>
                                        <p:tav tm="100000">
                                          <p:val>
                                            <p:strVal val="#ppt_x"/>
                                          </p:val>
                                        </p:tav>
                                      </p:tavLst>
                                    </p:anim>
                                    <p:anim calcmode="lin" valueType="num">
                                      <p:cBhvr additive="base">
                                        <p:cTn id="75" dur="500" fill="hold"/>
                                        <p:tgtEl>
                                          <p:spTgt spid="16"/>
                                        </p:tgtEl>
                                        <p:attrNameLst>
                                          <p:attrName>ppt_y</p:attrName>
                                        </p:attrNameLst>
                                      </p:cBhvr>
                                      <p:tavLst>
                                        <p:tav tm="0">
                                          <p:val>
                                            <p:strVal val="1+#ppt_h/2"/>
                                          </p:val>
                                        </p:tav>
                                        <p:tav tm="100000">
                                          <p:val>
                                            <p:strVal val="#ppt_y"/>
                                          </p:val>
                                        </p:tav>
                                      </p:tavLst>
                                    </p:anim>
                                  </p:childTnLst>
                                </p:cTn>
                              </p:par>
                              <p:par>
                                <p:cTn id="76" presetID="2" presetClass="entr" presetSubtype="4" fill="hold" grpId="0" nodeType="withEffect">
                                  <p:stCondLst>
                                    <p:cond delay="0"/>
                                  </p:stCondLst>
                                  <p:childTnLst>
                                    <p:set>
                                      <p:cBhvr>
                                        <p:cTn id="77" dur="1" fill="hold">
                                          <p:stCondLst>
                                            <p:cond delay="0"/>
                                          </p:stCondLst>
                                        </p:cTn>
                                        <p:tgtEl>
                                          <p:spTgt spid="20"/>
                                        </p:tgtEl>
                                        <p:attrNameLst>
                                          <p:attrName>style.visibility</p:attrName>
                                        </p:attrNameLst>
                                      </p:cBhvr>
                                      <p:to>
                                        <p:strVal val="visible"/>
                                      </p:to>
                                    </p:set>
                                    <p:anim calcmode="lin" valueType="num">
                                      <p:cBhvr additive="base">
                                        <p:cTn id="78" dur="500" fill="hold"/>
                                        <p:tgtEl>
                                          <p:spTgt spid="20"/>
                                        </p:tgtEl>
                                        <p:attrNameLst>
                                          <p:attrName>ppt_x</p:attrName>
                                        </p:attrNameLst>
                                      </p:cBhvr>
                                      <p:tavLst>
                                        <p:tav tm="0">
                                          <p:val>
                                            <p:strVal val="#ppt_x"/>
                                          </p:val>
                                        </p:tav>
                                        <p:tav tm="100000">
                                          <p:val>
                                            <p:strVal val="#ppt_x"/>
                                          </p:val>
                                        </p:tav>
                                      </p:tavLst>
                                    </p:anim>
                                    <p:anim calcmode="lin" valueType="num">
                                      <p:cBhvr additive="base">
                                        <p:cTn id="7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17"/>
                                        </p:tgtEl>
                                        <p:attrNameLst>
                                          <p:attrName>style.visibility</p:attrName>
                                        </p:attrNameLst>
                                      </p:cBhvr>
                                      <p:to>
                                        <p:strVal val="visible"/>
                                      </p:to>
                                    </p:set>
                                    <p:anim calcmode="lin" valueType="num">
                                      <p:cBhvr additive="base">
                                        <p:cTn id="84" dur="500" fill="hold"/>
                                        <p:tgtEl>
                                          <p:spTgt spid="17"/>
                                        </p:tgtEl>
                                        <p:attrNameLst>
                                          <p:attrName>ppt_x</p:attrName>
                                        </p:attrNameLst>
                                      </p:cBhvr>
                                      <p:tavLst>
                                        <p:tav tm="0">
                                          <p:val>
                                            <p:strVal val="#ppt_x"/>
                                          </p:val>
                                        </p:tav>
                                        <p:tav tm="100000">
                                          <p:val>
                                            <p:strVal val="#ppt_x"/>
                                          </p:val>
                                        </p:tav>
                                      </p:tavLst>
                                    </p:anim>
                                    <p:anim calcmode="lin" valueType="num">
                                      <p:cBhvr additive="base">
                                        <p:cTn id="85" dur="500" fill="hold"/>
                                        <p:tgtEl>
                                          <p:spTgt spid="17"/>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21"/>
                                        </p:tgtEl>
                                        <p:attrNameLst>
                                          <p:attrName>style.visibility</p:attrName>
                                        </p:attrNameLst>
                                      </p:cBhvr>
                                      <p:to>
                                        <p:strVal val="visible"/>
                                      </p:to>
                                    </p:set>
                                    <p:anim calcmode="lin" valueType="num">
                                      <p:cBhvr additive="base">
                                        <p:cTn id="88" dur="500" fill="hold"/>
                                        <p:tgtEl>
                                          <p:spTgt spid="21"/>
                                        </p:tgtEl>
                                        <p:attrNameLst>
                                          <p:attrName>ppt_x</p:attrName>
                                        </p:attrNameLst>
                                      </p:cBhvr>
                                      <p:tavLst>
                                        <p:tav tm="0">
                                          <p:val>
                                            <p:strVal val="#ppt_x"/>
                                          </p:val>
                                        </p:tav>
                                        <p:tav tm="100000">
                                          <p:val>
                                            <p:strVal val="#ppt_x"/>
                                          </p:val>
                                        </p:tav>
                                      </p:tavLst>
                                    </p:anim>
                                    <p:anim calcmode="lin" valueType="num">
                                      <p:cBhvr additive="base">
                                        <p:cTn id="8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nodeType="clickEffect">
                                  <p:stCondLst>
                                    <p:cond delay="0"/>
                                  </p:stCondLst>
                                  <p:childTnLst>
                                    <p:set>
                                      <p:cBhvr>
                                        <p:cTn id="93" dur="1" fill="hold">
                                          <p:stCondLst>
                                            <p:cond delay="0"/>
                                          </p:stCondLst>
                                        </p:cTn>
                                        <p:tgtEl>
                                          <p:spTgt spid="18"/>
                                        </p:tgtEl>
                                        <p:attrNameLst>
                                          <p:attrName>style.visibility</p:attrName>
                                        </p:attrNameLst>
                                      </p:cBhvr>
                                      <p:to>
                                        <p:strVal val="visible"/>
                                      </p:to>
                                    </p:set>
                                    <p:anim calcmode="lin" valueType="num">
                                      <p:cBhvr additive="base">
                                        <p:cTn id="94" dur="500" fill="hold"/>
                                        <p:tgtEl>
                                          <p:spTgt spid="18"/>
                                        </p:tgtEl>
                                        <p:attrNameLst>
                                          <p:attrName>ppt_x</p:attrName>
                                        </p:attrNameLst>
                                      </p:cBhvr>
                                      <p:tavLst>
                                        <p:tav tm="0">
                                          <p:val>
                                            <p:strVal val="#ppt_x"/>
                                          </p:val>
                                        </p:tav>
                                        <p:tav tm="100000">
                                          <p:val>
                                            <p:strVal val="#ppt_x"/>
                                          </p:val>
                                        </p:tav>
                                      </p:tavLst>
                                    </p:anim>
                                    <p:anim calcmode="lin" valueType="num">
                                      <p:cBhvr additive="base">
                                        <p:cTn id="95" dur="500" fill="hold"/>
                                        <p:tgtEl>
                                          <p:spTgt spid="18"/>
                                        </p:tgtEl>
                                        <p:attrNameLst>
                                          <p:attrName>ppt_y</p:attrName>
                                        </p:attrNameLst>
                                      </p:cBhvr>
                                      <p:tavLst>
                                        <p:tav tm="0">
                                          <p:val>
                                            <p:strVal val="1+#ppt_h/2"/>
                                          </p:val>
                                        </p:tav>
                                        <p:tav tm="100000">
                                          <p:val>
                                            <p:strVal val="#ppt_y"/>
                                          </p:val>
                                        </p:tav>
                                      </p:tavLst>
                                    </p:anim>
                                  </p:childTnLst>
                                </p:cTn>
                              </p:par>
                              <p:par>
                                <p:cTn id="96" presetID="2" presetClass="entr" presetSubtype="4" fill="hold" grpId="0" nodeType="withEffect">
                                  <p:stCondLst>
                                    <p:cond delay="0"/>
                                  </p:stCondLst>
                                  <p:childTnLst>
                                    <p:set>
                                      <p:cBhvr>
                                        <p:cTn id="97" dur="1" fill="hold">
                                          <p:stCondLst>
                                            <p:cond delay="0"/>
                                          </p:stCondLst>
                                        </p:cTn>
                                        <p:tgtEl>
                                          <p:spTgt spid="22"/>
                                        </p:tgtEl>
                                        <p:attrNameLst>
                                          <p:attrName>style.visibility</p:attrName>
                                        </p:attrNameLst>
                                      </p:cBhvr>
                                      <p:to>
                                        <p:strVal val="visible"/>
                                      </p:to>
                                    </p:set>
                                    <p:anim calcmode="lin" valueType="num">
                                      <p:cBhvr additive="base">
                                        <p:cTn id="98" dur="500" fill="hold"/>
                                        <p:tgtEl>
                                          <p:spTgt spid="22"/>
                                        </p:tgtEl>
                                        <p:attrNameLst>
                                          <p:attrName>ppt_x</p:attrName>
                                        </p:attrNameLst>
                                      </p:cBhvr>
                                      <p:tavLst>
                                        <p:tav tm="0">
                                          <p:val>
                                            <p:strVal val="#ppt_x"/>
                                          </p:val>
                                        </p:tav>
                                        <p:tav tm="100000">
                                          <p:val>
                                            <p:strVal val="#ppt_x"/>
                                          </p:val>
                                        </p:tav>
                                      </p:tavLst>
                                    </p:anim>
                                    <p:anim calcmode="lin" valueType="num">
                                      <p:cBhvr additive="base">
                                        <p:cTn id="9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nodeType="clickEffect">
                                  <p:stCondLst>
                                    <p:cond delay="0"/>
                                  </p:stCondLst>
                                  <p:childTnLst>
                                    <p:set>
                                      <p:cBhvr>
                                        <p:cTn id="103" dur="1" fill="hold">
                                          <p:stCondLst>
                                            <p:cond delay="0"/>
                                          </p:stCondLst>
                                        </p:cTn>
                                        <p:tgtEl>
                                          <p:spTgt spid="24"/>
                                        </p:tgtEl>
                                        <p:attrNameLst>
                                          <p:attrName>style.visibility</p:attrName>
                                        </p:attrNameLst>
                                      </p:cBhvr>
                                      <p:to>
                                        <p:strVal val="visible"/>
                                      </p:to>
                                    </p:set>
                                    <p:anim calcmode="lin" valueType="num">
                                      <p:cBhvr additive="base">
                                        <p:cTn id="104" dur="500" fill="hold"/>
                                        <p:tgtEl>
                                          <p:spTgt spid="24"/>
                                        </p:tgtEl>
                                        <p:attrNameLst>
                                          <p:attrName>ppt_x</p:attrName>
                                        </p:attrNameLst>
                                      </p:cBhvr>
                                      <p:tavLst>
                                        <p:tav tm="0">
                                          <p:val>
                                            <p:strVal val="#ppt_x"/>
                                          </p:val>
                                        </p:tav>
                                        <p:tav tm="100000">
                                          <p:val>
                                            <p:strVal val="#ppt_x"/>
                                          </p:val>
                                        </p:tav>
                                      </p:tavLst>
                                    </p:anim>
                                    <p:anim calcmode="lin" valueType="num">
                                      <p:cBhvr additive="base">
                                        <p:cTn id="105" dur="500" fill="hold"/>
                                        <p:tgtEl>
                                          <p:spTgt spid="24"/>
                                        </p:tgtEl>
                                        <p:attrNameLst>
                                          <p:attrName>ppt_y</p:attrName>
                                        </p:attrNameLst>
                                      </p:cBhvr>
                                      <p:tavLst>
                                        <p:tav tm="0">
                                          <p:val>
                                            <p:strVal val="1+#ppt_h/2"/>
                                          </p:val>
                                        </p:tav>
                                        <p:tav tm="100000">
                                          <p:val>
                                            <p:strVal val="#ppt_y"/>
                                          </p:val>
                                        </p:tav>
                                      </p:tavLst>
                                    </p:anim>
                                  </p:childTnLst>
                                </p:cTn>
                              </p:par>
                              <p:par>
                                <p:cTn id="106" presetID="2" presetClass="entr" presetSubtype="4" fill="hold" grpId="0" nodeType="withEffect">
                                  <p:stCondLst>
                                    <p:cond delay="0"/>
                                  </p:stCondLst>
                                  <p:childTnLst>
                                    <p:set>
                                      <p:cBhvr>
                                        <p:cTn id="107" dur="1" fill="hold">
                                          <p:stCondLst>
                                            <p:cond delay="0"/>
                                          </p:stCondLst>
                                        </p:cTn>
                                        <p:tgtEl>
                                          <p:spTgt spid="25"/>
                                        </p:tgtEl>
                                        <p:attrNameLst>
                                          <p:attrName>style.visibility</p:attrName>
                                        </p:attrNameLst>
                                      </p:cBhvr>
                                      <p:to>
                                        <p:strVal val="visible"/>
                                      </p:to>
                                    </p:set>
                                    <p:anim calcmode="lin" valueType="num">
                                      <p:cBhvr additive="base">
                                        <p:cTn id="108" dur="500" fill="hold"/>
                                        <p:tgtEl>
                                          <p:spTgt spid="25"/>
                                        </p:tgtEl>
                                        <p:attrNameLst>
                                          <p:attrName>ppt_x</p:attrName>
                                        </p:attrNameLst>
                                      </p:cBhvr>
                                      <p:tavLst>
                                        <p:tav tm="0">
                                          <p:val>
                                            <p:strVal val="#ppt_x"/>
                                          </p:val>
                                        </p:tav>
                                        <p:tav tm="100000">
                                          <p:val>
                                            <p:strVal val="#ppt_x"/>
                                          </p:val>
                                        </p:tav>
                                      </p:tavLst>
                                    </p:anim>
                                    <p:anim calcmode="lin" valueType="num">
                                      <p:cBhvr additive="base">
                                        <p:cTn id="10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nodeType="clickEffect">
                                  <p:stCondLst>
                                    <p:cond delay="0"/>
                                  </p:stCondLst>
                                  <p:childTnLst>
                                    <p:set>
                                      <p:cBhvr>
                                        <p:cTn id="113" dur="1" fill="hold">
                                          <p:stCondLst>
                                            <p:cond delay="0"/>
                                          </p:stCondLst>
                                        </p:cTn>
                                        <p:tgtEl>
                                          <p:spTgt spid="30"/>
                                        </p:tgtEl>
                                        <p:attrNameLst>
                                          <p:attrName>style.visibility</p:attrName>
                                        </p:attrNameLst>
                                      </p:cBhvr>
                                      <p:to>
                                        <p:strVal val="visible"/>
                                      </p:to>
                                    </p:set>
                                    <p:anim calcmode="lin" valueType="num">
                                      <p:cBhvr additive="base">
                                        <p:cTn id="114" dur="500" fill="hold"/>
                                        <p:tgtEl>
                                          <p:spTgt spid="30"/>
                                        </p:tgtEl>
                                        <p:attrNameLst>
                                          <p:attrName>ppt_x</p:attrName>
                                        </p:attrNameLst>
                                      </p:cBhvr>
                                      <p:tavLst>
                                        <p:tav tm="0">
                                          <p:val>
                                            <p:strVal val="#ppt_x"/>
                                          </p:val>
                                        </p:tav>
                                        <p:tav tm="100000">
                                          <p:val>
                                            <p:strVal val="#ppt_x"/>
                                          </p:val>
                                        </p:tav>
                                      </p:tavLst>
                                    </p:anim>
                                    <p:anim calcmode="lin" valueType="num">
                                      <p:cBhvr additive="base">
                                        <p:cTn id="115" dur="500" fill="hold"/>
                                        <p:tgtEl>
                                          <p:spTgt spid="30"/>
                                        </p:tgtEl>
                                        <p:attrNameLst>
                                          <p:attrName>ppt_y</p:attrName>
                                        </p:attrNameLst>
                                      </p:cBhvr>
                                      <p:tavLst>
                                        <p:tav tm="0">
                                          <p:val>
                                            <p:strVal val="1+#ppt_h/2"/>
                                          </p:val>
                                        </p:tav>
                                        <p:tav tm="100000">
                                          <p:val>
                                            <p:strVal val="#ppt_y"/>
                                          </p:val>
                                        </p:tav>
                                      </p:tavLst>
                                    </p:anim>
                                  </p:childTnLst>
                                </p:cTn>
                              </p:par>
                              <p:par>
                                <p:cTn id="116" presetID="2" presetClass="entr" presetSubtype="4" fill="hold" grpId="0" nodeType="withEffect">
                                  <p:stCondLst>
                                    <p:cond delay="0"/>
                                  </p:stCondLst>
                                  <p:childTnLst>
                                    <p:set>
                                      <p:cBhvr>
                                        <p:cTn id="117" dur="1" fill="hold">
                                          <p:stCondLst>
                                            <p:cond delay="0"/>
                                          </p:stCondLst>
                                        </p:cTn>
                                        <p:tgtEl>
                                          <p:spTgt spid="26"/>
                                        </p:tgtEl>
                                        <p:attrNameLst>
                                          <p:attrName>style.visibility</p:attrName>
                                        </p:attrNameLst>
                                      </p:cBhvr>
                                      <p:to>
                                        <p:strVal val="visible"/>
                                      </p:to>
                                    </p:set>
                                    <p:anim calcmode="lin" valueType="num">
                                      <p:cBhvr additive="base">
                                        <p:cTn id="118" dur="500" fill="hold"/>
                                        <p:tgtEl>
                                          <p:spTgt spid="26"/>
                                        </p:tgtEl>
                                        <p:attrNameLst>
                                          <p:attrName>ppt_x</p:attrName>
                                        </p:attrNameLst>
                                      </p:cBhvr>
                                      <p:tavLst>
                                        <p:tav tm="0">
                                          <p:val>
                                            <p:strVal val="#ppt_x"/>
                                          </p:val>
                                        </p:tav>
                                        <p:tav tm="100000">
                                          <p:val>
                                            <p:strVal val="#ppt_x"/>
                                          </p:val>
                                        </p:tav>
                                      </p:tavLst>
                                    </p:anim>
                                    <p:anim calcmode="lin" valueType="num">
                                      <p:cBhvr additive="base">
                                        <p:cTn id="119"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14" presetClass="entr" presetSubtype="10" fill="hold" grpId="0" nodeType="clickEffect">
                                  <p:stCondLst>
                                    <p:cond delay="0"/>
                                  </p:stCondLst>
                                  <p:childTnLst>
                                    <p:set>
                                      <p:cBhvr>
                                        <p:cTn id="123" dur="1" fill="hold">
                                          <p:stCondLst>
                                            <p:cond delay="0"/>
                                          </p:stCondLst>
                                        </p:cTn>
                                        <p:tgtEl>
                                          <p:spTgt spid="38"/>
                                        </p:tgtEl>
                                        <p:attrNameLst>
                                          <p:attrName>style.visibility</p:attrName>
                                        </p:attrNameLst>
                                      </p:cBhvr>
                                      <p:to>
                                        <p:strVal val="visible"/>
                                      </p:to>
                                    </p:set>
                                    <p:animEffect transition="in" filter="randombar(horizontal)">
                                      <p:cBhvr>
                                        <p:cTn id="124" dur="500"/>
                                        <p:tgtEl>
                                          <p:spTgt spid="38"/>
                                        </p:tgtEl>
                                      </p:cBhvr>
                                    </p:animEffect>
                                  </p:childTnLst>
                                </p:cTn>
                              </p:par>
                              <p:par>
                                <p:cTn id="125" presetID="14" presetClass="entr" presetSubtype="10" fill="hold" grpId="0" nodeType="withEffect">
                                  <p:stCondLst>
                                    <p:cond delay="0"/>
                                  </p:stCondLst>
                                  <p:childTnLst>
                                    <p:set>
                                      <p:cBhvr>
                                        <p:cTn id="126" dur="1" fill="hold">
                                          <p:stCondLst>
                                            <p:cond delay="0"/>
                                          </p:stCondLst>
                                        </p:cTn>
                                        <p:tgtEl>
                                          <p:spTgt spid="39"/>
                                        </p:tgtEl>
                                        <p:attrNameLst>
                                          <p:attrName>style.visibility</p:attrName>
                                        </p:attrNameLst>
                                      </p:cBhvr>
                                      <p:to>
                                        <p:strVal val="visible"/>
                                      </p:to>
                                    </p:set>
                                    <p:animEffect transition="in" filter="randombar(horizontal)">
                                      <p:cBhvr>
                                        <p:cTn id="127" dur="500"/>
                                        <p:tgtEl>
                                          <p:spTgt spid="39"/>
                                        </p:tgtEl>
                                      </p:cBhvr>
                                    </p:animEffect>
                                  </p:childTnLst>
                                </p:cTn>
                              </p:par>
                              <p:par>
                                <p:cTn id="128" presetID="14" presetClass="entr" presetSubtype="10" fill="hold" grpId="0" nodeType="withEffect">
                                  <p:stCondLst>
                                    <p:cond delay="0"/>
                                  </p:stCondLst>
                                  <p:childTnLst>
                                    <p:set>
                                      <p:cBhvr>
                                        <p:cTn id="129" dur="1" fill="hold">
                                          <p:stCondLst>
                                            <p:cond delay="0"/>
                                          </p:stCondLst>
                                        </p:cTn>
                                        <p:tgtEl>
                                          <p:spTgt spid="49"/>
                                        </p:tgtEl>
                                        <p:attrNameLst>
                                          <p:attrName>style.visibility</p:attrName>
                                        </p:attrNameLst>
                                      </p:cBhvr>
                                      <p:to>
                                        <p:strVal val="visible"/>
                                      </p:to>
                                    </p:set>
                                    <p:animEffect transition="in" filter="randombar(horizontal)">
                                      <p:cBhvr>
                                        <p:cTn id="130" dur="500"/>
                                        <p:tgtEl>
                                          <p:spTgt spid="49"/>
                                        </p:tgtEl>
                                      </p:cBhvr>
                                    </p:animEffect>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46"/>
                                        </p:tgtEl>
                                        <p:attrNameLst>
                                          <p:attrName>style.visibility</p:attrName>
                                        </p:attrNameLst>
                                      </p:cBhvr>
                                      <p:to>
                                        <p:strVal val="visible"/>
                                      </p:to>
                                    </p:set>
                                    <p:anim calcmode="lin" valueType="num">
                                      <p:cBhvr additive="base">
                                        <p:cTn id="135" dur="500" fill="hold"/>
                                        <p:tgtEl>
                                          <p:spTgt spid="46"/>
                                        </p:tgtEl>
                                        <p:attrNameLst>
                                          <p:attrName>ppt_x</p:attrName>
                                        </p:attrNameLst>
                                      </p:cBhvr>
                                      <p:tavLst>
                                        <p:tav tm="0">
                                          <p:val>
                                            <p:strVal val="#ppt_x"/>
                                          </p:val>
                                        </p:tav>
                                        <p:tav tm="100000">
                                          <p:val>
                                            <p:strVal val="#ppt_x"/>
                                          </p:val>
                                        </p:tav>
                                      </p:tavLst>
                                    </p:anim>
                                    <p:anim calcmode="lin" valueType="num">
                                      <p:cBhvr additive="base">
                                        <p:cTn id="136"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4" fill="hold" grpId="0" nodeType="clickEffect">
                                  <p:stCondLst>
                                    <p:cond delay="0"/>
                                  </p:stCondLst>
                                  <p:childTnLst>
                                    <p:set>
                                      <p:cBhvr>
                                        <p:cTn id="140" dur="1" fill="hold">
                                          <p:stCondLst>
                                            <p:cond delay="0"/>
                                          </p:stCondLst>
                                        </p:cTn>
                                        <p:tgtEl>
                                          <p:spTgt spid="45"/>
                                        </p:tgtEl>
                                        <p:attrNameLst>
                                          <p:attrName>style.visibility</p:attrName>
                                        </p:attrNameLst>
                                      </p:cBhvr>
                                      <p:to>
                                        <p:strVal val="visible"/>
                                      </p:to>
                                    </p:set>
                                    <p:anim calcmode="lin" valueType="num">
                                      <p:cBhvr additive="base">
                                        <p:cTn id="141" dur="500" fill="hold"/>
                                        <p:tgtEl>
                                          <p:spTgt spid="45"/>
                                        </p:tgtEl>
                                        <p:attrNameLst>
                                          <p:attrName>ppt_x</p:attrName>
                                        </p:attrNameLst>
                                      </p:cBhvr>
                                      <p:tavLst>
                                        <p:tav tm="0">
                                          <p:val>
                                            <p:strVal val="#ppt_x"/>
                                          </p:val>
                                        </p:tav>
                                        <p:tav tm="100000">
                                          <p:val>
                                            <p:strVal val="#ppt_x"/>
                                          </p:val>
                                        </p:tav>
                                      </p:tavLst>
                                    </p:anim>
                                    <p:anim calcmode="lin" valueType="num">
                                      <p:cBhvr additive="base">
                                        <p:cTn id="14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2" presetClass="entr" presetSubtype="4" fill="hold" grpId="0" nodeType="clickEffect">
                                  <p:stCondLst>
                                    <p:cond delay="0"/>
                                  </p:stCondLst>
                                  <p:childTnLst>
                                    <p:set>
                                      <p:cBhvr>
                                        <p:cTn id="146" dur="1" fill="hold">
                                          <p:stCondLst>
                                            <p:cond delay="0"/>
                                          </p:stCondLst>
                                        </p:cTn>
                                        <p:tgtEl>
                                          <p:spTgt spid="50"/>
                                        </p:tgtEl>
                                        <p:attrNameLst>
                                          <p:attrName>style.visibility</p:attrName>
                                        </p:attrNameLst>
                                      </p:cBhvr>
                                      <p:to>
                                        <p:strVal val="visible"/>
                                      </p:to>
                                    </p:set>
                                    <p:anim calcmode="lin" valueType="num">
                                      <p:cBhvr additive="base">
                                        <p:cTn id="147" dur="500" fill="hold"/>
                                        <p:tgtEl>
                                          <p:spTgt spid="50"/>
                                        </p:tgtEl>
                                        <p:attrNameLst>
                                          <p:attrName>ppt_x</p:attrName>
                                        </p:attrNameLst>
                                      </p:cBhvr>
                                      <p:tavLst>
                                        <p:tav tm="0">
                                          <p:val>
                                            <p:strVal val="#ppt_x"/>
                                          </p:val>
                                        </p:tav>
                                        <p:tav tm="100000">
                                          <p:val>
                                            <p:strVal val="#ppt_x"/>
                                          </p:val>
                                        </p:tav>
                                      </p:tavLst>
                                    </p:anim>
                                    <p:anim calcmode="lin" valueType="num">
                                      <p:cBhvr additive="base">
                                        <p:cTn id="14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9" grpId="0" animBg="1"/>
      <p:bldP spid="20" grpId="0" animBg="1"/>
      <p:bldP spid="21" grpId="0" animBg="1"/>
      <p:bldP spid="22" grpId="0" animBg="1"/>
      <p:bldP spid="25" grpId="0" animBg="1"/>
      <p:bldP spid="26" grpId="0" animBg="1"/>
      <p:bldP spid="28" grpId="0"/>
      <p:bldP spid="34" grpId="0" animBg="1"/>
      <p:bldP spid="35" grpId="0" animBg="1"/>
      <p:bldP spid="36" grpId="0" animBg="1"/>
      <p:bldP spid="37" grpId="0" animBg="1"/>
      <p:bldP spid="38" grpId="0" animBg="1"/>
      <p:bldP spid="39" grpId="0" animBg="1"/>
      <p:bldP spid="45" grpId="0" animBg="1"/>
      <p:bldP spid="46" grpId="0" animBg="1"/>
      <p:bldP spid="49" grpId="0" animBg="1"/>
      <p:bldP spid="5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9DA2CF55-EA87-4B09-BDFE-44B4844B59C8}"/>
              </a:ext>
            </a:extLst>
          </p:cNvPr>
          <p:cNvSpPr>
            <a:spLocks noGrp="1" noChangeArrowheads="1"/>
          </p:cNvSpPr>
          <p:nvPr>
            <p:ph type="title"/>
          </p:nvPr>
        </p:nvSpPr>
        <p:spPr>
          <a:xfrm>
            <a:off x="856130" y="355599"/>
            <a:ext cx="10353761" cy="762001"/>
          </a:xfrm>
        </p:spPr>
        <p:txBody>
          <a:bodyPr/>
          <a:lstStyle/>
          <a:p>
            <a:r>
              <a:rPr lang="fr-FR" altLang="fr-FR" dirty="0">
                <a:solidFill>
                  <a:srgbClr val="FFFF00"/>
                </a:solidFill>
              </a:rPr>
              <a:t>LA DISPONIBILITE</a:t>
            </a:r>
          </a:p>
        </p:txBody>
      </p:sp>
      <p:sp>
        <p:nvSpPr>
          <p:cNvPr id="39940" name="Text Box 4">
            <a:extLst>
              <a:ext uri="{FF2B5EF4-FFF2-40B4-BE49-F238E27FC236}">
                <a16:creationId xmlns:a16="http://schemas.microsoft.com/office/drawing/2014/main" id="{B481C1E2-CDB8-4BC4-987D-4A97A1FDF0FC}"/>
              </a:ext>
            </a:extLst>
          </p:cNvPr>
          <p:cNvSpPr txBox="1">
            <a:spLocks noChangeArrowheads="1"/>
          </p:cNvSpPr>
          <p:nvPr/>
        </p:nvSpPr>
        <p:spPr bwMode="auto">
          <a:xfrm>
            <a:off x="3843082" y="1300016"/>
            <a:ext cx="629063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ltLang="fr-FR" sz="2400" b="1" dirty="0"/>
              <a:t>POUR AUGMENTER LA DISPONIBILITE</a:t>
            </a:r>
          </a:p>
        </p:txBody>
      </p:sp>
      <p:sp>
        <p:nvSpPr>
          <p:cNvPr id="39941" name="AutoShape 5">
            <a:extLst>
              <a:ext uri="{FF2B5EF4-FFF2-40B4-BE49-F238E27FC236}">
                <a16:creationId xmlns:a16="http://schemas.microsoft.com/office/drawing/2014/main" id="{76ACE64A-4743-4663-8363-2DBB9EF32F3F}"/>
              </a:ext>
            </a:extLst>
          </p:cNvPr>
          <p:cNvSpPr>
            <a:spLocks noChangeArrowheads="1"/>
          </p:cNvSpPr>
          <p:nvPr/>
        </p:nvSpPr>
        <p:spPr bwMode="auto">
          <a:xfrm>
            <a:off x="1793575" y="2452287"/>
            <a:ext cx="792162" cy="1943100"/>
          </a:xfrm>
          <a:prstGeom prst="downArrow">
            <a:avLst>
              <a:gd name="adj1" fmla="val 50000"/>
              <a:gd name="adj2" fmla="val 6132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942" name="AutoShape 6">
            <a:extLst>
              <a:ext uri="{FF2B5EF4-FFF2-40B4-BE49-F238E27FC236}">
                <a16:creationId xmlns:a16="http://schemas.microsoft.com/office/drawing/2014/main" id="{7CF3C7DD-49A5-42AB-A604-5B64DD19B9AF}"/>
              </a:ext>
            </a:extLst>
          </p:cNvPr>
          <p:cNvSpPr>
            <a:spLocks noChangeArrowheads="1"/>
          </p:cNvSpPr>
          <p:nvPr/>
        </p:nvSpPr>
        <p:spPr bwMode="auto">
          <a:xfrm>
            <a:off x="5754388" y="2379262"/>
            <a:ext cx="792163" cy="1943100"/>
          </a:xfrm>
          <a:prstGeom prst="downArrow">
            <a:avLst>
              <a:gd name="adj1" fmla="val 50000"/>
              <a:gd name="adj2" fmla="val 6132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943" name="Rectangle 7">
            <a:extLst>
              <a:ext uri="{FF2B5EF4-FFF2-40B4-BE49-F238E27FC236}">
                <a16:creationId xmlns:a16="http://schemas.microsoft.com/office/drawing/2014/main" id="{2F70A595-6489-4CE9-A349-AA5038E3DF48}"/>
              </a:ext>
            </a:extLst>
          </p:cNvPr>
          <p:cNvSpPr>
            <a:spLocks noChangeArrowheads="1"/>
          </p:cNvSpPr>
          <p:nvPr/>
        </p:nvSpPr>
        <p:spPr bwMode="auto">
          <a:xfrm>
            <a:off x="785512" y="4539850"/>
            <a:ext cx="2808288" cy="6477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sz="2000" b="1"/>
              <a:t>ALLONGER LA MTBF</a:t>
            </a:r>
          </a:p>
        </p:txBody>
      </p:sp>
      <p:sp>
        <p:nvSpPr>
          <p:cNvPr id="39944" name="Rectangle 8">
            <a:extLst>
              <a:ext uri="{FF2B5EF4-FFF2-40B4-BE49-F238E27FC236}">
                <a16:creationId xmlns:a16="http://schemas.microsoft.com/office/drawing/2014/main" id="{5A201CCA-EBB4-4693-B6F7-63CD0EBB821A}"/>
              </a:ext>
            </a:extLst>
          </p:cNvPr>
          <p:cNvSpPr>
            <a:spLocks noChangeArrowheads="1"/>
          </p:cNvSpPr>
          <p:nvPr/>
        </p:nvSpPr>
        <p:spPr bwMode="auto">
          <a:xfrm>
            <a:off x="4746326" y="4468412"/>
            <a:ext cx="2808287" cy="6477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sz="2000" b="1"/>
              <a:t>DIMINUER LA MTTR</a:t>
            </a:r>
          </a:p>
        </p:txBody>
      </p:sp>
      <p:sp>
        <p:nvSpPr>
          <p:cNvPr id="39947" name="Rectangle 11">
            <a:extLst>
              <a:ext uri="{FF2B5EF4-FFF2-40B4-BE49-F238E27FC236}">
                <a16:creationId xmlns:a16="http://schemas.microsoft.com/office/drawing/2014/main" id="{0A0ABD61-F168-425D-BE3B-AF2A57BD2890}"/>
              </a:ext>
            </a:extLst>
          </p:cNvPr>
          <p:cNvSpPr>
            <a:spLocks noChangeArrowheads="1"/>
          </p:cNvSpPr>
          <p:nvPr/>
        </p:nvSpPr>
        <p:spPr bwMode="auto">
          <a:xfrm>
            <a:off x="785510" y="5332013"/>
            <a:ext cx="2808289" cy="61555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algn="ctr"/>
            <a:r>
              <a:rPr lang="fr-FR" altLang="fr-FR" sz="2000" b="1" dirty="0"/>
              <a:t>ACTION SUR</a:t>
            </a:r>
          </a:p>
          <a:p>
            <a:pPr algn="ctr"/>
            <a:r>
              <a:rPr lang="fr-FR" altLang="fr-FR" sz="2000" b="1" dirty="0"/>
              <a:t> LA FIABILITE</a:t>
            </a:r>
          </a:p>
        </p:txBody>
      </p:sp>
      <p:sp>
        <p:nvSpPr>
          <p:cNvPr id="39948" name="Rectangle 12">
            <a:extLst>
              <a:ext uri="{FF2B5EF4-FFF2-40B4-BE49-F238E27FC236}">
                <a16:creationId xmlns:a16="http://schemas.microsoft.com/office/drawing/2014/main" id="{1D63B1E9-2184-4F07-BC7A-183E3701AC89}"/>
              </a:ext>
            </a:extLst>
          </p:cNvPr>
          <p:cNvSpPr>
            <a:spLocks noChangeArrowheads="1"/>
          </p:cNvSpPr>
          <p:nvPr/>
        </p:nvSpPr>
        <p:spPr bwMode="auto">
          <a:xfrm>
            <a:off x="4674888" y="5332013"/>
            <a:ext cx="2879725" cy="6191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algn="ctr"/>
            <a:r>
              <a:rPr lang="fr-FR" altLang="fr-FR" sz="2000" b="1"/>
              <a:t>ACTION SUR LA MAINTENABILITE</a:t>
            </a:r>
          </a:p>
        </p:txBody>
      </p:sp>
      <p:sp>
        <p:nvSpPr>
          <p:cNvPr id="12" name="AutoShape 6">
            <a:extLst>
              <a:ext uri="{FF2B5EF4-FFF2-40B4-BE49-F238E27FC236}">
                <a16:creationId xmlns:a16="http://schemas.microsoft.com/office/drawing/2014/main" id="{6B76ABA5-0784-4EDB-8C22-563028676561}"/>
              </a:ext>
            </a:extLst>
          </p:cNvPr>
          <p:cNvSpPr>
            <a:spLocks noChangeArrowheads="1"/>
          </p:cNvSpPr>
          <p:nvPr/>
        </p:nvSpPr>
        <p:spPr bwMode="auto">
          <a:xfrm>
            <a:off x="9189566" y="2375690"/>
            <a:ext cx="792163" cy="1943100"/>
          </a:xfrm>
          <a:prstGeom prst="downArrow">
            <a:avLst>
              <a:gd name="adj1" fmla="val 50000"/>
              <a:gd name="adj2" fmla="val 6132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 name="Rectangle 8">
            <a:extLst>
              <a:ext uri="{FF2B5EF4-FFF2-40B4-BE49-F238E27FC236}">
                <a16:creationId xmlns:a16="http://schemas.microsoft.com/office/drawing/2014/main" id="{467D38EB-4636-4A4D-A2EC-E2D5C834306B}"/>
              </a:ext>
            </a:extLst>
          </p:cNvPr>
          <p:cNvSpPr>
            <a:spLocks noChangeArrowheads="1"/>
          </p:cNvSpPr>
          <p:nvPr/>
        </p:nvSpPr>
        <p:spPr bwMode="auto">
          <a:xfrm>
            <a:off x="8181504" y="4464840"/>
            <a:ext cx="2808287" cy="6477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sz="2000" b="1" dirty="0"/>
              <a:t>Augmenter </a:t>
            </a:r>
          </a:p>
          <a:p>
            <a:pPr algn="ctr"/>
            <a:r>
              <a:rPr lang="fr-FR" altLang="fr-FR" sz="2000" b="1" dirty="0"/>
              <a:t>le taux de réactivité</a:t>
            </a:r>
          </a:p>
        </p:txBody>
      </p:sp>
      <p:sp>
        <p:nvSpPr>
          <p:cNvPr id="14" name="Rectangle 12">
            <a:extLst>
              <a:ext uri="{FF2B5EF4-FFF2-40B4-BE49-F238E27FC236}">
                <a16:creationId xmlns:a16="http://schemas.microsoft.com/office/drawing/2014/main" id="{B4BC2677-7434-45BC-A4BE-3142EDD73853}"/>
              </a:ext>
            </a:extLst>
          </p:cNvPr>
          <p:cNvSpPr>
            <a:spLocks noChangeArrowheads="1"/>
          </p:cNvSpPr>
          <p:nvPr/>
        </p:nvSpPr>
        <p:spPr bwMode="auto">
          <a:xfrm>
            <a:off x="8110066" y="5330227"/>
            <a:ext cx="2879725" cy="61555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algn="ctr"/>
            <a:r>
              <a:rPr lang="fr-FR" altLang="fr-FR" sz="2000" b="1" dirty="0"/>
              <a:t>ACTION SUR LA Réactivité</a:t>
            </a:r>
          </a:p>
        </p:txBody>
      </p:sp>
      <p:sp>
        <p:nvSpPr>
          <p:cNvPr id="2" name="Explosion : 14 points 1">
            <a:extLst>
              <a:ext uri="{FF2B5EF4-FFF2-40B4-BE49-F238E27FC236}">
                <a16:creationId xmlns:a16="http://schemas.microsoft.com/office/drawing/2014/main" id="{23F507B6-AD2E-4FD7-89F3-E7E14EE839F1}"/>
              </a:ext>
            </a:extLst>
          </p:cNvPr>
          <p:cNvSpPr/>
          <p:nvPr/>
        </p:nvSpPr>
        <p:spPr>
          <a:xfrm>
            <a:off x="856130" y="1900445"/>
            <a:ext cx="2739123" cy="2881895"/>
          </a:xfrm>
          <a:prstGeom prst="irregularSeal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3600" dirty="0"/>
              <a:t>MBF</a:t>
            </a:r>
          </a:p>
        </p:txBody>
      </p:sp>
      <p:sp>
        <p:nvSpPr>
          <p:cNvPr id="15" name="Explosion : 14 points 14">
            <a:extLst>
              <a:ext uri="{FF2B5EF4-FFF2-40B4-BE49-F238E27FC236}">
                <a16:creationId xmlns:a16="http://schemas.microsoft.com/office/drawing/2014/main" id="{BA95C56F-5B8C-482F-B1FD-DC0C8292AC9C}"/>
              </a:ext>
            </a:extLst>
          </p:cNvPr>
          <p:cNvSpPr/>
          <p:nvPr/>
        </p:nvSpPr>
        <p:spPr>
          <a:xfrm>
            <a:off x="4605724" y="1811545"/>
            <a:ext cx="2948889" cy="2881895"/>
          </a:xfrm>
          <a:prstGeom prst="irregularSeal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3600" dirty="0"/>
              <a:t>MBM</a:t>
            </a:r>
          </a:p>
        </p:txBody>
      </p:sp>
      <p:sp>
        <p:nvSpPr>
          <p:cNvPr id="16" name="Explosion : 14 points 15">
            <a:extLst>
              <a:ext uri="{FF2B5EF4-FFF2-40B4-BE49-F238E27FC236}">
                <a16:creationId xmlns:a16="http://schemas.microsoft.com/office/drawing/2014/main" id="{DCC8D27D-A357-438C-BEFD-A23854DB0178}"/>
              </a:ext>
            </a:extLst>
          </p:cNvPr>
          <p:cNvSpPr/>
          <p:nvPr/>
        </p:nvSpPr>
        <p:spPr>
          <a:xfrm>
            <a:off x="8261002" y="1862344"/>
            <a:ext cx="2948889" cy="2881895"/>
          </a:xfrm>
          <a:prstGeom prst="irregularSeal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3600" dirty="0"/>
              <a:t>MBR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9940"/>
                                        </p:tgtEl>
                                        <p:attrNameLst>
                                          <p:attrName>style.visibility</p:attrName>
                                        </p:attrNameLst>
                                      </p:cBhvr>
                                      <p:to>
                                        <p:strVal val="visible"/>
                                      </p:to>
                                    </p:set>
                                    <p:animEffect transition="in" filter="blinds(horizontal)">
                                      <p:cBhvr>
                                        <p:cTn id="7" dur="500"/>
                                        <p:tgtEl>
                                          <p:spTgt spid="399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39941"/>
                                        </p:tgtEl>
                                        <p:attrNameLst>
                                          <p:attrName>style.visibility</p:attrName>
                                        </p:attrNameLst>
                                      </p:cBhvr>
                                      <p:to>
                                        <p:strVal val="visible"/>
                                      </p:to>
                                    </p:set>
                                    <p:animEffect transition="in" filter="wipe(up)">
                                      <p:cBhvr>
                                        <p:cTn id="12" dur="500"/>
                                        <p:tgtEl>
                                          <p:spTgt spid="3994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9943"/>
                                        </p:tgtEl>
                                        <p:attrNameLst>
                                          <p:attrName>style.visibility</p:attrName>
                                        </p:attrNameLst>
                                      </p:cBhvr>
                                      <p:to>
                                        <p:strVal val="visible"/>
                                      </p:to>
                                    </p:set>
                                    <p:animEffect transition="in" filter="checkerboard(across)">
                                      <p:cBhvr>
                                        <p:cTn id="17" dur="500"/>
                                        <p:tgtEl>
                                          <p:spTgt spid="39943"/>
                                        </p:tgtEl>
                                      </p:cBhvr>
                                    </p:animEffect>
                                  </p:childTnLst>
                                </p:cTn>
                              </p:par>
                            </p:childTnLst>
                          </p:cTn>
                        </p:par>
                        <p:par>
                          <p:cTn id="18" fill="hold" nodeType="afterGroup">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39947"/>
                                        </p:tgtEl>
                                        <p:attrNameLst>
                                          <p:attrName>style.visibility</p:attrName>
                                        </p:attrNameLst>
                                      </p:cBhvr>
                                      <p:to>
                                        <p:strVal val="visible"/>
                                      </p:to>
                                    </p:set>
                                    <p:animEffect transition="in" filter="wipe(left)">
                                      <p:cBhvr>
                                        <p:cTn id="21" dur="500"/>
                                        <p:tgtEl>
                                          <p:spTgt spid="3994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1" fill="hold" nodeType="clickEffect">
                                  <p:stCondLst>
                                    <p:cond delay="0"/>
                                  </p:stCondLst>
                                  <p:childTnLst>
                                    <p:set>
                                      <p:cBhvr>
                                        <p:cTn id="25" dur="1" fill="hold">
                                          <p:stCondLst>
                                            <p:cond delay="0"/>
                                          </p:stCondLst>
                                        </p:cTn>
                                        <p:tgtEl>
                                          <p:spTgt spid="39942"/>
                                        </p:tgtEl>
                                        <p:attrNameLst>
                                          <p:attrName>style.visibility</p:attrName>
                                        </p:attrNameLst>
                                      </p:cBhvr>
                                      <p:to>
                                        <p:strVal val="visible"/>
                                      </p:to>
                                    </p:set>
                                    <p:animEffect transition="in" filter="wipe(up)">
                                      <p:cBhvr>
                                        <p:cTn id="26" dur="500"/>
                                        <p:tgtEl>
                                          <p:spTgt spid="3994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39944"/>
                                        </p:tgtEl>
                                        <p:attrNameLst>
                                          <p:attrName>style.visibility</p:attrName>
                                        </p:attrNameLst>
                                      </p:cBhvr>
                                      <p:to>
                                        <p:strVal val="visible"/>
                                      </p:to>
                                    </p:set>
                                    <p:animEffect transition="in" filter="checkerboard(across)">
                                      <p:cBhvr>
                                        <p:cTn id="31" dur="500"/>
                                        <p:tgtEl>
                                          <p:spTgt spid="39944"/>
                                        </p:tgtEl>
                                      </p:cBhvr>
                                    </p:animEffect>
                                  </p:childTnLst>
                                </p:cTn>
                              </p:par>
                            </p:childTnLst>
                          </p:cTn>
                        </p:par>
                        <p:par>
                          <p:cTn id="32" fill="hold" nodeType="afterGroup">
                            <p:stCondLst>
                              <p:cond delay="500"/>
                            </p:stCondLst>
                            <p:childTnLst>
                              <p:par>
                                <p:cTn id="33" presetID="22" presetClass="entr" presetSubtype="1" fill="hold" grpId="0" nodeType="afterEffect">
                                  <p:stCondLst>
                                    <p:cond delay="0"/>
                                  </p:stCondLst>
                                  <p:childTnLst>
                                    <p:set>
                                      <p:cBhvr>
                                        <p:cTn id="34" dur="1" fill="hold">
                                          <p:stCondLst>
                                            <p:cond delay="0"/>
                                          </p:stCondLst>
                                        </p:cTn>
                                        <p:tgtEl>
                                          <p:spTgt spid="39948"/>
                                        </p:tgtEl>
                                        <p:attrNameLst>
                                          <p:attrName>style.visibility</p:attrName>
                                        </p:attrNameLst>
                                      </p:cBhvr>
                                      <p:to>
                                        <p:strVal val="visible"/>
                                      </p:to>
                                    </p:set>
                                    <p:animEffect transition="in" filter="wipe(up)">
                                      <p:cBhvr>
                                        <p:cTn id="35" dur="500"/>
                                        <p:tgtEl>
                                          <p:spTgt spid="3994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up)">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checkerboard(across)">
                                      <p:cBhvr>
                                        <p:cTn id="45" dur="500"/>
                                        <p:tgtEl>
                                          <p:spTgt spid="13"/>
                                        </p:tgtEl>
                                      </p:cBhvr>
                                    </p:animEffect>
                                  </p:childTnLst>
                                </p:cTn>
                              </p:par>
                            </p:childTnLst>
                          </p:cTn>
                        </p:par>
                        <p:par>
                          <p:cTn id="46" fill="hold">
                            <p:stCondLst>
                              <p:cond delay="500"/>
                            </p:stCondLst>
                            <p:childTnLst>
                              <p:par>
                                <p:cTn id="47" presetID="22" presetClass="entr" presetSubtype="1"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up)">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 calcmode="lin" valueType="num">
                                      <p:cBhvr>
                                        <p:cTn id="54" dur="500" fill="hold"/>
                                        <p:tgtEl>
                                          <p:spTgt spid="2"/>
                                        </p:tgtEl>
                                        <p:attrNameLst>
                                          <p:attrName>ppt_w</p:attrName>
                                        </p:attrNameLst>
                                      </p:cBhvr>
                                      <p:tavLst>
                                        <p:tav tm="0">
                                          <p:val>
                                            <p:fltVal val="0"/>
                                          </p:val>
                                        </p:tav>
                                        <p:tav tm="100000">
                                          <p:val>
                                            <p:strVal val="#ppt_w"/>
                                          </p:val>
                                        </p:tav>
                                      </p:tavLst>
                                    </p:anim>
                                    <p:anim calcmode="lin" valueType="num">
                                      <p:cBhvr>
                                        <p:cTn id="55" dur="500" fill="hold"/>
                                        <p:tgtEl>
                                          <p:spTgt spid="2"/>
                                        </p:tgtEl>
                                        <p:attrNameLst>
                                          <p:attrName>ppt_h</p:attrName>
                                        </p:attrNameLst>
                                      </p:cBhvr>
                                      <p:tavLst>
                                        <p:tav tm="0">
                                          <p:val>
                                            <p:fltVal val="0"/>
                                          </p:val>
                                        </p:tav>
                                        <p:tav tm="100000">
                                          <p:val>
                                            <p:strVal val="#ppt_h"/>
                                          </p:val>
                                        </p:tav>
                                      </p:tavLst>
                                    </p:anim>
                                    <p:animEffect transition="in" filter="fade">
                                      <p:cBhvr>
                                        <p:cTn id="56" dur="500"/>
                                        <p:tgtEl>
                                          <p:spTgt spid="2"/>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p:cTn id="61" dur="500" fill="hold"/>
                                        <p:tgtEl>
                                          <p:spTgt spid="15"/>
                                        </p:tgtEl>
                                        <p:attrNameLst>
                                          <p:attrName>ppt_w</p:attrName>
                                        </p:attrNameLst>
                                      </p:cBhvr>
                                      <p:tavLst>
                                        <p:tav tm="0">
                                          <p:val>
                                            <p:fltVal val="0"/>
                                          </p:val>
                                        </p:tav>
                                        <p:tav tm="100000">
                                          <p:val>
                                            <p:strVal val="#ppt_w"/>
                                          </p:val>
                                        </p:tav>
                                      </p:tavLst>
                                    </p:anim>
                                    <p:anim calcmode="lin" valueType="num">
                                      <p:cBhvr>
                                        <p:cTn id="62" dur="500" fill="hold"/>
                                        <p:tgtEl>
                                          <p:spTgt spid="15"/>
                                        </p:tgtEl>
                                        <p:attrNameLst>
                                          <p:attrName>ppt_h</p:attrName>
                                        </p:attrNameLst>
                                      </p:cBhvr>
                                      <p:tavLst>
                                        <p:tav tm="0">
                                          <p:val>
                                            <p:fltVal val="0"/>
                                          </p:val>
                                        </p:tav>
                                        <p:tav tm="100000">
                                          <p:val>
                                            <p:strVal val="#ppt_h"/>
                                          </p:val>
                                        </p:tav>
                                      </p:tavLst>
                                    </p:anim>
                                    <p:animEffect transition="in" filter="fade">
                                      <p:cBhvr>
                                        <p:cTn id="63" dur="500"/>
                                        <p:tgtEl>
                                          <p:spTgt spid="15"/>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p:cTn id="68" dur="500" fill="hold"/>
                                        <p:tgtEl>
                                          <p:spTgt spid="16"/>
                                        </p:tgtEl>
                                        <p:attrNameLst>
                                          <p:attrName>ppt_w</p:attrName>
                                        </p:attrNameLst>
                                      </p:cBhvr>
                                      <p:tavLst>
                                        <p:tav tm="0">
                                          <p:val>
                                            <p:fltVal val="0"/>
                                          </p:val>
                                        </p:tav>
                                        <p:tav tm="100000">
                                          <p:val>
                                            <p:strVal val="#ppt_w"/>
                                          </p:val>
                                        </p:tav>
                                      </p:tavLst>
                                    </p:anim>
                                    <p:anim calcmode="lin" valueType="num">
                                      <p:cBhvr>
                                        <p:cTn id="69" dur="500" fill="hold"/>
                                        <p:tgtEl>
                                          <p:spTgt spid="16"/>
                                        </p:tgtEl>
                                        <p:attrNameLst>
                                          <p:attrName>ppt_h</p:attrName>
                                        </p:attrNameLst>
                                      </p:cBhvr>
                                      <p:tavLst>
                                        <p:tav tm="0">
                                          <p:val>
                                            <p:fltVal val="0"/>
                                          </p:val>
                                        </p:tav>
                                        <p:tav tm="100000">
                                          <p:val>
                                            <p:strVal val="#ppt_h"/>
                                          </p:val>
                                        </p:tav>
                                      </p:tavLst>
                                    </p:anim>
                                    <p:animEffect transition="in" filter="fade">
                                      <p:cBhvr>
                                        <p:cTn id="7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p:bldP spid="39943" grpId="0" animBg="1"/>
      <p:bldP spid="39944" grpId="0" animBg="1"/>
      <p:bldP spid="39947" grpId="0" animBg="1"/>
      <p:bldP spid="39948" grpId="0" animBg="1"/>
      <p:bldP spid="13" grpId="0" animBg="1"/>
      <p:bldP spid="14" grpId="0" animBg="1"/>
      <p:bldP spid="2" grpId="0" animBg="1"/>
      <p:bldP spid="15" grpId="0" animBg="1"/>
      <p:bldP spid="1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728" y="0"/>
            <a:ext cx="10353761" cy="1326321"/>
          </a:xfrm>
        </p:spPr>
        <p:txBody>
          <a:bodyPr>
            <a:normAutofit/>
          </a:bodyPr>
          <a:lstStyle/>
          <a:p>
            <a:r>
              <a:rPr lang="fr-FR" b="1" dirty="0">
                <a:solidFill>
                  <a:srgbClr val="FFC000"/>
                </a:solidFill>
                <a:effectLst/>
              </a:rPr>
              <a:t>Fiabilité : </a:t>
            </a:r>
            <a:endParaRPr lang="fr-FR" dirty="0">
              <a:solidFill>
                <a:srgbClr val="FFC000"/>
              </a:solidFill>
              <a:effectLst/>
            </a:endParaRPr>
          </a:p>
        </p:txBody>
      </p:sp>
      <p:sp>
        <p:nvSpPr>
          <p:cNvPr id="3" name="Espace réservé du contenu 2"/>
          <p:cNvSpPr>
            <a:spLocks noGrp="1"/>
          </p:cNvSpPr>
          <p:nvPr>
            <p:ph idx="1"/>
          </p:nvPr>
        </p:nvSpPr>
        <p:spPr>
          <a:xfrm>
            <a:off x="0" y="1294227"/>
            <a:ext cx="12192000" cy="4768947"/>
          </a:xfrm>
        </p:spPr>
        <p:txBody>
          <a:bodyPr>
            <a:noAutofit/>
          </a:bodyPr>
          <a:lstStyle/>
          <a:p>
            <a:r>
              <a:rPr lang="fr-FR" dirty="0">
                <a:effectLst/>
              </a:rPr>
              <a:t>La norme définit la fiabilité comme L'aptitude d'une entité à accomplir une fonction requise, dans des conditions données, pendant un intervalle de temps donné.</a:t>
            </a:r>
          </a:p>
          <a:p>
            <a:r>
              <a:rPr lang="fr-FR" dirty="0">
                <a:effectLst/>
              </a:rPr>
              <a:t>La fiabilité montre indirectement la probabilité de défaillance d'un bien, on peut dire alors qu'elle reflète l'efficacité de la maintenance corrective productive et la maintenance préventive, tout simplement  parce que si nous réalisons des réparations complètes avec une analyse causale efficace et une application efficace du plan préventive, automatiquement nous allons réduire la probabilité de défaillance du bien et bien sure nous améliorons sa FIABILIE, autrement dis, la fiabilité est un résultat direct de la mise en place de la maintenance productive.</a:t>
            </a:r>
          </a:p>
          <a:p>
            <a:r>
              <a:rPr lang="fr-FR" dirty="0">
                <a:effectLst/>
              </a:rPr>
              <a:t>Ce facteur va être mesurer par deux indicateurs  est mesuré par l'indicateur du Moyen de Temps de Bon Fonctionnement MTBF et le taux d'efficacité de la maintenance productive TEMP.</a:t>
            </a:r>
          </a:p>
          <a:p>
            <a:endParaRPr lang="fr-FR" dirty="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a:solidFill>
                  <a:srgbClr val="FFFF00"/>
                </a:solidFill>
              </a:rPr>
              <a:t>1.2.Evolution de la maintenance      </a:t>
            </a:r>
            <a:br>
              <a:rPr lang="ar-MA" sz="3200" b="0" dirty="0">
                <a:solidFill>
                  <a:srgbClr val="FFFF00"/>
                </a:solidFill>
              </a:rPr>
            </a:br>
            <a:endParaRPr lang="fr-FR" sz="3200" dirty="0">
              <a:solidFill>
                <a:srgbClr val="FFFF00"/>
              </a:solidFill>
            </a:endParaRPr>
          </a:p>
        </p:txBody>
      </p:sp>
      <p:sp>
        <p:nvSpPr>
          <p:cNvPr id="3" name="Espace réservé du contenu 2"/>
          <p:cNvSpPr>
            <a:spLocks noGrp="1"/>
          </p:cNvSpPr>
          <p:nvPr>
            <p:ph idx="1"/>
          </p:nvPr>
        </p:nvSpPr>
        <p:spPr>
          <a:xfrm>
            <a:off x="368300" y="1654629"/>
            <a:ext cx="10899257" cy="4775199"/>
          </a:xfrm>
        </p:spPr>
        <p:txBody>
          <a:bodyPr>
            <a:normAutofit lnSpcReduction="10000"/>
          </a:bodyPr>
          <a:lstStyle/>
          <a:p>
            <a:r>
              <a:rPr lang="fr-FR" u="sng" dirty="0"/>
              <a:t>1940 : </a:t>
            </a:r>
            <a:r>
              <a:rPr lang="fr-FR" dirty="0"/>
              <a:t>maintenance corrective «  Esprit des sapeurs pompiers »</a:t>
            </a:r>
          </a:p>
          <a:p>
            <a:r>
              <a:rPr lang="fr-FR" u="sng" dirty="0"/>
              <a:t>1950 - 1960 : </a:t>
            </a:r>
            <a:r>
              <a:rPr lang="fr-FR" dirty="0"/>
              <a:t>L’apparition du principe de la maintenance préventive « Planning »</a:t>
            </a:r>
          </a:p>
          <a:p>
            <a:r>
              <a:rPr lang="fr-FR" u="sng" dirty="0"/>
              <a:t>1960 : </a:t>
            </a:r>
            <a:r>
              <a:rPr lang="fr-FR" dirty="0"/>
              <a:t>Maintenance productive « Traiter la cause »</a:t>
            </a:r>
          </a:p>
          <a:p>
            <a:r>
              <a:rPr lang="fr-FR" u="sng" dirty="0"/>
              <a:t>1980 : </a:t>
            </a:r>
            <a:r>
              <a:rPr lang="fr-FR" dirty="0"/>
              <a:t>Total productive Maintenance «  Implication de tous le monde »</a:t>
            </a:r>
          </a:p>
          <a:p>
            <a:r>
              <a:rPr lang="fr-FR" u="sng" dirty="0"/>
              <a:t>1979 – 1985 </a:t>
            </a:r>
            <a:r>
              <a:rPr lang="fr-FR" dirty="0"/>
              <a:t>: la mise en place de normes relatives à la maintenance industrielle s’est peu à peu concrétisée : les normes AFNOR X60 et X60 000 ont vu le jour.</a:t>
            </a:r>
          </a:p>
          <a:p>
            <a:r>
              <a:rPr lang="fr-FR" dirty="0"/>
              <a:t>L'arrivée des ordinateurs et des systèmes de gestion de la maintenance déclenche une nouvelle ère de la maintenance, (collecte, stockage, et analyse des données,.)</a:t>
            </a:r>
          </a:p>
          <a:p>
            <a:r>
              <a:rPr lang="fr-FR" u="sng" dirty="0"/>
              <a:t>Années 1990-2022 : </a:t>
            </a:r>
            <a:r>
              <a:rPr lang="fr-FR" dirty="0"/>
              <a:t>Développement de la maintenance prédictive commence à émerger en tant qu'approche alternative pour améliorer la disponibilité et la fiabilité des équipements.</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La réactivité </a:t>
            </a:r>
            <a:endParaRPr lang="fr-FR" dirty="0">
              <a:solidFill>
                <a:srgbClr val="FFC000"/>
              </a:solidFill>
              <a:effectLst/>
            </a:endParaRPr>
          </a:p>
        </p:txBody>
      </p:sp>
      <p:sp>
        <p:nvSpPr>
          <p:cNvPr id="3" name="Espace réservé du contenu 2"/>
          <p:cNvSpPr>
            <a:spLocks noGrp="1"/>
          </p:cNvSpPr>
          <p:nvPr>
            <p:ph idx="1"/>
          </p:nvPr>
        </p:nvSpPr>
        <p:spPr/>
        <p:txBody>
          <a:bodyPr>
            <a:normAutofit/>
          </a:bodyPr>
          <a:lstStyle/>
          <a:p>
            <a:r>
              <a:rPr lang="fr-FR" dirty="0"/>
              <a:t>C'est un facteur qui reflète la réactivité de l'agent maintenance depuis la réception de la demande d'intervention passant par la réalisation du diagnostic, la préparation de l'intervention jusqu'au début d'intervention. </a:t>
            </a:r>
          </a:p>
          <a:p>
            <a:r>
              <a:rPr lang="fr-FR" dirty="0"/>
              <a:t>Parfois nous nous sommes trouvés devant des cas ou le temps d'arrêt était de 1h30 min et que la durée d'intervention n'a pas dépassé les 40 min (alors une perte de 50 min sur la réactivité). notre objectif sera donc de réduire le temps de ce parcours afin de réduire le temps globale d'arrêt.</a:t>
            </a:r>
          </a:p>
          <a:p>
            <a:r>
              <a:rPr lang="fr-FR" dirty="0"/>
              <a:t>Ce facteur peut être mesuré et suivi par l'indicateur du taux de la réactivité maintenance TRM</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La </a:t>
            </a:r>
            <a:r>
              <a:rPr lang="fr-FR" b="1" dirty="0" err="1">
                <a:solidFill>
                  <a:srgbClr val="FFC000"/>
                </a:solidFill>
                <a:effectLst/>
              </a:rPr>
              <a:t>maintenabilité</a:t>
            </a:r>
            <a:r>
              <a:rPr lang="fr-FR" b="1" dirty="0">
                <a:solidFill>
                  <a:srgbClr val="FFC000"/>
                </a:solidFill>
                <a:effectLst/>
              </a:rPr>
              <a:t> : </a:t>
            </a:r>
            <a:endParaRPr lang="fr-FR" dirty="0">
              <a:solidFill>
                <a:srgbClr val="FFC000"/>
              </a:solidFill>
              <a:effectLst/>
            </a:endParaRPr>
          </a:p>
        </p:txBody>
      </p:sp>
      <p:sp>
        <p:nvSpPr>
          <p:cNvPr id="3" name="Espace réservé du contenu 2"/>
          <p:cNvSpPr>
            <a:spLocks noGrp="1"/>
          </p:cNvSpPr>
          <p:nvPr>
            <p:ph idx="1"/>
          </p:nvPr>
        </p:nvSpPr>
        <p:spPr>
          <a:xfrm>
            <a:off x="252614" y="2025726"/>
            <a:ext cx="11939386" cy="3695136"/>
          </a:xfrm>
        </p:spPr>
        <p:txBody>
          <a:bodyPr>
            <a:noAutofit/>
          </a:bodyPr>
          <a:lstStyle/>
          <a:p>
            <a:r>
              <a:rPr lang="fr-FR" dirty="0"/>
              <a:t>Définition selon la norme AFNOR C60-600 :</a:t>
            </a:r>
          </a:p>
          <a:p>
            <a:r>
              <a:rPr lang="fr-FR" dirty="0"/>
              <a:t>“l’aptitude d’une entité à être maintenue ou rétablie, sur un intervalle de temps donné, dans un état dans lequel elle peut accomplir une fonction requise, lorsque la maintenance est accomplie dans des conditions données, avec des procédures et des moyens prescrits.”</a:t>
            </a:r>
          </a:p>
          <a:p>
            <a:r>
              <a:rPr lang="fr-FR" dirty="0"/>
              <a:t>Ce facteur est limité par le temps de début et de la fin d'intervention ,alors si nous augmentons la </a:t>
            </a:r>
            <a:r>
              <a:rPr lang="fr-FR" dirty="0" err="1"/>
              <a:t>maintenabilité</a:t>
            </a:r>
            <a:r>
              <a:rPr lang="fr-FR" dirty="0"/>
              <a:t> de l'équipement, nous allons réduire le  temps de réparation et par la suite réduire le temps global d'arrêt.</a:t>
            </a:r>
          </a:p>
          <a:p>
            <a:r>
              <a:rPr lang="fr-FR" dirty="0"/>
              <a:t>Ce facteur se mesure par l'indicateur du Moyen du Temps Technique de Réparation MTTR.</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u="sng" dirty="0">
                <a:solidFill>
                  <a:srgbClr val="FFC000"/>
                </a:solidFill>
              </a:rPr>
              <a:t>Résumé: </a:t>
            </a:r>
            <a:endParaRPr lang="fr-FR" dirty="0">
              <a:solidFill>
                <a:srgbClr val="FFC000"/>
              </a:solidFill>
            </a:endParaRPr>
          </a:p>
        </p:txBody>
      </p:sp>
      <p:sp>
        <p:nvSpPr>
          <p:cNvPr id="3" name="Espace réservé du contenu 2"/>
          <p:cNvSpPr>
            <a:spLocks noGrp="1"/>
          </p:cNvSpPr>
          <p:nvPr>
            <p:ph idx="1"/>
          </p:nvPr>
        </p:nvSpPr>
        <p:spPr>
          <a:xfrm>
            <a:off x="913795" y="2096064"/>
            <a:ext cx="10353762" cy="4107788"/>
          </a:xfrm>
        </p:spPr>
        <p:txBody>
          <a:bodyPr>
            <a:normAutofit fontScale="92500"/>
          </a:bodyPr>
          <a:lstStyle/>
          <a:p>
            <a:r>
              <a:rPr lang="fr-FR" sz="2400" dirty="0"/>
              <a:t>La gestion de la maintenance corrective peut se mesurer par des indicateurs principaux et d'autres analytiques (voir chapitre des indicateurs)</a:t>
            </a:r>
          </a:p>
          <a:p>
            <a:r>
              <a:rPr lang="fr-FR" sz="2400" u="sng" dirty="0"/>
              <a:t>Les indicateurs principaux : </a:t>
            </a:r>
            <a:endParaRPr lang="fr-FR" sz="2400" dirty="0"/>
          </a:p>
          <a:p>
            <a:r>
              <a:rPr lang="fr-FR" sz="2400" dirty="0"/>
              <a:t>La disponibilité : le taux de la disponibilité TD</a:t>
            </a:r>
          </a:p>
          <a:p>
            <a:r>
              <a:rPr lang="fr-FR" sz="2400" dirty="0"/>
              <a:t>Le coût de la maintenance corrective CMC</a:t>
            </a:r>
          </a:p>
          <a:p>
            <a:r>
              <a:rPr lang="fr-FR" sz="2400" u="sng" dirty="0"/>
              <a:t>Les indicateurs analytiques : </a:t>
            </a:r>
          </a:p>
          <a:p>
            <a:r>
              <a:rPr lang="fr-FR" sz="2400" dirty="0"/>
              <a:t>La Réactivité         : le taux de la réactivité maintenance TRM</a:t>
            </a:r>
          </a:p>
          <a:p>
            <a:r>
              <a:rPr lang="fr-FR" sz="2400" dirty="0"/>
              <a:t>La </a:t>
            </a:r>
            <a:r>
              <a:rPr lang="fr-FR" sz="2400" dirty="0" err="1"/>
              <a:t>Maintenabilité</a:t>
            </a:r>
            <a:r>
              <a:rPr lang="fr-FR" sz="2400" dirty="0"/>
              <a:t>   : Moyen de temps technique de Réparation MTTR</a:t>
            </a:r>
          </a:p>
          <a:p>
            <a:endParaRPr lang="fr-FR" sz="24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0400" y="2344738"/>
            <a:ext cx="10972800" cy="1143000"/>
          </a:xfrm>
        </p:spPr>
        <p:txBody>
          <a:bodyPr>
            <a:normAutofit/>
          </a:bodyPr>
          <a:lstStyle/>
          <a:p>
            <a:pPr marL="514350" indent="-514350">
              <a:buClr>
                <a:srgbClr val="FFFF00"/>
              </a:buClr>
            </a:pPr>
            <a:r>
              <a:rPr lang="fr-FR" b="1" dirty="0">
                <a:solidFill>
                  <a:srgbClr val="FFFF00"/>
                </a:solidFill>
              </a:rPr>
              <a:t>2.9.Documentation Maintenance Corrective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431801"/>
            <a:ext cx="10972800" cy="5694366"/>
          </a:xfrm>
        </p:spPr>
        <p:txBody>
          <a:bodyPr>
            <a:normAutofit/>
          </a:bodyPr>
          <a:lstStyle/>
          <a:p>
            <a:r>
              <a:rPr lang="fr-FR" sz="2400" b="1" dirty="0"/>
              <a:t>Tous ce que nous avons vu jusqu'à maintenant doit être formalisé et standardisé afin que nous puissions le lancer et suivre son avancement; c'est pour cela je vous propose d'établir en premier lieu les documents suivants : </a:t>
            </a:r>
            <a:endParaRPr lang="fr-FR" sz="2400" dirty="0"/>
          </a:p>
          <a:p>
            <a:pPr lvl="0">
              <a:buFont typeface="Wingdings" pitchFamily="2" charset="2"/>
              <a:buChar char="ü"/>
            </a:pPr>
            <a:r>
              <a:rPr lang="fr-FR" sz="2400" dirty="0"/>
              <a:t>Procédure de la maintenance Corrective</a:t>
            </a:r>
          </a:p>
          <a:p>
            <a:pPr lvl="0">
              <a:buFont typeface="Wingdings" pitchFamily="2" charset="2"/>
              <a:buChar char="ü"/>
            </a:pPr>
            <a:r>
              <a:rPr lang="fr-FR" sz="2400" dirty="0"/>
              <a:t>Demande d'intervention/Fiche Intervention </a:t>
            </a:r>
          </a:p>
          <a:p>
            <a:pPr lvl="0">
              <a:buFont typeface="Wingdings" pitchFamily="2" charset="2"/>
              <a:buChar char="ü"/>
            </a:pPr>
            <a:r>
              <a:rPr lang="fr-FR" sz="2400" dirty="0"/>
              <a:t>Rapport D'intervention/Ordre de travail</a:t>
            </a:r>
          </a:p>
          <a:p>
            <a:pPr lvl="0">
              <a:buFont typeface="Wingdings" pitchFamily="2" charset="2"/>
              <a:buChar char="ü"/>
            </a:pPr>
            <a:r>
              <a:rPr lang="fr-FR" sz="2400" dirty="0"/>
              <a:t>Tableau de Suivi des intervention</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FFC000"/>
                </a:solidFill>
                <a:effectLst/>
              </a:rPr>
              <a:t>Procédure de la maintenance corrective :</a:t>
            </a:r>
          </a:p>
        </p:txBody>
      </p:sp>
      <p:sp>
        <p:nvSpPr>
          <p:cNvPr id="3" name="Espace réservé du contenu 2"/>
          <p:cNvSpPr>
            <a:spLocks noGrp="1"/>
          </p:cNvSpPr>
          <p:nvPr>
            <p:ph idx="1"/>
          </p:nvPr>
        </p:nvSpPr>
        <p:spPr/>
        <p:txBody>
          <a:bodyPr>
            <a:normAutofit/>
          </a:bodyPr>
          <a:lstStyle/>
          <a:p>
            <a:r>
              <a:rPr lang="fr-FR" dirty="0"/>
              <a:t>Je vous confirme, Mes chers, que c'est le document le plus important pour structurer la maintenance corrective, c'est à grâce à elle que nous définissons les différentes étapes à suivre lors d'une intervention corrective en mentionnant les responsabilités de chaque personnes et les enregistrements à remplir pour suivre son application sur terrain.</a:t>
            </a:r>
          </a:p>
          <a:p>
            <a:r>
              <a:rPr lang="fr-FR" dirty="0"/>
              <a:t>Avec la procédure, nous allons garantir la traçabilité de tous ce qui se fait sur le terrain, collecter et analyser les données, et finalement calculer les indicateurs de performance.</a:t>
            </a:r>
          </a:p>
          <a:p>
            <a:endParaRPr lang="fr-FR" dirty="0"/>
          </a:p>
        </p:txBody>
      </p:sp>
      <p:sp>
        <p:nvSpPr>
          <p:cNvPr id="4" name="ZoneTexte 3"/>
          <p:cNvSpPr txBox="1"/>
          <p:nvPr/>
        </p:nvSpPr>
        <p:spPr>
          <a:xfrm>
            <a:off x="3949700" y="6121400"/>
            <a:ext cx="4648200" cy="400110"/>
          </a:xfrm>
          <a:prstGeom prst="rect">
            <a:avLst/>
          </a:prstGeom>
          <a:noFill/>
        </p:spPr>
        <p:txBody>
          <a:bodyPr wrap="square" rtlCol="0">
            <a:spAutoFit/>
          </a:bodyPr>
          <a:lstStyle/>
          <a:p>
            <a:pPr algn="ctr"/>
            <a:r>
              <a:rPr lang="fr-FR" sz="2000" b="1" dirty="0">
                <a:solidFill>
                  <a:srgbClr val="FF0000"/>
                </a:solidFill>
              </a:rPr>
              <a:t>EXEMPLE PROCEDURE CORRECTIVE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D9F147"/>
                </a:solidFill>
                <a:effectLst/>
              </a:rPr>
              <a:t>Recommandations : </a:t>
            </a:r>
            <a:endParaRPr lang="fr-FR" dirty="0">
              <a:solidFill>
                <a:srgbClr val="D9F147"/>
              </a:solidFill>
              <a:effectLst/>
            </a:endParaRPr>
          </a:p>
        </p:txBody>
      </p:sp>
      <p:sp>
        <p:nvSpPr>
          <p:cNvPr id="3" name="Espace réservé du contenu 2"/>
          <p:cNvSpPr>
            <a:spLocks noGrp="1"/>
          </p:cNvSpPr>
          <p:nvPr>
            <p:ph idx="1"/>
          </p:nvPr>
        </p:nvSpPr>
        <p:spPr/>
        <p:txBody>
          <a:bodyPr>
            <a:normAutofit/>
          </a:bodyPr>
          <a:lstStyle/>
          <a:p>
            <a:pPr lvl="0"/>
            <a:r>
              <a:rPr lang="fr-FR" sz="2400" dirty="0"/>
              <a:t>Il faut créer une procédure pareille en collaboration avec les membres de votre équipe, et évitez d'imposer une procédure de votre choix.</a:t>
            </a:r>
          </a:p>
          <a:p>
            <a:pPr lvl="0"/>
            <a:r>
              <a:rPr lang="fr-FR" sz="2400" dirty="0"/>
              <a:t>Essayez de mettre des étapes qui vont avec la structure et la mentalité des gens dans votre organisme,</a:t>
            </a:r>
          </a:p>
          <a:p>
            <a:pPr lvl="0"/>
            <a:r>
              <a:rPr lang="fr-FR" sz="2400" dirty="0"/>
              <a:t>Former les gens sur cette procédure </a:t>
            </a:r>
          </a:p>
          <a:p>
            <a:pPr lvl="0"/>
            <a:r>
              <a:rPr lang="fr-FR" sz="2400" dirty="0"/>
              <a:t>Affichez la procédure dans les points d'affichage (tableau d'affichage, etc.)</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Demande d'intervention/Fiche Intervention</a:t>
            </a:r>
            <a:endParaRPr lang="fr-FR" dirty="0">
              <a:solidFill>
                <a:srgbClr val="FFC000"/>
              </a:solidFill>
              <a:effectLst/>
            </a:endParaRPr>
          </a:p>
        </p:txBody>
      </p:sp>
      <p:sp>
        <p:nvSpPr>
          <p:cNvPr id="3" name="Espace réservé du contenu 2"/>
          <p:cNvSpPr>
            <a:spLocks noGrp="1"/>
          </p:cNvSpPr>
          <p:nvPr>
            <p:ph idx="1"/>
          </p:nvPr>
        </p:nvSpPr>
        <p:spPr/>
        <p:txBody>
          <a:bodyPr>
            <a:normAutofit fontScale="92500" lnSpcReduction="20000"/>
          </a:bodyPr>
          <a:lstStyle/>
          <a:p>
            <a:pPr>
              <a:buNone/>
            </a:pPr>
            <a:r>
              <a:rPr lang="fr-FR" dirty="0"/>
              <a:t>La demande d'intervention souvent nommé DI est un outil de communication et d'enregistrement des détails d'une intervention et des échanges entre le service demandeur et le service maintenance. </a:t>
            </a:r>
          </a:p>
          <a:p>
            <a:pPr>
              <a:buNone/>
            </a:pPr>
            <a:r>
              <a:rPr lang="fr-FR" dirty="0"/>
              <a:t>Elle doit contenir principalement les informations suivantes : </a:t>
            </a:r>
          </a:p>
          <a:p>
            <a:pPr lvl="0"/>
            <a:r>
              <a:rPr lang="fr-FR" dirty="0"/>
              <a:t>Les temps d'arrêt : temps de début, temps de fin,..</a:t>
            </a:r>
          </a:p>
          <a:p>
            <a:pPr lvl="0"/>
            <a:r>
              <a:rPr lang="fr-FR" dirty="0"/>
              <a:t>Nature et description du dysfonctionnement</a:t>
            </a:r>
          </a:p>
          <a:p>
            <a:pPr lvl="0"/>
            <a:r>
              <a:rPr lang="fr-FR" dirty="0"/>
              <a:t>Résultat du diagnostique</a:t>
            </a:r>
          </a:p>
          <a:p>
            <a:pPr lvl="0"/>
            <a:r>
              <a:rPr lang="fr-FR" dirty="0"/>
              <a:t>informations de la planification de l'intervention</a:t>
            </a:r>
          </a:p>
          <a:p>
            <a:pPr lvl="0"/>
            <a:r>
              <a:rPr lang="fr-FR" dirty="0"/>
              <a:t>Validation et réception technique par le service demandeur</a:t>
            </a:r>
          </a:p>
          <a:p>
            <a:endParaRPr lang="fr-FR" dirty="0"/>
          </a:p>
        </p:txBody>
      </p:sp>
      <p:sp>
        <p:nvSpPr>
          <p:cNvPr id="4" name="ZoneTexte 3"/>
          <p:cNvSpPr txBox="1"/>
          <p:nvPr/>
        </p:nvSpPr>
        <p:spPr>
          <a:xfrm>
            <a:off x="3581400" y="6045200"/>
            <a:ext cx="3937000" cy="400110"/>
          </a:xfrm>
          <a:prstGeom prst="rect">
            <a:avLst/>
          </a:prstGeom>
          <a:noFill/>
        </p:spPr>
        <p:txBody>
          <a:bodyPr wrap="square" rtlCol="0">
            <a:spAutoFit/>
          </a:bodyPr>
          <a:lstStyle/>
          <a:p>
            <a:pPr algn="ctr"/>
            <a:r>
              <a:rPr lang="fr-FR" sz="2000" b="1" dirty="0">
                <a:solidFill>
                  <a:srgbClr val="FF0000"/>
                </a:solidFill>
              </a:rPr>
              <a:t>MODEL DI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Rapport D'intervention/Ordre de travail</a:t>
            </a:r>
            <a:endParaRPr lang="fr-FR" dirty="0">
              <a:solidFill>
                <a:srgbClr val="FFC000"/>
              </a:solidFill>
              <a:effectLst/>
            </a:endParaRPr>
          </a:p>
        </p:txBody>
      </p:sp>
      <p:sp>
        <p:nvSpPr>
          <p:cNvPr id="3" name="Espace réservé du contenu 2"/>
          <p:cNvSpPr>
            <a:spLocks noGrp="1"/>
          </p:cNvSpPr>
          <p:nvPr>
            <p:ph idx="1"/>
          </p:nvPr>
        </p:nvSpPr>
        <p:spPr>
          <a:xfrm>
            <a:off x="913795" y="2096063"/>
            <a:ext cx="10353762" cy="4178127"/>
          </a:xfrm>
        </p:spPr>
        <p:txBody>
          <a:bodyPr>
            <a:normAutofit fontScale="85000" lnSpcReduction="10000"/>
          </a:bodyPr>
          <a:lstStyle/>
          <a:p>
            <a:r>
              <a:rPr lang="fr-FR" sz="2400" dirty="0"/>
              <a:t>C'est un enregistrement interne du service maintenance ,utilisé pour tous types d'interventions (corrective ,préventive, améliorative,....) sur lequel nous enregistrons toutes les informations liées à une intervention qui vont être archivées et utilisées pour l'analyse ou le calcule des indicateurs de performances. il doit contenir principalement les informations champs suivantes : </a:t>
            </a:r>
          </a:p>
          <a:p>
            <a:pPr lvl="0"/>
            <a:r>
              <a:rPr lang="fr-FR" dirty="0"/>
              <a:t>Les temps d'intervention : date et heure de début , de suspension, de fin,...</a:t>
            </a:r>
          </a:p>
          <a:p>
            <a:pPr lvl="0"/>
            <a:r>
              <a:rPr lang="fr-FR" dirty="0"/>
              <a:t>Les travaux réalisés en détails</a:t>
            </a:r>
          </a:p>
          <a:p>
            <a:pPr lvl="0"/>
            <a:r>
              <a:rPr lang="fr-FR" dirty="0"/>
              <a:t>Les PDR consommées</a:t>
            </a:r>
          </a:p>
          <a:p>
            <a:pPr lvl="0"/>
            <a:r>
              <a:rPr lang="fr-FR" dirty="0"/>
              <a:t>les prestataires </a:t>
            </a:r>
          </a:p>
          <a:p>
            <a:pPr lvl="0"/>
            <a:r>
              <a:rPr lang="fr-FR" dirty="0"/>
              <a:t>Observations et analyses</a:t>
            </a:r>
          </a:p>
          <a:p>
            <a:endParaRPr lang="fr-FR" dirty="0"/>
          </a:p>
        </p:txBody>
      </p:sp>
      <p:sp>
        <p:nvSpPr>
          <p:cNvPr id="4" name="ZoneTexte 3"/>
          <p:cNvSpPr txBox="1"/>
          <p:nvPr/>
        </p:nvSpPr>
        <p:spPr>
          <a:xfrm>
            <a:off x="4626903" y="6177866"/>
            <a:ext cx="2705100" cy="369332"/>
          </a:xfrm>
          <a:prstGeom prst="rect">
            <a:avLst/>
          </a:prstGeom>
          <a:noFill/>
        </p:spPr>
        <p:txBody>
          <a:bodyPr wrap="square" rtlCol="0">
            <a:spAutoFit/>
          </a:bodyPr>
          <a:lstStyle/>
          <a:p>
            <a:pPr algn="ctr"/>
            <a:r>
              <a:rPr lang="fr-FR" b="1" dirty="0">
                <a:solidFill>
                  <a:srgbClr val="FF0000"/>
                </a:solidFill>
              </a:rPr>
              <a:t>MODELE RI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8" presetClass="entr" presetSubtype="16"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diamond(in)">
                                      <p:cBhvr>
                                        <p:cTn id="4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Suivi des interventions </a:t>
            </a:r>
            <a:endParaRPr lang="fr-FR" dirty="0">
              <a:solidFill>
                <a:srgbClr val="FFC000"/>
              </a:solidFill>
              <a:effectLst/>
            </a:endParaRPr>
          </a:p>
        </p:txBody>
      </p:sp>
      <p:sp>
        <p:nvSpPr>
          <p:cNvPr id="3" name="Espace réservé du contenu 2"/>
          <p:cNvSpPr>
            <a:spLocks noGrp="1"/>
          </p:cNvSpPr>
          <p:nvPr>
            <p:ph idx="1"/>
          </p:nvPr>
        </p:nvSpPr>
        <p:spPr/>
        <p:txBody>
          <a:bodyPr>
            <a:normAutofit/>
          </a:bodyPr>
          <a:lstStyle/>
          <a:p>
            <a:r>
              <a:rPr lang="fr-FR" sz="2400" dirty="0"/>
              <a:t>Les données collectées depuis les enregistrements doivent être saisies dans un support informatique pour qu'elles soient facilement exploitables, si vous travaillez avec une solution GMAO vous allez saisir les DI  et les RI directement sur l'application, sinon je vous propose ci dessous un tableau Excel sur lequel vous pouvez saisir ces données quotidiennement.</a:t>
            </a:r>
          </a:p>
          <a:p>
            <a:endParaRPr lang="fr-FR" sz="2400" dirty="0"/>
          </a:p>
        </p:txBody>
      </p:sp>
      <p:sp>
        <p:nvSpPr>
          <p:cNvPr id="4" name="ZoneTexte 3"/>
          <p:cNvSpPr txBox="1"/>
          <p:nvPr/>
        </p:nvSpPr>
        <p:spPr>
          <a:xfrm>
            <a:off x="4419600" y="5740400"/>
            <a:ext cx="2705100" cy="369332"/>
          </a:xfrm>
          <a:prstGeom prst="rect">
            <a:avLst/>
          </a:prstGeom>
          <a:noFill/>
        </p:spPr>
        <p:txBody>
          <a:bodyPr wrap="square" rtlCol="0">
            <a:spAutoFit/>
          </a:bodyPr>
          <a:lstStyle/>
          <a:p>
            <a:pPr algn="ctr"/>
            <a:r>
              <a:rPr lang="fr-FR" b="1" dirty="0">
                <a:solidFill>
                  <a:srgbClr val="FF0000"/>
                </a:solidFill>
              </a:rPr>
              <a:t>MODELE fiche suivi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a:solidFill>
                  <a:srgbClr val="FFFF00"/>
                </a:solidFill>
              </a:rPr>
              <a:t>1.3. Importance de l’industrie </a:t>
            </a:r>
            <a:br>
              <a:rPr lang="ar-MA" sz="2800" b="0" dirty="0">
                <a:solidFill>
                  <a:srgbClr val="FFFF00"/>
                </a:solidFill>
              </a:rPr>
            </a:br>
            <a:r>
              <a:rPr lang="fr-FR" sz="2800" u="sng" dirty="0"/>
              <a:t>Exemple du JAPON</a:t>
            </a:r>
            <a:br>
              <a:rPr lang="ar-MA" sz="2800" b="0" dirty="0">
                <a:solidFill>
                  <a:srgbClr val="FFFF00"/>
                </a:solidFill>
              </a:rPr>
            </a:br>
            <a:endParaRPr lang="fr-FR" sz="2800" dirty="0">
              <a:solidFill>
                <a:srgbClr val="FFFF00"/>
              </a:solidFill>
            </a:endParaRPr>
          </a:p>
        </p:txBody>
      </p:sp>
      <p:sp>
        <p:nvSpPr>
          <p:cNvPr id="3" name="Espace réservé du contenu 2"/>
          <p:cNvSpPr>
            <a:spLocks noGrp="1"/>
          </p:cNvSpPr>
          <p:nvPr>
            <p:ph idx="1"/>
          </p:nvPr>
        </p:nvSpPr>
        <p:spPr/>
        <p:txBody>
          <a:bodyPr>
            <a:normAutofit/>
          </a:bodyPr>
          <a:lstStyle/>
          <a:p>
            <a:r>
              <a:rPr lang="fr-FR" dirty="0"/>
              <a:t>Les causes de cette croissance sont nombreuses. Elle est tirée principalement par le secteur de la manufacture, dont la part dans le </a:t>
            </a:r>
            <a:r>
              <a:rPr lang="fr-FR" b="1" u="sng" dirty="0">
                <a:solidFill>
                  <a:srgbClr val="FFFF00"/>
                </a:solidFill>
              </a:rPr>
              <a:t>PIB passe de 25 % environ en 1951 à 35 % en 1969</a:t>
            </a:r>
            <a:r>
              <a:rPr lang="fr-FR" dirty="0"/>
              <a:t>. </a:t>
            </a:r>
          </a:p>
          <a:p>
            <a:r>
              <a:rPr lang="fr-FR" dirty="0"/>
              <a:t>En 1963, un nombre record de 900 000 individus quittent l'agriculture pour travailler dans la manufacture ou dans les services. </a:t>
            </a:r>
          </a:p>
          <a:p>
            <a:r>
              <a:rPr lang="fr-FR" dirty="0"/>
              <a:t> </a:t>
            </a:r>
            <a:r>
              <a:rPr lang="fr-FR" b="1" u="sng" dirty="0">
                <a:solidFill>
                  <a:srgbClr val="FFFF00"/>
                </a:solidFill>
              </a:rPr>
              <a:t>Ces reconversions professionnelles, couplées avec des gains de productivité annuels entre 4 et 11 % sur la période</a:t>
            </a:r>
            <a:r>
              <a:rPr lang="fr-FR" dirty="0"/>
              <a:t>, sont un formidable stimulus pour l'économie ;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6526" y="583932"/>
            <a:ext cx="10972800" cy="1143000"/>
          </a:xfrm>
        </p:spPr>
        <p:txBody>
          <a:bodyPr>
            <a:normAutofit/>
          </a:bodyPr>
          <a:lstStyle/>
          <a:p>
            <a:r>
              <a:rPr lang="fr-FR" b="1" dirty="0">
                <a:solidFill>
                  <a:srgbClr val="FFFF00"/>
                </a:solidFill>
              </a:rPr>
              <a:t>2.10. Comment structurer et maitriser la maintenance corrective??</a:t>
            </a:r>
            <a:endParaRPr lang="fr-FR" dirty="0">
              <a:solidFill>
                <a:srgbClr val="FFFF00"/>
              </a:solidFill>
            </a:endParaRPr>
          </a:p>
        </p:txBody>
      </p:sp>
      <p:sp>
        <p:nvSpPr>
          <p:cNvPr id="4" name="Titre 1"/>
          <p:cNvSpPr txBox="1">
            <a:spLocks/>
          </p:cNvSpPr>
          <p:nvPr/>
        </p:nvSpPr>
        <p:spPr>
          <a:xfrm>
            <a:off x="685800" y="2751333"/>
            <a:ext cx="10972800" cy="1143000"/>
          </a:xfrm>
          <a:prstGeom prst="rect">
            <a:avLst/>
          </a:prstGeom>
        </p:spPr>
        <p:txBody>
          <a:bodyPr vert="horz" lIns="91440" tIns="45720" rIns="91440" bIns="45720" rtlCol="0" anchor="ctr">
            <a:noAutofit/>
          </a:bodyPr>
          <a:lstStyle/>
          <a:p>
            <a:r>
              <a:rPr lang="fr-FR" sz="2400" dirty="0"/>
              <a:t>La maintenance corrective est une fonction critique et très importante, et c'est la base de mesure de  l'efficacité du service maintenance et de développement de la stratégie du préventive et d'amélioration, c'est pour cela , je vous conseille , mes chers, de donner l'importance nécessaire à cette fonction dans votre parcours de structuration et d'amélioration de votre service.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546100"/>
            <a:ext cx="10972800" cy="6311899"/>
          </a:xfrm>
        </p:spPr>
        <p:txBody>
          <a:bodyPr>
            <a:normAutofit lnSpcReduction="10000"/>
          </a:bodyPr>
          <a:lstStyle/>
          <a:p>
            <a:r>
              <a:rPr lang="fr-FR" dirty="0"/>
              <a:t>En se basant sur ce que nous avons présenté dans ce chapitre, je vous propose de suivre les étapes suivantes si vous voulez lancer une structuration de cette fonction : </a:t>
            </a:r>
          </a:p>
          <a:p>
            <a:pPr marL="457200" lvl="0" indent="-457200">
              <a:buFont typeface="+mj-lt"/>
              <a:buAutoNum type="arabicPeriod"/>
            </a:pPr>
            <a:r>
              <a:rPr lang="fr-FR" dirty="0"/>
              <a:t>Vérifier le déroulement actuel des interventions correctives,</a:t>
            </a:r>
          </a:p>
          <a:p>
            <a:pPr marL="457200" lvl="0" indent="-457200">
              <a:buFont typeface="+mj-lt"/>
              <a:buAutoNum type="arabicPeriod"/>
            </a:pPr>
            <a:r>
              <a:rPr lang="fr-FR" dirty="0"/>
              <a:t>Soulever et définir les écarts avec le déroulement standard,</a:t>
            </a:r>
          </a:p>
          <a:p>
            <a:pPr marL="457200" lvl="0" indent="-457200">
              <a:buFont typeface="+mj-lt"/>
              <a:buAutoNum type="arabicPeriod"/>
            </a:pPr>
            <a:r>
              <a:rPr lang="fr-FR" dirty="0"/>
              <a:t>Etablir, en collaboration avec les membres du service, une procédure de la maintenance corrective adéquate à votre organisme.</a:t>
            </a:r>
          </a:p>
          <a:p>
            <a:pPr marL="457200" lvl="0" indent="-457200">
              <a:buFont typeface="+mj-lt"/>
              <a:buAutoNum type="arabicPeriod"/>
            </a:pPr>
            <a:r>
              <a:rPr lang="fr-FR" dirty="0"/>
              <a:t>Elaborer les enregistrements en collaboration avec les membres d'équipes.</a:t>
            </a:r>
          </a:p>
          <a:p>
            <a:pPr marL="457200" lvl="0" indent="-457200">
              <a:buFont typeface="+mj-lt"/>
              <a:buAutoNum type="arabicPeriod"/>
            </a:pPr>
            <a:r>
              <a:rPr lang="fr-FR" dirty="0"/>
              <a:t>Valider cette procédure et ces enregistrements avec les services demandeurs.</a:t>
            </a:r>
          </a:p>
          <a:p>
            <a:pPr marL="457200" lvl="0" indent="-457200">
              <a:buFont typeface="+mj-lt"/>
              <a:buAutoNum type="arabicPeriod"/>
            </a:pPr>
            <a:r>
              <a:rPr lang="fr-FR" dirty="0"/>
              <a:t>Former tous les membres intéressés sur la procédure et les enregistrements établis.</a:t>
            </a:r>
          </a:p>
          <a:p>
            <a:pPr marL="457200" lvl="0" indent="-457200">
              <a:buFont typeface="+mj-lt"/>
              <a:buAutoNum type="arabicPeriod"/>
            </a:pPr>
            <a:r>
              <a:rPr lang="fr-FR" dirty="0"/>
              <a:t>Lancer le travail avec cette nouvelle méthode</a:t>
            </a:r>
          </a:p>
          <a:p>
            <a:pPr marL="457200" lvl="0" indent="-457200">
              <a:buFont typeface="+mj-lt"/>
              <a:buAutoNum type="arabicPeriod"/>
            </a:pPr>
            <a:r>
              <a:rPr lang="fr-FR" dirty="0"/>
              <a:t>Définir un planning des réunions de l'analyse causale (en cas du lancement de la maintenance productive)</a:t>
            </a:r>
          </a:p>
          <a:p>
            <a:pPr marL="457200" lvl="0" indent="-457200">
              <a:buFont typeface="+mj-lt"/>
              <a:buAutoNum type="arabicPeriod"/>
            </a:pPr>
            <a:r>
              <a:rPr lang="fr-FR" dirty="0"/>
              <a:t>Lancement et suivi du calcul des indicateurs avec l'établissement d'un tableau de bord.</a:t>
            </a:r>
          </a:p>
          <a:p>
            <a:pPr marL="457200" lvl="0" indent="-457200">
              <a:buFont typeface="+mj-lt"/>
              <a:buAutoNum type="arabicPeriod"/>
            </a:pPr>
            <a:r>
              <a:rPr lang="fr-FR" dirty="0"/>
              <a:t>Mesurer, analyser et améliorer</a:t>
            </a:r>
          </a:p>
          <a:p>
            <a:pPr>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0"/>
            <a:ext cx="10353761" cy="1326321"/>
          </a:xfrm>
        </p:spPr>
        <p:txBody>
          <a:bodyPr>
            <a:normAutofit/>
          </a:bodyPr>
          <a:lstStyle/>
          <a:p>
            <a:r>
              <a:rPr lang="fr-FR" b="1" dirty="0">
                <a:solidFill>
                  <a:srgbClr val="FFFF00"/>
                </a:solidFill>
              </a:rPr>
              <a:t>Questions /Réponses</a:t>
            </a:r>
            <a:endParaRPr lang="fr-FR" dirty="0">
              <a:solidFill>
                <a:srgbClr val="FFFF00"/>
              </a:solidFill>
            </a:endParaRPr>
          </a:p>
        </p:txBody>
      </p:sp>
      <p:sp>
        <p:nvSpPr>
          <p:cNvPr id="3" name="Espace réservé du contenu 2"/>
          <p:cNvSpPr>
            <a:spLocks noGrp="1"/>
          </p:cNvSpPr>
          <p:nvPr>
            <p:ph idx="1"/>
          </p:nvPr>
        </p:nvSpPr>
        <p:spPr>
          <a:xfrm>
            <a:off x="609600" y="1600203"/>
            <a:ext cx="10972800" cy="4978397"/>
          </a:xfrm>
        </p:spPr>
        <p:txBody>
          <a:bodyPr>
            <a:normAutofit/>
          </a:bodyPr>
          <a:lstStyle/>
          <a:p>
            <a:pPr algn="ctr">
              <a:buNone/>
            </a:pPr>
            <a:r>
              <a:rPr lang="fr-FR" b="1" dirty="0">
                <a:solidFill>
                  <a:srgbClr val="D9F147"/>
                </a:solidFill>
              </a:rPr>
              <a:t>les opérateurs des machines demandent notre intervention oralement, sans traçabilité, que dois je faire??</a:t>
            </a:r>
          </a:p>
          <a:p>
            <a:pPr algn="ctr">
              <a:buNone/>
            </a:pPr>
            <a:r>
              <a:rPr lang="fr-FR" b="1" dirty="0">
                <a:solidFill>
                  <a:srgbClr val="D9F147"/>
                </a:solidFill>
              </a:rPr>
              <a:t>Le responsable production nous presse toujours pour dépanner et ne nous laisse pas réparer, qu'est ce qu'on doit faire ??</a:t>
            </a:r>
          </a:p>
          <a:p>
            <a:pPr algn="ctr">
              <a:buNone/>
            </a:pPr>
            <a:r>
              <a:rPr lang="fr-FR" b="1" dirty="0">
                <a:solidFill>
                  <a:srgbClr val="D9F147"/>
                </a:solidFill>
              </a:rPr>
              <a:t>Les agents maintenance refusent parfois de remplir les DI et les RI, que dois je faire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431801"/>
            <a:ext cx="10972800" cy="5694366"/>
          </a:xfrm>
        </p:spPr>
        <p:txBody>
          <a:bodyPr>
            <a:normAutofit/>
          </a:bodyPr>
          <a:lstStyle/>
          <a:p>
            <a:pPr algn="ctr">
              <a:buNone/>
            </a:pPr>
            <a:r>
              <a:rPr lang="fr-FR" dirty="0">
                <a:solidFill>
                  <a:srgbClr val="D9F147"/>
                </a:solidFill>
              </a:rPr>
              <a:t>Je suis un responsable Maintenance, et j'ai pas le temps pour tous ce travail, que dois je faire ??</a:t>
            </a:r>
          </a:p>
          <a:p>
            <a:pPr>
              <a:buNone/>
            </a:pPr>
            <a:endParaRPr lang="fr-FR" dirty="0"/>
          </a:p>
          <a:p>
            <a:pPr algn="ctr">
              <a:buNone/>
            </a:pPr>
            <a:r>
              <a:rPr lang="fr-FR" dirty="0">
                <a:solidFill>
                  <a:srgbClr val="D9F147"/>
                </a:solidFill>
              </a:rPr>
              <a:t>Parfois les membres de la production nous affectent des temps d'arrêt causés par la </a:t>
            </a:r>
            <a:r>
              <a:rPr lang="fr-FR" dirty="0" err="1">
                <a:solidFill>
                  <a:srgbClr val="D9F147"/>
                </a:solidFill>
              </a:rPr>
              <a:t>production,est</a:t>
            </a:r>
            <a:r>
              <a:rPr lang="fr-FR" dirty="0">
                <a:solidFill>
                  <a:srgbClr val="D9F147"/>
                </a:solidFill>
              </a:rPr>
              <a:t> ce que c'est logique ??</a:t>
            </a:r>
          </a:p>
          <a:p>
            <a:pPr>
              <a:buNone/>
            </a:pPr>
            <a:endParaRPr lang="fr-FR" dirty="0"/>
          </a:p>
          <a:p>
            <a:pPr algn="ctr">
              <a:buNone/>
            </a:pPr>
            <a:r>
              <a:rPr lang="fr-FR" dirty="0">
                <a:solidFill>
                  <a:srgbClr val="D9F147"/>
                </a:solidFill>
              </a:rPr>
              <a:t>le calcul du MTTR se fait sur la base du temps d'intervention ou du temps d'arrêt??et comment avoir ces deux durées??</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2547938"/>
            <a:ext cx="10972800" cy="1143000"/>
          </a:xfrm>
        </p:spPr>
        <p:txBody>
          <a:bodyPr/>
          <a:lstStyle/>
          <a:p>
            <a:r>
              <a:rPr lang="fr-FR" dirty="0">
                <a:solidFill>
                  <a:srgbClr val="FFFF00"/>
                </a:solidFill>
              </a:rPr>
              <a:t>CHAPITRE 3 : LA MAINTENANCE PREVENTIVE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FF00"/>
                </a:solidFill>
              </a:rPr>
              <a:t>3.1. Définitions  </a:t>
            </a:r>
            <a:endParaRPr lang="fr-FR" dirty="0">
              <a:solidFill>
                <a:srgbClr val="FFFF00"/>
              </a:solidFill>
            </a:endParaRPr>
          </a:p>
        </p:txBody>
      </p:sp>
      <p:sp>
        <p:nvSpPr>
          <p:cNvPr id="3" name="Espace réservé du contenu 2"/>
          <p:cNvSpPr>
            <a:spLocks noGrp="1"/>
          </p:cNvSpPr>
          <p:nvPr>
            <p:ph idx="1"/>
          </p:nvPr>
        </p:nvSpPr>
        <p:spPr>
          <a:xfrm>
            <a:off x="913795" y="2096063"/>
            <a:ext cx="10353762" cy="4262533"/>
          </a:xfrm>
        </p:spPr>
        <p:txBody>
          <a:bodyPr>
            <a:normAutofit/>
          </a:bodyPr>
          <a:lstStyle/>
          <a:p>
            <a:r>
              <a:rPr lang="fr-FR" dirty="0"/>
              <a:t>« Maintenance exécutée à des intervalles prédéterminés ou selon des critères prescrits et destinée à réduire la probabilité de défaillance ou la dégradation du fonctionnement d'un bien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98500" y="2641603"/>
            <a:ext cx="10972800" cy="3225797"/>
          </a:xfrm>
        </p:spPr>
        <p:txBody>
          <a:bodyPr>
            <a:normAutofit/>
          </a:bodyPr>
          <a:lstStyle/>
          <a:p>
            <a:r>
              <a:rPr lang="fr-FR" dirty="0"/>
              <a:t>Afin d'augmenter la disponibilité des équipements ,nous sommes obligés  de réduire ou éliminer l'apparition des dysfonctionnements au cours de la production, et pour aboutir à cet objectif nous lançons la maintenance préventive, alors on peut dire que l'objectif principale de la maintenance préventive : </a:t>
            </a:r>
          </a:p>
          <a:p>
            <a:pPr algn="ctr">
              <a:buNone/>
            </a:pPr>
            <a:r>
              <a:rPr lang="fr-FR" b="1" dirty="0">
                <a:solidFill>
                  <a:srgbClr val="D9F147"/>
                </a:solidFill>
              </a:rPr>
              <a:t>"Réduire la probabilité d'apparition des dysfonctionnements et améliorer la fiabilité du bien avec le minimum des coûts"</a:t>
            </a:r>
            <a:endParaRPr lang="fr-FR" dirty="0">
              <a:solidFill>
                <a:srgbClr val="D9F147"/>
              </a:solidFill>
            </a:endParaRPr>
          </a:p>
          <a:p>
            <a:pPr>
              <a:buNone/>
            </a:pPr>
            <a:endParaRPr lang="fr-FR" dirty="0">
              <a:solidFill>
                <a:srgbClr val="D9F147"/>
              </a:solidFill>
            </a:endParaRPr>
          </a:p>
          <a:p>
            <a:endParaRPr lang="fr-FR" dirty="0"/>
          </a:p>
        </p:txBody>
      </p:sp>
      <p:sp>
        <p:nvSpPr>
          <p:cNvPr id="4" name="Titre 1">
            <a:extLst>
              <a:ext uri="{FF2B5EF4-FFF2-40B4-BE49-F238E27FC236}">
                <a16:creationId xmlns:a16="http://schemas.microsoft.com/office/drawing/2014/main" id="{A54E8851-2557-4045-9550-52BBFA6975DA}"/>
              </a:ext>
            </a:extLst>
          </p:cNvPr>
          <p:cNvSpPr>
            <a:spLocks noGrp="1"/>
          </p:cNvSpPr>
          <p:nvPr>
            <p:ph type="title"/>
          </p:nvPr>
        </p:nvSpPr>
        <p:spPr>
          <a:xfrm>
            <a:off x="951895" y="495301"/>
            <a:ext cx="10353761" cy="1104900"/>
          </a:xfrm>
          <a:noFill/>
        </p:spPr>
        <p:style>
          <a:lnRef idx="2">
            <a:schemeClr val="accent6"/>
          </a:lnRef>
          <a:fillRef idx="1">
            <a:schemeClr val="lt1"/>
          </a:fillRef>
          <a:effectRef idx="0">
            <a:schemeClr val="accent6"/>
          </a:effectRef>
          <a:fontRef idx="minor">
            <a:schemeClr val="dk1"/>
          </a:fontRef>
        </p:style>
        <p:txBody>
          <a:bodyPr/>
          <a:lstStyle/>
          <a:p>
            <a:r>
              <a:rPr lang="fr-FR" dirty="0">
                <a:solidFill>
                  <a:srgbClr val="FFFF00"/>
                </a:solidFill>
              </a:rPr>
              <a:t>3.2. Objectif de la maintenance Préventive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AC1BC3-9191-48B0-878D-0DB222C81975}"/>
              </a:ext>
            </a:extLst>
          </p:cNvPr>
          <p:cNvSpPr>
            <a:spLocks noGrp="1"/>
          </p:cNvSpPr>
          <p:nvPr>
            <p:ph idx="1"/>
          </p:nvPr>
        </p:nvSpPr>
        <p:spPr>
          <a:xfrm>
            <a:off x="7505700" y="1905564"/>
            <a:ext cx="4686300" cy="3326836"/>
          </a:xfrm>
        </p:spPr>
        <p:txBody>
          <a:bodyPr>
            <a:normAutofit/>
          </a:bodyPr>
          <a:lstStyle/>
          <a:p>
            <a:pPr algn="ctr"/>
            <a:r>
              <a:rPr lang="fr-FR" b="1" dirty="0">
                <a:solidFill>
                  <a:schemeClr val="accent6"/>
                </a:solidFill>
              </a:rPr>
              <a:t>Objectifs de la fonction maintenance</a:t>
            </a:r>
          </a:p>
          <a:p>
            <a:r>
              <a:rPr lang="fr-FR" dirty="0"/>
              <a:t>Assurer la disponibilité maximale des biens</a:t>
            </a:r>
          </a:p>
          <a:p>
            <a:r>
              <a:rPr lang="fr-FR" dirty="0"/>
              <a:t>Augmenter la durée de vie des biens</a:t>
            </a:r>
          </a:p>
          <a:p>
            <a:r>
              <a:rPr lang="fr-FR" dirty="0"/>
              <a:t>Avec le minimum des coûts</a:t>
            </a:r>
          </a:p>
        </p:txBody>
      </p:sp>
      <p:sp>
        <p:nvSpPr>
          <p:cNvPr id="4" name="Espace réservé du contenu 2">
            <a:extLst>
              <a:ext uri="{FF2B5EF4-FFF2-40B4-BE49-F238E27FC236}">
                <a16:creationId xmlns:a16="http://schemas.microsoft.com/office/drawing/2014/main" id="{BBAC1BC3-9191-48B0-878D-0DB222C81975}"/>
              </a:ext>
            </a:extLst>
          </p:cNvPr>
          <p:cNvSpPr txBox="1">
            <a:spLocks/>
          </p:cNvSpPr>
          <p:nvPr/>
        </p:nvSpPr>
        <p:spPr>
          <a:xfrm>
            <a:off x="0" y="1866900"/>
            <a:ext cx="4191000" cy="3365500"/>
          </a:xfrm>
          <a:prstGeom prst="rect">
            <a:avLst/>
          </a:prstGeom>
        </p:spPr>
        <p:txBody>
          <a:bodyPr vert="horz" lIns="91440" tIns="45720" rIns="91440" bIns="45720" rtlCol="0">
            <a:normAutofit fontScale="77500" lnSpcReduction="20000"/>
          </a:bodyPr>
          <a:lstStyle/>
          <a:p>
            <a:pPr marL="228600" marR="0" lvl="0" indent="-228600" algn="ctr"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3300" b="1" i="0" strike="noStrike" kern="1200" cap="none" spc="0" normalizeH="0" baseline="0" noProof="0" dirty="0">
                <a:ln>
                  <a:noFill/>
                </a:ln>
                <a:solidFill>
                  <a:schemeClr val="accent6"/>
                </a:solidFill>
                <a:uLnTx/>
                <a:uFillTx/>
                <a:latin typeface="+mn-lt"/>
                <a:ea typeface="+mn-ea"/>
                <a:cs typeface="+mn-cs"/>
              </a:rPr>
              <a:t>Objectifs de la </a:t>
            </a:r>
            <a:r>
              <a:rPr lang="fr-FR" sz="3300" b="1" dirty="0">
                <a:solidFill>
                  <a:schemeClr val="accent6"/>
                </a:solidFill>
              </a:rPr>
              <a:t>M préventive</a:t>
            </a:r>
            <a:endParaRPr kumimoji="0" lang="fr-FR" sz="2000" b="0" i="0" u="none"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a:p>
            <a:pPr marL="228600" lvl="0" indent="-228600" defTabSz="914400">
              <a:lnSpc>
                <a:spcPct val="120000"/>
              </a:lnSpc>
              <a:spcBef>
                <a:spcPts val="1000"/>
              </a:spcBef>
              <a:buFont typeface="Arial" panose="020B0604020202020204" pitchFamily="34" charset="0"/>
              <a:buChar char="•"/>
              <a:defRPr/>
            </a:pPr>
            <a:r>
              <a:rPr lang="fr-FR" sz="3000" dirty="0"/>
              <a:t>Réduire la probabilité d'apparition des dysfonctionnements et améliorer la fiabilité du bien avec le minimum des coûts</a:t>
            </a:r>
            <a:endParaRPr kumimoji="0" lang="fr-FR" sz="3000" i="0" u="none"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p:txBody>
      </p:sp>
      <p:cxnSp>
        <p:nvCxnSpPr>
          <p:cNvPr id="6" name="Connecteur droit avec flèche 5"/>
          <p:cNvCxnSpPr>
            <a:endCxn id="11" idx="1"/>
          </p:cNvCxnSpPr>
          <p:nvPr/>
        </p:nvCxnSpPr>
        <p:spPr>
          <a:xfrm flipV="1">
            <a:off x="4000500" y="3476479"/>
            <a:ext cx="660400" cy="219222"/>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a:stCxn id="11" idx="3"/>
          </p:cNvCxnSpPr>
          <p:nvPr/>
        </p:nvCxnSpPr>
        <p:spPr>
          <a:xfrm flipV="1">
            <a:off x="6794500" y="3060701"/>
            <a:ext cx="800100" cy="415778"/>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à coins arrondis 10"/>
          <p:cNvSpPr/>
          <p:nvPr/>
        </p:nvSpPr>
        <p:spPr>
          <a:xfrm>
            <a:off x="4660900" y="2152357"/>
            <a:ext cx="2133600" cy="2648243"/>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rPr>
              <a:t>Eliminer les arrêts et améliorer la fiabilité</a:t>
            </a:r>
          </a:p>
          <a:p>
            <a:pPr algn="ctr"/>
            <a:endParaRPr lang="fr-FR" sz="2800" dirty="0">
              <a:solidFill>
                <a:schemeClr val="tx1"/>
              </a:solidFill>
            </a:endParaRPr>
          </a:p>
        </p:txBody>
      </p:sp>
      <p:cxnSp>
        <p:nvCxnSpPr>
          <p:cNvPr id="17" name="Connecteur droit avec flèche 16"/>
          <p:cNvCxnSpPr>
            <a:stCxn id="11" idx="3"/>
          </p:cNvCxnSpPr>
          <p:nvPr/>
        </p:nvCxnSpPr>
        <p:spPr>
          <a:xfrm>
            <a:off x="6794500" y="3476479"/>
            <a:ext cx="762000" cy="905021"/>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a:stCxn id="11" idx="3"/>
          </p:cNvCxnSpPr>
          <p:nvPr/>
        </p:nvCxnSpPr>
        <p:spPr>
          <a:xfrm>
            <a:off x="6794500" y="3476479"/>
            <a:ext cx="838200" cy="282721"/>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573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diamond(in)">
                                      <p:cBhvr>
                                        <p:cTn id="16" dur="2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linds(horizontal)">
                                      <p:cBhvr>
                                        <p:cTn id="21" dur="500"/>
                                        <p:tgtEl>
                                          <p:spTgt spid="14"/>
                                        </p:tgtEl>
                                      </p:cBhvr>
                                    </p:animEffect>
                                  </p:childTnLst>
                                </p:cTn>
                              </p:par>
                              <p:par>
                                <p:cTn id="22" presetID="3" presetClass="entr" presetSubtype="1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par>
                                <p:cTn id="25" presetID="3" presetClass="entr" presetSubtype="1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linds(horizontal)">
                                      <p:cBhvr>
                                        <p:cTn id="27" dur="500"/>
                                        <p:tgtEl>
                                          <p:spTgt spid="17"/>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blinds(horizontal)">
                                      <p:cBhvr>
                                        <p:cTn id="30" dur="500"/>
                                        <p:tgtEl>
                                          <p:spTgt spid="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blinds(horizontal)">
                                      <p:cBhvr>
                                        <p:cTn id="35" dur="500"/>
                                        <p:tgtEl>
                                          <p:spTgt spid="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Effect transition="in" filter="blinds(horizontal)">
                                      <p:cBhvr>
                                        <p:cTn id="40" dur="500"/>
                                        <p:tgtEl>
                                          <p:spTgt spid="3">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3">
                                            <p:txEl>
                                              <p:pRg st="3" end="3"/>
                                            </p:txEl>
                                          </p:spTgt>
                                        </p:tgtEl>
                                        <p:attrNameLst>
                                          <p:attrName>style.visibility</p:attrName>
                                        </p:attrNameLst>
                                      </p:cBhvr>
                                      <p:to>
                                        <p:strVal val="visible"/>
                                      </p:to>
                                    </p:set>
                                    <p:animEffect transition="in" filter="blinds(horizontal)">
                                      <p:cBhvr>
                                        <p:cTn id="4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09600"/>
            <a:ext cx="12191999" cy="1326321"/>
          </a:xfrm>
        </p:spPr>
        <p:txBody>
          <a:bodyPr>
            <a:normAutofit/>
          </a:bodyPr>
          <a:lstStyle/>
          <a:p>
            <a:r>
              <a:rPr lang="fr-FR" b="1" dirty="0">
                <a:solidFill>
                  <a:srgbClr val="FFFF00"/>
                </a:solidFill>
              </a:rPr>
              <a:t>3.3. Importance de la Maintenance Préventive</a:t>
            </a:r>
            <a:endParaRPr lang="fr-FR" dirty="0">
              <a:solidFill>
                <a:srgbClr val="FFFF00"/>
              </a:solidFill>
            </a:endParaRPr>
          </a:p>
        </p:txBody>
      </p:sp>
      <p:sp>
        <p:nvSpPr>
          <p:cNvPr id="3" name="Espace réservé du contenu 2"/>
          <p:cNvSpPr>
            <a:spLocks noGrp="1"/>
          </p:cNvSpPr>
          <p:nvPr>
            <p:ph idx="1"/>
          </p:nvPr>
        </p:nvSpPr>
        <p:spPr/>
        <p:txBody>
          <a:bodyPr/>
          <a:lstStyle/>
          <a:p>
            <a:r>
              <a:rPr lang="fr-FR" dirty="0"/>
              <a:t>Depuis les années 1950, il s'est apparu un nouveau type de la maintenance qui est venu améliorer l'efficacité du service maintenance et soulager la maintenance corrective, en créant un concept d'entretien préventif selon un planning.</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La maintenance préventive et la disponibilité</a:t>
            </a:r>
            <a:endParaRPr lang="fr-FR" dirty="0">
              <a:solidFill>
                <a:srgbClr val="FFC000"/>
              </a:solidFill>
              <a:effectLst/>
            </a:endParaRPr>
          </a:p>
        </p:txBody>
      </p:sp>
      <p:sp>
        <p:nvSpPr>
          <p:cNvPr id="3" name="Espace réservé du contenu 2"/>
          <p:cNvSpPr>
            <a:spLocks noGrp="1"/>
          </p:cNvSpPr>
          <p:nvPr>
            <p:ph idx="1"/>
          </p:nvPr>
        </p:nvSpPr>
        <p:spPr/>
        <p:txBody>
          <a:bodyPr>
            <a:normAutofit/>
          </a:bodyPr>
          <a:lstStyle/>
          <a:p>
            <a:r>
              <a:rPr lang="fr-FR" dirty="0"/>
              <a:t>On sait tous que l'objectif principal de la fonction maintenance est d'assurer la disponibilité maximale de l'outils de production, et puisque la disponibilité est influencée par la durée d'arrêt, on doit essayer de réduire cette durée ; Et comme vous le savez "la meilleure façon de réduire c'est d'éliminer", alors nous devons faire de notre mieux pour éliminer l'apparition des arrêts en mettant en place une stratégie de la maintenance préventive.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FF00"/>
                </a:solidFill>
              </a:rPr>
              <a:t>IMPORTANCE DU MANAGEMENT MAINTENANCE</a:t>
            </a:r>
          </a:p>
        </p:txBody>
      </p:sp>
      <p:sp>
        <p:nvSpPr>
          <p:cNvPr id="3" name="Espace réservé du contenu 2"/>
          <p:cNvSpPr>
            <a:spLocks noGrp="1"/>
          </p:cNvSpPr>
          <p:nvPr>
            <p:ph idx="1"/>
          </p:nvPr>
        </p:nvSpPr>
        <p:spPr/>
        <p:txBody>
          <a:bodyPr/>
          <a:lstStyle/>
          <a:p>
            <a:r>
              <a:rPr lang="fr-FR" dirty="0"/>
              <a:t>Etude publiée le 1</a:t>
            </a:r>
            <a:r>
              <a:rPr lang="fr-FR" baseline="30000" dirty="0"/>
              <a:t>er</a:t>
            </a:r>
            <a:r>
              <a:rPr lang="fr-FR" dirty="0"/>
              <a:t> juillet 2021 par </a:t>
            </a:r>
            <a:r>
              <a:rPr lang="fr-FR" dirty="0" err="1"/>
              <a:t>Senseye</a:t>
            </a:r>
            <a:r>
              <a:rPr lang="fr-FR" dirty="0"/>
              <a:t> : les multinationales du secteur industriel et manufacturier déplorent en moyenne 27 heures de temps d'arrêt machine par mois, pour un coût horaire moyen de 450 000 euros.</a:t>
            </a:r>
          </a:p>
          <a:p>
            <a:r>
              <a:rPr lang="fr-FR" dirty="0"/>
              <a:t>En 2017 ;  le cabinet </a:t>
            </a:r>
            <a:r>
              <a:rPr lang="fr-FR" dirty="0" err="1"/>
              <a:t>Vanson</a:t>
            </a:r>
            <a:r>
              <a:rPr lang="fr-FR" dirty="0"/>
              <a:t>-</a:t>
            </a:r>
            <a:r>
              <a:rPr lang="fr-FR" dirty="0" err="1"/>
              <a:t>Bourne</a:t>
            </a:r>
            <a:r>
              <a:rPr lang="fr-FR" dirty="0"/>
              <a:t>, : chaque heure d'arrêt non planifiée coûte en moyenne 250 000 dollars, d'où l'importance pour les industriels d'éviter les pannes.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La maintenance préventive et le coût de la maintenance !!</a:t>
            </a:r>
            <a:endParaRPr lang="fr-FR" dirty="0">
              <a:solidFill>
                <a:srgbClr val="FFC000"/>
              </a:solidFill>
              <a:effectLst/>
            </a:endParaRPr>
          </a:p>
        </p:txBody>
      </p:sp>
      <p:sp>
        <p:nvSpPr>
          <p:cNvPr id="3" name="Espace réservé du contenu 2"/>
          <p:cNvSpPr>
            <a:spLocks noGrp="1"/>
          </p:cNvSpPr>
          <p:nvPr>
            <p:ph idx="1"/>
          </p:nvPr>
        </p:nvSpPr>
        <p:spPr/>
        <p:txBody>
          <a:bodyPr>
            <a:normAutofit/>
          </a:bodyPr>
          <a:lstStyle/>
          <a:p>
            <a:r>
              <a:rPr lang="fr-FR" dirty="0"/>
              <a:t>la réduction du coût de la maintenance est parmi les objectifs du management de la maintenance , c'est pour cela il faut qu'on fasse attention en se lançant dans la maintenance préventive, car il y a des responsables de maintenance qui augmentent le taux d’interventions préventives sans prendre en considération le paramètre du coût.</a:t>
            </a:r>
          </a:p>
          <a:p>
            <a:r>
              <a:rPr lang="fr-FR" dirty="0"/>
              <a:t>Il faut trouver le bon équilibre entre les interventions correctives et les autres préventives pour ne pas tomber dans le piège du </a:t>
            </a:r>
            <a:r>
              <a:rPr lang="fr-FR" dirty="0" err="1"/>
              <a:t>sur-coût</a:t>
            </a:r>
            <a:r>
              <a:rPr lang="fr-FR" dirty="0"/>
              <a:t>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4AF523-6490-451C-BCFE-A9C3F6739563}"/>
              </a:ext>
            </a:extLst>
          </p:cNvPr>
          <p:cNvSpPr>
            <a:spLocks noGrp="1"/>
          </p:cNvSpPr>
          <p:nvPr>
            <p:ph type="title"/>
          </p:nvPr>
        </p:nvSpPr>
        <p:spPr>
          <a:xfrm>
            <a:off x="1301235" y="220155"/>
            <a:ext cx="9404723" cy="1024445"/>
          </a:xfrm>
          <a:noFill/>
        </p:spPr>
        <p:style>
          <a:lnRef idx="2">
            <a:schemeClr val="accent2"/>
          </a:lnRef>
          <a:fillRef idx="1">
            <a:schemeClr val="lt1"/>
          </a:fillRef>
          <a:effectRef idx="0">
            <a:schemeClr val="accent2"/>
          </a:effectRef>
          <a:fontRef idx="minor">
            <a:schemeClr val="dk1"/>
          </a:fontRef>
        </p:style>
        <p:txBody>
          <a:bodyPr/>
          <a:lstStyle/>
          <a:p>
            <a:pPr algn="ctr"/>
            <a:r>
              <a:rPr lang="fr-FR" dirty="0">
                <a:solidFill>
                  <a:srgbClr val="FFC000"/>
                </a:solidFill>
              </a:rPr>
              <a:t>Coût des interventions maintenance</a:t>
            </a:r>
          </a:p>
        </p:txBody>
      </p:sp>
      <p:sp>
        <p:nvSpPr>
          <p:cNvPr id="4" name="Rectangle : coins arrondis 3">
            <a:extLst>
              <a:ext uri="{FF2B5EF4-FFF2-40B4-BE49-F238E27FC236}">
                <a16:creationId xmlns:a16="http://schemas.microsoft.com/office/drawing/2014/main" id="{BC9E4E9E-FDAF-4F87-B307-3B9B4CEBAE2D}"/>
              </a:ext>
            </a:extLst>
          </p:cNvPr>
          <p:cNvSpPr/>
          <p:nvPr/>
        </p:nvSpPr>
        <p:spPr>
          <a:xfrm>
            <a:off x="1681655" y="2231697"/>
            <a:ext cx="1860331" cy="804041"/>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Coûts Directes</a:t>
            </a:r>
          </a:p>
        </p:txBody>
      </p:sp>
      <p:sp>
        <p:nvSpPr>
          <p:cNvPr id="5" name="Rectangle : coins arrondis 4">
            <a:extLst>
              <a:ext uri="{FF2B5EF4-FFF2-40B4-BE49-F238E27FC236}">
                <a16:creationId xmlns:a16="http://schemas.microsoft.com/office/drawing/2014/main" id="{3B659B1A-544F-4974-87F0-7B0CB8F01BC9}"/>
              </a:ext>
            </a:extLst>
          </p:cNvPr>
          <p:cNvSpPr/>
          <p:nvPr/>
        </p:nvSpPr>
        <p:spPr>
          <a:xfrm>
            <a:off x="8671041" y="2333296"/>
            <a:ext cx="1971559" cy="86710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Coûts Indirectes</a:t>
            </a:r>
          </a:p>
        </p:txBody>
      </p:sp>
      <p:sp>
        <p:nvSpPr>
          <p:cNvPr id="6" name="ZoneTexte 5">
            <a:extLst>
              <a:ext uri="{FF2B5EF4-FFF2-40B4-BE49-F238E27FC236}">
                <a16:creationId xmlns:a16="http://schemas.microsoft.com/office/drawing/2014/main" id="{858119FB-6422-4A81-825C-75E91889D5B5}"/>
              </a:ext>
            </a:extLst>
          </p:cNvPr>
          <p:cNvSpPr txBox="1"/>
          <p:nvPr/>
        </p:nvSpPr>
        <p:spPr>
          <a:xfrm>
            <a:off x="1469134" y="3380188"/>
            <a:ext cx="2112580" cy="1015663"/>
          </a:xfrm>
          <a:prstGeom prst="rect">
            <a:avLst/>
          </a:prstGeom>
          <a:noFill/>
        </p:spPr>
        <p:txBody>
          <a:bodyPr wrap="square" rtlCol="0">
            <a:spAutoFit/>
          </a:bodyPr>
          <a:lstStyle/>
          <a:p>
            <a:pPr algn="ctr"/>
            <a:r>
              <a:rPr lang="fr-FR" sz="2000" b="1" dirty="0"/>
              <a:t>Main d’œuvre   </a:t>
            </a:r>
          </a:p>
          <a:p>
            <a:pPr algn="ctr"/>
            <a:r>
              <a:rPr lang="fr-FR" sz="2000" b="1" dirty="0"/>
              <a:t>PDR    </a:t>
            </a:r>
          </a:p>
          <a:p>
            <a:pPr algn="ctr"/>
            <a:r>
              <a:rPr lang="fr-FR" sz="2000" b="1" dirty="0"/>
              <a:t>Prestataires </a:t>
            </a:r>
          </a:p>
        </p:txBody>
      </p:sp>
      <p:sp>
        <p:nvSpPr>
          <p:cNvPr id="8" name="ZoneTexte 7">
            <a:extLst>
              <a:ext uri="{FF2B5EF4-FFF2-40B4-BE49-F238E27FC236}">
                <a16:creationId xmlns:a16="http://schemas.microsoft.com/office/drawing/2014/main" id="{80CBA119-7EF7-4658-948B-53643D28F02D}"/>
              </a:ext>
            </a:extLst>
          </p:cNvPr>
          <p:cNvSpPr txBox="1"/>
          <p:nvPr/>
        </p:nvSpPr>
        <p:spPr>
          <a:xfrm>
            <a:off x="8864307" y="4158112"/>
            <a:ext cx="1655380" cy="707886"/>
          </a:xfrm>
          <a:prstGeom prst="rect">
            <a:avLst/>
          </a:prstGeom>
          <a:noFill/>
        </p:spPr>
        <p:txBody>
          <a:bodyPr wrap="square" rtlCol="0">
            <a:spAutoFit/>
          </a:bodyPr>
          <a:lstStyle/>
          <a:p>
            <a:pPr algn="ctr"/>
            <a:r>
              <a:rPr lang="fr-FR" sz="2000" b="1" dirty="0"/>
              <a:t>Manque à gagner </a:t>
            </a:r>
          </a:p>
        </p:txBody>
      </p:sp>
      <p:sp>
        <p:nvSpPr>
          <p:cNvPr id="9" name="ZoneTexte 8">
            <a:extLst>
              <a:ext uri="{FF2B5EF4-FFF2-40B4-BE49-F238E27FC236}">
                <a16:creationId xmlns:a16="http://schemas.microsoft.com/office/drawing/2014/main" id="{8BFA155F-57A3-432B-8380-75D629883580}"/>
              </a:ext>
            </a:extLst>
          </p:cNvPr>
          <p:cNvSpPr txBox="1"/>
          <p:nvPr/>
        </p:nvSpPr>
        <p:spPr>
          <a:xfrm>
            <a:off x="8873405" y="3245097"/>
            <a:ext cx="1655380" cy="707886"/>
          </a:xfrm>
          <a:prstGeom prst="rect">
            <a:avLst/>
          </a:prstGeom>
          <a:noFill/>
        </p:spPr>
        <p:txBody>
          <a:bodyPr wrap="square" rtlCol="0">
            <a:spAutoFit/>
          </a:bodyPr>
          <a:lstStyle/>
          <a:p>
            <a:pPr algn="ctr"/>
            <a:r>
              <a:rPr lang="fr-FR" sz="2000" b="1" dirty="0"/>
              <a:t>Dégradation Matériel</a:t>
            </a:r>
          </a:p>
        </p:txBody>
      </p:sp>
      <p:pic>
        <p:nvPicPr>
          <p:cNvPr id="15" name="Image 14">
            <a:extLst>
              <a:ext uri="{FF2B5EF4-FFF2-40B4-BE49-F238E27FC236}">
                <a16:creationId xmlns:a16="http://schemas.microsoft.com/office/drawing/2014/main" id="{8605794E-6772-42D0-9F98-5ADA1D062C5B}"/>
              </a:ext>
            </a:extLst>
          </p:cNvPr>
          <p:cNvPicPr>
            <a:picLocks noChangeAspect="1"/>
          </p:cNvPicPr>
          <p:nvPr/>
        </p:nvPicPr>
        <p:blipFill>
          <a:blip r:embed="rId2"/>
          <a:stretch>
            <a:fillRect/>
          </a:stretch>
        </p:blipFill>
        <p:spPr>
          <a:xfrm>
            <a:off x="3289300" y="4693732"/>
            <a:ext cx="5219700" cy="1951850"/>
          </a:xfrm>
          <a:prstGeom prst="rect">
            <a:avLst/>
          </a:prstGeom>
        </p:spPr>
      </p:pic>
      <p:sp>
        <p:nvSpPr>
          <p:cNvPr id="17" name="Flèche : droite 16">
            <a:extLst>
              <a:ext uri="{FF2B5EF4-FFF2-40B4-BE49-F238E27FC236}">
                <a16:creationId xmlns:a16="http://schemas.microsoft.com/office/drawing/2014/main" id="{885532B2-7328-4784-A29A-BFB0059801C7}"/>
              </a:ext>
            </a:extLst>
          </p:cNvPr>
          <p:cNvSpPr/>
          <p:nvPr/>
        </p:nvSpPr>
        <p:spPr>
          <a:xfrm rot="5400000">
            <a:off x="3105244" y="3253602"/>
            <a:ext cx="2488363" cy="1017355"/>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000" b="1" dirty="0"/>
              <a:t>CORRECTIVE</a:t>
            </a:r>
          </a:p>
        </p:txBody>
      </p:sp>
      <p:sp>
        <p:nvSpPr>
          <p:cNvPr id="18" name="Flèche : droite 17">
            <a:extLst>
              <a:ext uri="{FF2B5EF4-FFF2-40B4-BE49-F238E27FC236}">
                <a16:creationId xmlns:a16="http://schemas.microsoft.com/office/drawing/2014/main" id="{78370BEA-0317-4894-AE60-F1915EEB5119}"/>
              </a:ext>
            </a:extLst>
          </p:cNvPr>
          <p:cNvSpPr/>
          <p:nvPr/>
        </p:nvSpPr>
        <p:spPr>
          <a:xfrm rot="5400000">
            <a:off x="6568857" y="3292799"/>
            <a:ext cx="2488363" cy="943477"/>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a:t>PREVENTIVE</a:t>
            </a:r>
          </a:p>
        </p:txBody>
      </p:sp>
      <p:sp>
        <p:nvSpPr>
          <p:cNvPr id="19" name="Flèche : droite 18">
            <a:extLst>
              <a:ext uri="{FF2B5EF4-FFF2-40B4-BE49-F238E27FC236}">
                <a16:creationId xmlns:a16="http://schemas.microsoft.com/office/drawing/2014/main" id="{7E12181F-4C53-48BD-B171-E1BE33E7B4C1}"/>
              </a:ext>
            </a:extLst>
          </p:cNvPr>
          <p:cNvSpPr/>
          <p:nvPr/>
        </p:nvSpPr>
        <p:spPr>
          <a:xfrm rot="16200000">
            <a:off x="10290901" y="3293199"/>
            <a:ext cx="2553922" cy="943477"/>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000" b="1" dirty="0"/>
              <a:t>CORRECTIVE</a:t>
            </a:r>
          </a:p>
        </p:txBody>
      </p:sp>
      <p:sp>
        <p:nvSpPr>
          <p:cNvPr id="20" name="Flèche : droite 19">
            <a:extLst>
              <a:ext uri="{FF2B5EF4-FFF2-40B4-BE49-F238E27FC236}">
                <a16:creationId xmlns:a16="http://schemas.microsoft.com/office/drawing/2014/main" id="{775C2F84-80F0-4428-A3DE-615EA846863A}"/>
              </a:ext>
            </a:extLst>
          </p:cNvPr>
          <p:cNvSpPr/>
          <p:nvPr/>
        </p:nvSpPr>
        <p:spPr>
          <a:xfrm rot="16200000">
            <a:off x="-520738" y="3010452"/>
            <a:ext cx="2488363" cy="1017355"/>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a:t>PREVENTIVE</a:t>
            </a:r>
          </a:p>
        </p:txBody>
      </p:sp>
    </p:spTree>
    <p:extLst>
      <p:ext uri="{BB962C8B-B14F-4D97-AF65-F5344CB8AC3E}">
        <p14:creationId xmlns:p14="http://schemas.microsoft.com/office/powerpoint/2010/main" val="169405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randombar(horizont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500" fill="hold"/>
                                        <p:tgtEl>
                                          <p:spTgt spid="17"/>
                                        </p:tgtEl>
                                        <p:attrNameLst>
                                          <p:attrName>ppt_x</p:attrName>
                                        </p:attrNameLst>
                                      </p:cBhvr>
                                      <p:tavLst>
                                        <p:tav tm="0">
                                          <p:val>
                                            <p:strVal val="#ppt_x"/>
                                          </p:val>
                                        </p:tav>
                                        <p:tav tm="100000">
                                          <p:val>
                                            <p:strVal val="#ppt_x"/>
                                          </p:val>
                                        </p:tav>
                                      </p:tavLst>
                                    </p:anim>
                                    <p:anim calcmode="lin" valueType="num">
                                      <p:cBhvr additive="base">
                                        <p:cTn id="3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500" fill="hold"/>
                                        <p:tgtEl>
                                          <p:spTgt spid="19"/>
                                        </p:tgtEl>
                                        <p:attrNameLst>
                                          <p:attrName>ppt_x</p:attrName>
                                        </p:attrNameLst>
                                      </p:cBhvr>
                                      <p:tavLst>
                                        <p:tav tm="0">
                                          <p:val>
                                            <p:strVal val="#ppt_x"/>
                                          </p:val>
                                        </p:tav>
                                        <p:tav tm="100000">
                                          <p:val>
                                            <p:strVal val="#ppt_x"/>
                                          </p:val>
                                        </p:tav>
                                      </p:tavLst>
                                    </p:anim>
                                    <p:anim calcmode="lin" valueType="num">
                                      <p:cBhvr additive="base">
                                        <p:cTn id="3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randombar(horizontal)">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randombar(horizontal)">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p:cTn id="52" dur="1000" fill="hold"/>
                                        <p:tgtEl>
                                          <p:spTgt spid="15"/>
                                        </p:tgtEl>
                                        <p:attrNameLst>
                                          <p:attrName>ppt_w</p:attrName>
                                        </p:attrNameLst>
                                      </p:cBhvr>
                                      <p:tavLst>
                                        <p:tav tm="0">
                                          <p:val>
                                            <p:fltVal val="0"/>
                                          </p:val>
                                        </p:tav>
                                        <p:tav tm="100000">
                                          <p:val>
                                            <p:strVal val="#ppt_w"/>
                                          </p:val>
                                        </p:tav>
                                      </p:tavLst>
                                    </p:anim>
                                    <p:anim calcmode="lin" valueType="num">
                                      <p:cBhvr>
                                        <p:cTn id="53" dur="1000" fill="hold"/>
                                        <p:tgtEl>
                                          <p:spTgt spid="15"/>
                                        </p:tgtEl>
                                        <p:attrNameLst>
                                          <p:attrName>ppt_h</p:attrName>
                                        </p:attrNameLst>
                                      </p:cBhvr>
                                      <p:tavLst>
                                        <p:tav tm="0">
                                          <p:val>
                                            <p:fltVal val="0"/>
                                          </p:val>
                                        </p:tav>
                                        <p:tav tm="100000">
                                          <p:val>
                                            <p:strVal val="#ppt_h"/>
                                          </p:val>
                                        </p:tav>
                                      </p:tavLst>
                                    </p:anim>
                                    <p:anim calcmode="lin" valueType="num">
                                      <p:cBhvr>
                                        <p:cTn id="54" dur="1000" fill="hold"/>
                                        <p:tgtEl>
                                          <p:spTgt spid="15"/>
                                        </p:tgtEl>
                                        <p:attrNameLst>
                                          <p:attrName>style.rotation</p:attrName>
                                        </p:attrNameLst>
                                      </p:cBhvr>
                                      <p:tavLst>
                                        <p:tav tm="0">
                                          <p:val>
                                            <p:fltVal val="90"/>
                                          </p:val>
                                        </p:tav>
                                        <p:tav tm="100000">
                                          <p:val>
                                            <p:fltVal val="0"/>
                                          </p:val>
                                        </p:tav>
                                      </p:tavLst>
                                    </p:anim>
                                    <p:animEffect transition="in" filter="fade">
                                      <p:cBhvr>
                                        <p:cTn id="5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8" grpId="0"/>
      <p:bldP spid="9" grpId="0"/>
      <p:bldP spid="17" grpId="0" animBg="1"/>
      <p:bldP spid="18" grpId="0" animBg="1"/>
      <p:bldP spid="19" grpId="0" animBg="1"/>
      <p:bldP spid="2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2000" dirty="0">
                <a:solidFill>
                  <a:srgbClr val="D9F147"/>
                </a:solidFill>
              </a:rPr>
              <a:t>Alors il faut trouver le bon équilibre pour améliorer les performances avec le </a:t>
            </a:r>
            <a:r>
              <a:rPr lang="fr-FR" sz="2000" dirty="0" err="1">
                <a:solidFill>
                  <a:srgbClr val="D9F147"/>
                </a:solidFill>
              </a:rPr>
              <a:t>miniMum</a:t>
            </a:r>
            <a:r>
              <a:rPr lang="fr-FR" sz="2000" dirty="0">
                <a:solidFill>
                  <a:srgbClr val="D9F147"/>
                </a:solidFill>
              </a:rPr>
              <a:t> des coûts</a:t>
            </a:r>
          </a:p>
        </p:txBody>
      </p:sp>
      <p:pic>
        <p:nvPicPr>
          <p:cNvPr id="4" name="Espace réservé du contenu 3" descr="8 Equilibre entre les actions de maintenance préventives et correctives "/>
          <p:cNvPicPr>
            <a:picLocks noGrp="1"/>
          </p:cNvPicPr>
          <p:nvPr>
            <p:ph idx="1"/>
          </p:nvPr>
        </p:nvPicPr>
        <p:blipFill>
          <a:blip r:embed="rId2"/>
          <a:srcRect/>
          <a:stretch>
            <a:fillRect/>
          </a:stretch>
        </p:blipFill>
        <p:spPr bwMode="auto">
          <a:xfrm>
            <a:off x="2476500" y="1879600"/>
            <a:ext cx="7391400" cy="3949700"/>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la maintenance préventive et la fiabilité</a:t>
            </a:r>
            <a:endParaRPr lang="fr-FR" dirty="0">
              <a:solidFill>
                <a:srgbClr val="FFC000"/>
              </a:solidFill>
              <a:effectLst/>
            </a:endParaRPr>
          </a:p>
        </p:txBody>
      </p:sp>
      <p:sp>
        <p:nvSpPr>
          <p:cNvPr id="3" name="Espace réservé du contenu 2"/>
          <p:cNvSpPr>
            <a:spLocks noGrp="1"/>
          </p:cNvSpPr>
          <p:nvPr>
            <p:ph idx="1"/>
          </p:nvPr>
        </p:nvSpPr>
        <p:spPr/>
        <p:txBody>
          <a:bodyPr/>
          <a:lstStyle/>
          <a:p>
            <a:r>
              <a:rPr lang="fr-FR" dirty="0"/>
              <a:t>Puisque l'objectif de la maintenance préventive est de réduire la probabilité d'apparition d'un dysfonctionnement, alors on peut dire qu'elle agit directement dans l'amélioration de la fiabilité. Puisque le préventif s'améliore la fiabilité va s’améliorer automatiquement.</a:t>
            </a:r>
          </a:p>
          <a:p>
            <a:endParaRPr lang="fr-F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3900" y="2306638"/>
            <a:ext cx="10972800" cy="1143000"/>
          </a:xfrm>
        </p:spPr>
        <p:txBody>
          <a:bodyPr>
            <a:normAutofit/>
          </a:bodyPr>
          <a:lstStyle/>
          <a:p>
            <a:r>
              <a:rPr lang="fr-FR" b="1" dirty="0">
                <a:solidFill>
                  <a:srgbClr val="FFFF00"/>
                </a:solidFill>
              </a:rPr>
              <a:t>3.4. Types de la maintenance préventive</a:t>
            </a:r>
            <a:br>
              <a:rPr lang="fr-FR" dirty="0">
                <a:solidFill>
                  <a:srgbClr val="FFFF00"/>
                </a:solidFill>
              </a:rPr>
            </a:br>
            <a:endParaRPr lang="fr-FR" dirty="0">
              <a:solidFill>
                <a:srgbClr val="FFFF00"/>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D3F87713-319F-4495-AF11-C3532DF1582C}"/>
              </a:ext>
            </a:extLst>
          </p:cNvPr>
          <p:cNvSpPr/>
          <p:nvPr/>
        </p:nvSpPr>
        <p:spPr>
          <a:xfrm>
            <a:off x="4303986" y="315310"/>
            <a:ext cx="2333297" cy="12297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Maintenance préventive</a:t>
            </a:r>
          </a:p>
        </p:txBody>
      </p:sp>
      <p:sp>
        <p:nvSpPr>
          <p:cNvPr id="5" name="ZoneTexte 4">
            <a:extLst>
              <a:ext uri="{FF2B5EF4-FFF2-40B4-BE49-F238E27FC236}">
                <a16:creationId xmlns:a16="http://schemas.microsoft.com/office/drawing/2014/main" id="{0C78E5DF-7D09-49B8-862B-592C830F0BFF}"/>
              </a:ext>
            </a:extLst>
          </p:cNvPr>
          <p:cNvSpPr txBox="1"/>
          <p:nvPr/>
        </p:nvSpPr>
        <p:spPr>
          <a:xfrm>
            <a:off x="331076" y="53002"/>
            <a:ext cx="3972910" cy="1754326"/>
          </a:xfrm>
          <a:prstGeom prst="rect">
            <a:avLst/>
          </a:prstGeom>
          <a:noFill/>
        </p:spPr>
        <p:txBody>
          <a:bodyPr wrap="square" rtlCol="0">
            <a:spAutoFit/>
          </a:bodyPr>
          <a:lstStyle/>
          <a:p>
            <a:r>
              <a:rPr lang="fr-FR"/>
              <a:t> « Maintenance exécutée à des intervalles prédéterminés ou selon des critères prescrits et destinée à réduire la probabilité de défaillance ou la dégradation du fonctionnement d'un bien »</a:t>
            </a:r>
            <a:endParaRPr lang="fr-FR" dirty="0"/>
          </a:p>
        </p:txBody>
      </p:sp>
      <p:sp>
        <p:nvSpPr>
          <p:cNvPr id="6" name="Rectangle : coins arrondis 5">
            <a:extLst>
              <a:ext uri="{FF2B5EF4-FFF2-40B4-BE49-F238E27FC236}">
                <a16:creationId xmlns:a16="http://schemas.microsoft.com/office/drawing/2014/main" id="{AF3D6F23-9287-45B2-8002-5D938702565D}"/>
              </a:ext>
            </a:extLst>
          </p:cNvPr>
          <p:cNvSpPr/>
          <p:nvPr/>
        </p:nvSpPr>
        <p:spPr>
          <a:xfrm>
            <a:off x="951186" y="3310757"/>
            <a:ext cx="2333297" cy="12297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Systématique</a:t>
            </a:r>
          </a:p>
        </p:txBody>
      </p:sp>
      <p:sp>
        <p:nvSpPr>
          <p:cNvPr id="7" name="Rectangle : coins arrondis 6">
            <a:extLst>
              <a:ext uri="{FF2B5EF4-FFF2-40B4-BE49-F238E27FC236}">
                <a16:creationId xmlns:a16="http://schemas.microsoft.com/office/drawing/2014/main" id="{D1EC003C-FB35-49BA-B59F-EC596CA254FF}"/>
              </a:ext>
            </a:extLst>
          </p:cNvPr>
          <p:cNvSpPr/>
          <p:nvPr/>
        </p:nvSpPr>
        <p:spPr>
          <a:xfrm>
            <a:off x="4787461" y="3310757"/>
            <a:ext cx="2333297" cy="12297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Conditionnelle</a:t>
            </a:r>
          </a:p>
        </p:txBody>
      </p:sp>
      <p:sp>
        <p:nvSpPr>
          <p:cNvPr id="8" name="Rectangle : coins arrondis 7">
            <a:extLst>
              <a:ext uri="{FF2B5EF4-FFF2-40B4-BE49-F238E27FC236}">
                <a16:creationId xmlns:a16="http://schemas.microsoft.com/office/drawing/2014/main" id="{5A1EC713-750B-4DE5-A593-496AD56D91D8}"/>
              </a:ext>
            </a:extLst>
          </p:cNvPr>
          <p:cNvSpPr/>
          <p:nvPr/>
        </p:nvSpPr>
        <p:spPr>
          <a:xfrm>
            <a:off x="8875985" y="3310757"/>
            <a:ext cx="2333297" cy="12297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Prévisionnelle</a:t>
            </a:r>
          </a:p>
        </p:txBody>
      </p:sp>
      <p:sp>
        <p:nvSpPr>
          <p:cNvPr id="9" name="ZoneTexte 8">
            <a:extLst>
              <a:ext uri="{FF2B5EF4-FFF2-40B4-BE49-F238E27FC236}">
                <a16:creationId xmlns:a16="http://schemas.microsoft.com/office/drawing/2014/main" id="{3B314335-D3FC-41E2-AFC2-572134D0FD17}"/>
              </a:ext>
            </a:extLst>
          </p:cNvPr>
          <p:cNvSpPr txBox="1"/>
          <p:nvPr/>
        </p:nvSpPr>
        <p:spPr>
          <a:xfrm>
            <a:off x="110358" y="4745421"/>
            <a:ext cx="3720662" cy="1754326"/>
          </a:xfrm>
          <a:prstGeom prst="rect">
            <a:avLst/>
          </a:prstGeom>
          <a:noFill/>
        </p:spPr>
        <p:txBody>
          <a:bodyPr wrap="square" rtlCol="0">
            <a:spAutoFit/>
          </a:bodyPr>
          <a:lstStyle/>
          <a:p>
            <a:r>
              <a:rPr lang="fr-FR"/>
              <a:t>« Maintenance préventive exécutée à des intervalles de temps préétablis ou selon un nombre défini d'unités d'usage mais sans contrôle préalable de l'état du bien »</a:t>
            </a:r>
            <a:endParaRPr lang="fr-FR" dirty="0"/>
          </a:p>
        </p:txBody>
      </p:sp>
      <p:sp>
        <p:nvSpPr>
          <p:cNvPr id="10" name="ZoneTexte 9">
            <a:extLst>
              <a:ext uri="{FF2B5EF4-FFF2-40B4-BE49-F238E27FC236}">
                <a16:creationId xmlns:a16="http://schemas.microsoft.com/office/drawing/2014/main" id="{413F64F8-7551-42DE-8317-7E430467D949}"/>
              </a:ext>
            </a:extLst>
          </p:cNvPr>
          <p:cNvSpPr txBox="1"/>
          <p:nvPr/>
        </p:nvSpPr>
        <p:spPr>
          <a:xfrm>
            <a:off x="4303986" y="4788364"/>
            <a:ext cx="3836279" cy="1754326"/>
          </a:xfrm>
          <a:prstGeom prst="rect">
            <a:avLst/>
          </a:prstGeom>
          <a:noFill/>
        </p:spPr>
        <p:txBody>
          <a:bodyPr wrap="square" rtlCol="0">
            <a:spAutoFit/>
          </a:bodyPr>
          <a:lstStyle/>
          <a:p>
            <a:r>
              <a:rPr lang="fr-FR" dirty="0"/>
              <a:t>« Maintenance préventive basée sur une surveillance du fonctionnement du bien et/ou des paramètres significatifs de ce fonctionnement intégrant les actions qui en découlent »</a:t>
            </a:r>
          </a:p>
        </p:txBody>
      </p:sp>
      <p:sp>
        <p:nvSpPr>
          <p:cNvPr id="11" name="ZoneTexte 10">
            <a:extLst>
              <a:ext uri="{FF2B5EF4-FFF2-40B4-BE49-F238E27FC236}">
                <a16:creationId xmlns:a16="http://schemas.microsoft.com/office/drawing/2014/main" id="{3853C76F-2EDD-4C99-804C-AF412BD94A6B}"/>
              </a:ext>
            </a:extLst>
          </p:cNvPr>
          <p:cNvSpPr txBox="1"/>
          <p:nvPr/>
        </p:nvSpPr>
        <p:spPr>
          <a:xfrm>
            <a:off x="8576441" y="4788364"/>
            <a:ext cx="3505201" cy="1754326"/>
          </a:xfrm>
          <a:prstGeom prst="rect">
            <a:avLst/>
          </a:prstGeom>
          <a:noFill/>
        </p:spPr>
        <p:txBody>
          <a:bodyPr wrap="square" rtlCol="0">
            <a:spAutoFit/>
          </a:bodyPr>
          <a:lstStyle/>
          <a:p>
            <a:r>
              <a:rPr lang="fr-FR"/>
              <a:t>« Maintenance conditionnelle exécutée en suivant les prévisions extrapolées de l'analyse et de l'évaluation de paramètres significatifs de la dégradation du bien »</a:t>
            </a:r>
            <a:endParaRPr lang="fr-FR" dirty="0"/>
          </a:p>
        </p:txBody>
      </p:sp>
      <p:cxnSp>
        <p:nvCxnSpPr>
          <p:cNvPr id="13" name="Connecteur droit avec flèche 12">
            <a:extLst>
              <a:ext uri="{FF2B5EF4-FFF2-40B4-BE49-F238E27FC236}">
                <a16:creationId xmlns:a16="http://schemas.microsoft.com/office/drawing/2014/main" id="{1C36688C-CF63-4D88-A916-CB4DD452FD1F}"/>
              </a:ext>
            </a:extLst>
          </p:cNvPr>
          <p:cNvCxnSpPr>
            <a:stCxn id="4" idx="2"/>
            <a:endCxn id="6" idx="0"/>
          </p:cNvCxnSpPr>
          <p:nvPr/>
        </p:nvCxnSpPr>
        <p:spPr>
          <a:xfrm flipH="1">
            <a:off x="2117835" y="1545021"/>
            <a:ext cx="3352800" cy="17657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0D94139E-CB4E-422D-BBC0-99ABB5C007B0}"/>
              </a:ext>
            </a:extLst>
          </p:cNvPr>
          <p:cNvCxnSpPr>
            <a:cxnSpLocks/>
            <a:stCxn id="4" idx="2"/>
            <a:endCxn id="7" idx="0"/>
          </p:cNvCxnSpPr>
          <p:nvPr/>
        </p:nvCxnSpPr>
        <p:spPr>
          <a:xfrm>
            <a:off x="5470635" y="1545021"/>
            <a:ext cx="483475" cy="17657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5CCDF9BC-D718-4C0F-8C02-F50C3B6F35B9}"/>
              </a:ext>
            </a:extLst>
          </p:cNvPr>
          <p:cNvCxnSpPr>
            <a:cxnSpLocks/>
            <a:stCxn id="4" idx="2"/>
            <a:endCxn id="8" idx="0"/>
          </p:cNvCxnSpPr>
          <p:nvPr/>
        </p:nvCxnSpPr>
        <p:spPr>
          <a:xfrm>
            <a:off x="5470635" y="1545021"/>
            <a:ext cx="4571999" cy="17657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4408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P spid="10" grpId="0"/>
      <p:bldP spid="11"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71592" y="1477085"/>
            <a:ext cx="10353762" cy="3695136"/>
          </a:xfrm>
        </p:spPr>
        <p:txBody>
          <a:bodyPr>
            <a:normAutofit/>
          </a:bodyPr>
          <a:lstStyle/>
          <a:p>
            <a:r>
              <a:rPr lang="fr-FR" sz="2400" dirty="0"/>
              <a:t>La maintenance systématique représente toutes les actions de prévention qui se fassent selon un calendrier de temps (hebdomadaires, mensuelles, trimestrielle, etc.) ou bien selon une unité d'usage (nombre d'heures de travail, nombre de pièces </a:t>
            </a:r>
            <a:r>
              <a:rPr lang="fr-FR" sz="2400" dirty="0" err="1"/>
              <a:t>fabriquées,etc</a:t>
            </a:r>
            <a:r>
              <a:rPr lang="fr-FR" sz="2400" dirty="0"/>
              <a:t>).</a:t>
            </a:r>
          </a:p>
          <a:p>
            <a:r>
              <a:rPr lang="fr-FR" sz="2400" dirty="0"/>
              <a:t>Dans ce type, nous effectuons les actions planifiées sans vérification de l'état du bien ou bien de l'état de l'organe à changer,</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AC4FA9-2165-46C1-9EC2-E6EEC49FDB3A}"/>
              </a:ext>
            </a:extLst>
          </p:cNvPr>
          <p:cNvSpPr>
            <a:spLocks noGrp="1"/>
          </p:cNvSpPr>
          <p:nvPr>
            <p:ph type="title"/>
          </p:nvPr>
        </p:nvSpPr>
        <p:spPr>
          <a:xfrm>
            <a:off x="239151" y="1002775"/>
            <a:ext cx="11342781" cy="1400530"/>
          </a:xfrm>
        </p:spPr>
        <p:txBody>
          <a:bodyPr>
            <a:normAutofit/>
          </a:bodyPr>
          <a:lstStyle/>
          <a:p>
            <a:pPr marL="742950" indent="-742950">
              <a:buClr>
                <a:srgbClr val="FF0000"/>
              </a:buClr>
            </a:pPr>
            <a:r>
              <a:rPr lang="fr-FR" dirty="0">
                <a:solidFill>
                  <a:srgbClr val="FFFF00"/>
                </a:solidFill>
              </a:rPr>
              <a:t>3.5. ESPRIT DE LA MAINTENANCE PREVENTIVE</a:t>
            </a:r>
          </a:p>
        </p:txBody>
      </p:sp>
      <p:pic>
        <p:nvPicPr>
          <p:cNvPr id="5" name="Image 4">
            <a:extLst>
              <a:ext uri="{FF2B5EF4-FFF2-40B4-BE49-F238E27FC236}">
                <a16:creationId xmlns:a16="http://schemas.microsoft.com/office/drawing/2014/main" id="{5D4A3B51-731A-4925-9064-80F8E984F092}"/>
              </a:ext>
            </a:extLst>
          </p:cNvPr>
          <p:cNvPicPr>
            <a:picLocks noChangeAspect="1"/>
          </p:cNvPicPr>
          <p:nvPr/>
        </p:nvPicPr>
        <p:blipFill>
          <a:blip r:embed="rId2"/>
          <a:stretch>
            <a:fillRect/>
          </a:stretch>
        </p:blipFill>
        <p:spPr>
          <a:xfrm>
            <a:off x="4630683" y="2483082"/>
            <a:ext cx="2489200" cy="2781300"/>
          </a:xfrm>
          <a:prstGeom prst="rect">
            <a:avLst/>
          </a:prstGeom>
        </p:spPr>
      </p:pic>
    </p:spTree>
    <p:extLst>
      <p:ext uri="{BB962C8B-B14F-4D97-AF65-F5344CB8AC3E}">
        <p14:creationId xmlns:p14="http://schemas.microsoft.com/office/powerpoint/2010/main" val="26619608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048F7095-4651-4998-AA56-B371BE343CE3}"/>
              </a:ext>
            </a:extLst>
          </p:cNvPr>
          <p:cNvSpPr/>
          <p:nvPr/>
        </p:nvSpPr>
        <p:spPr>
          <a:xfrm>
            <a:off x="599090" y="606972"/>
            <a:ext cx="4382814" cy="1592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t> L’objectif de la maintenance préventive demeure de réduire la probabilité de défaillance.</a:t>
            </a:r>
            <a:endParaRPr lang="fr-FR" dirty="0"/>
          </a:p>
        </p:txBody>
      </p:sp>
      <p:sp>
        <p:nvSpPr>
          <p:cNvPr id="5" name="Organigramme : Extraire 4">
            <a:extLst>
              <a:ext uri="{FF2B5EF4-FFF2-40B4-BE49-F238E27FC236}">
                <a16:creationId xmlns:a16="http://schemas.microsoft.com/office/drawing/2014/main" id="{D44059B6-7703-4D1F-BBE1-C7DF6C2B0BDC}"/>
              </a:ext>
            </a:extLst>
          </p:cNvPr>
          <p:cNvSpPr/>
          <p:nvPr/>
        </p:nvSpPr>
        <p:spPr>
          <a:xfrm>
            <a:off x="5171089" y="804041"/>
            <a:ext cx="819807" cy="945931"/>
          </a:xfrm>
          <a:prstGeom prst="flowChartExtra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rPr>
              <a:t>!</a:t>
            </a:r>
          </a:p>
        </p:txBody>
      </p:sp>
      <p:sp>
        <p:nvSpPr>
          <p:cNvPr id="6" name="ZoneTexte 5">
            <a:extLst>
              <a:ext uri="{FF2B5EF4-FFF2-40B4-BE49-F238E27FC236}">
                <a16:creationId xmlns:a16="http://schemas.microsoft.com/office/drawing/2014/main" id="{987D9DE7-82F8-46FE-B908-A39B86A5E7DB}"/>
              </a:ext>
            </a:extLst>
          </p:cNvPr>
          <p:cNvSpPr txBox="1"/>
          <p:nvPr/>
        </p:nvSpPr>
        <p:spPr>
          <a:xfrm>
            <a:off x="6180082" y="804041"/>
            <a:ext cx="5896303" cy="2031325"/>
          </a:xfrm>
          <a:prstGeom prst="rect">
            <a:avLst/>
          </a:prstGeom>
          <a:noFill/>
        </p:spPr>
        <p:txBody>
          <a:bodyPr wrap="square" rtlCol="0">
            <a:spAutoFit/>
          </a:bodyPr>
          <a:lstStyle/>
          <a:p>
            <a:r>
              <a:rPr lang="fr-FR" dirty="0"/>
              <a:t>il faut trouver le bon équilibre maintenance préventive / maintenance corrective (ou curative). L'équilibre maintenance corrective / préventive est différent pour chaque site industriel, de process, de manufacture, de service, etc. Il faut donc le déterminer spécifiquement.</a:t>
            </a:r>
            <a:br>
              <a:rPr lang="fr-FR" dirty="0"/>
            </a:br>
            <a:endParaRPr lang="fr-FR" dirty="0"/>
          </a:p>
        </p:txBody>
      </p:sp>
      <p:sp>
        <p:nvSpPr>
          <p:cNvPr id="7" name="Ellipse 6">
            <a:extLst>
              <a:ext uri="{FF2B5EF4-FFF2-40B4-BE49-F238E27FC236}">
                <a16:creationId xmlns:a16="http://schemas.microsoft.com/office/drawing/2014/main" id="{B6920304-1D1E-46D3-8CCD-139E86AA37C7}"/>
              </a:ext>
            </a:extLst>
          </p:cNvPr>
          <p:cNvSpPr/>
          <p:nvPr/>
        </p:nvSpPr>
        <p:spPr>
          <a:xfrm>
            <a:off x="835573" y="2985138"/>
            <a:ext cx="3909848" cy="12715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r>
              <a:rPr lang="fr-FR" b="1" dirty="0"/>
              <a:t>A quel moment pratique-t-on une maintenance préventive?</a:t>
            </a:r>
            <a:endParaRPr lang="fr-FR" dirty="0"/>
          </a:p>
        </p:txBody>
      </p:sp>
      <p:sp>
        <p:nvSpPr>
          <p:cNvPr id="8" name="ZoneTexte 7">
            <a:extLst>
              <a:ext uri="{FF2B5EF4-FFF2-40B4-BE49-F238E27FC236}">
                <a16:creationId xmlns:a16="http://schemas.microsoft.com/office/drawing/2014/main" id="{467F6C63-3337-464E-8C29-0EDEB0A959DF}"/>
              </a:ext>
            </a:extLst>
          </p:cNvPr>
          <p:cNvSpPr txBox="1"/>
          <p:nvPr/>
        </p:nvSpPr>
        <p:spPr>
          <a:xfrm>
            <a:off x="5870028" y="3297749"/>
            <a:ext cx="6353501" cy="646331"/>
          </a:xfrm>
          <a:prstGeom prst="rect">
            <a:avLst/>
          </a:prstGeom>
          <a:noFill/>
        </p:spPr>
        <p:txBody>
          <a:bodyPr wrap="square" rtlCol="0">
            <a:spAutoFit/>
          </a:bodyPr>
          <a:lstStyle/>
          <a:p>
            <a:r>
              <a:rPr lang="fr-FR" dirty="0"/>
              <a:t>- Défaillance n’est pas acceptable économiquement</a:t>
            </a:r>
          </a:p>
          <a:p>
            <a:r>
              <a:rPr lang="fr-FR" dirty="0"/>
              <a:t>- Défaillance a une incidence sur la sécurité</a:t>
            </a:r>
          </a:p>
        </p:txBody>
      </p:sp>
      <p:sp>
        <p:nvSpPr>
          <p:cNvPr id="9" name="Ellipse 8">
            <a:extLst>
              <a:ext uri="{FF2B5EF4-FFF2-40B4-BE49-F238E27FC236}">
                <a16:creationId xmlns:a16="http://schemas.microsoft.com/office/drawing/2014/main" id="{2CA473DF-60CD-49A3-929A-EE4D7A5AF010}"/>
              </a:ext>
            </a:extLst>
          </p:cNvPr>
          <p:cNvSpPr/>
          <p:nvPr/>
        </p:nvSpPr>
        <p:spPr>
          <a:xfrm>
            <a:off x="835573" y="5097718"/>
            <a:ext cx="3909848" cy="12715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Comment la justifier ??</a:t>
            </a:r>
          </a:p>
        </p:txBody>
      </p:sp>
      <p:sp>
        <p:nvSpPr>
          <p:cNvPr id="10" name="ZoneTexte 9">
            <a:extLst>
              <a:ext uri="{FF2B5EF4-FFF2-40B4-BE49-F238E27FC236}">
                <a16:creationId xmlns:a16="http://schemas.microsoft.com/office/drawing/2014/main" id="{1ED70CAA-C16C-4C15-A77C-B5E487FE49EA}"/>
              </a:ext>
            </a:extLst>
          </p:cNvPr>
          <p:cNvSpPr txBox="1"/>
          <p:nvPr/>
        </p:nvSpPr>
        <p:spPr>
          <a:xfrm>
            <a:off x="5870027" y="4923363"/>
            <a:ext cx="6353501" cy="369332"/>
          </a:xfrm>
          <a:prstGeom prst="rect">
            <a:avLst/>
          </a:prstGeom>
          <a:noFill/>
        </p:spPr>
        <p:txBody>
          <a:bodyPr wrap="square" rtlCol="0">
            <a:spAutoFit/>
          </a:bodyPr>
          <a:lstStyle/>
          <a:p>
            <a:r>
              <a:rPr lang="fr-FR" dirty="0"/>
              <a:t>Coût défaillance &gt; Coût intervention préventive</a:t>
            </a:r>
          </a:p>
        </p:txBody>
      </p:sp>
      <p:pic>
        <p:nvPicPr>
          <p:cNvPr id="12" name="Image 11">
            <a:extLst>
              <a:ext uri="{FF2B5EF4-FFF2-40B4-BE49-F238E27FC236}">
                <a16:creationId xmlns:a16="http://schemas.microsoft.com/office/drawing/2014/main" id="{38EE4067-31E3-463B-89E8-9735E4020C64}"/>
              </a:ext>
            </a:extLst>
          </p:cNvPr>
          <p:cNvPicPr>
            <a:picLocks noChangeAspect="1"/>
          </p:cNvPicPr>
          <p:nvPr/>
        </p:nvPicPr>
        <p:blipFill>
          <a:blip r:embed="rId2"/>
          <a:stretch>
            <a:fillRect/>
          </a:stretch>
        </p:blipFill>
        <p:spPr>
          <a:xfrm>
            <a:off x="7799989" y="5491857"/>
            <a:ext cx="1757188" cy="1271552"/>
          </a:xfrm>
          <a:prstGeom prst="rect">
            <a:avLst/>
          </a:prstGeom>
        </p:spPr>
      </p:pic>
    </p:spTree>
    <p:extLst>
      <p:ext uri="{BB962C8B-B14F-4D97-AF65-F5344CB8AC3E}">
        <p14:creationId xmlns:p14="http://schemas.microsoft.com/office/powerpoint/2010/main" val="3485404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par>
                                <p:cTn id="33" presetID="14" presetClass="entr" presetSubtype="1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randombar(horizontal)">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animBg="1"/>
      <p:bldP spid="9" grpId="0" animBg="1"/>
      <p:bldP spid="10"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Comment calculer le coût d'intervention préventive ?</a:t>
            </a:r>
            <a:endParaRPr lang="fr-FR" dirty="0">
              <a:solidFill>
                <a:srgbClr val="FFC000"/>
              </a:solidFill>
            </a:endParaRPr>
          </a:p>
        </p:txBody>
      </p:sp>
      <p:sp>
        <p:nvSpPr>
          <p:cNvPr id="3" name="Espace réservé du contenu 2"/>
          <p:cNvSpPr>
            <a:spLocks noGrp="1"/>
          </p:cNvSpPr>
          <p:nvPr>
            <p:ph idx="1"/>
          </p:nvPr>
        </p:nvSpPr>
        <p:spPr/>
        <p:txBody>
          <a:bodyPr/>
          <a:lstStyle/>
          <a:p>
            <a:r>
              <a:rPr lang="fr-FR" dirty="0"/>
              <a:t>Toutes les interventions de maintenance ont des coûts directs et indirects qui varient selon le type d'intervention.</a:t>
            </a:r>
          </a:p>
          <a:p>
            <a:r>
              <a:rPr lang="fr-FR" dirty="0"/>
              <a:t> Dans la majorité des cas, les actions préventives se déroulent dans des temps morts de la production, dans ce cas les coûts indirects sont nuls , on calcule juste les couts directs. Par contre si l'intervention préventive va causer l'arrêt de la ligne, il faut donc calculer les coûts directs et indirects.</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WhatsApp Image 2023-02-09 at 23.39.25.jpeg"/>
          <p:cNvPicPr>
            <a:picLocks noGrp="1" noChangeAspect="1"/>
          </p:cNvPicPr>
          <p:nvPr>
            <p:ph idx="1"/>
          </p:nvPr>
        </p:nvPicPr>
        <p:blipFill>
          <a:blip r:embed="rId2"/>
          <a:stretch>
            <a:fillRect/>
          </a:stretch>
        </p:blipFill>
        <p:spPr>
          <a:xfrm>
            <a:off x="2815771" y="127391"/>
            <a:ext cx="5907315" cy="6541805"/>
          </a:xfr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761" y="609600"/>
            <a:ext cx="10901796" cy="1326321"/>
          </a:xfrm>
        </p:spPr>
        <p:txBody>
          <a:bodyPr>
            <a:normAutofit/>
          </a:bodyPr>
          <a:lstStyle/>
          <a:p>
            <a:r>
              <a:rPr lang="fr-FR" b="1" dirty="0">
                <a:solidFill>
                  <a:srgbClr val="FFFF00"/>
                </a:solidFill>
              </a:rPr>
              <a:t>3.6. ETABLISSEMENT DU PLAN PREVENTIF</a:t>
            </a:r>
            <a:endParaRPr lang="fr-FR" dirty="0">
              <a:solidFill>
                <a:srgbClr val="FFFF00"/>
              </a:solidFill>
            </a:endParaRPr>
          </a:p>
        </p:txBody>
      </p:sp>
      <p:sp>
        <p:nvSpPr>
          <p:cNvPr id="3" name="Espace réservé du contenu 2"/>
          <p:cNvSpPr>
            <a:spLocks noGrp="1"/>
          </p:cNvSpPr>
          <p:nvPr>
            <p:ph idx="1"/>
          </p:nvPr>
        </p:nvSpPr>
        <p:spPr/>
        <p:txBody>
          <a:bodyPr/>
          <a:lstStyle/>
          <a:p>
            <a:r>
              <a:rPr lang="fr-FR" dirty="0"/>
              <a:t>C'est l'étape la plus importante dans la maintenance préventive, la majorité des gens s'occupent juste du lancement des travaux préventifs, ils ne passent pas le temps nécessaire dans l'étude et l'établissement du plan préventif, et à la fin ils récupèrent des mauvaises résultats.</a:t>
            </a:r>
          </a:p>
          <a:p>
            <a:r>
              <a:rPr lang="fr-FR" dirty="0"/>
              <a:t> Je vous conseille ,mes amis, de ne pas perdre votre effort à créer une image brillante sur votre lancement du préventif. Concentrez vos efforts dans la création d'un plan efficace et complet.</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1931" y="0"/>
            <a:ext cx="10353761" cy="1326321"/>
          </a:xfrm>
        </p:spPr>
        <p:txBody>
          <a:bodyPr>
            <a:normAutofit/>
          </a:bodyPr>
          <a:lstStyle/>
          <a:p>
            <a:r>
              <a:rPr lang="fr-FR" sz="2800" dirty="0">
                <a:solidFill>
                  <a:srgbClr val="FFC000"/>
                </a:solidFill>
              </a:rPr>
              <a:t>On peut diviser la phase de la création en deux partie : </a:t>
            </a:r>
            <a:br>
              <a:rPr lang="fr-FR" sz="2800" dirty="0"/>
            </a:br>
            <a:r>
              <a:rPr lang="fr-FR" sz="2800" b="1" dirty="0">
                <a:solidFill>
                  <a:srgbClr val="D9F147"/>
                </a:solidFill>
              </a:rPr>
              <a:t>Le format du plan</a:t>
            </a:r>
            <a:endParaRPr lang="fr-FR" sz="2800" dirty="0">
              <a:solidFill>
                <a:srgbClr val="D9F147"/>
              </a:solidFill>
            </a:endParaRPr>
          </a:p>
        </p:txBody>
      </p:sp>
      <p:sp>
        <p:nvSpPr>
          <p:cNvPr id="3" name="Espace réservé du contenu 2"/>
          <p:cNvSpPr>
            <a:spLocks noGrp="1"/>
          </p:cNvSpPr>
          <p:nvPr>
            <p:ph idx="1"/>
          </p:nvPr>
        </p:nvSpPr>
        <p:spPr>
          <a:xfrm>
            <a:off x="913794" y="1420837"/>
            <a:ext cx="10523239" cy="5036234"/>
          </a:xfrm>
        </p:spPr>
        <p:txBody>
          <a:bodyPr>
            <a:normAutofit fontScale="92500" lnSpcReduction="20000"/>
          </a:bodyPr>
          <a:lstStyle/>
          <a:p>
            <a:pPr>
              <a:buNone/>
            </a:pPr>
            <a:r>
              <a:rPr lang="fr-FR" dirty="0"/>
              <a:t>Le plan  préventif doit contenir les informations suivantes : </a:t>
            </a:r>
          </a:p>
          <a:p>
            <a:pPr lvl="0">
              <a:buFont typeface="Wingdings" pitchFamily="2" charset="2"/>
              <a:buChar char="Ø"/>
            </a:pPr>
            <a:r>
              <a:rPr lang="fr-FR" dirty="0"/>
              <a:t>La désignation et la codification du bien</a:t>
            </a:r>
          </a:p>
          <a:p>
            <a:pPr lvl="0">
              <a:buFont typeface="Wingdings" pitchFamily="2" charset="2"/>
              <a:buChar char="Ø"/>
            </a:pPr>
            <a:r>
              <a:rPr lang="fr-FR" dirty="0"/>
              <a:t>La description       : Description de l'action à réaliser</a:t>
            </a:r>
          </a:p>
          <a:p>
            <a:pPr lvl="0">
              <a:buFont typeface="Wingdings" pitchFamily="2" charset="2"/>
              <a:buChar char="Ø"/>
            </a:pPr>
            <a:r>
              <a:rPr lang="fr-FR" dirty="0"/>
              <a:t>La nature d'action: Mécanique/Electrique/....</a:t>
            </a:r>
          </a:p>
          <a:p>
            <a:pPr lvl="0">
              <a:buFont typeface="Wingdings" pitchFamily="2" charset="2"/>
              <a:buChar char="Ø"/>
            </a:pPr>
            <a:r>
              <a:rPr lang="fr-FR" dirty="0"/>
              <a:t>Le type d'action    : Systématique/conditionnelle</a:t>
            </a:r>
          </a:p>
          <a:p>
            <a:pPr lvl="0">
              <a:buFont typeface="Wingdings" pitchFamily="2" charset="2"/>
              <a:buChar char="Ø"/>
            </a:pPr>
            <a:r>
              <a:rPr lang="fr-FR" dirty="0"/>
              <a:t>le Mode d'action  : en marche ou en arrêt</a:t>
            </a:r>
          </a:p>
          <a:p>
            <a:pPr lvl="0">
              <a:buFont typeface="Wingdings" pitchFamily="2" charset="2"/>
              <a:buChar char="Ø"/>
            </a:pPr>
            <a:r>
              <a:rPr lang="fr-FR" dirty="0"/>
              <a:t>La MO nécessaire : nombre des agents nécessaires par spécialité (Mécanicien, Electricien,..).</a:t>
            </a:r>
          </a:p>
          <a:p>
            <a:pPr lvl="0">
              <a:buFont typeface="Wingdings" pitchFamily="2" charset="2"/>
              <a:buChar char="Ø"/>
            </a:pPr>
            <a:r>
              <a:rPr lang="fr-FR" dirty="0"/>
              <a:t>La durée                 : la durée prévue pour réaliser cette action.</a:t>
            </a:r>
          </a:p>
          <a:p>
            <a:pPr lvl="0">
              <a:buFont typeface="Wingdings" pitchFamily="2" charset="2"/>
              <a:buChar char="Ø"/>
            </a:pPr>
            <a:r>
              <a:rPr lang="fr-FR" dirty="0"/>
              <a:t>La fréquence         : la fréquence de réalisation d'action (mensuelle, trimestrielle,...,nombre  d'heure, nombre de pièce,...).</a:t>
            </a:r>
          </a:p>
          <a:p>
            <a:pPr lvl="0">
              <a:buFont typeface="Wingdings" pitchFamily="2" charset="2"/>
              <a:buChar char="Ø"/>
            </a:pPr>
            <a:r>
              <a:rPr lang="fr-FR" dirty="0"/>
              <a:t>Observations         : dans le cas des interventions spéciales, nous ajoutons des observations  pour aider les agents maintenance à bien réaliser l'action.</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817562"/>
          </a:xfrm>
        </p:spPr>
        <p:txBody>
          <a:bodyPr>
            <a:normAutofit/>
          </a:bodyPr>
          <a:lstStyle/>
          <a:p>
            <a:r>
              <a:rPr lang="fr-FR" b="1" dirty="0">
                <a:solidFill>
                  <a:srgbClr val="D9F147"/>
                </a:solidFill>
              </a:rPr>
              <a:t>.  les actions à intégrer dans le plan</a:t>
            </a:r>
            <a:endParaRPr lang="fr-FR" dirty="0">
              <a:solidFill>
                <a:srgbClr val="D9F147"/>
              </a:solidFill>
            </a:endParaRPr>
          </a:p>
        </p:txBody>
      </p:sp>
      <p:sp>
        <p:nvSpPr>
          <p:cNvPr id="3" name="Espace réservé du contenu 2"/>
          <p:cNvSpPr>
            <a:spLocks noGrp="1"/>
          </p:cNvSpPr>
          <p:nvPr>
            <p:ph idx="1"/>
          </p:nvPr>
        </p:nvSpPr>
        <p:spPr>
          <a:xfrm>
            <a:off x="815926" y="1195753"/>
            <a:ext cx="10761785" cy="5416061"/>
          </a:xfrm>
        </p:spPr>
        <p:txBody>
          <a:bodyPr>
            <a:normAutofit/>
          </a:bodyPr>
          <a:lstStyle/>
          <a:p>
            <a:r>
              <a:rPr lang="fr-FR" dirty="0"/>
              <a:t>Normalement, les actions à réaliser sont prises du catalogue de constructeur de la machine, mais parfois, on se retrouve dans des cas où les machines n'ont pas un catalogue, ou bien le catalogue ne contient que les actions de maintenance premier niveau!!! que nous devons faire alors ???</a:t>
            </a:r>
          </a:p>
          <a:p>
            <a:r>
              <a:rPr lang="fr-FR" dirty="0"/>
              <a:t>D'après mon expérience, je vous liste ci après les sources possibles pour déterminer les actions préventives à lancer : </a:t>
            </a:r>
          </a:p>
          <a:p>
            <a:r>
              <a:rPr lang="fr-FR" u="sng" dirty="0"/>
              <a:t>Le catalogue fournisseur :</a:t>
            </a:r>
            <a:r>
              <a:rPr lang="fr-FR" dirty="0"/>
              <a:t> Essayer de soulever les actions du catalogue fournisseur, si vous le n'avez pas, utilisez les sources suivantes.</a:t>
            </a:r>
          </a:p>
          <a:p>
            <a:r>
              <a:rPr lang="fr-FR" u="sng" dirty="0"/>
              <a:t>L'historique de la machine :</a:t>
            </a:r>
            <a:r>
              <a:rPr lang="fr-FR" dirty="0"/>
              <a:t>  ou bien la fiche de vie, essayez de se baser sur cette fiche , soulevez les pannes déjà mentionnées et estimez une fréquence d'intervention basée sur la fréquence d'apparition de la panne.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85660" y="1181664"/>
            <a:ext cx="10353762" cy="3695136"/>
          </a:xfrm>
        </p:spPr>
        <p:txBody>
          <a:bodyPr>
            <a:normAutofit lnSpcReduction="10000"/>
          </a:bodyPr>
          <a:lstStyle/>
          <a:p>
            <a:r>
              <a:rPr lang="fr-FR" u="sng" dirty="0"/>
              <a:t>L'analyse AMDEC/MBF       :</a:t>
            </a:r>
            <a:r>
              <a:rPr lang="fr-FR" dirty="0"/>
              <a:t> c'est la source la plus fiable et la plus efficace, même si vous disposez des deux sources précédentes, vous devez l'utiliser pour rendre votre plan efficace. L'analyse AMDEC et la Maintenance Basée sur la Fiabilité sont des méthodes d'analyse des modes des dysfonctionnements du bien, et elles vous aident à trouver les dysfonctionnements critiques et de choisir les actions de correction et de prévention adéquates.(elles sont détaillées dans le chapitre des méthodes d'amélioration)</a:t>
            </a:r>
          </a:p>
          <a:p>
            <a:r>
              <a:rPr lang="fr-FR" u="sng" dirty="0"/>
              <a:t>La maintenance productive : </a:t>
            </a:r>
            <a:r>
              <a:rPr lang="fr-FR" dirty="0"/>
              <a:t>après avoir installé le principe de la maintenance productive (comme nous avons vu dans le chapitre précédent), nous allons avoir une source continue et à jours des actions préventives efficaces.</a:t>
            </a:r>
          </a:p>
          <a:p>
            <a:endParaRPr lang="fr-FR" dirty="0"/>
          </a:p>
        </p:txBody>
      </p:sp>
      <p:sp>
        <p:nvSpPr>
          <p:cNvPr id="4" name="ZoneTexte 3"/>
          <p:cNvSpPr txBox="1"/>
          <p:nvPr/>
        </p:nvSpPr>
        <p:spPr>
          <a:xfrm>
            <a:off x="1498600" y="5905500"/>
            <a:ext cx="3721100" cy="369332"/>
          </a:xfrm>
          <a:prstGeom prst="rect">
            <a:avLst/>
          </a:prstGeom>
          <a:noFill/>
        </p:spPr>
        <p:txBody>
          <a:bodyPr wrap="square" rtlCol="0">
            <a:spAutoFit/>
          </a:bodyPr>
          <a:lstStyle/>
          <a:p>
            <a:pPr algn="ctr"/>
            <a:r>
              <a:rPr lang="fr-FR" b="1" dirty="0">
                <a:solidFill>
                  <a:srgbClr val="FF0000"/>
                </a:solidFill>
              </a:rPr>
              <a:t>EXEMPLE PLAN PREVENTIVE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3895" y="609600"/>
            <a:ext cx="11784037" cy="1326321"/>
          </a:xfrm>
        </p:spPr>
        <p:txBody>
          <a:bodyPr>
            <a:normAutofit/>
          </a:bodyPr>
          <a:lstStyle/>
          <a:p>
            <a:r>
              <a:rPr lang="fr-FR" sz="3200" b="1" dirty="0">
                <a:solidFill>
                  <a:srgbClr val="FFFF00"/>
                </a:solidFill>
              </a:rPr>
              <a:t>3.7. PLANNING DE LA MAINTENANCE PREVENTIVE</a:t>
            </a:r>
            <a:endParaRPr lang="fr-FR" sz="3200" dirty="0">
              <a:solidFill>
                <a:srgbClr val="FFFF00"/>
              </a:solidFill>
            </a:endParaRPr>
          </a:p>
        </p:txBody>
      </p:sp>
      <p:sp>
        <p:nvSpPr>
          <p:cNvPr id="3" name="Espace réservé du contenu 2"/>
          <p:cNvSpPr>
            <a:spLocks noGrp="1"/>
          </p:cNvSpPr>
          <p:nvPr>
            <p:ph idx="1"/>
          </p:nvPr>
        </p:nvSpPr>
        <p:spPr/>
        <p:txBody>
          <a:bodyPr/>
          <a:lstStyle/>
          <a:p>
            <a:r>
              <a:rPr lang="fr-FR" dirty="0"/>
              <a:t>Le planning préventif représente la répartition de toutes les actions préventives sur le temps, la chose qui facilite le suivi de la réalisation de ces actions. </a:t>
            </a:r>
          </a:p>
          <a:p>
            <a:r>
              <a:rPr lang="fr-FR" dirty="0"/>
              <a:t>Aussi il joue un rôle très important de communication avec le service production, ce dernier qui valide aussi ce planning de son coté et le prend en considération lors de la réalisation du planning de production.</a:t>
            </a:r>
          </a:p>
          <a:p>
            <a:endParaRPr lang="fr-FR" dirty="0"/>
          </a:p>
        </p:txBody>
      </p:sp>
      <p:sp>
        <p:nvSpPr>
          <p:cNvPr id="4" name="ZoneTexte 3"/>
          <p:cNvSpPr txBox="1"/>
          <p:nvPr/>
        </p:nvSpPr>
        <p:spPr>
          <a:xfrm>
            <a:off x="4508500" y="5524500"/>
            <a:ext cx="2882900" cy="369332"/>
          </a:xfrm>
          <a:prstGeom prst="rect">
            <a:avLst/>
          </a:prstGeom>
          <a:noFill/>
        </p:spPr>
        <p:txBody>
          <a:bodyPr wrap="square" rtlCol="0">
            <a:spAutoFit/>
          </a:bodyPr>
          <a:lstStyle/>
          <a:p>
            <a:pPr algn="ctr"/>
            <a:r>
              <a:rPr lang="fr-FR" b="1" dirty="0">
                <a:solidFill>
                  <a:srgbClr val="FF0000"/>
                </a:solidFill>
              </a:rPr>
              <a:t>EXEMPLE PLANNING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solidFill>
                  <a:srgbClr val="FFFF00"/>
                </a:solidFill>
              </a:rPr>
              <a:t>3.8. ENREGISTREMENT DE LA MAINTENANCE PREVENTIVE</a:t>
            </a:r>
            <a:endParaRPr lang="fr-FR" sz="3200" dirty="0">
              <a:solidFill>
                <a:srgbClr val="FFFF00"/>
              </a:solidFill>
            </a:endParaRPr>
          </a:p>
        </p:txBody>
      </p:sp>
      <p:sp>
        <p:nvSpPr>
          <p:cNvPr id="3" name="Espace réservé du contenu 2"/>
          <p:cNvSpPr>
            <a:spLocks noGrp="1"/>
          </p:cNvSpPr>
          <p:nvPr>
            <p:ph idx="1"/>
          </p:nvPr>
        </p:nvSpPr>
        <p:spPr/>
        <p:txBody>
          <a:bodyPr>
            <a:normAutofit fontScale="92500" lnSpcReduction="10000"/>
          </a:bodyPr>
          <a:lstStyle/>
          <a:p>
            <a:r>
              <a:rPr lang="fr-FR" dirty="0"/>
              <a:t>Après avoir établi et lancé le plan et le planning préventif, nous suivons leur réalisation sur terrain par la création des fiches et des enregistrements à remplir par les agents de maintenance pour valider la réalisation ou le report si l’intervention est reportée.</a:t>
            </a:r>
          </a:p>
          <a:p>
            <a:r>
              <a:rPr lang="fr-FR" dirty="0"/>
              <a:t>Pour les actions de premier niveau (maintenance conditionnelle) on peut utiliser des check-list. </a:t>
            </a:r>
          </a:p>
          <a:p>
            <a:r>
              <a:rPr lang="fr-FR" dirty="0"/>
              <a:t>Pour les actions de deuxième niveau ou plus (maintenance systématique)on peut se servir du rapport d'intervention (déjà présenté dans la partie corrective).</a:t>
            </a:r>
          </a:p>
          <a:p>
            <a:r>
              <a:rPr lang="fr-FR" dirty="0"/>
              <a:t>Comme nous avons mentionné dans le chapitre de la maintenance corrective, les enregistrements sont l'outil de collecte des données et la base de calcul des indicateurs de performances.</a:t>
            </a:r>
          </a:p>
          <a:p>
            <a:endParaRPr lang="fr-FR" dirty="0"/>
          </a:p>
        </p:txBody>
      </p:sp>
      <p:sp>
        <p:nvSpPr>
          <p:cNvPr id="4" name="ZoneTexte 3"/>
          <p:cNvSpPr txBox="1"/>
          <p:nvPr/>
        </p:nvSpPr>
        <p:spPr>
          <a:xfrm>
            <a:off x="6400800" y="5969000"/>
            <a:ext cx="2260600" cy="369332"/>
          </a:xfrm>
          <a:prstGeom prst="rect">
            <a:avLst/>
          </a:prstGeom>
          <a:noFill/>
        </p:spPr>
        <p:txBody>
          <a:bodyPr wrap="square" rtlCol="0">
            <a:spAutoFit/>
          </a:bodyPr>
          <a:lstStyle/>
          <a:p>
            <a:r>
              <a:rPr lang="fr-FR" b="1" dirty="0">
                <a:solidFill>
                  <a:srgbClr val="FF0000"/>
                </a:solidFill>
              </a:rPr>
              <a:t>EXEMPLE CHECK LIST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446338"/>
            <a:ext cx="12192000" cy="1143000"/>
          </a:xfrm>
        </p:spPr>
        <p:txBody>
          <a:bodyPr>
            <a:noAutofit/>
          </a:bodyPr>
          <a:lstStyle/>
          <a:p>
            <a:r>
              <a:rPr lang="fr-FR" sz="3600" b="1" dirty="0">
                <a:solidFill>
                  <a:srgbClr val="FFFF00"/>
                </a:solidFill>
              </a:rPr>
              <a:t>3.9. DEROULEMENT STANDARD DE LA MAINTENANCE PREVENTIVE</a:t>
            </a:r>
            <a:endParaRPr lang="fr-FR" sz="3600" dirty="0">
              <a:solidFill>
                <a:srgbClr val="FFFF00"/>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849086" y="378823"/>
            <a:ext cx="2351314" cy="104502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t>Planification de l’intervention</a:t>
            </a:r>
          </a:p>
        </p:txBody>
      </p:sp>
      <p:sp>
        <p:nvSpPr>
          <p:cNvPr id="5" name="Rectangle à coins arrondis 4"/>
          <p:cNvSpPr/>
          <p:nvPr/>
        </p:nvSpPr>
        <p:spPr>
          <a:xfrm>
            <a:off x="849085" y="1959429"/>
            <a:ext cx="2351314" cy="104502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t>Organisation de l’intervention</a:t>
            </a:r>
          </a:p>
        </p:txBody>
      </p:sp>
      <p:sp>
        <p:nvSpPr>
          <p:cNvPr id="6" name="Organigramme : Décision 5"/>
          <p:cNvSpPr/>
          <p:nvPr/>
        </p:nvSpPr>
        <p:spPr>
          <a:xfrm>
            <a:off x="1005839" y="3553097"/>
            <a:ext cx="2037806" cy="1071155"/>
          </a:xfrm>
          <a:prstGeom prst="flowChartDecisi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1600" b="1" dirty="0"/>
              <a:t>Possible?</a:t>
            </a:r>
          </a:p>
        </p:txBody>
      </p:sp>
      <p:sp>
        <p:nvSpPr>
          <p:cNvPr id="7" name="Rectangle à coins arrondis 6"/>
          <p:cNvSpPr/>
          <p:nvPr/>
        </p:nvSpPr>
        <p:spPr>
          <a:xfrm>
            <a:off x="862148" y="5133704"/>
            <a:ext cx="2351314" cy="104502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t>Réalisation de l’intervention</a:t>
            </a:r>
          </a:p>
        </p:txBody>
      </p:sp>
      <p:sp>
        <p:nvSpPr>
          <p:cNvPr id="8" name="Organigramme : Décision 7"/>
          <p:cNvSpPr/>
          <p:nvPr/>
        </p:nvSpPr>
        <p:spPr>
          <a:xfrm>
            <a:off x="4165600" y="5094514"/>
            <a:ext cx="2476499" cy="1071155"/>
          </a:xfrm>
          <a:prstGeom prst="flowChartDecisi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1200" b="1" dirty="0"/>
              <a:t>Vérification</a:t>
            </a:r>
          </a:p>
          <a:p>
            <a:pPr algn="ctr"/>
            <a:r>
              <a:rPr lang="fr-FR" sz="1200" b="1" dirty="0"/>
              <a:t>OK??</a:t>
            </a:r>
          </a:p>
        </p:txBody>
      </p:sp>
      <p:sp>
        <p:nvSpPr>
          <p:cNvPr id="9" name="Rectangle à coins arrondis 8"/>
          <p:cNvSpPr/>
          <p:nvPr/>
        </p:nvSpPr>
        <p:spPr>
          <a:xfrm>
            <a:off x="7537268" y="5094516"/>
            <a:ext cx="2351314" cy="104502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t>Réception Technique</a:t>
            </a:r>
          </a:p>
        </p:txBody>
      </p:sp>
      <p:sp>
        <p:nvSpPr>
          <p:cNvPr id="10" name="Rectangle à coins arrondis 9"/>
          <p:cNvSpPr/>
          <p:nvPr/>
        </p:nvSpPr>
        <p:spPr>
          <a:xfrm>
            <a:off x="7537269" y="3213465"/>
            <a:ext cx="2351314" cy="104502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t>mise à jours du fiche de vie équipement</a:t>
            </a:r>
          </a:p>
        </p:txBody>
      </p:sp>
      <p:sp>
        <p:nvSpPr>
          <p:cNvPr id="11" name="ZoneTexte 10"/>
          <p:cNvSpPr txBox="1"/>
          <p:nvPr/>
        </p:nvSpPr>
        <p:spPr>
          <a:xfrm>
            <a:off x="3423194" y="296454"/>
            <a:ext cx="1593669" cy="64633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fr-FR" dirty="0"/>
              <a:t>Planning MP </a:t>
            </a:r>
            <a:r>
              <a:rPr lang="fr-FR" b="1" i="1" u="sng" dirty="0"/>
              <a:t>validé</a:t>
            </a:r>
          </a:p>
        </p:txBody>
      </p:sp>
      <p:sp>
        <p:nvSpPr>
          <p:cNvPr id="12" name="ZoneTexte 11"/>
          <p:cNvSpPr txBox="1"/>
          <p:nvPr/>
        </p:nvSpPr>
        <p:spPr>
          <a:xfrm>
            <a:off x="9971063" y="5082150"/>
            <a:ext cx="147320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fr-FR" sz="1400" dirty="0"/>
              <a:t>Rapport </a:t>
            </a:r>
          </a:p>
          <a:p>
            <a:r>
              <a:rPr lang="fr-FR" sz="1400" dirty="0"/>
              <a:t>d’intervention</a:t>
            </a:r>
            <a:endParaRPr lang="fr-FR" sz="1400" b="1" i="1" u="sng" dirty="0"/>
          </a:p>
        </p:txBody>
      </p:sp>
      <p:sp>
        <p:nvSpPr>
          <p:cNvPr id="13" name="ZoneTexte 12"/>
          <p:cNvSpPr txBox="1"/>
          <p:nvPr/>
        </p:nvSpPr>
        <p:spPr>
          <a:xfrm>
            <a:off x="10071462" y="3455406"/>
            <a:ext cx="1637938"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fr-FR" b="1" dirty="0"/>
              <a:t>Fiche de vie</a:t>
            </a:r>
          </a:p>
        </p:txBody>
      </p:sp>
      <p:cxnSp>
        <p:nvCxnSpPr>
          <p:cNvPr id="15" name="Connecteur droit avec flèche 14"/>
          <p:cNvCxnSpPr>
            <a:stCxn id="4" idx="2"/>
            <a:endCxn id="5" idx="0"/>
          </p:cNvCxnSpPr>
          <p:nvPr/>
        </p:nvCxnSpPr>
        <p:spPr>
          <a:xfrm rot="5400000">
            <a:off x="1756954" y="1691640"/>
            <a:ext cx="535578" cy="1"/>
          </a:xfrm>
          <a:prstGeom prst="straightConnector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cxnSp>
        <p:nvCxnSpPr>
          <p:cNvPr id="16" name="Connecteur droit avec flèche 15"/>
          <p:cNvCxnSpPr>
            <a:stCxn id="5" idx="2"/>
            <a:endCxn id="6" idx="0"/>
          </p:cNvCxnSpPr>
          <p:nvPr/>
        </p:nvCxnSpPr>
        <p:spPr>
          <a:xfrm rot="5400000">
            <a:off x="1750422" y="3278777"/>
            <a:ext cx="548640" cy="1588"/>
          </a:xfrm>
          <a:prstGeom prst="straightConnector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cxnSp>
        <p:nvCxnSpPr>
          <p:cNvPr id="20" name="Connecteur en angle 19"/>
          <p:cNvCxnSpPr>
            <a:stCxn id="6" idx="1"/>
            <a:endCxn id="4" idx="1"/>
          </p:cNvCxnSpPr>
          <p:nvPr/>
        </p:nvCxnSpPr>
        <p:spPr>
          <a:xfrm rot="10800000">
            <a:off x="849087" y="901337"/>
            <a:ext cx="156753" cy="3187338"/>
          </a:xfrm>
          <a:prstGeom prst="bentConnector3">
            <a:avLst>
              <a:gd name="adj1" fmla="val 445837"/>
            </a:avLst>
          </a:prstGeom>
          <a:ln>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a:stCxn id="6" idx="2"/>
            <a:endCxn id="7" idx="0"/>
          </p:cNvCxnSpPr>
          <p:nvPr/>
        </p:nvCxnSpPr>
        <p:spPr>
          <a:xfrm rot="16200000" flipH="1">
            <a:off x="1776547" y="4872446"/>
            <a:ext cx="509452" cy="13063"/>
          </a:xfrm>
          <a:prstGeom prst="straightConnector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cxnSp>
        <p:nvCxnSpPr>
          <p:cNvPr id="25" name="Connecteur droit avec flèche 24"/>
          <p:cNvCxnSpPr>
            <a:stCxn id="7" idx="3"/>
            <a:endCxn id="8" idx="1"/>
          </p:cNvCxnSpPr>
          <p:nvPr/>
        </p:nvCxnSpPr>
        <p:spPr>
          <a:xfrm flipV="1">
            <a:off x="3213462" y="5630092"/>
            <a:ext cx="952138" cy="26126"/>
          </a:xfrm>
          <a:prstGeom prst="straightConnector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cxnSp>
        <p:nvCxnSpPr>
          <p:cNvPr id="28" name="Connecteur droit avec flèche 27"/>
          <p:cNvCxnSpPr>
            <a:stCxn id="8" idx="3"/>
            <a:endCxn id="9" idx="1"/>
          </p:cNvCxnSpPr>
          <p:nvPr/>
        </p:nvCxnSpPr>
        <p:spPr>
          <a:xfrm flipV="1">
            <a:off x="6642099" y="5617030"/>
            <a:ext cx="895169" cy="13062"/>
          </a:xfrm>
          <a:prstGeom prst="straightConnector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cxnSp>
        <p:nvCxnSpPr>
          <p:cNvPr id="31" name="Connecteur droit avec flèche 30"/>
          <p:cNvCxnSpPr>
            <a:stCxn id="9" idx="0"/>
            <a:endCxn id="10" idx="2"/>
          </p:cNvCxnSpPr>
          <p:nvPr/>
        </p:nvCxnSpPr>
        <p:spPr>
          <a:xfrm rot="5400000" flipH="1" flipV="1">
            <a:off x="8294914" y="4676505"/>
            <a:ext cx="836023" cy="1"/>
          </a:xfrm>
          <a:prstGeom prst="straightConnector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sp>
        <p:nvSpPr>
          <p:cNvPr id="34" name="ZoneTexte 33"/>
          <p:cNvSpPr txBox="1"/>
          <p:nvPr/>
        </p:nvSpPr>
        <p:spPr>
          <a:xfrm>
            <a:off x="365760" y="3683726"/>
            <a:ext cx="953590" cy="369332"/>
          </a:xfrm>
          <a:prstGeom prst="rect">
            <a:avLst/>
          </a:prstGeom>
          <a:noFill/>
        </p:spPr>
        <p:txBody>
          <a:bodyPr wrap="square" rtlCol="0">
            <a:spAutoFit/>
          </a:bodyPr>
          <a:lstStyle/>
          <a:p>
            <a:r>
              <a:rPr lang="fr-FR" dirty="0"/>
              <a:t>NON</a:t>
            </a:r>
          </a:p>
        </p:txBody>
      </p:sp>
      <p:sp>
        <p:nvSpPr>
          <p:cNvPr id="35" name="ZoneTexte 34"/>
          <p:cNvSpPr txBox="1"/>
          <p:nvPr/>
        </p:nvSpPr>
        <p:spPr>
          <a:xfrm>
            <a:off x="2416467" y="4325222"/>
            <a:ext cx="679269" cy="369332"/>
          </a:xfrm>
          <a:prstGeom prst="rect">
            <a:avLst/>
          </a:prstGeom>
          <a:noFill/>
        </p:spPr>
        <p:txBody>
          <a:bodyPr wrap="square" rtlCol="0">
            <a:spAutoFit/>
          </a:bodyPr>
          <a:lstStyle/>
          <a:p>
            <a:r>
              <a:rPr lang="fr-FR" dirty="0"/>
              <a:t>Oui</a:t>
            </a:r>
          </a:p>
        </p:txBody>
      </p:sp>
      <p:sp>
        <p:nvSpPr>
          <p:cNvPr id="36" name="ZoneTexte 35"/>
          <p:cNvSpPr txBox="1"/>
          <p:nvPr/>
        </p:nvSpPr>
        <p:spPr>
          <a:xfrm>
            <a:off x="6087292" y="5055326"/>
            <a:ext cx="679269" cy="369332"/>
          </a:xfrm>
          <a:prstGeom prst="rect">
            <a:avLst/>
          </a:prstGeom>
          <a:noFill/>
        </p:spPr>
        <p:txBody>
          <a:bodyPr wrap="square" rtlCol="0">
            <a:spAutoFit/>
          </a:bodyPr>
          <a:lstStyle/>
          <a:p>
            <a:r>
              <a:rPr lang="fr-FR" dirty="0"/>
              <a:t>Oui</a:t>
            </a:r>
          </a:p>
        </p:txBody>
      </p:sp>
      <p:sp>
        <p:nvSpPr>
          <p:cNvPr id="37" name="ZoneTexte 36"/>
          <p:cNvSpPr txBox="1"/>
          <p:nvPr/>
        </p:nvSpPr>
        <p:spPr>
          <a:xfrm>
            <a:off x="4271554" y="6035040"/>
            <a:ext cx="757646" cy="369332"/>
          </a:xfrm>
          <a:prstGeom prst="rect">
            <a:avLst/>
          </a:prstGeom>
          <a:noFill/>
        </p:spPr>
        <p:txBody>
          <a:bodyPr wrap="square" rtlCol="0">
            <a:spAutoFit/>
          </a:bodyPr>
          <a:lstStyle/>
          <a:p>
            <a:r>
              <a:rPr lang="fr-FR" dirty="0"/>
              <a:t>NON</a:t>
            </a:r>
          </a:p>
        </p:txBody>
      </p:sp>
      <p:cxnSp>
        <p:nvCxnSpPr>
          <p:cNvPr id="39" name="Connecteur en angle 38"/>
          <p:cNvCxnSpPr>
            <a:stCxn id="8" idx="2"/>
            <a:endCxn id="7" idx="2"/>
          </p:cNvCxnSpPr>
          <p:nvPr/>
        </p:nvCxnSpPr>
        <p:spPr>
          <a:xfrm rot="5400000">
            <a:off x="3714297" y="4489178"/>
            <a:ext cx="13063" cy="3366045"/>
          </a:xfrm>
          <a:prstGeom prst="bentConnector3">
            <a:avLst>
              <a:gd name="adj1" fmla="val 184998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sp>
        <p:nvSpPr>
          <p:cNvPr id="41" name="ZoneTexte 40"/>
          <p:cNvSpPr txBox="1"/>
          <p:nvPr/>
        </p:nvSpPr>
        <p:spPr>
          <a:xfrm>
            <a:off x="3152866" y="1107440"/>
            <a:ext cx="2063770" cy="369332"/>
          </a:xfrm>
          <a:prstGeom prst="rect">
            <a:avLst/>
          </a:prstGeom>
          <a:noFill/>
        </p:spPr>
        <p:txBody>
          <a:bodyPr wrap="none" rtlCol="0">
            <a:spAutoFit/>
          </a:bodyPr>
          <a:lstStyle/>
          <a:p>
            <a:r>
              <a:rPr lang="fr-FR" dirty="0"/>
              <a:t>Maintenance/Entité</a:t>
            </a:r>
          </a:p>
        </p:txBody>
      </p:sp>
      <p:sp>
        <p:nvSpPr>
          <p:cNvPr id="42" name="ZoneTexte 41"/>
          <p:cNvSpPr txBox="1"/>
          <p:nvPr/>
        </p:nvSpPr>
        <p:spPr>
          <a:xfrm>
            <a:off x="3266440" y="2623820"/>
            <a:ext cx="2063770" cy="369332"/>
          </a:xfrm>
          <a:prstGeom prst="rect">
            <a:avLst/>
          </a:prstGeom>
          <a:noFill/>
        </p:spPr>
        <p:txBody>
          <a:bodyPr wrap="none" rtlCol="0">
            <a:spAutoFit/>
          </a:bodyPr>
          <a:lstStyle/>
          <a:p>
            <a:r>
              <a:rPr lang="fr-FR" dirty="0"/>
              <a:t>Maintenance/Entité</a:t>
            </a:r>
          </a:p>
        </p:txBody>
      </p:sp>
      <p:sp>
        <p:nvSpPr>
          <p:cNvPr id="43" name="ZoneTexte 42"/>
          <p:cNvSpPr txBox="1"/>
          <p:nvPr/>
        </p:nvSpPr>
        <p:spPr>
          <a:xfrm>
            <a:off x="574766" y="4754880"/>
            <a:ext cx="1422377" cy="369332"/>
          </a:xfrm>
          <a:prstGeom prst="rect">
            <a:avLst/>
          </a:prstGeom>
          <a:noFill/>
        </p:spPr>
        <p:txBody>
          <a:bodyPr wrap="none" rtlCol="0">
            <a:spAutoFit/>
          </a:bodyPr>
          <a:lstStyle/>
          <a:p>
            <a:r>
              <a:rPr lang="fr-FR" dirty="0"/>
              <a:t>Maintenance</a:t>
            </a:r>
          </a:p>
        </p:txBody>
      </p:sp>
      <p:sp>
        <p:nvSpPr>
          <p:cNvPr id="44" name="ZoneTexte 43"/>
          <p:cNvSpPr txBox="1"/>
          <p:nvPr/>
        </p:nvSpPr>
        <p:spPr>
          <a:xfrm>
            <a:off x="7654834" y="6198606"/>
            <a:ext cx="2495006" cy="369332"/>
          </a:xfrm>
          <a:prstGeom prst="rect">
            <a:avLst/>
          </a:prstGeom>
          <a:noFill/>
        </p:spPr>
        <p:txBody>
          <a:bodyPr wrap="square" rtlCol="0">
            <a:spAutoFit/>
          </a:bodyPr>
          <a:lstStyle/>
          <a:p>
            <a:r>
              <a:rPr lang="fr-FR" dirty="0"/>
              <a:t>Maintenance/Entité</a:t>
            </a:r>
          </a:p>
        </p:txBody>
      </p:sp>
      <p:sp>
        <p:nvSpPr>
          <p:cNvPr id="45" name="ZoneTexte 44"/>
          <p:cNvSpPr txBox="1"/>
          <p:nvPr/>
        </p:nvSpPr>
        <p:spPr>
          <a:xfrm>
            <a:off x="7081157" y="4264941"/>
            <a:ext cx="2495006" cy="369332"/>
          </a:xfrm>
          <a:prstGeom prst="rect">
            <a:avLst/>
          </a:prstGeom>
          <a:noFill/>
        </p:spPr>
        <p:txBody>
          <a:bodyPr wrap="square" rtlCol="0">
            <a:spAutoFit/>
          </a:bodyPr>
          <a:lstStyle/>
          <a:p>
            <a:r>
              <a:rPr lang="fr-FR" dirty="0"/>
              <a:t>Maintenance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1000"/>
                                        <p:tgtEl>
                                          <p:spTgt spid="41"/>
                                        </p:tgtEl>
                                      </p:cBhvr>
                                    </p:animEffect>
                                    <p:anim calcmode="lin" valueType="num">
                                      <p:cBhvr>
                                        <p:cTn id="21" dur="1000" fill="hold"/>
                                        <p:tgtEl>
                                          <p:spTgt spid="41"/>
                                        </p:tgtEl>
                                        <p:attrNameLst>
                                          <p:attrName>ppt_x</p:attrName>
                                        </p:attrNameLst>
                                      </p:cBhvr>
                                      <p:tavLst>
                                        <p:tav tm="0">
                                          <p:val>
                                            <p:strVal val="#ppt_x"/>
                                          </p:val>
                                        </p:tav>
                                        <p:tav tm="100000">
                                          <p:val>
                                            <p:strVal val="#ppt_x"/>
                                          </p:val>
                                        </p:tav>
                                      </p:tavLst>
                                    </p:anim>
                                    <p:anim calcmode="lin" valueType="num">
                                      <p:cBhvr>
                                        <p:cTn id="22"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barn(inVertical)">
                                      <p:cBhvr>
                                        <p:cTn id="38" dur="500"/>
                                        <p:tgtEl>
                                          <p:spTgt spid="4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1" nodeType="click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barn(inVertical)">
                                      <p:cBhvr>
                                        <p:cTn id="43" dur="500"/>
                                        <p:tgtEl>
                                          <p:spTgt spid="42"/>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barn(inVertical)">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randombar(horizontal)">
                                      <p:cBhvr>
                                        <p:cTn id="51" dur="500"/>
                                        <p:tgtEl>
                                          <p:spTgt spid="34"/>
                                        </p:tgtEl>
                                      </p:cBhvr>
                                    </p:animEffect>
                                  </p:childTnLst>
                                </p:cTn>
                              </p:par>
                              <p:par>
                                <p:cTn id="52" presetID="14" presetClass="entr" presetSubtype="10" fill="hold"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randombar(horizontal)">
                                      <p:cBhvr>
                                        <p:cTn id="54" dur="5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1000"/>
                                        <p:tgtEl>
                                          <p:spTgt spid="35"/>
                                        </p:tgtEl>
                                      </p:cBhvr>
                                    </p:animEffect>
                                    <p:anim calcmode="lin" valueType="num">
                                      <p:cBhvr>
                                        <p:cTn id="60" dur="1000" fill="hold"/>
                                        <p:tgtEl>
                                          <p:spTgt spid="35"/>
                                        </p:tgtEl>
                                        <p:attrNameLst>
                                          <p:attrName>ppt_x</p:attrName>
                                        </p:attrNameLst>
                                      </p:cBhvr>
                                      <p:tavLst>
                                        <p:tav tm="0">
                                          <p:val>
                                            <p:strVal val="#ppt_x"/>
                                          </p:val>
                                        </p:tav>
                                        <p:tav tm="100000">
                                          <p:val>
                                            <p:strVal val="#ppt_x"/>
                                          </p:val>
                                        </p:tav>
                                      </p:tavLst>
                                    </p:anim>
                                    <p:anim calcmode="lin" valueType="num">
                                      <p:cBhvr>
                                        <p:cTn id="61" dur="1000" fill="hold"/>
                                        <p:tgtEl>
                                          <p:spTgt spid="35"/>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1000"/>
                                        <p:tgtEl>
                                          <p:spTgt spid="23"/>
                                        </p:tgtEl>
                                      </p:cBhvr>
                                    </p:animEffect>
                                    <p:anim calcmode="lin" valueType="num">
                                      <p:cBhvr>
                                        <p:cTn id="65" dur="1000" fill="hold"/>
                                        <p:tgtEl>
                                          <p:spTgt spid="23"/>
                                        </p:tgtEl>
                                        <p:attrNameLst>
                                          <p:attrName>ppt_x</p:attrName>
                                        </p:attrNameLst>
                                      </p:cBhvr>
                                      <p:tavLst>
                                        <p:tav tm="0">
                                          <p:val>
                                            <p:strVal val="#ppt_x"/>
                                          </p:val>
                                        </p:tav>
                                        <p:tav tm="100000">
                                          <p:val>
                                            <p:strVal val="#ppt_x"/>
                                          </p:val>
                                        </p:tav>
                                      </p:tavLst>
                                    </p:anim>
                                    <p:anim calcmode="lin" valueType="num">
                                      <p:cBhvr>
                                        <p:cTn id="66" dur="1000" fill="hold"/>
                                        <p:tgtEl>
                                          <p:spTgt spid="23"/>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fade">
                                      <p:cBhvr>
                                        <p:cTn id="69" dur="1000"/>
                                        <p:tgtEl>
                                          <p:spTgt spid="7"/>
                                        </p:tgtEl>
                                      </p:cBhvr>
                                    </p:animEffect>
                                    <p:anim calcmode="lin" valueType="num">
                                      <p:cBhvr>
                                        <p:cTn id="70" dur="1000" fill="hold"/>
                                        <p:tgtEl>
                                          <p:spTgt spid="7"/>
                                        </p:tgtEl>
                                        <p:attrNameLst>
                                          <p:attrName>ppt_x</p:attrName>
                                        </p:attrNameLst>
                                      </p:cBhvr>
                                      <p:tavLst>
                                        <p:tav tm="0">
                                          <p:val>
                                            <p:strVal val="#ppt_x"/>
                                          </p:val>
                                        </p:tav>
                                        <p:tav tm="100000">
                                          <p:val>
                                            <p:strVal val="#ppt_x"/>
                                          </p:val>
                                        </p:tav>
                                      </p:tavLst>
                                    </p:anim>
                                    <p:anim calcmode="lin" valueType="num">
                                      <p:cBhvr>
                                        <p:cTn id="7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1" presetClass="entr" presetSubtype="1" fill="hold" grpId="0" nodeType="click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wheel(1)">
                                      <p:cBhvr>
                                        <p:cTn id="76" dur="2000"/>
                                        <p:tgtEl>
                                          <p:spTgt spid="43"/>
                                        </p:tgtEl>
                                      </p:cBhvr>
                                    </p:animEffect>
                                  </p:childTnLst>
                                </p:cTn>
                              </p:par>
                            </p:childTnLst>
                          </p:cTn>
                        </p:par>
                      </p:childTnLst>
                    </p:cTn>
                  </p:par>
                  <p:par>
                    <p:cTn id="77" fill="hold">
                      <p:stCondLst>
                        <p:cond delay="indefinite"/>
                      </p:stCondLst>
                      <p:childTnLst>
                        <p:par>
                          <p:cTn id="78" fill="hold">
                            <p:stCondLst>
                              <p:cond delay="0"/>
                            </p:stCondLst>
                            <p:childTnLst>
                              <p:par>
                                <p:cTn id="79" presetID="14" presetClass="entr" presetSubtype="10" fill="hold" nodeType="clickEffect">
                                  <p:stCondLst>
                                    <p:cond delay="0"/>
                                  </p:stCondLst>
                                  <p:childTnLst>
                                    <p:set>
                                      <p:cBhvr>
                                        <p:cTn id="80" dur="1" fill="hold">
                                          <p:stCondLst>
                                            <p:cond delay="0"/>
                                          </p:stCondLst>
                                        </p:cTn>
                                        <p:tgtEl>
                                          <p:spTgt spid="25"/>
                                        </p:tgtEl>
                                        <p:attrNameLst>
                                          <p:attrName>style.visibility</p:attrName>
                                        </p:attrNameLst>
                                      </p:cBhvr>
                                      <p:to>
                                        <p:strVal val="visible"/>
                                      </p:to>
                                    </p:set>
                                    <p:animEffect transition="in" filter="randombar(horizontal)">
                                      <p:cBhvr>
                                        <p:cTn id="81" dur="500"/>
                                        <p:tgtEl>
                                          <p:spTgt spid="25"/>
                                        </p:tgtEl>
                                      </p:cBhvr>
                                    </p:animEffect>
                                  </p:childTnLst>
                                </p:cTn>
                              </p:par>
                              <p:par>
                                <p:cTn id="82" presetID="14" presetClass="entr" presetSubtype="10" fill="hold" grpId="0" nodeType="with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randombar(horizontal)">
                                      <p:cBhvr>
                                        <p:cTn id="84" dur="500"/>
                                        <p:tgtEl>
                                          <p:spTgt spid="8"/>
                                        </p:tgtEl>
                                      </p:cBhvr>
                                    </p:animEffect>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37"/>
                                        </p:tgtEl>
                                        <p:attrNameLst>
                                          <p:attrName>style.visibility</p:attrName>
                                        </p:attrNameLst>
                                      </p:cBhvr>
                                      <p:to>
                                        <p:strVal val="visible"/>
                                      </p:to>
                                    </p:set>
                                    <p:animEffect transition="in" filter="fade">
                                      <p:cBhvr>
                                        <p:cTn id="89" dur="1000"/>
                                        <p:tgtEl>
                                          <p:spTgt spid="37"/>
                                        </p:tgtEl>
                                      </p:cBhvr>
                                    </p:animEffect>
                                    <p:anim calcmode="lin" valueType="num">
                                      <p:cBhvr>
                                        <p:cTn id="90" dur="1000" fill="hold"/>
                                        <p:tgtEl>
                                          <p:spTgt spid="37"/>
                                        </p:tgtEl>
                                        <p:attrNameLst>
                                          <p:attrName>ppt_x</p:attrName>
                                        </p:attrNameLst>
                                      </p:cBhvr>
                                      <p:tavLst>
                                        <p:tav tm="0">
                                          <p:val>
                                            <p:strVal val="#ppt_x"/>
                                          </p:val>
                                        </p:tav>
                                        <p:tav tm="100000">
                                          <p:val>
                                            <p:strVal val="#ppt_x"/>
                                          </p:val>
                                        </p:tav>
                                      </p:tavLst>
                                    </p:anim>
                                    <p:anim calcmode="lin" valueType="num">
                                      <p:cBhvr>
                                        <p:cTn id="91" dur="1000" fill="hold"/>
                                        <p:tgtEl>
                                          <p:spTgt spid="37"/>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39"/>
                                        </p:tgtEl>
                                        <p:attrNameLst>
                                          <p:attrName>style.visibility</p:attrName>
                                        </p:attrNameLst>
                                      </p:cBhvr>
                                      <p:to>
                                        <p:strVal val="visible"/>
                                      </p:to>
                                    </p:set>
                                    <p:animEffect transition="in" filter="fade">
                                      <p:cBhvr>
                                        <p:cTn id="94" dur="1000"/>
                                        <p:tgtEl>
                                          <p:spTgt spid="39"/>
                                        </p:tgtEl>
                                      </p:cBhvr>
                                    </p:animEffect>
                                    <p:anim calcmode="lin" valueType="num">
                                      <p:cBhvr>
                                        <p:cTn id="95" dur="1000" fill="hold"/>
                                        <p:tgtEl>
                                          <p:spTgt spid="39"/>
                                        </p:tgtEl>
                                        <p:attrNameLst>
                                          <p:attrName>ppt_x</p:attrName>
                                        </p:attrNameLst>
                                      </p:cBhvr>
                                      <p:tavLst>
                                        <p:tav tm="0">
                                          <p:val>
                                            <p:strVal val="#ppt_x"/>
                                          </p:val>
                                        </p:tav>
                                        <p:tav tm="100000">
                                          <p:val>
                                            <p:strVal val="#ppt_x"/>
                                          </p:val>
                                        </p:tav>
                                      </p:tavLst>
                                    </p:anim>
                                    <p:anim calcmode="lin" valueType="num">
                                      <p:cBhvr>
                                        <p:cTn id="9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4" presetClass="entr" presetSubtype="10" fill="hold" grpId="0" nodeType="clickEffect">
                                  <p:stCondLst>
                                    <p:cond delay="0"/>
                                  </p:stCondLst>
                                  <p:childTnLst>
                                    <p:set>
                                      <p:cBhvr>
                                        <p:cTn id="100" dur="1" fill="hold">
                                          <p:stCondLst>
                                            <p:cond delay="0"/>
                                          </p:stCondLst>
                                        </p:cTn>
                                        <p:tgtEl>
                                          <p:spTgt spid="36"/>
                                        </p:tgtEl>
                                        <p:attrNameLst>
                                          <p:attrName>style.visibility</p:attrName>
                                        </p:attrNameLst>
                                      </p:cBhvr>
                                      <p:to>
                                        <p:strVal val="visible"/>
                                      </p:to>
                                    </p:set>
                                    <p:animEffect transition="in" filter="randombar(horizontal)">
                                      <p:cBhvr>
                                        <p:cTn id="101" dur="500"/>
                                        <p:tgtEl>
                                          <p:spTgt spid="36"/>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12"/>
                                        </p:tgtEl>
                                        <p:attrNameLst>
                                          <p:attrName>style.visibility</p:attrName>
                                        </p:attrNameLst>
                                      </p:cBhvr>
                                      <p:to>
                                        <p:strVal val="visible"/>
                                      </p:to>
                                    </p:set>
                                    <p:anim calcmode="lin" valueType="num">
                                      <p:cBhvr>
                                        <p:cTn id="106" dur="500" fill="hold"/>
                                        <p:tgtEl>
                                          <p:spTgt spid="12"/>
                                        </p:tgtEl>
                                        <p:attrNameLst>
                                          <p:attrName>ppt_w</p:attrName>
                                        </p:attrNameLst>
                                      </p:cBhvr>
                                      <p:tavLst>
                                        <p:tav tm="0">
                                          <p:val>
                                            <p:fltVal val="0"/>
                                          </p:val>
                                        </p:tav>
                                        <p:tav tm="100000">
                                          <p:val>
                                            <p:strVal val="#ppt_w"/>
                                          </p:val>
                                        </p:tav>
                                      </p:tavLst>
                                    </p:anim>
                                    <p:anim calcmode="lin" valueType="num">
                                      <p:cBhvr>
                                        <p:cTn id="107" dur="500" fill="hold"/>
                                        <p:tgtEl>
                                          <p:spTgt spid="12"/>
                                        </p:tgtEl>
                                        <p:attrNameLst>
                                          <p:attrName>ppt_h</p:attrName>
                                        </p:attrNameLst>
                                      </p:cBhvr>
                                      <p:tavLst>
                                        <p:tav tm="0">
                                          <p:val>
                                            <p:fltVal val="0"/>
                                          </p:val>
                                        </p:tav>
                                        <p:tav tm="100000">
                                          <p:val>
                                            <p:strVal val="#ppt_h"/>
                                          </p:val>
                                        </p:tav>
                                      </p:tavLst>
                                    </p:anim>
                                    <p:animEffect transition="in" filter="fade">
                                      <p:cBhvr>
                                        <p:cTn id="108" dur="500"/>
                                        <p:tgtEl>
                                          <p:spTgt spid="12"/>
                                        </p:tgtEl>
                                      </p:cBhvr>
                                    </p:animEffect>
                                  </p:childTnLst>
                                </p:cTn>
                              </p:par>
                              <p:par>
                                <p:cTn id="109" presetID="14" presetClass="entr" presetSubtype="10" fill="hold" nodeType="withEffect">
                                  <p:stCondLst>
                                    <p:cond delay="0"/>
                                  </p:stCondLst>
                                  <p:childTnLst>
                                    <p:set>
                                      <p:cBhvr>
                                        <p:cTn id="110" dur="1" fill="hold">
                                          <p:stCondLst>
                                            <p:cond delay="0"/>
                                          </p:stCondLst>
                                        </p:cTn>
                                        <p:tgtEl>
                                          <p:spTgt spid="28"/>
                                        </p:tgtEl>
                                        <p:attrNameLst>
                                          <p:attrName>style.visibility</p:attrName>
                                        </p:attrNameLst>
                                      </p:cBhvr>
                                      <p:to>
                                        <p:strVal val="visible"/>
                                      </p:to>
                                    </p:set>
                                    <p:animEffect transition="in" filter="randombar(horizontal)">
                                      <p:cBhvr>
                                        <p:cTn id="111" dur="500"/>
                                        <p:tgtEl>
                                          <p:spTgt spid="28"/>
                                        </p:tgtEl>
                                      </p:cBhvr>
                                    </p:animEffect>
                                  </p:childTnLst>
                                </p:cTn>
                              </p:par>
                              <p:par>
                                <p:cTn id="112" presetID="14" presetClass="entr" presetSubtype="10" fill="hold" grpId="0" nodeType="withEffect">
                                  <p:stCondLst>
                                    <p:cond delay="0"/>
                                  </p:stCondLst>
                                  <p:childTnLst>
                                    <p:set>
                                      <p:cBhvr>
                                        <p:cTn id="113" dur="1" fill="hold">
                                          <p:stCondLst>
                                            <p:cond delay="0"/>
                                          </p:stCondLst>
                                        </p:cTn>
                                        <p:tgtEl>
                                          <p:spTgt spid="9"/>
                                        </p:tgtEl>
                                        <p:attrNameLst>
                                          <p:attrName>style.visibility</p:attrName>
                                        </p:attrNameLst>
                                      </p:cBhvr>
                                      <p:to>
                                        <p:strVal val="visible"/>
                                      </p:to>
                                    </p:set>
                                    <p:animEffect transition="in" filter="randombar(horizontal)">
                                      <p:cBhvr>
                                        <p:cTn id="114" dur="500"/>
                                        <p:tgtEl>
                                          <p:spTgt spid="9"/>
                                        </p:tgtEl>
                                      </p:cBhvr>
                                    </p:animEffect>
                                  </p:childTnLst>
                                </p:cTn>
                              </p:par>
                              <p:par>
                                <p:cTn id="115" presetID="14" presetClass="entr" presetSubtype="10" fill="hold" grpId="0" nodeType="withEffect">
                                  <p:stCondLst>
                                    <p:cond delay="0"/>
                                  </p:stCondLst>
                                  <p:childTnLst>
                                    <p:set>
                                      <p:cBhvr>
                                        <p:cTn id="116" dur="1" fill="hold">
                                          <p:stCondLst>
                                            <p:cond delay="0"/>
                                          </p:stCondLst>
                                        </p:cTn>
                                        <p:tgtEl>
                                          <p:spTgt spid="44"/>
                                        </p:tgtEl>
                                        <p:attrNameLst>
                                          <p:attrName>style.visibility</p:attrName>
                                        </p:attrNameLst>
                                      </p:cBhvr>
                                      <p:to>
                                        <p:strVal val="visible"/>
                                      </p:to>
                                    </p:set>
                                    <p:animEffect transition="in" filter="randombar(horizontal)">
                                      <p:cBhvr>
                                        <p:cTn id="117" dur="500"/>
                                        <p:tgtEl>
                                          <p:spTgt spid="44"/>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ntr" presetSubtype="0" fill="hold" nodeType="clickEffect">
                                  <p:stCondLst>
                                    <p:cond delay="0"/>
                                  </p:stCondLst>
                                  <p:childTnLst>
                                    <p:set>
                                      <p:cBhvr>
                                        <p:cTn id="121" dur="1" fill="hold">
                                          <p:stCondLst>
                                            <p:cond delay="0"/>
                                          </p:stCondLst>
                                        </p:cTn>
                                        <p:tgtEl>
                                          <p:spTgt spid="31"/>
                                        </p:tgtEl>
                                        <p:attrNameLst>
                                          <p:attrName>style.visibility</p:attrName>
                                        </p:attrNameLst>
                                      </p:cBhvr>
                                      <p:to>
                                        <p:strVal val="visible"/>
                                      </p:to>
                                    </p:set>
                                  </p:childTnLst>
                                </p:cTn>
                              </p:par>
                              <p:par>
                                <p:cTn id="122" presetID="1" presetClass="entr" presetSubtype="0" fill="hold" grpId="0" nodeType="withEffect">
                                  <p:stCondLst>
                                    <p:cond delay="0"/>
                                  </p:stCondLst>
                                  <p:childTnLst>
                                    <p:set>
                                      <p:cBhvr>
                                        <p:cTn id="123" dur="1" fill="hold">
                                          <p:stCondLst>
                                            <p:cond delay="0"/>
                                          </p:stCondLst>
                                        </p:cTn>
                                        <p:tgtEl>
                                          <p:spTgt spid="10"/>
                                        </p:tgtEl>
                                        <p:attrNameLst>
                                          <p:attrName>style.visibility</p:attrName>
                                        </p:attrNameLst>
                                      </p:cBhvr>
                                      <p:to>
                                        <p:strVal val="visible"/>
                                      </p:to>
                                    </p:set>
                                  </p:childTnLst>
                                </p:cTn>
                              </p:par>
                              <p:par>
                                <p:cTn id="124" presetID="1" presetClass="entr" presetSubtype="0" fill="hold" grpId="0" nodeType="withEffect">
                                  <p:stCondLst>
                                    <p:cond delay="0"/>
                                  </p:stCondLst>
                                  <p:childTnLst>
                                    <p:set>
                                      <p:cBhvr>
                                        <p:cTn id="125" dur="1" fill="hold">
                                          <p:stCondLst>
                                            <p:cond delay="0"/>
                                          </p:stCondLst>
                                        </p:cTn>
                                        <p:tgtEl>
                                          <p:spTgt spid="45"/>
                                        </p:tgtEl>
                                        <p:attrNameLst>
                                          <p:attrName>style.visibility</p:attrName>
                                        </p:attrNameLst>
                                      </p:cBhvr>
                                      <p:to>
                                        <p:strVal val="visible"/>
                                      </p:to>
                                    </p:set>
                                  </p:childTnLst>
                                </p:cTn>
                              </p:par>
                              <p:par>
                                <p:cTn id="126" presetID="1" presetClass="entr" presetSubtype="0" fill="hold" grpId="0" nodeType="withEffect">
                                  <p:stCondLst>
                                    <p:cond delay="0"/>
                                  </p:stCondLst>
                                  <p:childTnLst>
                                    <p:set>
                                      <p:cBhvr>
                                        <p:cTn id="1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34" grpId="0"/>
      <p:bldP spid="35" grpId="0"/>
      <p:bldP spid="36" grpId="0"/>
      <p:bldP spid="37" grpId="0"/>
      <p:bldP spid="41" grpId="0"/>
      <p:bldP spid="42" grpId="0"/>
      <p:bldP spid="42" grpId="1"/>
      <p:bldP spid="43" grpId="0"/>
      <p:bldP spid="44" grpId="0"/>
      <p:bldP spid="45"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049338"/>
            <a:ext cx="12192000" cy="1143000"/>
          </a:xfrm>
        </p:spPr>
        <p:txBody>
          <a:bodyPr>
            <a:noAutofit/>
          </a:bodyPr>
          <a:lstStyle/>
          <a:p>
            <a:r>
              <a:rPr lang="fr-FR" sz="2800" dirty="0">
                <a:solidFill>
                  <a:srgbClr val="FFFF00"/>
                </a:solidFill>
              </a:rPr>
              <a:t>3.10. INDICATEURS DE PERFORMANCE DE LA MAINTENANCE PREVENTIVE</a:t>
            </a:r>
          </a:p>
        </p:txBody>
      </p:sp>
      <p:sp>
        <p:nvSpPr>
          <p:cNvPr id="3" name="Espace réservé du contenu 2"/>
          <p:cNvSpPr>
            <a:spLocks noGrp="1"/>
          </p:cNvSpPr>
          <p:nvPr>
            <p:ph idx="1"/>
          </p:nvPr>
        </p:nvSpPr>
        <p:spPr>
          <a:xfrm>
            <a:off x="635000" y="2781303"/>
            <a:ext cx="10972800" cy="2311397"/>
          </a:xfrm>
        </p:spPr>
        <p:txBody>
          <a:bodyPr/>
          <a:lstStyle/>
          <a:p>
            <a:r>
              <a:rPr lang="fr-FR" dirty="0"/>
              <a:t>Avant de parler des indicateurs de la maintenance préventive, je voulais rappeler votre attention à la relation entre les objectifs de la maintenance préventive et l'objectif global du service maintenance.</a:t>
            </a:r>
          </a:p>
          <a:p>
            <a:endParaRPr lang="fr-F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4E8851-2557-4045-9550-52BBFA6975DA}"/>
              </a:ext>
            </a:extLst>
          </p:cNvPr>
          <p:cNvSpPr>
            <a:spLocks noGrp="1"/>
          </p:cNvSpPr>
          <p:nvPr>
            <p:ph type="title"/>
          </p:nvPr>
        </p:nvSpPr>
        <p:spPr>
          <a:xfrm>
            <a:off x="913795" y="279400"/>
            <a:ext cx="10353761" cy="1326321"/>
          </a:xfrm>
        </p:spPr>
        <p:style>
          <a:lnRef idx="2">
            <a:schemeClr val="accent6"/>
          </a:lnRef>
          <a:fillRef idx="1">
            <a:schemeClr val="lt1"/>
          </a:fillRef>
          <a:effectRef idx="0">
            <a:schemeClr val="accent6"/>
          </a:effectRef>
          <a:fontRef idx="minor">
            <a:schemeClr val="dk1"/>
          </a:fontRef>
        </p:style>
        <p:txBody>
          <a:bodyPr>
            <a:normAutofit/>
          </a:bodyPr>
          <a:lstStyle/>
          <a:p>
            <a:r>
              <a:rPr lang="fr-FR" dirty="0">
                <a:solidFill>
                  <a:schemeClr val="accent6"/>
                </a:solidFill>
              </a:rPr>
              <a:t>Les indicateurs de la maintenance préventive</a:t>
            </a:r>
          </a:p>
        </p:txBody>
      </p:sp>
      <p:sp>
        <p:nvSpPr>
          <p:cNvPr id="3" name="Espace réservé du contenu 2">
            <a:extLst>
              <a:ext uri="{FF2B5EF4-FFF2-40B4-BE49-F238E27FC236}">
                <a16:creationId xmlns:a16="http://schemas.microsoft.com/office/drawing/2014/main" id="{BBAC1BC3-9191-48B0-878D-0DB222C81975}"/>
              </a:ext>
            </a:extLst>
          </p:cNvPr>
          <p:cNvSpPr>
            <a:spLocks noGrp="1"/>
          </p:cNvSpPr>
          <p:nvPr>
            <p:ph idx="1"/>
          </p:nvPr>
        </p:nvSpPr>
        <p:spPr>
          <a:xfrm>
            <a:off x="6400800" y="2514600"/>
            <a:ext cx="5791200" cy="3810000"/>
          </a:xfrm>
        </p:spPr>
        <p:txBody>
          <a:bodyPr>
            <a:normAutofit fontScale="92500" lnSpcReduction="10000"/>
          </a:bodyPr>
          <a:lstStyle/>
          <a:p>
            <a:r>
              <a:rPr lang="fr-FR" sz="2400" b="1" dirty="0">
                <a:solidFill>
                  <a:schemeClr val="accent6"/>
                </a:solidFill>
              </a:rPr>
              <a:t>Objectifs de la fonction maintenance</a:t>
            </a:r>
          </a:p>
          <a:p>
            <a:endParaRPr lang="fr-FR" sz="2800" dirty="0"/>
          </a:p>
          <a:p>
            <a:r>
              <a:rPr lang="fr-FR" sz="2800" dirty="0"/>
              <a:t>Assurer la disponibilité maximale des biens</a:t>
            </a:r>
          </a:p>
          <a:p>
            <a:r>
              <a:rPr lang="fr-FR" sz="2800" dirty="0"/>
              <a:t>Augmenter la durée de vie des bien</a:t>
            </a:r>
          </a:p>
          <a:p>
            <a:r>
              <a:rPr lang="fr-FR" sz="2800" dirty="0"/>
              <a:t>Avec le minimum des coûts</a:t>
            </a:r>
          </a:p>
        </p:txBody>
      </p:sp>
      <p:sp>
        <p:nvSpPr>
          <p:cNvPr id="4" name="Espace réservé du contenu 2">
            <a:extLst>
              <a:ext uri="{FF2B5EF4-FFF2-40B4-BE49-F238E27FC236}">
                <a16:creationId xmlns:a16="http://schemas.microsoft.com/office/drawing/2014/main" id="{BBAC1BC3-9191-48B0-878D-0DB222C81975}"/>
              </a:ext>
            </a:extLst>
          </p:cNvPr>
          <p:cNvSpPr txBox="1">
            <a:spLocks/>
          </p:cNvSpPr>
          <p:nvPr/>
        </p:nvSpPr>
        <p:spPr>
          <a:xfrm>
            <a:off x="0" y="2502464"/>
            <a:ext cx="5930900" cy="3695136"/>
          </a:xfrm>
          <a:prstGeom prst="rect">
            <a:avLst/>
          </a:prstGeom>
        </p:spPr>
        <p:txBody>
          <a:bodyPr vert="horz" lIns="91440" tIns="45720" rIns="91440" bIns="45720" rtlCol="0">
            <a:normAutofit/>
          </a:bodyPr>
          <a:lstStyle/>
          <a:p>
            <a:pPr marL="228600" marR="0" lvl="0" indent="-228600" algn="ctr"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2400" b="1" i="0" strike="noStrike" kern="1200" cap="none" spc="0" normalizeH="0" baseline="0" noProof="0" dirty="0">
                <a:ln>
                  <a:noFill/>
                </a:ln>
                <a:solidFill>
                  <a:schemeClr val="accent6"/>
                </a:solidFill>
                <a:uLnTx/>
                <a:uFillTx/>
                <a:latin typeface="+mn-lt"/>
                <a:ea typeface="+mn-ea"/>
                <a:cs typeface="+mn-cs"/>
              </a:rPr>
              <a:t>Objectifs de la maintenance préventive</a:t>
            </a:r>
          </a:p>
          <a:p>
            <a:pPr marL="457200" marR="0" lvl="0" indent="-457200" algn="l" defTabSz="914400" rtl="0" eaLnBrk="1" fontAlgn="auto" latinLnBrk="0" hangingPunct="1">
              <a:lnSpc>
                <a:spcPct val="120000"/>
              </a:lnSpc>
              <a:spcBef>
                <a:spcPts val="1000"/>
              </a:spcBef>
              <a:spcAft>
                <a:spcPts val="0"/>
              </a:spcAft>
              <a:buClrTx/>
              <a:buSzTx/>
              <a:buFont typeface="+mj-lt"/>
              <a:buAutoNum type="arabicPeriod"/>
              <a:tabLst/>
              <a:defRPr/>
            </a:pPr>
            <a:r>
              <a:rPr lang="fr-FR" sz="2400" dirty="0"/>
              <a:t>Eliminer la probabilité d’apparition des dysfonctionnements</a:t>
            </a:r>
            <a:endParaRPr kumimoji="0" lang="fr-FR" sz="2400" b="0" i="0" u="none" strike="noStrike" kern="1200" cap="none" spc="0" normalizeH="0" baseline="0" noProof="0" dirty="0">
              <a:ln>
                <a:noFill/>
              </a:ln>
              <a:solidFill>
                <a:schemeClr val="tx1"/>
              </a:solidFill>
              <a:uLnTx/>
              <a:uFillTx/>
              <a:latin typeface="+mn-lt"/>
              <a:ea typeface="+mn-ea"/>
              <a:cs typeface="+mn-cs"/>
            </a:endParaRPr>
          </a:p>
          <a:p>
            <a:pPr marL="457200" marR="0" lvl="0" indent="-457200" algn="l" defTabSz="914400" rtl="0" eaLnBrk="1" fontAlgn="auto" latinLnBrk="0" hangingPunct="1">
              <a:lnSpc>
                <a:spcPct val="120000"/>
              </a:lnSpc>
              <a:spcBef>
                <a:spcPts val="1000"/>
              </a:spcBef>
              <a:spcAft>
                <a:spcPts val="0"/>
              </a:spcAft>
              <a:buClrTx/>
              <a:buSzTx/>
              <a:buFont typeface="+mj-lt"/>
              <a:buAutoNum type="arabicPeriod"/>
              <a:tabLst/>
              <a:defRPr/>
            </a:pPr>
            <a:r>
              <a:rPr lang="fr-FR" sz="2400" dirty="0"/>
              <a:t>Améliorer  la fiabilité des biens</a:t>
            </a:r>
            <a:endParaRPr kumimoji="0" lang="fr-FR" sz="2400" b="0" i="0" u="none" strike="noStrike" kern="1200" cap="none" spc="0" normalizeH="0" baseline="0" noProof="0" dirty="0">
              <a:ln>
                <a:noFill/>
              </a:ln>
              <a:solidFill>
                <a:schemeClr val="tx1"/>
              </a:solidFill>
              <a:uLnTx/>
              <a:uFillTx/>
              <a:latin typeface="+mn-lt"/>
              <a:ea typeface="+mn-ea"/>
              <a:cs typeface="+mn-cs"/>
            </a:endParaRPr>
          </a:p>
          <a:p>
            <a:pPr marL="457200" marR="0" lvl="0" indent="-457200" algn="l" defTabSz="914400" rtl="0" eaLnBrk="1" fontAlgn="auto" latinLnBrk="0" hangingPunct="1">
              <a:lnSpc>
                <a:spcPct val="120000"/>
              </a:lnSpc>
              <a:spcBef>
                <a:spcPts val="1000"/>
              </a:spcBef>
              <a:spcAft>
                <a:spcPts val="0"/>
              </a:spcAft>
              <a:buClrTx/>
              <a:buSzTx/>
              <a:buFont typeface="+mj-lt"/>
              <a:buAutoNum type="arabicPeriod"/>
              <a:tabLst/>
              <a:defRPr/>
            </a:pPr>
            <a:r>
              <a:rPr kumimoji="0" lang="fr-FR" sz="2400" b="0" i="0" u="none" strike="noStrike" kern="1200" cap="none" spc="0" normalizeH="0" baseline="0" noProof="0" dirty="0">
                <a:ln>
                  <a:noFill/>
                </a:ln>
                <a:solidFill>
                  <a:schemeClr val="tx1"/>
                </a:solidFill>
                <a:uLnTx/>
                <a:uFillTx/>
                <a:latin typeface="+mn-lt"/>
                <a:ea typeface="+mn-ea"/>
                <a:cs typeface="+mn-cs"/>
              </a:rPr>
              <a:t>Avec  le minimum des coûts</a:t>
            </a:r>
          </a:p>
        </p:txBody>
      </p:sp>
      <p:cxnSp>
        <p:nvCxnSpPr>
          <p:cNvPr id="6" name="Connecteur droit avec flèche 5"/>
          <p:cNvCxnSpPr/>
          <p:nvPr/>
        </p:nvCxnSpPr>
        <p:spPr>
          <a:xfrm>
            <a:off x="5181600" y="3556000"/>
            <a:ext cx="1257300" cy="177800"/>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V="1">
            <a:off x="4597400" y="3937000"/>
            <a:ext cx="1943100" cy="419100"/>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4508500" y="4953000"/>
            <a:ext cx="1917700" cy="215900"/>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573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par>
                                <p:cTn id="15" presetID="2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p:cTn id="3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7295" y="622300"/>
            <a:ext cx="10353761" cy="1326321"/>
          </a:xfrm>
        </p:spPr>
        <p:txBody>
          <a:bodyPr>
            <a:normAutofit/>
          </a:bodyPr>
          <a:lstStyle/>
          <a:p>
            <a:r>
              <a:rPr lang="fr-FR" dirty="0">
                <a:solidFill>
                  <a:srgbClr val="FFC000"/>
                </a:solidFill>
              </a:rPr>
              <a:t>Le management de la maintenance industrielle</a:t>
            </a:r>
          </a:p>
        </p:txBody>
      </p:sp>
      <p:sp>
        <p:nvSpPr>
          <p:cNvPr id="4" name="Titre 1"/>
          <p:cNvSpPr txBox="1">
            <a:spLocks/>
          </p:cNvSpPr>
          <p:nvPr/>
        </p:nvSpPr>
        <p:spPr>
          <a:xfrm>
            <a:off x="989995" y="2628900"/>
            <a:ext cx="10353761" cy="1326321"/>
          </a:xfrm>
          <a:prstGeom prst="rect">
            <a:avLst/>
          </a:prstGeom>
        </p:spPr>
        <p:txBody>
          <a:bodyPr vert="horz" lIns="91440" tIns="45720" rIns="91440" bIns="45720" rtlCol="0" anchor="ctr">
            <a:normAutofit fontScale="97500"/>
          </a:bodyPr>
          <a:lstStyle/>
          <a:p>
            <a:pPr algn="ctr" defTabSz="914400">
              <a:lnSpc>
                <a:spcPct val="90000"/>
              </a:lnSpc>
              <a:spcBef>
                <a:spcPct val="0"/>
              </a:spcBef>
            </a:pPr>
            <a:r>
              <a:rPr kumimoji="0" lang="fr-FR" sz="3400" b="1" i="0" u="none" strike="noStrike" kern="1200" cap="all" spc="0" normalizeH="0" baseline="0" noProof="0" dirty="0">
                <a:ln>
                  <a:noFill/>
                </a:ln>
                <a:solidFill>
                  <a:srgbClr val="FFC000"/>
                </a:solidFill>
                <a:effectLst>
                  <a:outerShdw blurRad="50800" dist="63500" dir="2700000" algn="tl" rotWithShape="0">
                    <a:srgbClr val="000000">
                      <a:alpha val="48000"/>
                    </a:srgbClr>
                  </a:outerShdw>
                </a:effectLst>
                <a:uLnTx/>
                <a:uFillTx/>
                <a:latin typeface="+mj-lt"/>
                <a:ea typeface="+mj-ea"/>
                <a:cs typeface="+mj-cs"/>
              </a:rPr>
              <a:t>Le management industriel</a:t>
            </a:r>
          </a:p>
        </p:txBody>
      </p:sp>
      <p:sp>
        <p:nvSpPr>
          <p:cNvPr id="5" name="Titre 1"/>
          <p:cNvSpPr txBox="1">
            <a:spLocks/>
          </p:cNvSpPr>
          <p:nvPr/>
        </p:nvSpPr>
        <p:spPr>
          <a:xfrm>
            <a:off x="926495" y="4648200"/>
            <a:ext cx="10353761" cy="1326321"/>
          </a:xfrm>
          <a:prstGeom prst="rect">
            <a:avLst/>
          </a:prstGeom>
        </p:spPr>
        <p:txBody>
          <a:bodyPr vert="horz" lIns="91440" tIns="45720" rIns="91440" bIns="45720" rtlCol="0" anchor="ctr">
            <a:normAutofit fontScale="97500"/>
          </a:bodyPr>
          <a:lstStyle/>
          <a:p>
            <a:pPr algn="ctr" defTabSz="914400">
              <a:lnSpc>
                <a:spcPct val="90000"/>
              </a:lnSpc>
              <a:spcBef>
                <a:spcPct val="0"/>
              </a:spcBef>
            </a:pPr>
            <a:r>
              <a:rPr kumimoji="0" lang="fr-FR" sz="3400" b="1" i="0" u="none" strike="noStrike" kern="1200" cap="all" spc="0" normalizeH="0" baseline="0" noProof="0" dirty="0">
                <a:ln>
                  <a:noFill/>
                </a:ln>
                <a:solidFill>
                  <a:srgbClr val="FFFF00"/>
                </a:solidFill>
                <a:effectLst>
                  <a:outerShdw blurRad="50800" dist="63500" dir="2700000" algn="tl" rotWithShape="0">
                    <a:srgbClr val="000000">
                      <a:alpha val="48000"/>
                    </a:srgbClr>
                  </a:outerShdw>
                </a:effectLst>
                <a:uLnTx/>
                <a:uFillTx/>
                <a:latin typeface="+mj-lt"/>
                <a:ea typeface="+mj-ea"/>
                <a:cs typeface="+mj-cs"/>
              </a:rPr>
              <a:t>1.4. Le management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95533" y="1"/>
            <a:ext cx="10972800" cy="6534440"/>
          </a:xfrm>
        </p:spPr>
        <p:txBody>
          <a:bodyPr>
            <a:noAutofit/>
          </a:bodyPr>
          <a:lstStyle/>
          <a:p>
            <a:pPr>
              <a:buFont typeface="Wingdings" pitchFamily="2" charset="2"/>
              <a:buChar char="ü"/>
            </a:pPr>
            <a:r>
              <a:rPr lang="fr-FR" sz="2400" b="1" u="sng" dirty="0">
                <a:solidFill>
                  <a:srgbClr val="00B0F0"/>
                </a:solidFill>
              </a:rPr>
              <a:t>Nombre de pannes imprévues NPI :</a:t>
            </a:r>
            <a:r>
              <a:rPr lang="fr-FR" sz="2400" b="1" dirty="0">
                <a:solidFill>
                  <a:srgbClr val="00B0F0"/>
                </a:solidFill>
              </a:rPr>
              <a:t> </a:t>
            </a:r>
            <a:r>
              <a:rPr lang="fr-FR" sz="2400" dirty="0"/>
              <a:t>cet indicateur mesure notre efficacité sur la réduction du taux d'apparition des pannes.</a:t>
            </a:r>
          </a:p>
          <a:p>
            <a:pPr>
              <a:buFont typeface="Wingdings" pitchFamily="2" charset="2"/>
              <a:buChar char="ü"/>
            </a:pPr>
            <a:r>
              <a:rPr lang="fr-FR" sz="2400" b="1" u="sng" dirty="0">
                <a:solidFill>
                  <a:srgbClr val="00B0F0"/>
                </a:solidFill>
              </a:rPr>
              <a:t>Moyen de temps de bon fonctionnement MTBF :</a:t>
            </a:r>
            <a:r>
              <a:rPr lang="fr-FR" sz="2400" b="1" dirty="0">
                <a:solidFill>
                  <a:srgbClr val="00B0F0"/>
                </a:solidFill>
              </a:rPr>
              <a:t> </a:t>
            </a:r>
            <a:r>
              <a:rPr lang="fr-FR" sz="2400" dirty="0"/>
              <a:t>c'est un indicateur de mesure de la fiabilité du bien </a:t>
            </a:r>
          </a:p>
          <a:p>
            <a:pPr>
              <a:buFont typeface="Wingdings" pitchFamily="2" charset="2"/>
              <a:buChar char="ü"/>
            </a:pPr>
            <a:r>
              <a:rPr lang="fr-FR" sz="2400" b="1" u="sng" dirty="0">
                <a:solidFill>
                  <a:srgbClr val="00B0F0"/>
                </a:solidFill>
              </a:rPr>
              <a:t>Taux de la maintenance préventive TMP</a:t>
            </a:r>
            <a:r>
              <a:rPr lang="fr-FR" sz="2400" b="1" dirty="0">
                <a:solidFill>
                  <a:srgbClr val="00B0F0"/>
                </a:solidFill>
              </a:rPr>
              <a:t>              : </a:t>
            </a:r>
            <a:r>
              <a:rPr lang="fr-FR" sz="2400" dirty="0"/>
              <a:t>cet indicateur va nous aider à trouver le taux idéal des interventions préventives à avoir pour trouver l'équilibre entre le correctif et le préventif</a:t>
            </a:r>
          </a:p>
          <a:p>
            <a:pPr>
              <a:buFont typeface="Wingdings" pitchFamily="2" charset="2"/>
              <a:buChar char="ü"/>
            </a:pPr>
            <a:r>
              <a:rPr lang="fr-FR" sz="2400" b="1" u="sng" dirty="0">
                <a:solidFill>
                  <a:srgbClr val="00B0F0"/>
                </a:solidFill>
              </a:rPr>
              <a:t>Coût Direct de la maintenance préventives : </a:t>
            </a:r>
            <a:r>
              <a:rPr lang="fr-FR" sz="2400" dirty="0"/>
              <a:t>Cet indicateur regroupe les coûts de la main d'œuvre, des PDR et des prestations utilisées</a:t>
            </a:r>
          </a:p>
          <a:p>
            <a:pPr>
              <a:buFont typeface="Wingdings" pitchFamily="2" charset="2"/>
              <a:buChar char="ü"/>
            </a:pPr>
            <a:r>
              <a:rPr lang="fr-FR" sz="2400" b="1" u="sng" dirty="0">
                <a:solidFill>
                  <a:srgbClr val="00B0F0"/>
                </a:solidFill>
              </a:rPr>
              <a:t>Coût </a:t>
            </a:r>
            <a:r>
              <a:rPr lang="fr-FR" sz="2400" b="1" u="sng" dirty="0" err="1">
                <a:solidFill>
                  <a:srgbClr val="00B0F0"/>
                </a:solidFill>
              </a:rPr>
              <a:t>inDirect</a:t>
            </a:r>
            <a:r>
              <a:rPr lang="fr-FR" sz="2400" b="1" u="sng" dirty="0">
                <a:solidFill>
                  <a:srgbClr val="00B0F0"/>
                </a:solidFill>
              </a:rPr>
              <a:t> de la maintenance préventives : </a:t>
            </a:r>
            <a:r>
              <a:rPr lang="fr-FR" sz="2400" dirty="0"/>
              <a:t>Cet indicateur regroupe les coûts des pertes causées par l’arrêt de la production</a:t>
            </a:r>
          </a:p>
          <a:p>
            <a:pPr>
              <a:buFont typeface="Wingdings" pitchFamily="2" charset="2"/>
              <a:buChar char="ü"/>
            </a:pPr>
            <a:endParaRPr lang="fr-FR" sz="2400" dirty="0"/>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09600"/>
            <a:ext cx="12191999" cy="1326321"/>
          </a:xfrm>
        </p:spPr>
        <p:txBody>
          <a:bodyPr>
            <a:normAutofit/>
          </a:bodyPr>
          <a:lstStyle/>
          <a:p>
            <a:r>
              <a:rPr lang="fr-FR" sz="3200" b="1" dirty="0">
                <a:solidFill>
                  <a:srgbClr val="FFFF00"/>
                </a:solidFill>
              </a:rPr>
              <a:t>3.11. DOCUMENTATION MAINTENANCE PREVENTIVE</a:t>
            </a:r>
            <a:endParaRPr lang="fr-FR" sz="3200" dirty="0">
              <a:solidFill>
                <a:srgbClr val="FFFF00"/>
              </a:solidFill>
            </a:endParaRPr>
          </a:p>
        </p:txBody>
      </p:sp>
      <p:sp>
        <p:nvSpPr>
          <p:cNvPr id="3" name="Espace réservé du contenu 2"/>
          <p:cNvSpPr>
            <a:spLocks noGrp="1"/>
          </p:cNvSpPr>
          <p:nvPr>
            <p:ph idx="1"/>
          </p:nvPr>
        </p:nvSpPr>
        <p:spPr>
          <a:xfrm>
            <a:off x="267286" y="2096064"/>
            <a:ext cx="11605846" cy="4234398"/>
          </a:xfrm>
        </p:spPr>
        <p:txBody>
          <a:bodyPr/>
          <a:lstStyle/>
          <a:p>
            <a:r>
              <a:rPr lang="fr-FR" dirty="0"/>
              <a:t>La documentation est le seul moyen pour garantir la formalisation et la standardisation de tous ce que nous avons vu jusqu'à présent, alors je vous invite à créer et établir les documents suivants : </a:t>
            </a:r>
          </a:p>
          <a:p>
            <a:pPr>
              <a:buFont typeface="Wingdings" pitchFamily="2" charset="2"/>
              <a:buChar char="ü"/>
            </a:pPr>
            <a:r>
              <a:rPr lang="fr-FR" dirty="0"/>
              <a:t>Procédure de la maintenance préventive</a:t>
            </a:r>
          </a:p>
          <a:p>
            <a:pPr>
              <a:buFont typeface="Wingdings" pitchFamily="2" charset="2"/>
              <a:buChar char="ü"/>
            </a:pPr>
            <a:r>
              <a:rPr lang="fr-FR" dirty="0"/>
              <a:t>Plan de la maintenance préventive</a:t>
            </a:r>
          </a:p>
          <a:p>
            <a:pPr>
              <a:buFont typeface="Wingdings" pitchFamily="2" charset="2"/>
              <a:buChar char="ü"/>
            </a:pPr>
            <a:r>
              <a:rPr lang="fr-FR" dirty="0"/>
              <a:t>Planning de la maintenance préventive</a:t>
            </a:r>
          </a:p>
          <a:p>
            <a:pPr>
              <a:buFont typeface="Wingdings" pitchFamily="2" charset="2"/>
              <a:buChar char="ü"/>
            </a:pPr>
            <a:r>
              <a:rPr lang="fr-FR" dirty="0"/>
              <a:t>check-list</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09600"/>
            <a:ext cx="12191999" cy="1326321"/>
          </a:xfrm>
        </p:spPr>
        <p:txBody>
          <a:bodyPr>
            <a:normAutofit fontScale="90000"/>
          </a:bodyPr>
          <a:lstStyle/>
          <a:p>
            <a:r>
              <a:rPr lang="fr-FR" b="1" dirty="0">
                <a:solidFill>
                  <a:srgbClr val="FFC000"/>
                </a:solidFill>
                <a:effectLst/>
              </a:rPr>
              <a:t>La procédure de la maintenance préventive :</a:t>
            </a:r>
            <a:br>
              <a:rPr lang="fr-FR" dirty="0">
                <a:solidFill>
                  <a:srgbClr val="FFC000"/>
                </a:solidFill>
                <a:effectLst/>
              </a:rPr>
            </a:br>
            <a:endParaRPr lang="fr-FR" dirty="0">
              <a:solidFill>
                <a:srgbClr val="FFC000"/>
              </a:solidFill>
              <a:effectLst/>
            </a:endParaRPr>
          </a:p>
        </p:txBody>
      </p:sp>
      <p:sp>
        <p:nvSpPr>
          <p:cNvPr id="3" name="Espace réservé du contenu 2"/>
          <p:cNvSpPr>
            <a:spLocks noGrp="1"/>
          </p:cNvSpPr>
          <p:nvPr>
            <p:ph idx="1"/>
          </p:nvPr>
        </p:nvSpPr>
        <p:spPr/>
        <p:txBody>
          <a:bodyPr/>
          <a:lstStyle/>
          <a:p>
            <a:r>
              <a:rPr lang="fr-FR" dirty="0"/>
              <a:t>Elle doit contenir les différentes étapes à suivre par les agents de maintenance pour réaliser une intervention préventive, en mentionnant la responsabilité et les enregistrements nécessaires pour la traçabilité.</a:t>
            </a:r>
          </a:p>
          <a:p>
            <a:endParaRPr lang="fr-FR" dirty="0"/>
          </a:p>
        </p:txBody>
      </p:sp>
      <p:sp>
        <p:nvSpPr>
          <p:cNvPr id="4" name="ZoneTexte 3"/>
          <p:cNvSpPr txBox="1"/>
          <p:nvPr/>
        </p:nvSpPr>
        <p:spPr>
          <a:xfrm>
            <a:off x="7366000" y="5156200"/>
            <a:ext cx="3251200" cy="369332"/>
          </a:xfrm>
          <a:prstGeom prst="rect">
            <a:avLst/>
          </a:prstGeom>
          <a:noFill/>
        </p:spPr>
        <p:txBody>
          <a:bodyPr wrap="square" rtlCol="0">
            <a:spAutoFit/>
          </a:bodyPr>
          <a:lstStyle/>
          <a:p>
            <a:pPr algn="ctr"/>
            <a:r>
              <a:rPr lang="fr-FR" b="1" dirty="0">
                <a:solidFill>
                  <a:srgbClr val="FF0000"/>
                </a:solidFill>
              </a:rPr>
              <a:t>Exemple procédure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amond(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09600"/>
            <a:ext cx="12191999" cy="1326321"/>
          </a:xfrm>
        </p:spPr>
        <p:txBody>
          <a:bodyPr>
            <a:normAutofit/>
          </a:bodyPr>
          <a:lstStyle/>
          <a:p>
            <a:r>
              <a:rPr lang="fr-FR" sz="2400" b="1" dirty="0">
                <a:solidFill>
                  <a:srgbClr val="FFFF00"/>
                </a:solidFill>
              </a:rPr>
              <a:t>3.12.Comment structurer et maitriser la maintenance préventive??</a:t>
            </a:r>
            <a:endParaRPr lang="fr-FR" sz="2400" dirty="0">
              <a:solidFill>
                <a:srgbClr val="FFFF00"/>
              </a:solidFill>
            </a:endParaRPr>
          </a:p>
        </p:txBody>
      </p:sp>
      <p:sp>
        <p:nvSpPr>
          <p:cNvPr id="3" name="Espace réservé du contenu 2"/>
          <p:cNvSpPr>
            <a:spLocks noGrp="1"/>
          </p:cNvSpPr>
          <p:nvPr>
            <p:ph idx="1"/>
          </p:nvPr>
        </p:nvSpPr>
        <p:spPr/>
        <p:txBody>
          <a:bodyPr>
            <a:normAutofit/>
          </a:bodyPr>
          <a:lstStyle/>
          <a:p>
            <a:r>
              <a:rPr lang="fr-FR" sz="2400" dirty="0"/>
              <a:t>La maintenance préventive est la meilleure solution pour améliorer la disponibilité et les performances des biens, mais tout dépend du contenu du plan préventif, si vous avez un plan efficace vous allez commencer à constater l'amélioration depuis le troisième mois de lancement, par contre, si le contenu n'est pas bien étudié, vous allez juste perdre le temps , l'argent et votre crédibilité.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85801"/>
            <a:ext cx="12192000" cy="5440366"/>
          </a:xfrm>
        </p:spPr>
        <p:txBody>
          <a:bodyPr>
            <a:normAutofit/>
          </a:bodyPr>
          <a:lstStyle/>
          <a:p>
            <a:pPr>
              <a:buNone/>
            </a:pPr>
            <a:r>
              <a:rPr lang="fr-FR" dirty="0"/>
              <a:t>C'est pour cela, je vous conseille de suivre les étapes suivantes : ( cas de la maintenance préventive n'est pas encore installée)</a:t>
            </a:r>
          </a:p>
          <a:p>
            <a:pPr marL="514350" lvl="0" indent="-514350">
              <a:buFont typeface="+mj-lt"/>
              <a:buAutoNum type="arabicPeriod"/>
            </a:pPr>
            <a:r>
              <a:rPr lang="fr-FR" dirty="0"/>
              <a:t>Mesurez la fiabilité et la disponibilité actuelle des biens</a:t>
            </a:r>
          </a:p>
          <a:p>
            <a:pPr marL="514350" lvl="0" indent="-514350">
              <a:buFont typeface="+mj-lt"/>
              <a:buAutoNum type="arabicPeriod"/>
            </a:pPr>
            <a:r>
              <a:rPr lang="fr-FR" dirty="0"/>
              <a:t>Fixez des objectifs à atteindre</a:t>
            </a:r>
          </a:p>
          <a:p>
            <a:pPr marL="514350" lvl="0" indent="-514350">
              <a:buFont typeface="+mj-lt"/>
              <a:buAutoNum type="arabicPeriod"/>
            </a:pPr>
            <a:r>
              <a:rPr lang="fr-FR" dirty="0"/>
              <a:t>Etablissez le plan préventif en suivant les étapes déjà décrites et en utilisant les sources déjà présentées dans la partie "Plan Préventif"</a:t>
            </a:r>
          </a:p>
          <a:p>
            <a:pPr marL="514350" lvl="0" indent="-514350">
              <a:buFont typeface="+mj-lt"/>
              <a:buAutoNum type="arabicPeriod"/>
            </a:pPr>
            <a:r>
              <a:rPr lang="fr-FR" dirty="0"/>
              <a:t>Informez et formez les agents de maintenances sur ces plans</a:t>
            </a:r>
          </a:p>
          <a:p>
            <a:pPr marL="514350" lvl="0" indent="-514350">
              <a:buFont typeface="+mj-lt"/>
              <a:buAutoNum type="arabicPeriod"/>
            </a:pPr>
            <a:r>
              <a:rPr lang="fr-FR" dirty="0"/>
              <a:t>Créez le planning préventif et validez le avec le responsable d'entité</a:t>
            </a:r>
          </a:p>
          <a:p>
            <a:pPr marL="514350" lvl="0" indent="-514350">
              <a:buFont typeface="+mj-lt"/>
              <a:buAutoNum type="arabicPeriod"/>
            </a:pPr>
            <a:r>
              <a:rPr lang="fr-FR" dirty="0"/>
              <a:t>Lancez l'exécution du planning</a:t>
            </a:r>
          </a:p>
          <a:p>
            <a:pPr marL="514350" lvl="0" indent="-514350">
              <a:buFont typeface="+mj-lt"/>
              <a:buAutoNum type="arabicPeriod"/>
            </a:pPr>
            <a:r>
              <a:rPr lang="fr-FR" dirty="0"/>
              <a:t>Lancez et profitez de la maintenance productive</a:t>
            </a:r>
          </a:p>
          <a:p>
            <a:pPr marL="514350" lvl="0" indent="-514350">
              <a:buFont typeface="+mj-lt"/>
              <a:buAutoNum type="arabicPeriod"/>
            </a:pPr>
            <a:r>
              <a:rPr lang="fr-FR" dirty="0"/>
              <a:t>Mesurez et suivez les performances des équipements</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5660" y="0"/>
            <a:ext cx="10353761" cy="1326321"/>
          </a:xfrm>
        </p:spPr>
        <p:txBody>
          <a:bodyPr>
            <a:normAutofit/>
          </a:bodyPr>
          <a:lstStyle/>
          <a:p>
            <a:r>
              <a:rPr lang="fr-FR" b="1" dirty="0">
                <a:solidFill>
                  <a:srgbClr val="FFFF00"/>
                </a:solidFill>
              </a:rPr>
              <a:t>QUESTION/REPONSES</a:t>
            </a:r>
            <a:endParaRPr lang="fr-FR" dirty="0">
              <a:solidFill>
                <a:srgbClr val="FFFF00"/>
              </a:solidFill>
            </a:endParaRPr>
          </a:p>
        </p:txBody>
      </p:sp>
      <p:sp>
        <p:nvSpPr>
          <p:cNvPr id="3" name="Espace réservé du contenu 2"/>
          <p:cNvSpPr>
            <a:spLocks noGrp="1"/>
          </p:cNvSpPr>
          <p:nvPr>
            <p:ph idx="1"/>
          </p:nvPr>
        </p:nvSpPr>
        <p:spPr>
          <a:xfrm>
            <a:off x="609600" y="1600203"/>
            <a:ext cx="10972800" cy="4749797"/>
          </a:xfrm>
        </p:spPr>
        <p:txBody>
          <a:bodyPr>
            <a:normAutofit/>
          </a:bodyPr>
          <a:lstStyle/>
          <a:p>
            <a:pPr algn="ctr">
              <a:buNone/>
            </a:pPr>
            <a:r>
              <a:rPr lang="fr-FR" b="1" dirty="0">
                <a:solidFill>
                  <a:srgbClr val="FFC000"/>
                </a:solidFill>
              </a:rPr>
              <a:t>Je suis un nouveau recruté, je me suis chargé d'établir la maintenance préventive, et je n'ai pas trouvé les catalogues parce que les machines sont trop anciennes, que dois je faire ??</a:t>
            </a:r>
          </a:p>
          <a:p>
            <a:pPr algn="ctr">
              <a:buNone/>
            </a:pPr>
            <a:endParaRPr lang="fr-FR" dirty="0"/>
          </a:p>
          <a:p>
            <a:pPr>
              <a:buNone/>
            </a:pPr>
            <a:endParaRPr lang="fr-FR" dirty="0"/>
          </a:p>
          <a:p>
            <a:pPr algn="ctr">
              <a:buNone/>
            </a:pPr>
            <a:r>
              <a:rPr lang="fr-FR" b="1" dirty="0">
                <a:solidFill>
                  <a:srgbClr val="FFC000"/>
                </a:solidFill>
              </a:rPr>
              <a:t>Nous avons lancé la maintenance préventive depuis un an , et jusqu'à présent il n y a aucune amélioration des performances des machines, que pensez vous ??</a:t>
            </a:r>
          </a:p>
          <a:p>
            <a:pPr algn="ctr">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2000" cy="6858000"/>
          </a:xfrm>
        </p:spPr>
        <p:txBody>
          <a:bodyPr>
            <a:normAutofit/>
          </a:bodyPr>
          <a:lstStyle/>
          <a:p>
            <a:pPr algn="ctr">
              <a:buNone/>
            </a:pPr>
            <a:r>
              <a:rPr lang="fr-FR" b="1" dirty="0">
                <a:solidFill>
                  <a:srgbClr val="FFC000"/>
                </a:solidFill>
              </a:rPr>
              <a:t>Je suis toujours en conflit avec le responsable production, il ne libère pas les machines pour la maintenance préventive, comment je dois me comporter??</a:t>
            </a:r>
          </a:p>
          <a:p>
            <a:pPr algn="ctr">
              <a:buNone/>
            </a:pPr>
            <a:endParaRPr lang="fr-FR" dirty="0">
              <a:solidFill>
                <a:srgbClr val="FFC000"/>
              </a:solidFill>
            </a:endParaRPr>
          </a:p>
          <a:p>
            <a:pPr algn="ctr">
              <a:buNone/>
            </a:pPr>
            <a:r>
              <a:rPr lang="fr-FR" b="1" dirty="0">
                <a:solidFill>
                  <a:srgbClr val="FFC000"/>
                </a:solidFill>
              </a:rPr>
              <a:t>Quel est l'importance de calcul du taux de la maintenance préventive TMP??</a:t>
            </a:r>
          </a:p>
          <a:p>
            <a:pPr algn="ctr">
              <a:buNone/>
            </a:pPr>
            <a:endParaRPr lang="fr-FR" dirty="0">
              <a:solidFill>
                <a:srgbClr val="FFC000"/>
              </a:solidFill>
            </a:endParaRPr>
          </a:p>
          <a:p>
            <a:pPr algn="ctr">
              <a:buNone/>
            </a:pPr>
            <a:r>
              <a:rPr lang="fr-FR" b="1" dirty="0">
                <a:solidFill>
                  <a:srgbClr val="FFC000"/>
                </a:solidFill>
              </a:rPr>
              <a:t>Quel est le temps nécessaire pour établir un plan préventif efficace??</a:t>
            </a:r>
            <a:endParaRPr lang="fr-FR" dirty="0">
              <a:solidFill>
                <a:srgbClr val="FFC000"/>
              </a:solidFill>
            </a:endParaRPr>
          </a:p>
          <a:p>
            <a:endParaRPr lang="fr-FR" dirty="0"/>
          </a:p>
          <a:p>
            <a:pPr algn="ctr">
              <a:buNone/>
            </a:pPr>
            <a:r>
              <a:rPr lang="fr-FR" b="1" dirty="0">
                <a:solidFill>
                  <a:srgbClr val="FFC000"/>
                </a:solidFill>
              </a:rPr>
              <a:t>Je viens de lancer la maintenance préventive, est ce que j'ai terminé la structuration et la maitrise de la gestion des interventions?</a:t>
            </a:r>
            <a:endParaRPr lang="fr-FR" dirty="0">
              <a:solidFill>
                <a:srgbClr val="FFC000"/>
              </a:solidFill>
            </a:endParaRP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862138"/>
            <a:ext cx="12192000" cy="1143000"/>
          </a:xfrm>
        </p:spPr>
        <p:txBody>
          <a:bodyPr>
            <a:normAutofit/>
          </a:bodyPr>
          <a:lstStyle/>
          <a:p>
            <a:r>
              <a:rPr lang="fr-FR" b="1" dirty="0">
                <a:solidFill>
                  <a:srgbClr val="FFFF00"/>
                </a:solidFill>
              </a:rPr>
              <a:t>CHAPITRE 4 La maintenance améliorative</a:t>
            </a:r>
            <a:endParaRPr lang="fr-FR" dirty="0">
              <a:solidFill>
                <a:srgbClr val="FFFF00"/>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u="sng" dirty="0">
                <a:solidFill>
                  <a:srgbClr val="FFFF00"/>
                </a:solidFill>
              </a:rPr>
              <a:t>4.1. Définition</a:t>
            </a:r>
            <a:endParaRPr lang="fr-FR" dirty="0">
              <a:solidFill>
                <a:srgbClr val="FFFF00"/>
              </a:solidFill>
            </a:endParaRPr>
          </a:p>
        </p:txBody>
      </p:sp>
      <p:sp>
        <p:nvSpPr>
          <p:cNvPr id="3" name="Espace réservé du contenu 2"/>
          <p:cNvSpPr>
            <a:spLocks noGrp="1"/>
          </p:cNvSpPr>
          <p:nvPr>
            <p:ph idx="1"/>
          </p:nvPr>
        </p:nvSpPr>
        <p:spPr/>
        <p:txBody>
          <a:bodyPr>
            <a:normAutofit/>
          </a:bodyPr>
          <a:lstStyle/>
          <a:p>
            <a:r>
              <a:rPr lang="fr-FR" dirty="0"/>
              <a:t>"Elle désigne un ensemble de mesures techniques, administrative et de gestion visant à améliorer la sûreté de fonctionnement d'un bien en modifiant la conception d'origine mais sans changer sa fonction requise"</a:t>
            </a:r>
          </a:p>
          <a:p>
            <a:r>
              <a:rPr lang="fr-FR" dirty="0"/>
              <a:t>L'amélioration d'un bien  consiste à procéder à des modifications à un ou plusieurs éléments afin d'améliorer sa </a:t>
            </a:r>
            <a:r>
              <a:rPr lang="fr-FR" dirty="0" err="1"/>
              <a:t>fiabilité,sa</a:t>
            </a:r>
            <a:r>
              <a:rPr lang="fr-FR" dirty="0"/>
              <a:t> </a:t>
            </a:r>
            <a:r>
              <a:rPr lang="fr-FR" dirty="0" err="1"/>
              <a:t>maintenabilité</a:t>
            </a:r>
            <a:r>
              <a:rPr lang="fr-FR" dirty="0"/>
              <a:t>, sa disponibilité ou sa sécurité sans changer sa fonction principale.</a:t>
            </a:r>
          </a:p>
          <a:p>
            <a:r>
              <a:rPr lang="fr-FR" dirty="0"/>
              <a:t>Cette amélioration se déclenche à partir d'un besoin détecté par les responsables techniques ou les responsables d'exploitation et il est communiqué par une fiche d'amélioration technique.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8812" y="609600"/>
            <a:ext cx="11732455" cy="1326321"/>
          </a:xfrm>
        </p:spPr>
        <p:txBody>
          <a:bodyPr>
            <a:normAutofit/>
          </a:bodyPr>
          <a:lstStyle/>
          <a:p>
            <a:r>
              <a:rPr lang="fr-FR" sz="2800" b="1" dirty="0">
                <a:solidFill>
                  <a:srgbClr val="FFFF00"/>
                </a:solidFill>
                <a:effectLst/>
              </a:rPr>
              <a:t>4.2. Importance de la maintenance améliorative</a:t>
            </a:r>
            <a:br>
              <a:rPr lang="fr-FR" sz="2800" dirty="0">
                <a:solidFill>
                  <a:srgbClr val="FFFF00"/>
                </a:solidFill>
                <a:effectLst/>
              </a:rPr>
            </a:br>
            <a:endParaRPr lang="fr-FR" sz="2800" dirty="0">
              <a:solidFill>
                <a:srgbClr val="FFFF00"/>
              </a:solidFill>
              <a:effectLst/>
            </a:endParaRPr>
          </a:p>
        </p:txBody>
      </p:sp>
      <p:sp>
        <p:nvSpPr>
          <p:cNvPr id="3" name="Espace réservé du contenu 2"/>
          <p:cNvSpPr>
            <a:spLocks noGrp="1"/>
          </p:cNvSpPr>
          <p:nvPr>
            <p:ph idx="1"/>
          </p:nvPr>
        </p:nvSpPr>
        <p:spPr/>
        <p:txBody>
          <a:bodyPr>
            <a:normAutofit/>
          </a:bodyPr>
          <a:lstStyle/>
          <a:p>
            <a:r>
              <a:rPr lang="fr-FR" dirty="0"/>
              <a:t>L'amélioration des performances des biens par la maintenance corrective et préventive reste toujours plafonnée, c'est pour cela je vous invite à instaurer la maintenance améliorative pour pouvoir atteindre des stades supérieurs des performances.</a:t>
            </a:r>
          </a:p>
          <a:p>
            <a:r>
              <a:rPr lang="fr-FR" dirty="0"/>
              <a:t>La maintenance améliorative vous permet de sortir du cadre standard et cherchez à trouver les fonctionnalités adaptées à votre besoin, la chose qui facilité le travail et améliore la productivité.</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7"/>
</p:tagLst>
</file>

<file path=ppt/tags/tag2.xml><?xml version="1.0" encoding="utf-8"?>
<p:tagLst xmlns:a="http://schemas.openxmlformats.org/drawingml/2006/main" xmlns:r="http://schemas.openxmlformats.org/officeDocument/2006/relationships" xmlns:p="http://schemas.openxmlformats.org/presentationml/2006/main">
  <p:tag name="TIMING" val="|0.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6B2E858E-683F-40D9-B4CB-284D097F3AC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Template>
  <TotalTime>61290</TotalTime>
  <Words>22932</Words>
  <Application>Microsoft Office PowerPoint</Application>
  <PresentationFormat>Grand écran</PresentationFormat>
  <Paragraphs>2453</Paragraphs>
  <Slides>392</Slides>
  <Notes>48</Notes>
  <HiddenSlides>0</HiddenSlides>
  <MMClips>0</MMClips>
  <ScaleCrop>false</ScaleCrop>
  <HeadingPairs>
    <vt:vector size="8" baseType="variant">
      <vt:variant>
        <vt:lpstr>Polices utilisées</vt:lpstr>
      </vt:variant>
      <vt:variant>
        <vt:i4>18</vt:i4>
      </vt:variant>
      <vt:variant>
        <vt:lpstr>Thème</vt:lpstr>
      </vt:variant>
      <vt:variant>
        <vt:i4>1</vt:i4>
      </vt:variant>
      <vt:variant>
        <vt:lpstr>Serveurs OLE incorporés</vt:lpstr>
      </vt:variant>
      <vt:variant>
        <vt:i4>2</vt:i4>
      </vt:variant>
      <vt:variant>
        <vt:lpstr>Titres des diapositives</vt:lpstr>
      </vt:variant>
      <vt:variant>
        <vt:i4>392</vt:i4>
      </vt:variant>
    </vt:vector>
  </HeadingPairs>
  <TitlesOfParts>
    <vt:vector size="413" baseType="lpstr">
      <vt:lpstr>Arial</vt:lpstr>
      <vt:lpstr>Arial Alternative</vt:lpstr>
      <vt:lpstr>Arial Black</vt:lpstr>
      <vt:lpstr>Bodoni MT Condensed</vt:lpstr>
      <vt:lpstr>Bookman Old Style</vt:lpstr>
      <vt:lpstr>Calibri</vt:lpstr>
      <vt:lpstr>Constantia</vt:lpstr>
      <vt:lpstr>Courier New</vt:lpstr>
      <vt:lpstr>Franklin Gothic Book</vt:lpstr>
      <vt:lpstr>Garamond</vt:lpstr>
      <vt:lpstr>Impact</vt:lpstr>
      <vt:lpstr>Korinna-KursivRegular</vt:lpstr>
      <vt:lpstr>Korinna-Regular</vt:lpstr>
      <vt:lpstr>Monotype Sorts</vt:lpstr>
      <vt:lpstr>Rockwell</vt:lpstr>
      <vt:lpstr>Times New Roman</vt:lpstr>
      <vt:lpstr>Wingdings</vt:lpstr>
      <vt:lpstr>Wingdings 2</vt:lpstr>
      <vt:lpstr>Damask</vt:lpstr>
      <vt:lpstr>Clip</vt:lpstr>
      <vt:lpstr>Document</vt:lpstr>
      <vt:lpstr>YOUMAR  CONSULTING</vt:lpstr>
      <vt:lpstr>La maintenance Industrielle LE bon manager de la maintenance</vt:lpstr>
      <vt:lpstr>CHAPITRE 1 : Introduction au management de la maintenance</vt:lpstr>
      <vt:lpstr>1.1 Définition de la maintenance     </vt:lpstr>
      <vt:lpstr>1.2.Evolution de la maintenance       </vt:lpstr>
      <vt:lpstr>1.3. Importance de l’industrie  Exemple du JAPON </vt:lpstr>
      <vt:lpstr>IMPORTANCE DU MANAGEMENT MAINTENANCE</vt:lpstr>
      <vt:lpstr>Présentation PowerPoint</vt:lpstr>
      <vt:lpstr>Le management de la maintenance industrielle</vt:lpstr>
      <vt:lpstr>Définition du management</vt:lpstr>
      <vt:lpstr>Présentation PowerPoint</vt:lpstr>
      <vt:lpstr>Piliers du management  </vt:lpstr>
      <vt:lpstr>Quoi Gérer ????? </vt:lpstr>
      <vt:lpstr>D’où ????? </vt:lpstr>
      <vt:lpstr>Pourquoi Gérer ??????????  </vt:lpstr>
      <vt:lpstr> Comment mesurer ?????? </vt:lpstr>
      <vt:lpstr>Conclusion sur le management </vt:lpstr>
      <vt:lpstr>Présentation PowerPoint</vt:lpstr>
      <vt:lpstr>Présentation PowerPoint</vt:lpstr>
      <vt:lpstr>Présentation PowerPoint</vt:lpstr>
      <vt:lpstr>Présentation PowerPoint</vt:lpstr>
      <vt:lpstr>Le management de la  maintenance industrielle</vt:lpstr>
      <vt:lpstr>Présentation PowerPoint</vt:lpstr>
      <vt:lpstr>Piliers du management maintenance</vt:lpstr>
      <vt:lpstr>Objectifs du management maintenance</vt:lpstr>
      <vt:lpstr>Fonctions maintenance</vt:lpstr>
      <vt:lpstr>Présentation PowerPoint</vt:lpstr>
      <vt:lpstr>Tableau de bord</vt:lpstr>
      <vt:lpstr>Présentation PowerPoint</vt:lpstr>
      <vt:lpstr>2.1.Définition</vt:lpstr>
      <vt:lpstr>2.2. Objectifs de la maintenance corrective</vt:lpstr>
      <vt:lpstr>2.3. Objectif de la maintenance corrective</vt:lpstr>
      <vt:lpstr>2.4. IMPORTANCE de la maintenance CORRECTIVE</vt:lpstr>
      <vt:lpstr>La maintenance corrective et la Disponibilité !!! </vt:lpstr>
      <vt:lpstr>la maintenance corrective et le coût de la maintenance !!!</vt:lpstr>
      <vt:lpstr>Reflète directement l’efficacité du Service</vt:lpstr>
      <vt:lpstr>La maintenance corrective et la planification production</vt:lpstr>
      <vt:lpstr>2.5. TYPES DE LA MAINTENANCE CORRECTIVE</vt:lpstr>
      <vt:lpstr>Présentation PowerPoint</vt:lpstr>
      <vt:lpstr>La maintenance corrective Curative : </vt:lpstr>
      <vt:lpstr>La maintenance corrective palliative :</vt:lpstr>
      <vt:lpstr>2.6. Procédure standard de la maintenance corrective </vt:lpstr>
      <vt:lpstr>Présentation PowerPoint</vt:lpstr>
      <vt:lpstr>Présentation PowerPoint</vt:lpstr>
      <vt:lpstr>Présentation PowerPoint</vt:lpstr>
      <vt:lpstr>Présentation PowerPoint</vt:lpstr>
      <vt:lpstr>Présentation PowerPoint</vt:lpstr>
      <vt:lpstr>LA DISPONIBILITE</vt:lpstr>
      <vt:lpstr>Fiabilité : </vt:lpstr>
      <vt:lpstr>La réactivité </vt:lpstr>
      <vt:lpstr>La maintenabilité : </vt:lpstr>
      <vt:lpstr>Résumé: </vt:lpstr>
      <vt:lpstr>2.9.Documentation Maintenance Corrective </vt:lpstr>
      <vt:lpstr>Présentation PowerPoint</vt:lpstr>
      <vt:lpstr>Procédure de la maintenance corrective :</vt:lpstr>
      <vt:lpstr>Recommandations : </vt:lpstr>
      <vt:lpstr>Demande d'intervention/Fiche Intervention</vt:lpstr>
      <vt:lpstr>Rapport D'intervention/Ordre de travail</vt:lpstr>
      <vt:lpstr>Suivi des interventions </vt:lpstr>
      <vt:lpstr>2.10. Comment structurer et maitriser la maintenance corrective??</vt:lpstr>
      <vt:lpstr>Présentation PowerPoint</vt:lpstr>
      <vt:lpstr>Questions /Réponses</vt:lpstr>
      <vt:lpstr>Présentation PowerPoint</vt:lpstr>
      <vt:lpstr>CHAPITRE 3 : LA MAINTENANCE PREVENTIVE</vt:lpstr>
      <vt:lpstr>3.1. Définitions  </vt:lpstr>
      <vt:lpstr>3.2. Objectif de la maintenance Préventive</vt:lpstr>
      <vt:lpstr>Présentation PowerPoint</vt:lpstr>
      <vt:lpstr>3.3. Importance de la Maintenance Préventive</vt:lpstr>
      <vt:lpstr>La maintenance préventive et la disponibilité</vt:lpstr>
      <vt:lpstr>La maintenance préventive et le coût de la maintenance !!</vt:lpstr>
      <vt:lpstr>Coût des interventions maintenance</vt:lpstr>
      <vt:lpstr>Alors il faut trouver le bon équilibre pour améliorer les performances avec le miniMum des coûts</vt:lpstr>
      <vt:lpstr>la maintenance préventive et la fiabilité</vt:lpstr>
      <vt:lpstr>3.4. Types de la maintenance préventive </vt:lpstr>
      <vt:lpstr>Présentation PowerPoint</vt:lpstr>
      <vt:lpstr>Présentation PowerPoint</vt:lpstr>
      <vt:lpstr>3.5. ESPRIT DE LA MAINTENANCE PREVENTIVE</vt:lpstr>
      <vt:lpstr>Présentation PowerPoint</vt:lpstr>
      <vt:lpstr>Comment calculer le coût d'intervention préventive ?</vt:lpstr>
      <vt:lpstr>3.6. ETABLISSEMENT DU PLAN PREVENTIF</vt:lpstr>
      <vt:lpstr>On peut diviser la phase de la création en deux partie :  Le format du plan</vt:lpstr>
      <vt:lpstr>.  les actions à intégrer dans le plan</vt:lpstr>
      <vt:lpstr>Présentation PowerPoint</vt:lpstr>
      <vt:lpstr>3.7. PLANNING DE LA MAINTENANCE PREVENTIVE</vt:lpstr>
      <vt:lpstr>3.8. ENREGISTREMENT DE LA MAINTENANCE PREVENTIVE</vt:lpstr>
      <vt:lpstr>3.9. DEROULEMENT STANDARD DE LA MAINTENANCE PREVENTIVE</vt:lpstr>
      <vt:lpstr>Présentation PowerPoint</vt:lpstr>
      <vt:lpstr>3.10. INDICATEURS DE PERFORMANCE DE LA MAINTENANCE PREVENTIVE</vt:lpstr>
      <vt:lpstr>Les indicateurs de la maintenance préventive</vt:lpstr>
      <vt:lpstr>Présentation PowerPoint</vt:lpstr>
      <vt:lpstr>3.11. DOCUMENTATION MAINTENANCE PREVENTIVE</vt:lpstr>
      <vt:lpstr>La procédure de la maintenance préventive : </vt:lpstr>
      <vt:lpstr>3.12.Comment structurer et maitriser la maintenance préventive??</vt:lpstr>
      <vt:lpstr>Présentation PowerPoint</vt:lpstr>
      <vt:lpstr>QUESTION/REPONSES</vt:lpstr>
      <vt:lpstr>Présentation PowerPoint</vt:lpstr>
      <vt:lpstr>CHAPITRE 4 La maintenance améliorative</vt:lpstr>
      <vt:lpstr>4.1. Définition</vt:lpstr>
      <vt:lpstr>4.2. Importance de la maintenance améliorative </vt:lpstr>
      <vt:lpstr>4.3.Documentation de la maintenance améliorative</vt:lpstr>
      <vt:lpstr>CHAPITRE 5  : LA MAINTENANCE PRODUCTIVE </vt:lpstr>
      <vt:lpstr>Présentation PowerPoint</vt:lpstr>
      <vt:lpstr>Présentation PowerPoint</vt:lpstr>
      <vt:lpstr>Présentation PowerPoint</vt:lpstr>
      <vt:lpstr>Définir la criticité et l'analyse causale</vt:lpstr>
      <vt:lpstr>Evaluation de la criticité : </vt:lpstr>
      <vt:lpstr>Présentation PowerPoint</vt:lpstr>
      <vt:lpstr>Présentation PowerPoint</vt:lpstr>
      <vt:lpstr>Analyse Causale :</vt:lpstr>
      <vt:lpstr>Présentation PowerPoint</vt:lpstr>
      <vt:lpstr>Mise à jours du plan préventif/Lancement du plan d'amélioration :</vt:lpstr>
      <vt:lpstr>Les indicateurs de la maintenance productive :</vt:lpstr>
      <vt:lpstr>CHAPITRE 6 :Gestion des Pièces De Rechange</vt:lpstr>
      <vt:lpstr>Le management de la  maintenance industrielle</vt:lpstr>
      <vt:lpstr>6.1. Définitions </vt:lpstr>
      <vt:lpstr>6.2. POURQUOI LE STOCK DES PDR ?</vt:lpstr>
      <vt:lpstr>6.3. INCONVENIENTS DU STOCK</vt:lpstr>
      <vt:lpstr>6.4. Objectif de la Gestion du stock</vt:lpstr>
      <vt:lpstr>Présentation PowerPoint</vt:lpstr>
      <vt:lpstr>Présentation PowerPoint</vt:lpstr>
      <vt:lpstr>6.5. Objectif de la Gestion du Stock des PDR</vt:lpstr>
      <vt:lpstr>6.6. Les niveaux de stock</vt:lpstr>
      <vt:lpstr>6.7. LES INDICATEURS DU STOCK</vt:lpstr>
      <vt:lpstr>1. Stock moyen </vt:lpstr>
      <vt:lpstr>2. Stock optimal </vt:lpstr>
      <vt:lpstr>3. Vitesse de rotation de stock </vt:lpstr>
      <vt:lpstr>Présentation PowerPoint</vt:lpstr>
      <vt:lpstr>6.8. La gestion du Stock et la méthode ABC</vt:lpstr>
      <vt:lpstr>La méthode ABC (ou diagramme de Pareto) </vt:lpstr>
      <vt:lpstr>Présentation PowerPoint</vt:lpstr>
      <vt:lpstr>Méthodes de valorisation des stocks</vt:lpstr>
      <vt:lpstr>Le FIFO (first in, first out) ou PEPS (premier entré, premier sorti)</vt:lpstr>
      <vt:lpstr>Le LIFO (last in, first out) ou DEPS (dernier entré, premier sorti)</vt:lpstr>
      <vt:lpstr>6.8. Partie Pratique :  Lancement d'une structuration de la gestion des PDR</vt:lpstr>
      <vt:lpstr>Présentation PowerPoint</vt:lpstr>
      <vt:lpstr>Présentation PowerPoint</vt:lpstr>
      <vt:lpstr>1.Inventaire du Stock </vt:lpstr>
      <vt:lpstr>2. Codification des PDR </vt:lpstr>
      <vt:lpstr>3. Classification des PDR par famille</vt:lpstr>
      <vt:lpstr>Présentation PowerPoint</vt:lpstr>
      <vt:lpstr>4. Maitrise des mouvements par la mise en place des fiches de stock</vt:lpstr>
      <vt:lpstr>5.Création d’un historique des mouvements</vt:lpstr>
      <vt:lpstr>6. Définir la liste à mettre en stock des articles</vt:lpstr>
      <vt:lpstr>Présentation PowerPoint</vt:lpstr>
      <vt:lpstr>Présentation PowerPoint</vt:lpstr>
      <vt:lpstr>LE PLAN DE LA MAINTENANCE PREVENTIVE</vt:lpstr>
      <vt:lpstr>7. Définir les niveaux de stock</vt:lpstr>
      <vt:lpstr>8. Détermination des politiques d’approvisionnement</vt:lpstr>
      <vt:lpstr>Présentation PowerPoint</vt:lpstr>
      <vt:lpstr>9. Lancement de calcul des indicateurs de stock</vt:lpstr>
      <vt:lpstr>10. Suivre ,optimiser et déterminer des stratégies de gestion et d’approvisionnement</vt:lpstr>
      <vt:lpstr>QUESTIONS / REPONSES</vt:lpstr>
      <vt:lpstr>CHAPITRE 7 : LA DOCUMENTATION MAINTENANCE</vt:lpstr>
      <vt:lpstr>Les dossiers machines</vt:lpstr>
      <vt:lpstr>Présentation PowerPoint</vt:lpstr>
      <vt:lpstr>Présentation PowerPoint</vt:lpstr>
      <vt:lpstr>Présentation PowerPoint</vt:lpstr>
      <vt:lpstr>Fiche Pannes/Remèdes</vt:lpstr>
      <vt:lpstr>Présentation PowerPoint</vt:lpstr>
      <vt:lpstr>Présentation PowerPoint</vt:lpstr>
      <vt:lpstr>CHAPITRE 8 : GESTION DU PERSONNEL</vt:lpstr>
      <vt:lpstr>Présentation PowerPoint</vt:lpstr>
      <vt:lpstr>Structure Idéal d’un Service Maintenance</vt:lpstr>
      <vt:lpstr>8.1.STRUCTURATION DU SERVICE</vt:lpstr>
      <vt:lpstr>8.2 . Techniques de gestion du personnel : </vt:lpstr>
      <vt:lpstr>Présentation PowerPoint</vt:lpstr>
      <vt:lpstr>Préparer</vt:lpstr>
      <vt:lpstr>1. Assurer les moyens nécessaires</vt:lpstr>
      <vt:lpstr> 2. Assurer un climat de stabilité </vt:lpstr>
      <vt:lpstr>3. Créer le sentiment de fidélité </vt:lpstr>
      <vt:lpstr>FORMER</vt:lpstr>
      <vt:lpstr>Présentation PowerPoint</vt:lpstr>
      <vt:lpstr>1.former le personnel sur ses tâches </vt:lpstr>
      <vt:lpstr>2. Recruter  des gens qui ont le savoir et le savoir Faire nécessaire</vt:lpstr>
      <vt:lpstr>3. Assurer  des plans de formation  continue </vt:lpstr>
      <vt:lpstr>MOTIVER</vt:lpstr>
      <vt:lpstr>Présentation PowerPoint</vt:lpstr>
      <vt:lpstr>Les points à respecter pour assurer la motivation de son équipe : </vt:lpstr>
      <vt:lpstr>Points à mettre en place pour motiver</vt:lpstr>
      <vt:lpstr>Récompenser</vt:lpstr>
      <vt:lpstr>Présentation PowerPoint</vt:lpstr>
      <vt:lpstr>CHAPITRE 9 : Tableau de bord et indicateurs de performances</vt:lpstr>
      <vt:lpstr>Le management de la  maintenance industrielle</vt:lpstr>
      <vt:lpstr>Présentation PowerPoint</vt:lpstr>
      <vt:lpstr>Présentation PowerPoint</vt:lpstr>
      <vt:lpstr>Etablissement d'un tableau de bord maintenance</vt:lpstr>
      <vt:lpstr>9.1.  Types des indicateurs</vt:lpstr>
      <vt:lpstr>9.2.  Détermination des indicateurs</vt:lpstr>
      <vt:lpstr>Présentation PowerPoint</vt:lpstr>
      <vt:lpstr>Présentation PowerPoint</vt:lpstr>
      <vt:lpstr>La maintenance Corrective :   </vt:lpstr>
      <vt:lpstr>Présentation PowerPoint</vt:lpstr>
      <vt:lpstr>Résumé: </vt:lpstr>
      <vt:lpstr>Le taux de la disponibilité technique TDT</vt:lpstr>
      <vt:lpstr>Présentation PowerPoint</vt:lpstr>
      <vt:lpstr>Présentation PowerPoint</vt:lpstr>
      <vt:lpstr>Présentation PowerPoint</vt:lpstr>
      <vt:lpstr>Présentation PowerPoint</vt:lpstr>
      <vt:lpstr> INDICATEURS DE PERFORMANCE DE LA MAINTENANCE PREVENTIVE</vt:lpstr>
      <vt:lpstr>Les indicateurs de la maintenance préventive</vt:lpstr>
      <vt:lpstr>Présentation PowerPoint</vt:lpstr>
      <vt:lpstr>Présentation PowerPoint</vt:lpstr>
      <vt:lpstr>Présentation PowerPoint</vt:lpstr>
      <vt:lpstr>La maintenance Productive</vt:lpstr>
      <vt:lpstr>Présentation PowerPoint</vt:lpstr>
      <vt:lpstr>La gestion du stock PDR</vt:lpstr>
      <vt:lpstr>Objectif de la Gestion du Stock des PDR</vt:lpstr>
      <vt:lpstr>Présentation PowerPoint</vt:lpstr>
      <vt:lpstr>Présentation PowerPoint</vt:lpstr>
      <vt:lpstr>LE Coût GLOBAL DE LA MAINTENANCE</vt:lpstr>
      <vt:lpstr>Présentation PowerPoint</vt:lpstr>
      <vt:lpstr>Le management de la  maintenance industrielle</vt:lpstr>
      <vt:lpstr>CALCUL DU TRS</vt:lpstr>
      <vt:lpstr>TRE Selon la norme AFNOR 60 - 182</vt:lpstr>
      <vt:lpstr>9.3. Validation avec la direction et le service qualité</vt:lpstr>
      <vt:lpstr>Présentation PowerPoint</vt:lpstr>
      <vt:lpstr>9.4 Détermination de la méthode de collecte de données</vt:lpstr>
      <vt:lpstr>Présentation PowerPoint</vt:lpstr>
      <vt:lpstr>Les sources de données : </vt:lpstr>
      <vt:lpstr>Présentation PowerPoint</vt:lpstr>
      <vt:lpstr>9.5. Formation des équipes</vt:lpstr>
      <vt:lpstr>9.6. Nomination du responsable du calcul DES KPI</vt:lpstr>
      <vt:lpstr>9.7.Elaboration du modèle du tableau de bord</vt:lpstr>
      <vt:lpstr>QUESTION / REPONSES</vt:lpstr>
      <vt:lpstr>Présentation PowerPoint</vt:lpstr>
      <vt:lpstr>Présentation PowerPoint</vt:lpstr>
      <vt:lpstr>Présentation PowerPoint</vt:lpstr>
      <vt:lpstr>Conclusion </vt:lpstr>
      <vt:lpstr>CHAPITRE 10 :LA GESTION MAINTENANCE ASSISTEE PAR ORDINATEUR –GMAO-</vt:lpstr>
      <vt:lpstr>10.1. Introduction</vt:lpstr>
      <vt:lpstr>10.2. Objectifs de la GMAO</vt:lpstr>
      <vt:lpstr>Présentation PowerPoint</vt:lpstr>
      <vt:lpstr>10.3.Modules de gestion de la GMAO</vt:lpstr>
      <vt:lpstr>Présentation PowerPoint</vt:lpstr>
      <vt:lpstr>Présentation PowerPoint</vt:lpstr>
      <vt:lpstr>Présentation PowerPoint</vt:lpstr>
      <vt:lpstr>Présentation PowerPoint</vt:lpstr>
      <vt:lpstr>10.4. Mise en place du GMAO : Partie pratique</vt:lpstr>
      <vt:lpstr>Présentation PowerPoint</vt:lpstr>
      <vt:lpstr>Présentation PowerPoint</vt:lpstr>
      <vt:lpstr>Présentation PowerPoint</vt:lpstr>
      <vt:lpstr>Présentation PowerPoint</vt:lpstr>
      <vt:lpstr>Présentation PowerPoint</vt:lpstr>
      <vt:lpstr>Présentation PowerPoint</vt:lpstr>
      <vt:lpstr>CHAPITRE 11 : Méthodes d'aMELIORATION</vt:lpstr>
      <vt:lpstr>Présentation PowerPoint</vt:lpstr>
      <vt:lpstr>LES 5 S</vt:lpstr>
      <vt:lpstr>DEFINITIONS</vt:lpstr>
      <vt:lpstr>Présentation PowerPoint</vt:lpstr>
      <vt:lpstr>Les 5S et la démarche qualité …  C’est un préalable à toute démarche d’amélioration</vt:lpstr>
      <vt:lpstr>Les 5S et la démarche qualité …</vt:lpstr>
      <vt:lpstr>Les bénéfices générés par le 5S …</vt:lpstr>
      <vt:lpstr>Les principes du 5 S</vt:lpstr>
      <vt:lpstr>Les objectifs du 5S</vt:lpstr>
      <vt:lpstr>Les objectifs du 5S</vt:lpstr>
      <vt:lpstr>Démarche - « Premier S » - DEBARRAS – SEIRI -</vt:lpstr>
      <vt:lpstr>Démarche - « Premier S » - DEBARRAS – SEIRI -</vt:lpstr>
      <vt:lpstr>Démarche - « Premier S » - DEBARRAS – SEIRI -</vt:lpstr>
      <vt:lpstr>Démarche - « Premier S » - DEBARRAS – SEIRI -</vt:lpstr>
      <vt:lpstr>Démarche - « Premier S » - DEBARRAS – SEIRI -</vt:lpstr>
      <vt:lpstr>Démarche - « Second S » - RANGEMENT – SEITON </vt:lpstr>
      <vt:lpstr>Démarche - « Second S » - RANGEMENT – SEITON</vt:lpstr>
      <vt:lpstr>Démarche - « Second S » - RANGEMENT – SEITON</vt:lpstr>
      <vt:lpstr>Démarche - « Second S » - RANGEMENT – SEITON</vt:lpstr>
      <vt:lpstr>Démarche - « Troisième S » - NETTOYAGE - SEISO</vt:lpstr>
      <vt:lpstr>Démarche - « Troisième S » - NETTOYAGE - SEISO</vt:lpstr>
      <vt:lpstr>Démarche - « Troisième S » - NETTOYAGE - SEISO</vt:lpstr>
      <vt:lpstr>Démarche - « Troisième S » - NETTOYAGE - SEISO</vt:lpstr>
      <vt:lpstr>Démarche - « Quatrième S » - L’ORDRE – SEIKETSU</vt:lpstr>
      <vt:lpstr>Démarche - « Quatrième S » - L’ORDRE – SEIKETSU</vt:lpstr>
      <vt:lpstr>Démarche - « Quatrième S » - L’ORDRE – SEIKETSU</vt:lpstr>
      <vt:lpstr>Démarche - « Quatrième S » - L’ORDRE – SEIKETSU</vt:lpstr>
      <vt:lpstr>Démarche - « Quatrième S » - L’ORDRE – SEIKETSU</vt:lpstr>
      <vt:lpstr>Démarche - « Quatrième S » - L’ORDRE – SEIKETSU</vt:lpstr>
      <vt:lpstr>Démarche - « Quatrième S » - L’ORDRE – SEIKETSU</vt:lpstr>
      <vt:lpstr>Démarche - « Cinquième S » - LA RIGUEUR - SHITSUKE</vt:lpstr>
      <vt:lpstr>Démarche - « Cinquième S » - LA RIGUEUR - SHITSUKE</vt:lpstr>
      <vt:lpstr>Démarche - « Cinquième S » - LA RIGUEUR - SHITSUKE</vt:lpstr>
      <vt:lpstr>Démarche - « Cinquième S » - LA RIGUEUR - SHITSUKE</vt:lpstr>
      <vt:lpstr>Partie Pratique : Démarche de mise en place des 5S</vt:lpstr>
      <vt:lpstr>Engagement de la direction</vt:lpstr>
      <vt:lpstr>Définir l’équipe de travail</vt:lpstr>
      <vt:lpstr>Présentation PowerPoint</vt:lpstr>
      <vt:lpstr>Présentation PowerPoint</vt:lpstr>
      <vt:lpstr>Sélection du chantier pilote</vt:lpstr>
      <vt:lpstr>Préparer un planning prévisionnel </vt:lpstr>
      <vt:lpstr>Présentation PowerPoint</vt:lpstr>
      <vt:lpstr>Lancer la démarche</vt:lpstr>
      <vt:lpstr>EXEMPLE FICHE S1</vt:lpstr>
      <vt:lpstr>« Second S » - RANGEMENT – SEITON – SEIRI -</vt:lpstr>
      <vt:lpstr>« Troisième S » - NETTOYAGE - SEISO</vt:lpstr>
      <vt:lpstr>« Quatrième S » - L’ORDRE – SEIKETSU</vt:lpstr>
      <vt:lpstr>« Cinquième S » - LA RIGUEUR - SHITSUKE</vt:lpstr>
      <vt:lpstr>AMDEC</vt:lpstr>
      <vt:lpstr>Sommaire:</vt:lpstr>
      <vt:lpstr>LA SURETE  DE FONCTIONNEMENT  ( S D F )</vt:lpstr>
      <vt:lpstr>Présentation de la méthode générale ADMEC</vt:lpstr>
      <vt:lpstr>QUELQUES DEFINITIONS AVANT TOUT…..</vt:lpstr>
      <vt:lpstr>Plusieurs types d’AMDEC sont utilisées lors des différentes phases de conception ainsi qu’en exploitation</vt:lpstr>
      <vt:lpstr>OBJECTIFS DE L ’AMDEC MOYEN DE PRODUCTION</vt:lpstr>
      <vt:lpstr>L ’AMDEC   Une démarche Critique</vt:lpstr>
      <vt:lpstr>L ’AMDEC   Une démarche Participative…...</vt:lpstr>
      <vt:lpstr>PRINCIPE D’ANALYSE : L ’AMDEC UNE DEMARCHE EN 4 ETAPES</vt:lpstr>
      <vt:lpstr>L ’AMDEC UNE DEMARCHE EN 4 ETAPES</vt:lpstr>
      <vt:lpstr>LES CRITÈRES ANALYSÉS DANS L’AMDEC</vt:lpstr>
      <vt:lpstr>METHODE DE CALCUL DE LA  CRITICITE</vt:lpstr>
      <vt:lpstr>POUR L ’ETAPE 2   DECOUPAGE ARBORESCENT DE LA MACHINE</vt:lpstr>
      <vt:lpstr>POUR L ’ETAPE 3  EXEMPLE DE GRILLE DE COTATION AMDEC SYSTEME   POUR LE CALCUL DE LA CRITICITE</vt:lpstr>
      <vt:lpstr>Partie pratique</vt:lpstr>
      <vt:lpstr>Présentation PowerPoint</vt:lpstr>
      <vt:lpstr>AMDEC</vt:lpstr>
      <vt:lpstr>Présentation PowerPoint</vt:lpstr>
      <vt:lpstr>But de la MBF</vt:lpstr>
      <vt:lpstr>Approche MBF</vt:lpstr>
      <vt:lpstr>Processus MBF</vt:lpstr>
      <vt:lpstr>Présentation PowerPoint</vt:lpstr>
      <vt:lpstr>Présentation PowerPoint</vt:lpstr>
      <vt:lpstr>Présentation PowerPoint</vt:lpstr>
      <vt:lpstr>POURQUOI appliquer le SMED ? </vt:lpstr>
      <vt:lpstr>Partie Pratique : Etape de mise en place  </vt:lpstr>
      <vt:lpstr>ETAPE 1 : IDENTIFIER /ANALYSER</vt:lpstr>
      <vt:lpstr>ETAPE 2 : DISSOCIER / EXTRAIRE </vt:lpstr>
      <vt:lpstr>ETAPE 3 : CONVERTIR</vt:lpstr>
      <vt:lpstr>Présentation PowerPoint</vt:lpstr>
      <vt:lpstr>ETAPE 4 : REDUIRE</vt:lpstr>
      <vt:lpstr>STANDARDISER /LANCER </vt:lpstr>
      <vt:lpstr>CHAPITRE 12 :MAINTENANCE PREDECTIVE</vt:lpstr>
      <vt:lpstr>DEFINITION</vt:lpstr>
      <vt:lpstr>Historique de la maintenance prédictive</vt:lpstr>
      <vt:lpstr>Présentation PowerPoint</vt:lpstr>
      <vt:lpstr>Présentation PowerPoint</vt:lpstr>
      <vt:lpstr>Procédure de la maintenance prédictive</vt:lpstr>
      <vt:lpstr>Présentation PowerPoint</vt:lpstr>
      <vt:lpstr>Présentation PowerPoint</vt:lpstr>
      <vt:lpstr>Gestion de projets Travaux neufs</vt:lpstr>
      <vt:lpstr>Chef projets / responsable Travaux neufs</vt:lpstr>
      <vt:lpstr>Qu’est-ce qu’un projet ?</vt:lpstr>
      <vt:lpstr>Qu’est-ce qu’un projet ?</vt:lpstr>
      <vt:lpstr>Un projet est unique</vt:lpstr>
      <vt:lpstr>Les piliers d’un projet</vt:lpstr>
      <vt:lpstr>Intérêts de la gestion de projets</vt:lpstr>
      <vt:lpstr>Cycle de vie d’un projet</vt:lpstr>
      <vt:lpstr>Présentation PowerPoint</vt:lpstr>
      <vt:lpstr>Gestion des risques de projets</vt:lpstr>
      <vt:lpstr>Un projet comporte des risques</vt:lpstr>
      <vt:lpstr>Notion sur les risques</vt:lpstr>
      <vt:lpstr>Notion sur les risques</vt:lpstr>
      <vt:lpstr>Présentation PowerPoint</vt:lpstr>
      <vt:lpstr>Types des risques de projets</vt:lpstr>
      <vt:lpstr>Présentation PowerPoint</vt:lpstr>
      <vt:lpstr>DEFINITIONS</vt:lpstr>
      <vt:lpstr>Tâche !!!!</vt:lpstr>
      <vt:lpstr>Tâche, Construction de bâtiment</vt:lpstr>
      <vt:lpstr>Livrable </vt:lpstr>
      <vt:lpstr>Jalon</vt:lpstr>
      <vt:lpstr>Les contraintes</vt:lpstr>
      <vt:lpstr>Les différents liens entre les tâches</vt:lpstr>
      <vt:lpstr>Présentation PowerPoint</vt:lpstr>
      <vt:lpstr>Présentation PowerPoint</vt:lpstr>
      <vt:lpstr>Présentation PowerPoint</vt:lpstr>
      <vt:lpstr>Présentation PowerPoint</vt:lpstr>
      <vt:lpstr>Présentation PowerPoint</vt:lpstr>
      <vt:lpstr>Présentation PowerPoint</vt:lpstr>
      <vt:lpstr>Exemple MARGE LIBRE</vt:lpstr>
      <vt:lpstr>LA MARGE TOTALE</vt:lpstr>
      <vt:lpstr>Les Ressources</vt:lpstr>
      <vt:lpstr>Affectation des ressources</vt:lpstr>
      <vt:lpstr>Ne pas confondre Délai et charge</vt:lpstr>
      <vt:lpstr>Charge de travail</vt:lpstr>
      <vt:lpstr>Planification</vt:lpstr>
      <vt:lpstr>Le Planning</vt:lpstr>
      <vt:lpstr>Planning 5S</vt:lpstr>
      <vt:lpstr>Découpage d’un projet</vt:lpstr>
      <vt:lpstr>Découpage d’un projet</vt:lpstr>
      <vt:lpstr>Critères de découpage</vt:lpstr>
      <vt:lpstr>Principaux découpages</vt:lpstr>
      <vt:lpstr>PBS : DÉCOUPAGE MATÉRIEL   (Product Breakdown Structure) </vt:lpstr>
      <vt:lpstr>WBS : ORGANIGRAMME DES TACHES DU PROJET  (Work Breakdown Structure) </vt:lpstr>
      <vt:lpstr>OBS : ORGANISATION INDUSTRIELLE               (Organization Breakdown Structure) </vt:lpstr>
      <vt:lpstr>RBS : ORGANIGRAMME DES RESSOURCES (Ressource Breakdown Structure) </vt:lpstr>
      <vt:lpstr>Planification d’un projet</vt:lpstr>
      <vt:lpstr>Etapes de Planification</vt:lpstr>
      <vt:lpstr>Techniques de planification</vt:lpstr>
      <vt:lpstr>Le diagramme de GANTT</vt:lpstr>
      <vt:lpstr>Procédure management projets</vt:lpstr>
      <vt:lpstr>CHAPITRE 12 : GUIDE PRATIQUE DU RESPONSABLE MAINTENANCE</vt:lpstr>
      <vt:lpstr>Présentation PowerPoint</vt:lpstr>
      <vt:lpstr>Présentation PowerPoint</vt:lpstr>
      <vt:lpstr>Présentation PowerPoint</vt:lpstr>
      <vt:lpstr>Présentation PowerPoint</vt:lpstr>
      <vt:lpstr>Présentation PowerPoint</vt:lpstr>
      <vt:lpstr>CONCLUSION DE LA 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YOUMAR CONSULTING</dc:title>
  <dc:creator>HP</dc:creator>
  <cp:lastModifiedBy>Lenovo Thinkpad L15</cp:lastModifiedBy>
  <cp:revision>842</cp:revision>
  <dcterms:created xsi:type="dcterms:W3CDTF">2021-03-22T22:32:15Z</dcterms:created>
  <dcterms:modified xsi:type="dcterms:W3CDTF">2025-03-27T16:17:29Z</dcterms:modified>
</cp:coreProperties>
</file>